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34" r:id="rId2"/>
    <p:sldMasterId id="2147484340" r:id="rId3"/>
    <p:sldMasterId id="2147484341" r:id="rId4"/>
    <p:sldMasterId id="2147484342" r:id="rId5"/>
    <p:sldMasterId id="2147484343" r:id="rId6"/>
    <p:sldMasterId id="2147484344" r:id="rId7"/>
  </p:sldMasterIdLst>
  <p:notesMasterIdLst>
    <p:notesMasterId r:id="rId97"/>
  </p:notesMasterIdLst>
  <p:sldIdLst>
    <p:sldId id="25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436" r:id="rId16"/>
    <p:sldId id="437" r:id="rId17"/>
    <p:sldId id="438" r:id="rId18"/>
    <p:sldId id="439" r:id="rId19"/>
    <p:sldId id="269" r:id="rId20"/>
    <p:sldId id="417" r:id="rId21"/>
    <p:sldId id="270" r:id="rId22"/>
    <p:sldId id="418" r:id="rId23"/>
    <p:sldId id="271" r:id="rId24"/>
    <p:sldId id="272" r:id="rId25"/>
    <p:sldId id="419" r:id="rId26"/>
    <p:sldId id="551" r:id="rId27"/>
    <p:sldId id="552" r:id="rId28"/>
    <p:sldId id="553" r:id="rId29"/>
    <p:sldId id="554" r:id="rId30"/>
    <p:sldId id="555" r:id="rId31"/>
    <p:sldId id="440" r:id="rId32"/>
    <p:sldId id="441" r:id="rId33"/>
    <p:sldId id="446" r:id="rId34"/>
    <p:sldId id="442" r:id="rId35"/>
    <p:sldId id="443" r:id="rId36"/>
    <p:sldId id="445" r:id="rId37"/>
    <p:sldId id="444" r:id="rId38"/>
    <p:sldId id="280" r:id="rId39"/>
    <p:sldId id="282" r:id="rId40"/>
    <p:sldId id="283" r:id="rId41"/>
    <p:sldId id="421" r:id="rId42"/>
    <p:sldId id="422" r:id="rId43"/>
    <p:sldId id="423" r:id="rId44"/>
    <p:sldId id="424" r:id="rId45"/>
    <p:sldId id="455" r:id="rId46"/>
    <p:sldId id="452" r:id="rId47"/>
    <p:sldId id="453" r:id="rId48"/>
    <p:sldId id="454" r:id="rId49"/>
    <p:sldId id="302" r:id="rId50"/>
    <p:sldId id="425" r:id="rId51"/>
    <p:sldId id="456" r:id="rId52"/>
    <p:sldId id="457" r:id="rId53"/>
    <p:sldId id="458" r:id="rId54"/>
    <p:sldId id="459" r:id="rId55"/>
    <p:sldId id="469" r:id="rId56"/>
    <p:sldId id="470" r:id="rId57"/>
    <p:sldId id="329" r:id="rId58"/>
    <p:sldId id="330" r:id="rId59"/>
    <p:sldId id="476" r:id="rId60"/>
    <p:sldId id="478" r:id="rId61"/>
    <p:sldId id="477" r:id="rId62"/>
    <p:sldId id="479" r:id="rId63"/>
    <p:sldId id="481" r:id="rId64"/>
    <p:sldId id="482" r:id="rId65"/>
    <p:sldId id="487" r:id="rId66"/>
    <p:sldId id="488" r:id="rId67"/>
    <p:sldId id="490" r:id="rId68"/>
    <p:sldId id="491" r:id="rId69"/>
    <p:sldId id="493" r:id="rId70"/>
    <p:sldId id="494" r:id="rId71"/>
    <p:sldId id="523" r:id="rId72"/>
    <p:sldId id="524" r:id="rId73"/>
    <p:sldId id="525" r:id="rId74"/>
    <p:sldId id="500" r:id="rId75"/>
    <p:sldId id="530" r:id="rId76"/>
    <p:sldId id="560" r:id="rId77"/>
    <p:sldId id="532" r:id="rId78"/>
    <p:sldId id="533" r:id="rId79"/>
    <p:sldId id="556" r:id="rId80"/>
    <p:sldId id="534" r:id="rId81"/>
    <p:sldId id="538" r:id="rId82"/>
    <p:sldId id="539" r:id="rId83"/>
    <p:sldId id="535" r:id="rId84"/>
    <p:sldId id="536" r:id="rId85"/>
    <p:sldId id="537" r:id="rId86"/>
    <p:sldId id="503" r:id="rId87"/>
    <p:sldId id="506" r:id="rId88"/>
    <p:sldId id="507" r:id="rId89"/>
    <p:sldId id="508" r:id="rId90"/>
    <p:sldId id="509" r:id="rId91"/>
    <p:sldId id="510" r:id="rId92"/>
    <p:sldId id="512" r:id="rId93"/>
    <p:sldId id="513" r:id="rId94"/>
    <p:sldId id="514" r:id="rId95"/>
    <p:sldId id="515" r:id="rId9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CCECFF"/>
    <a:srgbClr val="00FF00"/>
    <a:srgbClr val="99CCFF"/>
    <a:srgbClr val="00FFCC"/>
    <a:srgbClr val="00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86" autoAdjust="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BF49785-C8B4-49FD-B571-226BE05D2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3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月</a:t>
            </a:r>
            <a:r>
              <a:rPr lang="en-US" altLang="zh-CN" smtClean="0"/>
              <a:t>19</a:t>
            </a:r>
            <a:r>
              <a:rPr lang="zh-CN" altLang="en-US" smtClean="0"/>
              <a:t>日第</a:t>
            </a:r>
            <a:r>
              <a:rPr lang="en-US" altLang="zh-CN" smtClean="0"/>
              <a:t>13</a:t>
            </a:r>
            <a:r>
              <a:rPr lang="zh-CN" altLang="en-US" smtClean="0"/>
              <a:t>周第</a:t>
            </a:r>
            <a:r>
              <a:rPr lang="en-US" altLang="zh-CN" smtClean="0"/>
              <a:t>1</a:t>
            </a:r>
            <a:r>
              <a:rPr lang="zh-CN" altLang="en-US" smtClean="0"/>
              <a:t>次课</a:t>
            </a:r>
          </a:p>
        </p:txBody>
      </p:sp>
      <p:sp>
        <p:nvSpPr>
          <p:cNvPr id="1024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F0EAE24-415D-4428-B3A1-8266CB668FFA}" type="slidenum">
              <a:rPr lang="en-US" altLang="zh-CN" sz="1200">
                <a:latin typeface="Arial" pitchFamily="34" charset="0"/>
                <a:ea typeface="宋体" pitchFamily="2" charset="-122"/>
              </a:rPr>
              <a:pPr algn="r" eaLnBrk="1" hangingPunct="1"/>
              <a:t>9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旧书备注</a:t>
            </a: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DAE9A3B2-F8E7-4CD7-8110-0C56333A542B}" type="slidenum">
              <a:rPr lang="en-US" altLang="zh-CN" sz="1200" smtClean="0">
                <a:latin typeface="Arial" pitchFamily="34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Edge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new E *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[maxVertices]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 for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(i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maxVertices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Edge[i]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 = new E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[maxVertices]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;   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邻接矩阵</a:t>
            </a:r>
            <a:r>
              <a:rPr lang="zh-CN" altLang="en-US" b="1" smtClean="0">
                <a:latin typeface="Times New Roman" pitchFamily="18" charset="0"/>
                <a:ea typeface="隶书" pitchFamily="49" charset="-122"/>
              </a:rPr>
              <a:t> </a:t>
            </a:r>
            <a:endParaRPr lang="en-US" altLang="zh-CN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隶书" pitchFamily="49" charset="-122"/>
              </a:rPr>
              <a:t>如果定义为 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Edge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new E 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[maxVertices] [maxVertices]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zh-CN" altLang="en-US" b="1" smtClean="0">
                <a:latin typeface="Times New Roman" pitchFamily="18" charset="0"/>
                <a:ea typeface="隶书" pitchFamily="49" charset="-122"/>
              </a:rPr>
              <a:t>提示错误：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non-constant expression as array bound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隶书" pitchFamily="49" charset="-122"/>
              </a:rPr>
              <a:t>如果定义为 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Edge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new E  </a:t>
            </a:r>
            <a:r>
              <a:rPr lang="en-US" altLang="zh-CN" smtClean="0">
                <a:latin typeface="Times New Roman" pitchFamily="18" charset="0"/>
                <a:ea typeface="隶书" pitchFamily="49" charset="-122"/>
              </a:rPr>
              <a:t>[100] [100]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zh-CN" altLang="en-US" b="1" smtClean="0">
                <a:latin typeface="Times New Roman" pitchFamily="18" charset="0"/>
                <a:ea typeface="隶书" pitchFamily="49" charset="-122"/>
              </a:rPr>
              <a:t>也错误 </a:t>
            </a:r>
            <a:r>
              <a:rPr lang="en-US" altLang="zh-CN" b="1" smtClean="0">
                <a:latin typeface="Times New Roman" pitchFamily="18" charset="0"/>
                <a:ea typeface="隶书" pitchFamily="49" charset="-122"/>
              </a:rPr>
              <a:t> cannot convert from int (*)[100]' to ‘int ** '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19D58946-6F1E-413F-A5AA-86339D9BE448}" type="slidenum">
              <a:rPr lang="en-US" altLang="zh-CN" sz="1200" smtClean="0">
                <a:latin typeface="Arial" pitchFamily="34" charset="0"/>
                <a:ea typeface="宋体" pitchFamily="2" charset="-122"/>
              </a:rPr>
              <a:pPr eaLnBrk="1" hangingPunct="1"/>
              <a:t>17</a:t>
            </a:fld>
            <a:endParaRPr lang="en-US" altLang="zh-CN" sz="12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#include "iostream"</a:t>
            </a:r>
          </a:p>
          <a:p>
            <a:r>
              <a:rPr lang="en-US" altLang="zh-CN" smtClean="0"/>
              <a:t>#include "stdlib.h"</a:t>
            </a:r>
          </a:p>
          <a:p>
            <a:r>
              <a:rPr lang="en-US" altLang="zh-CN" smtClean="0"/>
              <a:t>using namespace std;</a:t>
            </a:r>
          </a:p>
          <a:p>
            <a:r>
              <a:rPr lang="en-US" altLang="zh-CN" smtClean="0"/>
              <a:t>typedef float E;              //</a:t>
            </a:r>
            <a:r>
              <a:rPr lang="zh-CN" altLang="en-US" smtClean="0"/>
              <a:t>边的权值 的数据类型</a:t>
            </a:r>
          </a:p>
          <a:p>
            <a:r>
              <a:rPr lang="en-US" altLang="zh-CN" smtClean="0"/>
              <a:t>typedef char T;          //</a:t>
            </a:r>
            <a:r>
              <a:rPr lang="zh-CN" altLang="en-US" smtClean="0"/>
              <a:t>顶点值 的数据类型 </a:t>
            </a:r>
          </a:p>
          <a:p>
            <a:r>
              <a:rPr lang="en-US" altLang="zh-CN" smtClean="0"/>
              <a:t>#define maxWeight 100 </a:t>
            </a:r>
          </a:p>
          <a:p>
            <a:r>
              <a:rPr lang="en-US" altLang="zh-CN" smtClean="0"/>
              <a:t>class Graphmtx  {</a:t>
            </a:r>
          </a:p>
          <a:p>
            <a:r>
              <a:rPr lang="en-US" altLang="zh-CN" smtClean="0"/>
              <a:t>	friend istream &amp; operator &gt;&gt; ( istream&amp; in,Graphmtx &amp; G); //</a:t>
            </a:r>
            <a:r>
              <a:rPr lang="zh-CN" altLang="en-US" smtClean="0"/>
              <a:t>输入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friend ostream &amp; operator &lt;&lt; (ostream&amp; out,Graphmtx &amp; G);</a:t>
            </a:r>
          </a:p>
          <a:p>
            <a:r>
              <a:rPr lang="en-US" altLang="zh-CN" smtClean="0"/>
              <a:t>private:</a:t>
            </a:r>
          </a:p>
          <a:p>
            <a:r>
              <a:rPr lang="en-US" altLang="zh-CN" smtClean="0"/>
              <a:t>	T *VerticesList; 	 	          //</a:t>
            </a:r>
            <a:r>
              <a:rPr lang="zh-CN" altLang="en-US" smtClean="0"/>
              <a:t>顶点表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E **Edge;				          //</a:t>
            </a:r>
            <a:r>
              <a:rPr lang="zh-CN" altLang="en-US" smtClean="0"/>
              <a:t>邻接矩阵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int numVertices;</a:t>
            </a:r>
          </a:p>
          <a:p>
            <a:r>
              <a:rPr lang="en-US" altLang="zh-CN" smtClean="0"/>
              <a:t>	int maxVertices;</a:t>
            </a:r>
          </a:p>
          <a:p>
            <a:r>
              <a:rPr lang="en-US" altLang="zh-CN" smtClean="0"/>
              <a:t>	int numEdges;</a:t>
            </a:r>
          </a:p>
          <a:p>
            <a:r>
              <a:rPr lang="en-US" altLang="zh-CN" smtClean="0"/>
              <a:t>	int getVertexPos (T vertex) { //</a:t>
            </a:r>
            <a:r>
              <a:rPr lang="zh-CN" altLang="en-US" smtClean="0"/>
              <a:t>给出顶点</a:t>
            </a:r>
            <a:r>
              <a:rPr lang="en-US" altLang="zh-CN" smtClean="0"/>
              <a:t>vertex</a:t>
            </a:r>
            <a:r>
              <a:rPr lang="zh-CN" altLang="en-US" smtClean="0"/>
              <a:t>在</a:t>
            </a:r>
            <a:r>
              <a:rPr lang="en-US" altLang="zh-CN" smtClean="0"/>
              <a:t>VerticesList</a:t>
            </a:r>
            <a:r>
              <a:rPr lang="zh-CN" altLang="en-US" smtClean="0"/>
              <a:t>中的下标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for (int i = 0; i &lt; numVertices; i++)</a:t>
            </a:r>
          </a:p>
          <a:p>
            <a:r>
              <a:rPr lang="en-US" altLang="zh-CN" smtClean="0"/>
              <a:t>			if (VerticesList[i] == vertex) return i;</a:t>
            </a:r>
          </a:p>
          <a:p>
            <a:r>
              <a:rPr lang="en-US" altLang="zh-CN" smtClean="0"/>
              <a:t>		return -1; </a:t>
            </a:r>
          </a:p>
          <a:p>
            <a:r>
              <a:rPr lang="en-US" altLang="zh-CN" smtClean="0"/>
              <a:t>	};</a:t>
            </a:r>
          </a:p>
          <a:p>
            <a:r>
              <a:rPr lang="en-US" altLang="zh-CN" smtClean="0"/>
              <a:t>public:  </a:t>
            </a:r>
          </a:p>
          <a:p>
            <a:r>
              <a:rPr lang="en-US" altLang="zh-CN" smtClean="0"/>
              <a:t>	Graphmtx (int sz = 20);    //</a:t>
            </a:r>
            <a:r>
              <a:rPr lang="zh-CN" altLang="en-US" smtClean="0"/>
              <a:t>构造函数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~Graphmtx () { delete [ ]VerticesList;  delete [ ]Edge; }</a:t>
            </a:r>
          </a:p>
          <a:p>
            <a:r>
              <a:rPr lang="en-US" altLang="zh-CN" smtClean="0"/>
              <a:t>	T getValue (int i) </a:t>
            </a:r>
          </a:p>
          <a:p>
            <a:r>
              <a:rPr lang="en-US" altLang="zh-CN" smtClean="0"/>
              <a:t>	{ //</a:t>
            </a:r>
            <a:r>
              <a:rPr lang="zh-CN" altLang="en-US" smtClean="0"/>
              <a:t>取顶点 </a:t>
            </a:r>
            <a:r>
              <a:rPr lang="en-US" altLang="zh-CN" smtClean="0"/>
              <a:t>i </a:t>
            </a:r>
            <a:r>
              <a:rPr lang="zh-CN" altLang="en-US" smtClean="0"/>
              <a:t>的值</a:t>
            </a:r>
            <a:r>
              <a:rPr lang="en-US" altLang="zh-CN" smtClean="0"/>
              <a:t>, i </a:t>
            </a:r>
            <a:r>
              <a:rPr lang="zh-CN" altLang="en-US" smtClean="0"/>
              <a:t>不合理返回</a:t>
            </a:r>
            <a:r>
              <a:rPr lang="en-US" altLang="zh-CN" smtClean="0"/>
              <a:t>0</a:t>
            </a:r>
          </a:p>
          <a:p>
            <a:r>
              <a:rPr lang="en-US" altLang="zh-CN" smtClean="0"/>
              <a:t>		if (i &gt;= 0 &amp;&amp; i &lt; numVertices )  return VerticesList[i]; </a:t>
            </a:r>
          </a:p>
          <a:p>
            <a:r>
              <a:rPr lang="en-US" altLang="zh-CN" smtClean="0"/>
              <a:t>		else { cout&lt;&lt;"</a:t>
            </a:r>
            <a:r>
              <a:rPr lang="zh-CN" altLang="en-US" smtClean="0"/>
              <a:t>位置错！</a:t>
            </a:r>
            <a:r>
              <a:rPr lang="en-US" altLang="zh-CN" smtClean="0"/>
              <a:t>"&lt;&lt;endl;exit(1);}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E getWeight (int v1, int v2) </a:t>
            </a:r>
          </a:p>
          <a:p>
            <a:r>
              <a:rPr lang="en-US" altLang="zh-CN" smtClean="0"/>
              <a:t>	{ //</a:t>
            </a:r>
            <a:r>
              <a:rPr lang="zh-CN" altLang="en-US" smtClean="0"/>
              <a:t>取边</a:t>
            </a:r>
            <a:r>
              <a:rPr lang="en-US" altLang="zh-CN" smtClean="0"/>
              <a:t>(v1,v2)</a:t>
            </a:r>
            <a:r>
              <a:rPr lang="zh-CN" altLang="en-US" smtClean="0"/>
              <a:t>上权值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return (v1 != -1 &amp;&amp; v2 != -1 )? Edge[v1][v2] : 0;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int getFirstNeighbor (int v);//</a:t>
            </a:r>
            <a:r>
              <a:rPr lang="zh-CN" altLang="en-US" smtClean="0"/>
              <a:t>取顶点 </a:t>
            </a:r>
            <a:r>
              <a:rPr lang="en-US" altLang="zh-CN" smtClean="0"/>
              <a:t>v </a:t>
            </a:r>
            <a:r>
              <a:rPr lang="zh-CN" altLang="en-US" smtClean="0"/>
              <a:t>的第一个邻接顶点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int getNextNeighbor (int v, int w);	//</a:t>
            </a:r>
            <a:r>
              <a:rPr lang="zh-CN" altLang="en-US" smtClean="0"/>
              <a:t>取 </a:t>
            </a:r>
            <a:r>
              <a:rPr lang="en-US" altLang="zh-CN" smtClean="0"/>
              <a:t>v </a:t>
            </a:r>
            <a:r>
              <a:rPr lang="zh-CN" altLang="en-US" smtClean="0"/>
              <a:t>的邻接顶点 </a:t>
            </a:r>
            <a:r>
              <a:rPr lang="en-US" altLang="zh-CN" smtClean="0"/>
              <a:t>w </a:t>
            </a:r>
            <a:r>
              <a:rPr lang="zh-CN" altLang="en-US" smtClean="0"/>
              <a:t>的下一邻接顶点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bool insertVertex (const T vertex);	 //</a:t>
            </a:r>
            <a:r>
              <a:rPr lang="zh-CN" altLang="en-US" smtClean="0"/>
              <a:t>插入顶点</a:t>
            </a:r>
            <a:r>
              <a:rPr lang="en-US" altLang="zh-CN" smtClean="0"/>
              <a:t>vertex</a:t>
            </a:r>
          </a:p>
          <a:p>
            <a:r>
              <a:rPr lang="en-US" altLang="zh-CN" smtClean="0"/>
              <a:t>	bool insertEdge (int v1, int v2, E cost);//</a:t>
            </a:r>
            <a:r>
              <a:rPr lang="zh-CN" altLang="en-US" smtClean="0"/>
              <a:t>插入边</a:t>
            </a:r>
            <a:r>
              <a:rPr lang="en-US" altLang="zh-CN" smtClean="0"/>
              <a:t>(v1, v2),</a:t>
            </a:r>
            <a:r>
              <a:rPr lang="zh-CN" altLang="en-US" smtClean="0"/>
              <a:t>权值为</a:t>
            </a:r>
            <a:r>
              <a:rPr lang="en-US" altLang="zh-CN" smtClean="0"/>
              <a:t>cost</a:t>
            </a:r>
          </a:p>
          <a:p>
            <a:r>
              <a:rPr lang="en-US" altLang="zh-CN" smtClean="0"/>
              <a:t>	bool removeVertex (int v);//</a:t>
            </a:r>
            <a:r>
              <a:rPr lang="zh-CN" altLang="en-US" smtClean="0"/>
              <a:t>删去顶点 </a:t>
            </a:r>
            <a:r>
              <a:rPr lang="en-US" altLang="zh-CN" smtClean="0"/>
              <a:t>v </a:t>
            </a:r>
            <a:r>
              <a:rPr lang="zh-CN" altLang="en-US" smtClean="0"/>
              <a:t>和所有与它相关联的边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bool removeEdge (int v1, int v2); //</a:t>
            </a:r>
            <a:r>
              <a:rPr lang="zh-CN" altLang="en-US" smtClean="0"/>
              <a:t>在图中删去边</a:t>
            </a:r>
            <a:r>
              <a:rPr lang="en-US" altLang="zh-CN" smtClean="0"/>
              <a:t>(v1,v2)</a:t>
            </a:r>
          </a:p>
          <a:p>
            <a:r>
              <a:rPr lang="en-US" altLang="zh-CN" smtClean="0"/>
              <a:t>};</a:t>
            </a:r>
          </a:p>
          <a:p>
            <a:r>
              <a:rPr lang="en-US" altLang="zh-CN" smtClean="0"/>
              <a:t>Graphmtx::Graphmtx (int sz) { //</a:t>
            </a:r>
            <a:r>
              <a:rPr lang="zh-CN" altLang="en-US" smtClean="0"/>
              <a:t>构造函数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maxVertices = sz;  </a:t>
            </a:r>
          </a:p>
          <a:p>
            <a:r>
              <a:rPr lang="en-US" altLang="zh-CN" smtClean="0"/>
              <a:t>	numVertices = 0;  numEdges = 0; </a:t>
            </a:r>
          </a:p>
          <a:p>
            <a:r>
              <a:rPr lang="en-US" altLang="zh-CN" smtClean="0"/>
              <a:t>	int i, j;</a:t>
            </a:r>
          </a:p>
          <a:p>
            <a:r>
              <a:rPr lang="en-US" altLang="zh-CN" smtClean="0"/>
              <a:t>	VerticesList = new T[maxVertices];  //</a:t>
            </a:r>
            <a:r>
              <a:rPr lang="zh-CN" altLang="en-US" smtClean="0"/>
              <a:t>创建顶点表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Edge =  new E * [maxVertices];</a:t>
            </a:r>
          </a:p>
          <a:p>
            <a:r>
              <a:rPr lang="en-US" altLang="zh-CN" smtClean="0"/>
              <a:t>	for (i = 0; i &lt; maxVertices; i++)</a:t>
            </a:r>
          </a:p>
          <a:p>
            <a:r>
              <a:rPr lang="en-US" altLang="zh-CN" smtClean="0"/>
              <a:t>		Edge[i] = new E [maxVertices];   //</a:t>
            </a:r>
            <a:r>
              <a:rPr lang="zh-CN" altLang="en-US" smtClean="0"/>
              <a:t>邻接矩阵 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for (i = 0; i &lt; maxVertices; i++)        //</a:t>
            </a:r>
            <a:r>
              <a:rPr lang="zh-CN" altLang="en-US" smtClean="0"/>
              <a:t>矩阵初始化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for (j = 0; j &lt; maxVertices; j++)</a:t>
            </a:r>
          </a:p>
          <a:p>
            <a:r>
              <a:rPr lang="en-US" altLang="zh-CN" smtClean="0"/>
              <a:t>			Edge[i][j] = (i == j) ? 0 : maxWeight;  //maxWeight</a:t>
            </a:r>
          </a:p>
          <a:p>
            <a:r>
              <a:rPr lang="en-US" altLang="zh-CN" smtClean="0"/>
              <a:t>};</a:t>
            </a:r>
          </a:p>
          <a:p>
            <a:r>
              <a:rPr lang="en-US" altLang="zh-CN" smtClean="0"/>
              <a:t>int Graphmtx::getFirstNeighbor (int v) {</a:t>
            </a:r>
          </a:p>
          <a:p>
            <a:r>
              <a:rPr lang="en-US" altLang="zh-CN" smtClean="0"/>
              <a:t>	//</a:t>
            </a:r>
            <a:r>
              <a:rPr lang="zh-CN" altLang="en-US" smtClean="0"/>
              <a:t>给出顶点位置为</a:t>
            </a:r>
            <a:r>
              <a:rPr lang="en-US" altLang="zh-CN" smtClean="0"/>
              <a:t>v</a:t>
            </a:r>
            <a:r>
              <a:rPr lang="zh-CN" altLang="en-US" smtClean="0"/>
              <a:t>的第一个邻接顶点的位置</a:t>
            </a:r>
            <a:r>
              <a:rPr lang="en-US" altLang="zh-CN" smtClean="0"/>
              <a:t>, </a:t>
            </a:r>
            <a:r>
              <a:rPr lang="zh-CN" altLang="en-US" smtClean="0"/>
              <a:t>如果找不到</a:t>
            </a:r>
            <a:r>
              <a:rPr lang="en-US" altLang="zh-CN" smtClean="0"/>
              <a:t>, </a:t>
            </a:r>
            <a:r>
              <a:rPr lang="zh-CN" altLang="en-US" smtClean="0"/>
              <a:t>则函数返回</a:t>
            </a:r>
            <a:r>
              <a:rPr lang="en-US" altLang="zh-CN" smtClean="0"/>
              <a:t>-1</a:t>
            </a:r>
          </a:p>
          <a:p>
            <a:r>
              <a:rPr lang="en-US" altLang="zh-CN" smtClean="0"/>
              <a:t>	if (v != -1) {</a:t>
            </a:r>
          </a:p>
          <a:p>
            <a:r>
              <a:rPr lang="en-US" altLang="zh-CN" smtClean="0"/>
              <a:t>		for (int col = 0; col &lt; numVertices; col++)</a:t>
            </a:r>
          </a:p>
          <a:p>
            <a:r>
              <a:rPr lang="en-US" altLang="zh-CN" smtClean="0"/>
              <a:t>			if (Edge[v][col] &amp;&amp; Edge[v][col] &lt; maxWeight)   </a:t>
            </a:r>
          </a:p>
          <a:p>
            <a:r>
              <a:rPr lang="en-US" altLang="zh-CN" smtClean="0"/>
              <a:t>				return col;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return -1;</a:t>
            </a:r>
          </a:p>
          <a:p>
            <a:r>
              <a:rPr lang="en-US" altLang="zh-CN" smtClean="0"/>
              <a:t>};</a:t>
            </a:r>
          </a:p>
          <a:p>
            <a:r>
              <a:rPr lang="en-US" altLang="zh-CN" smtClean="0"/>
              <a:t>int Graphmtx::getNextNeighbor (int v, int w) {</a:t>
            </a:r>
          </a:p>
          <a:p>
            <a:r>
              <a:rPr lang="en-US" altLang="zh-CN" smtClean="0"/>
              <a:t>	//</a:t>
            </a:r>
            <a:r>
              <a:rPr lang="zh-CN" altLang="en-US" smtClean="0"/>
              <a:t>给出顶点 </a:t>
            </a:r>
            <a:r>
              <a:rPr lang="en-US" altLang="zh-CN" smtClean="0"/>
              <a:t>v </a:t>
            </a:r>
            <a:r>
              <a:rPr lang="zh-CN" altLang="en-US" smtClean="0"/>
              <a:t>的某邻接顶点 </a:t>
            </a:r>
            <a:r>
              <a:rPr lang="en-US" altLang="zh-CN" smtClean="0"/>
              <a:t>w </a:t>
            </a:r>
            <a:r>
              <a:rPr lang="zh-CN" altLang="en-US" smtClean="0"/>
              <a:t>的下一个邻接顶点 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if (v != -1 &amp;&amp; w != -1) {</a:t>
            </a:r>
          </a:p>
          <a:p>
            <a:r>
              <a:rPr lang="en-US" altLang="zh-CN" smtClean="0"/>
              <a:t>		for (int col = w+1; col &lt; numVertices; col++) </a:t>
            </a:r>
          </a:p>
          <a:p>
            <a:r>
              <a:rPr lang="en-US" altLang="zh-CN" smtClean="0"/>
              <a:t>			if (Edge[v][col] &amp;&amp; Edge[v][col] &lt; maxWeight)  </a:t>
            </a:r>
          </a:p>
          <a:p>
            <a:r>
              <a:rPr lang="en-US" altLang="zh-CN" smtClean="0"/>
              <a:t>				return col; 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return -1;</a:t>
            </a:r>
          </a:p>
          <a:p>
            <a:r>
              <a:rPr lang="en-US" altLang="zh-CN" smtClean="0"/>
              <a:t>};</a:t>
            </a:r>
          </a:p>
          <a:p>
            <a:r>
              <a:rPr lang="en-US" altLang="zh-CN" smtClean="0"/>
              <a:t>bool Graphmtx::insertVertex (const T vertex ) {//</a:t>
            </a:r>
            <a:r>
              <a:rPr lang="zh-CN" altLang="en-US" smtClean="0"/>
              <a:t>插入顶点 </a:t>
            </a:r>
            <a:r>
              <a:rPr lang="en-US" altLang="zh-CN" smtClean="0"/>
              <a:t>vertex </a:t>
            </a:r>
          </a:p>
          <a:p>
            <a:r>
              <a:rPr lang="en-US" altLang="zh-CN" smtClean="0"/>
              <a:t>	if (numVertices==maxVertices) return false;</a:t>
            </a:r>
          </a:p>
          <a:p>
            <a:r>
              <a:rPr lang="en-US" altLang="zh-CN" smtClean="0"/>
              <a:t>	VerticesList[numVertices++] =vertex;</a:t>
            </a:r>
          </a:p>
          <a:p>
            <a:r>
              <a:rPr lang="en-US" altLang="zh-CN" smtClean="0"/>
              <a:t>	return true;</a:t>
            </a:r>
          </a:p>
          <a:p>
            <a:r>
              <a:rPr lang="en-US" altLang="zh-CN" smtClean="0"/>
              <a:t>};</a:t>
            </a:r>
          </a:p>
          <a:p>
            <a:r>
              <a:rPr lang="en-US" altLang="zh-CN" smtClean="0"/>
              <a:t>bool Graphmtx::removeVertex (int v ) {</a:t>
            </a:r>
          </a:p>
          <a:p>
            <a:r>
              <a:rPr lang="en-US" altLang="zh-CN" smtClean="0"/>
              <a:t>	//</a:t>
            </a:r>
            <a:r>
              <a:rPr lang="zh-CN" altLang="en-US" smtClean="0"/>
              <a:t>删除序号为</a:t>
            </a:r>
            <a:r>
              <a:rPr lang="en-US" altLang="zh-CN" smtClean="0"/>
              <a:t>v</a:t>
            </a:r>
            <a:r>
              <a:rPr lang="zh-CN" altLang="en-US" smtClean="0"/>
              <a:t>的顶点 及其相关联的边 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if (v &lt; 0 ||v &gt;= numVertices) {</a:t>
            </a:r>
          </a:p>
          <a:p>
            <a:r>
              <a:rPr lang="en-US" altLang="zh-CN" smtClean="0"/>
              <a:t>		cout &lt;&lt; "</a:t>
            </a:r>
            <a:r>
              <a:rPr lang="zh-CN" altLang="en-US" smtClean="0"/>
              <a:t>参数</a:t>
            </a:r>
            <a:r>
              <a:rPr lang="en-US" altLang="zh-CN" smtClean="0"/>
              <a:t>v</a:t>
            </a:r>
            <a:r>
              <a:rPr lang="zh-CN" altLang="en-US" smtClean="0"/>
              <a:t>越界出错</a:t>
            </a:r>
            <a:r>
              <a:rPr lang="en-US" altLang="zh-CN" smtClean="0"/>
              <a:t>!" &lt;&lt; endl;return false;}</a:t>
            </a:r>
          </a:p>
          <a:p>
            <a:r>
              <a:rPr lang="en-US" altLang="zh-CN" smtClean="0"/>
              <a:t>	if (numVertices==1)  return false;</a:t>
            </a:r>
          </a:p>
          <a:p>
            <a:r>
              <a:rPr lang="en-US" altLang="zh-CN" smtClean="0"/>
              <a:t>	int i,j;</a:t>
            </a:r>
          </a:p>
          <a:p>
            <a:r>
              <a:rPr lang="en-US" altLang="zh-CN" smtClean="0"/>
              <a:t>	VerticesList[v]=VerticesList [numVertices-1];</a:t>
            </a:r>
          </a:p>
          <a:p>
            <a:r>
              <a:rPr lang="en-US" altLang="zh-CN" smtClean="0"/>
              <a:t>	for(  i = 0; i &lt; numVertices; i++)</a:t>
            </a:r>
          </a:p>
          <a:p>
            <a:r>
              <a:rPr lang="en-US" altLang="zh-CN" smtClean="0"/>
              <a:t>		if(Edge[i][v] &gt;0   &amp;&amp; Edge[i][v] &lt;maxWeight )</a:t>
            </a:r>
          </a:p>
          <a:p>
            <a:r>
              <a:rPr lang="en-US" altLang="zh-CN" smtClean="0"/>
              <a:t>			numEdges --;</a:t>
            </a:r>
          </a:p>
          <a:p>
            <a:r>
              <a:rPr lang="en-US" altLang="zh-CN" smtClean="0"/>
              <a:t>	for (i = 0; i &lt; numVertices; i ++)</a:t>
            </a:r>
          </a:p>
          <a:p>
            <a:r>
              <a:rPr lang="en-US" altLang="zh-CN" smtClean="0"/>
              <a:t>		Edge[i][v]=Edge[i][numVertices-1]; //</a:t>
            </a:r>
            <a:r>
              <a:rPr lang="zh-CN" altLang="en-US" smtClean="0"/>
              <a:t>删除邻接矩阵的第</a:t>
            </a:r>
            <a:r>
              <a:rPr lang="en-US" altLang="zh-CN" smtClean="0"/>
              <a:t>v</a:t>
            </a:r>
            <a:r>
              <a:rPr lang="zh-CN" altLang="en-US" smtClean="0"/>
              <a:t>列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numVertices--;                         </a:t>
            </a:r>
          </a:p>
          <a:p>
            <a:r>
              <a:rPr lang="en-US" altLang="zh-CN" smtClean="0"/>
              <a:t>	for (j = 0;j&lt; numVertices;j++)</a:t>
            </a:r>
          </a:p>
          <a:p>
            <a:r>
              <a:rPr lang="en-US" altLang="zh-CN" smtClean="0"/>
              <a:t>		Edge[v][j]=Edge[numVertices][j];   //</a:t>
            </a:r>
            <a:r>
              <a:rPr lang="zh-CN" altLang="en-US" smtClean="0"/>
              <a:t>删除邻接矩阵的第</a:t>
            </a:r>
            <a:r>
              <a:rPr lang="en-US" altLang="zh-CN" smtClean="0"/>
              <a:t>v</a:t>
            </a:r>
            <a:r>
              <a:rPr lang="zh-CN" altLang="en-US" smtClean="0"/>
              <a:t>行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return true;</a:t>
            </a:r>
          </a:p>
          <a:p>
            <a:r>
              <a:rPr lang="en-US" altLang="zh-CN" smtClean="0"/>
              <a:t>};</a:t>
            </a:r>
          </a:p>
          <a:p>
            <a:r>
              <a:rPr lang="en-US" altLang="zh-CN" smtClean="0"/>
              <a:t>bool Graphmtx::insertEdge (int v1,int v2,E cost ) {</a:t>
            </a:r>
          </a:p>
          <a:p>
            <a:r>
              <a:rPr lang="en-US" altLang="zh-CN" smtClean="0"/>
              <a:t>	//</a:t>
            </a:r>
            <a:r>
              <a:rPr lang="zh-CN" altLang="en-US" smtClean="0"/>
              <a:t>插入一条起始顶点为</a:t>
            </a:r>
            <a:r>
              <a:rPr lang="en-US" altLang="zh-CN" smtClean="0"/>
              <a:t>v1</a:t>
            </a:r>
            <a:r>
              <a:rPr lang="zh-CN" altLang="en-US" smtClean="0"/>
              <a:t>、终止顶点为 </a:t>
            </a:r>
            <a:r>
              <a:rPr lang="en-US" altLang="zh-CN" smtClean="0"/>
              <a:t>v2</a:t>
            </a:r>
            <a:r>
              <a:rPr lang="zh-CN" altLang="en-US" smtClean="0"/>
              <a:t>的边 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if(v1 &lt; 0 || v1 &gt;=numVertices   || v2 &lt; 0 || v2 &gt;= numVertices)</a:t>
            </a:r>
          </a:p>
          <a:p>
            <a:r>
              <a:rPr lang="en-US" altLang="zh-CN" smtClean="0"/>
              <a:t>	{cout &lt;&lt; "</a:t>
            </a:r>
            <a:r>
              <a:rPr lang="zh-CN" altLang="en-US" smtClean="0"/>
              <a:t>参数</a:t>
            </a:r>
            <a:r>
              <a:rPr lang="en-US" altLang="zh-CN" smtClean="0"/>
              <a:t>v1</a:t>
            </a:r>
            <a:r>
              <a:rPr lang="zh-CN" altLang="en-US" smtClean="0"/>
              <a:t>或</a:t>
            </a:r>
            <a:r>
              <a:rPr lang="en-US" altLang="zh-CN" smtClean="0"/>
              <a:t>v2</a:t>
            </a:r>
            <a:r>
              <a:rPr lang="zh-CN" altLang="en-US" smtClean="0"/>
              <a:t>越界出错</a:t>
            </a:r>
            <a:r>
              <a:rPr lang="en-US" altLang="zh-CN" smtClean="0"/>
              <a:t>!" &lt;&lt; endl;return false;}		  </a:t>
            </a:r>
          </a:p>
          <a:p>
            <a:r>
              <a:rPr lang="en-US" altLang="zh-CN" smtClean="0"/>
              <a:t>	Edge[v1][v2] = cost; Edge[v2][v1] = cost;//</a:t>
            </a:r>
            <a:r>
              <a:rPr lang="zh-CN" altLang="en-US" smtClean="0"/>
              <a:t>插入边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numEdges++;	                             //</a:t>
            </a:r>
            <a:r>
              <a:rPr lang="zh-CN" altLang="en-US" smtClean="0"/>
              <a:t>边的个数加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	return true;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bool Graphmtx::removeEdge (int v1,int v2 ) 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//</a:t>
            </a:r>
            <a:r>
              <a:rPr lang="zh-CN" altLang="en-US" smtClean="0"/>
              <a:t>删除顶点</a:t>
            </a:r>
            <a:r>
              <a:rPr lang="en-US" altLang="zh-CN" smtClean="0"/>
              <a:t>v1</a:t>
            </a:r>
            <a:r>
              <a:rPr lang="zh-CN" altLang="en-US" smtClean="0"/>
              <a:t>与</a:t>
            </a:r>
            <a:r>
              <a:rPr lang="en-US" altLang="zh-CN" smtClean="0"/>
              <a:t>v2</a:t>
            </a:r>
            <a:r>
              <a:rPr lang="zh-CN" altLang="en-US" smtClean="0"/>
              <a:t>之间的边 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if(v1 &lt; 0 || v1 &gt;=numVertices  || v2 &lt; 0 || v2 &gt;= numVertices)</a:t>
            </a:r>
          </a:p>
          <a:p>
            <a:r>
              <a:rPr lang="en-US" altLang="zh-CN" smtClean="0"/>
              <a:t>	{cout &lt;&lt; "</a:t>
            </a:r>
            <a:r>
              <a:rPr lang="zh-CN" altLang="en-US" smtClean="0"/>
              <a:t>参数</a:t>
            </a:r>
            <a:r>
              <a:rPr lang="en-US" altLang="zh-CN" smtClean="0"/>
              <a:t>v1</a:t>
            </a:r>
            <a:r>
              <a:rPr lang="zh-CN" altLang="en-US" smtClean="0"/>
              <a:t>或</a:t>
            </a:r>
            <a:r>
              <a:rPr lang="en-US" altLang="zh-CN" smtClean="0"/>
              <a:t>v2</a:t>
            </a:r>
            <a:r>
              <a:rPr lang="zh-CN" altLang="en-US" smtClean="0"/>
              <a:t>越界出错</a:t>
            </a:r>
            <a:r>
              <a:rPr lang="en-US" altLang="zh-CN" smtClean="0"/>
              <a:t>!" &lt;&lt; endl;return false;}</a:t>
            </a:r>
          </a:p>
          <a:p>
            <a:r>
              <a:rPr lang="en-US" altLang="zh-CN" smtClean="0"/>
              <a:t>	if(Edge[v1][v2] == maxWeight || v1 == v2)</a:t>
            </a:r>
          </a:p>
          <a:p>
            <a:r>
              <a:rPr lang="en-US" altLang="zh-CN" smtClean="0"/>
              <a:t>	{cout &lt;&lt; "</a:t>
            </a:r>
            <a:r>
              <a:rPr lang="zh-CN" altLang="en-US" smtClean="0"/>
              <a:t>该边不存在</a:t>
            </a:r>
            <a:r>
              <a:rPr lang="en-US" altLang="zh-CN" smtClean="0"/>
              <a:t>!" &lt;&lt; endl;	return false;}</a:t>
            </a:r>
          </a:p>
          <a:p>
            <a:r>
              <a:rPr lang="en-US" altLang="zh-CN" smtClean="0"/>
              <a:t>	Edge[v1][v2] = maxWeight; Edge[v2][v1] = maxWeight; </a:t>
            </a:r>
          </a:p>
          <a:p>
            <a:r>
              <a:rPr lang="en-US" altLang="zh-CN" smtClean="0"/>
              <a:t>	numEdges--;                             //</a:t>
            </a:r>
            <a:r>
              <a:rPr lang="zh-CN" altLang="en-US" smtClean="0"/>
              <a:t>边的个数减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	return true;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int main()</a:t>
            </a:r>
          </a:p>
          <a:p>
            <a:r>
              <a:rPr lang="en-US" altLang="zh-CN" smtClean="0"/>
              <a:t>{</a:t>
            </a:r>
          </a:p>
          <a:p>
            <a:endParaRPr lang="en-US" altLang="zh-CN" smtClean="0"/>
          </a:p>
          <a:p>
            <a:r>
              <a:rPr lang="en-US" altLang="zh-CN" smtClean="0"/>
              <a:t>	Graphmtx a;</a:t>
            </a:r>
          </a:p>
          <a:p>
            <a:r>
              <a:rPr lang="en-US" altLang="zh-CN" smtClean="0"/>
              <a:t>	for (int i=1 ;i&lt;=10;i++)</a:t>
            </a:r>
          </a:p>
          <a:p>
            <a:r>
              <a:rPr lang="en-US" altLang="zh-CN" smtClean="0"/>
              <a:t>		a.insertVertex(i);</a:t>
            </a:r>
          </a:p>
          <a:p>
            <a:r>
              <a:rPr lang="en-US" altLang="zh-CN" smtClean="0"/>
              <a:t>	a.insertEdge (0,1,10);</a:t>
            </a:r>
          </a:p>
          <a:p>
            <a:r>
              <a:rPr lang="en-US" altLang="zh-CN" smtClean="0"/>
              <a:t>	a.insertEdge (1,2,10);</a:t>
            </a:r>
          </a:p>
          <a:p>
            <a:r>
              <a:rPr lang="en-US" altLang="zh-CN" smtClean="0"/>
              <a:t>	a.insertEdge (1,3,10);</a:t>
            </a:r>
          </a:p>
          <a:p>
            <a:r>
              <a:rPr lang="en-US" altLang="zh-CN" smtClean="0"/>
              <a:t>	cout&lt;&lt; a.getFirstNeighbor(1)&lt;&lt;endl;</a:t>
            </a:r>
          </a:p>
          <a:p>
            <a:r>
              <a:rPr lang="en-US" altLang="zh-CN" smtClean="0"/>
              <a:t>	cout&lt;&lt; a.getNextNeighbor(1,2)&lt;&lt;endl;</a:t>
            </a:r>
          </a:p>
          <a:p>
            <a:r>
              <a:rPr lang="en-US" altLang="zh-CN" smtClean="0"/>
              <a:t>	a.removeEdge (1,3);</a:t>
            </a:r>
          </a:p>
          <a:p>
            <a:r>
              <a:rPr lang="en-US" altLang="zh-CN" smtClean="0"/>
              <a:t>	cout&lt;&lt; a.getNextNeighbor(1,2)&lt;&lt;endl;</a:t>
            </a:r>
          </a:p>
          <a:p>
            <a:endParaRPr lang="en-US" altLang="zh-CN" smtClean="0"/>
          </a:p>
          <a:p>
            <a:r>
              <a:rPr lang="en-US" altLang="zh-CN" smtClean="0"/>
              <a:t>	getchar();</a:t>
            </a:r>
          </a:p>
          <a:p>
            <a:endParaRPr lang="en-US" altLang="zh-CN" smtClean="0"/>
          </a:p>
          <a:p>
            <a:r>
              <a:rPr lang="en-US" altLang="zh-CN" smtClean="0"/>
              <a:t>	return 0;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7C63C235-C4A0-4AA5-A2AA-66D9D8095571}" type="slidenum">
              <a:rPr lang="en-US" altLang="zh-CN" sz="1200" smtClean="0">
                <a:latin typeface="Arial" pitchFamily="34" charset="0"/>
                <a:ea typeface="宋体" pitchFamily="2" charset="-122"/>
              </a:rPr>
              <a:pPr eaLnBrk="1" hangingPunct="1"/>
              <a:t>24</a:t>
            </a:fld>
            <a:endParaRPr lang="en-US" altLang="zh-CN" sz="12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类似于树的  孩子链表表示法</a:t>
            </a: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9BE5539-4394-4EA2-8FB5-B2D4BBA8B301}" type="slidenum">
              <a:rPr lang="en-US" altLang="zh-CN" sz="1200" smtClean="0">
                <a:latin typeface="Arial" pitchFamily="34" charset="0"/>
                <a:ea typeface="宋体" pitchFamily="2" charset="-122"/>
              </a:rPr>
              <a:pPr eaLnBrk="1" hangingPunct="1"/>
              <a:t>26</a:t>
            </a:fld>
            <a:endParaRPr lang="en-US" altLang="zh-CN" sz="12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月</a:t>
            </a:r>
            <a:r>
              <a:rPr lang="en-US" altLang="zh-CN" smtClean="0"/>
              <a:t>21</a:t>
            </a:r>
            <a:r>
              <a:rPr lang="zh-CN" altLang="en-US" smtClean="0"/>
              <a:t>日，第</a:t>
            </a:r>
            <a:r>
              <a:rPr lang="en-US" altLang="zh-CN" smtClean="0"/>
              <a:t>13</a:t>
            </a:r>
            <a:r>
              <a:rPr lang="zh-CN" altLang="en-US" smtClean="0"/>
              <a:t>周第</a:t>
            </a:r>
            <a:r>
              <a:rPr lang="en-US" altLang="zh-CN" smtClean="0"/>
              <a:t>2</a:t>
            </a:r>
            <a:r>
              <a:rPr lang="zh-CN" altLang="en-US" smtClean="0"/>
              <a:t>次课</a:t>
            </a:r>
          </a:p>
        </p:txBody>
      </p:sp>
      <p:sp>
        <p:nvSpPr>
          <p:cNvPr id="1065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DF56804-B33A-4A4E-AF65-3906C1573F51}" type="slidenum">
              <a:rPr lang="en-US" altLang="zh-CN" sz="1200">
                <a:latin typeface="Arial" pitchFamily="34" charset="0"/>
                <a:ea typeface="宋体" pitchFamily="2" charset="-122"/>
              </a:rPr>
              <a:pPr algn="r" eaLnBrk="1" hangingPunct="1"/>
              <a:t>28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int 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numVertices; //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课本上漏了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int maxVertices; //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课本上无</a:t>
            </a:r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C4E536A5-F0F7-4579-8B7E-7D81CFC08791}" type="slidenum">
              <a:rPr lang="en-US" altLang="zh-CN" sz="1200" smtClean="0">
                <a:latin typeface="Arial" pitchFamily="34" charset="0"/>
                <a:ea typeface="宋体" pitchFamily="2" charset="-122"/>
              </a:rPr>
              <a:pPr eaLnBrk="1" hangingPunct="1"/>
              <a:t>33</a:t>
            </a:fld>
            <a:endParaRPr lang="en-US" altLang="zh-CN" sz="12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在树中：</a:t>
            </a:r>
            <a:endParaRPr lang="en-US" altLang="zh-CN" dirty="0" smtClean="0"/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</a:p>
          <a:p>
            <a:r>
              <a:rPr lang="en-US" altLang="zh-CN" dirty="0" smtClean="0"/>
              <a:t>DFS(p-&gt;</a:t>
            </a:r>
            <a:r>
              <a:rPr lang="en-US" altLang="zh-CN" dirty="0" err="1" smtClean="0"/>
              <a:t>lchild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DFS(p-&gt;</a:t>
            </a:r>
            <a:r>
              <a:rPr lang="en-US" altLang="zh-CN" dirty="0" err="1" smtClean="0"/>
              <a:t>rchild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图中有多个节点，怎么办呢？</a:t>
            </a:r>
            <a:endParaRPr lang="en-US" altLang="zh-CN" dirty="0" smtClean="0"/>
          </a:p>
          <a:p>
            <a:r>
              <a:rPr lang="en-US" altLang="zh-CN" dirty="0" smtClean="0"/>
              <a:t>DFS(p-&gt;</a:t>
            </a:r>
            <a:r>
              <a:rPr lang="zh-CN" altLang="en-US" dirty="0" smtClean="0"/>
              <a:t>所有临接点</a:t>
            </a:r>
            <a:r>
              <a:rPr lang="en-US" altLang="zh-CN" dirty="0" smtClean="0"/>
              <a:t>) </a:t>
            </a:r>
            <a:r>
              <a:rPr lang="zh-CN" altLang="en-US" dirty="0" smtClean="0"/>
              <a:t>即：</a:t>
            </a:r>
            <a:r>
              <a:rPr lang="en-US" altLang="zh-CN" dirty="0" smtClean="0"/>
              <a:t>while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F49785-C8B4-49FD-B571-226BE05D28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日，第十三周第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次课</a:t>
            </a:r>
          </a:p>
        </p:txBody>
      </p:sp>
      <p:sp>
        <p:nvSpPr>
          <p:cNvPr id="1085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4F52C5E-7DFF-4B14-AAB0-1067B5E6B5B0}" type="slidenum">
              <a:rPr lang="en-US" altLang="zh-CN" sz="1200">
                <a:latin typeface="Arial" pitchFamily="34" charset="0"/>
                <a:ea typeface="宋体" pitchFamily="2" charset="-122"/>
              </a:rPr>
              <a:pPr algn="r" eaLnBrk="1" hangingPunct="1"/>
              <a:t>46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D67D6EA-C554-47A0-9526-F624DB7A7082}" type="slidenum">
              <a:rPr lang="en-US" altLang="zh-CN" sz="1200">
                <a:latin typeface="Arial" pitchFamily="34" charset="0"/>
                <a:ea typeface="宋体" pitchFamily="2" charset="-122"/>
              </a:rPr>
              <a:pPr algn="r" eaLnBrk="1" hangingPunct="1"/>
              <a:t>62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900" smtClean="0"/>
              <a:t>5</a:t>
            </a:r>
            <a:r>
              <a:rPr lang="zh-CN" altLang="en-US" sz="900" smtClean="0"/>
              <a:t>月</a:t>
            </a:r>
            <a:r>
              <a:rPr lang="en-US" altLang="zh-CN" sz="900" smtClean="0"/>
              <a:t>28</a:t>
            </a:r>
            <a:r>
              <a:rPr lang="zh-CN" altLang="en-US" sz="900" smtClean="0"/>
              <a:t>日第</a:t>
            </a:r>
            <a:r>
              <a:rPr lang="en-US" altLang="zh-CN" sz="900" smtClean="0"/>
              <a:t>13</a:t>
            </a:r>
            <a:r>
              <a:rPr lang="zh-CN" altLang="en-US" sz="900" smtClean="0"/>
              <a:t>周第</a:t>
            </a:r>
            <a:r>
              <a:rPr lang="en-US" altLang="zh-CN" sz="900" smtClean="0"/>
              <a:t>2</a:t>
            </a:r>
            <a:r>
              <a:rPr lang="zh-CN" altLang="en-US" sz="900" smtClean="0"/>
              <a:t>次课</a:t>
            </a:r>
            <a:endParaRPr lang="en-US" sz="90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A8642-D17C-4160-A868-FF7060955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473EB-6E2B-480E-9B3F-ADA1F02288E3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7323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74C95-DC69-4444-9234-2D7BEF0A6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55C48-F025-4AF1-ACEA-F6E53B93208D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784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9E0D2-D77C-489E-9DAB-47A6A4684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3431D-DFDF-4C99-84F2-6112492ED8E5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44912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EEF65-28C7-4925-8DEC-723465265686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8058E-0A78-445B-A059-7A443C43A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61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D0AC-2868-49B6-9045-FF500C549374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2BA88-A1D3-46D1-AF2B-A852BF1D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37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9B528-D516-46C9-A1F4-B67833A68C17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485EA-1D40-4512-B6BE-28B802FD1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992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2CB56-0BD7-43B6-BE72-0DBF35BA862A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EDE69-2D5C-47B5-A753-0F31CF262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41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F2002-4F7D-4B11-8FF5-7042F21A6521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2F2-0EC4-4F14-B312-911F61A35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95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A5CCA-EDC2-4CC6-A80D-365FAC3922EE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865B6-4F79-4681-A667-7E346358F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377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13063-3167-43FB-A81D-AF00B3D4F27A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AD60F-5FA7-4230-8AC3-2BF8B3B5B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0833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AB00-3769-4F9A-9F0F-EBDF2DAF81E9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1644F-D6AA-43F4-A68E-C999BD05B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72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0859B-33C7-4D12-9EDE-3686A2D2C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C997-2700-4694-8E3D-6C4CF29ED856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4369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9C788-CCB3-4071-9C82-D25FE905377D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715E6-B2B0-409B-94DA-75054CEEF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870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D9D60-4E50-47F4-BDC0-9669575E329C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EBF30-8D94-4441-AA91-D4EF4C0F5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1159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BA43-B15B-41BF-8195-0C800CBAC1C8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1A9F7-F6F8-4118-B9DD-8154FE715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900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C5C06-9416-4A90-9270-B20E6C21C676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21E2-5B1F-4A71-B099-5A592F682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99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1467F-BD4D-46F6-A550-319092333913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30D2C-A35E-4A8B-AB2D-715676D31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9717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713FE-E001-45FC-8319-817AB6395577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32FED-9E9B-405C-A0A3-3F344D413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0209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82A94-2F28-45AE-B201-2D0663A5EA32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D1D4E-C553-4E5B-9818-B3B05DDBF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5093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A4DB9-0551-49E0-A343-4470CCC570D8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AB174-1F5E-492D-85E7-95D03172C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042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423E-367B-4FA6-B249-2E78A3E8902E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C87D4-215D-431D-B3AA-CE7E72727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87887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0ADAB-0153-4B02-A3A7-151E8E0FBB5A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7E98-B72A-4ABB-A222-58106648B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657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2AC1-20BF-469D-8D24-DB5E07AF2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BE370-FD4E-4BB1-8074-0E1F6EDC461A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351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94DD3-FC57-4B15-B212-8DE62DB79CF2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417AF-5F0F-4245-A495-A964F6609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4979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EF838-6CD9-462C-8E0E-A2C6EA86A678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D3CE0-ACE1-4197-B253-186A82C15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3760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79EDB-0B1B-4165-B76B-94DBFF5ADB9C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7787A-7C15-47BB-BECB-A5F00C01D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9841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48739-8778-4AAB-8619-6712D9A2CDFA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A2EE-1F7C-4548-A780-32E86EC1F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2947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33B9-129B-4914-98A1-262F2793DDAB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12D18-70F0-4EE8-A33A-23D293EFF49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2573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D2E47-15FF-44E4-A8D9-733FE445CC3C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3472-CBE6-4BE8-BE0A-451D5E938A0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6521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C2E28-7254-4627-B984-FAF7BE1EB5AD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878EC-9BBD-4291-BC55-EB3CD39FB7E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251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AE63-7D85-45F6-BD2F-D73F7D21CADB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CBC6A-B7BE-470C-B4F4-F1DF1F30DA5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117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25F67-A70D-43B0-B697-DDF454D7CA17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3B4D7-00E8-4B20-B268-454A268DE00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3387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397A4-BB8C-43AD-85F7-483D5D5EFAF0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CEE6-5FE6-41A6-A49D-96B8C343B7E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47948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34BE-592A-46B6-BD01-1FF048FDA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7CA48-F115-4A89-9E54-5C0BB17157AD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41195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630C-25E0-48FE-9C22-0F99539C9BDE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69765-6E8C-492A-882E-608ED59A9E4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2552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2644-8FC4-4EB2-897E-A838DBB57678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9AA18-E1D3-4C88-8EFC-BC2C5861D7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2193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9F08-65A1-4980-A68B-07FE503D9F46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F3A05-200E-4DBD-9193-838B404A22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4129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E68E0-8C64-492A-8BB9-F582978298D7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1A4E7-EBA3-428A-90C5-EE30C211775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8065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02BAA-A509-4110-9084-4DBDDDA4C7FA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C2A83-131D-49D0-A569-90C8ABEBA7C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8571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9FB0-5EA3-42A3-9554-26FF9B8E6EE7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E25D9-F1E9-4BC2-847C-8E46A4E19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2697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F6B47-60A0-44DD-84CD-A0506DCA4409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0926D-196A-4E26-A8DB-3528E5984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720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2385B-11B3-4591-9F25-72E6771B81E1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8F4A-44A8-4642-A39F-704876D2D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4005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34C41-9779-40F2-B090-65ABB1D3765D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2515E-F645-44D1-8190-69C8DD7F1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654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E7AE5-0F9E-4B81-9BF6-9D599359A3EE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4E24E-CCD5-4303-9005-458ED642E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942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C30D-4368-4883-94EA-08DE3E646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E0363-1082-4073-9F88-D2456213D28B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58278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47524-0494-4E4B-8CD0-4C1DEAC3C419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FA681-492E-48BB-ABAD-10CDFE7D9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104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29E5-D6B1-453C-8392-9B6B8CA8D1CB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AF12-253E-4611-AF9F-44566B606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518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A4CEF-A30B-4109-A25C-3B6250FCEC4F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DC2E5-7682-428A-AFF2-EE4412D42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851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ABE72-A7A1-42A0-874B-1499EF787C52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65733-1540-455E-BF9C-0CE249A5C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4392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90962-894F-4F67-8E6B-AF846B08350C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DDBA6-83A0-419F-BB8F-35A7F01B7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887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2737E-A2F5-4A6D-B039-200AE2F08E6B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3C601-4F62-4B40-A489-45062C081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323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C4ADE-2DC1-4422-9454-F66F09A54905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0770D-BF41-4E4F-BCC5-A4DADE72D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4964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B8B2B-318F-4FA0-95DE-92F73BAFE1EC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D1D20-213D-4842-A387-93920A184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029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021CE-710C-4EF1-A132-A57F86803D8A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C720A-BC34-4052-848E-00FAFB26A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292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19CE2-B162-4ADA-A622-D9E8841201D1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FBDED-7986-4F71-8C0B-434080489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2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7A9C-4648-49D4-B33B-BD52779B7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E12BB-76D7-475B-AE12-7AA50F0CDF2E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1358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49E3C-A8EE-475D-A253-D5A805E085BD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9236-5B4D-4FD4-B884-11C56F3C9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405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134CD-63F1-45E9-A2D1-E193249DDD8E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F1D0D-404A-482B-92EF-C6B9A74A7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062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695C0-AB43-4039-93BC-CB453B92ED4C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06F68-3298-4A85-8FAE-4D86593DD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6769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D5900-8D1E-4F4E-B4F4-533C6A77CA15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1FEA9-0D26-43EF-A5FE-ECE21B5E8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6323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38B3-9BA5-44E6-97CE-F396BBF89FB8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6A5A-908A-48E2-8429-6D7C179C0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002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EF14B-C838-4AE0-9738-03F612C182D6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8E308-CCED-4EAB-AA3C-A2155A6CB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998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45C71-3980-4041-B2D9-6516ABA06281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65CB-2208-4269-BE0E-8723E11EB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683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60DF9-5DD2-4393-9933-89DAE3153E14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85571-022B-449D-B7E6-25D44065CF97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9581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6E12D-FCBA-48E9-BF94-3A36751CABF7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40657-151C-43CF-B0FC-4654160F2D1A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8728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15BD9-94F0-447A-83F3-986D9E55AE76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D14BE-56A4-4A14-B522-00573692023E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625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AC90-79D7-42A6-B173-EF467C59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3F098-C17B-4F55-8C80-53DD13F78C06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1220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9C0D0-6F12-476E-8B74-DF0D5372E869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C9BD-5796-4B58-983E-20B8D1CC1803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6582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FDAD6-9EA6-4D39-A498-410AC5DDC576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15316-AAA7-4055-9684-533E0DC65242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2085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6CCF-D3C2-4E7D-90A9-65E5FC3DA484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03574-C304-4DEB-BFE5-F2330A7E920E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9345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F5171-FADA-42D4-8057-EA68D0019E3F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475C1-31E6-4AD8-B3C0-826AFAE0105D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44395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DE16-44C4-421B-9AB1-9D7B0A6193D2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648AD-8ADD-4AC9-987B-E6AC5157CDD4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60943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5F37-5CC9-459C-828D-7004728701BC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027F3-BC12-463B-9CEC-45A05F6EC78C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0549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3B527-B299-482C-85CB-8DD961E2B1DA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21307-EE91-4801-9228-B9BA2EE23622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9100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D29B7-4BB4-4D0E-AEEA-21D14CBD54DA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BF87B-FE1A-4F5B-9C05-32FA978E0BA9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060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F0648-E9DB-4136-80C1-BC42575DB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6496-D6C5-4577-B9DE-69C743F9A405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170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A7041-46E2-4E13-A46D-09E73F1B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755C3-E4D0-4C43-9AD8-96AE40014CD3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6934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0794C643-A63F-4E71-8112-E881A67B4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98CBA6-8D7C-4016-A919-456354CA8140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0" y="6524625"/>
            <a:ext cx="774065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32" name="直接连接符 7"/>
          <p:cNvCxnSpPr>
            <a:cxnSpLocks noChangeShapeType="1"/>
          </p:cNvCxnSpPr>
          <p:nvPr/>
        </p:nvCxnSpPr>
        <p:spPr bwMode="auto">
          <a:xfrm flipV="1">
            <a:off x="0" y="727075"/>
            <a:ext cx="9144000" cy="36513"/>
          </a:xfrm>
          <a:prstGeom prst="line">
            <a:avLst/>
          </a:prstGeom>
          <a:noFill/>
          <a:ln w="444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C5D0D03F-7304-4F11-95DE-192890DD5DD8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0F0E681-96CD-49B6-8A85-4F1CC4C3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8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3081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ea typeface="宋体" pitchFamily="2" charset="-122"/>
              </a:endParaRPr>
            </a:p>
          </p:txBody>
        </p:sp>
        <p:grpSp>
          <p:nvGrpSpPr>
            <p:cNvPr id="3082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3083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3084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3085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3086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3087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3088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3089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2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3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4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ea typeface="宋体" pitchFamily="2" charset="-122"/>
                </a:endParaRPr>
              </a:p>
            </p:txBody>
          </p:sp>
        </p:grpSp>
      </p:grpSp>
      <p:sp>
        <p:nvSpPr>
          <p:cNvPr id="307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9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9CDCBB-5362-4A46-BA76-3513296F03B1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3091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9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FF6A3FAB-23E1-4102-A4AF-2C2632144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7"/>
          <p:cNvSpPr>
            <a:spLocks noChangeShapeType="1"/>
          </p:cNvSpPr>
          <p:nvPr/>
        </p:nvSpPr>
        <p:spPr bwMode="auto">
          <a:xfrm>
            <a:off x="0" y="6524625"/>
            <a:ext cx="774065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99" name="直接连接符 7"/>
          <p:cNvCxnSpPr>
            <a:cxnSpLocks noChangeShapeType="1"/>
          </p:cNvCxnSpPr>
          <p:nvPr/>
        </p:nvCxnSpPr>
        <p:spPr bwMode="auto">
          <a:xfrm flipV="1">
            <a:off x="0" y="727075"/>
            <a:ext cx="9144000" cy="36513"/>
          </a:xfrm>
          <a:prstGeom prst="line">
            <a:avLst/>
          </a:prstGeom>
          <a:noFill/>
          <a:ln w="444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0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7C3230C-00A9-49A5-9D1A-8476FC555ED5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410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18CEB60D-17BE-4BD1-AB38-374BF9D82FF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7"/>
          <p:cNvSpPr>
            <a:spLocks noChangeShapeType="1"/>
          </p:cNvSpPr>
          <p:nvPr/>
        </p:nvSpPr>
        <p:spPr bwMode="auto">
          <a:xfrm>
            <a:off x="0" y="6524625"/>
            <a:ext cx="774065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23" name="直接连接符 7"/>
          <p:cNvCxnSpPr>
            <a:cxnSpLocks noChangeShapeType="1"/>
          </p:cNvCxnSpPr>
          <p:nvPr/>
        </p:nvCxnSpPr>
        <p:spPr bwMode="auto">
          <a:xfrm flipV="1">
            <a:off x="0" y="727075"/>
            <a:ext cx="9144000" cy="36513"/>
          </a:xfrm>
          <a:prstGeom prst="line">
            <a:avLst/>
          </a:prstGeom>
          <a:noFill/>
          <a:ln w="444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A7C5D78-0F46-475A-B410-8F5FE676CDD8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51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D8C58E23-E8B9-4B82-AA31-BB208563C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17"/>
          <p:cNvSpPr>
            <a:spLocks noChangeShapeType="1"/>
          </p:cNvSpPr>
          <p:nvPr/>
        </p:nvSpPr>
        <p:spPr bwMode="auto">
          <a:xfrm>
            <a:off x="0" y="6524625"/>
            <a:ext cx="774065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147" name="直接连接符 7"/>
          <p:cNvCxnSpPr>
            <a:cxnSpLocks noChangeShapeType="1"/>
          </p:cNvCxnSpPr>
          <p:nvPr/>
        </p:nvCxnSpPr>
        <p:spPr bwMode="auto">
          <a:xfrm flipV="1">
            <a:off x="0" y="727075"/>
            <a:ext cx="9144000" cy="36513"/>
          </a:xfrm>
          <a:prstGeom prst="line">
            <a:avLst/>
          </a:prstGeom>
          <a:noFill/>
          <a:ln w="444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4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A0340F-D23A-4B8C-A0A6-7C9964587F87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  <p:sp>
        <p:nvSpPr>
          <p:cNvPr id="615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5FE2C558-9611-4FB0-A5DC-68DFA635E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DCF683-9596-421E-ABE2-9A73157540F9}" type="slidenum">
              <a:rPr lang="en-US"/>
              <a:pPr>
                <a:defRPr/>
              </a:pPr>
              <a:t>‹#›</a:t>
            </a:fld>
            <a:r>
              <a:rPr lang="en-US"/>
              <a:t>/123</a:t>
            </a:r>
          </a:p>
        </p:txBody>
      </p:sp>
      <p:sp>
        <p:nvSpPr>
          <p:cNvPr id="717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7FC8218F-9E6E-4F69-A6F7-A67EDD347103}" type="datetime1">
              <a:rPr lang="zh-CN" altLang="en-US"/>
              <a:pPr>
                <a:defRPr/>
              </a:pPr>
              <a:t>2014-6-8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p:transition spd="med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slide" Target="slide32.x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jpeg"/><Relationship Id="rId4" Type="http://schemas.openxmlformats.org/officeDocument/2006/relationships/image" Target="../media/image23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4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EFD6BE0-523B-4CDC-9DDA-1939FE61961A}" type="slidenum">
              <a:rPr lang="en-US" altLang="zh-CN" sz="1200">
                <a:latin typeface="Arial Black" pitchFamily="34" charset="0"/>
                <a:ea typeface="宋体" pitchFamily="2" charset="-122"/>
              </a:rPr>
              <a:pPr algn="r" eaLnBrk="1" hangingPunct="1"/>
              <a:t>1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8195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2BBA122-C6A9-48DD-8F2C-45D3CDCD7D01}" type="slidenum">
              <a:rPr lang="en-US" altLang="zh-CN" sz="1200">
                <a:latin typeface="Arial Black" pitchFamily="34" charset="0"/>
                <a:ea typeface="宋体" pitchFamily="2" charset="-122"/>
              </a:rPr>
              <a:pPr algn="r" eaLnBrk="1" hangingPunct="1"/>
              <a:t>1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971800" y="1828800"/>
            <a:ext cx="6019800" cy="2209800"/>
          </a:xfrm>
        </p:spPr>
        <p:txBody>
          <a:bodyPr/>
          <a:lstStyle/>
          <a:p>
            <a:pPr algn="ctr" eaLnBrk="1" hangingPunct="1"/>
            <a:r>
              <a:rPr lang="zh-CN" sz="6600" smtClean="0">
                <a:solidFill>
                  <a:srgbClr val="FFFFFF"/>
                </a:solidFill>
                <a:latin typeface="华文彩云" pitchFamily="2" charset="-122"/>
                <a:ea typeface="华文彩云" pitchFamily="2" charset="-122"/>
              </a:rPr>
              <a:t>第八章  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4A3A8DA-D612-4FCB-89CE-8A1B56BC0FF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11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96CD923-FE96-4F93-996C-B7171F0BDD08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10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4572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例</a:t>
            </a:r>
            <a:r>
              <a:rPr lang="en-US" altLang="zh-CN" sz="2800" b="1" smtClean="0"/>
              <a:t>2 </a:t>
            </a:r>
            <a:r>
              <a:rPr lang="zh-CN" altLang="en-US" sz="2800" b="1" smtClean="0"/>
              <a:t>：有向图的邻接矩阵</a:t>
            </a:r>
          </a:p>
        </p:txBody>
      </p:sp>
      <p:sp>
        <p:nvSpPr>
          <p:cNvPr id="21509" name="Rectangle 21"/>
          <p:cNvSpPr>
            <a:spLocks noChangeArrowheads="1"/>
          </p:cNvSpPr>
          <p:nvPr/>
        </p:nvSpPr>
        <p:spPr bwMode="auto">
          <a:xfrm>
            <a:off x="76200" y="4191000"/>
            <a:ext cx="8229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ea typeface="楷体_GB2312" pitchFamily="49" charset="-122"/>
              </a:rPr>
              <a:t>有向图的邻接矩阵可能是不对称的。</a:t>
            </a:r>
          </a:p>
          <a:p>
            <a:pPr>
              <a:defRPr/>
            </a:pPr>
            <a:r>
              <a:rPr lang="zh-CN" alt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顶点的出度</a:t>
            </a: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行元素之和，</a:t>
            </a:r>
            <a:r>
              <a:rPr lang="en-US" sz="2000" b="1" i="1" dirty="0">
                <a:ea typeface="黑体" pitchFamily="2" charset="-122"/>
              </a:rPr>
              <a:t>OD( Vi )=</a:t>
            </a:r>
            <a:r>
              <a:rPr lang="en-US" sz="2000" b="1" i="1" dirty="0">
                <a:ea typeface="黑体" pitchFamily="2" charset="-122"/>
                <a:sym typeface="Symbol" pitchFamily="18" charset="2"/>
              </a:rPr>
              <a:t> </a:t>
            </a:r>
            <a:r>
              <a:rPr lang="en-US" sz="2000" b="1" i="1" dirty="0" err="1">
                <a:ea typeface="黑体" pitchFamily="2" charset="-122"/>
              </a:rPr>
              <a:t>A.Edge</a:t>
            </a:r>
            <a:r>
              <a:rPr lang="en-US" sz="2000" b="1" i="1" dirty="0">
                <a:ea typeface="黑体" pitchFamily="2" charset="-122"/>
              </a:rPr>
              <a:t>[ i ][j ]</a:t>
            </a:r>
          </a:p>
          <a:p>
            <a:pPr>
              <a:defRPr/>
            </a:pPr>
            <a:r>
              <a:rPr lang="en-US" sz="2000" b="1" dirty="0">
                <a:ea typeface="黑体" pitchFamily="2" charset="-122"/>
              </a:rPr>
              <a:t>       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顶点的入度</a:t>
            </a: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列元素之和。</a:t>
            </a:r>
            <a:r>
              <a:rPr lang="en-US" sz="2000" b="1" i="1" dirty="0">
                <a:ea typeface="黑体" pitchFamily="2" charset="-122"/>
              </a:rPr>
              <a:t>ID( Vi )=</a:t>
            </a:r>
            <a:r>
              <a:rPr lang="en-US" sz="2000" b="1" i="1" dirty="0">
                <a:ea typeface="黑体" pitchFamily="2" charset="-122"/>
                <a:sym typeface="Symbol" pitchFamily="18" charset="2"/>
              </a:rPr>
              <a:t> </a:t>
            </a:r>
            <a:r>
              <a:rPr lang="en-US" sz="2000" b="1" i="1" dirty="0" err="1">
                <a:ea typeface="黑体" pitchFamily="2" charset="-122"/>
              </a:rPr>
              <a:t>A.Edge</a:t>
            </a:r>
            <a:r>
              <a:rPr lang="en-US" sz="2000" b="1" i="1" dirty="0">
                <a:ea typeface="黑体" pitchFamily="2" charset="-122"/>
              </a:rPr>
              <a:t>[ j ][i ]</a:t>
            </a:r>
          </a:p>
          <a:p>
            <a:pPr>
              <a:defRPr/>
            </a:pPr>
            <a:r>
              <a:rPr lang="en-US" sz="2000" b="1" dirty="0">
                <a:ea typeface="黑体" pitchFamily="2" charset="-122"/>
              </a:rPr>
              <a:t>       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顶点的度</a:t>
            </a: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行元素之和</a:t>
            </a: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列元素之和</a:t>
            </a: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>
              <a:defRPr/>
            </a:pPr>
            <a:r>
              <a:rPr lang="en-US" sz="2400" b="1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即：</a:t>
            </a:r>
            <a:r>
              <a:rPr lang="en-US" sz="2000" b="1" i="1" dirty="0">
                <a:ea typeface="黑体" pitchFamily="2" charset="-122"/>
              </a:rPr>
              <a:t>TD(Vi)=OD( Vi )  + ID( Vi )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304800" y="1066800"/>
            <a:ext cx="2971800" cy="1295400"/>
            <a:chOff x="0" y="0"/>
            <a:chExt cx="1872" cy="816"/>
          </a:xfrm>
        </p:grpSpPr>
        <p:sp>
          <p:nvSpPr>
            <p:cNvPr id="17426" name="Oval 24"/>
            <p:cNvSpPr>
              <a:spLocks noChangeArrowheads="1"/>
            </p:cNvSpPr>
            <p:nvPr/>
          </p:nvSpPr>
          <p:spPr bwMode="auto">
            <a:xfrm>
              <a:off x="584" y="34"/>
              <a:ext cx="322" cy="2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ea typeface="黑体" pitchFamily="49" charset="-122"/>
                </a:rPr>
                <a:t>v1</a:t>
              </a:r>
            </a:p>
          </p:txBody>
        </p:sp>
        <p:sp>
          <p:nvSpPr>
            <p:cNvPr id="17427" name="Oval 25"/>
            <p:cNvSpPr>
              <a:spLocks noChangeArrowheads="1"/>
            </p:cNvSpPr>
            <p:nvPr/>
          </p:nvSpPr>
          <p:spPr bwMode="auto">
            <a:xfrm>
              <a:off x="1550" y="0"/>
              <a:ext cx="322" cy="2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ea typeface="黑体" pitchFamily="49" charset="-122"/>
                </a:rPr>
                <a:t>v2</a:t>
              </a:r>
            </a:p>
          </p:txBody>
        </p:sp>
        <p:sp>
          <p:nvSpPr>
            <p:cNvPr id="17428" name="Oval 26"/>
            <p:cNvSpPr>
              <a:spLocks noChangeArrowheads="1"/>
            </p:cNvSpPr>
            <p:nvPr/>
          </p:nvSpPr>
          <p:spPr bwMode="auto">
            <a:xfrm>
              <a:off x="531" y="578"/>
              <a:ext cx="322" cy="2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ea typeface="黑体" pitchFamily="49" charset="-122"/>
                </a:rPr>
                <a:t>v3</a:t>
              </a:r>
            </a:p>
          </p:txBody>
        </p:sp>
        <p:sp>
          <p:nvSpPr>
            <p:cNvPr id="17429" name="Oval 27"/>
            <p:cNvSpPr>
              <a:spLocks noChangeArrowheads="1"/>
            </p:cNvSpPr>
            <p:nvPr/>
          </p:nvSpPr>
          <p:spPr bwMode="auto">
            <a:xfrm>
              <a:off x="1550" y="578"/>
              <a:ext cx="322" cy="2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ea typeface="黑体" pitchFamily="49" charset="-122"/>
                </a:rPr>
                <a:t>v4</a:t>
              </a:r>
            </a:p>
          </p:txBody>
        </p:sp>
        <p:sp>
          <p:nvSpPr>
            <p:cNvPr id="17430" name="Line 28"/>
            <p:cNvSpPr>
              <a:spLocks noChangeShapeType="1"/>
            </p:cNvSpPr>
            <p:nvPr/>
          </p:nvSpPr>
          <p:spPr bwMode="auto">
            <a:xfrm>
              <a:off x="906" y="136"/>
              <a:ext cx="6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9"/>
            <p:cNvSpPr>
              <a:spLocks noChangeShapeType="1"/>
            </p:cNvSpPr>
            <p:nvPr/>
          </p:nvSpPr>
          <p:spPr bwMode="auto">
            <a:xfrm flipH="1">
              <a:off x="745" y="272"/>
              <a:ext cx="0" cy="30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30"/>
            <p:cNvSpPr>
              <a:spLocks noChangeShapeType="1"/>
            </p:cNvSpPr>
            <p:nvPr/>
          </p:nvSpPr>
          <p:spPr bwMode="auto">
            <a:xfrm>
              <a:off x="853" y="714"/>
              <a:ext cx="6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31"/>
            <p:cNvSpPr>
              <a:spLocks noChangeShapeType="1"/>
            </p:cNvSpPr>
            <p:nvPr/>
          </p:nvSpPr>
          <p:spPr bwMode="auto">
            <a:xfrm>
              <a:off x="853" y="238"/>
              <a:ext cx="751" cy="37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Rectangle 33"/>
            <p:cNvSpPr>
              <a:spLocks noChangeArrowheads="1"/>
            </p:cNvSpPr>
            <p:nvPr/>
          </p:nvSpPr>
          <p:spPr bwMode="auto">
            <a:xfrm>
              <a:off x="0" y="254"/>
              <a:ext cx="272" cy="314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6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sp>
        <p:nvSpPr>
          <p:cNvPr id="21520" name="Text Box 34"/>
          <p:cNvSpPr txBox="1">
            <a:spLocks noChangeArrowheads="1"/>
          </p:cNvSpPr>
          <p:nvPr/>
        </p:nvSpPr>
        <p:spPr bwMode="auto">
          <a:xfrm>
            <a:off x="3886200" y="1295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邻接矩阵：</a:t>
            </a:r>
          </a:p>
        </p:txBody>
      </p:sp>
      <p:sp>
        <p:nvSpPr>
          <p:cNvPr id="21521" name="AutoShape 35"/>
          <p:cNvSpPr>
            <a:spLocks/>
          </p:cNvSpPr>
          <p:nvPr/>
        </p:nvSpPr>
        <p:spPr bwMode="auto">
          <a:xfrm>
            <a:off x="5811838" y="1371600"/>
            <a:ext cx="152400" cy="1219200"/>
          </a:xfrm>
          <a:prstGeom prst="leftBracket">
            <a:avLst>
              <a:gd name="adj" fmla="val 66667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522" name="AutoShape 36"/>
          <p:cNvSpPr>
            <a:spLocks/>
          </p:cNvSpPr>
          <p:nvPr/>
        </p:nvSpPr>
        <p:spPr bwMode="auto">
          <a:xfrm>
            <a:off x="7183438" y="1371600"/>
            <a:ext cx="207962" cy="1219200"/>
          </a:xfrm>
          <a:prstGeom prst="rightBracket">
            <a:avLst>
              <a:gd name="adj" fmla="val 48855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523" name="Text Box 38"/>
          <p:cNvSpPr txBox="1">
            <a:spLocks noChangeArrowheads="1"/>
          </p:cNvSpPr>
          <p:nvPr/>
        </p:nvSpPr>
        <p:spPr bwMode="auto">
          <a:xfrm>
            <a:off x="4114800" y="1600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  <a:ea typeface="黑体" pitchFamily="49" charset="-122"/>
              </a:rPr>
              <a:t>A.</a:t>
            </a:r>
            <a:r>
              <a:rPr lang="en-US" altLang="zh-CN" sz="2800" i="1">
                <a:solidFill>
                  <a:schemeClr val="bg2"/>
                </a:solidFill>
                <a:ea typeface="黑体" pitchFamily="49" charset="-122"/>
              </a:rPr>
              <a:t>Edge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en-US" altLang="zh-CN" sz="2800">
                <a:solidFill>
                  <a:schemeClr val="bg2"/>
                </a:solidFill>
                <a:ea typeface="黑体" pitchFamily="49" charset="-122"/>
              </a:rPr>
              <a:t>=</a:t>
            </a:r>
          </a:p>
        </p:txBody>
      </p:sp>
      <p:sp>
        <p:nvSpPr>
          <p:cNvPr id="17419" name="Rectangle 39"/>
          <p:cNvSpPr>
            <a:spLocks noChangeArrowheads="1"/>
          </p:cNvSpPr>
          <p:nvPr/>
        </p:nvSpPr>
        <p:spPr bwMode="auto">
          <a:xfrm>
            <a:off x="5715000" y="987425"/>
            <a:ext cx="1884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ea typeface="黑体" pitchFamily="49" charset="-122"/>
              </a:rPr>
              <a:t>( v1 v2</a:t>
            </a:r>
            <a:r>
              <a:rPr lang="en-US" altLang="zh-CN" sz="2000" b="1" baseline="-6000">
                <a:ea typeface="黑体" pitchFamily="49" charset="-122"/>
              </a:rPr>
              <a:t>  </a:t>
            </a:r>
            <a:r>
              <a:rPr lang="en-US" altLang="zh-CN" sz="2000" b="1">
                <a:ea typeface="黑体" pitchFamily="49" charset="-122"/>
              </a:rPr>
              <a:t>v3 v4 )</a:t>
            </a:r>
          </a:p>
        </p:txBody>
      </p:sp>
      <p:sp>
        <p:nvSpPr>
          <p:cNvPr id="21525" name="Rectangle 40"/>
          <p:cNvSpPr>
            <a:spLocks noChangeArrowheads="1"/>
          </p:cNvSpPr>
          <p:nvPr/>
        </p:nvSpPr>
        <p:spPr bwMode="auto">
          <a:xfrm>
            <a:off x="7446963" y="1295400"/>
            <a:ext cx="45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altLang="zh-CN" sz="2000" b="1">
                <a:ea typeface="黑体" pitchFamily="49" charset="-122"/>
              </a:rPr>
              <a:t>v1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="1">
                <a:ea typeface="黑体" pitchFamily="49" charset="-122"/>
              </a:rPr>
              <a:t>v2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="1">
                <a:ea typeface="黑体" pitchFamily="49" charset="-122"/>
              </a:rPr>
              <a:t>v3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="1">
                <a:ea typeface="黑体" pitchFamily="49" charset="-122"/>
              </a:rPr>
              <a:t>v4</a:t>
            </a:r>
          </a:p>
        </p:txBody>
      </p:sp>
      <p:sp>
        <p:nvSpPr>
          <p:cNvPr id="21526" name="Rectangle 41"/>
          <p:cNvSpPr>
            <a:spLocks noChangeArrowheads="1"/>
          </p:cNvSpPr>
          <p:nvPr/>
        </p:nvSpPr>
        <p:spPr bwMode="auto">
          <a:xfrm>
            <a:off x="5943600" y="1295400"/>
            <a:ext cx="1295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itchFamily="49" charset="-122"/>
              </a:rPr>
              <a:t>0   0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en-US" altLang="zh-CN" sz="2000" baseline="-6000">
                <a:ea typeface="黑体" pitchFamily="49" charset="-122"/>
              </a:rPr>
              <a:t>     </a:t>
            </a:r>
            <a:r>
              <a:rPr lang="en-US" altLang="zh-CN" sz="2000">
                <a:ea typeface="黑体" pitchFamily="49" charset="-122"/>
              </a:rPr>
              <a:t>0</a:t>
            </a:r>
          </a:p>
          <a:p>
            <a:pPr algn="ctr"/>
            <a:r>
              <a:rPr lang="zh-CN" altLang="en-US" sz="2000">
                <a:ea typeface="黑体" pitchFamily="49" charset="-122"/>
              </a:rPr>
              <a:t>   </a:t>
            </a:r>
            <a:r>
              <a:rPr lang="en-US" altLang="zh-CN" sz="2000">
                <a:ea typeface="黑体" pitchFamily="49" charset="-122"/>
              </a:rPr>
              <a:t>0   0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0   0   </a:t>
            </a:r>
          </a:p>
          <a:p>
            <a:pPr algn="ctr"/>
            <a:r>
              <a:rPr lang="zh-CN" altLang="en-US" sz="2000">
                <a:ea typeface="黑体" pitchFamily="49" charset="-122"/>
              </a:rPr>
              <a:t>  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0   0   0  </a:t>
            </a:r>
          </a:p>
          <a:p>
            <a:pPr algn="ctr"/>
            <a:r>
              <a:rPr lang="zh-CN" altLang="en-US" sz="2000">
                <a:ea typeface="黑体" pitchFamily="49" charset="-122"/>
              </a:rPr>
              <a:t>  </a:t>
            </a:r>
            <a:r>
              <a:rPr lang="en-US" altLang="zh-CN" sz="2000">
                <a:ea typeface="黑体" pitchFamily="49" charset="-122"/>
              </a:rPr>
              <a:t>0   0   0   0  </a:t>
            </a:r>
          </a:p>
        </p:txBody>
      </p:sp>
      <p:sp>
        <p:nvSpPr>
          <p:cNvPr id="21527" name="Text Box 43"/>
          <p:cNvSpPr txBox="1">
            <a:spLocks noChangeArrowheads="1"/>
          </p:cNvSpPr>
          <p:nvPr/>
        </p:nvSpPr>
        <p:spPr bwMode="auto">
          <a:xfrm>
            <a:off x="457200" y="2819400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hlink"/>
                </a:solidFill>
                <a:latin typeface="宋体" pitchFamily="2" charset="-122"/>
              </a:rPr>
              <a:t>注：</a:t>
            </a:r>
            <a:r>
              <a:rPr lang="zh-CN" altLang="en-US" sz="2400" b="1">
                <a:latin typeface="宋体" pitchFamily="2" charset="-122"/>
              </a:rPr>
              <a:t>在有向图的邻接矩阵中，</a:t>
            </a:r>
          </a:p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第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行含义：以结点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为尾的弧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即出度边）；</a:t>
            </a:r>
          </a:p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列含义：以结点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为头的弧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即入度边）。</a:t>
            </a:r>
          </a:p>
        </p:txBody>
      </p:sp>
      <p:sp>
        <p:nvSpPr>
          <p:cNvPr id="21528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424" name="Rectangle 46"/>
          <p:cNvSpPr>
            <a:spLocks noChangeArrowheads="1"/>
          </p:cNvSpPr>
          <p:nvPr/>
        </p:nvSpPr>
        <p:spPr bwMode="auto">
          <a:xfrm>
            <a:off x="4146550" y="9144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顶点表：</a:t>
            </a:r>
          </a:p>
        </p:txBody>
      </p:sp>
      <p:sp>
        <p:nvSpPr>
          <p:cNvPr id="21530" name="Rectangle 47"/>
          <p:cNvSpPr>
            <a:spLocks noChangeArrowheads="1"/>
          </p:cNvSpPr>
          <p:nvPr/>
        </p:nvSpPr>
        <p:spPr bwMode="auto">
          <a:xfrm>
            <a:off x="5959475" y="1311275"/>
            <a:ext cx="1295400" cy="14478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itchFamily="49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 baseline="-6000">
                <a:ea typeface="黑体" pitchFamily="49" charset="-122"/>
              </a:rPr>
              <a:t>     </a:t>
            </a:r>
            <a:r>
              <a:rPr lang="en-US" altLang="zh-CN" sz="2000">
                <a:ea typeface="黑体" pitchFamily="49" charset="-122"/>
              </a:rPr>
              <a:t>0</a:t>
            </a:r>
          </a:p>
          <a:p>
            <a:pPr algn="ctr"/>
            <a:r>
              <a:rPr lang="zh-CN" altLang="en-US" sz="2000">
                <a:ea typeface="黑体" pitchFamily="49" charset="-122"/>
              </a:rPr>
              <a:t>   </a:t>
            </a:r>
            <a:r>
              <a:rPr lang="en-US" altLang="zh-CN" sz="2000">
                <a:ea typeface="黑体" pitchFamily="49" charset="-122"/>
              </a:rPr>
              <a:t>0   0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0   0   </a:t>
            </a:r>
            <a:endParaRPr lang="en-US" altLang="zh-CN" sz="2000">
              <a:solidFill>
                <a:schemeClr val="accent1"/>
              </a:solidFill>
              <a:ea typeface="黑体" pitchFamily="49" charset="-122"/>
            </a:endParaRPr>
          </a:p>
          <a:p>
            <a:pPr algn="ctr"/>
            <a:r>
              <a:rPr lang="zh-CN" altLang="en-US" sz="2000">
                <a:ea typeface="黑体" pitchFamily="49" charset="-122"/>
              </a:rPr>
              <a:t>  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</a:t>
            </a:r>
            <a:r>
              <a:rPr lang="en-US" altLang="zh-CN" sz="2000">
                <a:ea typeface="黑体" pitchFamily="49" charset="-122"/>
              </a:rPr>
              <a:t> 0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</a:t>
            </a:r>
          </a:p>
          <a:p>
            <a:pPr algn="ctr"/>
            <a:r>
              <a:rPr lang="zh-CN" altLang="en-US" sz="2000">
                <a:solidFill>
                  <a:schemeClr val="hlink"/>
                </a:solidFill>
                <a:ea typeface="黑体" pitchFamily="49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</a:t>
            </a:r>
            <a:r>
              <a:rPr lang="en-US" altLang="zh-CN" sz="2000">
                <a:ea typeface="黑体" pitchFamily="49" charset="-122"/>
              </a:rPr>
              <a:t>  0   0   0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1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1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1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  <p:bldP spid="21520" grpId="0" autoUpdateAnimBg="0"/>
      <p:bldP spid="21521" grpId="0" animBg="1" autoUpdateAnimBg="0"/>
      <p:bldP spid="21522" grpId="0" animBg="1" autoUpdateAnimBg="0"/>
      <p:bldP spid="21523" grpId="0" autoUpdateAnimBg="0"/>
      <p:bldP spid="21525" grpId="0" autoUpdateAnimBg="0"/>
      <p:bldP spid="21526" grpId="0" autoUpdateAnimBg="0"/>
      <p:bldP spid="21527" grpId="0" build="p" autoUpdateAnimBg="0"/>
      <p:bldP spid="21528" grpId="0" animBg="1" autoUpdateAnimBg="0"/>
      <p:bldP spid="21530" grpId="0" build="allAtOnce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BC095658-D5A1-48C7-8033-EABC3CAF58B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435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23E0B42B-8F0A-4447-B5BD-19D426BF89FE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11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9388"/>
            <a:ext cx="6934200" cy="533400"/>
          </a:xfrm>
        </p:spPr>
        <p:txBody>
          <a:bodyPr/>
          <a:lstStyle/>
          <a:p>
            <a:pPr eaLnBrk="1" hangingPunct="1"/>
            <a:r>
              <a:rPr lang="zh-CN" sz="2800" b="1" smtClean="0"/>
              <a:t>网（即带权图）的邻接矩阵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381000" y="990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ea typeface="黑体" pitchFamily="49" charset="-122"/>
              </a:rPr>
              <a:t>定义为：</a:t>
            </a: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-112713" y="3311525"/>
            <a:ext cx="4230688" cy="2289175"/>
            <a:chOff x="0" y="0"/>
            <a:chExt cx="2669" cy="1442"/>
          </a:xfrm>
        </p:grpSpPr>
        <p:sp>
          <p:nvSpPr>
            <p:cNvPr id="18450" name="Oval 14"/>
            <p:cNvSpPr>
              <a:spLocks noChangeArrowheads="1"/>
            </p:cNvSpPr>
            <p:nvPr/>
          </p:nvSpPr>
          <p:spPr bwMode="auto">
            <a:xfrm>
              <a:off x="682" y="87"/>
              <a:ext cx="298" cy="20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v1</a:t>
              </a:r>
            </a:p>
          </p:txBody>
        </p:sp>
        <p:sp>
          <p:nvSpPr>
            <p:cNvPr id="18451" name="Oval 15"/>
            <p:cNvSpPr>
              <a:spLocks noChangeArrowheads="1"/>
            </p:cNvSpPr>
            <p:nvPr/>
          </p:nvSpPr>
          <p:spPr bwMode="auto">
            <a:xfrm>
              <a:off x="2023" y="87"/>
              <a:ext cx="298" cy="20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v2</a:t>
              </a:r>
            </a:p>
          </p:txBody>
        </p:sp>
        <p:sp>
          <p:nvSpPr>
            <p:cNvPr id="18452" name="Oval 16"/>
            <p:cNvSpPr>
              <a:spLocks noChangeArrowheads="1"/>
            </p:cNvSpPr>
            <p:nvPr/>
          </p:nvSpPr>
          <p:spPr bwMode="auto">
            <a:xfrm>
              <a:off x="2371" y="490"/>
              <a:ext cx="298" cy="20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v3</a:t>
              </a:r>
            </a:p>
          </p:txBody>
        </p:sp>
        <p:sp>
          <p:nvSpPr>
            <p:cNvPr id="18453" name="Oval 17"/>
            <p:cNvSpPr>
              <a:spLocks noChangeArrowheads="1"/>
            </p:cNvSpPr>
            <p:nvPr/>
          </p:nvSpPr>
          <p:spPr bwMode="auto">
            <a:xfrm>
              <a:off x="1824" y="1009"/>
              <a:ext cx="298" cy="20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v4</a:t>
              </a:r>
            </a:p>
          </p:txBody>
        </p:sp>
        <p:sp>
          <p:nvSpPr>
            <p:cNvPr id="18454" name="Line 18"/>
            <p:cNvSpPr>
              <a:spLocks noChangeShapeType="1"/>
            </p:cNvSpPr>
            <p:nvPr/>
          </p:nvSpPr>
          <p:spPr bwMode="auto">
            <a:xfrm>
              <a:off x="951" y="173"/>
              <a:ext cx="1043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19"/>
            <p:cNvSpPr>
              <a:spLocks noChangeShapeType="1"/>
            </p:cNvSpPr>
            <p:nvPr/>
          </p:nvSpPr>
          <p:spPr bwMode="auto">
            <a:xfrm flipH="1">
              <a:off x="553" y="288"/>
              <a:ext cx="249" cy="28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0"/>
            <p:cNvSpPr>
              <a:spLocks noChangeShapeType="1"/>
            </p:cNvSpPr>
            <p:nvPr/>
          </p:nvSpPr>
          <p:spPr bwMode="auto">
            <a:xfrm flipV="1">
              <a:off x="951" y="1125"/>
              <a:ext cx="844" cy="86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1"/>
            <p:cNvSpPr>
              <a:spLocks noChangeShapeType="1"/>
            </p:cNvSpPr>
            <p:nvPr/>
          </p:nvSpPr>
          <p:spPr bwMode="auto">
            <a:xfrm>
              <a:off x="951" y="260"/>
              <a:ext cx="1391" cy="346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Text Box 22"/>
            <p:cNvSpPr txBox="1">
              <a:spLocks noChangeArrowheads="1"/>
            </p:cNvSpPr>
            <p:nvPr/>
          </p:nvSpPr>
          <p:spPr bwMode="auto">
            <a:xfrm>
              <a:off x="0" y="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bg2"/>
                  </a:solidFill>
                  <a:ea typeface="黑体" pitchFamily="49" charset="-122"/>
                </a:rPr>
                <a:t>N</a:t>
              </a:r>
            </a:p>
          </p:txBody>
        </p:sp>
        <p:sp>
          <p:nvSpPr>
            <p:cNvPr id="18459" name="Oval 23"/>
            <p:cNvSpPr>
              <a:spLocks noChangeArrowheads="1"/>
            </p:cNvSpPr>
            <p:nvPr/>
          </p:nvSpPr>
          <p:spPr bwMode="auto">
            <a:xfrm>
              <a:off x="731" y="1067"/>
              <a:ext cx="298" cy="20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v5</a:t>
              </a:r>
            </a:p>
          </p:txBody>
        </p:sp>
        <p:sp>
          <p:nvSpPr>
            <p:cNvPr id="18460" name="Oval 24"/>
            <p:cNvSpPr>
              <a:spLocks noChangeArrowheads="1"/>
            </p:cNvSpPr>
            <p:nvPr/>
          </p:nvSpPr>
          <p:spPr bwMode="auto">
            <a:xfrm>
              <a:off x="384" y="577"/>
              <a:ext cx="298" cy="20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v6</a:t>
              </a:r>
            </a:p>
          </p:txBody>
        </p:sp>
        <p:sp>
          <p:nvSpPr>
            <p:cNvPr id="18461" name="Line 25"/>
            <p:cNvSpPr>
              <a:spLocks noChangeShapeType="1"/>
            </p:cNvSpPr>
            <p:nvPr/>
          </p:nvSpPr>
          <p:spPr bwMode="auto">
            <a:xfrm flipV="1">
              <a:off x="2093" y="692"/>
              <a:ext cx="348" cy="3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26"/>
            <p:cNvSpPr>
              <a:spLocks noChangeShapeType="1"/>
            </p:cNvSpPr>
            <p:nvPr/>
          </p:nvSpPr>
          <p:spPr bwMode="auto">
            <a:xfrm flipV="1">
              <a:off x="653" y="663"/>
              <a:ext cx="1739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27"/>
            <p:cNvSpPr>
              <a:spLocks noChangeShapeType="1"/>
            </p:cNvSpPr>
            <p:nvPr/>
          </p:nvSpPr>
          <p:spPr bwMode="auto">
            <a:xfrm>
              <a:off x="653" y="750"/>
              <a:ext cx="1192" cy="2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28"/>
            <p:cNvSpPr>
              <a:spLocks noChangeShapeType="1"/>
            </p:cNvSpPr>
            <p:nvPr/>
          </p:nvSpPr>
          <p:spPr bwMode="auto">
            <a:xfrm>
              <a:off x="901" y="288"/>
              <a:ext cx="994" cy="72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29"/>
            <p:cNvSpPr>
              <a:spLocks noChangeShapeType="1"/>
            </p:cNvSpPr>
            <p:nvPr/>
          </p:nvSpPr>
          <p:spPr bwMode="auto">
            <a:xfrm>
              <a:off x="504" y="779"/>
              <a:ext cx="248" cy="2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0"/>
            <p:cNvSpPr>
              <a:spLocks noChangeShapeType="1"/>
            </p:cNvSpPr>
            <p:nvPr/>
          </p:nvSpPr>
          <p:spPr bwMode="auto">
            <a:xfrm>
              <a:off x="2243" y="288"/>
              <a:ext cx="198" cy="20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Text Box 31"/>
            <p:cNvSpPr txBox="1">
              <a:spLocks noChangeArrowheads="1"/>
            </p:cNvSpPr>
            <p:nvPr/>
          </p:nvSpPr>
          <p:spPr bwMode="auto">
            <a:xfrm>
              <a:off x="1249" y="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黑体" pitchFamily="49" charset="-122"/>
                </a:rPr>
                <a:t>5</a:t>
              </a:r>
            </a:p>
          </p:txBody>
        </p:sp>
        <p:sp>
          <p:nvSpPr>
            <p:cNvPr id="18468" name="Text Box 32"/>
            <p:cNvSpPr txBox="1">
              <a:spLocks noChangeArrowheads="1"/>
            </p:cNvSpPr>
            <p:nvPr/>
          </p:nvSpPr>
          <p:spPr bwMode="auto">
            <a:xfrm>
              <a:off x="2342" y="202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黑体" pitchFamily="49" charset="-122"/>
                </a:rPr>
                <a:t>4</a:t>
              </a:r>
            </a:p>
          </p:txBody>
        </p:sp>
        <p:sp>
          <p:nvSpPr>
            <p:cNvPr id="18469" name="Text Box 33"/>
            <p:cNvSpPr txBox="1">
              <a:spLocks noChangeArrowheads="1"/>
            </p:cNvSpPr>
            <p:nvPr/>
          </p:nvSpPr>
          <p:spPr bwMode="auto">
            <a:xfrm>
              <a:off x="1646" y="23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黑体" pitchFamily="49" charset="-122"/>
                </a:rPr>
                <a:t>8</a:t>
              </a:r>
            </a:p>
          </p:txBody>
        </p:sp>
        <p:sp>
          <p:nvSpPr>
            <p:cNvPr id="18470" name="Text Box 34"/>
            <p:cNvSpPr txBox="1">
              <a:spLocks noChangeArrowheads="1"/>
            </p:cNvSpPr>
            <p:nvPr/>
          </p:nvSpPr>
          <p:spPr bwMode="auto">
            <a:xfrm>
              <a:off x="1597" y="489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黑体" pitchFamily="49" charset="-122"/>
                </a:rPr>
                <a:t>9</a:t>
              </a:r>
            </a:p>
          </p:txBody>
        </p:sp>
        <p:sp>
          <p:nvSpPr>
            <p:cNvPr id="18471" name="Text Box 35"/>
            <p:cNvSpPr txBox="1">
              <a:spLocks noChangeArrowheads="1"/>
            </p:cNvSpPr>
            <p:nvPr/>
          </p:nvSpPr>
          <p:spPr bwMode="auto">
            <a:xfrm>
              <a:off x="1100" y="33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黑体" pitchFamily="49" charset="-122"/>
                </a:rPr>
                <a:t>7</a:t>
              </a:r>
            </a:p>
          </p:txBody>
        </p:sp>
        <p:sp>
          <p:nvSpPr>
            <p:cNvPr id="18472" name="Text Box 36"/>
            <p:cNvSpPr txBox="1">
              <a:spLocks noChangeArrowheads="1"/>
            </p:cNvSpPr>
            <p:nvPr/>
          </p:nvSpPr>
          <p:spPr bwMode="auto">
            <a:xfrm>
              <a:off x="2243" y="836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黑体" pitchFamily="49" charset="-122"/>
                </a:rPr>
                <a:t>5</a:t>
              </a:r>
            </a:p>
          </p:txBody>
        </p:sp>
        <p:sp>
          <p:nvSpPr>
            <p:cNvPr id="18473" name="Text Box 37"/>
            <p:cNvSpPr txBox="1">
              <a:spLocks noChangeArrowheads="1"/>
            </p:cNvSpPr>
            <p:nvPr/>
          </p:nvSpPr>
          <p:spPr bwMode="auto">
            <a:xfrm>
              <a:off x="1299" y="115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黑体" pitchFamily="49" charset="-122"/>
                </a:rPr>
                <a:t>5</a:t>
              </a:r>
            </a:p>
          </p:txBody>
        </p:sp>
        <p:sp>
          <p:nvSpPr>
            <p:cNvPr id="18474" name="Text Box 38"/>
            <p:cNvSpPr txBox="1">
              <a:spLocks noChangeArrowheads="1"/>
            </p:cNvSpPr>
            <p:nvPr/>
          </p:nvSpPr>
          <p:spPr bwMode="auto">
            <a:xfrm>
              <a:off x="1100" y="719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黑体" pitchFamily="49" charset="-122"/>
                </a:rPr>
                <a:t>6</a:t>
              </a:r>
            </a:p>
          </p:txBody>
        </p:sp>
        <p:sp>
          <p:nvSpPr>
            <p:cNvPr id="18475" name="Text Box 39"/>
            <p:cNvSpPr txBox="1">
              <a:spLocks noChangeArrowheads="1"/>
            </p:cNvSpPr>
            <p:nvPr/>
          </p:nvSpPr>
          <p:spPr bwMode="auto">
            <a:xfrm>
              <a:off x="460" y="81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bg2"/>
                  </a:solidFill>
                  <a:ea typeface="黑体" pitchFamily="49" charset="-122"/>
                </a:rPr>
                <a:t>1</a:t>
              </a:r>
            </a:p>
          </p:txBody>
        </p:sp>
        <p:sp>
          <p:nvSpPr>
            <p:cNvPr id="18476" name="Text Box 40"/>
            <p:cNvSpPr txBox="1">
              <a:spLocks noChangeArrowheads="1"/>
            </p:cNvSpPr>
            <p:nvPr/>
          </p:nvSpPr>
          <p:spPr bwMode="auto">
            <a:xfrm>
              <a:off x="404" y="317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22562" name="Rectangle 41"/>
          <p:cNvSpPr>
            <a:spLocks noChangeArrowheads="1"/>
          </p:cNvSpPr>
          <p:nvPr/>
        </p:nvSpPr>
        <p:spPr bwMode="auto">
          <a:xfrm>
            <a:off x="3175" y="2628900"/>
            <a:ext cx="298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chemeClr val="hlink"/>
                </a:solidFill>
              </a:rPr>
              <a:t>以有向网为例：</a:t>
            </a:r>
          </a:p>
        </p:txBody>
      </p:sp>
      <p:sp>
        <p:nvSpPr>
          <p:cNvPr id="22563" name="Text Box 44"/>
          <p:cNvSpPr txBox="1">
            <a:spLocks noChangeArrowheads="1"/>
          </p:cNvSpPr>
          <p:nvPr/>
        </p:nvSpPr>
        <p:spPr bwMode="auto">
          <a:xfrm>
            <a:off x="4117975" y="3238500"/>
            <a:ext cx="182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邻接矩阵：</a:t>
            </a:r>
          </a:p>
        </p:txBody>
      </p:sp>
      <p:sp>
        <p:nvSpPr>
          <p:cNvPr id="22564" name="AutoShape 45"/>
          <p:cNvSpPr>
            <a:spLocks/>
          </p:cNvSpPr>
          <p:nvPr/>
        </p:nvSpPr>
        <p:spPr bwMode="auto">
          <a:xfrm>
            <a:off x="5870575" y="3314700"/>
            <a:ext cx="76200" cy="2103438"/>
          </a:xfrm>
          <a:prstGeom prst="leftBracket">
            <a:avLst>
              <a:gd name="adj" fmla="val 230035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565" name="AutoShape 46"/>
          <p:cNvSpPr>
            <a:spLocks/>
          </p:cNvSpPr>
          <p:nvPr/>
        </p:nvSpPr>
        <p:spPr bwMode="auto">
          <a:xfrm>
            <a:off x="8461375" y="3314700"/>
            <a:ext cx="152400" cy="2209800"/>
          </a:xfrm>
          <a:prstGeom prst="rightBracket">
            <a:avLst>
              <a:gd name="adj" fmla="val 120833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566" name="Rectangle 47"/>
          <p:cNvSpPr>
            <a:spLocks noChangeArrowheads="1"/>
          </p:cNvSpPr>
          <p:nvPr/>
        </p:nvSpPr>
        <p:spPr bwMode="auto">
          <a:xfrm>
            <a:off x="6022975" y="3390900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黑体" pitchFamily="49" charset="-122"/>
              </a:rPr>
              <a:t>0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   ∞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</a:p>
          <a:p>
            <a:pPr algn="ctr"/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0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   ∞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</a:p>
          <a:p>
            <a:pPr algn="ctr"/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0   ∞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  <a:endParaRPr lang="en-US" altLang="zh-CN" sz="2400">
              <a:solidFill>
                <a:schemeClr val="accent1"/>
              </a:solidFill>
              <a:ea typeface="黑体" pitchFamily="49" charset="-122"/>
            </a:endParaRPr>
          </a:p>
          <a:p>
            <a:pPr algn="ctr"/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   0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  <a:endParaRPr lang="en-US" altLang="zh-CN" sz="2400">
              <a:solidFill>
                <a:schemeClr val="accent1"/>
              </a:solidFill>
              <a:ea typeface="黑体" pitchFamily="49" charset="-122"/>
            </a:endParaRPr>
          </a:p>
          <a:p>
            <a:pPr algn="ctr"/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   ∞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0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</a:p>
          <a:p>
            <a:pPr algn="ctr"/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   ∞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 </a:t>
            </a:r>
            <a:r>
              <a:rPr lang="en-US" altLang="zh-CN" sz="2400">
                <a:ea typeface="黑体" pitchFamily="49" charset="-122"/>
              </a:rPr>
              <a:t>0</a:t>
            </a:r>
          </a:p>
        </p:txBody>
      </p:sp>
      <p:sp>
        <p:nvSpPr>
          <p:cNvPr id="22567" name="Text Box 48"/>
          <p:cNvSpPr txBox="1">
            <a:spLocks noChangeArrowheads="1"/>
          </p:cNvSpPr>
          <p:nvPr/>
        </p:nvSpPr>
        <p:spPr bwMode="auto">
          <a:xfrm>
            <a:off x="4243388" y="4086225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ea typeface="黑体" pitchFamily="49" charset="-122"/>
              </a:rPr>
              <a:t>N.Edge =</a:t>
            </a:r>
          </a:p>
        </p:txBody>
      </p:sp>
      <p:sp>
        <p:nvSpPr>
          <p:cNvPr id="22568" name="Rectangle 49"/>
          <p:cNvSpPr>
            <a:spLocks noChangeArrowheads="1"/>
          </p:cNvSpPr>
          <p:nvPr/>
        </p:nvSpPr>
        <p:spPr bwMode="auto">
          <a:xfrm>
            <a:off x="5784850" y="2881313"/>
            <a:ext cx="27860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ea typeface="黑体" pitchFamily="49" charset="-122"/>
              </a:rPr>
              <a:t>(  v1  v2</a:t>
            </a:r>
            <a:r>
              <a:rPr lang="en-US" altLang="zh-CN" sz="2000" b="1" baseline="-6000">
                <a:ea typeface="黑体" pitchFamily="49" charset="-122"/>
              </a:rPr>
              <a:t>    </a:t>
            </a:r>
            <a:r>
              <a:rPr lang="en-US" altLang="zh-CN" sz="2000" b="1">
                <a:ea typeface="黑体" pitchFamily="49" charset="-122"/>
              </a:rPr>
              <a:t>v3   v4   v5   v6  )</a:t>
            </a:r>
          </a:p>
        </p:txBody>
      </p:sp>
      <p:sp>
        <p:nvSpPr>
          <p:cNvPr id="22569" name="Rectangle 60"/>
          <p:cNvSpPr>
            <a:spLocks noChangeArrowheads="1"/>
          </p:cNvSpPr>
          <p:nvPr/>
        </p:nvSpPr>
        <p:spPr bwMode="auto">
          <a:xfrm>
            <a:off x="4422775" y="28575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顶点表：</a:t>
            </a:r>
          </a:p>
        </p:txBody>
      </p:sp>
      <p:sp>
        <p:nvSpPr>
          <p:cNvPr id="22570" name="Rectangle 63"/>
          <p:cNvSpPr>
            <a:spLocks noChangeArrowheads="1"/>
          </p:cNvSpPr>
          <p:nvPr/>
        </p:nvSpPr>
        <p:spPr bwMode="auto">
          <a:xfrm>
            <a:off x="5922963" y="3392488"/>
            <a:ext cx="2624137" cy="20574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黑体" pitchFamily="49" charset="-122"/>
              </a:rPr>
              <a:t>0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5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  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7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∞</a:t>
            </a:r>
          </a:p>
          <a:p>
            <a:pPr algn="ctr"/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400">
                <a:ea typeface="黑体" pitchFamily="49" charset="-122"/>
              </a:rPr>
              <a:t>0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4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∞</a:t>
            </a:r>
          </a:p>
          <a:p>
            <a:pPr algn="ctr"/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8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0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</a:t>
            </a:r>
            <a:r>
              <a:rPr lang="en-US" altLang="zh-CN" sz="2400">
                <a:ea typeface="黑体" pitchFamily="49" charset="-122"/>
              </a:rPr>
              <a:t>∞  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9</a:t>
            </a:r>
          </a:p>
          <a:p>
            <a:pPr algn="ctr"/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 5 </a:t>
            </a:r>
            <a:r>
              <a:rPr lang="en-US" altLang="zh-CN" sz="2400">
                <a:ea typeface="黑体" pitchFamily="49" charset="-122"/>
              </a:rPr>
              <a:t>  0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6</a:t>
            </a:r>
          </a:p>
          <a:p>
            <a:pPr algn="ctr"/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 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5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 </a:t>
            </a:r>
            <a:r>
              <a:rPr lang="en-US" altLang="zh-CN" sz="2400">
                <a:ea typeface="黑体" pitchFamily="49" charset="-122"/>
              </a:rPr>
              <a:t>0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400">
                <a:ea typeface="黑体" pitchFamily="49" charset="-122"/>
              </a:rPr>
              <a:t>∞</a:t>
            </a:r>
          </a:p>
          <a:p>
            <a:pPr algn="ctr"/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3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ea typeface="黑体" pitchFamily="49" charset="-122"/>
              </a:rPr>
              <a:t>    </a:t>
            </a:r>
            <a:r>
              <a:rPr lang="en-US" altLang="zh-CN" sz="2400">
                <a:ea typeface="黑体" pitchFamily="49" charset="-122"/>
              </a:rPr>
              <a:t>∞  ∞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>
                <a:solidFill>
                  <a:srgbClr val="CDE5F3"/>
                </a:solidFill>
                <a:ea typeface="黑体" pitchFamily="49" charset="-122"/>
                <a:sym typeface="Symbol" pitchFamily="18" charset="2"/>
              </a:rPr>
              <a:t>   </a:t>
            </a:r>
            <a:r>
              <a:rPr lang="en-US" altLang="zh-CN" sz="2400">
                <a:ea typeface="黑体" pitchFamily="49" charset="-122"/>
              </a:rPr>
              <a:t>0</a:t>
            </a:r>
          </a:p>
        </p:txBody>
      </p:sp>
      <p:sp>
        <p:nvSpPr>
          <p:cNvPr id="22571" name="Rectangle 49"/>
          <p:cNvSpPr>
            <a:spLocks noChangeArrowheads="1"/>
          </p:cNvSpPr>
          <p:nvPr/>
        </p:nvSpPr>
        <p:spPr bwMode="auto">
          <a:xfrm>
            <a:off x="8501063" y="3024188"/>
            <a:ext cx="642937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>
                <a:ea typeface="黑体" pitchFamily="49" charset="-122"/>
              </a:rPr>
              <a:t> v1</a:t>
            </a:r>
          </a:p>
          <a:p>
            <a:pPr algn="ctr"/>
            <a:r>
              <a:rPr lang="en-US" altLang="zh-CN" sz="2000" b="1">
                <a:ea typeface="黑体" pitchFamily="49" charset="-122"/>
              </a:rPr>
              <a:t> v2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baseline="-6000">
                <a:ea typeface="黑体" pitchFamily="49" charset="-122"/>
              </a:rPr>
              <a:t> </a:t>
            </a:r>
            <a:r>
              <a:rPr lang="en-US" altLang="zh-CN" sz="2000" b="1">
                <a:ea typeface="黑体" pitchFamily="49" charset="-122"/>
              </a:rPr>
              <a:t>v3</a:t>
            </a:r>
          </a:p>
          <a:p>
            <a:pPr algn="ctr"/>
            <a:r>
              <a:rPr lang="zh-CN" altLang="en-US" sz="2000" b="1">
                <a:ea typeface="黑体" pitchFamily="49" charset="-122"/>
              </a:rPr>
              <a:t>  </a:t>
            </a:r>
            <a:r>
              <a:rPr lang="en-US" altLang="zh-CN" sz="2000" b="1">
                <a:ea typeface="黑体" pitchFamily="49" charset="-122"/>
              </a:rPr>
              <a:t>v4 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>
                <a:ea typeface="黑体" pitchFamily="49" charset="-122"/>
              </a:rPr>
              <a:t> </a:t>
            </a:r>
            <a:r>
              <a:rPr lang="zh-CN" altLang="en-US" sz="2000" b="1">
                <a:ea typeface="黑体" pitchFamily="49" charset="-122"/>
              </a:rPr>
              <a:t>   </a:t>
            </a:r>
            <a:r>
              <a:rPr lang="en-US" altLang="zh-CN" sz="2000" b="1">
                <a:ea typeface="黑体" pitchFamily="49" charset="-122"/>
              </a:rPr>
              <a:t>v5   </a:t>
            </a:r>
          </a:p>
          <a:p>
            <a:pPr algn="ctr"/>
            <a:r>
              <a:rPr lang="zh-CN" altLang="en-US" sz="2000" b="1">
                <a:ea typeface="黑体" pitchFamily="49" charset="-122"/>
              </a:rPr>
              <a:t>  </a:t>
            </a:r>
            <a:r>
              <a:rPr lang="en-US" altLang="zh-CN" sz="2000" b="1">
                <a:ea typeface="黑体" pitchFamily="49" charset="-122"/>
              </a:rPr>
              <a:t>v6 </a:t>
            </a:r>
          </a:p>
        </p:txBody>
      </p:sp>
      <p:graphicFrame>
        <p:nvGraphicFramePr>
          <p:cNvPr id="18449" name="Object 44"/>
          <p:cNvGraphicFramePr>
            <a:graphicFrameLocks noChangeAspect="1"/>
          </p:cNvGraphicFramePr>
          <p:nvPr/>
        </p:nvGraphicFramePr>
        <p:xfrm>
          <a:off x="847725" y="1055688"/>
          <a:ext cx="8001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r:id="rId3" imgW="3541763" imgH="660113" progId="Equation.3">
                  <p:embed/>
                </p:oleObj>
              </mc:Choice>
              <mc:Fallback>
                <p:oleObj r:id="rId3" imgW="3541763" imgH="6601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055688"/>
                        <a:ext cx="8001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2" grpId="0" autoUpdateAnimBg="0"/>
      <p:bldP spid="22563" grpId="0" autoUpdateAnimBg="0"/>
      <p:bldP spid="22564" grpId="0" animBg="1" autoUpdateAnimBg="0"/>
      <p:bldP spid="22565" grpId="0" animBg="1" autoUpdateAnimBg="0"/>
      <p:bldP spid="22566" grpId="0" autoUpdateAnimBg="0"/>
      <p:bldP spid="22567" grpId="0" autoUpdateAnimBg="0"/>
      <p:bldP spid="22568" grpId="0" autoUpdateAnimBg="0"/>
      <p:bldP spid="22569" grpId="0" autoUpdateAnimBg="0"/>
      <p:bldP spid="22570" grpId="0" build="allAtOnce" animBg="1" autoUpdateAnimBg="0"/>
      <p:bldP spid="225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829AF6B4-43B7-42CE-94BC-9ADE8E18597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459" name="灯片编号占位符 5"/>
          <p:cNvSpPr txBox="1">
            <a:spLocks noGrp="1" noChangeArrowheads="1"/>
          </p:cNvSpPr>
          <p:nvPr/>
        </p:nvSpPr>
        <p:spPr bwMode="auto">
          <a:xfrm>
            <a:off x="227013" y="60579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1F8D004F-9D12-4C56-B86E-C9FCA0F1EE38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12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6" name="Text Box 55"/>
          <p:cNvSpPr txBox="1">
            <a:spLocks noChangeArrowheads="1"/>
          </p:cNvSpPr>
          <p:nvPr/>
        </p:nvSpPr>
        <p:spPr bwMode="auto">
          <a:xfrm>
            <a:off x="109538" y="1363663"/>
            <a:ext cx="89154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容易实现图的操作，如：求某顶点的度、判断顶点之间是否有边（弧）、找顶点的邻接点等等。</a:t>
            </a:r>
            <a:endParaRPr lang="en-US" sz="2400" b="1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         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个顶点需要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n*n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个单元存储边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弧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空间效率为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O(n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对稀疏图而言尤其浪费空间。</a:t>
            </a:r>
          </a:p>
        </p:txBody>
      </p:sp>
      <p:sp>
        <p:nvSpPr>
          <p:cNvPr id="1946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6934200" cy="533400"/>
          </a:xfrm>
        </p:spPr>
        <p:txBody>
          <a:bodyPr/>
          <a:lstStyle/>
          <a:p>
            <a:pPr eaLnBrk="1" hangingPunct="1"/>
            <a:r>
              <a:rPr lang="zh-CN" sz="2800" b="1" smtClean="0"/>
              <a:t>网（即带权图）的邻接矩阵</a:t>
            </a:r>
          </a:p>
        </p:txBody>
      </p:sp>
      <p:sp>
        <p:nvSpPr>
          <p:cNvPr id="23558" name="Rectangle 58"/>
          <p:cNvSpPr>
            <a:spLocks noChangeArrowheads="1"/>
          </p:cNvSpPr>
          <p:nvPr/>
        </p:nvSpPr>
        <p:spPr bwMode="auto">
          <a:xfrm>
            <a:off x="0" y="1347788"/>
            <a:ext cx="3262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邻接矩阵表示的优点：</a:t>
            </a:r>
            <a:endParaRPr lang="zh-CN" altLang="en-US" sz="240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9" name="Rectangle 59"/>
          <p:cNvSpPr>
            <a:spLocks noChangeArrowheads="1"/>
          </p:cNvSpPr>
          <p:nvPr/>
        </p:nvSpPr>
        <p:spPr bwMode="auto">
          <a:xfrm>
            <a:off x="0" y="2625725"/>
            <a:ext cx="326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邻接矩阵表示的</a:t>
            </a:r>
            <a:r>
              <a:rPr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缺点：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  <p:bldP spid="23558" grpId="0" autoUpdateAnimBg="0"/>
      <p:bldP spid="235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DA6F10D-5209-4D7F-B8E5-FF4D0304F03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483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C0AE15A6-E686-430F-AEA2-2711CFB6EDC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484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用邻接矩阵表示的图的类定义</a:t>
            </a:r>
          </a:p>
        </p:txBody>
      </p:sp>
      <p:sp>
        <p:nvSpPr>
          <p:cNvPr id="20485" name="Rectangle 38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201738"/>
            <a:ext cx="8229600" cy="30670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typedef int E; 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  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边的权值 的数据类型</a:t>
            </a:r>
            <a:endParaRPr lang="en-US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typedef char T;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顶点值 的数据类型</a:t>
            </a: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class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{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private: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*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VerticesList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			 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顶点表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**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Edge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		 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邻接矩阵</a:t>
            </a:r>
            <a:endParaRPr lang="en-US" altLang="zh-CN" sz="280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   int 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numVertices;                                //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当前顶点个数</a:t>
            </a:r>
            <a:endParaRPr lang="en-US" altLang="zh-CN" sz="2800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	int maxVertices;</a:t>
            </a:r>
            <a:endParaRPr lang="en-US" altLang="zh-CN" sz="2800" b="1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	int numEdges;</a:t>
            </a:r>
            <a:endParaRPr lang="zh-CN" altLang="en-US" sz="280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zh-CN" altLang="en-US" sz="2800" b="1" smtClean="0"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B9BDD084-F17E-43CA-99A5-3D0BC11799F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7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A87511D3-7DD3-4029-8CD0-B3DB673EF44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604" name="Rectangle 29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692150"/>
            <a:ext cx="8229600" cy="568960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getVertexPos (T vertex)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	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	 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给出顶点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vertex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在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VerticesList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中的下标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for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i++)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        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(VerticesList[i]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vertex)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return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	    return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};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public: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   Graphmtx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sz = DefaultVertices)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~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 ()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{ delete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[ ]VerticesList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delete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[ ]Edge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</p:txBody>
      </p:sp>
      <p:sp>
        <p:nvSpPr>
          <p:cNvPr id="21509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用邻接矩阵表示的图的类定义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6840B6D-10F3-4301-AA13-64E87360D94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1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9B98B86C-77F3-4F6A-BBF6-6F7A6A47F58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7700"/>
            <a:ext cx="9144000" cy="58324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getValue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i)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{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取顶点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i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的值</a:t>
            </a:r>
            <a:endParaRPr lang="en-US" altLang="zh-CN" sz="280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	    if (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&gt;=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&amp;&amp;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)  return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VerticesList[i];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else { cout&lt;&lt;“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位置错！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”&lt;&lt;endl;exit(1);}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getWeight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v2)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{     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取边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(v1,v2)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上权值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	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return (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&gt;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&amp;&amp;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v2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&gt;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)?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Edge[v1][v2]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: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getFirstNeighbor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取顶点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的第一个邻接顶点</a:t>
            </a:r>
            <a:endParaRPr lang="en-US" sz="280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getNextNeighbor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w)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                 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取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的邻接顶点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w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的下一邻接顶点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800" b="1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533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-3175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用邻接矩阵表示的图的类定义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C65D19A-271C-40AC-AF51-2F4060FB6FE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5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03F4CB02-D164-4A8C-8ECE-8DD30751AEC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3988" y="765175"/>
            <a:ext cx="8799512" cy="58324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insertVertex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const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T vertex)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                                         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插入顶点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vertex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insertEdge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v2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 cost)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				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v2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),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权值为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cost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removeVertex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		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删去顶点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和所有与它相关联的边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removeEdge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v2)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                                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在图中删去边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v2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friend istream&amp; operator &gt;&gt;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istream&amp;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in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);			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输入</a:t>
            </a:r>
            <a:endParaRPr lang="en-US" altLang="zh-CN" sz="280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friend ostream&amp; operator &lt;&lt;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ostream&amp;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out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         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输出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23557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用邻接矩阵表示的图的类定义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D2C5D98-3C70-4C94-9B82-B0FFD576B43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79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21425FC3-1682-4069-9D15-F16FB0032C1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76263" y="728663"/>
            <a:ext cx="8229600" cy="58324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sz)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maxVertices = sz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numVertices = 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numEdges = 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j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VerticesList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= new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T[maxVertices]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创建顶点表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new E *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[maxVertices]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  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for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maxVertices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Edge[i]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 new E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[maxVertices]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邻接矩阵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for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maxVertices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i++)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矩阵初始化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	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for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(j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j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maxVertices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j++)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	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Edge[i][j]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j)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?</a:t>
            </a:r>
            <a:r>
              <a:rPr lang="zh-CN" altLang="en-US" sz="280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: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maxWeight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24581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用邻接矩阵表示的图类的部分成员函数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32772B8-0703-4A73-9DBF-451263528A0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603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4E9073A0-B1BD-480C-BD43-7254E2214D6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800100"/>
            <a:ext cx="8229600" cy="57975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getFirstNeighbor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给出顶点位置为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的第一个邻接顶点的位置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如果找不到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则函数返回</a:t>
            </a:r>
            <a:r>
              <a:rPr lang="en-US" altLang="zh-CN" sz="2800" smtClean="0">
                <a:solidFill>
                  <a:schemeClr val="tx2"/>
                </a:solidFill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1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(v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&gt;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	   for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col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col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col++)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(Edge[v][col]                                                      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    return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col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	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	return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25605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用邻接矩阵表示的图类的部分成员函数</a:t>
            </a:r>
          </a:p>
        </p:txBody>
      </p: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2709863" y="4414838"/>
            <a:ext cx="6246812" cy="2081212"/>
            <a:chOff x="0" y="0"/>
            <a:chExt cx="6246849" cy="2081808"/>
          </a:xfrm>
        </p:grpSpPr>
        <p:sp>
          <p:nvSpPr>
            <p:cNvPr id="25608" name="Oval 11"/>
            <p:cNvSpPr>
              <a:spLocks noChangeArrowheads="1"/>
            </p:cNvSpPr>
            <p:nvPr/>
          </p:nvSpPr>
          <p:spPr bwMode="auto">
            <a:xfrm>
              <a:off x="88893" y="409580"/>
              <a:ext cx="495300" cy="31273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v1</a:t>
              </a:r>
            </a:p>
          </p:txBody>
        </p:sp>
        <p:sp>
          <p:nvSpPr>
            <p:cNvPr id="25609" name="Oval 12"/>
            <p:cNvSpPr>
              <a:spLocks noChangeArrowheads="1"/>
            </p:cNvSpPr>
            <p:nvPr/>
          </p:nvSpPr>
          <p:spPr bwMode="auto">
            <a:xfrm>
              <a:off x="1574793" y="365130"/>
              <a:ext cx="495300" cy="31273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v2</a:t>
              </a:r>
            </a:p>
          </p:txBody>
        </p:sp>
        <p:sp>
          <p:nvSpPr>
            <p:cNvPr id="25610" name="Oval 13"/>
            <p:cNvSpPr>
              <a:spLocks noChangeArrowheads="1"/>
            </p:cNvSpPr>
            <p:nvPr/>
          </p:nvSpPr>
          <p:spPr bwMode="auto">
            <a:xfrm>
              <a:off x="831843" y="857255"/>
              <a:ext cx="495300" cy="311150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v3</a:t>
              </a:r>
            </a:p>
          </p:txBody>
        </p:sp>
        <p:sp>
          <p:nvSpPr>
            <p:cNvPr id="25611" name="Oval 14"/>
            <p:cNvSpPr>
              <a:spLocks noChangeArrowheads="1"/>
            </p:cNvSpPr>
            <p:nvPr/>
          </p:nvSpPr>
          <p:spPr bwMode="auto">
            <a:xfrm>
              <a:off x="1739893" y="1347793"/>
              <a:ext cx="495300" cy="31273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v5</a:t>
              </a:r>
            </a:p>
          </p:txBody>
        </p:sp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>
              <a:off x="584193" y="544518"/>
              <a:ext cx="9906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 flipH="1">
              <a:off x="336543" y="722318"/>
              <a:ext cx="0" cy="5810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>
              <a:off x="584193" y="1527180"/>
              <a:ext cx="11557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>
              <a:off x="1244593" y="1127130"/>
              <a:ext cx="660400" cy="26511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Oval 19"/>
            <p:cNvSpPr>
              <a:spLocks noChangeArrowheads="1"/>
            </p:cNvSpPr>
            <p:nvPr/>
          </p:nvSpPr>
          <p:spPr bwMode="auto">
            <a:xfrm>
              <a:off x="88893" y="1303343"/>
              <a:ext cx="495300" cy="3127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v4</a:t>
              </a:r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 flipH="1">
              <a:off x="501643" y="1123955"/>
              <a:ext cx="412750" cy="2238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 flipH="1">
              <a:off x="1244593" y="633418"/>
              <a:ext cx="412750" cy="268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>
              <a:off x="1904993" y="677868"/>
              <a:ext cx="0" cy="6699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Oval 23"/>
            <p:cNvSpPr>
              <a:spLocks noChangeArrowheads="1"/>
            </p:cNvSpPr>
            <p:nvPr/>
          </p:nvSpPr>
          <p:spPr bwMode="auto">
            <a:xfrm>
              <a:off x="88893" y="1303343"/>
              <a:ext cx="495300" cy="31273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v4</a:t>
              </a:r>
            </a:p>
          </p:txBody>
        </p:sp>
        <p:sp>
          <p:nvSpPr>
            <p:cNvPr id="25621" name="AutoShape 29"/>
            <p:cNvSpPr>
              <a:spLocks/>
            </p:cNvSpPr>
            <p:nvPr/>
          </p:nvSpPr>
          <p:spPr bwMode="auto">
            <a:xfrm>
              <a:off x="3656049" y="381000"/>
              <a:ext cx="152400" cy="1600200"/>
            </a:xfrm>
            <a:prstGeom prst="leftBracket">
              <a:avLst>
                <a:gd name="adj" fmla="val 87500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5622" name="AutoShape 30"/>
            <p:cNvSpPr>
              <a:spLocks/>
            </p:cNvSpPr>
            <p:nvPr/>
          </p:nvSpPr>
          <p:spPr bwMode="auto">
            <a:xfrm>
              <a:off x="5505487" y="381000"/>
              <a:ext cx="207962" cy="1600200"/>
            </a:xfrm>
            <a:prstGeom prst="rightBracket">
              <a:avLst>
                <a:gd name="adj" fmla="val 64122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5623" name="Text Box 32"/>
            <p:cNvSpPr txBox="1">
              <a:spLocks noChangeArrowheads="1"/>
            </p:cNvSpPr>
            <p:nvPr/>
          </p:nvSpPr>
          <p:spPr bwMode="auto">
            <a:xfrm>
              <a:off x="2055849" y="762000"/>
              <a:ext cx="1600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bg2"/>
                  </a:solidFill>
                  <a:ea typeface="黑体" pitchFamily="49" charset="-122"/>
                </a:rPr>
                <a:t>A.</a:t>
              </a:r>
              <a:r>
                <a:rPr lang="en-US" altLang="zh-CN" sz="2800" i="1">
                  <a:solidFill>
                    <a:schemeClr val="bg2"/>
                  </a:solidFill>
                  <a:ea typeface="黑体" pitchFamily="49" charset="-122"/>
                </a:rPr>
                <a:t>Edge</a:t>
              </a:r>
              <a:r>
                <a:rPr lang="en-US" altLang="zh-CN" sz="2800">
                  <a:solidFill>
                    <a:schemeClr val="bg2"/>
                  </a:solidFill>
                  <a:ea typeface="黑体" pitchFamily="49" charset="-122"/>
                </a:rPr>
                <a:t> =</a:t>
              </a:r>
            </a:p>
          </p:txBody>
        </p:sp>
        <p:sp>
          <p:nvSpPr>
            <p:cNvPr id="25624" name="Rectangle 36"/>
            <p:cNvSpPr>
              <a:spLocks noChangeArrowheads="1"/>
            </p:cNvSpPr>
            <p:nvPr/>
          </p:nvSpPr>
          <p:spPr bwMode="auto">
            <a:xfrm>
              <a:off x="3503649" y="0"/>
              <a:ext cx="2590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黑体" pitchFamily="49" charset="-122"/>
                </a:rPr>
                <a:t>（ </a:t>
              </a:r>
              <a:r>
                <a:rPr lang="en-US" altLang="zh-CN" sz="2000" b="1">
                  <a:ea typeface="黑体" pitchFamily="49" charset="-122"/>
                </a:rPr>
                <a:t>v1 v2</a:t>
              </a:r>
              <a:r>
                <a:rPr lang="en-US" altLang="zh-CN" sz="2000" b="1" baseline="-6000">
                  <a:ea typeface="黑体" pitchFamily="49" charset="-122"/>
                </a:rPr>
                <a:t>  </a:t>
              </a:r>
              <a:r>
                <a:rPr lang="en-US" altLang="zh-CN" sz="2000" b="1">
                  <a:ea typeface="黑体" pitchFamily="49" charset="-122"/>
                </a:rPr>
                <a:t>v3 v4 v5   </a:t>
              </a:r>
              <a:r>
                <a:rPr lang="zh-CN" altLang="en-US" sz="2000" b="1">
                  <a:ea typeface="黑体" pitchFamily="49" charset="-122"/>
                </a:rPr>
                <a:t>）</a:t>
              </a:r>
            </a:p>
          </p:txBody>
        </p:sp>
        <p:sp>
          <p:nvSpPr>
            <p:cNvPr id="25625" name="Rectangle 38"/>
            <p:cNvSpPr>
              <a:spLocks noChangeArrowheads="1"/>
            </p:cNvSpPr>
            <p:nvPr/>
          </p:nvSpPr>
          <p:spPr bwMode="auto">
            <a:xfrm>
              <a:off x="5789649" y="228600"/>
              <a:ext cx="4572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黑体" pitchFamily="49" charset="-122"/>
                </a:rPr>
                <a:t>v1</a:t>
              </a:r>
            </a:p>
            <a:p>
              <a:pPr algn="ctr"/>
              <a:r>
                <a:rPr lang="en-US" altLang="zh-CN" sz="2000" b="1">
                  <a:ea typeface="黑体" pitchFamily="49" charset="-122"/>
                </a:rPr>
                <a:t>v2</a:t>
              </a:r>
            </a:p>
            <a:p>
              <a:pPr algn="ctr"/>
              <a:r>
                <a:rPr lang="en-US" altLang="zh-CN" sz="2000" b="1">
                  <a:ea typeface="黑体" pitchFamily="49" charset="-122"/>
                </a:rPr>
                <a:t>v3</a:t>
              </a:r>
            </a:p>
            <a:p>
              <a:pPr algn="ctr"/>
              <a:r>
                <a:rPr lang="en-US" altLang="zh-CN" sz="2000" b="1">
                  <a:ea typeface="黑体" pitchFamily="49" charset="-122"/>
                </a:rPr>
                <a:t>v4</a:t>
              </a:r>
            </a:p>
            <a:p>
              <a:pPr algn="ctr"/>
              <a:r>
                <a:rPr lang="en-US" altLang="zh-CN" sz="2000" b="1">
                  <a:ea typeface="黑体" pitchFamily="49" charset="-122"/>
                </a:rPr>
                <a:t>v5</a:t>
              </a:r>
            </a:p>
          </p:txBody>
        </p:sp>
        <p:sp>
          <p:nvSpPr>
            <p:cNvPr id="25626" name="Rectangle 39"/>
            <p:cNvSpPr>
              <a:spLocks noChangeArrowheads="1"/>
            </p:cNvSpPr>
            <p:nvPr/>
          </p:nvSpPr>
          <p:spPr bwMode="auto">
            <a:xfrm>
              <a:off x="3960849" y="381000"/>
              <a:ext cx="157956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0   0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0   0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0   0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0   0   0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0   0   0   0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0   0   0   0   0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0   0   0   0   0</a:t>
              </a:r>
            </a:p>
          </p:txBody>
        </p:sp>
        <p:sp>
          <p:nvSpPr>
            <p:cNvPr id="25627" name="Rectangle 43"/>
            <p:cNvSpPr>
              <a:spLocks noChangeArrowheads="1"/>
            </p:cNvSpPr>
            <p:nvPr/>
          </p:nvSpPr>
          <p:spPr bwMode="auto">
            <a:xfrm>
              <a:off x="3967199" y="384175"/>
              <a:ext cx="1579563" cy="160020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0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3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∞ </a:t>
              </a:r>
              <a:r>
                <a:rPr lang="en-US" altLang="zh-CN" sz="2000" baseline="-6000">
                  <a:ea typeface="黑体" pitchFamily="49" charset="-122"/>
                </a:rPr>
                <a:t>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2</a:t>
              </a:r>
              <a:r>
                <a:rPr lang="en-US" altLang="zh-CN" sz="2000">
                  <a:ea typeface="黑体" pitchFamily="49" charset="-122"/>
                </a:rPr>
                <a:t>   ∞ </a:t>
              </a:r>
            </a:p>
            <a:p>
              <a:pPr algn="ctr"/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3</a:t>
              </a:r>
              <a:r>
                <a:rPr lang="en-US" altLang="zh-CN" sz="2000">
                  <a:ea typeface="黑体" pitchFamily="49" charset="-122"/>
                </a:rPr>
                <a:t>   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7</a:t>
              </a:r>
              <a:r>
                <a:rPr lang="en-US" altLang="zh-CN" sz="2000">
                  <a:solidFill>
                    <a:schemeClr val="accent1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ea typeface="黑体" pitchFamily="49" charset="-122"/>
                </a:rPr>
                <a:t>  ∞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4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∞ 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7</a:t>
              </a:r>
              <a:r>
                <a:rPr lang="en-US" altLang="zh-CN" sz="2000">
                  <a:solidFill>
                    <a:schemeClr val="accent1"/>
                  </a:solidFill>
                  <a:ea typeface="黑体" pitchFamily="49" charset="-122"/>
                </a:rPr>
                <a:t>  </a:t>
              </a:r>
              <a:r>
                <a:rPr lang="en-US" altLang="zh-CN" sz="2000">
                  <a:ea typeface="黑体" pitchFamily="49" charset="-122"/>
                </a:rPr>
                <a:t> 0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6   8</a:t>
              </a:r>
            </a:p>
            <a:p>
              <a:pPr algn="ctr"/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2 </a:t>
              </a:r>
              <a:r>
                <a:rPr lang="en-US" altLang="zh-CN" sz="2000">
                  <a:ea typeface="黑体" pitchFamily="49" charset="-122"/>
                </a:rPr>
                <a:t>  ∞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6</a:t>
              </a:r>
              <a:r>
                <a:rPr lang="en-US" altLang="zh-CN" sz="2000">
                  <a:ea typeface="黑体" pitchFamily="49" charset="-122"/>
                </a:rPr>
                <a:t>   0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5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∞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4   8</a:t>
              </a:r>
              <a:r>
                <a:rPr lang="en-US" altLang="zh-CN" sz="2000">
                  <a:ea typeface="黑体" pitchFamily="49" charset="-122"/>
                </a:rPr>
                <a:t>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5</a:t>
              </a:r>
              <a:r>
                <a:rPr lang="en-US" altLang="zh-CN" sz="2000">
                  <a:ea typeface="黑体" pitchFamily="49" charset="-122"/>
                </a:rPr>
                <a:t>   0</a:t>
              </a:r>
            </a:p>
          </p:txBody>
        </p:sp>
        <p:sp>
          <p:nvSpPr>
            <p:cNvPr id="25628" name="TextBox 49"/>
            <p:cNvSpPr txBox="1">
              <a:spLocks noChangeArrowheads="1"/>
            </p:cNvSpPr>
            <p:nvPr/>
          </p:nvSpPr>
          <p:spPr bwMode="auto">
            <a:xfrm>
              <a:off x="876312" y="36513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3</a:t>
              </a:r>
              <a:endParaRPr lang="zh-CN" altLang="en-US" sz="3200"/>
            </a:p>
          </p:txBody>
        </p:sp>
        <p:sp>
          <p:nvSpPr>
            <p:cNvPr id="25629" name="TextBox 50"/>
            <p:cNvSpPr txBox="1">
              <a:spLocks noChangeArrowheads="1"/>
            </p:cNvSpPr>
            <p:nvPr/>
          </p:nvSpPr>
          <p:spPr bwMode="auto">
            <a:xfrm>
              <a:off x="0" y="730260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2</a:t>
              </a:r>
              <a:endParaRPr lang="zh-CN" altLang="en-US" sz="3200"/>
            </a:p>
          </p:txBody>
        </p:sp>
        <p:sp>
          <p:nvSpPr>
            <p:cNvPr id="25630" name="TextBox 51"/>
            <p:cNvSpPr txBox="1">
              <a:spLocks noChangeArrowheads="1"/>
            </p:cNvSpPr>
            <p:nvPr/>
          </p:nvSpPr>
          <p:spPr bwMode="auto">
            <a:xfrm>
              <a:off x="474669" y="803286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6</a:t>
              </a:r>
              <a:endParaRPr lang="zh-CN" altLang="en-US" sz="3200"/>
            </a:p>
          </p:txBody>
        </p:sp>
        <p:sp>
          <p:nvSpPr>
            <p:cNvPr id="25631" name="TextBox 52"/>
            <p:cNvSpPr txBox="1">
              <a:spLocks noChangeArrowheads="1"/>
            </p:cNvSpPr>
            <p:nvPr/>
          </p:nvSpPr>
          <p:spPr bwMode="auto">
            <a:xfrm>
              <a:off x="985851" y="1497033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5</a:t>
              </a:r>
              <a:endParaRPr lang="zh-CN" altLang="en-US" sz="3200"/>
            </a:p>
          </p:txBody>
        </p:sp>
        <p:sp>
          <p:nvSpPr>
            <p:cNvPr id="25632" name="TextBox 53"/>
            <p:cNvSpPr txBox="1">
              <a:spLocks noChangeArrowheads="1"/>
            </p:cNvSpPr>
            <p:nvPr/>
          </p:nvSpPr>
          <p:spPr bwMode="auto">
            <a:xfrm>
              <a:off x="1314468" y="620721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7</a:t>
              </a:r>
              <a:endParaRPr lang="zh-CN" altLang="en-US" sz="3200"/>
            </a:p>
          </p:txBody>
        </p:sp>
        <p:sp>
          <p:nvSpPr>
            <p:cNvPr id="25633" name="TextBox 54"/>
            <p:cNvSpPr txBox="1">
              <a:spLocks noChangeArrowheads="1"/>
            </p:cNvSpPr>
            <p:nvPr/>
          </p:nvSpPr>
          <p:spPr bwMode="auto">
            <a:xfrm>
              <a:off x="1862163" y="730260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4</a:t>
              </a:r>
              <a:endParaRPr lang="zh-CN" altLang="en-US" sz="3200"/>
            </a:p>
          </p:txBody>
        </p:sp>
        <p:sp>
          <p:nvSpPr>
            <p:cNvPr id="25634" name="TextBox 55"/>
            <p:cNvSpPr txBox="1">
              <a:spLocks noChangeArrowheads="1"/>
            </p:cNvSpPr>
            <p:nvPr/>
          </p:nvSpPr>
          <p:spPr bwMode="auto">
            <a:xfrm>
              <a:off x="1350981" y="949338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8</a:t>
              </a:r>
              <a:endParaRPr lang="zh-CN" altLang="en-US" sz="3200"/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708400" y="3157538"/>
            <a:ext cx="4791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隶书" pitchFamily="49" charset="-122"/>
              </a:rPr>
              <a:t>&amp;&amp; </a:t>
            </a:r>
            <a:r>
              <a:rPr lang="en-US" altLang="zh-CN" sz="2800">
                <a:solidFill>
                  <a:srgbClr val="FF0000"/>
                </a:solidFill>
                <a:ea typeface="隶书" pitchFamily="49" charset="-122"/>
              </a:rPr>
              <a:t>Edge[v][col]</a:t>
            </a:r>
            <a:r>
              <a:rPr lang="en-US" altLang="zh-CN" sz="2800" b="1">
                <a:solidFill>
                  <a:srgbClr val="FF0000"/>
                </a:solidFill>
                <a:ea typeface="隶书" pitchFamily="49" charset="-122"/>
              </a:rPr>
              <a:t> &lt; </a:t>
            </a:r>
            <a:r>
              <a:rPr lang="en-US" altLang="zh-CN" sz="2800">
                <a:solidFill>
                  <a:srgbClr val="FF0000"/>
                </a:solidFill>
                <a:ea typeface="隶书" pitchFamily="49" charset="-122"/>
              </a:rPr>
              <a:t>maxWeight</a:t>
            </a:r>
            <a:endParaRPr lang="zh-CN" altLang="en-US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1668ED1-D0D6-41AD-81CA-75C272DF70A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27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26FE7B4B-B5C8-42B5-A866-2A7D56622F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19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800100"/>
            <a:ext cx="8229600" cy="57975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getNextNeighbor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w)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给出顶点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的某邻接顶点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w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的下一个邻接顶点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(v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&gt;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&amp;&amp;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w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&gt;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   for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col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=         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col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col++)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(Edge[v][col]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&amp;&amp; 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Edge[v][col]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hlinkClick r:id="rId2" action="ppaction://hlinksldjump"/>
              </a:rPr>
              <a:t>maxWeight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   return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col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	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	return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26629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用邻接矩阵表示的图类的部分成员函数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2700338" y="4400550"/>
            <a:ext cx="6246812" cy="2076450"/>
            <a:chOff x="0" y="0"/>
            <a:chExt cx="6246849" cy="2077044"/>
          </a:xfrm>
        </p:grpSpPr>
        <p:sp>
          <p:nvSpPr>
            <p:cNvPr id="26632" name="Oval 11"/>
            <p:cNvSpPr>
              <a:spLocks noChangeArrowheads="1"/>
            </p:cNvSpPr>
            <p:nvPr/>
          </p:nvSpPr>
          <p:spPr bwMode="auto">
            <a:xfrm>
              <a:off x="88893" y="409580"/>
              <a:ext cx="495300" cy="31273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v1</a:t>
              </a:r>
            </a:p>
          </p:txBody>
        </p:sp>
        <p:sp>
          <p:nvSpPr>
            <p:cNvPr id="26633" name="Oval 12"/>
            <p:cNvSpPr>
              <a:spLocks noChangeArrowheads="1"/>
            </p:cNvSpPr>
            <p:nvPr/>
          </p:nvSpPr>
          <p:spPr bwMode="auto">
            <a:xfrm>
              <a:off x="1574793" y="365130"/>
              <a:ext cx="495300" cy="31273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v2</a:t>
              </a:r>
            </a:p>
          </p:txBody>
        </p:sp>
        <p:sp>
          <p:nvSpPr>
            <p:cNvPr id="26634" name="Oval 13"/>
            <p:cNvSpPr>
              <a:spLocks noChangeArrowheads="1"/>
            </p:cNvSpPr>
            <p:nvPr/>
          </p:nvSpPr>
          <p:spPr bwMode="auto">
            <a:xfrm>
              <a:off x="831843" y="857255"/>
              <a:ext cx="495300" cy="311150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v3</a:t>
              </a:r>
            </a:p>
          </p:txBody>
        </p:sp>
        <p:sp>
          <p:nvSpPr>
            <p:cNvPr id="26635" name="Oval 14"/>
            <p:cNvSpPr>
              <a:spLocks noChangeArrowheads="1"/>
            </p:cNvSpPr>
            <p:nvPr/>
          </p:nvSpPr>
          <p:spPr bwMode="auto">
            <a:xfrm>
              <a:off x="1739893" y="1347793"/>
              <a:ext cx="495300" cy="31273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v5</a:t>
              </a:r>
            </a:p>
          </p:txBody>
        </p:sp>
        <p:sp>
          <p:nvSpPr>
            <p:cNvPr id="26636" name="Line 15"/>
            <p:cNvSpPr>
              <a:spLocks noChangeShapeType="1"/>
            </p:cNvSpPr>
            <p:nvPr/>
          </p:nvSpPr>
          <p:spPr bwMode="auto">
            <a:xfrm>
              <a:off x="584193" y="544518"/>
              <a:ext cx="9906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6"/>
            <p:cNvSpPr>
              <a:spLocks noChangeShapeType="1"/>
            </p:cNvSpPr>
            <p:nvPr/>
          </p:nvSpPr>
          <p:spPr bwMode="auto">
            <a:xfrm flipH="1">
              <a:off x="336543" y="722318"/>
              <a:ext cx="0" cy="5810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7"/>
            <p:cNvSpPr>
              <a:spLocks noChangeShapeType="1"/>
            </p:cNvSpPr>
            <p:nvPr/>
          </p:nvSpPr>
          <p:spPr bwMode="auto">
            <a:xfrm>
              <a:off x="584193" y="1527180"/>
              <a:ext cx="11557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18"/>
            <p:cNvSpPr>
              <a:spLocks noChangeShapeType="1"/>
            </p:cNvSpPr>
            <p:nvPr/>
          </p:nvSpPr>
          <p:spPr bwMode="auto">
            <a:xfrm>
              <a:off x="1244593" y="1127130"/>
              <a:ext cx="660400" cy="26511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Oval 19"/>
            <p:cNvSpPr>
              <a:spLocks noChangeArrowheads="1"/>
            </p:cNvSpPr>
            <p:nvPr/>
          </p:nvSpPr>
          <p:spPr bwMode="auto">
            <a:xfrm>
              <a:off x="88893" y="1303343"/>
              <a:ext cx="495300" cy="31273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v4</a:t>
              </a:r>
            </a:p>
          </p:txBody>
        </p:sp>
        <p:sp>
          <p:nvSpPr>
            <p:cNvPr id="26641" name="Line 20"/>
            <p:cNvSpPr>
              <a:spLocks noChangeShapeType="1"/>
            </p:cNvSpPr>
            <p:nvPr/>
          </p:nvSpPr>
          <p:spPr bwMode="auto">
            <a:xfrm flipH="1">
              <a:off x="501643" y="1123955"/>
              <a:ext cx="412750" cy="2238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21"/>
            <p:cNvSpPr>
              <a:spLocks noChangeShapeType="1"/>
            </p:cNvSpPr>
            <p:nvPr/>
          </p:nvSpPr>
          <p:spPr bwMode="auto">
            <a:xfrm flipH="1">
              <a:off x="1244593" y="633418"/>
              <a:ext cx="412750" cy="268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22"/>
            <p:cNvSpPr>
              <a:spLocks noChangeShapeType="1"/>
            </p:cNvSpPr>
            <p:nvPr/>
          </p:nvSpPr>
          <p:spPr bwMode="auto">
            <a:xfrm>
              <a:off x="1904993" y="677868"/>
              <a:ext cx="0" cy="6699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Oval 23"/>
            <p:cNvSpPr>
              <a:spLocks noChangeArrowheads="1"/>
            </p:cNvSpPr>
            <p:nvPr/>
          </p:nvSpPr>
          <p:spPr bwMode="auto">
            <a:xfrm>
              <a:off x="88893" y="1303343"/>
              <a:ext cx="495300" cy="31273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v4</a:t>
              </a:r>
            </a:p>
          </p:txBody>
        </p:sp>
        <p:sp>
          <p:nvSpPr>
            <p:cNvPr id="26645" name="AutoShape 29"/>
            <p:cNvSpPr>
              <a:spLocks/>
            </p:cNvSpPr>
            <p:nvPr/>
          </p:nvSpPr>
          <p:spPr bwMode="auto">
            <a:xfrm>
              <a:off x="3656049" y="381000"/>
              <a:ext cx="152400" cy="1600200"/>
            </a:xfrm>
            <a:prstGeom prst="leftBracket">
              <a:avLst>
                <a:gd name="adj" fmla="val 87500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6646" name="AutoShape 30"/>
            <p:cNvSpPr>
              <a:spLocks/>
            </p:cNvSpPr>
            <p:nvPr/>
          </p:nvSpPr>
          <p:spPr bwMode="auto">
            <a:xfrm>
              <a:off x="5505487" y="381000"/>
              <a:ext cx="207962" cy="1600200"/>
            </a:xfrm>
            <a:prstGeom prst="rightBracket">
              <a:avLst>
                <a:gd name="adj" fmla="val 64122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6647" name="Text Box 32"/>
            <p:cNvSpPr txBox="1">
              <a:spLocks noChangeArrowheads="1"/>
            </p:cNvSpPr>
            <p:nvPr/>
          </p:nvSpPr>
          <p:spPr bwMode="auto">
            <a:xfrm>
              <a:off x="2055849" y="762000"/>
              <a:ext cx="1600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bg2"/>
                  </a:solidFill>
                  <a:ea typeface="黑体" pitchFamily="49" charset="-122"/>
                </a:rPr>
                <a:t>A.</a:t>
              </a:r>
              <a:r>
                <a:rPr lang="en-US" altLang="zh-CN" sz="2800" i="1">
                  <a:solidFill>
                    <a:schemeClr val="bg2"/>
                  </a:solidFill>
                  <a:ea typeface="黑体" pitchFamily="49" charset="-122"/>
                </a:rPr>
                <a:t>Edge</a:t>
              </a:r>
              <a:r>
                <a:rPr lang="en-US" altLang="zh-CN" sz="2800">
                  <a:solidFill>
                    <a:schemeClr val="bg2"/>
                  </a:solidFill>
                  <a:ea typeface="黑体" pitchFamily="49" charset="-122"/>
                </a:rPr>
                <a:t> =</a:t>
              </a:r>
            </a:p>
          </p:txBody>
        </p:sp>
        <p:sp>
          <p:nvSpPr>
            <p:cNvPr id="26648" name="Rectangle 36"/>
            <p:cNvSpPr>
              <a:spLocks noChangeArrowheads="1"/>
            </p:cNvSpPr>
            <p:nvPr/>
          </p:nvSpPr>
          <p:spPr bwMode="auto">
            <a:xfrm>
              <a:off x="3503649" y="0"/>
              <a:ext cx="2590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黑体" pitchFamily="49" charset="-122"/>
                </a:rPr>
                <a:t>（ </a:t>
              </a:r>
              <a:r>
                <a:rPr lang="en-US" altLang="zh-CN" sz="2000" b="1">
                  <a:ea typeface="黑体" pitchFamily="49" charset="-122"/>
                </a:rPr>
                <a:t>v1 v2</a:t>
              </a:r>
              <a:r>
                <a:rPr lang="en-US" altLang="zh-CN" sz="2000" b="1" baseline="-6000">
                  <a:ea typeface="黑体" pitchFamily="49" charset="-122"/>
                </a:rPr>
                <a:t>  </a:t>
              </a:r>
              <a:r>
                <a:rPr lang="en-US" altLang="zh-CN" sz="2000" b="1">
                  <a:ea typeface="黑体" pitchFamily="49" charset="-122"/>
                </a:rPr>
                <a:t>v3 v4 v5   </a:t>
              </a:r>
              <a:r>
                <a:rPr lang="zh-CN" altLang="en-US" sz="2000" b="1">
                  <a:ea typeface="黑体" pitchFamily="49" charset="-122"/>
                </a:rPr>
                <a:t>）</a:t>
              </a:r>
            </a:p>
          </p:txBody>
        </p:sp>
        <p:sp>
          <p:nvSpPr>
            <p:cNvPr id="26649" name="Rectangle 38"/>
            <p:cNvSpPr>
              <a:spLocks noChangeArrowheads="1"/>
            </p:cNvSpPr>
            <p:nvPr/>
          </p:nvSpPr>
          <p:spPr bwMode="auto">
            <a:xfrm>
              <a:off x="5789649" y="228600"/>
              <a:ext cx="4572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a typeface="黑体" pitchFamily="49" charset="-122"/>
                </a:rPr>
                <a:t>v1</a:t>
              </a:r>
            </a:p>
            <a:p>
              <a:pPr algn="ctr"/>
              <a:r>
                <a:rPr lang="en-US" altLang="zh-CN" sz="2000" b="1">
                  <a:ea typeface="黑体" pitchFamily="49" charset="-122"/>
                </a:rPr>
                <a:t>v2</a:t>
              </a:r>
            </a:p>
            <a:p>
              <a:pPr algn="ctr"/>
              <a:r>
                <a:rPr lang="en-US" altLang="zh-CN" sz="2000" b="1">
                  <a:ea typeface="黑体" pitchFamily="49" charset="-122"/>
                </a:rPr>
                <a:t>v3</a:t>
              </a:r>
            </a:p>
            <a:p>
              <a:pPr algn="ctr"/>
              <a:r>
                <a:rPr lang="en-US" altLang="zh-CN" sz="2000" b="1">
                  <a:ea typeface="黑体" pitchFamily="49" charset="-122"/>
                </a:rPr>
                <a:t>v4</a:t>
              </a:r>
            </a:p>
            <a:p>
              <a:pPr algn="ctr"/>
              <a:r>
                <a:rPr lang="en-US" altLang="zh-CN" sz="2000" b="1">
                  <a:ea typeface="黑体" pitchFamily="49" charset="-122"/>
                </a:rPr>
                <a:t>v5</a:t>
              </a:r>
            </a:p>
          </p:txBody>
        </p:sp>
        <p:sp>
          <p:nvSpPr>
            <p:cNvPr id="26650" name="Rectangle 39"/>
            <p:cNvSpPr>
              <a:spLocks noChangeArrowheads="1"/>
            </p:cNvSpPr>
            <p:nvPr/>
          </p:nvSpPr>
          <p:spPr bwMode="auto">
            <a:xfrm>
              <a:off x="3960849" y="381000"/>
              <a:ext cx="157956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0   0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0   0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0   0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0   0   0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0   0   0   0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0   0   0   0   0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0   0   0   0   0</a:t>
              </a:r>
            </a:p>
          </p:txBody>
        </p:sp>
        <p:sp>
          <p:nvSpPr>
            <p:cNvPr id="26651" name="Rectangle 43"/>
            <p:cNvSpPr>
              <a:spLocks noChangeArrowheads="1"/>
            </p:cNvSpPr>
            <p:nvPr/>
          </p:nvSpPr>
          <p:spPr bwMode="auto">
            <a:xfrm>
              <a:off x="3967199" y="384175"/>
              <a:ext cx="1579563" cy="160020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0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3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ea typeface="黑体" pitchFamily="49" charset="-122"/>
                </a:rPr>
                <a:t>∞ </a:t>
              </a:r>
              <a:r>
                <a:rPr lang="en-US" altLang="zh-CN" sz="2000" baseline="-6000">
                  <a:ea typeface="黑体" pitchFamily="49" charset="-122"/>
                </a:rPr>
                <a:t>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2</a:t>
              </a:r>
              <a:r>
                <a:rPr lang="en-US" altLang="zh-CN" sz="2000">
                  <a:ea typeface="黑体" pitchFamily="49" charset="-122"/>
                </a:rPr>
                <a:t>   ∞ </a:t>
              </a:r>
            </a:p>
            <a:p>
              <a:pPr algn="ctr"/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3</a:t>
              </a:r>
              <a:r>
                <a:rPr lang="en-US" altLang="zh-CN" sz="2000">
                  <a:ea typeface="黑体" pitchFamily="49" charset="-122"/>
                </a:rPr>
                <a:t>   0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7</a:t>
              </a:r>
              <a:r>
                <a:rPr lang="en-US" altLang="zh-CN" sz="2000">
                  <a:solidFill>
                    <a:schemeClr val="accent1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ea typeface="黑体" pitchFamily="49" charset="-122"/>
                </a:rPr>
                <a:t>  ∞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4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∞ </a:t>
              </a:r>
              <a:r>
                <a:rPr lang="en-US" altLang="zh-CN" sz="2000" baseline="-6000">
                  <a:ea typeface="黑体" pitchFamily="49" charset="-122"/>
                </a:rPr>
                <a:t>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7</a:t>
              </a:r>
              <a:r>
                <a:rPr lang="en-US" altLang="zh-CN" sz="2000">
                  <a:solidFill>
                    <a:schemeClr val="accent1"/>
                  </a:solidFill>
                  <a:ea typeface="黑体" pitchFamily="49" charset="-122"/>
                </a:rPr>
                <a:t>  </a:t>
              </a:r>
              <a:r>
                <a:rPr lang="en-US" altLang="zh-CN" sz="2000">
                  <a:ea typeface="黑体" pitchFamily="49" charset="-122"/>
                </a:rPr>
                <a:t> 0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6   8</a:t>
              </a:r>
            </a:p>
            <a:p>
              <a:pPr algn="ctr"/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2 </a:t>
              </a:r>
              <a:r>
                <a:rPr lang="en-US" altLang="zh-CN" sz="2000">
                  <a:ea typeface="黑体" pitchFamily="49" charset="-122"/>
                </a:rPr>
                <a:t>  ∞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6</a:t>
              </a:r>
              <a:r>
                <a:rPr lang="en-US" altLang="zh-CN" sz="2000">
                  <a:ea typeface="黑体" pitchFamily="49" charset="-122"/>
                </a:rPr>
                <a:t>   0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5</a:t>
              </a:r>
            </a:p>
            <a:p>
              <a:pPr algn="ctr"/>
              <a:r>
                <a:rPr lang="en-US" altLang="zh-CN" sz="2000">
                  <a:ea typeface="黑体" pitchFamily="49" charset="-122"/>
                </a:rPr>
                <a:t>∞ 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4   8</a:t>
              </a:r>
              <a:r>
                <a:rPr lang="en-US" altLang="zh-CN" sz="2000">
                  <a:ea typeface="黑体" pitchFamily="49" charset="-122"/>
                </a:rPr>
                <a:t>   </a:t>
              </a:r>
              <a:r>
                <a:rPr lang="en-US" altLang="zh-CN" sz="2000">
                  <a:solidFill>
                    <a:schemeClr val="hlink"/>
                  </a:solidFill>
                  <a:ea typeface="黑体" pitchFamily="49" charset="-122"/>
                </a:rPr>
                <a:t>5</a:t>
              </a:r>
              <a:r>
                <a:rPr lang="en-US" altLang="zh-CN" sz="2000">
                  <a:ea typeface="黑体" pitchFamily="49" charset="-122"/>
                </a:rPr>
                <a:t>   0</a:t>
              </a:r>
            </a:p>
          </p:txBody>
        </p:sp>
        <p:sp>
          <p:nvSpPr>
            <p:cNvPr id="26652" name="TextBox 49"/>
            <p:cNvSpPr txBox="1">
              <a:spLocks noChangeArrowheads="1"/>
            </p:cNvSpPr>
            <p:nvPr/>
          </p:nvSpPr>
          <p:spPr bwMode="auto">
            <a:xfrm>
              <a:off x="876305" y="36523"/>
              <a:ext cx="387352" cy="57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3</a:t>
              </a:r>
              <a:endParaRPr lang="zh-CN" altLang="en-US" sz="3200"/>
            </a:p>
          </p:txBody>
        </p:sp>
        <p:sp>
          <p:nvSpPr>
            <p:cNvPr id="26653" name="TextBox 50"/>
            <p:cNvSpPr txBox="1">
              <a:spLocks noChangeArrowheads="1"/>
            </p:cNvSpPr>
            <p:nvPr/>
          </p:nvSpPr>
          <p:spPr bwMode="auto">
            <a:xfrm>
              <a:off x="0" y="730459"/>
              <a:ext cx="387352" cy="57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2</a:t>
              </a:r>
              <a:endParaRPr lang="zh-CN" altLang="en-US" sz="3200"/>
            </a:p>
          </p:txBody>
        </p:sp>
        <p:sp>
          <p:nvSpPr>
            <p:cNvPr id="26654" name="TextBox 51"/>
            <p:cNvSpPr txBox="1">
              <a:spLocks noChangeArrowheads="1"/>
            </p:cNvSpPr>
            <p:nvPr/>
          </p:nvSpPr>
          <p:spPr bwMode="auto">
            <a:xfrm>
              <a:off x="474665" y="803505"/>
              <a:ext cx="387353" cy="57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6</a:t>
              </a:r>
              <a:endParaRPr lang="zh-CN" altLang="en-US" sz="3200"/>
            </a:p>
          </p:txBody>
        </p:sp>
        <p:sp>
          <p:nvSpPr>
            <p:cNvPr id="26655" name="TextBox 52"/>
            <p:cNvSpPr txBox="1">
              <a:spLocks noChangeArrowheads="1"/>
            </p:cNvSpPr>
            <p:nvPr/>
          </p:nvSpPr>
          <p:spPr bwMode="auto">
            <a:xfrm>
              <a:off x="985843" y="1497441"/>
              <a:ext cx="387353" cy="57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5</a:t>
              </a:r>
              <a:endParaRPr lang="zh-CN" altLang="en-US" sz="3200"/>
            </a:p>
          </p:txBody>
        </p:sp>
        <p:sp>
          <p:nvSpPr>
            <p:cNvPr id="26656" name="TextBox 53"/>
            <p:cNvSpPr txBox="1">
              <a:spLocks noChangeArrowheads="1"/>
            </p:cNvSpPr>
            <p:nvPr/>
          </p:nvSpPr>
          <p:spPr bwMode="auto">
            <a:xfrm>
              <a:off x="1314458" y="620890"/>
              <a:ext cx="387352" cy="57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7</a:t>
              </a:r>
              <a:endParaRPr lang="zh-CN" altLang="en-US" sz="3200"/>
            </a:p>
          </p:txBody>
        </p:sp>
        <p:sp>
          <p:nvSpPr>
            <p:cNvPr id="26657" name="TextBox 54"/>
            <p:cNvSpPr txBox="1">
              <a:spLocks noChangeArrowheads="1"/>
            </p:cNvSpPr>
            <p:nvPr/>
          </p:nvSpPr>
          <p:spPr bwMode="auto">
            <a:xfrm>
              <a:off x="1862148" y="730459"/>
              <a:ext cx="387353" cy="57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4</a:t>
              </a:r>
              <a:endParaRPr lang="zh-CN" altLang="en-US" sz="3200"/>
            </a:p>
          </p:txBody>
        </p:sp>
        <p:sp>
          <p:nvSpPr>
            <p:cNvPr id="26658" name="TextBox 55"/>
            <p:cNvSpPr txBox="1">
              <a:spLocks noChangeArrowheads="1"/>
            </p:cNvSpPr>
            <p:nvPr/>
          </p:nvSpPr>
          <p:spPr bwMode="auto">
            <a:xfrm>
              <a:off x="1350970" y="949597"/>
              <a:ext cx="387353" cy="57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/>
                <a:t>8</a:t>
              </a:r>
              <a:endParaRPr lang="zh-CN" altLang="en-US" sz="32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24188" y="2160588"/>
            <a:ext cx="9175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w+1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E3CE062-5427-4C6B-AA42-D20B48C0E62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219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C050A192-FD00-4742-9E38-B2DBE0BF166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828800"/>
            <a:ext cx="6891338" cy="4495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600" b="1" smtClean="0">
                <a:ea typeface="仿宋_GB2312" pitchFamily="49" charset="-122"/>
              </a:rPr>
              <a:t>8.1  </a:t>
            </a:r>
            <a:r>
              <a:rPr lang="zh-CN" altLang="en-US" sz="3600" b="1" smtClean="0">
                <a:ea typeface="仿宋_GB2312" pitchFamily="49" charset="-122"/>
              </a:rPr>
              <a:t>图的基本概念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600" b="1" smtClean="0">
                <a:ea typeface="仿宋_GB2312" pitchFamily="49" charset="-122"/>
              </a:rPr>
              <a:t>8.2  </a:t>
            </a:r>
            <a:r>
              <a:rPr lang="zh-CN" altLang="en-US" sz="3600" b="1" smtClean="0">
                <a:ea typeface="仿宋_GB2312" pitchFamily="49" charset="-122"/>
              </a:rPr>
              <a:t>图的</a:t>
            </a:r>
            <a:r>
              <a:rPr lang="zh-CN" altLang="en-US" sz="3600" b="1" smtClean="0">
                <a:solidFill>
                  <a:srgbClr val="FF0000"/>
                </a:solidFill>
                <a:ea typeface="仿宋_GB2312" pitchFamily="49" charset="-122"/>
              </a:rPr>
              <a:t>存储表示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600" b="1" smtClean="0">
                <a:ea typeface="仿宋_GB2312" pitchFamily="49" charset="-122"/>
              </a:rPr>
              <a:t>8.3  </a:t>
            </a:r>
            <a:r>
              <a:rPr lang="zh-CN" altLang="en-US" sz="3600" b="1" smtClean="0">
                <a:ea typeface="仿宋_GB2312" pitchFamily="49" charset="-122"/>
              </a:rPr>
              <a:t>图的</a:t>
            </a:r>
            <a:r>
              <a:rPr lang="zh-CN" altLang="en-US" sz="3600" b="1" smtClean="0">
                <a:solidFill>
                  <a:srgbClr val="FF0000"/>
                </a:solidFill>
                <a:ea typeface="仿宋_GB2312" pitchFamily="49" charset="-122"/>
              </a:rPr>
              <a:t>遍历</a:t>
            </a:r>
            <a:r>
              <a:rPr lang="zh-CN" altLang="en-US" sz="3600" b="1" smtClean="0">
                <a:ea typeface="仿宋_GB2312" pitchFamily="49" charset="-122"/>
              </a:rPr>
              <a:t>与连通性 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600" b="1" smtClean="0">
                <a:ea typeface="仿宋_GB2312" pitchFamily="49" charset="-122"/>
              </a:rPr>
              <a:t>8.4</a:t>
            </a:r>
            <a:r>
              <a:rPr lang="en-US" altLang="zh-CN" sz="3600" b="1" smtClean="0">
                <a:solidFill>
                  <a:srgbClr val="FF0000"/>
                </a:solidFill>
                <a:ea typeface="仿宋_GB2312" pitchFamily="49" charset="-122"/>
              </a:rPr>
              <a:t>  </a:t>
            </a:r>
            <a:r>
              <a:rPr lang="zh-CN" altLang="en-US" sz="3600" b="1" smtClean="0">
                <a:solidFill>
                  <a:srgbClr val="FF0000"/>
                </a:solidFill>
                <a:ea typeface="仿宋_GB2312" pitchFamily="49" charset="-122"/>
              </a:rPr>
              <a:t>最小生成树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600" b="1" smtClean="0">
                <a:ea typeface="仿宋_GB2312" pitchFamily="49" charset="-122"/>
              </a:rPr>
              <a:t>8.5  </a:t>
            </a:r>
            <a:r>
              <a:rPr lang="zh-CN" altLang="en-US" sz="3600" b="1" smtClean="0">
                <a:ea typeface="仿宋_GB2312" pitchFamily="49" charset="-122"/>
              </a:rPr>
              <a:t>最短路径 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600" b="1" smtClean="0">
                <a:ea typeface="仿宋_GB2312" pitchFamily="49" charset="-122"/>
              </a:rPr>
              <a:t>8.6  </a:t>
            </a:r>
            <a:r>
              <a:rPr lang="zh-CN" altLang="en-US" sz="3600" b="1" smtClean="0">
                <a:ea typeface="仿宋_GB2312" pitchFamily="49" charset="-122"/>
              </a:rPr>
              <a:t>网络</a:t>
            </a:r>
            <a:r>
              <a:rPr lang="en-US" altLang="zh-CN" sz="3600" b="1" smtClean="0">
                <a:ea typeface="仿宋_GB2312" pitchFamily="49" charset="-122"/>
              </a:rPr>
              <a:t>(</a:t>
            </a:r>
            <a:r>
              <a:rPr lang="zh-CN" altLang="en-US" sz="3600" b="1" smtClean="0">
                <a:solidFill>
                  <a:srgbClr val="FF0000"/>
                </a:solidFill>
                <a:ea typeface="仿宋_GB2312" pitchFamily="49" charset="-122"/>
              </a:rPr>
              <a:t>拓扑排序、关键路径</a:t>
            </a:r>
            <a:r>
              <a:rPr lang="en-US" altLang="zh-CN" sz="3600" b="1" smtClean="0">
                <a:ea typeface="仿宋_GB2312" pitchFamily="49" charset="-122"/>
              </a:rPr>
              <a:t>)</a:t>
            </a:r>
            <a:endParaRPr lang="zh-CN" altLang="en-US" sz="3600" b="1" smtClean="0">
              <a:ea typeface="仿宋_GB2312" pitchFamily="49" charset="-122"/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512763"/>
            <a:ext cx="8229600" cy="1371600"/>
          </a:xfrm>
        </p:spPr>
        <p:txBody>
          <a:bodyPr/>
          <a:lstStyle/>
          <a:p>
            <a:pPr algn="ctr" eaLnBrk="1" hangingPunct="1"/>
            <a:r>
              <a:rPr lang="zh-CN" sz="6000" b="1" smtClean="0">
                <a:latin typeface="华文新魏" pitchFamily="2" charset="-122"/>
                <a:ea typeface="华文新魏" pitchFamily="2" charset="-122"/>
              </a:rPr>
              <a:t>第八章  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71E3BB1-2DB1-4017-BF93-A448363ACE5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800100"/>
            <a:ext cx="8229600" cy="51482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insertVertex (const T vertex 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顶点 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vertex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(numVertices==maxVertices)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return false;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   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VerticesList[numVertices++]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=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vertex;</a:t>
            </a:r>
            <a:endParaRPr lang="en-US" altLang="zh-CN" sz="2800" b="1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return true;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27652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插入顶点成员函数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885C23D-8E5C-41E6-9353-237CA04B1B8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3625"/>
            <a:ext cx="9144000" cy="51403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::r</a:t>
            </a:r>
            <a:r>
              <a:rPr lang="en-US" altLang="zh-CN" sz="2800" smtClean="0"/>
              <a:t>emoveVertex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(int v 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                            //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hlinkClick r:id="" action="ppaction://hlinkshowjump?jump=nextslide"/>
              </a:rPr>
              <a:t>删除序号为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hlinkClick r:id="" action="ppaction://hlinkshowjump?jump=nextslide"/>
              </a:rPr>
              <a:t>v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hlinkClick r:id="" action="ppaction://hlinkshowjump?jump=nextslide"/>
              </a:rPr>
              <a:t>的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hlinkClick r:id="" action="ppaction://hlinkshowjump?jump=nextslide"/>
              </a:rPr>
              <a:t>顶点 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hlinkClick r:id="" action="ppaction://hlinkshowjump?jump=nextslide"/>
              </a:rPr>
              <a:t>及其相关联的边 </a:t>
            </a:r>
            <a:endParaRPr lang="zh-CN" altLang="en-US" sz="2800" b="1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</a:t>
            </a:r>
            <a:r>
              <a:rPr lang="en-US" altLang="zh-CN" sz="2800" smtClean="0"/>
              <a:t>if (v &lt; 0 ||v &gt;= numVertices) {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</a:t>
            </a:r>
            <a:r>
              <a:rPr lang="zh-CN" altLang="en-US" sz="2800" smtClean="0"/>
              <a:t>     </a:t>
            </a:r>
            <a:r>
              <a:rPr lang="en-US" altLang="zh-CN" sz="2800" smtClean="0"/>
              <a:t>cout &lt;&lt; "</a:t>
            </a:r>
            <a:r>
              <a:rPr lang="zh-CN" altLang="en-US" sz="2800" smtClean="0"/>
              <a:t>参数</a:t>
            </a:r>
            <a:r>
              <a:rPr lang="en-US" altLang="zh-CN" sz="2800" smtClean="0"/>
              <a:t>v</a:t>
            </a:r>
            <a:r>
              <a:rPr lang="zh-CN" altLang="en-US" sz="2800" smtClean="0"/>
              <a:t>越界出错</a:t>
            </a:r>
            <a:r>
              <a:rPr lang="en-US" altLang="zh-CN" sz="2800" smtClean="0"/>
              <a:t>!" &lt;&lt; endl;return false;}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  if (numVertices==1)  return false;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  int i,j;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VerticesList[v]=VerticesList [numVertices-1];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</a:t>
            </a: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676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删除顶点成员函数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194C25A-6D77-4F18-B96C-0FD0D066FE5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844550"/>
            <a:ext cx="8916987" cy="5797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for (i = 0; i &lt; numVertices; i ++)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	Edge[i][v]=Edge[i][numVertices-1];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numVertices--;                         //</a:t>
            </a:r>
            <a:r>
              <a:rPr lang="zh-CN" altLang="en-US" sz="2800" smtClean="0"/>
              <a:t>删除邻接矩阵的第</a:t>
            </a:r>
            <a:r>
              <a:rPr lang="en-US" altLang="zh-CN" sz="2800" smtClean="0"/>
              <a:t>v</a:t>
            </a:r>
            <a:r>
              <a:rPr lang="zh-CN" altLang="en-US" sz="2800" smtClean="0"/>
              <a:t>列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for (j = 0;j&lt; numVertices;j++)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	</a:t>
            </a:r>
            <a:r>
              <a:rPr lang="zh-CN" altLang="en-US" sz="2800" smtClean="0"/>
              <a:t> </a:t>
            </a:r>
            <a:r>
              <a:rPr lang="en-US" altLang="zh-CN" sz="2800" smtClean="0"/>
              <a:t>Edge[v][j]=Edge[numVertices][j];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                                  //</a:t>
            </a:r>
            <a:r>
              <a:rPr lang="zh-CN" altLang="en-US" sz="2800" smtClean="0"/>
              <a:t>删除邻接矩阵的第</a:t>
            </a:r>
            <a:r>
              <a:rPr lang="en-US" altLang="zh-CN" sz="2800" smtClean="0"/>
              <a:t>v</a:t>
            </a:r>
            <a:r>
              <a:rPr lang="zh-CN" altLang="en-US" sz="2800" smtClean="0"/>
              <a:t>行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 return true;</a:t>
            </a: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29700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删除顶点成员函数</a:t>
            </a:r>
          </a:p>
        </p:txBody>
      </p:sp>
      <p:sp>
        <p:nvSpPr>
          <p:cNvPr id="29701" name="AutoShape 29"/>
          <p:cNvSpPr>
            <a:spLocks/>
          </p:cNvSpPr>
          <p:nvPr/>
        </p:nvSpPr>
        <p:spPr bwMode="auto">
          <a:xfrm>
            <a:off x="3608388" y="4406900"/>
            <a:ext cx="179387" cy="2016125"/>
          </a:xfrm>
          <a:prstGeom prst="leftBracket">
            <a:avLst>
              <a:gd name="adj" fmla="val 93658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9702" name="AutoShape 30"/>
          <p:cNvSpPr>
            <a:spLocks/>
          </p:cNvSpPr>
          <p:nvPr/>
        </p:nvSpPr>
        <p:spPr bwMode="auto">
          <a:xfrm>
            <a:off x="6200775" y="4370388"/>
            <a:ext cx="250825" cy="2016125"/>
          </a:xfrm>
          <a:prstGeom prst="rightBracket">
            <a:avLst>
              <a:gd name="adj" fmla="val 66983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9703" name="Text Box 32"/>
          <p:cNvSpPr txBox="1">
            <a:spLocks noChangeArrowheads="1"/>
          </p:cNvSpPr>
          <p:nvPr/>
        </p:nvSpPr>
        <p:spPr bwMode="auto">
          <a:xfrm>
            <a:off x="1987550" y="49831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  <a:ea typeface="黑体" pitchFamily="49" charset="-122"/>
              </a:rPr>
              <a:t>A.</a:t>
            </a:r>
            <a:r>
              <a:rPr lang="en-US" altLang="zh-CN" sz="2800" i="1">
                <a:solidFill>
                  <a:schemeClr val="bg2"/>
                </a:solidFill>
                <a:ea typeface="黑体" pitchFamily="49" charset="-122"/>
              </a:rPr>
              <a:t>Edge</a:t>
            </a:r>
            <a:r>
              <a:rPr lang="en-US" altLang="zh-CN" sz="2800">
                <a:solidFill>
                  <a:schemeClr val="bg2"/>
                </a:solidFill>
                <a:ea typeface="黑体" pitchFamily="49" charset="-122"/>
              </a:rPr>
              <a:t> =</a:t>
            </a:r>
          </a:p>
        </p:txBody>
      </p:sp>
      <p:sp>
        <p:nvSpPr>
          <p:cNvPr id="29704" name="Rectangle 36"/>
          <p:cNvSpPr>
            <a:spLocks noChangeArrowheads="1"/>
          </p:cNvSpPr>
          <p:nvPr/>
        </p:nvSpPr>
        <p:spPr bwMode="auto">
          <a:xfrm>
            <a:off x="3679825" y="3975100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>
                <a:ea typeface="黑体" pitchFamily="49" charset="-122"/>
              </a:rPr>
              <a:t> v1 v2</a:t>
            </a:r>
            <a:r>
              <a:rPr lang="en-US" altLang="zh-CN" sz="2800" b="1" baseline="-6000">
                <a:ea typeface="黑体" pitchFamily="49" charset="-122"/>
              </a:rPr>
              <a:t>  </a:t>
            </a:r>
            <a:r>
              <a:rPr lang="en-US" altLang="zh-CN" sz="2800" b="1">
                <a:ea typeface="黑体" pitchFamily="49" charset="-122"/>
              </a:rPr>
              <a:t>v5  v4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29705" name="Rectangle 38"/>
          <p:cNvSpPr>
            <a:spLocks noChangeArrowheads="1"/>
          </p:cNvSpPr>
          <p:nvPr/>
        </p:nvSpPr>
        <p:spPr bwMode="auto">
          <a:xfrm>
            <a:off x="6524625" y="4441825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a typeface="黑体" pitchFamily="49" charset="-122"/>
              </a:rPr>
              <a:t>v1</a:t>
            </a:r>
          </a:p>
          <a:p>
            <a:pPr algn="ctr"/>
            <a:r>
              <a:rPr lang="en-US" altLang="zh-CN" sz="2800" b="1">
                <a:ea typeface="黑体" pitchFamily="49" charset="-122"/>
              </a:rPr>
              <a:t>v2</a:t>
            </a:r>
          </a:p>
          <a:p>
            <a:pPr algn="ctr"/>
            <a:r>
              <a:rPr lang="en-US" altLang="zh-CN" sz="2800" b="1">
                <a:ea typeface="黑体" pitchFamily="49" charset="-122"/>
              </a:rPr>
              <a:t>v5 </a:t>
            </a:r>
          </a:p>
          <a:p>
            <a:pPr algn="ctr"/>
            <a:r>
              <a:rPr lang="en-US" altLang="zh-CN" sz="2800" b="1">
                <a:ea typeface="黑体" pitchFamily="49" charset="-122"/>
              </a:rPr>
              <a:t>V4</a:t>
            </a:r>
          </a:p>
          <a:p>
            <a:pPr algn="ctr"/>
            <a:endParaRPr lang="en-US" altLang="zh-CN" sz="2800" b="1">
              <a:ea typeface="黑体" pitchFamily="49" charset="-122"/>
            </a:endParaRPr>
          </a:p>
        </p:txBody>
      </p:sp>
      <p:sp>
        <p:nvSpPr>
          <p:cNvPr id="29706" name="Rectangle 43"/>
          <p:cNvSpPr>
            <a:spLocks noChangeArrowheads="1"/>
          </p:cNvSpPr>
          <p:nvPr/>
        </p:nvSpPr>
        <p:spPr bwMode="auto">
          <a:xfrm>
            <a:off x="3824288" y="4406900"/>
            <a:ext cx="2447925" cy="201612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>
                <a:ea typeface="黑体" pitchFamily="49" charset="-122"/>
              </a:rPr>
              <a:t>0 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3</a:t>
            </a:r>
            <a:r>
              <a:rPr lang="en-US" altLang="zh-CN" sz="2800" baseline="-6000">
                <a:ea typeface="黑体" pitchFamily="49" charset="-122"/>
              </a:rPr>
              <a:t>    </a:t>
            </a:r>
            <a:r>
              <a:rPr lang="en-US" altLang="zh-CN" sz="2800">
                <a:ea typeface="黑体" pitchFamily="49" charset="-122"/>
              </a:rPr>
              <a:t>∞ </a:t>
            </a:r>
            <a:r>
              <a:rPr lang="en-US" altLang="zh-CN" sz="2800" baseline="-6000">
                <a:ea typeface="黑体" pitchFamily="49" charset="-122"/>
              </a:rPr>
              <a:t> 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2</a:t>
            </a:r>
            <a:r>
              <a:rPr lang="en-US" altLang="zh-CN" sz="2800">
                <a:ea typeface="黑体" pitchFamily="49" charset="-122"/>
              </a:rPr>
              <a:t>   ∞ </a:t>
            </a:r>
          </a:p>
          <a:p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3</a:t>
            </a:r>
            <a:r>
              <a:rPr lang="en-US" altLang="zh-CN" sz="2800">
                <a:ea typeface="黑体" pitchFamily="49" charset="-122"/>
              </a:rPr>
              <a:t>   0</a:t>
            </a:r>
            <a:r>
              <a:rPr lang="en-US" altLang="zh-CN" sz="2800" baseline="-6000">
                <a:ea typeface="黑体" pitchFamily="49" charset="-122"/>
              </a:rPr>
              <a:t>   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7</a:t>
            </a: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 </a:t>
            </a:r>
            <a:r>
              <a:rPr lang="en-US" altLang="zh-CN" sz="2800">
                <a:ea typeface="黑体" pitchFamily="49" charset="-122"/>
              </a:rPr>
              <a:t>  ∞ 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4</a:t>
            </a:r>
          </a:p>
          <a:p>
            <a:r>
              <a:rPr lang="en-US" altLang="zh-CN" sz="2800">
                <a:ea typeface="黑体" pitchFamily="49" charset="-122"/>
              </a:rPr>
              <a:t>∞ </a:t>
            </a:r>
            <a:r>
              <a:rPr lang="en-US" altLang="zh-CN" sz="2800" baseline="-6000">
                <a:ea typeface="黑体" pitchFamily="49" charset="-122"/>
              </a:rPr>
              <a:t>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7</a:t>
            </a:r>
            <a:r>
              <a:rPr lang="en-US" altLang="zh-CN" sz="2800">
                <a:solidFill>
                  <a:schemeClr val="accent1"/>
                </a:solidFill>
                <a:ea typeface="黑体" pitchFamily="49" charset="-122"/>
              </a:rPr>
              <a:t>  </a:t>
            </a:r>
            <a:r>
              <a:rPr lang="en-US" altLang="zh-CN" sz="2800">
                <a:ea typeface="黑体" pitchFamily="49" charset="-122"/>
              </a:rPr>
              <a:t> 0  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6    8</a:t>
            </a:r>
          </a:p>
          <a:p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2 </a:t>
            </a:r>
            <a:r>
              <a:rPr lang="en-US" altLang="zh-CN" sz="2800">
                <a:ea typeface="黑体" pitchFamily="49" charset="-122"/>
              </a:rPr>
              <a:t>  ∞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6</a:t>
            </a:r>
            <a:r>
              <a:rPr lang="en-US" altLang="zh-CN" sz="2800">
                <a:ea typeface="黑体" pitchFamily="49" charset="-122"/>
              </a:rPr>
              <a:t>    0  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5</a:t>
            </a:r>
          </a:p>
          <a:p>
            <a:r>
              <a:rPr lang="en-US" altLang="zh-CN" sz="2800">
                <a:ea typeface="黑体" pitchFamily="49" charset="-122"/>
              </a:rPr>
              <a:t>∞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4   8</a:t>
            </a:r>
            <a:r>
              <a:rPr lang="en-US" altLang="zh-CN" sz="2800">
                <a:ea typeface="黑体" pitchFamily="49" charset="-122"/>
              </a:rPr>
              <a:t>  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5</a:t>
            </a:r>
            <a:r>
              <a:rPr lang="en-US" altLang="zh-CN" sz="2800">
                <a:ea typeface="黑体" pitchFamily="49" charset="-122"/>
              </a:rPr>
              <a:t>    0</a:t>
            </a:r>
          </a:p>
        </p:txBody>
      </p:sp>
      <p:sp>
        <p:nvSpPr>
          <p:cNvPr id="29707" name="TextBox 12"/>
          <p:cNvSpPr txBox="1">
            <a:spLocks noChangeArrowheads="1"/>
          </p:cNvSpPr>
          <p:nvPr/>
        </p:nvSpPr>
        <p:spPr bwMode="auto">
          <a:xfrm>
            <a:off x="4645025" y="4341813"/>
            <a:ext cx="474663" cy="22463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itchFamily="49" charset="-122"/>
              </a:rPr>
              <a:t>∞</a:t>
            </a:r>
          </a:p>
          <a:p>
            <a:pPr eaLnBrk="1" hangingPunct="1"/>
            <a:r>
              <a:rPr lang="en-US" altLang="zh-CN" sz="2800">
                <a:ea typeface="黑体" pitchFamily="49" charset="-122"/>
              </a:rPr>
              <a:t>4</a:t>
            </a:r>
          </a:p>
          <a:p>
            <a:pPr eaLnBrk="1" hangingPunct="1"/>
            <a:r>
              <a:rPr lang="en-US" altLang="zh-CN" sz="2800">
                <a:ea typeface="黑体" pitchFamily="49" charset="-122"/>
              </a:rPr>
              <a:t>8</a:t>
            </a:r>
          </a:p>
          <a:p>
            <a:pPr eaLnBrk="1" hangingPunct="1"/>
            <a:r>
              <a:rPr lang="en-US" altLang="zh-CN" sz="2800">
                <a:ea typeface="黑体" pitchFamily="49" charset="-122"/>
              </a:rPr>
              <a:t>5</a:t>
            </a:r>
          </a:p>
          <a:p>
            <a:pPr eaLnBrk="1" hangingPunct="1"/>
            <a:r>
              <a:rPr lang="en-US" altLang="zh-CN" sz="2800">
                <a:ea typeface="黑体" pitchFamily="49" charset="-122"/>
              </a:rPr>
              <a:t>0</a:t>
            </a:r>
            <a:endParaRPr lang="zh-CN" altLang="en-US" sz="2800"/>
          </a:p>
        </p:txBody>
      </p:sp>
      <p:sp>
        <p:nvSpPr>
          <p:cNvPr id="34828" name="TextBox 13"/>
          <p:cNvSpPr txBox="1">
            <a:spLocks noChangeArrowheads="1"/>
          </p:cNvSpPr>
          <p:nvPr/>
        </p:nvSpPr>
        <p:spPr bwMode="auto">
          <a:xfrm>
            <a:off x="5630863" y="4341813"/>
            <a:ext cx="474662" cy="22463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zh-CN" altLang="en-US" sz="2800"/>
          </a:p>
        </p:txBody>
      </p:sp>
      <p:sp>
        <p:nvSpPr>
          <p:cNvPr id="34829" name="TextBox 14"/>
          <p:cNvSpPr txBox="1">
            <a:spLocks noChangeArrowheads="1"/>
          </p:cNvSpPr>
          <p:nvPr/>
        </p:nvSpPr>
        <p:spPr bwMode="auto">
          <a:xfrm>
            <a:off x="3841750" y="5181600"/>
            <a:ext cx="1787525" cy="523875"/>
          </a:xfrm>
          <a:prstGeom prst="rect">
            <a:avLst/>
          </a:prstGeom>
          <a:solidFill>
            <a:srgbClr val="FF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itchFamily="49" charset="-122"/>
              </a:rPr>
              <a:t>∞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4   0</a:t>
            </a:r>
            <a:r>
              <a:rPr lang="en-US" altLang="zh-CN" sz="2800">
                <a:ea typeface="黑体" pitchFamily="49" charset="-122"/>
              </a:rPr>
              <a:t>    </a:t>
            </a:r>
            <a:r>
              <a:rPr lang="en-US" altLang="zh-CN" sz="2800">
                <a:solidFill>
                  <a:schemeClr val="hlink"/>
                </a:solidFill>
                <a:ea typeface="黑体" pitchFamily="49" charset="-122"/>
              </a:rPr>
              <a:t>5</a:t>
            </a:r>
            <a:endParaRPr lang="zh-CN" altLang="en-US" sz="2800"/>
          </a:p>
        </p:txBody>
      </p:sp>
      <p:sp>
        <p:nvSpPr>
          <p:cNvPr id="34830" name="TextBox 15"/>
          <p:cNvSpPr txBox="1">
            <a:spLocks noChangeArrowheads="1"/>
          </p:cNvSpPr>
          <p:nvPr/>
        </p:nvSpPr>
        <p:spPr bwMode="auto">
          <a:xfrm>
            <a:off x="3841750" y="6094413"/>
            <a:ext cx="1787525" cy="395287"/>
          </a:xfrm>
          <a:prstGeom prst="rect">
            <a:avLst/>
          </a:prstGeom>
          <a:solidFill>
            <a:srgbClr val="FF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itchFamily="49" charset="-122"/>
              </a:rPr>
              <a:t>                   </a:t>
            </a:r>
            <a:endParaRPr lang="zh-CN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279400" y="2474913"/>
            <a:ext cx="67024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自己写，删除第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nimBg="1" autoUpdateAnimBg="0"/>
      <p:bldP spid="34829" grpId="0" animBg="1" autoUpdateAnimBg="0"/>
      <p:bldP spid="34830" grpId="0" animBg="1" autoUpdateAnimBg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9FCA34E-1337-4E13-80DE-633598E76E8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808038"/>
            <a:ext cx="8916987" cy="51768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::insertEdge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(int v1,int v2,E cost 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插入一条起始顶点为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v1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、终止顶点为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v2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的边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</a:t>
            </a:r>
            <a:r>
              <a:rPr lang="en-US" altLang="zh-CN" sz="2800" smtClean="0"/>
              <a:t>	if(v1 &lt; 0 || v1 &gt; =numVertices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                          || v2 &lt; 0 || v2 &gt;= numVertices)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{cout &lt;&lt; "</a:t>
            </a:r>
            <a:r>
              <a:rPr lang="zh-CN" altLang="en-US" sz="2800" smtClean="0"/>
              <a:t>参数</a:t>
            </a:r>
            <a:r>
              <a:rPr lang="en-US" altLang="zh-CN" sz="2800" smtClean="0"/>
              <a:t>v1</a:t>
            </a:r>
            <a:r>
              <a:rPr lang="zh-CN" altLang="en-US" sz="2800" smtClean="0"/>
              <a:t>或</a:t>
            </a:r>
            <a:r>
              <a:rPr lang="en-US" altLang="zh-CN" sz="2800" smtClean="0"/>
              <a:t>v2</a:t>
            </a:r>
            <a:r>
              <a:rPr lang="zh-CN" altLang="en-US" sz="2800" smtClean="0"/>
              <a:t>越界出错</a:t>
            </a:r>
            <a:r>
              <a:rPr lang="en-US" altLang="zh-CN" sz="2800" smtClean="0"/>
              <a:t>!" &lt;&lt; endl;return false;}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	  //</a:t>
            </a:r>
            <a:r>
              <a:rPr lang="zh-CN" altLang="en-US" sz="2800" smtClean="0"/>
              <a:t>插入边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en-US" sz="2800" smtClean="0"/>
              <a:t>自己写</a:t>
            </a:r>
            <a:r>
              <a:rPr lang="en-US" altLang="zh-CN" sz="2800" smtClean="0"/>
              <a:t>	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numEdges++;	                             //</a:t>
            </a:r>
            <a:r>
              <a:rPr lang="zh-CN" altLang="en-US" sz="2800" smtClean="0"/>
              <a:t>边的个数加</a:t>
            </a:r>
            <a:r>
              <a:rPr lang="en-US" altLang="zh-CN" sz="2800" smtClean="0"/>
              <a:t>1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return true;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en-US" sz="2800" smtClean="0"/>
          </a:p>
        </p:txBody>
      </p:sp>
      <p:sp>
        <p:nvSpPr>
          <p:cNvPr id="30724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插入边成员函数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4988" y="4292600"/>
            <a:ext cx="8264525" cy="585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Edge[v1][v2] = </a:t>
            </a:r>
            <a:r>
              <a:rPr lang="en-US" altLang="zh-CN" sz="3200" b="1">
                <a:solidFill>
                  <a:srgbClr val="FF0000"/>
                </a:solidFill>
                <a:ea typeface="隶书" pitchFamily="49" charset="-122"/>
              </a:rPr>
              <a:t>cost</a:t>
            </a:r>
            <a:r>
              <a:rPr lang="en-US" altLang="zh-CN" sz="3200" b="1">
                <a:solidFill>
                  <a:srgbClr val="FF0000"/>
                </a:solidFill>
              </a:rPr>
              <a:t>; Edge[v2][v1] = </a:t>
            </a:r>
            <a:r>
              <a:rPr lang="en-US" altLang="zh-CN" sz="3200" b="1">
                <a:solidFill>
                  <a:srgbClr val="FF0000"/>
                </a:solidFill>
                <a:ea typeface="隶书" pitchFamily="49" charset="-122"/>
              </a:rPr>
              <a:t>cost</a:t>
            </a:r>
            <a:r>
              <a:rPr lang="en-US" altLang="zh-CN" sz="3200" b="1">
                <a:solidFill>
                  <a:srgbClr val="FF0000"/>
                </a:solidFill>
              </a:rPr>
              <a:t>;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759FBCE-5A08-4F9D-ABB1-589E4F08565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00100"/>
            <a:ext cx="9144000" cy="53308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Graphmtx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::r</a:t>
            </a:r>
            <a:r>
              <a:rPr lang="en-US" altLang="zh-CN" sz="2800" smtClean="0"/>
              <a:t>emoveEdge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(int v1,int v2 )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删除顶点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v1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与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v2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之间的边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</a:t>
            </a:r>
            <a:r>
              <a:rPr lang="en-US" altLang="zh-CN" sz="2800" smtClean="0"/>
              <a:t>	if(v1 &lt; 0 || v1 &gt; =numVertices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                          || v2 &lt; 0 || v2 &gt;= numVertices)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{cout &lt;&lt; "</a:t>
            </a:r>
            <a:r>
              <a:rPr lang="zh-CN" altLang="en-US" sz="2800" smtClean="0"/>
              <a:t>参数</a:t>
            </a:r>
            <a:r>
              <a:rPr lang="en-US" altLang="zh-CN" sz="2800" smtClean="0"/>
              <a:t>v1</a:t>
            </a:r>
            <a:r>
              <a:rPr lang="zh-CN" altLang="en-US" sz="2800" smtClean="0"/>
              <a:t>或</a:t>
            </a:r>
            <a:r>
              <a:rPr lang="en-US" altLang="zh-CN" sz="2800" smtClean="0"/>
              <a:t>v2</a:t>
            </a:r>
            <a:r>
              <a:rPr lang="zh-CN" altLang="en-US" sz="2800" smtClean="0"/>
              <a:t>越界出错</a:t>
            </a:r>
            <a:r>
              <a:rPr lang="en-US" altLang="zh-CN" sz="2800" smtClean="0"/>
              <a:t>!" &lt;&lt; endl;return false;}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if(Edge[v1][v2] ==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maxWeight</a:t>
            </a:r>
            <a:r>
              <a:rPr lang="en-US" altLang="zh-CN" sz="2800" smtClean="0"/>
              <a:t> || v1 == v2)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	{cout &lt;&lt; "</a:t>
            </a:r>
            <a:r>
              <a:rPr lang="zh-CN" altLang="en-US" sz="2800" smtClean="0"/>
              <a:t>该边不存在</a:t>
            </a:r>
            <a:r>
              <a:rPr lang="en-US" altLang="zh-CN" sz="2800" smtClean="0"/>
              <a:t>!" &lt;&lt; endl;	return false;}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</a:t>
            </a:r>
            <a:r>
              <a:rPr lang="en-US" altLang="zh-CN" sz="2800" smtClean="0">
                <a:solidFill>
                  <a:srgbClr val="FF0000"/>
                </a:solidFill>
              </a:rPr>
              <a:t>Edge[v1][v2] = 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maxWeight</a:t>
            </a:r>
            <a:r>
              <a:rPr lang="en-US" altLang="zh-CN" sz="2800" smtClean="0">
                <a:solidFill>
                  <a:srgbClr val="FF0000"/>
                </a:solidFill>
              </a:rPr>
              <a:t>; Edge[v2][v1] = 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maxWeight</a:t>
            </a:r>
            <a:r>
              <a:rPr lang="en-US" altLang="zh-CN" sz="2800" smtClean="0">
                <a:solidFill>
                  <a:srgbClr val="FF0000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</a:rPr>
              <a:t>  	numEdges--;</a:t>
            </a:r>
            <a:r>
              <a:rPr lang="en-US" altLang="zh-CN" sz="2800" smtClean="0"/>
              <a:t>                             //</a:t>
            </a:r>
            <a:r>
              <a:rPr lang="zh-CN" altLang="en-US" sz="2800" smtClean="0"/>
              <a:t>边的个数减</a:t>
            </a:r>
            <a:r>
              <a:rPr lang="en-US" altLang="zh-CN" sz="2800" smtClean="0"/>
              <a:t>1</a:t>
            </a: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return true;}</a:t>
            </a:r>
            <a:endParaRPr lang="zh-CN" altLang="en-US" sz="2800" smtClean="0"/>
          </a:p>
        </p:txBody>
      </p:sp>
      <p:sp>
        <p:nvSpPr>
          <p:cNvPr id="31748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0"/>
            <a:ext cx="8229600" cy="873125"/>
          </a:xfrm>
        </p:spPr>
        <p:txBody>
          <a:bodyPr/>
          <a:lstStyle/>
          <a:p>
            <a:pPr algn="ctr"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删除边成员函数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81BA7EB-04E9-4B4C-9E80-44424AE2F1B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1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8AAD41DC-8933-4E72-87D2-CA24FF948D29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25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5545138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8.2.2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邻接表（链式）表示法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0" y="838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>
                <a:ea typeface="黑体" pitchFamily="49" charset="-122"/>
              </a:rPr>
              <a:t>对每个顶点</a:t>
            </a:r>
            <a:r>
              <a:rPr lang="en-US" altLang="zh-CN" sz="2400">
                <a:ea typeface="黑体" pitchFamily="49" charset="-122"/>
              </a:rPr>
              <a:t>vi </a:t>
            </a:r>
            <a:r>
              <a:rPr lang="zh-CN" altLang="en-US" sz="2400">
                <a:ea typeface="黑体" pitchFamily="49" charset="-122"/>
              </a:rPr>
              <a:t>建立一个</a:t>
            </a:r>
            <a:r>
              <a:rPr lang="zh-CN" altLang="en-US" sz="2400" b="1">
                <a:solidFill>
                  <a:schemeClr val="hlink"/>
                </a:solidFill>
              </a:rPr>
              <a:t>单链表</a:t>
            </a:r>
            <a:r>
              <a:rPr lang="zh-CN" altLang="en-US" sz="2400">
                <a:ea typeface="黑体" pitchFamily="49" charset="-122"/>
              </a:rPr>
              <a:t>，把与</a:t>
            </a:r>
            <a:r>
              <a:rPr lang="en-US" altLang="zh-CN" sz="2400">
                <a:ea typeface="黑体" pitchFamily="49" charset="-122"/>
              </a:rPr>
              <a:t>vi</a:t>
            </a:r>
            <a:r>
              <a:rPr lang="zh-CN" altLang="en-US" sz="2400">
                <a:ea typeface="黑体" pitchFamily="49" charset="-122"/>
              </a:rPr>
              <a:t>有关联（出或入）的</a:t>
            </a:r>
            <a:r>
              <a:rPr lang="zh-CN" altLang="en-US" sz="2400" b="1">
                <a:solidFill>
                  <a:schemeClr val="hlink"/>
                </a:solidFill>
              </a:rPr>
              <a:t>边链接</a:t>
            </a:r>
            <a:r>
              <a:rPr lang="zh-CN" altLang="en-US" sz="2400">
                <a:ea typeface="黑体" pitchFamily="49" charset="-122"/>
              </a:rPr>
              <a:t>起来，表中每个结点都设有</a:t>
            </a:r>
            <a:r>
              <a:rPr lang="en-US" altLang="zh-CN" sz="2400">
                <a:ea typeface="黑体" pitchFamily="49" charset="-122"/>
              </a:rPr>
              <a:t>2</a:t>
            </a:r>
            <a:r>
              <a:rPr lang="zh-CN" altLang="en-US" sz="2400">
                <a:ea typeface="黑体" pitchFamily="49" charset="-122"/>
              </a:rPr>
              <a:t>个域；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0" y="485298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400">
                <a:ea typeface="黑体" pitchFamily="49" charset="-122"/>
              </a:rPr>
              <a:t>每个单链表附设一个</a:t>
            </a:r>
            <a:r>
              <a:rPr lang="zh-CN" altLang="en-US" sz="2400" b="1">
                <a:solidFill>
                  <a:schemeClr val="hlink"/>
                </a:solidFill>
              </a:rPr>
              <a:t>头结点</a:t>
            </a:r>
            <a:r>
              <a:rPr lang="zh-CN" altLang="en-US" sz="2400" b="1">
                <a:ea typeface="黑体" pitchFamily="49" charset="-122"/>
              </a:rPr>
              <a:t>（设有</a:t>
            </a:r>
            <a:r>
              <a:rPr lang="en-US" altLang="zh-CN" sz="2400" b="1">
                <a:ea typeface="黑体" pitchFamily="49" charset="-122"/>
              </a:rPr>
              <a:t>2</a:t>
            </a:r>
            <a:r>
              <a:rPr lang="zh-CN" altLang="en-US" sz="2400" b="1">
                <a:ea typeface="黑体" pitchFamily="49" charset="-122"/>
              </a:rPr>
              <a:t>个域），存</a:t>
            </a:r>
            <a:r>
              <a:rPr lang="en-US" altLang="zh-CN" sz="2400" b="1">
                <a:ea typeface="黑体" pitchFamily="49" charset="-122"/>
              </a:rPr>
              <a:t>vi</a:t>
            </a:r>
            <a:r>
              <a:rPr lang="zh-CN" altLang="en-US" sz="2400" b="1">
                <a:ea typeface="黑体" pitchFamily="49" charset="-122"/>
              </a:rPr>
              <a:t>信息；</a:t>
            </a:r>
          </a:p>
        </p:txBody>
      </p:sp>
      <p:graphicFrame>
        <p:nvGraphicFramePr>
          <p:cNvPr id="37895" name="Group 7"/>
          <p:cNvGraphicFramePr>
            <a:graphicFrameLocks noGrp="1"/>
          </p:cNvGraphicFramePr>
          <p:nvPr/>
        </p:nvGraphicFramePr>
        <p:xfrm>
          <a:off x="1798638" y="2203450"/>
          <a:ext cx="2540000" cy="517576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adj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7903" name="Rectangle 32"/>
          <p:cNvSpPr>
            <a:spLocks noChangeArrowheads="1"/>
          </p:cNvSpPr>
          <p:nvPr/>
        </p:nvSpPr>
        <p:spPr bwMode="auto">
          <a:xfrm>
            <a:off x="5730875" y="16827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表结点</a:t>
            </a:r>
          </a:p>
        </p:txBody>
      </p:sp>
      <p:sp>
        <p:nvSpPr>
          <p:cNvPr id="37904" name="Rectangle 33"/>
          <p:cNvSpPr>
            <a:spLocks noChangeArrowheads="1"/>
          </p:cNvSpPr>
          <p:nvPr/>
        </p:nvSpPr>
        <p:spPr bwMode="auto">
          <a:xfrm>
            <a:off x="2332038" y="165417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头结点</a:t>
            </a:r>
          </a:p>
        </p:txBody>
      </p:sp>
      <p:sp>
        <p:nvSpPr>
          <p:cNvPr id="37905" name="AutoShape 34"/>
          <p:cNvSpPr>
            <a:spLocks noChangeArrowheads="1"/>
          </p:cNvSpPr>
          <p:nvPr/>
        </p:nvSpPr>
        <p:spPr bwMode="auto">
          <a:xfrm>
            <a:off x="4864100" y="3136900"/>
            <a:ext cx="2117725" cy="1387475"/>
          </a:xfrm>
          <a:prstGeom prst="wedgeRectCallout">
            <a:avLst>
              <a:gd name="adj1" fmla="val -4769"/>
              <a:gd name="adj2" fmla="val -10784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/>
              <a:t>邻接点域，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一个邻接点的下标</a:t>
            </a:r>
          </a:p>
        </p:txBody>
      </p:sp>
      <p:sp>
        <p:nvSpPr>
          <p:cNvPr id="37906" name="AutoShape 35"/>
          <p:cNvSpPr>
            <a:spLocks noChangeArrowheads="1"/>
          </p:cNvSpPr>
          <p:nvPr/>
        </p:nvSpPr>
        <p:spPr bwMode="auto">
          <a:xfrm>
            <a:off x="7091363" y="3209925"/>
            <a:ext cx="2052637" cy="1314450"/>
          </a:xfrm>
          <a:prstGeom prst="wedgeRectCallout">
            <a:avLst>
              <a:gd name="adj1" fmla="val -60750"/>
              <a:gd name="adj2" fmla="val -11057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/>
              <a:t>链域，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下一个邻接点</a:t>
            </a:r>
          </a:p>
        </p:txBody>
      </p:sp>
      <p:sp>
        <p:nvSpPr>
          <p:cNvPr id="37907" name="AutoShape 37"/>
          <p:cNvSpPr>
            <a:spLocks noChangeArrowheads="1"/>
          </p:cNvSpPr>
          <p:nvPr/>
        </p:nvSpPr>
        <p:spPr bwMode="auto">
          <a:xfrm>
            <a:off x="300038" y="3246438"/>
            <a:ext cx="2081212" cy="985837"/>
          </a:xfrm>
          <a:prstGeom prst="wedgeRectCallout">
            <a:avLst>
              <a:gd name="adj1" fmla="val 45954"/>
              <a:gd name="adj2" fmla="val -10126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/>
              <a:t>数据域</a:t>
            </a:r>
            <a:endParaRPr lang="en-US" sz="2800" b="1"/>
          </a:p>
          <a:p>
            <a:r>
              <a:rPr lang="zh-CN" altLang="en-US" sz="2800" b="1"/>
              <a:t>存储顶点</a:t>
            </a:r>
            <a:r>
              <a:rPr lang="en-US" altLang="zh-CN" sz="2800" b="1"/>
              <a:t>v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sp>
        <p:nvSpPr>
          <p:cNvPr id="37908" name="AutoShape 38"/>
          <p:cNvSpPr>
            <a:spLocks noChangeArrowheads="1"/>
          </p:cNvSpPr>
          <p:nvPr/>
        </p:nvSpPr>
        <p:spPr bwMode="auto">
          <a:xfrm>
            <a:off x="2417763" y="3178175"/>
            <a:ext cx="2373312" cy="1309688"/>
          </a:xfrm>
          <a:prstGeom prst="wedgeRectCallout">
            <a:avLst>
              <a:gd name="adj1" fmla="val 3306"/>
              <a:gd name="adj2" fmla="val -84792"/>
            </a:avLst>
          </a:prstGeom>
          <a:solidFill>
            <a:srgbClr val="FFFF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/>
              <a:t>链域</a:t>
            </a:r>
            <a:endParaRPr lang="en-US" sz="2800" b="1"/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指向单链表的第一个邻接点</a:t>
            </a:r>
          </a:p>
        </p:txBody>
      </p:sp>
      <p:sp>
        <p:nvSpPr>
          <p:cNvPr id="37909" name="Line 39"/>
          <p:cNvSpPr>
            <a:spLocks noChangeShapeType="1"/>
          </p:cNvSpPr>
          <p:nvPr/>
        </p:nvSpPr>
        <p:spPr bwMode="auto">
          <a:xfrm flipV="1">
            <a:off x="4338638" y="2403475"/>
            <a:ext cx="744537" cy="127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Rectangle 41"/>
          <p:cNvSpPr>
            <a:spLocks noChangeArrowheads="1"/>
          </p:cNvSpPr>
          <p:nvPr/>
        </p:nvSpPr>
        <p:spPr bwMode="auto">
          <a:xfrm>
            <a:off x="0" y="5516563"/>
            <a:ext cx="704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400" b="1">
                <a:ea typeface="黑体" pitchFamily="2" charset="-122"/>
              </a:rPr>
              <a:t>每个单链表的</a:t>
            </a:r>
            <a:r>
              <a:rPr lang="zh-CN" altLang="en-US" sz="2400" b="1">
                <a:solidFill>
                  <a:schemeClr val="hlink"/>
                </a:solidFill>
              </a:rPr>
              <a:t>头结点另外用顺序存储</a:t>
            </a:r>
            <a:r>
              <a:rPr lang="zh-CN" altLang="en-US" sz="2400" b="1">
                <a:ea typeface="黑体" pitchFamily="2" charset="-122"/>
              </a:rPr>
              <a:t>结构存储。</a:t>
            </a:r>
          </a:p>
        </p:txBody>
      </p:sp>
      <p:graphicFrame>
        <p:nvGraphicFramePr>
          <p:cNvPr id="37911" name="Group 23"/>
          <p:cNvGraphicFramePr>
            <a:graphicFrameLocks noGrp="1"/>
          </p:cNvGraphicFramePr>
          <p:nvPr/>
        </p:nvGraphicFramePr>
        <p:xfrm>
          <a:off x="5083175" y="2187575"/>
          <a:ext cx="2540000" cy="517576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dest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58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utoUpdateAnimBg="0"/>
      <p:bldP spid="37903" grpId="0" autoUpdateAnimBg="0"/>
      <p:bldP spid="37904" grpId="0" autoUpdateAnimBg="0"/>
      <p:bldP spid="37905" grpId="0" animBg="1" autoUpdateAnimBg="0"/>
      <p:bldP spid="37906" grpId="0" animBg="1" autoUpdateAnimBg="0"/>
      <p:bldP spid="37907" grpId="0" animBg="1" autoUpdateAnimBg="0"/>
      <p:bldP spid="37908" grpId="0" animBg="1" autoUpdateAnimBg="0"/>
      <p:bldP spid="37909" grpId="0" animBg="1"/>
      <p:bldP spid="379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CC6682E-4780-4467-B403-26739CE3BED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5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4B81CD17-CEE4-48D8-9B90-F42B6C04C855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26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2413"/>
            <a:ext cx="396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：无向图的邻接表</a:t>
            </a:r>
          </a:p>
        </p:txBody>
      </p:sp>
      <p:pic>
        <p:nvPicPr>
          <p:cNvPr id="33797" name="Group 13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712788"/>
            <a:ext cx="2335212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138"/>
          <p:cNvSpPr txBox="1">
            <a:spLocks noChangeArrowheads="1"/>
          </p:cNvSpPr>
          <p:nvPr/>
        </p:nvSpPr>
        <p:spPr bwMode="auto">
          <a:xfrm>
            <a:off x="4343400" y="76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邻接表</a:t>
            </a:r>
          </a:p>
        </p:txBody>
      </p:sp>
      <p:graphicFrame>
        <p:nvGraphicFramePr>
          <p:cNvPr id="38919" name="Group 7"/>
          <p:cNvGraphicFramePr>
            <a:graphicFrameLocks noGrp="1"/>
          </p:cNvGraphicFramePr>
          <p:nvPr/>
        </p:nvGraphicFramePr>
        <p:xfrm>
          <a:off x="4343400" y="685800"/>
          <a:ext cx="990600" cy="2286000"/>
        </p:xfrm>
        <a:graphic>
          <a:graphicData uri="http://schemas.openxmlformats.org/drawingml/2006/table">
            <a:tbl>
              <a:tblPr/>
              <a:tblGrid>
                <a:gridCol w="482600"/>
                <a:gridCol w="508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3810000" y="69373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5" name="Line 42"/>
          <p:cNvSpPr>
            <a:spLocks noChangeShapeType="1"/>
          </p:cNvSpPr>
          <p:nvPr/>
        </p:nvSpPr>
        <p:spPr bwMode="auto">
          <a:xfrm>
            <a:off x="5181600" y="914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Line 43"/>
          <p:cNvSpPr>
            <a:spLocks noChangeShapeType="1"/>
          </p:cNvSpPr>
          <p:nvPr/>
        </p:nvSpPr>
        <p:spPr bwMode="auto">
          <a:xfrm>
            <a:off x="51816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7" name="Line 44"/>
          <p:cNvSpPr>
            <a:spLocks noChangeShapeType="1"/>
          </p:cNvSpPr>
          <p:nvPr/>
        </p:nvSpPr>
        <p:spPr bwMode="auto">
          <a:xfrm>
            <a:off x="5181600" y="2743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Line 73"/>
          <p:cNvSpPr>
            <a:spLocks noChangeShapeType="1"/>
          </p:cNvSpPr>
          <p:nvPr/>
        </p:nvSpPr>
        <p:spPr bwMode="auto">
          <a:xfrm>
            <a:off x="5181600" y="137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9" name="Line 74"/>
          <p:cNvSpPr>
            <a:spLocks noChangeShapeType="1"/>
          </p:cNvSpPr>
          <p:nvPr/>
        </p:nvSpPr>
        <p:spPr bwMode="auto">
          <a:xfrm>
            <a:off x="5181600" y="1828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50" name="Group 38"/>
          <p:cNvGrpSpPr>
            <a:grpSpLocks/>
          </p:cNvGrpSpPr>
          <p:nvPr/>
        </p:nvGrpSpPr>
        <p:grpSpPr bwMode="auto">
          <a:xfrm>
            <a:off x="5715000" y="747713"/>
            <a:ext cx="2133600" cy="395287"/>
            <a:chOff x="0" y="0"/>
            <a:chExt cx="1344" cy="249"/>
          </a:xfrm>
        </p:grpSpPr>
        <p:sp>
          <p:nvSpPr>
            <p:cNvPr id="33998" name="Rectangle 403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</a:p>
          </p:txBody>
        </p:sp>
        <p:sp>
          <p:nvSpPr>
            <p:cNvPr id="33999" name="Rectangle 404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4000" name="Line 40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1" name="Line 406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2" name="Line 407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" name="Line 408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" name="Line 409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5" name="Rectangle 419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4006" name="Rectangle 420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4007" name="Line 421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8" name="Line 422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9" name="Line 423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0" name="Line 424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1" name="Line 425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2" name="Line 461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66" name="Group 54"/>
          <p:cNvGrpSpPr>
            <a:grpSpLocks/>
          </p:cNvGrpSpPr>
          <p:nvPr/>
        </p:nvGrpSpPr>
        <p:grpSpPr bwMode="auto">
          <a:xfrm>
            <a:off x="5715000" y="1662113"/>
            <a:ext cx="3352800" cy="395287"/>
            <a:chOff x="0" y="0"/>
            <a:chExt cx="2112" cy="249"/>
          </a:xfrm>
        </p:grpSpPr>
        <p:sp>
          <p:nvSpPr>
            <p:cNvPr id="33975" name="Rectangle 382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76" name="Rectangle 383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33977" name="Line 385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8" name="Line 386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9" name="Line 387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0" name="Line 388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1" name="Rectangle 412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82" name="Rectangle 413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33983" name="Line 414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4" name="Line 415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5" name="Line 416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6" name="Line 417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7" name="Line 418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8" name="Rectangle 454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^</a:t>
              </a:r>
            </a:p>
          </p:txBody>
        </p:sp>
        <p:sp>
          <p:nvSpPr>
            <p:cNvPr id="33989" name="Rectangle 455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3990" name="Line 456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1" name="Line 457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2" name="Line 458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3" name="Line 459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4" name="Line 460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5" name="Line 464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6" name="Line 465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7" name="Line 47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8990" name="Group 47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1169988"/>
            <a:ext cx="3406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91" name="Rectangle 481"/>
          <p:cNvSpPr>
            <a:spLocks noChangeArrowheads="1"/>
          </p:cNvSpPr>
          <p:nvPr/>
        </p:nvSpPr>
        <p:spPr bwMode="auto">
          <a:xfrm>
            <a:off x="0" y="3592513"/>
            <a:ext cx="403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：有向图的邻接表</a:t>
            </a:r>
          </a:p>
        </p:txBody>
      </p:sp>
      <p:pic>
        <p:nvPicPr>
          <p:cNvPr id="38992" name="Group 49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4413250"/>
            <a:ext cx="22987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93" name="Text Box 542"/>
          <p:cNvSpPr txBox="1">
            <a:spLocks noChangeArrowheads="1"/>
          </p:cNvSpPr>
          <p:nvPr/>
        </p:nvSpPr>
        <p:spPr bwMode="auto">
          <a:xfrm>
            <a:off x="3276600" y="39528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邻接表</a:t>
            </a:r>
            <a:endParaRPr lang="zh-CN" altLang="en-US" sz="2400">
              <a:solidFill>
                <a:schemeClr val="accent1"/>
              </a:solidFill>
              <a:ea typeface="黑体" pitchFamily="49" charset="-122"/>
            </a:endParaRPr>
          </a:p>
        </p:txBody>
      </p:sp>
      <p:grpSp>
        <p:nvGrpSpPr>
          <p:cNvPr id="38994" name="Group 82"/>
          <p:cNvGrpSpPr>
            <a:grpSpLocks/>
          </p:cNvGrpSpPr>
          <p:nvPr/>
        </p:nvGrpSpPr>
        <p:grpSpPr bwMode="auto">
          <a:xfrm>
            <a:off x="6324600" y="4430713"/>
            <a:ext cx="2133600" cy="1639887"/>
            <a:chOff x="0" y="0"/>
            <a:chExt cx="1344" cy="1033"/>
          </a:xfrm>
        </p:grpSpPr>
        <p:sp>
          <p:nvSpPr>
            <p:cNvPr id="33926" name="Rectangle 544"/>
            <p:cNvSpPr>
              <a:spLocks noChangeArrowheads="1"/>
            </p:cNvSpPr>
            <p:nvPr/>
          </p:nvSpPr>
          <p:spPr bwMode="auto">
            <a:xfrm>
              <a:off x="324" y="772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27" name="Rectangle 545"/>
            <p:cNvSpPr>
              <a:spLocks noChangeArrowheads="1"/>
            </p:cNvSpPr>
            <p:nvPr/>
          </p:nvSpPr>
          <p:spPr bwMode="auto">
            <a:xfrm>
              <a:off x="0" y="772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V4</a:t>
              </a:r>
            </a:p>
          </p:txBody>
        </p:sp>
        <p:sp>
          <p:nvSpPr>
            <p:cNvPr id="33928" name="Rectangle 546"/>
            <p:cNvSpPr>
              <a:spLocks noChangeArrowheads="1"/>
            </p:cNvSpPr>
            <p:nvPr/>
          </p:nvSpPr>
          <p:spPr bwMode="auto">
            <a:xfrm>
              <a:off x="324" y="523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29" name="Rectangle 547"/>
            <p:cNvSpPr>
              <a:spLocks noChangeArrowheads="1"/>
            </p:cNvSpPr>
            <p:nvPr/>
          </p:nvSpPr>
          <p:spPr bwMode="auto">
            <a:xfrm>
              <a:off x="0" y="523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V3</a:t>
              </a:r>
            </a:p>
          </p:txBody>
        </p:sp>
        <p:sp>
          <p:nvSpPr>
            <p:cNvPr id="33930" name="Rectangle 548"/>
            <p:cNvSpPr>
              <a:spLocks noChangeArrowheads="1"/>
            </p:cNvSpPr>
            <p:nvPr/>
          </p:nvSpPr>
          <p:spPr bwMode="auto">
            <a:xfrm>
              <a:off x="324" y="274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31" name="Rectangle 549"/>
            <p:cNvSpPr>
              <a:spLocks noChangeArrowheads="1"/>
            </p:cNvSpPr>
            <p:nvPr/>
          </p:nvSpPr>
          <p:spPr bwMode="auto">
            <a:xfrm>
              <a:off x="0" y="274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V2</a:t>
              </a:r>
            </a:p>
          </p:txBody>
        </p:sp>
        <p:sp>
          <p:nvSpPr>
            <p:cNvPr id="33932" name="Rectangle 550"/>
            <p:cNvSpPr>
              <a:spLocks noChangeArrowheads="1"/>
            </p:cNvSpPr>
            <p:nvPr/>
          </p:nvSpPr>
          <p:spPr bwMode="auto">
            <a:xfrm>
              <a:off x="324" y="25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33" name="Rectangle 551"/>
            <p:cNvSpPr>
              <a:spLocks noChangeArrowheads="1"/>
            </p:cNvSpPr>
            <p:nvPr/>
          </p:nvSpPr>
          <p:spPr bwMode="auto">
            <a:xfrm>
              <a:off x="0" y="25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33934" name="Line 552"/>
            <p:cNvSpPr>
              <a:spLocks noChangeShapeType="1"/>
            </p:cNvSpPr>
            <p:nvPr/>
          </p:nvSpPr>
          <p:spPr bwMode="auto">
            <a:xfrm>
              <a:off x="0" y="25"/>
              <a:ext cx="720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5" name="Line 553"/>
            <p:cNvSpPr>
              <a:spLocks noChangeShapeType="1"/>
            </p:cNvSpPr>
            <p:nvPr/>
          </p:nvSpPr>
          <p:spPr bwMode="auto">
            <a:xfrm>
              <a:off x="0" y="274"/>
              <a:ext cx="72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6" name="Line 554"/>
            <p:cNvSpPr>
              <a:spLocks noChangeShapeType="1"/>
            </p:cNvSpPr>
            <p:nvPr/>
          </p:nvSpPr>
          <p:spPr bwMode="auto">
            <a:xfrm>
              <a:off x="0" y="523"/>
              <a:ext cx="72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7" name="Line 555"/>
            <p:cNvSpPr>
              <a:spLocks noChangeShapeType="1"/>
            </p:cNvSpPr>
            <p:nvPr/>
          </p:nvSpPr>
          <p:spPr bwMode="auto">
            <a:xfrm>
              <a:off x="0" y="772"/>
              <a:ext cx="72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8" name="Line 556"/>
            <p:cNvSpPr>
              <a:spLocks noChangeShapeType="1"/>
            </p:cNvSpPr>
            <p:nvPr/>
          </p:nvSpPr>
          <p:spPr bwMode="auto">
            <a:xfrm>
              <a:off x="0" y="1021"/>
              <a:ext cx="720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9" name="Line 557"/>
            <p:cNvSpPr>
              <a:spLocks noChangeShapeType="1"/>
            </p:cNvSpPr>
            <p:nvPr/>
          </p:nvSpPr>
          <p:spPr bwMode="auto">
            <a:xfrm>
              <a:off x="0" y="25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0" name="Line 558"/>
            <p:cNvSpPr>
              <a:spLocks noChangeShapeType="1"/>
            </p:cNvSpPr>
            <p:nvPr/>
          </p:nvSpPr>
          <p:spPr bwMode="auto">
            <a:xfrm>
              <a:off x="324" y="25"/>
              <a:ext cx="1" cy="99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1" name="Line 559"/>
            <p:cNvSpPr>
              <a:spLocks noChangeShapeType="1"/>
            </p:cNvSpPr>
            <p:nvPr/>
          </p:nvSpPr>
          <p:spPr bwMode="auto">
            <a:xfrm>
              <a:off x="720" y="25"/>
              <a:ext cx="1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2" name="Line 560"/>
            <p:cNvSpPr>
              <a:spLocks noChangeShapeType="1"/>
            </p:cNvSpPr>
            <p:nvPr/>
          </p:nvSpPr>
          <p:spPr bwMode="auto">
            <a:xfrm>
              <a:off x="635" y="153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3" name="Line 561"/>
            <p:cNvSpPr>
              <a:spLocks noChangeShapeType="1"/>
            </p:cNvSpPr>
            <p:nvPr/>
          </p:nvSpPr>
          <p:spPr bwMode="auto">
            <a:xfrm>
              <a:off x="635" y="688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4" name="Line 562"/>
            <p:cNvSpPr>
              <a:spLocks noChangeShapeType="1"/>
            </p:cNvSpPr>
            <p:nvPr/>
          </p:nvSpPr>
          <p:spPr bwMode="auto">
            <a:xfrm>
              <a:off x="635" y="937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5" name="Line 584"/>
            <p:cNvSpPr>
              <a:spLocks noChangeShapeType="1"/>
            </p:cNvSpPr>
            <p:nvPr/>
          </p:nvSpPr>
          <p:spPr bwMode="auto">
            <a:xfrm>
              <a:off x="635" y="409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946" name="Group 103"/>
            <p:cNvGrpSpPr>
              <a:grpSpLocks/>
            </p:cNvGrpSpPr>
            <p:nvPr/>
          </p:nvGrpSpPr>
          <p:grpSpPr bwMode="auto">
            <a:xfrm>
              <a:off x="896" y="0"/>
              <a:ext cx="448" cy="1033"/>
              <a:chOff x="0" y="0"/>
              <a:chExt cx="448" cy="1033"/>
            </a:xfrm>
          </p:grpSpPr>
          <p:sp>
            <p:nvSpPr>
              <p:cNvPr id="33947" name="Rectangle 563"/>
              <p:cNvSpPr>
                <a:spLocks noChangeArrowheads="1"/>
              </p:cNvSpPr>
              <p:nvPr/>
            </p:nvSpPr>
            <p:spPr bwMode="auto">
              <a:xfrm>
                <a:off x="224" y="0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</a:p>
            </p:txBody>
          </p:sp>
          <p:sp>
            <p:nvSpPr>
              <p:cNvPr id="33948" name="Rectangle 5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33949" name="Line 56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0" name="Line 566"/>
              <p:cNvSpPr>
                <a:spLocks noChangeShapeType="1"/>
              </p:cNvSpPr>
              <p:nvPr/>
            </p:nvSpPr>
            <p:spPr bwMode="auto">
              <a:xfrm>
                <a:off x="0" y="249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1" name="Line 56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2" name="Line 568"/>
              <p:cNvSpPr>
                <a:spLocks noChangeShapeType="1"/>
              </p:cNvSpPr>
              <p:nvPr/>
            </p:nvSpPr>
            <p:spPr bwMode="auto">
              <a:xfrm>
                <a:off x="224" y="0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3" name="Line 569"/>
              <p:cNvSpPr>
                <a:spLocks noChangeShapeType="1"/>
              </p:cNvSpPr>
              <p:nvPr/>
            </p:nvSpPr>
            <p:spPr bwMode="auto">
              <a:xfrm>
                <a:off x="448" y="0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4" name="Rectangle 570"/>
              <p:cNvSpPr>
                <a:spLocks noChangeArrowheads="1"/>
              </p:cNvSpPr>
              <p:nvPr/>
            </p:nvSpPr>
            <p:spPr bwMode="auto">
              <a:xfrm>
                <a:off x="224" y="535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</a:p>
            </p:txBody>
          </p:sp>
          <p:sp>
            <p:nvSpPr>
              <p:cNvPr id="33955" name="Rectangle 571"/>
              <p:cNvSpPr>
                <a:spLocks noChangeArrowheads="1"/>
              </p:cNvSpPr>
              <p:nvPr/>
            </p:nvSpPr>
            <p:spPr bwMode="auto">
              <a:xfrm>
                <a:off x="0" y="535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33956" name="Line 572"/>
              <p:cNvSpPr>
                <a:spLocks noChangeShapeType="1"/>
              </p:cNvSpPr>
              <p:nvPr/>
            </p:nvSpPr>
            <p:spPr bwMode="auto">
              <a:xfrm>
                <a:off x="0" y="535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7" name="Line 573"/>
              <p:cNvSpPr>
                <a:spLocks noChangeShapeType="1"/>
              </p:cNvSpPr>
              <p:nvPr/>
            </p:nvSpPr>
            <p:spPr bwMode="auto">
              <a:xfrm>
                <a:off x="0" y="784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8" name="Line 574"/>
              <p:cNvSpPr>
                <a:spLocks noChangeShapeType="1"/>
              </p:cNvSpPr>
              <p:nvPr/>
            </p:nvSpPr>
            <p:spPr bwMode="auto">
              <a:xfrm>
                <a:off x="0" y="535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9" name="Line 575"/>
              <p:cNvSpPr>
                <a:spLocks noChangeShapeType="1"/>
              </p:cNvSpPr>
              <p:nvPr/>
            </p:nvSpPr>
            <p:spPr bwMode="auto">
              <a:xfrm>
                <a:off x="224" y="535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0" name="Line 576"/>
              <p:cNvSpPr>
                <a:spLocks noChangeShapeType="1"/>
              </p:cNvSpPr>
              <p:nvPr/>
            </p:nvSpPr>
            <p:spPr bwMode="auto">
              <a:xfrm>
                <a:off x="448" y="535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1" name="Rectangle 577"/>
              <p:cNvSpPr>
                <a:spLocks noChangeArrowheads="1"/>
              </p:cNvSpPr>
              <p:nvPr/>
            </p:nvSpPr>
            <p:spPr bwMode="auto">
              <a:xfrm>
                <a:off x="224" y="784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</a:p>
            </p:txBody>
          </p:sp>
          <p:sp>
            <p:nvSpPr>
              <p:cNvPr id="33962" name="Rectangle 578"/>
              <p:cNvSpPr>
                <a:spLocks noChangeArrowheads="1"/>
              </p:cNvSpPr>
              <p:nvPr/>
            </p:nvSpPr>
            <p:spPr bwMode="auto">
              <a:xfrm>
                <a:off x="0" y="784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33963" name="Line 579"/>
              <p:cNvSpPr>
                <a:spLocks noChangeShapeType="1"/>
              </p:cNvSpPr>
              <p:nvPr/>
            </p:nvSpPr>
            <p:spPr bwMode="auto">
              <a:xfrm>
                <a:off x="0" y="784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4" name="Line 580"/>
              <p:cNvSpPr>
                <a:spLocks noChangeShapeType="1"/>
              </p:cNvSpPr>
              <p:nvPr/>
            </p:nvSpPr>
            <p:spPr bwMode="auto">
              <a:xfrm>
                <a:off x="0" y="1033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5" name="Line 581"/>
              <p:cNvSpPr>
                <a:spLocks noChangeShapeType="1"/>
              </p:cNvSpPr>
              <p:nvPr/>
            </p:nvSpPr>
            <p:spPr bwMode="auto">
              <a:xfrm>
                <a:off x="0" y="784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6" name="Line 582"/>
              <p:cNvSpPr>
                <a:spLocks noChangeShapeType="1"/>
              </p:cNvSpPr>
              <p:nvPr/>
            </p:nvSpPr>
            <p:spPr bwMode="auto">
              <a:xfrm>
                <a:off x="224" y="784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7" name="Line 583"/>
              <p:cNvSpPr>
                <a:spLocks noChangeShapeType="1"/>
              </p:cNvSpPr>
              <p:nvPr/>
            </p:nvSpPr>
            <p:spPr bwMode="auto">
              <a:xfrm>
                <a:off x="448" y="784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8" name="Rectangle 585"/>
              <p:cNvSpPr>
                <a:spLocks noChangeArrowheads="1"/>
              </p:cNvSpPr>
              <p:nvPr/>
            </p:nvSpPr>
            <p:spPr bwMode="auto">
              <a:xfrm>
                <a:off x="224" y="256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</a:p>
            </p:txBody>
          </p:sp>
          <p:sp>
            <p:nvSpPr>
              <p:cNvPr id="33969" name="Rectangle 586"/>
              <p:cNvSpPr>
                <a:spLocks noChangeArrowheads="1"/>
              </p:cNvSpPr>
              <p:nvPr/>
            </p:nvSpPr>
            <p:spPr bwMode="auto">
              <a:xfrm>
                <a:off x="0" y="256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33970" name="Line 587"/>
              <p:cNvSpPr>
                <a:spLocks noChangeShapeType="1"/>
              </p:cNvSpPr>
              <p:nvPr/>
            </p:nvSpPr>
            <p:spPr bwMode="auto">
              <a:xfrm>
                <a:off x="0" y="256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71" name="Line 588"/>
              <p:cNvSpPr>
                <a:spLocks noChangeShapeType="1"/>
              </p:cNvSpPr>
              <p:nvPr/>
            </p:nvSpPr>
            <p:spPr bwMode="auto">
              <a:xfrm>
                <a:off x="0" y="505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72" name="Line 589"/>
              <p:cNvSpPr>
                <a:spLocks noChangeShapeType="1"/>
              </p:cNvSpPr>
              <p:nvPr/>
            </p:nvSpPr>
            <p:spPr bwMode="auto">
              <a:xfrm>
                <a:off x="0" y="256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73" name="Line 590"/>
              <p:cNvSpPr>
                <a:spLocks noChangeShapeType="1"/>
              </p:cNvSpPr>
              <p:nvPr/>
            </p:nvSpPr>
            <p:spPr bwMode="auto">
              <a:xfrm>
                <a:off x="224" y="256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74" name="Line 591"/>
              <p:cNvSpPr>
                <a:spLocks noChangeShapeType="1"/>
              </p:cNvSpPr>
              <p:nvPr/>
            </p:nvSpPr>
            <p:spPr bwMode="auto">
              <a:xfrm>
                <a:off x="448" y="256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044" name="Text Box 592"/>
          <p:cNvSpPr txBox="1">
            <a:spLocks noChangeArrowheads="1"/>
          </p:cNvSpPr>
          <p:nvPr/>
        </p:nvSpPr>
        <p:spPr bwMode="auto">
          <a:xfrm>
            <a:off x="6324600" y="395287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逆邻接表</a:t>
            </a:r>
            <a:endParaRPr lang="zh-CN" altLang="en-US" sz="2400">
              <a:solidFill>
                <a:schemeClr val="accent1"/>
              </a:solidFill>
              <a:ea typeface="黑体" pitchFamily="49" charset="-122"/>
            </a:endParaRPr>
          </a:p>
        </p:txBody>
      </p:sp>
      <p:sp>
        <p:nvSpPr>
          <p:cNvPr id="39045" name="Rectangle 596"/>
          <p:cNvSpPr>
            <a:spLocks noChangeArrowheads="1"/>
          </p:cNvSpPr>
          <p:nvPr/>
        </p:nvSpPr>
        <p:spPr bwMode="auto">
          <a:xfrm>
            <a:off x="152400" y="3124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注：邻接表不唯一，因各个边结点的链入顺序是任意的。</a:t>
            </a:r>
          </a:p>
        </p:txBody>
      </p:sp>
      <p:graphicFrame>
        <p:nvGraphicFramePr>
          <p:cNvPr id="39046" name="Group 134"/>
          <p:cNvGraphicFramePr>
            <a:graphicFrameLocks noGrp="1"/>
          </p:cNvGraphicFramePr>
          <p:nvPr/>
        </p:nvGraphicFramePr>
        <p:xfrm>
          <a:off x="4376738" y="620713"/>
          <a:ext cx="482600" cy="2300286"/>
        </p:xfrm>
        <a:graphic>
          <a:graphicData uri="http://schemas.openxmlformats.org/drawingml/2006/table">
            <a:tbl>
              <a:tblPr/>
              <a:tblGrid>
                <a:gridCol w="4826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052" name="Group 140"/>
          <p:cNvGrpSpPr>
            <a:grpSpLocks/>
          </p:cNvGrpSpPr>
          <p:nvPr/>
        </p:nvGrpSpPr>
        <p:grpSpPr bwMode="auto">
          <a:xfrm>
            <a:off x="5715000" y="2652713"/>
            <a:ext cx="3352800" cy="395287"/>
            <a:chOff x="0" y="0"/>
            <a:chExt cx="2112" cy="249"/>
          </a:xfrm>
        </p:grpSpPr>
        <p:sp>
          <p:nvSpPr>
            <p:cNvPr id="33903" name="Rectangle 625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04" name="Rectangle 626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33905" name="Line 627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6" name="Line 628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7" name="Line 629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8" name="Line 630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" name="Rectangle 631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10" name="Rectangle 632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33911" name="Line 633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2" name="Line 634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3" name="Line 635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4" name="Line 636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5" name="Line 637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6" name="Rectangle 638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</a:p>
          </p:txBody>
        </p:sp>
        <p:sp>
          <p:nvSpPr>
            <p:cNvPr id="33917" name="Rectangle 639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33918" name="Line 640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9" name="Line 641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0" name="Line 642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1" name="Line 643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2" name="Line 644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3" name="Line 645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4" name="Line 646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5" name="Line 647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076" name="Group 64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2103438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77" name="Text Box 674"/>
          <p:cNvSpPr txBox="1">
            <a:spLocks noChangeArrowheads="1"/>
          </p:cNvSpPr>
          <p:nvPr/>
        </p:nvSpPr>
        <p:spPr bwMode="auto">
          <a:xfrm>
            <a:off x="4140200" y="6165850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itchFamily="49" charset="-122"/>
              </a:rPr>
              <a:t>出边表</a:t>
            </a:r>
          </a:p>
        </p:txBody>
      </p:sp>
      <p:grpSp>
        <p:nvGrpSpPr>
          <p:cNvPr id="39078" name="Group 166"/>
          <p:cNvGrpSpPr>
            <a:grpSpLocks/>
          </p:cNvGrpSpPr>
          <p:nvPr/>
        </p:nvGrpSpPr>
        <p:grpSpPr bwMode="auto">
          <a:xfrm>
            <a:off x="2819400" y="4506913"/>
            <a:ext cx="1141413" cy="2058987"/>
            <a:chOff x="0" y="0"/>
            <a:chExt cx="719" cy="1297"/>
          </a:xfrm>
        </p:grpSpPr>
        <p:sp>
          <p:nvSpPr>
            <p:cNvPr id="33886" name="Rectangle 494"/>
            <p:cNvSpPr>
              <a:spLocks noChangeArrowheads="1"/>
            </p:cNvSpPr>
            <p:nvPr/>
          </p:nvSpPr>
          <p:spPr bwMode="auto">
            <a:xfrm>
              <a:off x="323" y="747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7" name="Rectangle 495"/>
            <p:cNvSpPr>
              <a:spLocks noChangeArrowheads="1"/>
            </p:cNvSpPr>
            <p:nvPr/>
          </p:nvSpPr>
          <p:spPr bwMode="auto">
            <a:xfrm>
              <a:off x="0" y="747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</a:p>
          </p:txBody>
        </p:sp>
        <p:sp>
          <p:nvSpPr>
            <p:cNvPr id="33888" name="Rectangle 496"/>
            <p:cNvSpPr>
              <a:spLocks noChangeArrowheads="1"/>
            </p:cNvSpPr>
            <p:nvPr/>
          </p:nvSpPr>
          <p:spPr bwMode="auto">
            <a:xfrm>
              <a:off x="323" y="498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9" name="Rectangle 497"/>
            <p:cNvSpPr>
              <a:spLocks noChangeArrowheads="1"/>
            </p:cNvSpPr>
            <p:nvPr/>
          </p:nvSpPr>
          <p:spPr bwMode="auto">
            <a:xfrm>
              <a:off x="0" y="498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33890" name="Rectangle 498"/>
            <p:cNvSpPr>
              <a:spLocks noChangeArrowheads="1"/>
            </p:cNvSpPr>
            <p:nvPr/>
          </p:nvSpPr>
          <p:spPr bwMode="auto">
            <a:xfrm>
              <a:off x="323" y="249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</a:p>
          </p:txBody>
        </p:sp>
        <p:sp>
          <p:nvSpPr>
            <p:cNvPr id="33891" name="Rectangle 499"/>
            <p:cNvSpPr>
              <a:spLocks noChangeArrowheads="1"/>
            </p:cNvSpPr>
            <p:nvPr/>
          </p:nvSpPr>
          <p:spPr bwMode="auto">
            <a:xfrm>
              <a:off x="0" y="249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33892" name="Rectangle 500"/>
            <p:cNvSpPr>
              <a:spLocks noChangeArrowheads="1"/>
            </p:cNvSpPr>
            <p:nvPr/>
          </p:nvSpPr>
          <p:spPr bwMode="auto">
            <a:xfrm>
              <a:off x="323" y="0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93" name="Rectangle 501"/>
            <p:cNvSpPr>
              <a:spLocks noChangeArrowheads="1"/>
            </p:cNvSpPr>
            <p:nvPr/>
          </p:nvSpPr>
          <p:spPr bwMode="auto">
            <a:xfrm>
              <a:off x="0" y="0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33894" name="Line 502"/>
            <p:cNvSpPr>
              <a:spLocks noChangeShapeType="1"/>
            </p:cNvSpPr>
            <p:nvPr/>
          </p:nvSpPr>
          <p:spPr bwMode="auto">
            <a:xfrm>
              <a:off x="0" y="0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5" name="Line 503"/>
            <p:cNvSpPr>
              <a:spLocks noChangeShapeType="1"/>
            </p:cNvSpPr>
            <p:nvPr/>
          </p:nvSpPr>
          <p:spPr bwMode="auto">
            <a:xfrm>
              <a:off x="0" y="249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6" name="Line 504"/>
            <p:cNvSpPr>
              <a:spLocks noChangeShapeType="1"/>
            </p:cNvSpPr>
            <p:nvPr/>
          </p:nvSpPr>
          <p:spPr bwMode="auto">
            <a:xfrm>
              <a:off x="0" y="498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7" name="Line 505"/>
            <p:cNvSpPr>
              <a:spLocks noChangeShapeType="1"/>
            </p:cNvSpPr>
            <p:nvPr/>
          </p:nvSpPr>
          <p:spPr bwMode="auto">
            <a:xfrm>
              <a:off x="0" y="747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8" name="Line 506"/>
            <p:cNvSpPr>
              <a:spLocks noChangeShapeType="1"/>
            </p:cNvSpPr>
            <p:nvPr/>
          </p:nvSpPr>
          <p:spPr bwMode="auto">
            <a:xfrm>
              <a:off x="0" y="996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9" name="Line 507"/>
            <p:cNvSpPr>
              <a:spLocks noChangeShapeType="1"/>
            </p:cNvSpPr>
            <p:nvPr/>
          </p:nvSpPr>
          <p:spPr bwMode="auto">
            <a:xfrm>
              <a:off x="0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0" name="Line 508"/>
            <p:cNvSpPr>
              <a:spLocks noChangeShapeType="1"/>
            </p:cNvSpPr>
            <p:nvPr/>
          </p:nvSpPr>
          <p:spPr bwMode="auto">
            <a:xfrm>
              <a:off x="323" y="0"/>
              <a:ext cx="0" cy="99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1" name="Line 509"/>
            <p:cNvSpPr>
              <a:spLocks noChangeShapeType="1"/>
            </p:cNvSpPr>
            <p:nvPr/>
          </p:nvSpPr>
          <p:spPr bwMode="auto">
            <a:xfrm>
              <a:off x="719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2" name="Text Box 675"/>
            <p:cNvSpPr txBox="1">
              <a:spLocks noChangeArrowheads="1"/>
            </p:cNvSpPr>
            <p:nvPr/>
          </p:nvSpPr>
          <p:spPr bwMode="auto">
            <a:xfrm>
              <a:off x="15" y="1045"/>
              <a:ext cx="6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ea typeface="黑体" pitchFamily="49" charset="-122"/>
                </a:rPr>
                <a:t>顶点表</a:t>
              </a:r>
            </a:p>
          </p:txBody>
        </p:sp>
      </p:grpSp>
      <p:sp>
        <p:nvSpPr>
          <p:cNvPr id="39096" name="Text Box 676"/>
          <p:cNvSpPr txBox="1">
            <a:spLocks noChangeArrowheads="1"/>
          </p:cNvSpPr>
          <p:nvPr/>
        </p:nvSpPr>
        <p:spPr bwMode="auto">
          <a:xfrm>
            <a:off x="6372225" y="6094413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itchFamily="49" charset="-122"/>
              </a:rPr>
              <a:t>顶点表</a:t>
            </a:r>
          </a:p>
        </p:txBody>
      </p:sp>
      <p:sp>
        <p:nvSpPr>
          <p:cNvPr id="39097" name="Text Box 677"/>
          <p:cNvSpPr txBox="1">
            <a:spLocks noChangeArrowheads="1"/>
          </p:cNvSpPr>
          <p:nvPr/>
        </p:nvSpPr>
        <p:spPr bwMode="auto">
          <a:xfrm>
            <a:off x="7596188" y="60928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itchFamily="49" charset="-122"/>
              </a:rPr>
              <a:t>入边表</a:t>
            </a:r>
          </a:p>
        </p:txBody>
      </p:sp>
      <p:grpSp>
        <p:nvGrpSpPr>
          <p:cNvPr id="39098" name="Group 186"/>
          <p:cNvGrpSpPr>
            <a:grpSpLocks/>
          </p:cNvGrpSpPr>
          <p:nvPr/>
        </p:nvGrpSpPr>
        <p:grpSpPr bwMode="auto">
          <a:xfrm>
            <a:off x="3840163" y="4557713"/>
            <a:ext cx="2103437" cy="395287"/>
            <a:chOff x="0" y="0"/>
            <a:chExt cx="1325" cy="249"/>
          </a:xfrm>
        </p:grpSpPr>
        <p:sp>
          <p:nvSpPr>
            <p:cNvPr id="33870" name="Line 510"/>
            <p:cNvSpPr>
              <a:spLocks noChangeShapeType="1"/>
            </p:cNvSpPr>
            <p:nvPr/>
          </p:nvSpPr>
          <p:spPr bwMode="auto">
            <a:xfrm>
              <a:off x="0" y="96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1" name="Rectangle 513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33872" name="Rectangle 514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33873" name="Line 515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4" name="Line 516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5" name="Line 517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6" name="Line 518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7" name="Line 519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8" name="Line 520"/>
            <p:cNvSpPr>
              <a:spLocks noChangeShapeType="1"/>
            </p:cNvSpPr>
            <p:nvPr/>
          </p:nvSpPr>
          <p:spPr bwMode="auto">
            <a:xfrm>
              <a:off x="606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9" name="Rectangle 535"/>
            <p:cNvSpPr>
              <a:spLocks noChangeArrowheads="1"/>
            </p:cNvSpPr>
            <p:nvPr/>
          </p:nvSpPr>
          <p:spPr bwMode="auto">
            <a:xfrm>
              <a:off x="1098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</a:p>
          </p:txBody>
        </p:sp>
        <p:sp>
          <p:nvSpPr>
            <p:cNvPr id="33880" name="Rectangle 536"/>
            <p:cNvSpPr>
              <a:spLocks noChangeArrowheads="1"/>
            </p:cNvSpPr>
            <p:nvPr/>
          </p:nvSpPr>
          <p:spPr bwMode="auto">
            <a:xfrm>
              <a:off x="871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3881" name="Line 537"/>
            <p:cNvSpPr>
              <a:spLocks noChangeShapeType="1"/>
            </p:cNvSpPr>
            <p:nvPr/>
          </p:nvSpPr>
          <p:spPr bwMode="auto">
            <a:xfrm>
              <a:off x="871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2" name="Line 538"/>
            <p:cNvSpPr>
              <a:spLocks noChangeShapeType="1"/>
            </p:cNvSpPr>
            <p:nvPr/>
          </p:nvSpPr>
          <p:spPr bwMode="auto">
            <a:xfrm>
              <a:off x="871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3" name="Line 539"/>
            <p:cNvSpPr>
              <a:spLocks noChangeShapeType="1"/>
            </p:cNvSpPr>
            <p:nvPr/>
          </p:nvSpPr>
          <p:spPr bwMode="auto">
            <a:xfrm>
              <a:off x="871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4" name="Line 540"/>
            <p:cNvSpPr>
              <a:spLocks noChangeShapeType="1"/>
            </p:cNvSpPr>
            <p:nvPr/>
          </p:nvSpPr>
          <p:spPr bwMode="auto">
            <a:xfrm>
              <a:off x="1098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5" name="Line 541"/>
            <p:cNvSpPr>
              <a:spLocks noChangeShapeType="1"/>
            </p:cNvSpPr>
            <p:nvPr/>
          </p:nvSpPr>
          <p:spPr bwMode="auto">
            <a:xfrm>
              <a:off x="132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15" name="Group 203"/>
          <p:cNvGrpSpPr>
            <a:grpSpLocks/>
          </p:cNvGrpSpPr>
          <p:nvPr/>
        </p:nvGrpSpPr>
        <p:grpSpPr bwMode="auto">
          <a:xfrm>
            <a:off x="3840163" y="5243513"/>
            <a:ext cx="1141412" cy="457200"/>
            <a:chOff x="0" y="0"/>
            <a:chExt cx="719" cy="288"/>
          </a:xfrm>
        </p:grpSpPr>
        <p:sp>
          <p:nvSpPr>
            <p:cNvPr id="33861" name="Line 511"/>
            <p:cNvSpPr>
              <a:spLocks noChangeShapeType="1"/>
            </p:cNvSpPr>
            <p:nvPr/>
          </p:nvSpPr>
          <p:spPr bwMode="auto">
            <a:xfrm>
              <a:off x="0" y="153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2" name="Rectangle 521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</a:p>
          </p:txBody>
        </p:sp>
        <p:sp>
          <p:nvSpPr>
            <p:cNvPr id="33863" name="Rectangle 522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33864" name="Line 523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Line 524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6" name="Line 525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7" name="Line 526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8" name="Line 527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9" name="Line 530"/>
            <p:cNvSpPr>
              <a:spLocks noChangeShapeType="1"/>
            </p:cNvSpPr>
            <p:nvPr/>
          </p:nvSpPr>
          <p:spPr bwMode="auto">
            <a:xfrm>
              <a:off x="265" y="288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25" name="Group 213"/>
          <p:cNvGrpSpPr>
            <a:grpSpLocks/>
          </p:cNvGrpSpPr>
          <p:nvPr/>
        </p:nvGrpSpPr>
        <p:grpSpPr bwMode="auto">
          <a:xfrm>
            <a:off x="3840163" y="5700713"/>
            <a:ext cx="1141412" cy="395287"/>
            <a:chOff x="0" y="0"/>
            <a:chExt cx="719" cy="249"/>
          </a:xfrm>
        </p:grpSpPr>
        <p:sp>
          <p:nvSpPr>
            <p:cNvPr id="33854" name="Line 512"/>
            <p:cNvSpPr>
              <a:spLocks noChangeShapeType="1"/>
            </p:cNvSpPr>
            <p:nvPr/>
          </p:nvSpPr>
          <p:spPr bwMode="auto">
            <a:xfrm>
              <a:off x="0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Rectangle 528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</a:p>
          </p:txBody>
        </p:sp>
        <p:sp>
          <p:nvSpPr>
            <p:cNvPr id="33856" name="Rectangle 529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3857" name="Line 531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Line 532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Line 533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0" name="Line 534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3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3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3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45" grpId="0" animBg="1"/>
      <p:bldP spid="38946" grpId="0" animBg="1"/>
      <p:bldP spid="38947" grpId="0" animBg="1"/>
      <p:bldP spid="38948" grpId="0" animBg="1"/>
      <p:bldP spid="38949" grpId="0" animBg="1"/>
      <p:bldP spid="38991" grpId="0" autoUpdateAnimBg="0"/>
      <p:bldP spid="38993" grpId="0" autoUpdateAnimBg="0"/>
      <p:bldP spid="39044" grpId="0" autoUpdateAnimBg="0"/>
      <p:bldP spid="39045" grpId="0" autoUpdateAnimBg="0"/>
      <p:bldP spid="39077" grpId="0" autoUpdateAnimBg="0"/>
      <p:bldP spid="39096" grpId="0" autoUpdateAnimBg="0"/>
      <p:bldP spid="3909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DA4225E-B67F-4F3E-B96E-78B7126F56B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19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AA84F0C0-4335-4E59-A12F-743A3B78F62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881063" y="1341438"/>
            <a:ext cx="7219950" cy="3481387"/>
            <a:chOff x="0" y="0"/>
            <a:chExt cx="4548" cy="2193"/>
          </a:xfrm>
        </p:grpSpPr>
        <p:sp>
          <p:nvSpPr>
            <p:cNvPr id="34824" name="Rectangle 4" descr="羊皮纸"/>
            <p:cNvSpPr>
              <a:spLocks noChangeArrowheads="1"/>
            </p:cNvSpPr>
            <p:nvPr/>
          </p:nvSpPr>
          <p:spPr bwMode="auto">
            <a:xfrm>
              <a:off x="1572" y="320"/>
              <a:ext cx="624" cy="134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25" name="Group 6"/>
            <p:cNvGrpSpPr>
              <a:grpSpLocks/>
            </p:cNvGrpSpPr>
            <p:nvPr/>
          </p:nvGrpSpPr>
          <p:grpSpPr bwMode="auto">
            <a:xfrm>
              <a:off x="0" y="220"/>
              <a:ext cx="1200" cy="1431"/>
              <a:chOff x="0" y="0"/>
              <a:chExt cx="1200" cy="1431"/>
            </a:xfrm>
          </p:grpSpPr>
          <p:grpSp>
            <p:nvGrpSpPr>
              <p:cNvPr id="34865" name="Group 7"/>
              <p:cNvGrpSpPr>
                <a:grpSpLocks/>
              </p:cNvGrpSpPr>
              <p:nvPr/>
            </p:nvGrpSpPr>
            <p:grpSpPr bwMode="auto">
              <a:xfrm>
                <a:off x="96" y="169"/>
                <a:ext cx="1008" cy="1113"/>
                <a:chOff x="0" y="0"/>
                <a:chExt cx="1008" cy="1113"/>
              </a:xfrm>
            </p:grpSpPr>
            <p:sp>
              <p:nvSpPr>
                <p:cNvPr id="34871" name="Line 5"/>
                <p:cNvSpPr>
                  <a:spLocks noChangeShapeType="1"/>
                </p:cNvSpPr>
                <p:nvPr/>
              </p:nvSpPr>
              <p:spPr bwMode="auto">
                <a:xfrm>
                  <a:off x="864" y="304"/>
                  <a:ext cx="0" cy="5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 type="stealth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2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48" y="253"/>
                  <a:ext cx="520" cy="611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 type="stealth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57" y="319"/>
                  <a:ext cx="0" cy="499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4" name="Oval 8" descr="羊皮纸"/>
                <p:cNvSpPr>
                  <a:spLocks noChangeArrowheads="1"/>
                </p:cNvSpPr>
                <p:nvPr/>
              </p:nvSpPr>
              <p:spPr bwMode="auto">
                <a:xfrm>
                  <a:off x="0" y="809"/>
                  <a:ext cx="288" cy="30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宋体" pitchFamily="2" charset="-122"/>
                    </a:rPr>
                    <a:t>B</a:t>
                  </a:r>
                  <a:endParaRPr lang="en-US" altLang="zh-CN" sz="2400">
                    <a:ea typeface="宋体" pitchFamily="2" charset="-122"/>
                  </a:endParaRPr>
                </a:p>
              </p:txBody>
            </p:sp>
            <p:sp>
              <p:nvSpPr>
                <p:cNvPr id="34875" name="Oval 9" descr="羊皮纸"/>
                <p:cNvSpPr>
                  <a:spLocks noChangeArrowheads="1"/>
                </p:cNvSpPr>
                <p:nvPr/>
              </p:nvSpPr>
              <p:spPr bwMode="auto">
                <a:xfrm>
                  <a:off x="5" y="0"/>
                  <a:ext cx="288" cy="30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宋体" pitchFamily="2" charset="-122"/>
                    </a:rPr>
                    <a:t>A</a:t>
                  </a:r>
                  <a:endParaRPr lang="en-US" altLang="zh-CN" sz="2400">
                    <a:ea typeface="宋体" pitchFamily="2" charset="-122"/>
                  </a:endParaRPr>
                </a:p>
              </p:txBody>
            </p:sp>
            <p:sp>
              <p:nvSpPr>
                <p:cNvPr id="34876" name="Oval 10" descr="羊皮纸"/>
                <p:cNvSpPr>
                  <a:spLocks noChangeArrowheads="1"/>
                </p:cNvSpPr>
                <p:nvPr/>
              </p:nvSpPr>
              <p:spPr bwMode="auto">
                <a:xfrm>
                  <a:off x="720" y="809"/>
                  <a:ext cx="288" cy="30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宋体" pitchFamily="2" charset="-122"/>
                    </a:rPr>
                    <a:t>C</a:t>
                  </a:r>
                  <a:endParaRPr lang="en-US" altLang="zh-CN" sz="2400">
                    <a:ea typeface="宋体" pitchFamily="2" charset="-122"/>
                  </a:endParaRPr>
                </a:p>
              </p:txBody>
            </p:sp>
            <p:sp>
              <p:nvSpPr>
                <p:cNvPr id="34877" name="Oval 11" descr="羊皮纸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288" cy="30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宋体" pitchFamily="2" charset="-122"/>
                    </a:rPr>
                    <a:t>D</a:t>
                  </a:r>
                  <a:endParaRPr lang="en-US" altLang="zh-CN" sz="2400">
                    <a:ea typeface="宋体" pitchFamily="2" charset="-122"/>
                  </a:endParaRPr>
                </a:p>
              </p:txBody>
            </p:sp>
            <p:sp>
              <p:nvSpPr>
                <p:cNvPr id="34878" name="Line 12"/>
                <p:cNvSpPr>
                  <a:spLocks noChangeShapeType="1"/>
                </p:cNvSpPr>
                <p:nvPr/>
              </p:nvSpPr>
              <p:spPr bwMode="auto">
                <a:xfrm>
                  <a:off x="288" y="152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9" name="Line 13"/>
                <p:cNvSpPr>
                  <a:spLocks noChangeShapeType="1"/>
                </p:cNvSpPr>
                <p:nvPr/>
              </p:nvSpPr>
              <p:spPr bwMode="auto">
                <a:xfrm>
                  <a:off x="288" y="961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66" name="Text Box 14"/>
              <p:cNvSpPr txBox="1">
                <a:spLocks noChangeArrowheads="1"/>
              </p:cNvSpPr>
              <p:nvPr/>
            </p:nvSpPr>
            <p:spPr bwMode="auto">
              <a:xfrm>
                <a:off x="480" y="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宋体" pitchFamily="2" charset="-122"/>
                  </a:rPr>
                  <a:t>6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34867" name="Text Box 15"/>
              <p:cNvSpPr txBox="1">
                <a:spLocks noChangeArrowheads="1"/>
              </p:cNvSpPr>
              <p:nvPr/>
            </p:nvSpPr>
            <p:spPr bwMode="auto">
              <a:xfrm>
                <a:off x="480" y="39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宋体" pitchFamily="2" charset="-122"/>
                  </a:rPr>
                  <a:t>9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34868" name="Text Box 16"/>
              <p:cNvSpPr txBox="1">
                <a:spLocks noChangeArrowheads="1"/>
              </p:cNvSpPr>
              <p:nvPr/>
            </p:nvSpPr>
            <p:spPr bwMode="auto">
              <a:xfrm>
                <a:off x="0" y="53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宋体" pitchFamily="2" charset="-122"/>
                  </a:rPr>
                  <a:t>5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34869" name="Text Box 17"/>
              <p:cNvSpPr txBox="1">
                <a:spLocks noChangeArrowheads="1"/>
              </p:cNvSpPr>
              <p:nvPr/>
            </p:nvSpPr>
            <p:spPr bwMode="auto">
              <a:xfrm>
                <a:off x="972" y="53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宋体" pitchFamily="2" charset="-122"/>
                  </a:rPr>
                  <a:t>2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34870" name="Text Box 18"/>
              <p:cNvSpPr txBox="1">
                <a:spLocks noChangeArrowheads="1"/>
              </p:cNvSpPr>
              <p:nvPr/>
            </p:nvSpPr>
            <p:spPr bwMode="auto">
              <a:xfrm>
                <a:off x="528" y="110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宋体" pitchFamily="2" charset="-122"/>
                  </a:rPr>
                  <a:t>8</a:t>
                </a:r>
                <a:endParaRPr lang="en-US" altLang="zh-CN" sz="2400">
                  <a:ea typeface="宋体" pitchFamily="2" charset="-122"/>
                </a:endParaRPr>
              </a:p>
            </p:txBody>
          </p:sp>
        </p:grp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1463" y="0"/>
              <a:ext cx="85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宋体" pitchFamily="2" charset="-122"/>
                </a:rPr>
                <a:t>data adj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34827" name="Line 20"/>
            <p:cNvSpPr>
              <a:spLocks noChangeShapeType="1"/>
            </p:cNvSpPr>
            <p:nvPr/>
          </p:nvSpPr>
          <p:spPr bwMode="auto">
            <a:xfrm>
              <a:off x="1908" y="326"/>
              <a:ext cx="0" cy="1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1607" y="296"/>
              <a:ext cx="278" cy="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宋体" pitchFamily="2" charset="-122"/>
                </a:rPr>
                <a:t>A</a:t>
              </a:r>
            </a:p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宋体" pitchFamily="2" charset="-122"/>
                </a:rPr>
                <a:t>B</a:t>
              </a:r>
            </a:p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宋体" pitchFamily="2" charset="-122"/>
                </a:rPr>
                <a:t>C</a:t>
              </a:r>
            </a:p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宋体" pitchFamily="2" charset="-122"/>
                </a:rPr>
                <a:t>D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829" name="Line 22"/>
            <p:cNvSpPr>
              <a:spLocks noChangeShapeType="1"/>
            </p:cNvSpPr>
            <p:nvPr/>
          </p:nvSpPr>
          <p:spPr bwMode="auto">
            <a:xfrm>
              <a:off x="1572" y="6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3"/>
            <p:cNvSpPr>
              <a:spLocks noChangeShapeType="1"/>
            </p:cNvSpPr>
            <p:nvPr/>
          </p:nvSpPr>
          <p:spPr bwMode="auto">
            <a:xfrm>
              <a:off x="1572" y="9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Text Box 24"/>
            <p:cNvSpPr txBox="1">
              <a:spLocks noChangeArrowheads="1"/>
            </p:cNvSpPr>
            <p:nvPr/>
          </p:nvSpPr>
          <p:spPr bwMode="auto">
            <a:xfrm>
              <a:off x="1344" y="277"/>
              <a:ext cx="228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宋体" pitchFamily="2" charset="-122"/>
                </a:rPr>
                <a:t>0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宋体" pitchFamily="2" charset="-122"/>
                </a:rPr>
                <a:t>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宋体" pitchFamily="2" charset="-122"/>
                </a:rPr>
                <a:t>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宋体" pitchFamily="2" charset="-122"/>
                </a:rPr>
                <a:t>3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4832" name="Line 25"/>
            <p:cNvSpPr>
              <a:spLocks noChangeShapeType="1"/>
            </p:cNvSpPr>
            <p:nvPr/>
          </p:nvSpPr>
          <p:spPr bwMode="auto">
            <a:xfrm>
              <a:off x="2052" y="470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26"/>
            <p:cNvSpPr>
              <a:spLocks noChangeShapeType="1"/>
            </p:cNvSpPr>
            <p:nvPr/>
          </p:nvSpPr>
          <p:spPr bwMode="auto">
            <a:xfrm>
              <a:off x="2052" y="854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27" descr="羊皮纸"/>
            <p:cNvSpPr>
              <a:spLocks noChangeArrowheads="1"/>
            </p:cNvSpPr>
            <p:nvPr/>
          </p:nvSpPr>
          <p:spPr bwMode="auto">
            <a:xfrm>
              <a:off x="2532" y="326"/>
              <a:ext cx="86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4835" name="Text Box 28"/>
            <p:cNvSpPr txBox="1">
              <a:spLocks noChangeArrowheads="1"/>
            </p:cNvSpPr>
            <p:nvPr/>
          </p:nvSpPr>
          <p:spPr bwMode="auto">
            <a:xfrm>
              <a:off x="2336" y="0"/>
              <a:ext cx="1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宋体" pitchFamily="2" charset="-122"/>
                </a:rPr>
                <a:t>dest cost link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>
              <a:off x="2820" y="3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Rectangle 30" descr="羊皮纸"/>
            <p:cNvSpPr>
              <a:spLocks noChangeArrowheads="1"/>
            </p:cNvSpPr>
            <p:nvPr/>
          </p:nvSpPr>
          <p:spPr bwMode="auto">
            <a:xfrm>
              <a:off x="2532" y="704"/>
              <a:ext cx="86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4838" name="Line 31"/>
            <p:cNvSpPr>
              <a:spLocks noChangeShapeType="1"/>
            </p:cNvSpPr>
            <p:nvPr/>
          </p:nvSpPr>
          <p:spPr bwMode="auto">
            <a:xfrm>
              <a:off x="2820" y="71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9" name="Text Box 32"/>
            <p:cNvSpPr txBox="1">
              <a:spLocks noChangeArrowheads="1"/>
            </p:cNvSpPr>
            <p:nvPr/>
          </p:nvSpPr>
          <p:spPr bwMode="auto">
            <a:xfrm>
              <a:off x="3108" y="608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宋体" pitchFamily="2" charset="-122"/>
                  <a:sym typeface="Symbol" pitchFamily="18" charset="2"/>
                </a:rPr>
                <a:t>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4840" name="Line 33"/>
            <p:cNvSpPr>
              <a:spLocks noChangeShapeType="1"/>
            </p:cNvSpPr>
            <p:nvPr/>
          </p:nvSpPr>
          <p:spPr bwMode="auto">
            <a:xfrm>
              <a:off x="1572" y="13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Line 34"/>
            <p:cNvSpPr>
              <a:spLocks noChangeShapeType="1"/>
            </p:cNvSpPr>
            <p:nvPr/>
          </p:nvSpPr>
          <p:spPr bwMode="auto">
            <a:xfrm>
              <a:off x="3108" y="3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35"/>
            <p:cNvSpPr>
              <a:spLocks noChangeShapeType="1"/>
            </p:cNvSpPr>
            <p:nvPr/>
          </p:nvSpPr>
          <p:spPr bwMode="auto">
            <a:xfrm>
              <a:off x="3108" y="7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Rectangle 36" descr="羊皮纸"/>
            <p:cNvSpPr>
              <a:spLocks noChangeArrowheads="1"/>
            </p:cNvSpPr>
            <p:nvPr/>
          </p:nvSpPr>
          <p:spPr bwMode="auto">
            <a:xfrm>
              <a:off x="3684" y="326"/>
              <a:ext cx="86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4844" name="Line 37"/>
            <p:cNvSpPr>
              <a:spLocks noChangeShapeType="1"/>
            </p:cNvSpPr>
            <p:nvPr/>
          </p:nvSpPr>
          <p:spPr bwMode="auto">
            <a:xfrm>
              <a:off x="3972" y="3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Line 38"/>
            <p:cNvSpPr>
              <a:spLocks noChangeShapeType="1"/>
            </p:cNvSpPr>
            <p:nvPr/>
          </p:nvSpPr>
          <p:spPr bwMode="auto">
            <a:xfrm>
              <a:off x="4260" y="3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Rectangle 39" descr="羊皮纸"/>
            <p:cNvSpPr>
              <a:spLocks noChangeArrowheads="1"/>
            </p:cNvSpPr>
            <p:nvPr/>
          </p:nvSpPr>
          <p:spPr bwMode="auto">
            <a:xfrm>
              <a:off x="2532" y="1088"/>
              <a:ext cx="86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4847" name="Line 40"/>
            <p:cNvSpPr>
              <a:spLocks noChangeShapeType="1"/>
            </p:cNvSpPr>
            <p:nvPr/>
          </p:nvSpPr>
          <p:spPr bwMode="auto">
            <a:xfrm>
              <a:off x="2820" y="10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41"/>
            <p:cNvSpPr>
              <a:spLocks noChangeShapeType="1"/>
            </p:cNvSpPr>
            <p:nvPr/>
          </p:nvSpPr>
          <p:spPr bwMode="auto">
            <a:xfrm>
              <a:off x="3108" y="10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Rectangle 42" descr="羊皮纸"/>
            <p:cNvSpPr>
              <a:spLocks noChangeArrowheads="1"/>
            </p:cNvSpPr>
            <p:nvPr/>
          </p:nvSpPr>
          <p:spPr bwMode="auto">
            <a:xfrm>
              <a:off x="2532" y="1472"/>
              <a:ext cx="86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4850" name="Line 43"/>
            <p:cNvSpPr>
              <a:spLocks noChangeShapeType="1"/>
            </p:cNvSpPr>
            <p:nvPr/>
          </p:nvSpPr>
          <p:spPr bwMode="auto">
            <a:xfrm>
              <a:off x="2820" y="14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Line 44"/>
            <p:cNvSpPr>
              <a:spLocks noChangeShapeType="1"/>
            </p:cNvSpPr>
            <p:nvPr/>
          </p:nvSpPr>
          <p:spPr bwMode="auto">
            <a:xfrm>
              <a:off x="3108" y="146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45"/>
            <p:cNvSpPr>
              <a:spLocks noChangeShapeType="1"/>
            </p:cNvSpPr>
            <p:nvPr/>
          </p:nvSpPr>
          <p:spPr bwMode="auto">
            <a:xfrm>
              <a:off x="2052" y="1184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46"/>
            <p:cNvSpPr>
              <a:spLocks noChangeShapeType="1"/>
            </p:cNvSpPr>
            <p:nvPr/>
          </p:nvSpPr>
          <p:spPr bwMode="auto">
            <a:xfrm>
              <a:off x="2052" y="1472"/>
              <a:ext cx="480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Text Box 47"/>
            <p:cNvSpPr txBox="1">
              <a:spLocks noChangeArrowheads="1"/>
            </p:cNvSpPr>
            <p:nvPr/>
          </p:nvSpPr>
          <p:spPr bwMode="auto">
            <a:xfrm>
              <a:off x="3108" y="992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宋体" pitchFamily="2" charset="-122"/>
                  <a:sym typeface="Symbol" pitchFamily="18" charset="2"/>
                </a:rPr>
                <a:t>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4855" name="Text Box 48"/>
            <p:cNvSpPr txBox="1">
              <a:spLocks noChangeArrowheads="1"/>
            </p:cNvSpPr>
            <p:nvPr/>
          </p:nvSpPr>
          <p:spPr bwMode="auto">
            <a:xfrm>
              <a:off x="3108" y="1376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宋体" pitchFamily="2" charset="-122"/>
                  <a:sym typeface="Symbol" pitchFamily="18" charset="2"/>
                </a:rPr>
                <a:t>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4856" name="Text Box 49"/>
            <p:cNvSpPr txBox="1">
              <a:spLocks noChangeArrowheads="1"/>
            </p:cNvSpPr>
            <p:nvPr/>
          </p:nvSpPr>
          <p:spPr bwMode="auto">
            <a:xfrm>
              <a:off x="4258" y="224"/>
              <a:ext cx="2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宋体" pitchFamily="2" charset="-122"/>
                  <a:sym typeface="Symbol" pitchFamily="18" charset="2"/>
                </a:rPr>
                <a:t>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4857" name="Line 50"/>
            <p:cNvSpPr>
              <a:spLocks noChangeShapeType="1"/>
            </p:cNvSpPr>
            <p:nvPr/>
          </p:nvSpPr>
          <p:spPr bwMode="auto">
            <a:xfrm>
              <a:off x="3252" y="464"/>
              <a:ext cx="43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Text Box 51"/>
            <p:cNvSpPr txBox="1">
              <a:spLocks noChangeArrowheads="1"/>
            </p:cNvSpPr>
            <p:nvPr/>
          </p:nvSpPr>
          <p:spPr bwMode="auto">
            <a:xfrm>
              <a:off x="2580" y="291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宋体" pitchFamily="2" charset="-122"/>
                </a:rPr>
                <a:t>1</a:t>
              </a:r>
              <a:r>
                <a:rPr lang="en-US" altLang="zh-CN" sz="3200" b="1">
                  <a:ea typeface="宋体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lang="en-US" altLang="zh-CN" sz="3200" b="1">
                <a:ea typeface="宋体" pitchFamily="2" charset="-122"/>
              </a:endParaRPr>
            </a:p>
          </p:txBody>
        </p:sp>
        <p:sp>
          <p:nvSpPr>
            <p:cNvPr id="34859" name="Text Box 52"/>
            <p:cNvSpPr txBox="1">
              <a:spLocks noChangeArrowheads="1"/>
            </p:cNvSpPr>
            <p:nvPr/>
          </p:nvSpPr>
          <p:spPr bwMode="auto">
            <a:xfrm>
              <a:off x="3732" y="291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宋体" pitchFamily="2" charset="-122"/>
                </a:rPr>
                <a:t>3</a:t>
              </a:r>
              <a:r>
                <a:rPr lang="en-US" altLang="zh-CN" sz="3200" b="1">
                  <a:ea typeface="宋体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宋体" pitchFamily="2" charset="-122"/>
                </a:rPr>
                <a:t>6</a:t>
              </a:r>
              <a:endParaRPr lang="en-US" altLang="zh-CN" sz="3200" b="1">
                <a:ea typeface="宋体" pitchFamily="2" charset="-122"/>
              </a:endParaRPr>
            </a:p>
          </p:txBody>
        </p:sp>
        <p:sp>
          <p:nvSpPr>
            <p:cNvPr id="34860" name="Text Box 53"/>
            <p:cNvSpPr txBox="1">
              <a:spLocks noChangeArrowheads="1"/>
            </p:cNvSpPr>
            <p:nvPr/>
          </p:nvSpPr>
          <p:spPr bwMode="auto">
            <a:xfrm>
              <a:off x="2580" y="656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宋体" pitchFamily="2" charset="-122"/>
                </a:rPr>
                <a:t>2</a:t>
              </a:r>
              <a:r>
                <a:rPr lang="en-US" altLang="zh-CN" sz="3200" b="1">
                  <a:ea typeface="宋体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宋体" pitchFamily="2" charset="-122"/>
                </a:rPr>
                <a:t>8</a:t>
              </a:r>
              <a:endParaRPr lang="en-US" altLang="zh-CN" sz="3200" b="1">
                <a:ea typeface="宋体" pitchFamily="2" charset="-122"/>
              </a:endParaRPr>
            </a:p>
          </p:txBody>
        </p:sp>
        <p:sp>
          <p:nvSpPr>
            <p:cNvPr id="34861" name="Text Box 54"/>
            <p:cNvSpPr txBox="1">
              <a:spLocks noChangeArrowheads="1"/>
            </p:cNvSpPr>
            <p:nvPr/>
          </p:nvSpPr>
          <p:spPr bwMode="auto">
            <a:xfrm>
              <a:off x="2580" y="1059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宋体" pitchFamily="2" charset="-122"/>
                </a:rPr>
                <a:t>3</a:t>
              </a:r>
              <a:r>
                <a:rPr lang="en-US" altLang="zh-CN" sz="3200" b="1">
                  <a:ea typeface="宋体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lang="en-US" altLang="zh-CN" sz="3200" b="1">
                <a:ea typeface="宋体" pitchFamily="2" charset="-122"/>
              </a:endParaRPr>
            </a:p>
          </p:txBody>
        </p:sp>
        <p:sp>
          <p:nvSpPr>
            <p:cNvPr id="34862" name="Text Box 55"/>
            <p:cNvSpPr txBox="1">
              <a:spLocks noChangeArrowheads="1"/>
            </p:cNvSpPr>
            <p:nvPr/>
          </p:nvSpPr>
          <p:spPr bwMode="auto">
            <a:xfrm>
              <a:off x="2580" y="1424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宋体" pitchFamily="2" charset="-122"/>
                </a:rPr>
                <a:t>1</a:t>
              </a:r>
              <a:r>
                <a:rPr lang="en-US" altLang="zh-CN" sz="3200" b="1">
                  <a:ea typeface="宋体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lang="en-US" altLang="zh-CN" sz="3200" b="1">
                <a:ea typeface="宋体" pitchFamily="2" charset="-122"/>
              </a:endParaRPr>
            </a:p>
          </p:txBody>
        </p:sp>
        <p:sp>
          <p:nvSpPr>
            <p:cNvPr id="34863" name="Text Box 56"/>
            <p:cNvSpPr txBox="1">
              <a:spLocks noChangeArrowheads="1"/>
            </p:cNvSpPr>
            <p:nvPr/>
          </p:nvSpPr>
          <p:spPr bwMode="auto">
            <a:xfrm>
              <a:off x="2532" y="1853"/>
              <a:ext cx="9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(</a:t>
              </a:r>
              <a:r>
                <a:rPr lang="zh-CN" altLang="en-US" sz="2800" b="1"/>
                <a:t>出边表</a:t>
              </a:r>
              <a:r>
                <a:rPr lang="en-US" altLang="zh-CN" sz="2800" b="1"/>
                <a:t>)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864" name="Text Box 57"/>
            <p:cNvSpPr txBox="1">
              <a:spLocks noChangeArrowheads="1"/>
            </p:cNvSpPr>
            <p:nvPr/>
          </p:nvSpPr>
          <p:spPr bwMode="auto">
            <a:xfrm>
              <a:off x="1395" y="1866"/>
              <a:ext cx="9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(</a:t>
              </a:r>
              <a:r>
                <a:rPr lang="zh-CN" altLang="en-US" sz="2800" b="1"/>
                <a:t>顶点表</a:t>
              </a:r>
              <a:r>
                <a:rPr lang="en-US" altLang="zh-CN" sz="2800" b="1"/>
                <a:t>)</a:t>
              </a:r>
              <a:endParaRPr lang="en-US" altLang="zh-CN" sz="2800" b="1">
                <a:ea typeface="宋体" pitchFamily="2" charset="-122"/>
              </a:endParaRPr>
            </a:p>
          </p:txBody>
        </p:sp>
      </p:grpSp>
      <p:sp>
        <p:nvSpPr>
          <p:cNvPr id="34821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0"/>
            <a:ext cx="8229600" cy="866775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网络 </a:t>
            </a:r>
            <a:r>
              <a:rPr lang="en-US" altLang="zh-CN" sz="40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40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带权图</a:t>
            </a:r>
            <a:r>
              <a:rPr lang="en-US" altLang="zh-CN" sz="40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40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的邻接表</a:t>
            </a:r>
          </a:p>
        </p:txBody>
      </p:sp>
      <p:cxnSp>
        <p:nvCxnSpPr>
          <p:cNvPr id="34822" name="直接连接符 61"/>
          <p:cNvCxnSpPr>
            <a:cxnSpLocks noChangeShapeType="1"/>
          </p:cNvCxnSpPr>
          <p:nvPr/>
        </p:nvCxnSpPr>
        <p:spPr bwMode="auto">
          <a:xfrm flipV="1">
            <a:off x="0" y="727075"/>
            <a:ext cx="9144000" cy="36513"/>
          </a:xfrm>
          <a:prstGeom prst="line">
            <a:avLst/>
          </a:prstGeom>
          <a:noFill/>
          <a:ln w="444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0" y="8382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：网的邻接表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B185B7D-A307-469D-99CC-9F146A3AF90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3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2F89AF56-0EC1-4FE0-9EC8-7F883F1BB5F5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28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964" name="Oval 8"/>
          <p:cNvSpPr>
            <a:spLocks noChangeArrowheads="1"/>
          </p:cNvSpPr>
          <p:nvPr/>
        </p:nvSpPr>
        <p:spPr bwMode="auto">
          <a:xfrm>
            <a:off x="3505200" y="4114800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0965" name="Oval 9"/>
          <p:cNvSpPr>
            <a:spLocks noChangeArrowheads="1"/>
          </p:cNvSpPr>
          <p:nvPr/>
        </p:nvSpPr>
        <p:spPr bwMode="auto">
          <a:xfrm>
            <a:off x="6019800" y="4648200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0966" name="Oval 10"/>
          <p:cNvSpPr>
            <a:spLocks noChangeArrowheads="1"/>
          </p:cNvSpPr>
          <p:nvPr/>
        </p:nvSpPr>
        <p:spPr bwMode="auto">
          <a:xfrm>
            <a:off x="2209800" y="4800600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0967" name="Arc 11"/>
          <p:cNvSpPr>
            <a:spLocks/>
          </p:cNvSpPr>
          <p:nvPr/>
        </p:nvSpPr>
        <p:spPr bwMode="auto">
          <a:xfrm>
            <a:off x="3962400" y="4267200"/>
            <a:ext cx="2133600" cy="457200"/>
          </a:xfrm>
          <a:custGeom>
            <a:avLst/>
            <a:gdLst>
              <a:gd name="T0" fmla="*/ 2147483647 w 21600"/>
              <a:gd name="T1" fmla="*/ 0 h 25594"/>
              <a:gd name="T2" fmla="*/ 2147483647 w 21600"/>
              <a:gd name="T3" fmla="*/ 2147483647 h 25594"/>
              <a:gd name="T4" fmla="*/ 0 w 21600"/>
              <a:gd name="T5" fmla="*/ 2147483647 h 25594"/>
              <a:gd name="T6" fmla="*/ 0 60000 65536"/>
              <a:gd name="T7" fmla="*/ 0 60000 65536"/>
              <a:gd name="T8" fmla="*/ 0 60000 65536"/>
              <a:gd name="T9" fmla="*/ 0 w 21600"/>
              <a:gd name="T10" fmla="*/ 0 h 25594"/>
              <a:gd name="T11" fmla="*/ 21600 w 21600"/>
              <a:gd name="T12" fmla="*/ 25594 h 25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594" fill="none" extrusionOk="0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</a:path>
              <a:path w="21600" h="25594" stroke="0" extrusionOk="0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  <a:lnTo>
                  <a:pt x="0" y="21548"/>
                </a:lnTo>
                <a:lnTo>
                  <a:pt x="1498" y="0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4953000" y="3962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80</a:t>
            </a:r>
          </a:p>
        </p:txBody>
      </p:sp>
      <p:sp>
        <p:nvSpPr>
          <p:cNvPr id="40969" name="Arc 13"/>
          <p:cNvSpPr>
            <a:spLocks/>
          </p:cNvSpPr>
          <p:nvPr/>
        </p:nvSpPr>
        <p:spPr bwMode="auto">
          <a:xfrm rot="-3140041" flipH="1" flipV="1">
            <a:off x="2794000" y="4367213"/>
            <a:ext cx="936625" cy="492125"/>
          </a:xfrm>
          <a:custGeom>
            <a:avLst/>
            <a:gdLst>
              <a:gd name="T0" fmla="*/ 0 w 23618"/>
              <a:gd name="T1" fmla="*/ 2147483647 h 23342"/>
              <a:gd name="T2" fmla="*/ 2147483647 w 23618"/>
              <a:gd name="T3" fmla="*/ 2147483647 h 23342"/>
              <a:gd name="T4" fmla="*/ 2147483647 w 23618"/>
              <a:gd name="T5" fmla="*/ 2147483647 h 23342"/>
              <a:gd name="T6" fmla="*/ 0 60000 65536"/>
              <a:gd name="T7" fmla="*/ 0 60000 65536"/>
              <a:gd name="T8" fmla="*/ 0 60000 65536"/>
              <a:gd name="T9" fmla="*/ 0 w 23618"/>
              <a:gd name="T10" fmla="*/ 0 h 23342"/>
              <a:gd name="T11" fmla="*/ 23618 w 23618"/>
              <a:gd name="T12" fmla="*/ 23342 h 23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18" h="23342" fill="none" extrusionOk="0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  <a:cubicBezTo>
                  <a:pt x="23618" y="22181"/>
                  <a:pt x="23594" y="22762"/>
                  <a:pt x="23547" y="23341"/>
                </a:cubicBezTo>
              </a:path>
              <a:path w="23618" h="23342" stroke="0" extrusionOk="0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  <a:cubicBezTo>
                  <a:pt x="23618" y="22181"/>
                  <a:pt x="23594" y="22762"/>
                  <a:pt x="23547" y="23341"/>
                </a:cubicBezTo>
                <a:lnTo>
                  <a:pt x="2018" y="21600"/>
                </a:lnTo>
                <a:lnTo>
                  <a:pt x="-1" y="94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4"/>
          <p:cNvSpPr txBox="1">
            <a:spLocks noChangeArrowheads="1"/>
          </p:cNvSpPr>
          <p:nvPr/>
        </p:nvSpPr>
        <p:spPr bwMode="auto">
          <a:xfrm>
            <a:off x="3048000" y="4343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3657600" y="4038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0972" name="Text Box 16"/>
          <p:cNvSpPr txBox="1">
            <a:spLocks noChangeArrowheads="1"/>
          </p:cNvSpPr>
          <p:nvPr/>
        </p:nvSpPr>
        <p:spPr bwMode="auto">
          <a:xfrm>
            <a:off x="6096000" y="4572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0973" name="Text Box 17"/>
          <p:cNvSpPr txBox="1">
            <a:spLocks noChangeArrowheads="1"/>
          </p:cNvSpPr>
          <p:nvPr/>
        </p:nvSpPr>
        <p:spPr bwMode="auto">
          <a:xfrm>
            <a:off x="2362200" y="472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09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868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：已知某网的邻接（出边）表，请画出该网络。</a:t>
            </a:r>
          </a:p>
        </p:txBody>
      </p:sp>
      <p:graphicFrame>
        <p:nvGraphicFramePr>
          <p:cNvPr id="40975" name="Object 4"/>
          <p:cNvGraphicFramePr>
            <a:graphicFrameLocks noChangeAspect="1"/>
          </p:cNvGraphicFramePr>
          <p:nvPr/>
        </p:nvGraphicFramePr>
        <p:xfrm>
          <a:off x="914400" y="3962400"/>
          <a:ext cx="6781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r:id="rId4" imgW="1923455" imgH="1298561" progId="">
                  <p:embed/>
                </p:oleObj>
              </mc:Choice>
              <mc:Fallback>
                <p:oleObj r:id="rId4" imgW="1923455" imgH="129856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6781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6"/>
          <p:cNvGraphicFramePr>
            <a:graphicFrameLocks noChangeAspect="1"/>
          </p:cNvGraphicFramePr>
          <p:nvPr/>
        </p:nvGraphicFramePr>
        <p:xfrm>
          <a:off x="665163" y="909638"/>
          <a:ext cx="685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r:id="rId6" imgW="2304683" imgH="1862647" progId="">
                  <p:embed/>
                </p:oleObj>
              </mc:Choice>
              <mc:Fallback>
                <p:oleObj r:id="rId6" imgW="2304683" imgH="186264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909638"/>
                        <a:ext cx="6858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AutoShape 18"/>
          <p:cNvSpPr>
            <a:spLocks noChangeArrowheads="1"/>
          </p:cNvSpPr>
          <p:nvPr/>
        </p:nvSpPr>
        <p:spPr bwMode="auto">
          <a:xfrm>
            <a:off x="5521325" y="914400"/>
            <a:ext cx="3698875" cy="1371600"/>
          </a:xfrm>
          <a:prstGeom prst="cloudCallout">
            <a:avLst>
              <a:gd name="adj1" fmla="val -4528"/>
              <a:gd name="adj2" fmla="val 80324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当邻接表的存储结构形成后，图便唯一确定！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 autoUpdateAnimBg="0"/>
      <p:bldP spid="40965" grpId="0" animBg="1" autoUpdateAnimBg="0"/>
      <p:bldP spid="40966" grpId="0" animBg="1" autoUpdateAnimBg="0"/>
      <p:bldP spid="40967" grpId="0" animBg="1"/>
      <p:bldP spid="40968" grpId="0" autoUpdateAnimBg="0"/>
      <p:bldP spid="40969" grpId="0" animBg="1"/>
      <p:bldP spid="40970" grpId="0" autoUpdateAnimBg="0"/>
      <p:bldP spid="40971" grpId="0" autoUpdateAnimBg="0"/>
      <p:bldP spid="40972" grpId="0" autoUpdateAnimBg="0"/>
      <p:bldP spid="40973" grpId="0" autoUpdateAnimBg="0"/>
      <p:bldP spid="4097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A8203960-9336-4651-A2A6-EBE5A73807C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29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867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314CC171-5DEC-4882-9D4C-4C85D52293D9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29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76200" y="1658938"/>
            <a:ext cx="870426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</a:rPr>
              <a:t>分析</a:t>
            </a:r>
            <a:r>
              <a:rPr lang="en-US" altLang="zh-CN" sz="2800" b="1">
                <a:solidFill>
                  <a:schemeClr val="hlink"/>
                </a:solidFill>
              </a:rPr>
              <a:t>1:</a:t>
            </a:r>
            <a:r>
              <a:rPr lang="en-US" altLang="zh-CN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zh-CN" altLang="en-US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个顶点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条边的无向图</a:t>
            </a: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，邻接表中除了</a:t>
            </a:r>
            <a:r>
              <a:rPr lang="en-US" alt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个头结点外，只有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2e</a:t>
            </a: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个表结点</a:t>
            </a:r>
            <a:r>
              <a:rPr lang="en-US" alt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空间效率为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O(n+2e)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sz="2800" b="1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若是稀疏图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(e&lt;&lt;n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，则比邻接矩阵表示法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O(n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省空间。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3" y="179388"/>
            <a:ext cx="3919537" cy="533400"/>
          </a:xfrm>
        </p:spPr>
        <p:txBody>
          <a:bodyPr/>
          <a:lstStyle/>
          <a:p>
            <a:pPr eaLnBrk="1" hangingPunct="1"/>
            <a:r>
              <a:rPr lang="zh-CN" sz="2800" b="1" smtClean="0">
                <a:solidFill>
                  <a:schemeClr val="hlink"/>
                </a:solidFill>
              </a:rPr>
              <a:t>邻接表存储法的特点：</a:t>
            </a:r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1249363" y="909638"/>
            <a:ext cx="7043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ea typeface="楷体_GB2312" pitchFamily="49" charset="-122"/>
              </a:rPr>
              <a:t>———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它其实是对邻接矩阵法的一种改进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75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75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B8BCD7EF-555D-4B21-8933-1D6AA918E5D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43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011557CE-E8AF-449C-A292-4B3662858A3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3563" y="0"/>
            <a:ext cx="5048250" cy="70485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0000"/>
                </a:solidFill>
                <a:ea typeface="华文新魏" pitchFamily="2" charset="-122"/>
              </a:rPr>
              <a:t>8.1.1</a:t>
            </a:r>
            <a:r>
              <a:rPr lang="zh-CN" altLang="en-US" sz="4000" b="1" smtClean="0">
                <a:solidFill>
                  <a:srgbClr val="CC0000"/>
                </a:solidFill>
                <a:ea typeface="华文新魏" pitchFamily="2" charset="-122"/>
              </a:rPr>
              <a:t>  图的有关概念</a:t>
            </a:r>
            <a:endParaRPr lang="zh-CN" altLang="en-US" sz="4000" smtClean="0">
              <a:solidFill>
                <a:srgbClr val="CC0000"/>
              </a:solidFill>
              <a:ea typeface="华文新魏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909638"/>
            <a:ext cx="8916987" cy="5610225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仿宋_GB2312" pitchFamily="49" charset="-122"/>
              </a:rPr>
              <a:t>1.</a:t>
            </a:r>
            <a:r>
              <a:rPr lang="zh-CN" altLang="en-US" sz="2800" b="1" u="sng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定义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   图是由顶点集合</a:t>
            </a:r>
            <a:r>
              <a:rPr lang="en-US" altLang="zh-CN" sz="2800" b="1" i="1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(vertex)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及顶点间的关系集合</a:t>
            </a:r>
            <a:r>
              <a:rPr lang="en-US" altLang="zh-CN" sz="2800" b="1" i="1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组成的一种数据结构：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   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Graph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＝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en-US" altLang="zh-CN" sz="28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altLang="zh-CN" sz="2800" b="1" smtClean="0">
              <a:solidFill>
                <a:srgbClr val="00808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其中</a:t>
            </a:r>
            <a:r>
              <a:rPr lang="en-US" altLang="zh-CN" sz="2800" b="1" i="1" smtClean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800" b="1" smtClean="0">
                <a:latin typeface="Times New Roman" pitchFamily="18" charset="0"/>
                <a:ea typeface="仿宋_GB2312" pitchFamily="49" charset="-122"/>
              </a:rPr>
              <a:t> = { </a:t>
            </a:r>
            <a:r>
              <a:rPr lang="en-US" altLang="zh-CN" sz="2800" b="1" i="1" smtClean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800" b="1" smtClean="0">
                <a:latin typeface="Times New Roman" pitchFamily="18" charset="0"/>
                <a:ea typeface="仿宋_GB2312" pitchFamily="49" charset="-122"/>
              </a:rPr>
              <a:t> | </a:t>
            </a:r>
            <a:r>
              <a:rPr lang="en-US" altLang="zh-CN" sz="2800" b="1" i="1" smtClean="0">
                <a:latin typeface="Times New Roman" pitchFamily="18" charset="0"/>
                <a:ea typeface="仿宋_GB2312" pitchFamily="49" charset="-122"/>
              </a:rPr>
              <a:t>x </a:t>
            </a:r>
            <a:r>
              <a:rPr lang="en-US" altLang="zh-CN" sz="28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某个数据对象</a:t>
            </a:r>
            <a:r>
              <a:rPr lang="en-US" altLang="zh-CN" sz="2800" b="1" smtClean="0">
                <a:latin typeface="Times New Roman" pitchFamily="18" charset="0"/>
                <a:ea typeface="仿宋_GB2312" pitchFamily="49" charset="-122"/>
              </a:rPr>
              <a:t>} 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是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顶点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的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有穷非空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集合；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      </a:t>
            </a:r>
            <a:endParaRPr lang="en-US" sz="2800" b="1" smtClean="0">
              <a:solidFill>
                <a:srgbClr val="00808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= {(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y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 |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x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y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r>
              <a:rPr lang="en-US" altLang="zh-CN" sz="28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或</a:t>
            </a:r>
            <a:r>
              <a:rPr lang="zh-CN" altLang="en-US" sz="28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= {&lt;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y&gt;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|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x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y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&amp;&amp;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Path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(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y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altLang="zh-CN" sz="2800" b="1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是顶点之间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关系的有穷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集合，也叫做边</a:t>
            </a:r>
            <a:r>
              <a:rPr lang="en-US" altLang="zh-CN" sz="2800" b="1" smtClean="0">
                <a:latin typeface="Times New Roman" pitchFamily="18" charset="0"/>
                <a:ea typeface="仿宋_GB2312" pitchFamily="49" charset="-122"/>
              </a:rPr>
              <a:t>(edge)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集合。</a:t>
            </a:r>
            <a:endParaRPr lang="en-US" sz="28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sz="28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Path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(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8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y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表示从 </a:t>
            </a:r>
            <a:r>
              <a:rPr lang="en-US" altLang="zh-CN" sz="2800" b="1" i="1" smtClean="0">
                <a:latin typeface="Times New Roman" pitchFamily="18" charset="0"/>
                <a:ea typeface="仿宋_GB2312" pitchFamily="49" charset="-122"/>
              </a:rPr>
              <a:t>x 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到 </a:t>
            </a:r>
            <a:r>
              <a:rPr lang="en-US" altLang="zh-CN" sz="2800" b="1" i="1" smtClean="0">
                <a:latin typeface="Times New Roman" pitchFamily="18" charset="0"/>
                <a:ea typeface="仿宋_GB2312" pitchFamily="49" charset="-122"/>
              </a:rPr>
              <a:t>y 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的一条单向通路</a:t>
            </a:r>
            <a:r>
              <a:rPr lang="en-US" altLang="zh-CN" sz="28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2800" b="1" smtClean="0">
                <a:latin typeface="Times New Roman" pitchFamily="18" charset="0"/>
                <a:ea typeface="仿宋_GB2312" pitchFamily="49" charset="-122"/>
              </a:rPr>
              <a:t>它是有方向的。</a:t>
            </a:r>
          </a:p>
        </p:txBody>
      </p:sp>
      <p:cxnSp>
        <p:nvCxnSpPr>
          <p:cNvPr id="12294" name="直接箭头连接符 6"/>
          <p:cNvCxnSpPr>
            <a:cxnSpLocks noChangeShapeType="1"/>
          </p:cNvCxnSpPr>
          <p:nvPr/>
        </p:nvCxnSpPr>
        <p:spPr bwMode="auto">
          <a:xfrm flipV="1">
            <a:off x="1468438" y="4443413"/>
            <a:ext cx="3814762" cy="15779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F05562D-7EE7-4C79-BE43-D96FE7D82AD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891" name="灯片编号占位符 5"/>
          <p:cNvSpPr txBox="1">
            <a:spLocks noGrp="1" noChangeArrowheads="1"/>
          </p:cNvSpPr>
          <p:nvPr/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C422B76F-BDDD-4BE4-864E-4396AB0F33BC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30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252413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666750" algn="l"/>
              </a:tabLst>
            </a:pPr>
            <a:r>
              <a:rPr lang="zh-CN" altLang="en-US" sz="2800" b="1">
                <a:solidFill>
                  <a:schemeClr val="hlink"/>
                </a:solidFill>
              </a:rPr>
              <a:t>分析</a:t>
            </a:r>
            <a:r>
              <a:rPr lang="en-US" altLang="zh-CN" sz="2800" b="1">
                <a:solidFill>
                  <a:schemeClr val="hlink"/>
                </a:solidFill>
              </a:rPr>
              <a:t>2:</a:t>
            </a:r>
          </a:p>
          <a:p>
            <a:pPr>
              <a:tabLst>
                <a:tab pos="666750" algn="l"/>
              </a:tabLst>
            </a:pP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在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有向图</a:t>
            </a: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邻接表中除了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个头结点外，只有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个表结点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空间效率为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O(n+e)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。若是稀疏图，则比邻接矩阵表示法合适。</a:t>
            </a:r>
          </a:p>
        </p:txBody>
      </p:sp>
      <p:sp>
        <p:nvSpPr>
          <p:cNvPr id="44037" name="Rectangle 12"/>
          <p:cNvSpPr>
            <a:spLocks noChangeArrowheads="1"/>
          </p:cNvSpPr>
          <p:nvPr/>
        </p:nvSpPr>
        <p:spPr bwMode="auto">
          <a:xfrm>
            <a:off x="176213" y="5597525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286000" indent="-2286000" algn="ctr">
              <a:spcBef>
                <a:spcPct val="50000"/>
              </a:spcBef>
            </a:pPr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邻接表的</a:t>
            </a:r>
            <a:r>
              <a:rPr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缺点：</a:t>
            </a:r>
            <a:endParaRPr lang="zh-CN" altLang="en-US" sz="240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4038" name="Rectangle 13"/>
          <p:cNvSpPr>
            <a:spLocks noChangeArrowheads="1"/>
          </p:cNvSpPr>
          <p:nvPr/>
        </p:nvSpPr>
        <p:spPr bwMode="auto">
          <a:xfrm>
            <a:off x="0" y="2346325"/>
            <a:ext cx="58134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>
                <a:solidFill>
                  <a:schemeClr val="hlink"/>
                </a:solidFill>
                <a:ea typeface="黑体" pitchFamily="49" charset="-122"/>
              </a:rPr>
              <a:t>怎样计算有向图顶点的出度？</a:t>
            </a:r>
            <a:endParaRPr lang="en-US" sz="2800">
              <a:solidFill>
                <a:schemeClr val="hlink"/>
              </a:solidFill>
              <a:ea typeface="黑体" pitchFamily="49" charset="-122"/>
            </a:endParaRPr>
          </a:p>
          <a:p>
            <a:pPr>
              <a:spcBef>
                <a:spcPct val="10000"/>
              </a:spcBef>
            </a:pPr>
            <a:endParaRPr lang="zh-CN" altLang="en-US" sz="2800">
              <a:solidFill>
                <a:schemeClr val="hlink"/>
              </a:solidFill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800">
                <a:solidFill>
                  <a:schemeClr val="hlink"/>
                </a:solidFill>
                <a:ea typeface="黑体" pitchFamily="49" charset="-122"/>
              </a:rPr>
              <a:t>怎样计算有向图顶点的入度？</a:t>
            </a:r>
            <a:endParaRPr lang="en-US" sz="2800">
              <a:solidFill>
                <a:schemeClr val="hlink"/>
              </a:solidFill>
              <a:ea typeface="黑体" pitchFamily="49" charset="-122"/>
            </a:endParaRPr>
          </a:p>
          <a:p>
            <a:pPr>
              <a:spcBef>
                <a:spcPct val="10000"/>
              </a:spcBef>
            </a:pPr>
            <a:endParaRPr lang="zh-CN" altLang="en-US" sz="280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9" name="Rectangle 15"/>
          <p:cNvSpPr>
            <a:spLocks noChangeArrowheads="1"/>
          </p:cNvSpPr>
          <p:nvPr/>
        </p:nvSpPr>
        <p:spPr bwMode="auto">
          <a:xfrm>
            <a:off x="231775" y="5064125"/>
            <a:ext cx="255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邻接表的</a:t>
            </a:r>
            <a:r>
              <a:rPr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优点：</a:t>
            </a:r>
            <a:endParaRPr lang="zh-CN" altLang="en-US" sz="2400">
              <a:solidFill>
                <a:srgbClr val="FF33CC"/>
              </a:solidFill>
              <a:ea typeface="黑体" pitchFamily="49" charset="-122"/>
            </a:endParaRPr>
          </a:p>
        </p:txBody>
      </p:sp>
      <p:sp>
        <p:nvSpPr>
          <p:cNvPr id="44040" name="Rectangle 17"/>
          <p:cNvSpPr>
            <a:spLocks noChangeArrowheads="1"/>
          </p:cNvSpPr>
          <p:nvPr/>
        </p:nvSpPr>
        <p:spPr bwMode="auto">
          <a:xfrm>
            <a:off x="884238" y="3681413"/>
            <a:ext cx="7521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临接表中不方便</a:t>
            </a:r>
            <a:endParaRPr lang="en-US" altLang="zh-CN" sz="2800" b="1">
              <a:ea typeface="黑体" pitchFamily="49" charset="-122"/>
            </a:endParaRPr>
          </a:p>
          <a:p>
            <a:r>
              <a:rPr lang="zh-CN" altLang="en-US" sz="2800" b="1">
                <a:ea typeface="黑体" pitchFamily="49" charset="-122"/>
              </a:rPr>
              <a:t>建立逆邻接表</a:t>
            </a:r>
            <a:endParaRPr lang="en-US" altLang="zh-CN" sz="2800" b="1">
              <a:ea typeface="黑体" pitchFamily="49" charset="-122"/>
            </a:endParaRPr>
          </a:p>
          <a:p>
            <a:r>
              <a:rPr lang="en-US" altLang="zh-CN" sz="2800" b="1">
                <a:ea typeface="黑体" pitchFamily="49" charset="-122"/>
              </a:rPr>
              <a:t>I D( Vi ) </a:t>
            </a:r>
            <a:r>
              <a:rPr lang="zh-CN" altLang="en-US" sz="2800" b="1">
                <a:ea typeface="黑体" pitchFamily="49" charset="-122"/>
              </a:rPr>
              <a:t>＝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逆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邻接表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中链接的结点数</a:t>
            </a:r>
          </a:p>
        </p:txBody>
      </p:sp>
      <p:sp>
        <p:nvSpPr>
          <p:cNvPr id="44042" name="Rectangle 19"/>
          <p:cNvSpPr>
            <a:spLocks noChangeArrowheads="1"/>
          </p:cNvSpPr>
          <p:nvPr/>
        </p:nvSpPr>
        <p:spPr bwMode="auto">
          <a:xfrm>
            <a:off x="2386013" y="5064125"/>
            <a:ext cx="539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黑体" pitchFamily="49" charset="-122"/>
                <a:ea typeface="楷体_GB2312" pitchFamily="49" charset="-122"/>
              </a:rPr>
              <a:t>空间效率高；</a:t>
            </a:r>
            <a:r>
              <a:rPr lang="zh-CN" altLang="en-US" sz="2400" b="1">
                <a:ea typeface="楷体_GB2312" pitchFamily="49" charset="-122"/>
              </a:rPr>
              <a:t>容易寻找顶点的邻接点；</a:t>
            </a:r>
          </a:p>
        </p:txBody>
      </p:sp>
      <p:sp>
        <p:nvSpPr>
          <p:cNvPr id="44043" name="Rectangle 20"/>
          <p:cNvSpPr>
            <a:spLocks noChangeArrowheads="1"/>
          </p:cNvSpPr>
          <p:nvPr/>
        </p:nvSpPr>
        <p:spPr bwMode="auto">
          <a:xfrm>
            <a:off x="2386013" y="5597525"/>
            <a:ext cx="6178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判断两顶点间是否有边或弧，需搜索两结点对应的单链表，没有邻接矩阵方便。</a:t>
            </a:r>
          </a:p>
        </p:txBody>
      </p:sp>
      <p:sp>
        <p:nvSpPr>
          <p:cNvPr id="44044" name="Rectangle 17"/>
          <p:cNvSpPr>
            <a:spLocks noChangeArrowheads="1"/>
          </p:cNvSpPr>
          <p:nvPr/>
        </p:nvSpPr>
        <p:spPr bwMode="auto">
          <a:xfrm>
            <a:off x="819150" y="2757488"/>
            <a:ext cx="6396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黑体" pitchFamily="49" charset="-122"/>
              </a:rPr>
              <a:t>OD(Vi)</a:t>
            </a:r>
            <a:r>
              <a:rPr lang="zh-CN" altLang="en-US" sz="2800" b="1">
                <a:ea typeface="黑体" pitchFamily="49" charset="-122"/>
              </a:rPr>
              <a:t>＝</a:t>
            </a:r>
            <a:r>
              <a:rPr lang="zh-CN" altLang="en-US" sz="2800" b="1">
                <a:ea typeface="楷体_GB2312" pitchFamily="49" charset="-122"/>
              </a:rPr>
              <a:t>单链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表</a:t>
            </a:r>
            <a:r>
              <a:rPr lang="zh-CN" altLang="en-US" sz="2800" b="1">
                <a:ea typeface="楷体_GB2312" pitchFamily="49" charset="-122"/>
              </a:rPr>
              <a:t>中链接的结点数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44038" grpId="0" autoUpdateAnimBg="0"/>
      <p:bldP spid="44039" grpId="0" autoUpdateAnimBg="0"/>
      <p:bldP spid="44040" grpId="0" build="p" autoUpdateAnimBg="0"/>
      <p:bldP spid="44042" grpId="0" autoUpdateAnimBg="0"/>
      <p:bldP spid="44043" grpId="0" autoUpdateAnimBg="0"/>
      <p:bldP spid="4404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DFCBF37-B629-472D-BBAC-51198C07BA5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915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031558CA-44F6-45F3-BFDA-5BD0D16D6D4B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31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229600" cy="609600"/>
          </a:xfrm>
        </p:spPr>
        <p:txBody>
          <a:bodyPr/>
          <a:lstStyle/>
          <a:p>
            <a:pPr marL="1047750" indent="-1047750" eaLnBrk="1" hangingPunct="1"/>
            <a:r>
              <a:rPr lang="zh-CN" sz="2800" b="1" smtClean="0"/>
              <a:t>讨论：邻接表与邻接矩阵有什么异同之处？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52400" y="895350"/>
            <a:ext cx="8686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pitchFamily="2" charset="-122"/>
                <a:ea typeface="宋体" pitchFamily="2" charset="-122"/>
              </a:rPr>
              <a:t>1.</a:t>
            </a:r>
            <a:r>
              <a:rPr lang="en-US" altLang="zh-CN" sz="2800" b="1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联系：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邻接表中每个链表对应于邻接矩阵中的一行，链表中结点个数等于一行中非零元素的个数。</a:t>
            </a:r>
          </a:p>
          <a:p>
            <a:pPr eaLnBrk="1" hangingPunct="1"/>
            <a:r>
              <a:rPr lang="en-US" altLang="zh-CN" sz="2800" b="1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区别：</a:t>
            </a:r>
          </a:p>
          <a:p>
            <a:pPr eaLnBrk="1" hangingPunct="1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① 邻接矩阵的空间复杂度为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O(n</a:t>
            </a:r>
            <a:r>
              <a:rPr lang="en-US" altLang="zh-CN" sz="2800" b="1" baseline="3000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),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而邻接表的空间复杂度为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O(n+e)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（有向图）或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O(n+2e)</a:t>
            </a:r>
            <a:r>
              <a:rPr lang="zh-CN" altLang="en-US" sz="2800" b="1">
                <a:latin typeface="宋体" pitchFamily="2" charset="-122"/>
              </a:rPr>
              <a:t>（无向图）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。</a:t>
            </a:r>
            <a:endParaRPr lang="en-US" sz="2800" b="1"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zh-CN" altLang="en-US" sz="2800" b="1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800" b="1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用途：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邻接矩阵多用于稠密图的存储（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接近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n(n-1)/2)</a:t>
            </a:r>
            <a:r>
              <a:rPr lang="zh-CN" altLang="en-US" sz="2800" b="1">
                <a:latin typeface="宋体" pitchFamily="2" charset="-122"/>
                <a:ea typeface="宋体" pitchFamily="2" charset="-122"/>
              </a:rPr>
              <a:t>；而邻接表多用于稀疏图的存储（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e&lt;&lt;n</a:t>
            </a:r>
            <a:r>
              <a:rPr lang="en-US" altLang="zh-CN" sz="2800" b="1" baseline="3000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b="1">
                <a:latin typeface="宋体" pitchFamily="2" charset="-122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38EE4C2-F406-40F4-A1FD-09B1A1E96E6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39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B9E4E67C-B7E3-4318-8393-466CF799D89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用邻接表表示的图的类定义</a:t>
            </a:r>
            <a:r>
              <a:rPr lang="zh-CN" smtClean="0"/>
              <a:t> 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62050"/>
            <a:ext cx="8229600" cy="55435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struct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		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边结点的定义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sz="2800" b="1" i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dest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	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顶点下标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cost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	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边上的权值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*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link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下一条边链指针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 ()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{}			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构造函数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struct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Vertex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	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顶点的定义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T data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顶点的值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*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adj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边链表的头指针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942" name="Rectangle 27" descr="羊皮纸"/>
          <p:cNvSpPr>
            <a:spLocks noChangeArrowheads="1"/>
          </p:cNvSpPr>
          <p:nvPr/>
        </p:nvSpPr>
        <p:spPr bwMode="auto">
          <a:xfrm>
            <a:off x="7056438" y="1370013"/>
            <a:ext cx="1736725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9943" name="Text Box 28"/>
          <p:cNvSpPr txBox="1">
            <a:spLocks noChangeArrowheads="1"/>
          </p:cNvSpPr>
          <p:nvPr/>
        </p:nvSpPr>
        <p:spPr bwMode="auto">
          <a:xfrm>
            <a:off x="6875463" y="852488"/>
            <a:ext cx="2019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600" b="1">
                <a:ea typeface="宋体" pitchFamily="2" charset="-122"/>
              </a:rPr>
              <a:t>dest cost link</a:t>
            </a:r>
            <a:endParaRPr lang="en-US" altLang="zh-CN" sz="2600">
              <a:ea typeface="宋体" pitchFamily="2" charset="-122"/>
            </a:endParaRPr>
          </a:p>
        </p:txBody>
      </p:sp>
      <p:sp>
        <p:nvSpPr>
          <p:cNvPr id="39944" name="Text Box 51"/>
          <p:cNvSpPr txBox="1">
            <a:spLocks noChangeArrowheads="1"/>
          </p:cNvSpPr>
          <p:nvPr/>
        </p:nvSpPr>
        <p:spPr bwMode="auto">
          <a:xfrm>
            <a:off x="7262813" y="131445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3200" b="1">
                <a:ea typeface="宋体" pitchFamily="2" charset="-122"/>
              </a:rPr>
              <a:t>  </a:t>
            </a:r>
            <a:r>
              <a:rPr lang="en-US" altLang="zh-CN" sz="3200" b="1">
                <a:solidFill>
                  <a:schemeClr val="tx2"/>
                </a:solidFill>
                <a:ea typeface="宋体" pitchFamily="2" charset="-122"/>
              </a:rPr>
              <a:t> </a:t>
            </a:r>
            <a:endParaRPr lang="en-US" altLang="zh-CN" sz="3200" b="1">
              <a:ea typeface="宋体" pitchFamily="2" charset="-122"/>
            </a:endParaRPr>
          </a:p>
        </p:txBody>
      </p:sp>
      <p:sp>
        <p:nvSpPr>
          <p:cNvPr id="39945" name="Line 29"/>
          <p:cNvSpPr>
            <a:spLocks noChangeShapeType="1"/>
          </p:cNvSpPr>
          <p:nvPr/>
        </p:nvSpPr>
        <p:spPr bwMode="auto">
          <a:xfrm>
            <a:off x="7667625" y="1387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34"/>
          <p:cNvSpPr>
            <a:spLocks noChangeShapeType="1"/>
          </p:cNvSpPr>
          <p:nvPr/>
        </p:nvSpPr>
        <p:spPr bwMode="auto">
          <a:xfrm>
            <a:off x="8243888" y="1377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Group 7"/>
          <p:cNvGraphicFramePr>
            <a:graphicFrameLocks noGrp="1"/>
          </p:cNvGraphicFramePr>
          <p:nvPr/>
        </p:nvGraphicFramePr>
        <p:xfrm>
          <a:off x="6354763" y="4437063"/>
          <a:ext cx="2540000" cy="517576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adj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A10BB16-18B8-437C-AF79-B3B801287C7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3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E5B03589-A625-4AB9-B62B-44B900ED41E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728663"/>
            <a:ext cx="8229600" cy="56880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class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Graphlnk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private: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Vertex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*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NodeTable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顶点表 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各边链表的头结点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   int 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numVertices;  int maxVertices;  </a:t>
            </a:r>
            <a:endParaRPr lang="en-US" altLang="zh-CN" sz="2800" b="1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getVertexPos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const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T vertx)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	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                  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给出顶点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vertex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在图中的位置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	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for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i++)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        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                                                    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return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	    return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public: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Graphlnk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sz = DefaultVertices)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构造函数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~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Graphlnk()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		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析构函数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用邻接表表示的图的类定义</a:t>
            </a:r>
            <a:r>
              <a:rPr lang="zh-CN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8850" y="3860800"/>
            <a:ext cx="4322763" cy="522288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NodeTable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[i].data ==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vertx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AF7F2D6D-66D9-4448-B52E-DEE1D427D00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987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11D554CB-5FA6-425F-9893-4671A2FB9B1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57225"/>
            <a:ext cx="8229600" cy="572452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getValue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i)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{		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取顶点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i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的值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	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return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&gt;=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&amp;&amp;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NumVertices)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?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NodeTable[i].data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: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getWeight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v2)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取边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(v1,v2)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权值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insertVertex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const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vertex)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removeVertex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bool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insertEdge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v2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 cost)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bool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removeEdge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v2)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getFirstNeighbor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getNextNeighbor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w)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用邻接表表示的图的类定义</a:t>
            </a:r>
            <a:r>
              <a:rPr lang="zh-CN" smtClean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BDCC4FF-6ECF-4C2A-9FB5-3E77279BA8D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3011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59D8CE40-FCED-44E7-975D-7CED61EFC7C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728663"/>
            <a:ext cx="8229600" cy="56880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Graphlnk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Graphlnk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sz)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				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构造函数：建立一个空的邻接表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maxVertices = sz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numVertices = 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NodeTable =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new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Vertex[maxVertices]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				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创建顶点表数组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(NodeTable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==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NULL)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{ cerr &lt;&lt; "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存储分配错！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" &lt;&lt; endl;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exit(1)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for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maxVertices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i++)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（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填空）</a:t>
            </a: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0"/>
            <a:ext cx="8470900" cy="792163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用邻接表表示的图类的构造函数</a:t>
            </a:r>
            <a:r>
              <a:rPr lang="zh-CN" smtClean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258888" y="4760913"/>
            <a:ext cx="6626225" cy="523875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NodeTable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[i].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adj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 = NULL;   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7831FD1-4260-47A6-9AE2-EED023DE519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4035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9A37D771-C30B-4B09-9830-20F9D7DD8FF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728663"/>
            <a:ext cx="8229600" cy="56880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Graphlnk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zh-CN" altLang="en-US" sz="2800" b="1" smtClean="0">
                <a:latin typeface="Times New Roman" pitchFamily="18" charset="0"/>
              </a:rPr>
              <a:t>～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Graphlnk()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	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				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析构函数：删除一个邻接表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for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numVertices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i++ 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*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p = NodeTable[i].adj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while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(p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!=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NULL)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				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 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（程序填空）</a:t>
            </a: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delete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p = NodeTable[i].adj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	}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	delete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[ ]NodeTable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		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删除顶点表数组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0"/>
            <a:ext cx="8470900" cy="792163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用邻接表表示的图类的析构函数</a:t>
            </a:r>
            <a:r>
              <a:rPr lang="zh-CN" smtClean="0"/>
              <a:t> </a:t>
            </a:r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7054850" y="2078038"/>
            <a:ext cx="1905000" cy="2271712"/>
            <a:chOff x="0" y="0"/>
            <a:chExt cx="1200" cy="1431"/>
          </a:xfrm>
        </p:grpSpPr>
        <p:grpSp>
          <p:nvGrpSpPr>
            <p:cNvPr id="44054" name="Group 7"/>
            <p:cNvGrpSpPr>
              <a:grpSpLocks/>
            </p:cNvGrpSpPr>
            <p:nvPr/>
          </p:nvGrpSpPr>
          <p:grpSpPr bwMode="auto">
            <a:xfrm>
              <a:off x="96" y="169"/>
              <a:ext cx="1008" cy="1113"/>
              <a:chOff x="0" y="0"/>
              <a:chExt cx="1008" cy="1113"/>
            </a:xfrm>
          </p:grpSpPr>
          <p:sp>
            <p:nvSpPr>
              <p:cNvPr id="44060" name="Line 5"/>
              <p:cNvSpPr>
                <a:spLocks noChangeShapeType="1"/>
              </p:cNvSpPr>
              <p:nvPr/>
            </p:nvSpPr>
            <p:spPr bwMode="auto">
              <a:xfrm>
                <a:off x="864" y="304"/>
                <a:ext cx="0" cy="5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1" name="Line 6"/>
              <p:cNvSpPr>
                <a:spLocks noChangeShapeType="1"/>
              </p:cNvSpPr>
              <p:nvPr/>
            </p:nvSpPr>
            <p:spPr bwMode="auto">
              <a:xfrm flipV="1">
                <a:off x="248" y="253"/>
                <a:ext cx="520" cy="61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2" name="Line 7"/>
              <p:cNvSpPr>
                <a:spLocks noChangeShapeType="1"/>
              </p:cNvSpPr>
              <p:nvPr/>
            </p:nvSpPr>
            <p:spPr bwMode="auto">
              <a:xfrm flipH="1">
                <a:off x="157" y="319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3" name="Oval 8" descr="羊皮纸"/>
              <p:cNvSpPr>
                <a:spLocks noChangeArrowheads="1"/>
              </p:cNvSpPr>
              <p:nvPr/>
            </p:nvSpPr>
            <p:spPr bwMode="auto">
              <a:xfrm>
                <a:off x="0" y="809"/>
                <a:ext cx="288" cy="30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ea typeface="宋体" pitchFamily="2" charset="-122"/>
                  </a:rPr>
                  <a:t>B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44064" name="Oval 9" descr="羊皮纸"/>
              <p:cNvSpPr>
                <a:spLocks noChangeArrowheads="1"/>
              </p:cNvSpPr>
              <p:nvPr/>
            </p:nvSpPr>
            <p:spPr bwMode="auto">
              <a:xfrm>
                <a:off x="5" y="0"/>
                <a:ext cx="288" cy="30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ea typeface="宋体" pitchFamily="2" charset="-122"/>
                  </a:rPr>
                  <a:t>A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44065" name="Oval 10" descr="羊皮纸"/>
              <p:cNvSpPr>
                <a:spLocks noChangeArrowheads="1"/>
              </p:cNvSpPr>
              <p:nvPr/>
            </p:nvSpPr>
            <p:spPr bwMode="auto">
              <a:xfrm>
                <a:off x="720" y="809"/>
                <a:ext cx="288" cy="30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ea typeface="宋体" pitchFamily="2" charset="-122"/>
                  </a:rPr>
                  <a:t>C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44066" name="Oval 11" descr="羊皮纸"/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88" cy="30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ea typeface="宋体" pitchFamily="2" charset="-122"/>
                  </a:rPr>
                  <a:t>D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44067" name="Line 12"/>
              <p:cNvSpPr>
                <a:spLocks noChangeShapeType="1"/>
              </p:cNvSpPr>
              <p:nvPr/>
            </p:nvSpPr>
            <p:spPr bwMode="auto">
              <a:xfrm>
                <a:off x="288" y="15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8" name="Line 13"/>
              <p:cNvSpPr>
                <a:spLocks noChangeShapeType="1"/>
              </p:cNvSpPr>
              <p:nvPr/>
            </p:nvSpPr>
            <p:spPr bwMode="auto">
              <a:xfrm>
                <a:off x="288" y="961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55" name="Text Box 14"/>
            <p:cNvSpPr txBox="1">
              <a:spLocks noChangeArrowheads="1"/>
            </p:cNvSpPr>
            <p:nvPr/>
          </p:nvSpPr>
          <p:spPr bwMode="auto">
            <a:xfrm>
              <a:off x="480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ea typeface="宋体" pitchFamily="2" charset="-122"/>
                </a:rPr>
                <a:t>6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44056" name="Text Box 15"/>
            <p:cNvSpPr txBox="1">
              <a:spLocks noChangeArrowheads="1"/>
            </p:cNvSpPr>
            <p:nvPr/>
          </p:nvSpPr>
          <p:spPr bwMode="auto">
            <a:xfrm>
              <a:off x="480" y="39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44057" name="Text Box 16"/>
            <p:cNvSpPr txBox="1">
              <a:spLocks noChangeArrowheads="1"/>
            </p:cNvSpPr>
            <p:nvPr/>
          </p:nvSpPr>
          <p:spPr bwMode="auto">
            <a:xfrm>
              <a:off x="0" y="5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44058" name="Text Box 17"/>
            <p:cNvSpPr txBox="1">
              <a:spLocks noChangeArrowheads="1"/>
            </p:cNvSpPr>
            <p:nvPr/>
          </p:nvSpPr>
          <p:spPr bwMode="auto">
            <a:xfrm>
              <a:off x="972" y="5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44059" name="Text Box 18"/>
            <p:cNvSpPr txBox="1">
              <a:spLocks noChangeArrowheads="1"/>
            </p:cNvSpPr>
            <p:nvPr/>
          </p:nvSpPr>
          <p:spPr bwMode="auto">
            <a:xfrm>
              <a:off x="528" y="11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  <a:ea typeface="宋体" pitchFamily="2" charset="-122"/>
                </a:rPr>
                <a:t>8</a:t>
              </a:r>
              <a:endParaRPr lang="en-US" altLang="zh-CN" sz="2400">
                <a:ea typeface="宋体" pitchFamily="2" charset="-122"/>
              </a:endParaRPr>
            </a:p>
          </p:txBody>
        </p:sp>
      </p:grpSp>
      <p:grpSp>
        <p:nvGrpSpPr>
          <p:cNvPr id="44039" name="Group 22"/>
          <p:cNvGrpSpPr>
            <a:grpSpLocks/>
          </p:cNvGrpSpPr>
          <p:nvPr/>
        </p:nvGrpSpPr>
        <p:grpSpPr bwMode="auto">
          <a:xfrm>
            <a:off x="4138613" y="5441950"/>
            <a:ext cx="4668837" cy="692150"/>
            <a:chOff x="0" y="0"/>
            <a:chExt cx="4668838" cy="691699"/>
          </a:xfrm>
        </p:grpSpPr>
        <p:sp>
          <p:nvSpPr>
            <p:cNvPr id="44041" name="Text Box 21"/>
            <p:cNvSpPr txBox="1">
              <a:spLocks noChangeArrowheads="1"/>
            </p:cNvSpPr>
            <p:nvPr/>
          </p:nvSpPr>
          <p:spPr bwMode="auto">
            <a:xfrm>
              <a:off x="0" y="114300"/>
              <a:ext cx="665155" cy="5663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宋体" pitchFamily="2" charset="-122"/>
                </a:rPr>
                <a:t>A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44042" name="Line 25"/>
            <p:cNvSpPr>
              <a:spLocks noChangeShapeType="1"/>
            </p:cNvSpPr>
            <p:nvPr/>
          </p:nvSpPr>
          <p:spPr bwMode="auto">
            <a:xfrm>
              <a:off x="563825" y="390525"/>
              <a:ext cx="97200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Rectangle 27" descr="羊皮纸"/>
            <p:cNvSpPr>
              <a:spLocks noChangeArrowheads="1"/>
            </p:cNvSpPr>
            <p:nvPr/>
          </p:nvSpPr>
          <p:spPr bwMode="auto">
            <a:xfrm>
              <a:off x="1468438" y="161819"/>
              <a:ext cx="1371600" cy="45690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4044" name="Line 29"/>
            <p:cNvSpPr>
              <a:spLocks noChangeShapeType="1"/>
            </p:cNvSpPr>
            <p:nvPr/>
          </p:nvSpPr>
          <p:spPr bwMode="auto">
            <a:xfrm>
              <a:off x="1925638" y="16192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34"/>
            <p:cNvSpPr>
              <a:spLocks noChangeShapeType="1"/>
            </p:cNvSpPr>
            <p:nvPr/>
          </p:nvSpPr>
          <p:spPr bwMode="auto">
            <a:xfrm>
              <a:off x="2382838" y="15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Rectangle 36" descr="羊皮纸"/>
            <p:cNvSpPr>
              <a:spLocks noChangeArrowheads="1"/>
            </p:cNvSpPr>
            <p:nvPr/>
          </p:nvSpPr>
          <p:spPr bwMode="auto">
            <a:xfrm>
              <a:off x="3297238" y="161819"/>
              <a:ext cx="1371600" cy="45690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4047" name="Line 37"/>
            <p:cNvSpPr>
              <a:spLocks noChangeShapeType="1"/>
            </p:cNvSpPr>
            <p:nvPr/>
          </p:nvSpPr>
          <p:spPr bwMode="auto">
            <a:xfrm>
              <a:off x="3754438" y="16192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38"/>
            <p:cNvSpPr>
              <a:spLocks noChangeShapeType="1"/>
            </p:cNvSpPr>
            <p:nvPr/>
          </p:nvSpPr>
          <p:spPr bwMode="auto">
            <a:xfrm>
              <a:off x="4211638" y="15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Text Box 49"/>
            <p:cNvSpPr txBox="1">
              <a:spLocks noChangeArrowheads="1"/>
            </p:cNvSpPr>
            <p:nvPr/>
          </p:nvSpPr>
          <p:spPr bwMode="auto">
            <a:xfrm>
              <a:off x="4208463" y="0"/>
              <a:ext cx="4603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宋体" pitchFamily="2" charset="-122"/>
                  <a:sym typeface="Symbol" pitchFamily="18" charset="2"/>
                </a:rPr>
                <a:t>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44050" name="Line 50"/>
            <p:cNvSpPr>
              <a:spLocks noChangeShapeType="1"/>
            </p:cNvSpPr>
            <p:nvPr/>
          </p:nvSpPr>
          <p:spPr bwMode="auto">
            <a:xfrm>
              <a:off x="2611438" y="381000"/>
              <a:ext cx="68580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Text Box 51"/>
            <p:cNvSpPr txBox="1">
              <a:spLocks noChangeArrowheads="1"/>
            </p:cNvSpPr>
            <p:nvPr/>
          </p:nvSpPr>
          <p:spPr bwMode="auto">
            <a:xfrm>
              <a:off x="1544638" y="106362"/>
              <a:ext cx="79375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宋体" pitchFamily="2" charset="-122"/>
                </a:rPr>
                <a:t>1</a:t>
              </a:r>
              <a:r>
                <a:rPr lang="en-US" altLang="zh-CN" sz="3200" b="1">
                  <a:ea typeface="宋体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lang="en-US" altLang="zh-CN" sz="3200" b="1">
                <a:ea typeface="宋体" pitchFamily="2" charset="-122"/>
              </a:endParaRPr>
            </a:p>
          </p:txBody>
        </p:sp>
        <p:sp>
          <p:nvSpPr>
            <p:cNvPr id="44052" name="Text Box 52"/>
            <p:cNvSpPr txBox="1">
              <a:spLocks noChangeArrowheads="1"/>
            </p:cNvSpPr>
            <p:nvPr/>
          </p:nvSpPr>
          <p:spPr bwMode="auto">
            <a:xfrm>
              <a:off x="3373438" y="106362"/>
              <a:ext cx="79375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宋体" pitchFamily="2" charset="-122"/>
                </a:rPr>
                <a:t>3</a:t>
              </a:r>
              <a:r>
                <a:rPr lang="en-US" altLang="zh-CN" sz="3200" b="1">
                  <a:ea typeface="宋体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宋体" pitchFamily="2" charset="-122"/>
                </a:rPr>
                <a:t>6</a:t>
              </a:r>
              <a:endParaRPr lang="en-US" altLang="zh-CN" sz="3200" b="1">
                <a:ea typeface="宋体" pitchFamily="2" charset="-122"/>
              </a:endParaRPr>
            </a:p>
          </p:txBody>
        </p:sp>
        <p:cxnSp>
          <p:nvCxnSpPr>
            <p:cNvPr id="44053" name="直接连接符 119"/>
            <p:cNvCxnSpPr>
              <a:cxnSpLocks noChangeShapeType="1"/>
            </p:cNvCxnSpPr>
            <p:nvPr/>
          </p:nvCxnSpPr>
          <p:spPr bwMode="auto">
            <a:xfrm rot="16200000" flipH="1">
              <a:off x="163714" y="407747"/>
              <a:ext cx="566309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矩形 1"/>
          <p:cNvSpPr/>
          <p:nvPr/>
        </p:nvSpPr>
        <p:spPr>
          <a:xfrm>
            <a:off x="1368425" y="2971800"/>
            <a:ext cx="4572000" cy="522288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NodeTable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[i].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adj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 = p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link;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A616532-3A12-4912-97AF-665FF78B0BA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059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7E96B3B4-B38D-4EB0-BBA7-44381E1FF11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800100"/>
            <a:ext cx="8229600" cy="5653088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Graphlnk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getFirstNeighbor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给出顶点位置为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的第一个邻接顶点的位置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如果找不到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则函数返回</a:t>
            </a:r>
            <a:r>
              <a:rPr lang="en-US" altLang="zh-CN" sz="2800" smtClean="0">
                <a:solidFill>
                  <a:schemeClr val="tx2"/>
                </a:solidFill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lang="en-US" altLang="zh-CN" sz="2800" b="1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(v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!=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{//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顶点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v</a:t>
            </a: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存在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*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p = NodeTable[v].adj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				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对应边链表第一个边结点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	    （填空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)	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存在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返回第一个邻接顶点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	return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</a:t>
            </a:r>
            <a:endParaRPr lang="zh-CN" altLang="en-US" sz="280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0"/>
            <a:ext cx="8470900" cy="792163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取第一邻接点的函数</a:t>
            </a:r>
            <a:r>
              <a:rPr lang="zh-CN" smtClean="0"/>
              <a:t> 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3843338" y="4999038"/>
            <a:ext cx="4849812" cy="1057275"/>
            <a:chOff x="0" y="0"/>
            <a:chExt cx="4849796" cy="1056829"/>
          </a:xfrm>
        </p:grpSpPr>
        <p:sp>
          <p:nvSpPr>
            <p:cNvPr id="45064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349375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宋体" pitchFamily="2" charset="-122"/>
                </a:rPr>
                <a:t>data adj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45065" name="Text Box 28"/>
            <p:cNvSpPr txBox="1">
              <a:spLocks noChangeArrowheads="1"/>
            </p:cNvSpPr>
            <p:nvPr/>
          </p:nvSpPr>
          <p:spPr bwMode="auto">
            <a:xfrm>
              <a:off x="1385887" y="0"/>
              <a:ext cx="20193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宋体" pitchFamily="2" charset="-122"/>
                </a:rPr>
                <a:t>dest cost link</a:t>
              </a:r>
              <a:endParaRPr lang="en-US" altLang="zh-CN" sz="2600">
                <a:ea typeface="宋体" pitchFamily="2" charset="-122"/>
              </a:endParaRPr>
            </a:p>
          </p:txBody>
        </p:sp>
        <p:grpSp>
          <p:nvGrpSpPr>
            <p:cNvPr id="45066" name="Group 9"/>
            <p:cNvGrpSpPr>
              <a:grpSpLocks/>
            </p:cNvGrpSpPr>
            <p:nvPr/>
          </p:nvGrpSpPr>
          <p:grpSpPr bwMode="auto">
            <a:xfrm>
              <a:off x="180958" y="365130"/>
              <a:ext cx="4668838" cy="691699"/>
              <a:chOff x="0" y="0"/>
              <a:chExt cx="4668838" cy="691699"/>
            </a:xfrm>
          </p:grpSpPr>
          <p:sp>
            <p:nvSpPr>
              <p:cNvPr id="45067" name="Text Box 21"/>
              <p:cNvSpPr txBox="1">
                <a:spLocks noChangeArrowheads="1"/>
              </p:cNvSpPr>
              <p:nvPr/>
            </p:nvSpPr>
            <p:spPr bwMode="auto">
              <a:xfrm>
                <a:off x="0" y="114300"/>
                <a:ext cx="665155" cy="56630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15000"/>
                  </a:spcBef>
                </a:pPr>
                <a:r>
                  <a:rPr lang="en-US" altLang="zh-CN" sz="2800" b="1">
                    <a:ea typeface="宋体" pitchFamily="2" charset="-122"/>
                  </a:rPr>
                  <a:t>A</a:t>
                </a:r>
                <a:endParaRPr lang="en-US" altLang="zh-CN" sz="2800">
                  <a:ea typeface="宋体" pitchFamily="2" charset="-122"/>
                </a:endParaRPr>
              </a:p>
            </p:txBody>
          </p:sp>
          <p:sp>
            <p:nvSpPr>
              <p:cNvPr id="45068" name="Line 25"/>
              <p:cNvSpPr>
                <a:spLocks noChangeShapeType="1"/>
              </p:cNvSpPr>
              <p:nvPr/>
            </p:nvSpPr>
            <p:spPr bwMode="auto">
              <a:xfrm>
                <a:off x="563825" y="390525"/>
                <a:ext cx="972000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9" name="Rectangle 27" descr="羊皮纸"/>
              <p:cNvSpPr>
                <a:spLocks noChangeArrowheads="1"/>
              </p:cNvSpPr>
              <p:nvPr/>
            </p:nvSpPr>
            <p:spPr bwMode="auto">
              <a:xfrm>
                <a:off x="1468448" y="161698"/>
                <a:ext cx="1371596" cy="45700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70" name="Line 29"/>
              <p:cNvSpPr>
                <a:spLocks noChangeShapeType="1"/>
              </p:cNvSpPr>
              <p:nvPr/>
            </p:nvSpPr>
            <p:spPr bwMode="auto">
              <a:xfrm>
                <a:off x="1925638" y="16192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1" name="Line 34"/>
              <p:cNvSpPr>
                <a:spLocks noChangeShapeType="1"/>
              </p:cNvSpPr>
              <p:nvPr/>
            </p:nvSpPr>
            <p:spPr bwMode="auto">
              <a:xfrm>
                <a:off x="2382838" y="1524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2" name="Rectangle 36" descr="羊皮纸"/>
              <p:cNvSpPr>
                <a:spLocks noChangeArrowheads="1"/>
              </p:cNvSpPr>
              <p:nvPr/>
            </p:nvSpPr>
            <p:spPr bwMode="auto">
              <a:xfrm>
                <a:off x="3297242" y="161698"/>
                <a:ext cx="1371596" cy="45700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73" name="Line 37"/>
              <p:cNvSpPr>
                <a:spLocks noChangeShapeType="1"/>
              </p:cNvSpPr>
              <p:nvPr/>
            </p:nvSpPr>
            <p:spPr bwMode="auto">
              <a:xfrm>
                <a:off x="3754438" y="16192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4" name="Line 38"/>
              <p:cNvSpPr>
                <a:spLocks noChangeShapeType="1"/>
              </p:cNvSpPr>
              <p:nvPr/>
            </p:nvSpPr>
            <p:spPr bwMode="auto">
              <a:xfrm>
                <a:off x="4211638" y="1524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5" name="Text Box 49"/>
              <p:cNvSpPr txBox="1">
                <a:spLocks noChangeArrowheads="1"/>
              </p:cNvSpPr>
              <p:nvPr/>
            </p:nvSpPr>
            <p:spPr bwMode="auto">
              <a:xfrm>
                <a:off x="4208463" y="0"/>
                <a:ext cx="460375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600" b="1">
                    <a:solidFill>
                      <a:srgbClr val="CC3300"/>
                    </a:solidFill>
                    <a:ea typeface="宋体" pitchFamily="2" charset="-122"/>
                    <a:sym typeface="Symbol" pitchFamily="18" charset="2"/>
                  </a:rPr>
                  <a:t>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45076" name="Line 50"/>
              <p:cNvSpPr>
                <a:spLocks noChangeShapeType="1"/>
              </p:cNvSpPr>
              <p:nvPr/>
            </p:nvSpPr>
            <p:spPr bwMode="auto">
              <a:xfrm>
                <a:off x="2611438" y="381000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7" name="Text Box 51"/>
              <p:cNvSpPr txBox="1">
                <a:spLocks noChangeArrowheads="1"/>
              </p:cNvSpPr>
              <p:nvPr/>
            </p:nvSpPr>
            <p:spPr bwMode="auto">
              <a:xfrm>
                <a:off x="1544638" y="106362"/>
                <a:ext cx="793750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009900"/>
                    </a:solidFill>
                    <a:ea typeface="宋体" pitchFamily="2" charset="-122"/>
                  </a:rPr>
                  <a:t>1</a:t>
                </a:r>
                <a:r>
                  <a:rPr lang="en-US" altLang="zh-CN" sz="3200" b="1">
                    <a:ea typeface="宋体" pitchFamily="2" charset="-122"/>
                  </a:rPr>
                  <a:t>  </a:t>
                </a:r>
                <a:r>
                  <a:rPr lang="en-US" altLang="zh-CN" sz="3200" b="1">
                    <a:solidFill>
                      <a:schemeClr val="tx2"/>
                    </a:solidFill>
                    <a:ea typeface="宋体" pitchFamily="2" charset="-122"/>
                  </a:rPr>
                  <a:t>5</a:t>
                </a:r>
                <a:endParaRPr lang="en-US" altLang="zh-CN" sz="3200" b="1">
                  <a:ea typeface="宋体" pitchFamily="2" charset="-122"/>
                </a:endParaRPr>
              </a:p>
            </p:txBody>
          </p:sp>
          <p:sp>
            <p:nvSpPr>
              <p:cNvPr id="45078" name="Text Box 52"/>
              <p:cNvSpPr txBox="1">
                <a:spLocks noChangeArrowheads="1"/>
              </p:cNvSpPr>
              <p:nvPr/>
            </p:nvSpPr>
            <p:spPr bwMode="auto">
              <a:xfrm>
                <a:off x="3373438" y="106362"/>
                <a:ext cx="793750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009900"/>
                    </a:solidFill>
                    <a:ea typeface="宋体" pitchFamily="2" charset="-122"/>
                  </a:rPr>
                  <a:t>3</a:t>
                </a:r>
                <a:r>
                  <a:rPr lang="en-US" altLang="zh-CN" sz="3200" b="1">
                    <a:ea typeface="宋体" pitchFamily="2" charset="-122"/>
                  </a:rPr>
                  <a:t>  </a:t>
                </a:r>
                <a:r>
                  <a:rPr lang="en-US" altLang="zh-CN" sz="3200" b="1">
                    <a:solidFill>
                      <a:schemeClr val="tx2"/>
                    </a:solidFill>
                    <a:ea typeface="宋体" pitchFamily="2" charset="-122"/>
                  </a:rPr>
                  <a:t>6</a:t>
                </a:r>
                <a:endParaRPr lang="en-US" altLang="zh-CN" sz="3200" b="1">
                  <a:ea typeface="宋体" pitchFamily="2" charset="-122"/>
                </a:endParaRPr>
              </a:p>
            </p:txBody>
          </p:sp>
          <p:cxnSp>
            <p:nvCxnSpPr>
              <p:cNvPr id="45079" name="直接连接符 19"/>
              <p:cNvCxnSpPr>
                <a:cxnSpLocks noChangeShapeType="1"/>
              </p:cNvCxnSpPr>
              <p:nvPr/>
            </p:nvCxnSpPr>
            <p:spPr bwMode="auto">
              <a:xfrm rot="16200000" flipH="1">
                <a:off x="163714" y="407747"/>
                <a:ext cx="566309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85863" y="3536950"/>
            <a:ext cx="6572250" cy="523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隶书" pitchFamily="49" charset="-122"/>
              </a:rPr>
              <a:t>if (p != NULL) return 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b="1">
                <a:ea typeface="隶书" pitchFamily="49" charset="-122"/>
              </a:rPr>
              <a:t>dest;</a:t>
            </a:r>
            <a:endParaRPr lang="zh-CN" altLang="en-US" sz="28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867FFA9-1C48-4727-934A-9B7B35E498A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692150"/>
            <a:ext cx="8840787" cy="56530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Graphlnk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getNextNeighbor (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w)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给出顶点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的邻接顶点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w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的下一个邻接顶点的位置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若没有下一个邻接顶点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则函数返回</a:t>
            </a:r>
            <a:r>
              <a:rPr lang="en-US" altLang="zh-CN" sz="2800" smtClean="0">
                <a:solidFill>
                  <a:schemeClr val="tx2"/>
                </a:solidFill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(v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!= </a:t>
            </a:r>
            <a:r>
              <a:rPr lang="en-US" altLang="zh-CN" sz="280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				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顶点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存在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Edge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*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p =</a:t>
            </a:r>
            <a:r>
              <a:rPr lang="en-US" altLang="zh-CN" sz="2800" i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NodeTable[v].adj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while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                                                    )</a:t>
            </a:r>
            <a:endParaRPr lang="en-US" altLang="zh-CN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p = 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link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	    if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                                                                  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      return    (                          );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返回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next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Neighbor</a:t>
            </a:r>
            <a:endParaRPr lang="zh-CN" altLang="en-US" sz="280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	return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			</a:t>
            </a:r>
            <a:endParaRPr lang="zh-CN" altLang="en-US" sz="280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470900" cy="792163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取下一邻接点的函数</a:t>
            </a:r>
            <a:r>
              <a:rPr lang="zh-CN" smtClean="0"/>
              <a:t> </a:t>
            </a:r>
          </a:p>
        </p:txBody>
      </p:sp>
      <p:grpSp>
        <p:nvGrpSpPr>
          <p:cNvPr id="46085" name="Group 6"/>
          <p:cNvGrpSpPr>
            <a:grpSpLocks/>
          </p:cNvGrpSpPr>
          <p:nvPr/>
        </p:nvGrpSpPr>
        <p:grpSpPr bwMode="auto">
          <a:xfrm>
            <a:off x="3841750" y="5218113"/>
            <a:ext cx="4849813" cy="1057275"/>
            <a:chOff x="0" y="0"/>
            <a:chExt cx="4849796" cy="1056829"/>
          </a:xfrm>
        </p:grpSpPr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349375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宋体" pitchFamily="2" charset="-122"/>
                </a:rPr>
                <a:t>data adj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46090" name="Text Box 28"/>
            <p:cNvSpPr txBox="1">
              <a:spLocks noChangeArrowheads="1"/>
            </p:cNvSpPr>
            <p:nvPr/>
          </p:nvSpPr>
          <p:spPr bwMode="auto">
            <a:xfrm>
              <a:off x="1385887" y="0"/>
              <a:ext cx="20193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宋体" pitchFamily="2" charset="-122"/>
                </a:rPr>
                <a:t>dest cost link</a:t>
              </a:r>
              <a:endParaRPr lang="en-US" altLang="zh-CN" sz="2600">
                <a:ea typeface="宋体" pitchFamily="2" charset="-122"/>
              </a:endParaRPr>
            </a:p>
          </p:txBody>
        </p:sp>
        <p:grpSp>
          <p:nvGrpSpPr>
            <p:cNvPr id="46091" name="Group 9"/>
            <p:cNvGrpSpPr>
              <a:grpSpLocks/>
            </p:cNvGrpSpPr>
            <p:nvPr/>
          </p:nvGrpSpPr>
          <p:grpSpPr bwMode="auto">
            <a:xfrm>
              <a:off x="180958" y="365130"/>
              <a:ext cx="4668838" cy="691699"/>
              <a:chOff x="0" y="0"/>
              <a:chExt cx="4668838" cy="691699"/>
            </a:xfrm>
          </p:grpSpPr>
          <p:sp>
            <p:nvSpPr>
              <p:cNvPr id="46092" name="Text Box 21"/>
              <p:cNvSpPr txBox="1">
                <a:spLocks noChangeArrowheads="1"/>
              </p:cNvSpPr>
              <p:nvPr/>
            </p:nvSpPr>
            <p:spPr bwMode="auto">
              <a:xfrm>
                <a:off x="0" y="114300"/>
                <a:ext cx="665155" cy="56630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15000"/>
                  </a:spcBef>
                </a:pPr>
                <a:r>
                  <a:rPr lang="en-US" altLang="zh-CN" sz="2800" b="1">
                    <a:ea typeface="宋体" pitchFamily="2" charset="-122"/>
                  </a:rPr>
                  <a:t>A</a:t>
                </a:r>
                <a:endParaRPr lang="en-US" altLang="zh-CN" sz="2800">
                  <a:ea typeface="宋体" pitchFamily="2" charset="-122"/>
                </a:endParaRPr>
              </a:p>
            </p:txBody>
          </p:sp>
          <p:sp>
            <p:nvSpPr>
              <p:cNvPr id="46093" name="Line 25"/>
              <p:cNvSpPr>
                <a:spLocks noChangeShapeType="1"/>
              </p:cNvSpPr>
              <p:nvPr/>
            </p:nvSpPr>
            <p:spPr bwMode="auto">
              <a:xfrm>
                <a:off x="563825" y="390525"/>
                <a:ext cx="972000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4" name="Rectangle 27" descr="羊皮纸"/>
              <p:cNvSpPr>
                <a:spLocks noChangeArrowheads="1"/>
              </p:cNvSpPr>
              <p:nvPr/>
            </p:nvSpPr>
            <p:spPr bwMode="auto">
              <a:xfrm>
                <a:off x="1468449" y="161698"/>
                <a:ext cx="1371595" cy="45700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95" name="Line 29"/>
              <p:cNvSpPr>
                <a:spLocks noChangeShapeType="1"/>
              </p:cNvSpPr>
              <p:nvPr/>
            </p:nvSpPr>
            <p:spPr bwMode="auto">
              <a:xfrm>
                <a:off x="1925638" y="16192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6" name="Line 34"/>
              <p:cNvSpPr>
                <a:spLocks noChangeShapeType="1"/>
              </p:cNvSpPr>
              <p:nvPr/>
            </p:nvSpPr>
            <p:spPr bwMode="auto">
              <a:xfrm>
                <a:off x="2382838" y="1524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7" name="Rectangle 36" descr="羊皮纸"/>
              <p:cNvSpPr>
                <a:spLocks noChangeArrowheads="1"/>
              </p:cNvSpPr>
              <p:nvPr/>
            </p:nvSpPr>
            <p:spPr bwMode="auto">
              <a:xfrm>
                <a:off x="3297243" y="161698"/>
                <a:ext cx="1371595" cy="45700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98" name="Line 37"/>
              <p:cNvSpPr>
                <a:spLocks noChangeShapeType="1"/>
              </p:cNvSpPr>
              <p:nvPr/>
            </p:nvSpPr>
            <p:spPr bwMode="auto">
              <a:xfrm>
                <a:off x="3754438" y="16192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9" name="Line 38"/>
              <p:cNvSpPr>
                <a:spLocks noChangeShapeType="1"/>
              </p:cNvSpPr>
              <p:nvPr/>
            </p:nvSpPr>
            <p:spPr bwMode="auto">
              <a:xfrm>
                <a:off x="4211638" y="1524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0" name="Text Box 49"/>
              <p:cNvSpPr txBox="1">
                <a:spLocks noChangeArrowheads="1"/>
              </p:cNvSpPr>
              <p:nvPr/>
            </p:nvSpPr>
            <p:spPr bwMode="auto">
              <a:xfrm>
                <a:off x="4208463" y="0"/>
                <a:ext cx="460375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600" b="1">
                    <a:solidFill>
                      <a:srgbClr val="CC3300"/>
                    </a:solidFill>
                    <a:ea typeface="宋体" pitchFamily="2" charset="-122"/>
                    <a:sym typeface="Symbol" pitchFamily="18" charset="2"/>
                  </a:rPr>
                  <a:t>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46101" name="Line 50"/>
              <p:cNvSpPr>
                <a:spLocks noChangeShapeType="1"/>
              </p:cNvSpPr>
              <p:nvPr/>
            </p:nvSpPr>
            <p:spPr bwMode="auto">
              <a:xfrm>
                <a:off x="2611438" y="381000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Text Box 51"/>
              <p:cNvSpPr txBox="1">
                <a:spLocks noChangeArrowheads="1"/>
              </p:cNvSpPr>
              <p:nvPr/>
            </p:nvSpPr>
            <p:spPr bwMode="auto">
              <a:xfrm>
                <a:off x="1544638" y="106362"/>
                <a:ext cx="793750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009900"/>
                    </a:solidFill>
                    <a:ea typeface="宋体" pitchFamily="2" charset="-122"/>
                  </a:rPr>
                  <a:t>1</a:t>
                </a:r>
                <a:r>
                  <a:rPr lang="en-US" altLang="zh-CN" sz="3200" b="1">
                    <a:ea typeface="宋体" pitchFamily="2" charset="-122"/>
                  </a:rPr>
                  <a:t>  </a:t>
                </a:r>
                <a:r>
                  <a:rPr lang="en-US" altLang="zh-CN" sz="3200" b="1">
                    <a:solidFill>
                      <a:schemeClr val="tx2"/>
                    </a:solidFill>
                    <a:ea typeface="宋体" pitchFamily="2" charset="-122"/>
                  </a:rPr>
                  <a:t>5</a:t>
                </a:r>
                <a:endParaRPr lang="en-US" altLang="zh-CN" sz="3200" b="1">
                  <a:ea typeface="宋体" pitchFamily="2" charset="-122"/>
                </a:endParaRPr>
              </a:p>
            </p:txBody>
          </p:sp>
          <p:sp>
            <p:nvSpPr>
              <p:cNvPr id="46103" name="Text Box 52"/>
              <p:cNvSpPr txBox="1">
                <a:spLocks noChangeArrowheads="1"/>
              </p:cNvSpPr>
              <p:nvPr/>
            </p:nvSpPr>
            <p:spPr bwMode="auto">
              <a:xfrm>
                <a:off x="3373438" y="106362"/>
                <a:ext cx="793750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009900"/>
                    </a:solidFill>
                    <a:ea typeface="宋体" pitchFamily="2" charset="-122"/>
                  </a:rPr>
                  <a:t>3</a:t>
                </a:r>
                <a:r>
                  <a:rPr lang="en-US" altLang="zh-CN" sz="3200" b="1">
                    <a:ea typeface="宋体" pitchFamily="2" charset="-122"/>
                  </a:rPr>
                  <a:t>  </a:t>
                </a:r>
                <a:r>
                  <a:rPr lang="en-US" altLang="zh-CN" sz="3200" b="1">
                    <a:solidFill>
                      <a:schemeClr val="tx2"/>
                    </a:solidFill>
                    <a:ea typeface="宋体" pitchFamily="2" charset="-122"/>
                  </a:rPr>
                  <a:t>6</a:t>
                </a:r>
                <a:endParaRPr lang="en-US" altLang="zh-CN" sz="3200" b="1">
                  <a:ea typeface="宋体" pitchFamily="2" charset="-122"/>
                </a:endParaRPr>
              </a:p>
            </p:txBody>
          </p:sp>
          <p:cxnSp>
            <p:nvCxnSpPr>
              <p:cNvPr id="46104" name="直接连接符 20"/>
              <p:cNvCxnSpPr>
                <a:cxnSpLocks noChangeShapeType="1"/>
              </p:cNvCxnSpPr>
              <p:nvPr/>
            </p:nvCxnSpPr>
            <p:spPr bwMode="auto">
              <a:xfrm rot="16200000" flipH="1">
                <a:off x="163714" y="407747"/>
                <a:ext cx="566309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401888" y="2852738"/>
            <a:ext cx="4572000" cy="5238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a typeface="隶书" pitchFamily="49" charset="-122"/>
              </a:rPr>
              <a:t>p</a:t>
            </a:r>
            <a:r>
              <a:rPr lang="en-US" altLang="zh-CN" sz="2800" b="1">
                <a:ea typeface="隶书" pitchFamily="49" charset="-122"/>
              </a:rPr>
              <a:t> != </a:t>
            </a:r>
            <a:r>
              <a:rPr lang="en-US" altLang="zh-CN" sz="2800">
                <a:ea typeface="隶书" pitchFamily="49" charset="-122"/>
              </a:rPr>
              <a:t>NULL</a:t>
            </a:r>
            <a:r>
              <a:rPr lang="en-US" altLang="zh-CN" sz="2800" b="1">
                <a:ea typeface="隶书" pitchFamily="49" charset="-122"/>
              </a:rPr>
              <a:t> &amp;&amp; </a:t>
            </a:r>
            <a:r>
              <a:rPr lang="en-US" altLang="zh-CN" sz="2800">
                <a:ea typeface="隶书" pitchFamily="49" charset="-122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itchFamily="49" charset="-122"/>
              </a:rPr>
              <a:t>dest </a:t>
            </a:r>
            <a:r>
              <a:rPr lang="en-US" altLang="zh-CN" sz="2800" b="1">
                <a:ea typeface="隶书" pitchFamily="49" charset="-122"/>
              </a:rPr>
              <a:t>!=</a:t>
            </a:r>
            <a:r>
              <a:rPr lang="en-US" altLang="zh-CN" sz="2800">
                <a:ea typeface="隶书" pitchFamily="49" charset="-122"/>
              </a:rPr>
              <a:t> w</a:t>
            </a:r>
            <a:endParaRPr lang="zh-CN" altLang="en-US" sz="280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952625" y="3681413"/>
            <a:ext cx="5464175" cy="5222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a typeface="隶书" pitchFamily="49" charset="-122"/>
              </a:rPr>
              <a:t>p</a:t>
            </a:r>
            <a:r>
              <a:rPr lang="en-US" altLang="zh-CN" sz="2800" b="1">
                <a:ea typeface="隶书" pitchFamily="49" charset="-122"/>
              </a:rPr>
              <a:t> != </a:t>
            </a:r>
            <a:r>
              <a:rPr lang="en-US" altLang="zh-CN" sz="2800">
                <a:ea typeface="隶书" pitchFamily="49" charset="-122"/>
              </a:rPr>
              <a:t>NULL</a:t>
            </a:r>
            <a:r>
              <a:rPr lang="en-US" altLang="zh-CN" sz="2800" b="1">
                <a:ea typeface="隶书" pitchFamily="49" charset="-122"/>
              </a:rPr>
              <a:t> &amp;&amp; </a:t>
            </a:r>
            <a:r>
              <a:rPr lang="en-US" altLang="zh-CN" sz="2800">
                <a:ea typeface="隶书" pitchFamily="49" charset="-122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itchFamily="49" charset="-122"/>
              </a:rPr>
              <a:t>link </a:t>
            </a:r>
            <a:r>
              <a:rPr lang="en-US" altLang="zh-CN" sz="2800" b="1">
                <a:ea typeface="隶书" pitchFamily="49" charset="-122"/>
              </a:rPr>
              <a:t>!=</a:t>
            </a:r>
            <a:r>
              <a:rPr lang="en-US" altLang="zh-CN" sz="2800">
                <a:ea typeface="隶书" pitchFamily="49" charset="-122"/>
              </a:rPr>
              <a:t> NULL</a:t>
            </a:r>
            <a:endParaRPr lang="en-US" altLang="zh-CN" sz="2800" b="1">
              <a:ea typeface="隶书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203575" y="4149725"/>
            <a:ext cx="2217738" cy="5222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隶书" pitchFamily="49" charset="-122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itchFamily="49" charset="-122"/>
              </a:rPr>
              <a:t>link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ea typeface="隶书" pitchFamily="49" charset="-122"/>
              </a:rPr>
              <a:t>dest</a:t>
            </a:r>
            <a:endParaRPr lang="zh-CN" altLang="en-US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C083BFE-1DE9-4761-BEB5-52D0CC4715F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39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492500" y="4205288"/>
            <a:ext cx="4038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333300"/>
                </a:solidFill>
                <a:latin typeface="隶书" pitchFamily="49" charset="-122"/>
                <a:ea typeface="隶书" pitchFamily="49" charset="-122"/>
              </a:rPr>
              <a:t>一、</a:t>
            </a:r>
            <a:r>
              <a:rPr lang="zh-CN" altLang="en-US" sz="2800">
                <a:solidFill>
                  <a:srgbClr val="333300"/>
                </a:solidFill>
                <a:latin typeface="隶书" pitchFamily="49" charset="-122"/>
                <a:ea typeface="隶书" pitchFamily="49" charset="-122"/>
                <a:hlinkClick r:id="" action="ppaction://hlinkshowjump?jump=nextslide"/>
              </a:rPr>
              <a:t>深度优先搜索</a:t>
            </a:r>
            <a:endParaRPr lang="zh-CN" altLang="en-US" sz="2800">
              <a:solidFill>
                <a:srgbClr val="3333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2800">
                <a:solidFill>
                  <a:srgbClr val="333300"/>
                </a:solidFill>
                <a:latin typeface="隶书" pitchFamily="49" charset="-122"/>
                <a:ea typeface="隶书" pitchFamily="49" charset="-122"/>
              </a:rPr>
              <a:t>二、</a:t>
            </a:r>
            <a:r>
              <a:rPr lang="zh-CN" altLang="en-US" sz="2800">
                <a:solidFill>
                  <a:srgbClr val="333300"/>
                </a:solidFill>
                <a:latin typeface="隶书" pitchFamily="49" charset="-122"/>
                <a:ea typeface="隶书" pitchFamily="49" charset="-122"/>
                <a:hlinkClick r:id="rId2" action="ppaction://hlinksldjump"/>
              </a:rPr>
              <a:t>广度优先搜索</a:t>
            </a:r>
            <a:endParaRPr lang="en-US" sz="2800">
              <a:solidFill>
                <a:srgbClr val="333300"/>
              </a:solidFill>
              <a:latin typeface="隶书" pitchFamily="49" charset="-122"/>
              <a:ea typeface="隶书" pitchFamily="49" charset="-122"/>
              <a:hlinkClick r:id="rId2" action="ppaction://hlinksldjump"/>
            </a:endParaRPr>
          </a:p>
          <a:p>
            <a:pPr eaLnBrk="1" hangingPunct="1"/>
            <a:r>
              <a:rPr lang="zh-CN" altLang="en-US" sz="2800">
                <a:solidFill>
                  <a:srgbClr val="333300"/>
                </a:solidFill>
                <a:latin typeface="隶书" pitchFamily="49" charset="-122"/>
                <a:ea typeface="隶书" pitchFamily="49" charset="-122"/>
                <a:hlinkClick r:id="rId2" action="ppaction://hlinksldjump"/>
              </a:rPr>
              <a:t>三、非连通图的遍历</a:t>
            </a:r>
            <a:r>
              <a:rPr lang="zh-CN" altLang="en-US" sz="2800">
                <a:latin typeface="隶书" pitchFamily="49" charset="-122"/>
                <a:ea typeface="隶书" pitchFamily="49" charset="-122"/>
                <a:hlinkClick r:id="rId2" action="ppaction://hlinksldjump"/>
              </a:rPr>
              <a:t>   </a:t>
            </a:r>
            <a:endParaRPr lang="zh-CN" altLang="en-US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89150" y="179388"/>
            <a:ext cx="4191000" cy="533400"/>
          </a:xfrm>
        </p:spPr>
        <p:txBody>
          <a:bodyPr/>
          <a:lstStyle/>
          <a:p>
            <a:pPr algn="ctr" eaLnBrk="1" hangingPunct="1"/>
            <a:r>
              <a:rPr lang="en-US" altLang="zh-CN" sz="3200" b="1" smtClean="0">
                <a:ea typeface="黑体" pitchFamily="49" charset="-122"/>
              </a:rPr>
              <a:t>8.3</a:t>
            </a:r>
            <a:r>
              <a:rPr lang="zh-CN" altLang="en-US" sz="3200" b="1" smtClean="0">
                <a:ea typeface="黑体" pitchFamily="49" charset="-122"/>
              </a:rPr>
              <a:t>  图的遍历</a:t>
            </a: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227013" y="1019175"/>
            <a:ext cx="8763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66750" indent="-666750">
              <a:spcBef>
                <a:spcPct val="50000"/>
              </a:spcBef>
            </a:pP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图中可能存在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endParaRPr lang="en-US" altLang="zh-CN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66750" indent="-666750">
              <a:spcBef>
                <a:spcPct val="50000"/>
              </a:spcBef>
            </a:pP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解决思路：</a:t>
            </a:r>
            <a:endParaRPr lang="en-US" sz="2800" b="1" dirty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66750" indent="-666750">
              <a:spcBef>
                <a:spcPct val="50000"/>
              </a:spcBef>
            </a:pP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    可设置一个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辅助数组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</a:rPr>
              <a:t>visited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[n ]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，用来标记每个被访问过的顶点。它的初始状态为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，在图的遍历过程中，一旦某一个顶点</a:t>
            </a:r>
            <a:r>
              <a:rPr lang="en-US" altLang="zh-CN" sz="2800" b="1" dirty="0" err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被访问，就立即改 </a:t>
            </a:r>
            <a:r>
              <a:rPr lang="en-US" altLang="zh-CN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visited [</a:t>
            </a:r>
            <a:r>
              <a:rPr lang="en-US" altLang="zh-CN" sz="2800" b="1" dirty="0" err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，防止它被多次访问。</a:t>
            </a: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569913" y="4656138"/>
            <a:ext cx="2474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图常用的遍历：</a:t>
            </a:r>
          </a:p>
        </p:txBody>
      </p:sp>
      <p:sp>
        <p:nvSpPr>
          <p:cNvPr id="55303" name="AutoShape 8"/>
          <p:cNvSpPr>
            <a:spLocks/>
          </p:cNvSpPr>
          <p:nvPr/>
        </p:nvSpPr>
        <p:spPr bwMode="auto">
          <a:xfrm>
            <a:off x="3111500" y="4433888"/>
            <a:ext cx="161925" cy="1085850"/>
          </a:xfrm>
          <a:prstGeom prst="leftBrace">
            <a:avLst>
              <a:gd name="adj1" fmla="val 3334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2" grpId="0" autoUpdateAnimBg="0"/>
      <p:bldP spid="5530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Grp="1" noChangeArrowheads="1"/>
          </p:cNvSpPr>
          <p:nvPr/>
        </p:nvSpPr>
        <p:spPr bwMode="auto">
          <a:xfrm>
            <a:off x="6659563" y="64039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34163A2-99A4-4DBF-AAEA-894A3EB524C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267" name="灯片编号占位符 4"/>
          <p:cNvSpPr txBox="1">
            <a:spLocks noGrp="1" noChangeArrowheads="1"/>
          </p:cNvSpPr>
          <p:nvPr/>
        </p:nvSpPr>
        <p:spPr bwMode="auto">
          <a:xfrm>
            <a:off x="6659563" y="64039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45770356-C316-48AC-A2AB-FB32DF59B36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268" name="Freeform 72"/>
          <p:cNvSpPr>
            <a:spLocks/>
          </p:cNvSpPr>
          <p:nvPr/>
        </p:nvSpPr>
        <p:spPr bwMode="auto">
          <a:xfrm>
            <a:off x="5580063" y="4737100"/>
            <a:ext cx="114300" cy="395288"/>
          </a:xfrm>
          <a:custGeom>
            <a:avLst/>
            <a:gdLst>
              <a:gd name="T0" fmla="*/ 2147483647 w 50"/>
              <a:gd name="T1" fmla="*/ 0 h 340"/>
              <a:gd name="T2" fmla="*/ 2147483647 w 50"/>
              <a:gd name="T3" fmla="*/ 2147483647 h 340"/>
              <a:gd name="T4" fmla="*/ 2147483647 w 50"/>
              <a:gd name="T5" fmla="*/ 2147483647 h 340"/>
              <a:gd name="T6" fmla="*/ 0 60000 65536"/>
              <a:gd name="T7" fmla="*/ 0 60000 65536"/>
              <a:gd name="T8" fmla="*/ 0 60000 65536"/>
              <a:gd name="T9" fmla="*/ 0 w 50"/>
              <a:gd name="T10" fmla="*/ 0 h 340"/>
              <a:gd name="T11" fmla="*/ 50 w 50"/>
              <a:gd name="T12" fmla="*/ 340 h 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0">
                <a:moveTo>
                  <a:pt x="50" y="0"/>
                </a:moveTo>
                <a:cubicBezTo>
                  <a:pt x="29" y="39"/>
                  <a:pt x="8" y="79"/>
                  <a:pt x="4" y="136"/>
                </a:cubicBezTo>
                <a:cubicBezTo>
                  <a:pt x="0" y="193"/>
                  <a:pt x="23" y="306"/>
                  <a:pt x="27" y="340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Freeform 73"/>
          <p:cNvSpPr>
            <a:spLocks/>
          </p:cNvSpPr>
          <p:nvPr/>
        </p:nvSpPr>
        <p:spPr bwMode="auto">
          <a:xfrm flipH="1" flipV="1">
            <a:off x="5753100" y="4772025"/>
            <a:ext cx="150813" cy="396875"/>
          </a:xfrm>
          <a:custGeom>
            <a:avLst/>
            <a:gdLst>
              <a:gd name="T0" fmla="*/ 2147483647 w 50"/>
              <a:gd name="T1" fmla="*/ 0 h 340"/>
              <a:gd name="T2" fmla="*/ 2147483647 w 50"/>
              <a:gd name="T3" fmla="*/ 2147483647 h 340"/>
              <a:gd name="T4" fmla="*/ 2147483647 w 50"/>
              <a:gd name="T5" fmla="*/ 2147483647 h 340"/>
              <a:gd name="T6" fmla="*/ 0 60000 65536"/>
              <a:gd name="T7" fmla="*/ 0 60000 65536"/>
              <a:gd name="T8" fmla="*/ 0 60000 65536"/>
              <a:gd name="T9" fmla="*/ 0 w 50"/>
              <a:gd name="T10" fmla="*/ 0 h 340"/>
              <a:gd name="T11" fmla="*/ 50 w 50"/>
              <a:gd name="T12" fmla="*/ 340 h 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0">
                <a:moveTo>
                  <a:pt x="50" y="0"/>
                </a:moveTo>
                <a:cubicBezTo>
                  <a:pt x="29" y="39"/>
                  <a:pt x="8" y="79"/>
                  <a:pt x="4" y="136"/>
                </a:cubicBezTo>
                <a:cubicBezTo>
                  <a:pt x="0" y="193"/>
                  <a:pt x="23" y="306"/>
                  <a:pt x="27" y="340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Freeform 68"/>
          <p:cNvSpPr>
            <a:spLocks/>
          </p:cNvSpPr>
          <p:nvPr/>
        </p:nvSpPr>
        <p:spPr bwMode="auto">
          <a:xfrm flipH="1" flipV="1">
            <a:off x="7019925" y="4592638"/>
            <a:ext cx="900113" cy="125412"/>
          </a:xfrm>
          <a:custGeom>
            <a:avLst/>
            <a:gdLst>
              <a:gd name="T0" fmla="*/ 0 w 589"/>
              <a:gd name="T1" fmla="*/ 2147483647 h 79"/>
              <a:gd name="T2" fmla="*/ 2147483647 w 589"/>
              <a:gd name="T3" fmla="*/ 2147483647 h 79"/>
              <a:gd name="T4" fmla="*/ 2147483647 w 589"/>
              <a:gd name="T5" fmla="*/ 2147483647 h 79"/>
              <a:gd name="T6" fmla="*/ 2147483647 w 589"/>
              <a:gd name="T7" fmla="*/ 2147483647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89"/>
              <a:gd name="T13" fmla="*/ 0 h 79"/>
              <a:gd name="T14" fmla="*/ 589 w 589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9" h="79">
                <a:moveTo>
                  <a:pt x="0" y="79"/>
                </a:moveTo>
                <a:cubicBezTo>
                  <a:pt x="60" y="50"/>
                  <a:pt x="121" y="22"/>
                  <a:pt x="181" y="11"/>
                </a:cubicBezTo>
                <a:cubicBezTo>
                  <a:pt x="241" y="0"/>
                  <a:pt x="294" y="0"/>
                  <a:pt x="362" y="11"/>
                </a:cubicBezTo>
                <a:cubicBezTo>
                  <a:pt x="430" y="22"/>
                  <a:pt x="551" y="68"/>
                  <a:pt x="589" y="79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Freeform 67"/>
          <p:cNvSpPr>
            <a:spLocks/>
          </p:cNvSpPr>
          <p:nvPr/>
        </p:nvSpPr>
        <p:spPr bwMode="auto">
          <a:xfrm>
            <a:off x="6911975" y="4340225"/>
            <a:ext cx="900113" cy="125413"/>
          </a:xfrm>
          <a:custGeom>
            <a:avLst/>
            <a:gdLst>
              <a:gd name="T0" fmla="*/ 0 w 589"/>
              <a:gd name="T1" fmla="*/ 2147483647 h 79"/>
              <a:gd name="T2" fmla="*/ 2147483647 w 589"/>
              <a:gd name="T3" fmla="*/ 2147483647 h 79"/>
              <a:gd name="T4" fmla="*/ 2147483647 w 589"/>
              <a:gd name="T5" fmla="*/ 2147483647 h 79"/>
              <a:gd name="T6" fmla="*/ 2147483647 w 589"/>
              <a:gd name="T7" fmla="*/ 2147483647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89"/>
              <a:gd name="T13" fmla="*/ 0 h 79"/>
              <a:gd name="T14" fmla="*/ 589 w 589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9" h="79">
                <a:moveTo>
                  <a:pt x="0" y="79"/>
                </a:moveTo>
                <a:cubicBezTo>
                  <a:pt x="60" y="50"/>
                  <a:pt x="121" y="22"/>
                  <a:pt x="181" y="11"/>
                </a:cubicBezTo>
                <a:cubicBezTo>
                  <a:pt x="241" y="0"/>
                  <a:pt x="294" y="0"/>
                  <a:pt x="362" y="11"/>
                </a:cubicBezTo>
                <a:cubicBezTo>
                  <a:pt x="430" y="22"/>
                  <a:pt x="551" y="68"/>
                  <a:pt x="589" y="79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Freeform 65"/>
          <p:cNvSpPr>
            <a:spLocks/>
          </p:cNvSpPr>
          <p:nvPr/>
        </p:nvSpPr>
        <p:spPr bwMode="auto">
          <a:xfrm flipH="1">
            <a:off x="7559675" y="4808538"/>
            <a:ext cx="433388" cy="1116012"/>
          </a:xfrm>
          <a:custGeom>
            <a:avLst/>
            <a:gdLst>
              <a:gd name="T0" fmla="*/ 0 w 250"/>
              <a:gd name="T1" fmla="*/ 0 h 658"/>
              <a:gd name="T2" fmla="*/ 2147483647 w 250"/>
              <a:gd name="T3" fmla="*/ 2147483647 h 658"/>
              <a:gd name="T4" fmla="*/ 2147483647 w 250"/>
              <a:gd name="T5" fmla="*/ 2147483647 h 658"/>
              <a:gd name="T6" fmla="*/ 0 60000 65536"/>
              <a:gd name="T7" fmla="*/ 0 60000 65536"/>
              <a:gd name="T8" fmla="*/ 0 60000 65536"/>
              <a:gd name="T9" fmla="*/ 0 w 250"/>
              <a:gd name="T10" fmla="*/ 0 h 658"/>
              <a:gd name="T11" fmla="*/ 250 w 250"/>
              <a:gd name="T12" fmla="*/ 658 h 6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" h="658">
                <a:moveTo>
                  <a:pt x="0" y="0"/>
                </a:moveTo>
                <a:cubicBezTo>
                  <a:pt x="24" y="126"/>
                  <a:pt x="49" y="253"/>
                  <a:pt x="91" y="363"/>
                </a:cubicBezTo>
                <a:cubicBezTo>
                  <a:pt x="133" y="473"/>
                  <a:pt x="220" y="605"/>
                  <a:pt x="250" y="658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Freeform 66"/>
          <p:cNvSpPr>
            <a:spLocks/>
          </p:cNvSpPr>
          <p:nvPr/>
        </p:nvSpPr>
        <p:spPr bwMode="auto">
          <a:xfrm flipV="1">
            <a:off x="7488238" y="4772025"/>
            <a:ext cx="395287" cy="1079500"/>
          </a:xfrm>
          <a:custGeom>
            <a:avLst/>
            <a:gdLst>
              <a:gd name="T0" fmla="*/ 0 w 250"/>
              <a:gd name="T1" fmla="*/ 0 h 658"/>
              <a:gd name="T2" fmla="*/ 2147483647 w 250"/>
              <a:gd name="T3" fmla="*/ 2147483647 h 658"/>
              <a:gd name="T4" fmla="*/ 2147483647 w 250"/>
              <a:gd name="T5" fmla="*/ 2147483647 h 658"/>
              <a:gd name="T6" fmla="*/ 0 60000 65536"/>
              <a:gd name="T7" fmla="*/ 0 60000 65536"/>
              <a:gd name="T8" fmla="*/ 0 60000 65536"/>
              <a:gd name="T9" fmla="*/ 0 w 250"/>
              <a:gd name="T10" fmla="*/ 0 h 658"/>
              <a:gd name="T11" fmla="*/ 250 w 250"/>
              <a:gd name="T12" fmla="*/ 658 h 6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" h="658">
                <a:moveTo>
                  <a:pt x="0" y="0"/>
                </a:moveTo>
                <a:cubicBezTo>
                  <a:pt x="24" y="126"/>
                  <a:pt x="49" y="253"/>
                  <a:pt x="91" y="363"/>
                </a:cubicBezTo>
                <a:cubicBezTo>
                  <a:pt x="133" y="473"/>
                  <a:pt x="220" y="605"/>
                  <a:pt x="250" y="658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Freeform 63"/>
          <p:cNvSpPr>
            <a:spLocks/>
          </p:cNvSpPr>
          <p:nvPr/>
        </p:nvSpPr>
        <p:spPr bwMode="auto">
          <a:xfrm>
            <a:off x="6802438" y="4808538"/>
            <a:ext cx="433387" cy="1116012"/>
          </a:xfrm>
          <a:custGeom>
            <a:avLst/>
            <a:gdLst>
              <a:gd name="T0" fmla="*/ 0 w 250"/>
              <a:gd name="T1" fmla="*/ 0 h 658"/>
              <a:gd name="T2" fmla="*/ 2147483647 w 250"/>
              <a:gd name="T3" fmla="*/ 2147483647 h 658"/>
              <a:gd name="T4" fmla="*/ 2147483647 w 250"/>
              <a:gd name="T5" fmla="*/ 2147483647 h 658"/>
              <a:gd name="T6" fmla="*/ 0 60000 65536"/>
              <a:gd name="T7" fmla="*/ 0 60000 65536"/>
              <a:gd name="T8" fmla="*/ 0 60000 65536"/>
              <a:gd name="T9" fmla="*/ 0 w 250"/>
              <a:gd name="T10" fmla="*/ 0 h 658"/>
              <a:gd name="T11" fmla="*/ 250 w 250"/>
              <a:gd name="T12" fmla="*/ 658 h 6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" h="658">
                <a:moveTo>
                  <a:pt x="0" y="0"/>
                </a:moveTo>
                <a:cubicBezTo>
                  <a:pt x="24" y="126"/>
                  <a:pt x="49" y="253"/>
                  <a:pt x="91" y="363"/>
                </a:cubicBezTo>
                <a:cubicBezTo>
                  <a:pt x="133" y="473"/>
                  <a:pt x="220" y="605"/>
                  <a:pt x="250" y="658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Freeform 64"/>
          <p:cNvSpPr>
            <a:spLocks/>
          </p:cNvSpPr>
          <p:nvPr/>
        </p:nvSpPr>
        <p:spPr bwMode="auto">
          <a:xfrm flipH="1" flipV="1">
            <a:off x="6911975" y="4737100"/>
            <a:ext cx="395288" cy="1079500"/>
          </a:xfrm>
          <a:custGeom>
            <a:avLst/>
            <a:gdLst>
              <a:gd name="T0" fmla="*/ 0 w 250"/>
              <a:gd name="T1" fmla="*/ 0 h 658"/>
              <a:gd name="T2" fmla="*/ 2147483647 w 250"/>
              <a:gd name="T3" fmla="*/ 2147483647 h 658"/>
              <a:gd name="T4" fmla="*/ 2147483647 w 250"/>
              <a:gd name="T5" fmla="*/ 2147483647 h 658"/>
              <a:gd name="T6" fmla="*/ 0 60000 65536"/>
              <a:gd name="T7" fmla="*/ 0 60000 65536"/>
              <a:gd name="T8" fmla="*/ 0 60000 65536"/>
              <a:gd name="T9" fmla="*/ 0 w 250"/>
              <a:gd name="T10" fmla="*/ 0 h 658"/>
              <a:gd name="T11" fmla="*/ 250 w 250"/>
              <a:gd name="T12" fmla="*/ 658 h 6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" h="658">
                <a:moveTo>
                  <a:pt x="0" y="0"/>
                </a:moveTo>
                <a:cubicBezTo>
                  <a:pt x="24" y="126"/>
                  <a:pt x="49" y="253"/>
                  <a:pt x="91" y="363"/>
                </a:cubicBezTo>
                <a:cubicBezTo>
                  <a:pt x="133" y="473"/>
                  <a:pt x="220" y="605"/>
                  <a:pt x="250" y="658"/>
                </a:cubicBezTo>
              </a:path>
            </a:pathLst>
          </a:custGeom>
          <a:noFill/>
          <a:ln w="28575" cmpd="sng">
            <a:solidFill>
              <a:schemeClr val="tx2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7"/>
          <p:cNvSpPr>
            <a:spLocks noChangeShapeType="1"/>
          </p:cNvSpPr>
          <p:nvPr/>
        </p:nvSpPr>
        <p:spPr bwMode="auto">
          <a:xfrm>
            <a:off x="3810000" y="4727575"/>
            <a:ext cx="381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8"/>
          <p:cNvSpPr>
            <a:spLocks noChangeShapeType="1"/>
          </p:cNvSpPr>
          <p:nvPr/>
        </p:nvSpPr>
        <p:spPr bwMode="auto">
          <a:xfrm flipH="1">
            <a:off x="3962400" y="5413375"/>
            <a:ext cx="1524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9"/>
          <p:cNvSpPr>
            <a:spLocks noChangeShapeType="1"/>
          </p:cNvSpPr>
          <p:nvPr/>
        </p:nvSpPr>
        <p:spPr bwMode="auto">
          <a:xfrm>
            <a:off x="4267200" y="5413375"/>
            <a:ext cx="2286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Line 10"/>
          <p:cNvSpPr>
            <a:spLocks noChangeShapeType="1"/>
          </p:cNvSpPr>
          <p:nvPr/>
        </p:nvSpPr>
        <p:spPr bwMode="auto">
          <a:xfrm flipH="1">
            <a:off x="3200400" y="4727575"/>
            <a:ext cx="3048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11"/>
          <p:cNvSpPr>
            <a:spLocks noChangeShapeType="1"/>
          </p:cNvSpPr>
          <p:nvPr/>
        </p:nvSpPr>
        <p:spPr bwMode="auto">
          <a:xfrm>
            <a:off x="3124200" y="5413375"/>
            <a:ext cx="1524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Line 12"/>
          <p:cNvSpPr>
            <a:spLocks noChangeShapeType="1"/>
          </p:cNvSpPr>
          <p:nvPr/>
        </p:nvSpPr>
        <p:spPr bwMode="auto">
          <a:xfrm flipH="1">
            <a:off x="2667000" y="5413375"/>
            <a:ext cx="3048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Line 13"/>
          <p:cNvSpPr>
            <a:spLocks noChangeShapeType="1"/>
          </p:cNvSpPr>
          <p:nvPr/>
        </p:nvSpPr>
        <p:spPr bwMode="auto">
          <a:xfrm>
            <a:off x="990600" y="5337175"/>
            <a:ext cx="3810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Line 14"/>
          <p:cNvSpPr>
            <a:spLocks noChangeShapeType="1"/>
          </p:cNvSpPr>
          <p:nvPr/>
        </p:nvSpPr>
        <p:spPr bwMode="auto">
          <a:xfrm>
            <a:off x="1524000" y="4575175"/>
            <a:ext cx="3810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4" name="Line 15"/>
          <p:cNvSpPr>
            <a:spLocks noChangeShapeType="1"/>
          </p:cNvSpPr>
          <p:nvPr/>
        </p:nvSpPr>
        <p:spPr bwMode="auto">
          <a:xfrm flipH="1">
            <a:off x="1524000" y="5337175"/>
            <a:ext cx="3810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Line 16"/>
          <p:cNvSpPr>
            <a:spLocks noChangeShapeType="1"/>
          </p:cNvSpPr>
          <p:nvPr/>
        </p:nvSpPr>
        <p:spPr bwMode="auto">
          <a:xfrm flipH="1">
            <a:off x="990600" y="4575175"/>
            <a:ext cx="3810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6" name="Line 17"/>
          <p:cNvSpPr>
            <a:spLocks noChangeShapeType="1"/>
          </p:cNvSpPr>
          <p:nvPr/>
        </p:nvSpPr>
        <p:spPr bwMode="auto">
          <a:xfrm>
            <a:off x="1066800" y="5260975"/>
            <a:ext cx="838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7" name="Line 18"/>
          <p:cNvSpPr>
            <a:spLocks noChangeShapeType="1"/>
          </p:cNvSpPr>
          <p:nvPr/>
        </p:nvSpPr>
        <p:spPr bwMode="auto">
          <a:xfrm>
            <a:off x="1447800" y="4651375"/>
            <a:ext cx="0" cy="137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8" name="Rectangle 1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ea typeface="仿宋_GB2312" pitchFamily="49" charset="-122"/>
              </a:rPr>
              <a:t>   </a:t>
            </a:r>
          </a:p>
        </p:txBody>
      </p:sp>
      <p:sp>
        <p:nvSpPr>
          <p:cNvPr id="13337" name="Rectangle 20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820738"/>
            <a:ext cx="8689975" cy="29368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2.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有向图与无向图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 在有向图中，顶点对 </a:t>
            </a:r>
            <a:r>
              <a:rPr lang="en-US" altLang="zh-CN" sz="30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&lt;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x, y</a:t>
            </a:r>
            <a:r>
              <a:rPr lang="en-US" altLang="zh-CN" sz="30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&gt;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是有序的。在无向图中，顶点对</a:t>
            </a:r>
            <a:r>
              <a:rPr lang="en-US" altLang="zh-CN" sz="30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x, y</a:t>
            </a:r>
            <a:r>
              <a:rPr lang="en-US" altLang="zh-CN" sz="30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是无序的。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3.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完全图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 若有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个顶点的无向图有          </a:t>
            </a:r>
            <a:r>
              <a:rPr lang="en-US" altLang="zh-CN" sz="44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?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     条边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则此图为完全无向图。</a:t>
            </a:r>
            <a:endParaRPr 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有</a:t>
            </a:r>
            <a:r>
              <a:rPr lang="zh-CN" altLang="en-US" sz="30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n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个顶点的有向图有         </a:t>
            </a:r>
            <a:r>
              <a:rPr lang="en-US" altLang="zh-CN" sz="44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?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3000" b="1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条边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则此图为完全有向图。</a:t>
            </a:r>
            <a:endParaRPr lang="zh-CN" altLang="en-US" sz="300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290" name="Oval 21"/>
          <p:cNvSpPr>
            <a:spLocks noChangeArrowheads="1"/>
          </p:cNvSpPr>
          <p:nvPr/>
        </p:nvSpPr>
        <p:spPr bwMode="auto">
          <a:xfrm>
            <a:off x="685800" y="5032375"/>
            <a:ext cx="430213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91" name="Oval 22"/>
          <p:cNvSpPr>
            <a:spLocks noChangeArrowheads="1"/>
          </p:cNvSpPr>
          <p:nvPr/>
        </p:nvSpPr>
        <p:spPr bwMode="auto">
          <a:xfrm>
            <a:off x="1752600" y="5032375"/>
            <a:ext cx="4064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92" name="Oval 23"/>
          <p:cNvSpPr>
            <a:spLocks noChangeArrowheads="1"/>
          </p:cNvSpPr>
          <p:nvPr/>
        </p:nvSpPr>
        <p:spPr bwMode="auto">
          <a:xfrm>
            <a:off x="1219200" y="4270375"/>
            <a:ext cx="436563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93" name="Oval 24"/>
          <p:cNvSpPr>
            <a:spLocks noChangeArrowheads="1"/>
          </p:cNvSpPr>
          <p:nvPr/>
        </p:nvSpPr>
        <p:spPr bwMode="auto">
          <a:xfrm>
            <a:off x="1219200" y="5794375"/>
            <a:ext cx="436563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94" name="Oval 25"/>
          <p:cNvSpPr>
            <a:spLocks noChangeArrowheads="1"/>
          </p:cNvSpPr>
          <p:nvPr/>
        </p:nvSpPr>
        <p:spPr bwMode="auto">
          <a:xfrm>
            <a:off x="2519363" y="5791200"/>
            <a:ext cx="3968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95" name="Oval 26"/>
          <p:cNvSpPr>
            <a:spLocks noChangeArrowheads="1"/>
          </p:cNvSpPr>
          <p:nvPr/>
        </p:nvSpPr>
        <p:spPr bwMode="auto">
          <a:xfrm>
            <a:off x="3048000" y="5794375"/>
            <a:ext cx="407988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96" name="Oval 27"/>
          <p:cNvSpPr>
            <a:spLocks noChangeArrowheads="1"/>
          </p:cNvSpPr>
          <p:nvPr/>
        </p:nvSpPr>
        <p:spPr bwMode="auto">
          <a:xfrm>
            <a:off x="3708400" y="5794375"/>
            <a:ext cx="4064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97" name="Oval 28"/>
          <p:cNvSpPr>
            <a:spLocks noChangeArrowheads="1"/>
          </p:cNvSpPr>
          <p:nvPr/>
        </p:nvSpPr>
        <p:spPr bwMode="auto">
          <a:xfrm>
            <a:off x="4267200" y="5794375"/>
            <a:ext cx="41275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98" name="Oval 29"/>
          <p:cNvSpPr>
            <a:spLocks noChangeArrowheads="1"/>
          </p:cNvSpPr>
          <p:nvPr/>
        </p:nvSpPr>
        <p:spPr bwMode="auto">
          <a:xfrm>
            <a:off x="2843213" y="5032375"/>
            <a:ext cx="433387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99" name="Oval 30"/>
          <p:cNvSpPr>
            <a:spLocks noChangeArrowheads="1"/>
          </p:cNvSpPr>
          <p:nvPr/>
        </p:nvSpPr>
        <p:spPr bwMode="auto">
          <a:xfrm>
            <a:off x="3968750" y="5032375"/>
            <a:ext cx="423863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300" name="Oval 31"/>
          <p:cNvSpPr>
            <a:spLocks noChangeArrowheads="1"/>
          </p:cNvSpPr>
          <p:nvPr/>
        </p:nvSpPr>
        <p:spPr bwMode="auto">
          <a:xfrm>
            <a:off x="3429000" y="4346575"/>
            <a:ext cx="4222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301" name="Oval 32"/>
          <p:cNvSpPr>
            <a:spLocks noChangeArrowheads="1"/>
          </p:cNvSpPr>
          <p:nvPr/>
        </p:nvSpPr>
        <p:spPr bwMode="auto">
          <a:xfrm>
            <a:off x="5508625" y="4346575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302" name="Oval 33"/>
          <p:cNvSpPr>
            <a:spLocks noChangeArrowheads="1"/>
          </p:cNvSpPr>
          <p:nvPr/>
        </p:nvSpPr>
        <p:spPr bwMode="auto">
          <a:xfrm>
            <a:off x="5508625" y="5108575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303" name="Oval 34"/>
          <p:cNvSpPr>
            <a:spLocks noChangeArrowheads="1"/>
          </p:cNvSpPr>
          <p:nvPr/>
        </p:nvSpPr>
        <p:spPr bwMode="auto">
          <a:xfrm>
            <a:off x="5508625" y="5794375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304" name="Line 35"/>
          <p:cNvSpPr>
            <a:spLocks noChangeShapeType="1"/>
          </p:cNvSpPr>
          <p:nvPr/>
        </p:nvSpPr>
        <p:spPr bwMode="auto">
          <a:xfrm>
            <a:off x="5715000" y="5565775"/>
            <a:ext cx="0" cy="228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" name="Oval 36"/>
          <p:cNvSpPr>
            <a:spLocks noChangeArrowheads="1"/>
          </p:cNvSpPr>
          <p:nvPr/>
        </p:nvSpPr>
        <p:spPr bwMode="auto">
          <a:xfrm>
            <a:off x="6588125" y="4346575"/>
            <a:ext cx="4222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306" name="Oval 37"/>
          <p:cNvSpPr>
            <a:spLocks noChangeArrowheads="1"/>
          </p:cNvSpPr>
          <p:nvPr/>
        </p:nvSpPr>
        <p:spPr bwMode="auto">
          <a:xfrm>
            <a:off x="7772400" y="4346575"/>
            <a:ext cx="40005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307" name="Oval 38"/>
          <p:cNvSpPr>
            <a:spLocks noChangeArrowheads="1"/>
          </p:cNvSpPr>
          <p:nvPr/>
        </p:nvSpPr>
        <p:spPr bwMode="auto">
          <a:xfrm>
            <a:off x="7200900" y="5794375"/>
            <a:ext cx="4191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308" name="Text Box 46"/>
          <p:cNvSpPr txBox="1">
            <a:spLocks noChangeArrowheads="1"/>
          </p:cNvSpPr>
          <p:nvPr/>
        </p:nvSpPr>
        <p:spPr bwMode="auto">
          <a:xfrm>
            <a:off x="1258888" y="4241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0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09" name="Text Box 47"/>
          <p:cNvSpPr txBox="1">
            <a:spLocks noChangeArrowheads="1"/>
          </p:cNvSpPr>
          <p:nvPr/>
        </p:nvSpPr>
        <p:spPr bwMode="auto">
          <a:xfrm>
            <a:off x="3455988" y="4318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0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0" name="Text Box 48"/>
          <p:cNvSpPr txBox="1">
            <a:spLocks noChangeArrowheads="1"/>
          </p:cNvSpPr>
          <p:nvPr/>
        </p:nvSpPr>
        <p:spPr bwMode="auto">
          <a:xfrm>
            <a:off x="5543550" y="4318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0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1" name="Text Box 49"/>
          <p:cNvSpPr txBox="1">
            <a:spLocks noChangeArrowheads="1"/>
          </p:cNvSpPr>
          <p:nvPr/>
        </p:nvSpPr>
        <p:spPr bwMode="auto">
          <a:xfrm>
            <a:off x="6623050" y="4318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0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2" name="Text Box 50"/>
          <p:cNvSpPr txBox="1">
            <a:spLocks noChangeArrowheads="1"/>
          </p:cNvSpPr>
          <p:nvPr/>
        </p:nvSpPr>
        <p:spPr bwMode="auto">
          <a:xfrm>
            <a:off x="5543550" y="50609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1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3" name="Text Box 51"/>
          <p:cNvSpPr txBox="1">
            <a:spLocks noChangeArrowheads="1"/>
          </p:cNvSpPr>
          <p:nvPr/>
        </p:nvSpPr>
        <p:spPr bwMode="auto">
          <a:xfrm>
            <a:off x="7775575" y="43259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1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4" name="Text Box 52"/>
          <p:cNvSpPr txBox="1">
            <a:spLocks noChangeArrowheads="1"/>
          </p:cNvSpPr>
          <p:nvPr/>
        </p:nvSpPr>
        <p:spPr bwMode="auto">
          <a:xfrm>
            <a:off x="719138" y="49895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1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5" name="Text Box 53"/>
          <p:cNvSpPr txBox="1">
            <a:spLocks noChangeArrowheads="1"/>
          </p:cNvSpPr>
          <p:nvPr/>
        </p:nvSpPr>
        <p:spPr bwMode="auto">
          <a:xfrm>
            <a:off x="2843213" y="49895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1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6" name="Text Box 54"/>
          <p:cNvSpPr txBox="1">
            <a:spLocks noChangeArrowheads="1"/>
          </p:cNvSpPr>
          <p:nvPr/>
        </p:nvSpPr>
        <p:spPr bwMode="auto">
          <a:xfrm>
            <a:off x="1800225" y="5003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2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7" name="Text Box 55"/>
          <p:cNvSpPr txBox="1">
            <a:spLocks noChangeArrowheads="1"/>
          </p:cNvSpPr>
          <p:nvPr/>
        </p:nvSpPr>
        <p:spPr bwMode="auto">
          <a:xfrm>
            <a:off x="3995738" y="5003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2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8" name="Text Box 56"/>
          <p:cNvSpPr txBox="1">
            <a:spLocks noChangeArrowheads="1"/>
          </p:cNvSpPr>
          <p:nvPr/>
        </p:nvSpPr>
        <p:spPr bwMode="auto">
          <a:xfrm>
            <a:off x="5543550" y="576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2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19" name="Text Box 57"/>
          <p:cNvSpPr txBox="1">
            <a:spLocks noChangeArrowheads="1"/>
          </p:cNvSpPr>
          <p:nvPr/>
        </p:nvSpPr>
        <p:spPr bwMode="auto">
          <a:xfrm>
            <a:off x="7232650" y="576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2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20" name="Text Box 58"/>
          <p:cNvSpPr txBox="1">
            <a:spLocks noChangeArrowheads="1"/>
          </p:cNvSpPr>
          <p:nvPr/>
        </p:nvSpPr>
        <p:spPr bwMode="auto">
          <a:xfrm>
            <a:off x="4284663" y="576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6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21" name="Text Box 59"/>
          <p:cNvSpPr txBox="1">
            <a:spLocks noChangeArrowheads="1"/>
          </p:cNvSpPr>
          <p:nvPr/>
        </p:nvSpPr>
        <p:spPr bwMode="auto">
          <a:xfrm>
            <a:off x="3705225" y="576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5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22" name="Text Box 60"/>
          <p:cNvSpPr txBox="1">
            <a:spLocks noChangeArrowheads="1"/>
          </p:cNvSpPr>
          <p:nvPr/>
        </p:nvSpPr>
        <p:spPr bwMode="auto">
          <a:xfrm>
            <a:off x="3059113" y="57451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4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23" name="Text Box 61"/>
          <p:cNvSpPr txBox="1">
            <a:spLocks noChangeArrowheads="1"/>
          </p:cNvSpPr>
          <p:nvPr/>
        </p:nvSpPr>
        <p:spPr bwMode="auto">
          <a:xfrm>
            <a:off x="2508250" y="576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3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24" name="Text Box 62"/>
          <p:cNvSpPr txBox="1">
            <a:spLocks noChangeArrowheads="1"/>
          </p:cNvSpPr>
          <p:nvPr/>
        </p:nvSpPr>
        <p:spPr bwMode="auto">
          <a:xfrm>
            <a:off x="1258888" y="5765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3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1325" name="Rectangle 2"/>
          <p:cNvSpPr txBox="1">
            <a:spLocks noChangeArrowheads="1"/>
          </p:cNvSpPr>
          <p:nvPr/>
        </p:nvSpPr>
        <p:spPr bwMode="auto">
          <a:xfrm>
            <a:off x="2271713" y="0"/>
            <a:ext cx="4610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0000"/>
                </a:solidFill>
                <a:ea typeface="华文新魏" pitchFamily="2" charset="-122"/>
              </a:rPr>
              <a:t>8.1.1</a:t>
            </a:r>
            <a:r>
              <a:rPr lang="zh-CN" altLang="en-US" b="1">
                <a:solidFill>
                  <a:srgbClr val="CC0000"/>
                </a:solidFill>
                <a:ea typeface="华文新魏" pitchFamily="2" charset="-122"/>
              </a:rPr>
              <a:t>  图的有关概念</a:t>
            </a:r>
            <a:endParaRPr lang="zh-CN" altLang="en-US">
              <a:solidFill>
                <a:srgbClr val="CC0000"/>
              </a:solidFill>
              <a:latin typeface="Arial" pitchFamily="34" charset="0"/>
              <a:ea typeface="华文新魏" pitchFamily="2" charset="-122"/>
            </a:endParaRPr>
          </a:p>
        </p:txBody>
      </p:sp>
      <p:sp>
        <p:nvSpPr>
          <p:cNvPr id="13374" name="TextBox 61"/>
          <p:cNvSpPr txBox="1">
            <a:spLocks noChangeArrowheads="1"/>
          </p:cNvSpPr>
          <p:nvPr/>
        </p:nvSpPr>
        <p:spPr bwMode="auto">
          <a:xfrm>
            <a:off x="6434138" y="1968500"/>
            <a:ext cx="1749425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600" b="1" i="1">
                <a:solidFill>
                  <a:schemeClr val="tx2"/>
                </a:solidFill>
              </a:rPr>
              <a:t>n</a:t>
            </a:r>
            <a:r>
              <a:rPr lang="en-US" altLang="zh-CN" sz="3600" b="1">
                <a:solidFill>
                  <a:schemeClr val="tx2"/>
                </a:solidFill>
              </a:rPr>
              <a:t>(</a:t>
            </a:r>
            <a:r>
              <a:rPr lang="en-US" altLang="zh-CN" sz="3600" b="1" i="1">
                <a:solidFill>
                  <a:schemeClr val="tx2"/>
                </a:solidFill>
              </a:rPr>
              <a:t>n</a:t>
            </a:r>
            <a:r>
              <a:rPr lang="en-US" altLang="zh-CN" sz="3600" b="1">
                <a:solidFill>
                  <a:schemeClr val="tx2"/>
                </a:solidFill>
              </a:rPr>
              <a:t>-1)/2</a:t>
            </a:r>
            <a:endParaRPr lang="zh-CN" altLang="en-US" sz="3600"/>
          </a:p>
        </p:txBody>
      </p:sp>
      <p:sp>
        <p:nvSpPr>
          <p:cNvPr id="13375" name="TextBox 62"/>
          <p:cNvSpPr txBox="1">
            <a:spLocks noChangeArrowheads="1"/>
          </p:cNvSpPr>
          <p:nvPr/>
        </p:nvSpPr>
        <p:spPr bwMode="auto">
          <a:xfrm>
            <a:off x="4352925" y="3246438"/>
            <a:ext cx="1390650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600" b="1" i="1">
                <a:solidFill>
                  <a:srgbClr val="C00000"/>
                </a:solidFill>
              </a:rPr>
              <a:t>n</a:t>
            </a:r>
            <a:r>
              <a:rPr lang="en-US" altLang="zh-CN" sz="3600" b="1">
                <a:solidFill>
                  <a:srgbClr val="C00000"/>
                </a:solidFill>
              </a:rPr>
              <a:t>(</a:t>
            </a:r>
            <a:r>
              <a:rPr lang="en-US" altLang="zh-CN" sz="3600" b="1" i="1">
                <a:solidFill>
                  <a:srgbClr val="C00000"/>
                </a:solidFill>
              </a:rPr>
              <a:t>n-</a:t>
            </a:r>
            <a:r>
              <a:rPr lang="en-US" altLang="zh-CN" sz="3600" b="1">
                <a:solidFill>
                  <a:srgbClr val="C00000"/>
                </a:solidFill>
              </a:rPr>
              <a:t>1)</a:t>
            </a:r>
            <a:endParaRPr lang="zh-CN" altLang="en-US" sz="36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4" grpId="0" animBg="1" autoUpdateAnimBg="0"/>
      <p:bldP spid="1337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F9EFA96D-E6F2-444A-B3A3-CDD966169B7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40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8131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6543FCC8-02E4-484D-BF9D-8969B5740271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40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55626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一、深度优先搜索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DFS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)</a:t>
            </a: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228600" y="685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just"/>
            <a:r>
              <a:rPr lang="zh-CN" altLang="en-US" sz="3200">
                <a:solidFill>
                  <a:srgbClr val="333300"/>
                </a:solidFill>
                <a:latin typeface="黑体" pitchFamily="49" charset="-122"/>
                <a:ea typeface="黑体" pitchFamily="49" charset="-122"/>
              </a:rPr>
              <a:t>基本思想：</a:t>
            </a:r>
            <a:r>
              <a:rPr lang="en-US" altLang="zh-CN">
                <a:solidFill>
                  <a:schemeClr val="tx2"/>
                </a:solidFill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仿树的先根遍历过程。</a:t>
            </a:r>
          </a:p>
        </p:txBody>
      </p:sp>
      <p:sp>
        <p:nvSpPr>
          <p:cNvPr id="5632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8135" name="AutoShape 5"/>
          <p:cNvSpPr>
            <a:spLocks noChangeArrowheads="1"/>
          </p:cNvSpPr>
          <p:nvPr/>
        </p:nvSpPr>
        <p:spPr bwMode="auto">
          <a:xfrm>
            <a:off x="5791200" y="0"/>
            <a:ext cx="2590800" cy="533400"/>
          </a:xfrm>
          <a:prstGeom prst="wedgeRoundRectCallout">
            <a:avLst>
              <a:gd name="adj1" fmla="val -81556"/>
              <a:gd name="adj2" fmla="val 11310"/>
              <a:gd name="adj3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ea typeface="楷体_GB2312" pitchFamily="49" charset="-122"/>
              </a:rPr>
              <a:t>Depth_First Search</a:t>
            </a:r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4665663" y="193516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3200" b="1">
                <a:ea typeface="黑体" pitchFamily="49" charset="-122"/>
              </a:rPr>
              <a:t>v1</a:t>
            </a:r>
          </a:p>
        </p:txBody>
      </p:sp>
      <p:grpSp>
        <p:nvGrpSpPr>
          <p:cNvPr id="56329" name="Group 9"/>
          <p:cNvGrpSpPr>
            <a:grpSpLocks/>
          </p:cNvGrpSpPr>
          <p:nvPr/>
        </p:nvGrpSpPr>
        <p:grpSpPr bwMode="auto">
          <a:xfrm>
            <a:off x="457200" y="1447800"/>
            <a:ext cx="3657600" cy="2413000"/>
            <a:chOff x="0" y="0"/>
            <a:chExt cx="2304" cy="1520"/>
          </a:xfrm>
        </p:grpSpPr>
        <p:sp>
          <p:nvSpPr>
            <p:cNvPr id="48163" name="Oval 8"/>
            <p:cNvSpPr>
              <a:spLocks noChangeArrowheads="1"/>
            </p:cNvSpPr>
            <p:nvPr/>
          </p:nvSpPr>
          <p:spPr bwMode="auto">
            <a:xfrm>
              <a:off x="736" y="0"/>
              <a:ext cx="234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v1</a:t>
              </a:r>
            </a:p>
          </p:txBody>
        </p:sp>
        <p:sp>
          <p:nvSpPr>
            <p:cNvPr id="48164" name="Oval 9"/>
            <p:cNvSpPr>
              <a:spLocks noChangeArrowheads="1"/>
            </p:cNvSpPr>
            <p:nvPr/>
          </p:nvSpPr>
          <p:spPr bwMode="auto">
            <a:xfrm>
              <a:off x="348" y="402"/>
              <a:ext cx="234" cy="269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v2</a:t>
              </a:r>
            </a:p>
          </p:txBody>
        </p:sp>
        <p:sp>
          <p:nvSpPr>
            <p:cNvPr id="48165" name="Oval 10"/>
            <p:cNvSpPr>
              <a:spLocks noChangeArrowheads="1"/>
            </p:cNvSpPr>
            <p:nvPr/>
          </p:nvSpPr>
          <p:spPr bwMode="auto">
            <a:xfrm>
              <a:off x="1661" y="360"/>
              <a:ext cx="232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v3</a:t>
              </a:r>
            </a:p>
          </p:txBody>
        </p:sp>
        <p:sp>
          <p:nvSpPr>
            <p:cNvPr id="48166" name="Oval 11"/>
            <p:cNvSpPr>
              <a:spLocks noChangeArrowheads="1"/>
            </p:cNvSpPr>
            <p:nvPr/>
          </p:nvSpPr>
          <p:spPr bwMode="auto">
            <a:xfrm>
              <a:off x="426" y="1250"/>
              <a:ext cx="233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v8</a:t>
              </a:r>
            </a:p>
          </p:txBody>
        </p:sp>
        <p:sp>
          <p:nvSpPr>
            <p:cNvPr id="48167" name="Line 12"/>
            <p:cNvSpPr>
              <a:spLocks noChangeShapeType="1"/>
            </p:cNvSpPr>
            <p:nvPr/>
          </p:nvSpPr>
          <p:spPr bwMode="auto">
            <a:xfrm>
              <a:off x="970" y="116"/>
              <a:ext cx="735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Line 13"/>
            <p:cNvSpPr>
              <a:spLocks noChangeShapeType="1"/>
            </p:cNvSpPr>
            <p:nvPr/>
          </p:nvSpPr>
          <p:spPr bwMode="auto">
            <a:xfrm flipH="1">
              <a:off x="504" y="192"/>
              <a:ext cx="272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Line 14"/>
            <p:cNvSpPr>
              <a:spLocks noChangeShapeType="1"/>
            </p:cNvSpPr>
            <p:nvPr/>
          </p:nvSpPr>
          <p:spPr bwMode="auto">
            <a:xfrm>
              <a:off x="542" y="633"/>
              <a:ext cx="156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15"/>
            <p:cNvSpPr>
              <a:spLocks noChangeShapeType="1"/>
            </p:cNvSpPr>
            <p:nvPr/>
          </p:nvSpPr>
          <p:spPr bwMode="auto">
            <a:xfrm>
              <a:off x="1855" y="592"/>
              <a:ext cx="311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16"/>
            <p:cNvSpPr>
              <a:spLocks noChangeShapeType="1"/>
            </p:cNvSpPr>
            <p:nvPr/>
          </p:nvSpPr>
          <p:spPr bwMode="auto">
            <a:xfrm flipH="1">
              <a:off x="1583" y="630"/>
              <a:ext cx="156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Oval 17"/>
            <p:cNvSpPr>
              <a:spLocks noChangeArrowheads="1"/>
            </p:cNvSpPr>
            <p:nvPr/>
          </p:nvSpPr>
          <p:spPr bwMode="auto">
            <a:xfrm>
              <a:off x="2072" y="887"/>
              <a:ext cx="232" cy="27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v7</a:t>
              </a:r>
            </a:p>
          </p:txBody>
        </p:sp>
        <p:sp>
          <p:nvSpPr>
            <p:cNvPr id="48173" name="Oval 18"/>
            <p:cNvSpPr>
              <a:spLocks noChangeArrowheads="1"/>
            </p:cNvSpPr>
            <p:nvPr/>
          </p:nvSpPr>
          <p:spPr bwMode="auto">
            <a:xfrm>
              <a:off x="1428" y="900"/>
              <a:ext cx="233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v6</a:t>
              </a:r>
            </a:p>
          </p:txBody>
        </p:sp>
        <p:sp>
          <p:nvSpPr>
            <p:cNvPr id="48174" name="Oval 19"/>
            <p:cNvSpPr>
              <a:spLocks noChangeArrowheads="1"/>
            </p:cNvSpPr>
            <p:nvPr/>
          </p:nvSpPr>
          <p:spPr bwMode="auto">
            <a:xfrm>
              <a:off x="0" y="826"/>
              <a:ext cx="232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v4</a:t>
              </a:r>
            </a:p>
          </p:txBody>
        </p:sp>
        <p:sp>
          <p:nvSpPr>
            <p:cNvPr id="48175" name="Oval 20"/>
            <p:cNvSpPr>
              <a:spLocks noChangeArrowheads="1"/>
            </p:cNvSpPr>
            <p:nvPr/>
          </p:nvSpPr>
          <p:spPr bwMode="auto">
            <a:xfrm>
              <a:off x="698" y="787"/>
              <a:ext cx="232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v5</a:t>
              </a:r>
            </a:p>
          </p:txBody>
        </p:sp>
        <p:sp>
          <p:nvSpPr>
            <p:cNvPr id="48176" name="Line 21"/>
            <p:cNvSpPr>
              <a:spLocks noChangeShapeType="1"/>
            </p:cNvSpPr>
            <p:nvPr/>
          </p:nvSpPr>
          <p:spPr bwMode="auto">
            <a:xfrm flipH="1">
              <a:off x="194" y="594"/>
              <a:ext cx="154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Line 22"/>
            <p:cNvSpPr>
              <a:spLocks noChangeShapeType="1"/>
            </p:cNvSpPr>
            <p:nvPr/>
          </p:nvSpPr>
          <p:spPr bwMode="auto">
            <a:xfrm>
              <a:off x="194" y="1096"/>
              <a:ext cx="272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Line 23"/>
            <p:cNvSpPr>
              <a:spLocks noChangeShapeType="1"/>
            </p:cNvSpPr>
            <p:nvPr/>
          </p:nvSpPr>
          <p:spPr bwMode="auto">
            <a:xfrm flipH="1">
              <a:off x="659" y="1057"/>
              <a:ext cx="117" cy="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46" name="Rectangle 24"/>
          <p:cNvSpPr>
            <a:spLocks noChangeArrowheads="1"/>
          </p:cNvSpPr>
          <p:nvPr/>
        </p:nvSpPr>
        <p:spPr bwMode="auto">
          <a:xfrm>
            <a:off x="4243388" y="1457325"/>
            <a:ext cx="227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DFS </a:t>
            </a:r>
            <a:r>
              <a:rPr lang="zh-CN" altLang="en-US" sz="3200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结果：</a:t>
            </a:r>
          </a:p>
        </p:txBody>
      </p:sp>
      <p:sp>
        <p:nvSpPr>
          <p:cNvPr id="56347" name="Rectangle 25"/>
          <p:cNvSpPr>
            <a:spLocks noChangeArrowheads="1"/>
          </p:cNvSpPr>
          <p:nvPr/>
        </p:nvSpPr>
        <p:spPr bwMode="auto">
          <a:xfrm>
            <a:off x="228600" y="14478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20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sz="320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56348" name="Rectangle 26"/>
          <p:cNvSpPr>
            <a:spLocks noChangeArrowheads="1"/>
          </p:cNvSpPr>
          <p:nvPr/>
        </p:nvSpPr>
        <p:spPr bwMode="auto">
          <a:xfrm>
            <a:off x="5046663" y="193516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→</a:t>
            </a:r>
          </a:p>
        </p:txBody>
      </p:sp>
      <p:sp>
        <p:nvSpPr>
          <p:cNvPr id="56349" name="Rectangle 27"/>
          <p:cNvSpPr>
            <a:spLocks noChangeArrowheads="1"/>
          </p:cNvSpPr>
          <p:nvPr/>
        </p:nvSpPr>
        <p:spPr bwMode="auto">
          <a:xfrm>
            <a:off x="5902325" y="1935163"/>
            <a:ext cx="59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→</a:t>
            </a:r>
          </a:p>
        </p:txBody>
      </p:sp>
      <p:sp>
        <p:nvSpPr>
          <p:cNvPr id="56350" name="Rectangle 28"/>
          <p:cNvSpPr>
            <a:spLocks noChangeArrowheads="1"/>
          </p:cNvSpPr>
          <p:nvPr/>
        </p:nvSpPr>
        <p:spPr bwMode="auto">
          <a:xfrm>
            <a:off x="6799263" y="193516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→</a:t>
            </a:r>
          </a:p>
        </p:txBody>
      </p:sp>
      <p:sp>
        <p:nvSpPr>
          <p:cNvPr id="56351" name="Rectangle 29"/>
          <p:cNvSpPr>
            <a:spLocks noChangeArrowheads="1"/>
          </p:cNvSpPr>
          <p:nvPr/>
        </p:nvSpPr>
        <p:spPr bwMode="auto">
          <a:xfrm>
            <a:off x="7713663" y="193516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→</a:t>
            </a:r>
          </a:p>
        </p:txBody>
      </p:sp>
      <p:sp>
        <p:nvSpPr>
          <p:cNvPr id="56352" name="Rectangle 30"/>
          <p:cNvSpPr>
            <a:spLocks noChangeArrowheads="1"/>
          </p:cNvSpPr>
          <p:nvPr/>
        </p:nvSpPr>
        <p:spPr bwMode="auto">
          <a:xfrm>
            <a:off x="5122863" y="239236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→</a:t>
            </a:r>
          </a:p>
        </p:txBody>
      </p:sp>
      <p:sp>
        <p:nvSpPr>
          <p:cNvPr id="56353" name="Rectangle 31"/>
          <p:cNvSpPr>
            <a:spLocks noChangeArrowheads="1"/>
          </p:cNvSpPr>
          <p:nvPr/>
        </p:nvSpPr>
        <p:spPr bwMode="auto">
          <a:xfrm>
            <a:off x="6037263" y="239236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→</a:t>
            </a:r>
          </a:p>
        </p:txBody>
      </p:sp>
      <p:sp>
        <p:nvSpPr>
          <p:cNvPr id="56354" name="Rectangle 32"/>
          <p:cNvSpPr>
            <a:spLocks noChangeArrowheads="1"/>
          </p:cNvSpPr>
          <p:nvPr/>
        </p:nvSpPr>
        <p:spPr bwMode="auto">
          <a:xfrm>
            <a:off x="6875463" y="239236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→</a:t>
            </a:r>
          </a:p>
        </p:txBody>
      </p:sp>
      <p:sp>
        <p:nvSpPr>
          <p:cNvPr id="56355" name="Rectangle 33"/>
          <p:cNvSpPr>
            <a:spLocks noChangeArrowheads="1"/>
          </p:cNvSpPr>
          <p:nvPr/>
        </p:nvSpPr>
        <p:spPr bwMode="auto">
          <a:xfrm>
            <a:off x="5503863" y="19351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v2</a:t>
            </a:r>
          </a:p>
        </p:txBody>
      </p:sp>
      <p:sp>
        <p:nvSpPr>
          <p:cNvPr id="56356" name="Rectangle 34"/>
          <p:cNvSpPr>
            <a:spLocks noChangeArrowheads="1"/>
          </p:cNvSpPr>
          <p:nvPr/>
        </p:nvSpPr>
        <p:spPr bwMode="auto">
          <a:xfrm>
            <a:off x="6342063" y="19351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v4</a:t>
            </a:r>
          </a:p>
        </p:txBody>
      </p:sp>
      <p:sp>
        <p:nvSpPr>
          <p:cNvPr id="56357" name="Rectangle 35"/>
          <p:cNvSpPr>
            <a:spLocks noChangeArrowheads="1"/>
          </p:cNvSpPr>
          <p:nvPr/>
        </p:nvSpPr>
        <p:spPr bwMode="auto">
          <a:xfrm>
            <a:off x="7199313" y="19351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v8</a:t>
            </a:r>
          </a:p>
        </p:txBody>
      </p:sp>
      <p:sp>
        <p:nvSpPr>
          <p:cNvPr id="56358" name="Rectangle 36"/>
          <p:cNvSpPr>
            <a:spLocks noChangeArrowheads="1"/>
          </p:cNvSpPr>
          <p:nvPr/>
        </p:nvSpPr>
        <p:spPr bwMode="auto">
          <a:xfrm>
            <a:off x="4684713" y="23923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v5</a:t>
            </a:r>
          </a:p>
        </p:txBody>
      </p:sp>
      <p:sp>
        <p:nvSpPr>
          <p:cNvPr id="56359" name="Rectangle 37"/>
          <p:cNvSpPr>
            <a:spLocks noChangeArrowheads="1"/>
          </p:cNvSpPr>
          <p:nvPr/>
        </p:nvSpPr>
        <p:spPr bwMode="auto">
          <a:xfrm>
            <a:off x="5599113" y="23923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ea typeface="黑体" pitchFamily="49" charset="-122"/>
              </a:rPr>
              <a:t>v3</a:t>
            </a:r>
          </a:p>
        </p:txBody>
      </p:sp>
      <p:sp>
        <p:nvSpPr>
          <p:cNvPr id="56360" name="Rectangle 38"/>
          <p:cNvSpPr>
            <a:spLocks noChangeArrowheads="1"/>
          </p:cNvSpPr>
          <p:nvPr/>
        </p:nvSpPr>
        <p:spPr bwMode="auto">
          <a:xfrm>
            <a:off x="6437313" y="23923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v6</a:t>
            </a:r>
          </a:p>
        </p:txBody>
      </p:sp>
      <p:sp>
        <p:nvSpPr>
          <p:cNvPr id="56361" name="Rectangle 39"/>
          <p:cNvSpPr>
            <a:spLocks noChangeArrowheads="1"/>
          </p:cNvSpPr>
          <p:nvPr/>
        </p:nvSpPr>
        <p:spPr bwMode="auto">
          <a:xfrm>
            <a:off x="7275513" y="23923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ea typeface="黑体" pitchFamily="49" charset="-122"/>
              </a:rPr>
              <a:t>v7</a:t>
            </a:r>
          </a:p>
        </p:txBody>
      </p:sp>
      <p:sp>
        <p:nvSpPr>
          <p:cNvPr id="56362" name="Line 40"/>
          <p:cNvSpPr>
            <a:spLocks noChangeShapeType="1"/>
          </p:cNvSpPr>
          <p:nvPr/>
        </p:nvSpPr>
        <p:spPr bwMode="auto">
          <a:xfrm>
            <a:off x="1905000" y="1828800"/>
            <a:ext cx="914400" cy="3810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3" name="Rectangle 41"/>
          <p:cNvSpPr>
            <a:spLocks noChangeArrowheads="1"/>
          </p:cNvSpPr>
          <p:nvPr/>
        </p:nvSpPr>
        <p:spPr bwMode="auto">
          <a:xfrm>
            <a:off x="304800" y="4191000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20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sz="320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56364" name="Text Box 43"/>
          <p:cNvSpPr txBox="1">
            <a:spLocks noChangeArrowheads="1"/>
          </p:cNvSpPr>
          <p:nvPr/>
        </p:nvSpPr>
        <p:spPr bwMode="auto">
          <a:xfrm>
            <a:off x="5029200" y="4572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 b="1">
                <a:ea typeface="黑体" pitchFamily="49" charset="-122"/>
              </a:rPr>
              <a:t>v2 → v1 → v3 → v5 →</a:t>
            </a:r>
          </a:p>
        </p:txBody>
      </p:sp>
      <p:sp>
        <p:nvSpPr>
          <p:cNvPr id="56365" name="Rectangle 44"/>
          <p:cNvSpPr>
            <a:spLocks noChangeArrowheads="1"/>
          </p:cNvSpPr>
          <p:nvPr/>
        </p:nvSpPr>
        <p:spPr bwMode="auto">
          <a:xfrm>
            <a:off x="4791075" y="3976688"/>
            <a:ext cx="2011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DFS </a:t>
            </a:r>
            <a:r>
              <a:rPr lang="zh-CN" altLang="en-US" sz="2800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结果：</a:t>
            </a:r>
          </a:p>
        </p:txBody>
      </p:sp>
      <p:sp>
        <p:nvSpPr>
          <p:cNvPr id="56366" name="Rectangle 45"/>
          <p:cNvSpPr>
            <a:spLocks noChangeArrowheads="1"/>
          </p:cNvSpPr>
          <p:nvPr/>
        </p:nvSpPr>
        <p:spPr bwMode="auto">
          <a:xfrm>
            <a:off x="5257800" y="5105400"/>
            <a:ext cx="143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v4</a:t>
            </a:r>
            <a:r>
              <a:rPr lang="en-US" altLang="zh-CN" sz="2800" b="1">
                <a:solidFill>
                  <a:srgbClr val="0000E5"/>
                </a:solidFill>
                <a:ea typeface="黑体" pitchFamily="49" charset="-122"/>
              </a:rPr>
              <a:t> </a:t>
            </a:r>
            <a:r>
              <a:rPr lang="en-US" altLang="zh-CN" sz="2800" b="1">
                <a:ea typeface="黑体" pitchFamily="49" charset="-122"/>
              </a:rPr>
              <a:t>→ v6</a:t>
            </a:r>
          </a:p>
        </p:txBody>
      </p:sp>
      <p:sp>
        <p:nvSpPr>
          <p:cNvPr id="56367" name="AutoShape 46"/>
          <p:cNvSpPr>
            <a:spLocks noChangeArrowheads="1"/>
          </p:cNvSpPr>
          <p:nvPr/>
        </p:nvSpPr>
        <p:spPr bwMode="auto">
          <a:xfrm>
            <a:off x="2743200" y="1295400"/>
            <a:ext cx="990600" cy="457200"/>
          </a:xfrm>
          <a:prstGeom prst="wedgeEllipseCallout">
            <a:avLst>
              <a:gd name="adj1" fmla="val -124519"/>
              <a:gd name="adj2" fmla="val 104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</a:rPr>
              <a:t>起点</a:t>
            </a:r>
          </a:p>
        </p:txBody>
      </p:sp>
      <p:sp>
        <p:nvSpPr>
          <p:cNvPr id="56368" name="AutoShape 47"/>
          <p:cNvSpPr>
            <a:spLocks noChangeArrowheads="1"/>
          </p:cNvSpPr>
          <p:nvPr/>
        </p:nvSpPr>
        <p:spPr bwMode="auto">
          <a:xfrm>
            <a:off x="228600" y="4953000"/>
            <a:ext cx="990600" cy="457200"/>
          </a:xfrm>
          <a:prstGeom prst="wedgeEllipseCallout">
            <a:avLst>
              <a:gd name="adj1" fmla="val 89102"/>
              <a:gd name="adj2" fmla="val 3819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</a:rPr>
              <a:t>起点</a:t>
            </a:r>
          </a:p>
        </p:txBody>
      </p:sp>
      <p:sp>
        <p:nvSpPr>
          <p:cNvPr id="56370" name="Freeform 50"/>
          <p:cNvSpPr>
            <a:spLocks/>
          </p:cNvSpPr>
          <p:nvPr/>
        </p:nvSpPr>
        <p:spPr bwMode="auto">
          <a:xfrm>
            <a:off x="279400" y="1703388"/>
            <a:ext cx="1701800" cy="2259012"/>
          </a:xfrm>
          <a:custGeom>
            <a:avLst/>
            <a:gdLst>
              <a:gd name="T0" fmla="*/ 2147483647 w 1105"/>
              <a:gd name="T1" fmla="*/ 2147483647 h 1430"/>
              <a:gd name="T2" fmla="*/ 2147483647 w 1105"/>
              <a:gd name="T3" fmla="*/ 2147483647 h 1430"/>
              <a:gd name="T4" fmla="*/ 2147483647 w 1105"/>
              <a:gd name="T5" fmla="*/ 2147483647 h 1430"/>
              <a:gd name="T6" fmla="*/ 2147483647 w 1105"/>
              <a:gd name="T7" fmla="*/ 2147483647 h 1430"/>
              <a:gd name="T8" fmla="*/ 2147483647 w 1105"/>
              <a:gd name="T9" fmla="*/ 2147483647 h 1430"/>
              <a:gd name="T10" fmla="*/ 2147483647 w 1105"/>
              <a:gd name="T11" fmla="*/ 2147483647 h 1430"/>
              <a:gd name="T12" fmla="*/ 2147483647 w 1105"/>
              <a:gd name="T13" fmla="*/ 2147483647 h 1430"/>
              <a:gd name="T14" fmla="*/ 2147483647 w 1105"/>
              <a:gd name="T15" fmla="*/ 2147483647 h 1430"/>
              <a:gd name="T16" fmla="*/ 2147483647 w 1105"/>
              <a:gd name="T17" fmla="*/ 2147483647 h 1430"/>
              <a:gd name="T18" fmla="*/ 2147483647 w 1105"/>
              <a:gd name="T19" fmla="*/ 2147483647 h 1430"/>
              <a:gd name="T20" fmla="*/ 2147483647 w 1105"/>
              <a:gd name="T21" fmla="*/ 2147483647 h 1430"/>
              <a:gd name="T22" fmla="*/ 2147483647 w 1105"/>
              <a:gd name="T23" fmla="*/ 2147483647 h 1430"/>
              <a:gd name="T24" fmla="*/ 2147483647 w 1105"/>
              <a:gd name="T25" fmla="*/ 2147483647 h 1430"/>
              <a:gd name="T26" fmla="*/ 2147483647 w 1105"/>
              <a:gd name="T27" fmla="*/ 2147483647 h 1430"/>
              <a:gd name="T28" fmla="*/ 2147483647 w 1105"/>
              <a:gd name="T29" fmla="*/ 2147483647 h 1430"/>
              <a:gd name="T30" fmla="*/ 2147483647 w 1105"/>
              <a:gd name="T31" fmla="*/ 2147483647 h 1430"/>
              <a:gd name="T32" fmla="*/ 2147483647 w 1105"/>
              <a:gd name="T33" fmla="*/ 2147483647 h 1430"/>
              <a:gd name="T34" fmla="*/ 2147483647 w 1105"/>
              <a:gd name="T35" fmla="*/ 2147483647 h 1430"/>
              <a:gd name="T36" fmla="*/ 2147483647 w 1105"/>
              <a:gd name="T37" fmla="*/ 2147483647 h 1430"/>
              <a:gd name="T38" fmla="*/ 2147483647 w 1105"/>
              <a:gd name="T39" fmla="*/ 2147483647 h 1430"/>
              <a:gd name="T40" fmla="*/ 2147483647 w 1105"/>
              <a:gd name="T41" fmla="*/ 2147483647 h 1430"/>
              <a:gd name="T42" fmla="*/ 2147483647 w 1105"/>
              <a:gd name="T43" fmla="*/ 2147483647 h 1430"/>
              <a:gd name="T44" fmla="*/ 2147483647 w 1105"/>
              <a:gd name="T45" fmla="*/ 2147483647 h 1430"/>
              <a:gd name="T46" fmla="*/ 2147483647 w 1105"/>
              <a:gd name="T47" fmla="*/ 2147483647 h 1430"/>
              <a:gd name="T48" fmla="*/ 2147483647 w 1105"/>
              <a:gd name="T49" fmla="*/ 0 h 14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05"/>
              <a:gd name="T76" fmla="*/ 0 h 1430"/>
              <a:gd name="T77" fmla="*/ 1105 w 1105"/>
              <a:gd name="T78" fmla="*/ 1430 h 143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05" h="1430">
                <a:moveTo>
                  <a:pt x="1105" y="854"/>
                </a:moveTo>
                <a:cubicBezTo>
                  <a:pt x="1085" y="884"/>
                  <a:pt x="1075" y="913"/>
                  <a:pt x="1055" y="943"/>
                </a:cubicBezTo>
                <a:cubicBezTo>
                  <a:pt x="1040" y="992"/>
                  <a:pt x="1032" y="1043"/>
                  <a:pt x="1016" y="1092"/>
                </a:cubicBezTo>
                <a:cubicBezTo>
                  <a:pt x="1003" y="1179"/>
                  <a:pt x="1014" y="1147"/>
                  <a:pt x="976" y="1231"/>
                </a:cubicBezTo>
                <a:cubicBezTo>
                  <a:pt x="917" y="1361"/>
                  <a:pt x="875" y="1407"/>
                  <a:pt x="738" y="1420"/>
                </a:cubicBezTo>
                <a:cubicBezTo>
                  <a:pt x="692" y="1424"/>
                  <a:pt x="645" y="1427"/>
                  <a:pt x="599" y="1430"/>
                </a:cubicBezTo>
                <a:cubicBezTo>
                  <a:pt x="556" y="1427"/>
                  <a:pt x="512" y="1428"/>
                  <a:pt x="470" y="1420"/>
                </a:cubicBezTo>
                <a:cubicBezTo>
                  <a:pt x="431" y="1413"/>
                  <a:pt x="444" y="1395"/>
                  <a:pt x="430" y="1370"/>
                </a:cubicBezTo>
                <a:cubicBezTo>
                  <a:pt x="390" y="1297"/>
                  <a:pt x="329" y="1229"/>
                  <a:pt x="271" y="1171"/>
                </a:cubicBezTo>
                <a:cubicBezTo>
                  <a:pt x="245" y="1097"/>
                  <a:pt x="283" y="1187"/>
                  <a:pt x="231" y="1122"/>
                </a:cubicBezTo>
                <a:cubicBezTo>
                  <a:pt x="224" y="1114"/>
                  <a:pt x="226" y="1101"/>
                  <a:pt x="221" y="1092"/>
                </a:cubicBezTo>
                <a:cubicBezTo>
                  <a:pt x="210" y="1071"/>
                  <a:pt x="195" y="1052"/>
                  <a:pt x="182" y="1032"/>
                </a:cubicBezTo>
                <a:cubicBezTo>
                  <a:pt x="176" y="1022"/>
                  <a:pt x="162" y="1003"/>
                  <a:pt x="162" y="1003"/>
                </a:cubicBezTo>
                <a:cubicBezTo>
                  <a:pt x="138" y="932"/>
                  <a:pt x="172" y="1018"/>
                  <a:pt x="122" y="943"/>
                </a:cubicBezTo>
                <a:cubicBezTo>
                  <a:pt x="64" y="856"/>
                  <a:pt x="178" y="979"/>
                  <a:pt x="82" y="883"/>
                </a:cubicBezTo>
                <a:cubicBezTo>
                  <a:pt x="58" y="813"/>
                  <a:pt x="79" y="836"/>
                  <a:pt x="33" y="804"/>
                </a:cubicBezTo>
                <a:cubicBezTo>
                  <a:pt x="0" y="704"/>
                  <a:pt x="7" y="620"/>
                  <a:pt x="92" y="566"/>
                </a:cubicBezTo>
                <a:cubicBezTo>
                  <a:pt x="115" y="532"/>
                  <a:pt x="143" y="515"/>
                  <a:pt x="172" y="486"/>
                </a:cubicBezTo>
                <a:cubicBezTo>
                  <a:pt x="211" y="365"/>
                  <a:pt x="241" y="364"/>
                  <a:pt x="330" y="288"/>
                </a:cubicBezTo>
                <a:cubicBezTo>
                  <a:pt x="341" y="279"/>
                  <a:pt x="347" y="264"/>
                  <a:pt x="360" y="258"/>
                </a:cubicBezTo>
                <a:cubicBezTo>
                  <a:pt x="385" y="247"/>
                  <a:pt x="413" y="245"/>
                  <a:pt x="440" y="238"/>
                </a:cubicBezTo>
                <a:cubicBezTo>
                  <a:pt x="475" y="211"/>
                  <a:pt x="493" y="182"/>
                  <a:pt x="529" y="158"/>
                </a:cubicBezTo>
                <a:cubicBezTo>
                  <a:pt x="575" y="90"/>
                  <a:pt x="546" y="107"/>
                  <a:pt x="599" y="89"/>
                </a:cubicBezTo>
                <a:cubicBezTo>
                  <a:pt x="629" y="42"/>
                  <a:pt x="658" y="46"/>
                  <a:pt x="708" y="29"/>
                </a:cubicBezTo>
                <a:cubicBezTo>
                  <a:pt x="724" y="24"/>
                  <a:pt x="767" y="22"/>
                  <a:pt x="767" y="0"/>
                </a:cubicBezTo>
              </a:path>
            </a:pathLst>
          </a:custGeom>
          <a:noFill/>
          <a:ln w="25400" cmpd="sng">
            <a:solidFill>
              <a:schemeClr val="tx2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6371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15925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 autoUpdateAnimBg="0"/>
      <p:bldP spid="56328" grpId="0" autoUpdateAnimBg="0"/>
      <p:bldP spid="56346" grpId="0" autoUpdateAnimBg="0"/>
      <p:bldP spid="56347" grpId="0" autoUpdateAnimBg="0"/>
      <p:bldP spid="56348" grpId="0" autoUpdateAnimBg="0"/>
      <p:bldP spid="56349" grpId="0" autoUpdateAnimBg="0"/>
      <p:bldP spid="56350" grpId="0" autoUpdateAnimBg="0"/>
      <p:bldP spid="56351" grpId="0" autoUpdateAnimBg="0"/>
      <p:bldP spid="56352" grpId="0" autoUpdateAnimBg="0"/>
      <p:bldP spid="56353" grpId="0" autoUpdateAnimBg="0"/>
      <p:bldP spid="56354" grpId="0" autoUpdateAnimBg="0"/>
      <p:bldP spid="56355" grpId="0" autoUpdateAnimBg="0"/>
      <p:bldP spid="56356" grpId="0" autoUpdateAnimBg="0"/>
      <p:bldP spid="56357" grpId="0" autoUpdateAnimBg="0"/>
      <p:bldP spid="56358" grpId="0" autoUpdateAnimBg="0"/>
      <p:bldP spid="56359" grpId="0" autoUpdateAnimBg="0"/>
      <p:bldP spid="56360" grpId="0" autoUpdateAnimBg="0"/>
      <p:bldP spid="56361" grpId="0" autoUpdateAnimBg="0"/>
      <p:bldP spid="56362" grpId="0" animBg="1"/>
      <p:bldP spid="56363" grpId="0" autoUpdateAnimBg="0"/>
      <p:bldP spid="56364" grpId="0" autoUpdateAnimBg="0"/>
      <p:bldP spid="56365" grpId="0" autoUpdateAnimBg="0"/>
      <p:bldP spid="56366" grpId="0" autoUpdateAnimBg="0"/>
      <p:bldP spid="56367" grpId="0" animBg="1" autoUpdateAnimBg="0"/>
      <p:bldP spid="56368" grpId="0" animBg="1" autoUpdateAnimBg="0"/>
      <p:bldP spid="563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1915F61-05C5-4E02-B610-13435F99972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41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5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2564E0DF-1DE9-47E5-B462-D277DD8CD041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41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252413"/>
            <a:ext cx="7772400" cy="457200"/>
          </a:xfrm>
        </p:spPr>
        <p:txBody>
          <a:bodyPr/>
          <a:lstStyle/>
          <a:p>
            <a:pPr eaLnBrk="1" hangingPunct="1"/>
            <a:r>
              <a:rPr lang="zh-CN" sz="2800" b="1" smtClean="0"/>
              <a:t>深度优先搜索（遍历）步骤：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0" y="873125"/>
            <a:ext cx="914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</a:rPr>
              <a:t>①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</a:rPr>
              <a:t>在访问图中某一起始顶点</a:t>
            </a:r>
            <a:r>
              <a:rPr lang="zh-CN" altLang="en-US" sz="2800" b="1"/>
              <a:t> </a:t>
            </a:r>
            <a:r>
              <a:rPr lang="en-US" altLang="zh-CN" sz="2800" b="1" i="1">
                <a:solidFill>
                  <a:schemeClr val="tx2"/>
                </a:solidFill>
              </a:rPr>
              <a:t>v</a:t>
            </a:r>
            <a:r>
              <a:rPr lang="en-US" altLang="zh-CN" sz="2800" b="1" i="1"/>
              <a:t> 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</a:rPr>
              <a:t>后，由 </a:t>
            </a:r>
            <a:r>
              <a:rPr lang="en-US" altLang="zh-CN" sz="2800" b="1" i="1">
                <a:solidFill>
                  <a:srgbClr val="333300"/>
                </a:solidFill>
              </a:rPr>
              <a:t>v</a:t>
            </a:r>
            <a:r>
              <a:rPr lang="en-US" altLang="zh-CN" sz="2800" b="1" i="1">
                <a:solidFill>
                  <a:schemeClr val="bg2"/>
                </a:solidFill>
              </a:rPr>
              <a:t> 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</a:rPr>
              <a:t>出发，访问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它的一邻接顶点</a:t>
            </a:r>
            <a:r>
              <a:rPr lang="zh-CN" altLang="en-US" sz="2800" b="1">
                <a:solidFill>
                  <a:schemeClr val="tx2"/>
                </a:solidFill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</a:rPr>
              <a:t>w</a:t>
            </a:r>
            <a:r>
              <a:rPr lang="en-US" altLang="zh-CN" sz="2800" b="1" baseline="-25000">
                <a:solidFill>
                  <a:schemeClr val="tx2"/>
                </a:solidFill>
              </a:rPr>
              <a:t>1</a:t>
            </a:r>
            <a:r>
              <a:rPr lang="zh-CN" altLang="en-US" sz="2800" b="1"/>
              <a:t>；</a:t>
            </a:r>
          </a:p>
          <a:p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</a:rPr>
              <a:t>②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</a:rPr>
              <a:t>从</a:t>
            </a:r>
            <a:r>
              <a:rPr lang="zh-CN" altLang="en-US" sz="2800" b="1">
                <a:solidFill>
                  <a:srgbClr val="333300"/>
                </a:solidFill>
              </a:rPr>
              <a:t> </a:t>
            </a:r>
            <a:r>
              <a:rPr lang="en-US" altLang="zh-CN" sz="2800" b="1" i="1">
                <a:solidFill>
                  <a:srgbClr val="333300"/>
                </a:solidFill>
              </a:rPr>
              <a:t>w</a:t>
            </a:r>
            <a:r>
              <a:rPr lang="en-US" altLang="zh-CN" sz="2800" b="1" baseline="-25000">
                <a:solidFill>
                  <a:srgbClr val="333300"/>
                </a:solidFill>
              </a:rPr>
              <a:t>1 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</a:rPr>
              <a:t>出发，访问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与</a:t>
            </a:r>
            <a:r>
              <a:rPr lang="zh-CN" altLang="en-US" sz="2800" b="1">
                <a:solidFill>
                  <a:schemeClr val="tx2"/>
                </a:solidFill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</a:rPr>
              <a:t>w</a:t>
            </a:r>
            <a:r>
              <a:rPr lang="en-US" altLang="zh-CN" sz="2800" b="1" baseline="-25000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邻接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但还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未被访问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过的顶点</a:t>
            </a:r>
            <a:r>
              <a:rPr lang="zh-CN" altLang="en-US" sz="2800" b="1">
                <a:solidFill>
                  <a:srgbClr val="333300"/>
                </a:solidFill>
              </a:rPr>
              <a:t> </a:t>
            </a:r>
            <a:r>
              <a:rPr lang="en-US" altLang="zh-CN" sz="2800" b="1" i="1">
                <a:solidFill>
                  <a:srgbClr val="333300"/>
                </a:solidFill>
              </a:rPr>
              <a:t>w</a:t>
            </a:r>
            <a:r>
              <a:rPr lang="en-US" altLang="zh-CN" sz="2800" b="1" baseline="-25000">
                <a:solidFill>
                  <a:srgbClr val="333300"/>
                </a:solidFill>
              </a:rPr>
              <a:t>2</a:t>
            </a:r>
            <a:r>
              <a:rPr lang="zh-CN" altLang="en-US" sz="2800" b="1">
                <a:solidFill>
                  <a:srgbClr val="333300"/>
                </a:solidFill>
              </a:rPr>
              <a:t>；</a:t>
            </a:r>
          </a:p>
          <a:p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</a:rPr>
              <a:t>然后再从</a:t>
            </a:r>
            <a:r>
              <a:rPr lang="zh-CN" altLang="en-US" sz="2800" b="1">
                <a:solidFill>
                  <a:srgbClr val="333300"/>
                </a:solidFill>
              </a:rPr>
              <a:t> </a:t>
            </a:r>
            <a:r>
              <a:rPr lang="en-US" altLang="zh-CN" sz="2800" b="1" i="1">
                <a:solidFill>
                  <a:srgbClr val="333300"/>
                </a:solidFill>
              </a:rPr>
              <a:t>w</a:t>
            </a:r>
            <a:r>
              <a:rPr lang="en-US" altLang="zh-CN" sz="2800" b="1" baseline="-25000">
                <a:solidFill>
                  <a:srgbClr val="333300"/>
                </a:solidFill>
              </a:rPr>
              <a:t>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出发，如此进行下去，直至到达所有的邻接顶点都被访问过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</a:rPr>
              <a:t>为止。</a:t>
            </a:r>
          </a:p>
        </p:txBody>
      </p:sp>
      <p:graphicFrame>
        <p:nvGraphicFramePr>
          <p:cNvPr id="49158" name="Object 42"/>
          <p:cNvGraphicFramePr>
            <a:graphicFrameLocks noChangeAspect="1"/>
          </p:cNvGraphicFramePr>
          <p:nvPr/>
        </p:nvGraphicFramePr>
        <p:xfrm>
          <a:off x="5959475" y="3608388"/>
          <a:ext cx="31845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r:id="rId3" imgW="1458656" imgH="1234442" progId="">
                  <p:embed/>
                </p:oleObj>
              </mc:Choice>
              <mc:Fallback>
                <p:oleObj r:id="rId3" imgW="1458656" imgH="1234442" progId="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3608388"/>
                        <a:ext cx="3184525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Box 8"/>
          <p:cNvSpPr txBox="1">
            <a:spLocks noChangeArrowheads="1"/>
          </p:cNvSpPr>
          <p:nvPr/>
        </p:nvSpPr>
        <p:spPr bwMode="auto">
          <a:xfrm>
            <a:off x="0" y="3276600"/>
            <a:ext cx="64706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333300"/>
                </a:solidFill>
                <a:ea typeface="楷体_GB2312" pitchFamily="49" charset="-122"/>
              </a:rPr>
              <a:t>④</a:t>
            </a:r>
            <a:r>
              <a:rPr lang="zh-CN" altLang="en-US" sz="2400" b="1">
                <a:solidFill>
                  <a:srgbClr val="333300"/>
                </a:solidFill>
                <a:ea typeface="楷体_GB2312" pitchFamily="49" charset="-122"/>
              </a:rPr>
              <a:t>接着，退回一步，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退到前一次刚访问过的顶点</a:t>
            </a:r>
            <a:r>
              <a:rPr lang="zh-CN" altLang="en-US" sz="2400" b="1">
                <a:solidFill>
                  <a:srgbClr val="333300"/>
                </a:solidFill>
                <a:ea typeface="楷体_GB2312" pitchFamily="49" charset="-122"/>
              </a:rPr>
              <a:t>，看是否还有其它没有被访问的邻接顶点。</a:t>
            </a:r>
          </a:p>
          <a:p>
            <a:pPr eaLnBrk="1" hangingPunct="1"/>
            <a:r>
              <a:rPr lang="zh-CN" altLang="en-US" sz="2400" b="1">
                <a:solidFill>
                  <a:srgbClr val="99FF33"/>
                </a:solidFill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如果有，</a:t>
            </a:r>
            <a:r>
              <a:rPr lang="zh-CN" altLang="en-US" sz="2400" b="1">
                <a:solidFill>
                  <a:srgbClr val="333300"/>
                </a:solidFill>
                <a:ea typeface="楷体_GB2312" pitchFamily="49" charset="-122"/>
              </a:rPr>
              <a:t>则访问此顶点，之后再从此顶点出发，进行与前述类似的访问；</a:t>
            </a:r>
          </a:p>
          <a:p>
            <a:pPr eaLnBrk="1" hangingPunct="1"/>
            <a:r>
              <a:rPr lang="zh-CN" altLang="en-US" sz="2400" b="1">
                <a:solidFill>
                  <a:srgbClr val="99FF33"/>
                </a:solidFill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如果没有，</a:t>
            </a:r>
            <a:r>
              <a:rPr lang="zh-CN" altLang="en-US" sz="2400" b="1">
                <a:solidFill>
                  <a:srgbClr val="333300"/>
                </a:solidFill>
                <a:ea typeface="楷体_GB2312" pitchFamily="49" charset="-122"/>
              </a:rPr>
              <a:t>就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再退回一步</a:t>
            </a:r>
            <a:r>
              <a:rPr lang="zh-CN" altLang="en-US" sz="2400" b="1">
                <a:solidFill>
                  <a:srgbClr val="333300"/>
                </a:solidFill>
                <a:ea typeface="楷体_GB2312" pitchFamily="49" charset="-122"/>
              </a:rPr>
              <a:t>进行搜索。重复上述过程，直到连通图中所有顶点都被访问过为止。</a:t>
            </a:r>
          </a:p>
          <a:p>
            <a:pPr algn="ctr" eaLnBrk="1" hangingPunct="1"/>
            <a:endParaRPr lang="zh-CN" alt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6DA677D6-578A-490B-9017-36182786A3B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42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79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9BC8AF1F-E404-4227-B3EC-892E803EF31B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42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702175" y="1306513"/>
          <a:ext cx="392113" cy="2743200"/>
        </p:xfrm>
        <a:graphic>
          <a:graphicData uri="http://schemas.openxmlformats.org/drawingml/2006/table">
            <a:tbl>
              <a:tblPr/>
              <a:tblGrid>
                <a:gridCol w="39211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88" name="Group 20"/>
          <p:cNvGraphicFramePr>
            <a:graphicFrameLocks noGrp="1"/>
          </p:cNvGraphicFramePr>
          <p:nvPr/>
        </p:nvGraphicFramePr>
        <p:xfrm>
          <a:off x="4321175" y="1306513"/>
          <a:ext cx="457200" cy="2779713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95" name="Group 27"/>
          <p:cNvGraphicFramePr>
            <a:graphicFrameLocks noGrp="1"/>
          </p:cNvGraphicFramePr>
          <p:nvPr/>
        </p:nvGraphicFramePr>
        <p:xfrm>
          <a:off x="5246688" y="1306513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11" name="Group 43"/>
          <p:cNvGraphicFramePr>
            <a:graphicFrameLocks noGrp="1"/>
          </p:cNvGraphicFramePr>
          <p:nvPr/>
        </p:nvGraphicFramePr>
        <p:xfrm>
          <a:off x="5780088" y="1306513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27" name="Group 59"/>
          <p:cNvGraphicFramePr>
            <a:graphicFrameLocks noGrp="1"/>
          </p:cNvGraphicFramePr>
          <p:nvPr/>
        </p:nvGraphicFramePr>
        <p:xfrm>
          <a:off x="6378575" y="1306513"/>
          <a:ext cx="392113" cy="2743200"/>
        </p:xfrm>
        <a:graphic>
          <a:graphicData uri="http://schemas.openxmlformats.org/drawingml/2006/table">
            <a:tbl>
              <a:tblPr/>
              <a:tblGrid>
                <a:gridCol w="39211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43" name="Group 75"/>
          <p:cNvGraphicFramePr>
            <a:graphicFrameLocks noGrp="1"/>
          </p:cNvGraphicFramePr>
          <p:nvPr/>
        </p:nvGraphicFramePr>
        <p:xfrm>
          <a:off x="6999288" y="1296988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59" name="Group 91"/>
          <p:cNvGraphicFramePr>
            <a:graphicFrameLocks noGrp="1"/>
          </p:cNvGraphicFramePr>
          <p:nvPr/>
        </p:nvGraphicFramePr>
        <p:xfrm>
          <a:off x="7608888" y="1306513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75" name="Group 107"/>
          <p:cNvGraphicFramePr>
            <a:graphicFrameLocks noGrp="1"/>
          </p:cNvGraphicFramePr>
          <p:nvPr/>
        </p:nvGraphicFramePr>
        <p:xfrm>
          <a:off x="8218488" y="1296988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99" name="Rectangle 217"/>
          <p:cNvSpPr>
            <a:spLocks noChangeArrowheads="1"/>
          </p:cNvSpPr>
          <p:nvPr/>
        </p:nvSpPr>
        <p:spPr bwMode="auto">
          <a:xfrm>
            <a:off x="4279900" y="43783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DFS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492" name="Text Box 218"/>
          <p:cNvSpPr txBox="1">
            <a:spLocks noChangeArrowheads="1"/>
          </p:cNvSpPr>
          <p:nvPr/>
        </p:nvSpPr>
        <p:spPr bwMode="auto">
          <a:xfrm>
            <a:off x="228600" y="1430338"/>
            <a:ext cx="533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333300"/>
                </a:solidFill>
              </a:rPr>
              <a:t>邻接矩阵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</a:rPr>
              <a:t>A</a:t>
            </a:r>
          </a:p>
        </p:txBody>
      </p:sp>
      <p:sp>
        <p:nvSpPr>
          <p:cNvPr id="58493" name="Text Box 219"/>
          <p:cNvSpPr txBox="1">
            <a:spLocks noChangeArrowheads="1"/>
          </p:cNvSpPr>
          <p:nvPr/>
        </p:nvSpPr>
        <p:spPr bwMode="auto">
          <a:xfrm>
            <a:off x="5018088" y="78105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E5"/>
                </a:solidFill>
                <a:latin typeface="楷体_GB2312" pitchFamily="49" charset="-122"/>
                <a:ea typeface="楷体_GB2312" pitchFamily="49" charset="-122"/>
              </a:rPr>
              <a:t>辅助数组 </a:t>
            </a:r>
            <a:r>
              <a:rPr lang="en-US" altLang="zh-CN" sz="2400" b="1" i="1">
                <a:solidFill>
                  <a:srgbClr val="0000E5"/>
                </a:solidFill>
                <a:ea typeface="楷体_GB2312" pitchFamily="49" charset="-122"/>
              </a:rPr>
              <a:t>visited</a:t>
            </a:r>
            <a:r>
              <a:rPr lang="en-US" altLang="zh-CN" sz="2400" b="1">
                <a:solidFill>
                  <a:srgbClr val="0000E5"/>
                </a:solidFill>
                <a:ea typeface="楷体_GB2312" pitchFamily="49" charset="-122"/>
              </a:rPr>
              <a:t> [n ]</a:t>
            </a:r>
          </a:p>
        </p:txBody>
      </p:sp>
      <p:sp>
        <p:nvSpPr>
          <p:cNvPr id="50302" name="AutoShape 2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0303" name="Rectangle 223"/>
          <p:cNvSpPr>
            <a:spLocks noChangeArrowheads="1"/>
          </p:cNvSpPr>
          <p:nvPr/>
        </p:nvSpPr>
        <p:spPr bwMode="auto">
          <a:xfrm>
            <a:off x="4535488" y="233363"/>
            <a:ext cx="434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chemeClr val="tx2"/>
                </a:solidFill>
              </a:rPr>
              <a:t>——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开辅助数组</a:t>
            </a:r>
            <a:r>
              <a:rPr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ea typeface="楷体_GB2312" pitchFamily="49" charset="-122"/>
              </a:rPr>
              <a:t>visited [n ]</a:t>
            </a:r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！</a:t>
            </a:r>
          </a:p>
        </p:txBody>
      </p:sp>
      <p:sp>
        <p:nvSpPr>
          <p:cNvPr id="50304" name="Rectangle 224"/>
          <p:cNvSpPr>
            <a:spLocks noChangeArrowheads="1"/>
          </p:cNvSpPr>
          <p:nvPr/>
        </p:nvSpPr>
        <p:spPr bwMode="auto">
          <a:xfrm>
            <a:off x="0" y="6858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graphicFrame>
        <p:nvGraphicFramePr>
          <p:cNvPr id="58497" name="Group 129"/>
          <p:cNvGraphicFramePr>
            <a:graphicFrameLocks noGrp="1"/>
          </p:cNvGraphicFramePr>
          <p:nvPr/>
        </p:nvGraphicFramePr>
        <p:xfrm>
          <a:off x="774700" y="800100"/>
          <a:ext cx="2819400" cy="3200400"/>
        </p:xfrm>
        <a:graphic>
          <a:graphicData uri="http://schemas.openxmlformats.org/drawingml/2006/table">
            <a:tbl>
              <a:tblPr/>
              <a:tblGrid>
                <a:gridCol w="433388"/>
                <a:gridCol w="373062"/>
                <a:gridCol w="403225"/>
                <a:gridCol w="401638"/>
                <a:gridCol w="369887"/>
                <a:gridCol w="434975"/>
                <a:gridCol w="4032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561" name="Oval 305"/>
          <p:cNvSpPr>
            <a:spLocks noChangeArrowheads="1"/>
          </p:cNvSpPr>
          <p:nvPr/>
        </p:nvSpPr>
        <p:spPr bwMode="auto">
          <a:xfrm>
            <a:off x="815975" y="1749425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62" name="Oval 306"/>
          <p:cNvSpPr>
            <a:spLocks noChangeArrowheads="1"/>
          </p:cNvSpPr>
          <p:nvPr/>
        </p:nvSpPr>
        <p:spPr bwMode="auto">
          <a:xfrm>
            <a:off x="1273175" y="1749425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63" name="Oval 307"/>
          <p:cNvSpPr>
            <a:spLocks noChangeArrowheads="1"/>
          </p:cNvSpPr>
          <p:nvPr/>
        </p:nvSpPr>
        <p:spPr bwMode="auto">
          <a:xfrm>
            <a:off x="815975" y="1749425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64" name="Oval 308"/>
          <p:cNvSpPr>
            <a:spLocks noChangeArrowheads="1"/>
          </p:cNvSpPr>
          <p:nvPr/>
        </p:nvSpPr>
        <p:spPr bwMode="auto">
          <a:xfrm>
            <a:off x="1273175" y="1749425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65" name="Oval 309"/>
          <p:cNvSpPr>
            <a:spLocks noChangeArrowheads="1"/>
          </p:cNvSpPr>
          <p:nvPr/>
        </p:nvSpPr>
        <p:spPr bwMode="auto">
          <a:xfrm>
            <a:off x="2797175" y="2206625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66" name="Oval 310"/>
          <p:cNvSpPr>
            <a:spLocks noChangeArrowheads="1"/>
          </p:cNvSpPr>
          <p:nvPr/>
        </p:nvSpPr>
        <p:spPr bwMode="auto">
          <a:xfrm>
            <a:off x="2035175" y="1292225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67" name="Oval 311"/>
          <p:cNvSpPr>
            <a:spLocks noChangeArrowheads="1"/>
          </p:cNvSpPr>
          <p:nvPr/>
        </p:nvSpPr>
        <p:spPr bwMode="auto">
          <a:xfrm>
            <a:off x="2035175" y="1292225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68" name="Oval 312"/>
          <p:cNvSpPr>
            <a:spLocks noChangeArrowheads="1"/>
          </p:cNvSpPr>
          <p:nvPr/>
        </p:nvSpPr>
        <p:spPr bwMode="auto">
          <a:xfrm>
            <a:off x="3254375" y="2663825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69" name="Oval 313"/>
          <p:cNvSpPr>
            <a:spLocks noChangeArrowheads="1"/>
          </p:cNvSpPr>
          <p:nvPr/>
        </p:nvSpPr>
        <p:spPr bwMode="auto">
          <a:xfrm>
            <a:off x="2797175" y="2206625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70" name="Oval 314"/>
          <p:cNvSpPr>
            <a:spLocks noChangeArrowheads="1"/>
          </p:cNvSpPr>
          <p:nvPr/>
        </p:nvSpPr>
        <p:spPr bwMode="auto">
          <a:xfrm>
            <a:off x="2416175" y="1292225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8571" name="Oval 315"/>
          <p:cNvSpPr>
            <a:spLocks noChangeArrowheads="1"/>
          </p:cNvSpPr>
          <p:nvPr/>
        </p:nvSpPr>
        <p:spPr bwMode="auto">
          <a:xfrm>
            <a:off x="2416175" y="1292225"/>
            <a:ext cx="381000" cy="304800"/>
          </a:xfrm>
          <a:prstGeom prst="ellips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50380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159250"/>
            <a:ext cx="2514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381" name="AutoShape 221"/>
          <p:cNvSpPr>
            <a:spLocks noChangeArrowheads="1"/>
          </p:cNvSpPr>
          <p:nvPr/>
        </p:nvSpPr>
        <p:spPr bwMode="auto">
          <a:xfrm>
            <a:off x="0" y="4057650"/>
            <a:ext cx="990600" cy="457200"/>
          </a:xfrm>
          <a:prstGeom prst="wedgeEllipseCallout">
            <a:avLst>
              <a:gd name="adj1" fmla="val 77245"/>
              <a:gd name="adj2" fmla="val 16979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</a:rPr>
              <a:t>起点</a:t>
            </a:r>
          </a:p>
        </p:txBody>
      </p:sp>
      <p:sp>
        <p:nvSpPr>
          <p:cNvPr id="58574" name="Text Box 222"/>
          <p:cNvSpPr txBox="1">
            <a:spLocks noChangeArrowheads="1"/>
          </p:cNvSpPr>
          <p:nvPr/>
        </p:nvSpPr>
        <p:spPr bwMode="auto">
          <a:xfrm>
            <a:off x="4343400" y="4953000"/>
            <a:ext cx="81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b="1">
                <a:ea typeface="黑体" pitchFamily="49" charset="-122"/>
              </a:rPr>
              <a:t>v2</a:t>
            </a:r>
          </a:p>
        </p:txBody>
      </p:sp>
      <p:sp>
        <p:nvSpPr>
          <p:cNvPr id="58575" name="Text Box 222"/>
          <p:cNvSpPr txBox="1">
            <a:spLocks noChangeArrowheads="1"/>
          </p:cNvSpPr>
          <p:nvPr/>
        </p:nvSpPr>
        <p:spPr bwMode="auto">
          <a:xfrm>
            <a:off x="4973638" y="4948238"/>
            <a:ext cx="1204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b="1">
                <a:ea typeface="黑体" pitchFamily="49" charset="-122"/>
              </a:rPr>
              <a:t>→v1</a:t>
            </a:r>
          </a:p>
        </p:txBody>
      </p:sp>
      <p:sp>
        <p:nvSpPr>
          <p:cNvPr id="58576" name="Text Box 222"/>
          <p:cNvSpPr txBox="1">
            <a:spLocks noChangeArrowheads="1"/>
          </p:cNvSpPr>
          <p:nvPr/>
        </p:nvSpPr>
        <p:spPr bwMode="auto">
          <a:xfrm>
            <a:off x="5922963" y="4962525"/>
            <a:ext cx="1314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b="1">
                <a:ea typeface="黑体" pitchFamily="49" charset="-122"/>
              </a:rPr>
              <a:t>→v3</a:t>
            </a:r>
          </a:p>
        </p:txBody>
      </p:sp>
      <p:sp>
        <p:nvSpPr>
          <p:cNvPr id="58577" name="Text Box 222"/>
          <p:cNvSpPr txBox="1">
            <a:spLocks noChangeArrowheads="1"/>
          </p:cNvSpPr>
          <p:nvPr/>
        </p:nvSpPr>
        <p:spPr bwMode="auto">
          <a:xfrm>
            <a:off x="6945313" y="4962525"/>
            <a:ext cx="1314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b="1">
                <a:ea typeface="黑体" pitchFamily="49" charset="-122"/>
              </a:rPr>
              <a:t>→v5</a:t>
            </a:r>
          </a:p>
        </p:txBody>
      </p:sp>
      <p:sp>
        <p:nvSpPr>
          <p:cNvPr id="58578" name="Text Box 222"/>
          <p:cNvSpPr txBox="1">
            <a:spLocks noChangeArrowheads="1"/>
          </p:cNvSpPr>
          <p:nvPr/>
        </p:nvSpPr>
        <p:spPr bwMode="auto">
          <a:xfrm>
            <a:off x="4425950" y="5546725"/>
            <a:ext cx="1204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ea typeface="黑体" pitchFamily="49" charset="-122"/>
              </a:rPr>
              <a:t>→v4</a:t>
            </a:r>
          </a:p>
        </p:txBody>
      </p:sp>
      <p:sp>
        <p:nvSpPr>
          <p:cNvPr id="58579" name="Text Box 222"/>
          <p:cNvSpPr txBox="1">
            <a:spLocks noChangeArrowheads="1"/>
          </p:cNvSpPr>
          <p:nvPr/>
        </p:nvSpPr>
        <p:spPr bwMode="auto">
          <a:xfrm>
            <a:off x="5557838" y="5546725"/>
            <a:ext cx="1241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b="1">
                <a:ea typeface="黑体" pitchFamily="49" charset="-122"/>
              </a:rPr>
              <a:t>→v6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92" grpId="0" autoUpdateAnimBg="0"/>
      <p:bldP spid="58493" grpId="0" autoUpdateAnimBg="0"/>
      <p:bldP spid="58561" grpId="0" animBg="1" autoUpdateAnimBg="0"/>
      <p:bldP spid="58562" grpId="0" animBg="1" autoUpdateAnimBg="0"/>
      <p:bldP spid="58563" grpId="0" animBg="1" autoUpdateAnimBg="0"/>
      <p:bldP spid="58564" grpId="0" animBg="1" autoUpdateAnimBg="0"/>
      <p:bldP spid="58565" grpId="0" animBg="1" autoUpdateAnimBg="0"/>
      <p:bldP spid="58566" grpId="0" animBg="1" autoUpdateAnimBg="0"/>
      <p:bldP spid="58567" grpId="0" animBg="1" autoUpdateAnimBg="0"/>
      <p:bldP spid="58568" grpId="0" animBg="1" autoUpdateAnimBg="0"/>
      <p:bldP spid="58569" grpId="0" animBg="1" autoUpdateAnimBg="0"/>
      <p:bldP spid="58570" grpId="0" animBg="1" autoUpdateAnimBg="0"/>
      <p:bldP spid="58571" grpId="0" animBg="1" autoUpdateAnimBg="0"/>
      <p:bldP spid="58574" grpId="0" autoUpdateAnimBg="0"/>
      <p:bldP spid="58575" grpId="0" autoUpdateAnimBg="0"/>
      <p:bldP spid="58576" grpId="0" autoUpdateAnimBg="0"/>
      <p:bldP spid="58577" grpId="0" autoUpdateAnimBg="0"/>
      <p:bldP spid="58578" grpId="0" autoUpdateAnimBg="0"/>
      <p:bldP spid="5857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2A87F3D-F766-4B46-9EA1-ED11513F0E1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43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0"/>
            <a:ext cx="8229600" cy="900113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图的深度优先搜索算法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909638"/>
            <a:ext cx="8229600" cy="54721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void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DFS (Graph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G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const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&amp;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从顶点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出发对图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G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进行深度优先遍历的主过程</a:t>
            </a:r>
            <a:endParaRPr lang="zh-CN" altLang="en-US" sz="2800" b="1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loc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 = G.getNumVertices()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顶点个数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bool *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visited =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new bool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[n]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 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创建辅助数组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for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(i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 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&lt;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n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i++) visited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[i] = false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  				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辅助数组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visited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初始化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loc = G.getVertexPos(v);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取得起始结点的下标</a:t>
            </a:r>
            <a:endParaRPr lang="en-US" altLang="zh-CN" sz="280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DFS (G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loc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visited)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从顶点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开始深度优先搜索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delete </a:t>
            </a:r>
            <a:r>
              <a:rPr lang="en-US" altLang="zh-CN" sz="2800" smtClean="0">
                <a:latin typeface="Times New Roman" pitchFamily="18" charset="0"/>
                <a:ea typeface="隶书" pitchFamily="49" charset="-122"/>
              </a:rPr>
              <a:t>[] visited</a:t>
            </a: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;			        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释放</a:t>
            </a:r>
            <a:r>
              <a:rPr lang="en-US" altLang="zh-CN" sz="280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visited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24C84E6-FF76-4F38-A7EE-C7C6AA69943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44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728663"/>
            <a:ext cx="8424863" cy="56880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void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DFS (Graph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&amp;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b="1" dirty="0" err="1" smtClean="0"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v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b="1" dirty="0" err="1" smtClean="0">
                <a:latin typeface="Times New Roman" pitchFamily="18" charset="0"/>
                <a:ea typeface="隶书" pitchFamily="49" charset="-122"/>
              </a:rPr>
              <a:t>bool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&amp;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visited[])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dirty="0" err="1" smtClean="0">
                <a:latin typeface="Times New Roman" pitchFamily="18" charset="0"/>
                <a:ea typeface="隶书" pitchFamily="49" charset="-122"/>
              </a:rPr>
              <a:t>cout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&lt;&lt; 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G.getValue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(v)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&lt;&lt; ' ';     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访问顶点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b="1" dirty="0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visited[v] = true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;	 	     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作访问标记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dirty="0" err="1" smtClean="0"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w = 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G.getFirstNeighbor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 (v)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; 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hlinkClick r:id="rId3" action="ppaction://hlinksldjump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第一个邻接顶点</a:t>
            </a:r>
            <a:endParaRPr lang="zh-CN" altLang="en-US" sz="2800" b="1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隶书" pitchFamily="49" charset="-122"/>
              </a:rPr>
              <a:t>   	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while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(w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!= </a:t>
            </a:r>
            <a:r>
              <a:rPr lang="en-US" altLang="zh-CN" sz="2800" dirty="0" smtClean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{	               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若邻接顶点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w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存在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隶书" pitchFamily="49" charset="-122"/>
              </a:rPr>
              <a:t> 	    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( 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!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visited[w] ) DFS(G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w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visited)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	   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w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G.getNextNeighbor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 (v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w)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下一个邻接顶点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238DAFE-911D-4A3C-9BD7-568203A1C67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45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251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8A630538-C854-4D75-9361-B302949FEC0B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45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1444" name="Picture 2" descr="自测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4008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1447800" y="22860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4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0"/>
            <a:ext cx="6408738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讨论</a:t>
            </a:r>
            <a:r>
              <a:rPr 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：在图的邻接表中如何进行</a:t>
            </a:r>
            <a:r>
              <a:rPr 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</a:t>
            </a:r>
            <a:r>
              <a:rPr lang="zh-CN" altLang="en-US" sz="2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7" name="Text Box 6"/>
          <p:cNvSpPr txBox="1">
            <a:spLocks noChangeArrowheads="1"/>
          </p:cNvSpPr>
          <p:nvPr/>
        </p:nvSpPr>
        <p:spPr bwMode="auto">
          <a:xfrm>
            <a:off x="4495800" y="43434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v0 → v1 → v2 → v3</a:t>
            </a: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048250" y="3886200"/>
            <a:ext cx="167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DFS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graphicFrame>
        <p:nvGraphicFramePr>
          <p:cNvPr id="61449" name="Group 9"/>
          <p:cNvGraphicFramePr>
            <a:graphicFrameLocks noGrp="1"/>
          </p:cNvGraphicFramePr>
          <p:nvPr/>
        </p:nvGraphicFramePr>
        <p:xfrm>
          <a:off x="750888" y="4419600"/>
          <a:ext cx="392112" cy="1828800"/>
        </p:xfrm>
        <a:graphic>
          <a:graphicData uri="http://schemas.openxmlformats.org/drawingml/2006/table">
            <a:tbl>
              <a:tblPr/>
              <a:tblGrid>
                <a:gridCol w="3921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61" name="Group 21"/>
          <p:cNvGraphicFramePr>
            <a:graphicFrameLocks noGrp="1"/>
          </p:cNvGraphicFramePr>
          <p:nvPr/>
        </p:nvGraphicFramePr>
        <p:xfrm>
          <a:off x="369888" y="44196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6" name="Text Box 35"/>
          <p:cNvSpPr txBox="1">
            <a:spLocks noChangeArrowheads="1"/>
          </p:cNvSpPr>
          <p:nvPr/>
        </p:nvSpPr>
        <p:spPr bwMode="auto">
          <a:xfrm>
            <a:off x="685800" y="3810000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E5"/>
                </a:solidFill>
                <a:latin typeface="楷体_GB2312" pitchFamily="49" charset="-122"/>
                <a:ea typeface="楷体_GB2312" pitchFamily="49" charset="-122"/>
              </a:rPr>
              <a:t>辅助数组 </a:t>
            </a:r>
            <a:r>
              <a:rPr lang="en-US" altLang="zh-CN" sz="2800" b="1" i="1">
                <a:solidFill>
                  <a:srgbClr val="0000E5"/>
                </a:solidFill>
                <a:ea typeface="楷体_GB2312" pitchFamily="49" charset="-122"/>
              </a:rPr>
              <a:t>visited</a:t>
            </a:r>
            <a:r>
              <a:rPr lang="en-US" altLang="zh-CN" sz="2800" b="1">
                <a:solidFill>
                  <a:srgbClr val="0000E5"/>
                </a:solidFill>
                <a:ea typeface="楷体_GB2312" pitchFamily="49" charset="-122"/>
              </a:rPr>
              <a:t> [n ]</a:t>
            </a:r>
          </a:p>
        </p:txBody>
      </p:sp>
      <p:graphicFrame>
        <p:nvGraphicFramePr>
          <p:cNvPr id="61467" name="Group 27"/>
          <p:cNvGraphicFramePr>
            <a:graphicFrameLocks noGrp="1"/>
          </p:cNvGraphicFramePr>
          <p:nvPr/>
        </p:nvGraphicFramePr>
        <p:xfrm>
          <a:off x="1371600" y="4419600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79" name="Group 39"/>
          <p:cNvGraphicFramePr>
            <a:graphicFrameLocks noGrp="1"/>
          </p:cNvGraphicFramePr>
          <p:nvPr/>
        </p:nvGraphicFramePr>
        <p:xfrm>
          <a:off x="1981200" y="4419600"/>
          <a:ext cx="392113" cy="1831976"/>
        </p:xfrm>
        <a:graphic>
          <a:graphicData uri="http://schemas.openxmlformats.org/drawingml/2006/table">
            <a:tbl>
              <a:tblPr/>
              <a:tblGrid>
                <a:gridCol w="392113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91" name="Group 51"/>
          <p:cNvGraphicFramePr>
            <a:graphicFrameLocks noGrp="1"/>
          </p:cNvGraphicFramePr>
          <p:nvPr/>
        </p:nvGraphicFramePr>
        <p:xfrm>
          <a:off x="2590800" y="4419600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03" name="Group 63"/>
          <p:cNvGraphicFramePr>
            <a:graphicFrameLocks noGrp="1"/>
          </p:cNvGraphicFramePr>
          <p:nvPr/>
        </p:nvGraphicFramePr>
        <p:xfrm>
          <a:off x="3200400" y="4419600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15" name="Rectangle 84"/>
          <p:cNvSpPr>
            <a:spLocks noChangeArrowheads="1"/>
          </p:cNvSpPr>
          <p:nvPr/>
        </p:nvSpPr>
        <p:spPr bwMode="auto">
          <a:xfrm>
            <a:off x="304800" y="990600"/>
            <a:ext cx="854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600" b="1">
                <a:solidFill>
                  <a:srgbClr val="0000E5"/>
                </a:solidFill>
              </a:rPr>
              <a:t>例：</a:t>
            </a:r>
          </a:p>
        </p:txBody>
      </p:sp>
      <p:sp>
        <p:nvSpPr>
          <p:cNvPr id="61516" name="Rectangle 85"/>
          <p:cNvSpPr>
            <a:spLocks noChangeArrowheads="1"/>
          </p:cNvSpPr>
          <p:nvPr/>
        </p:nvSpPr>
        <p:spPr bwMode="auto">
          <a:xfrm>
            <a:off x="5791200" y="142875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照样借用</a:t>
            </a:r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visited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 [n ]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！</a:t>
            </a:r>
          </a:p>
        </p:txBody>
      </p:sp>
      <p:sp>
        <p:nvSpPr>
          <p:cNvPr id="61517" name="AutoShape 86"/>
          <p:cNvSpPr>
            <a:spLocks noChangeArrowheads="1"/>
          </p:cNvSpPr>
          <p:nvPr/>
        </p:nvSpPr>
        <p:spPr bwMode="auto">
          <a:xfrm>
            <a:off x="76200" y="1676400"/>
            <a:ext cx="990600" cy="457200"/>
          </a:xfrm>
          <a:prstGeom prst="wedgeEllipseCallout">
            <a:avLst>
              <a:gd name="adj1" fmla="val 108972"/>
              <a:gd name="adj2" fmla="val -122569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</a:rPr>
              <a:t>起点</a:t>
            </a:r>
          </a:p>
        </p:txBody>
      </p:sp>
      <p:sp>
        <p:nvSpPr>
          <p:cNvPr id="61518" name="Text Box 87"/>
          <p:cNvSpPr txBox="1">
            <a:spLocks noChangeArrowheads="1"/>
          </p:cNvSpPr>
          <p:nvPr/>
        </p:nvSpPr>
        <p:spPr bwMode="auto">
          <a:xfrm>
            <a:off x="1066800" y="1143000"/>
            <a:ext cx="304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6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0</a:t>
            </a:r>
          </a:p>
          <a:p>
            <a:pPr algn="ctr" eaLnBrk="1" hangingPunct="1">
              <a:spcBef>
                <a:spcPct val="6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1</a:t>
            </a:r>
          </a:p>
          <a:p>
            <a:pPr algn="ctr" eaLnBrk="1" hangingPunct="1">
              <a:spcBef>
                <a:spcPct val="6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2</a:t>
            </a:r>
          </a:p>
          <a:p>
            <a:pPr algn="ctr" eaLnBrk="1" hangingPunct="1">
              <a:spcBef>
                <a:spcPct val="6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520" name="Rectangle 89"/>
          <p:cNvSpPr>
            <a:spLocks noChangeArrowheads="1"/>
          </p:cNvSpPr>
          <p:nvPr/>
        </p:nvSpPr>
        <p:spPr bwMode="auto">
          <a:xfrm>
            <a:off x="2971800" y="10668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21" name="Rectangle 90"/>
          <p:cNvSpPr>
            <a:spLocks noChangeArrowheads="1"/>
          </p:cNvSpPr>
          <p:nvPr/>
        </p:nvSpPr>
        <p:spPr bwMode="auto">
          <a:xfrm>
            <a:off x="1447800" y="16764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22" name="Rectangle 91"/>
          <p:cNvSpPr>
            <a:spLocks noChangeArrowheads="1"/>
          </p:cNvSpPr>
          <p:nvPr/>
        </p:nvSpPr>
        <p:spPr bwMode="auto">
          <a:xfrm>
            <a:off x="2971800" y="10668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23" name="Rectangle 92"/>
          <p:cNvSpPr>
            <a:spLocks noChangeArrowheads="1"/>
          </p:cNvSpPr>
          <p:nvPr/>
        </p:nvSpPr>
        <p:spPr bwMode="auto">
          <a:xfrm>
            <a:off x="1447800" y="10668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24" name="Rectangle 93"/>
          <p:cNvSpPr>
            <a:spLocks noChangeArrowheads="1"/>
          </p:cNvSpPr>
          <p:nvPr/>
        </p:nvSpPr>
        <p:spPr bwMode="auto">
          <a:xfrm>
            <a:off x="1447800" y="10668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25" name="Rectangle 94"/>
          <p:cNvSpPr>
            <a:spLocks noChangeArrowheads="1"/>
          </p:cNvSpPr>
          <p:nvPr/>
        </p:nvSpPr>
        <p:spPr bwMode="auto">
          <a:xfrm>
            <a:off x="1447800" y="16764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26" name="Rectangle 95"/>
          <p:cNvSpPr>
            <a:spLocks noChangeArrowheads="1"/>
          </p:cNvSpPr>
          <p:nvPr/>
        </p:nvSpPr>
        <p:spPr bwMode="auto">
          <a:xfrm>
            <a:off x="5791200" y="22098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27" name="Rectangle 96"/>
          <p:cNvSpPr>
            <a:spLocks noChangeArrowheads="1"/>
          </p:cNvSpPr>
          <p:nvPr/>
        </p:nvSpPr>
        <p:spPr bwMode="auto">
          <a:xfrm>
            <a:off x="1524000" y="2895600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28" name="Rectangle 97"/>
          <p:cNvSpPr>
            <a:spLocks noChangeArrowheads="1"/>
          </p:cNvSpPr>
          <p:nvPr/>
        </p:nvSpPr>
        <p:spPr bwMode="auto">
          <a:xfrm>
            <a:off x="1447800" y="22860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29" name="Rectangle 98"/>
          <p:cNvSpPr>
            <a:spLocks noChangeArrowheads="1"/>
          </p:cNvSpPr>
          <p:nvPr/>
        </p:nvSpPr>
        <p:spPr bwMode="auto">
          <a:xfrm>
            <a:off x="4419600" y="16764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30" name="Rectangle 99"/>
          <p:cNvSpPr>
            <a:spLocks noChangeArrowheads="1"/>
          </p:cNvSpPr>
          <p:nvPr/>
        </p:nvSpPr>
        <p:spPr bwMode="auto">
          <a:xfrm>
            <a:off x="4419600" y="16764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531" name="Rectangle 100"/>
          <p:cNvSpPr>
            <a:spLocks noChangeArrowheads="1"/>
          </p:cNvSpPr>
          <p:nvPr/>
        </p:nvSpPr>
        <p:spPr bwMode="auto">
          <a:xfrm>
            <a:off x="5791200" y="2209800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 autoUpdateAnimBg="0"/>
      <p:bldP spid="61447" grpId="0" autoUpdateAnimBg="0"/>
      <p:bldP spid="61448" grpId="0" autoUpdateAnimBg="0"/>
      <p:bldP spid="61466" grpId="0" autoUpdateAnimBg="0"/>
      <p:bldP spid="61515" grpId="0" autoUpdateAnimBg="0"/>
      <p:bldP spid="61516" grpId="0" autoUpdateAnimBg="0"/>
      <p:bldP spid="61517" grpId="0" animBg="1" autoUpdateAnimBg="0"/>
      <p:bldP spid="61518" grpId="0" autoUpdateAnimBg="0"/>
      <p:bldP spid="61520" grpId="0" animBg="1" autoUpdateAnimBg="0"/>
      <p:bldP spid="61521" grpId="0" animBg="1" autoUpdateAnimBg="0"/>
      <p:bldP spid="61522" grpId="0" animBg="1" autoUpdateAnimBg="0"/>
      <p:bldP spid="61523" grpId="0" animBg="1" autoUpdateAnimBg="0"/>
      <p:bldP spid="61524" grpId="0" animBg="1" autoUpdateAnimBg="0"/>
      <p:bldP spid="61525" grpId="0" animBg="1" autoUpdateAnimBg="0"/>
      <p:bldP spid="61526" grpId="0" animBg="1" autoUpdateAnimBg="0"/>
      <p:bldP spid="61527" grpId="0" animBg="1" autoUpdateAnimBg="0"/>
      <p:bldP spid="61528" grpId="0" animBg="1" autoUpdateAnimBg="0"/>
      <p:bldP spid="61529" grpId="0" animBg="1" autoUpdateAnimBg="0"/>
      <p:bldP spid="61530" grpId="0" animBg="1" autoUpdateAnimBg="0"/>
      <p:bldP spid="61531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7580F19-B22E-4078-A0B2-E0CDBC488DD5}" type="slidenum">
              <a:rPr lang="en-US" altLang="zh-CN" sz="1400"/>
              <a:pPr algn="r" eaLnBrk="1" hangingPunct="1"/>
              <a:t>46</a:t>
            </a:fld>
            <a:endParaRPr lang="en-US" altLang="zh-CN" sz="1400"/>
          </a:p>
        </p:txBody>
      </p:sp>
      <p:sp>
        <p:nvSpPr>
          <p:cNvPr id="54275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FD0B163B-B2F5-4D7F-987A-AB4F576CDB7B}" type="slidenum">
              <a:rPr lang="en-US" altLang="zh-CN" sz="1400"/>
              <a:pPr algn="r" eaLnBrk="1" hangingPunct="1"/>
              <a:t>46</a:t>
            </a:fld>
            <a:endParaRPr lang="en-US" altLang="zh-CN" sz="1400"/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228600" y="3505200"/>
          <a:ext cx="4343400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r:id="rId4" imgW="2245427" imgH="1504382" progId="">
                  <p:embed/>
                </p:oleObj>
              </mc:Choice>
              <mc:Fallback>
                <p:oleObj r:id="rId4" imgW="2245427" imgH="150438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05200"/>
                        <a:ext cx="4343400" cy="290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55626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二、广度优先搜索</a:t>
            </a:r>
            <a:r>
              <a:rPr lang="en-US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( </a:t>
            </a:r>
            <a:r>
              <a:rPr 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BFS</a:t>
            </a:r>
            <a:r>
              <a:rPr lang="en-US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)</a:t>
            </a: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228600" y="685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just"/>
            <a:r>
              <a:rPr lang="zh-CN" altLang="en-US" sz="2800">
                <a:solidFill>
                  <a:srgbClr val="333300"/>
                </a:solidFill>
                <a:latin typeface="黑体" pitchFamily="49" charset="-122"/>
                <a:ea typeface="黑体" pitchFamily="49" charset="-122"/>
              </a:rPr>
              <a:t>基本思想：</a:t>
            </a:r>
            <a:r>
              <a:rPr lang="en-US" altLang="zh-CN" sz="2800">
                <a:solidFill>
                  <a:schemeClr val="tx2"/>
                </a:solidFill>
                <a:ea typeface="黑体" pitchFamily="49" charset="-122"/>
              </a:rPr>
              <a:t>——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仿树的层次遍历过程。</a:t>
            </a:r>
          </a:p>
        </p:txBody>
      </p:sp>
      <p:sp>
        <p:nvSpPr>
          <p:cNvPr id="62471" name="AutoShape 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4280" name="AutoShape 6"/>
          <p:cNvSpPr>
            <a:spLocks noChangeArrowheads="1"/>
          </p:cNvSpPr>
          <p:nvPr/>
        </p:nvSpPr>
        <p:spPr bwMode="auto">
          <a:xfrm>
            <a:off x="5943600" y="0"/>
            <a:ext cx="2743200" cy="533400"/>
          </a:xfrm>
          <a:prstGeom prst="wedgeRoundRectCallout">
            <a:avLst>
              <a:gd name="adj1" fmla="val -85361"/>
              <a:gd name="adj2" fmla="val 11310"/>
              <a:gd name="adj3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solidFill>
                  <a:srgbClr val="333300"/>
                </a:solidFill>
                <a:ea typeface="楷体_GB2312" pitchFamily="49" charset="-122"/>
              </a:rPr>
              <a:t>Breadth_First Search</a:t>
            </a:r>
          </a:p>
        </p:txBody>
      </p:sp>
      <p:sp>
        <p:nvSpPr>
          <p:cNvPr id="62473" name="Text Box 7"/>
          <p:cNvSpPr txBox="1">
            <a:spLocks noChangeArrowheads="1"/>
          </p:cNvSpPr>
          <p:nvPr/>
        </p:nvSpPr>
        <p:spPr bwMode="auto">
          <a:xfrm>
            <a:off x="4665663" y="193516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v1</a:t>
            </a:r>
          </a:p>
        </p:txBody>
      </p: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838200" y="1295400"/>
            <a:ext cx="3505200" cy="2057400"/>
            <a:chOff x="0" y="0"/>
            <a:chExt cx="2304" cy="1520"/>
          </a:xfrm>
        </p:grpSpPr>
        <p:sp>
          <p:nvSpPr>
            <p:cNvPr id="54312" name="Oval 9"/>
            <p:cNvSpPr>
              <a:spLocks noChangeArrowheads="1"/>
            </p:cNvSpPr>
            <p:nvPr/>
          </p:nvSpPr>
          <p:spPr bwMode="auto">
            <a:xfrm>
              <a:off x="736" y="0"/>
              <a:ext cx="234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v1</a:t>
              </a:r>
            </a:p>
          </p:txBody>
        </p:sp>
        <p:sp>
          <p:nvSpPr>
            <p:cNvPr id="54313" name="Oval 10"/>
            <p:cNvSpPr>
              <a:spLocks noChangeArrowheads="1"/>
            </p:cNvSpPr>
            <p:nvPr/>
          </p:nvSpPr>
          <p:spPr bwMode="auto">
            <a:xfrm>
              <a:off x="348" y="402"/>
              <a:ext cx="234" cy="269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v2</a:t>
              </a:r>
            </a:p>
          </p:txBody>
        </p:sp>
        <p:sp>
          <p:nvSpPr>
            <p:cNvPr id="54314" name="Oval 11"/>
            <p:cNvSpPr>
              <a:spLocks noChangeArrowheads="1"/>
            </p:cNvSpPr>
            <p:nvPr/>
          </p:nvSpPr>
          <p:spPr bwMode="auto">
            <a:xfrm>
              <a:off x="1661" y="360"/>
              <a:ext cx="232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v3</a:t>
              </a:r>
            </a:p>
          </p:txBody>
        </p:sp>
        <p:sp>
          <p:nvSpPr>
            <p:cNvPr id="54315" name="Oval 12"/>
            <p:cNvSpPr>
              <a:spLocks noChangeArrowheads="1"/>
            </p:cNvSpPr>
            <p:nvPr/>
          </p:nvSpPr>
          <p:spPr bwMode="auto">
            <a:xfrm>
              <a:off x="426" y="1250"/>
              <a:ext cx="233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v8</a:t>
              </a:r>
            </a:p>
          </p:txBody>
        </p:sp>
        <p:sp>
          <p:nvSpPr>
            <p:cNvPr id="54316" name="Line 13"/>
            <p:cNvSpPr>
              <a:spLocks noChangeShapeType="1"/>
            </p:cNvSpPr>
            <p:nvPr/>
          </p:nvSpPr>
          <p:spPr bwMode="auto">
            <a:xfrm>
              <a:off x="970" y="116"/>
              <a:ext cx="735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7" name="Line 14"/>
            <p:cNvSpPr>
              <a:spLocks noChangeShapeType="1"/>
            </p:cNvSpPr>
            <p:nvPr/>
          </p:nvSpPr>
          <p:spPr bwMode="auto">
            <a:xfrm flipH="1">
              <a:off x="504" y="192"/>
              <a:ext cx="272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Line 15"/>
            <p:cNvSpPr>
              <a:spLocks noChangeShapeType="1"/>
            </p:cNvSpPr>
            <p:nvPr/>
          </p:nvSpPr>
          <p:spPr bwMode="auto">
            <a:xfrm>
              <a:off x="542" y="633"/>
              <a:ext cx="156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9" name="Line 16"/>
            <p:cNvSpPr>
              <a:spLocks noChangeShapeType="1"/>
            </p:cNvSpPr>
            <p:nvPr/>
          </p:nvSpPr>
          <p:spPr bwMode="auto">
            <a:xfrm>
              <a:off x="1855" y="592"/>
              <a:ext cx="311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Line 17"/>
            <p:cNvSpPr>
              <a:spLocks noChangeShapeType="1"/>
            </p:cNvSpPr>
            <p:nvPr/>
          </p:nvSpPr>
          <p:spPr bwMode="auto">
            <a:xfrm flipH="1">
              <a:off x="1583" y="630"/>
              <a:ext cx="156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1" name="Oval 18"/>
            <p:cNvSpPr>
              <a:spLocks noChangeArrowheads="1"/>
            </p:cNvSpPr>
            <p:nvPr/>
          </p:nvSpPr>
          <p:spPr bwMode="auto">
            <a:xfrm>
              <a:off x="2072" y="887"/>
              <a:ext cx="232" cy="27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v7</a:t>
              </a:r>
            </a:p>
          </p:txBody>
        </p:sp>
        <p:sp>
          <p:nvSpPr>
            <p:cNvPr id="54322" name="Oval 19"/>
            <p:cNvSpPr>
              <a:spLocks noChangeArrowheads="1"/>
            </p:cNvSpPr>
            <p:nvPr/>
          </p:nvSpPr>
          <p:spPr bwMode="auto">
            <a:xfrm>
              <a:off x="1428" y="900"/>
              <a:ext cx="233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v6</a:t>
              </a:r>
            </a:p>
          </p:txBody>
        </p:sp>
        <p:sp>
          <p:nvSpPr>
            <p:cNvPr id="54323" name="Oval 20"/>
            <p:cNvSpPr>
              <a:spLocks noChangeArrowheads="1"/>
            </p:cNvSpPr>
            <p:nvPr/>
          </p:nvSpPr>
          <p:spPr bwMode="auto">
            <a:xfrm>
              <a:off x="0" y="826"/>
              <a:ext cx="232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v4</a:t>
              </a:r>
            </a:p>
          </p:txBody>
        </p:sp>
        <p:sp>
          <p:nvSpPr>
            <p:cNvPr id="54324" name="Oval 21"/>
            <p:cNvSpPr>
              <a:spLocks noChangeArrowheads="1"/>
            </p:cNvSpPr>
            <p:nvPr/>
          </p:nvSpPr>
          <p:spPr bwMode="auto">
            <a:xfrm>
              <a:off x="698" y="787"/>
              <a:ext cx="232" cy="27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hlink"/>
                  </a:solidFill>
                  <a:ea typeface="黑体" pitchFamily="49" charset="-122"/>
                </a:rPr>
                <a:t>v5</a:t>
              </a:r>
            </a:p>
          </p:txBody>
        </p:sp>
        <p:sp>
          <p:nvSpPr>
            <p:cNvPr id="54325" name="Line 22"/>
            <p:cNvSpPr>
              <a:spLocks noChangeShapeType="1"/>
            </p:cNvSpPr>
            <p:nvPr/>
          </p:nvSpPr>
          <p:spPr bwMode="auto">
            <a:xfrm flipH="1">
              <a:off x="194" y="594"/>
              <a:ext cx="154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6" name="Line 23"/>
            <p:cNvSpPr>
              <a:spLocks noChangeShapeType="1"/>
            </p:cNvSpPr>
            <p:nvPr/>
          </p:nvSpPr>
          <p:spPr bwMode="auto">
            <a:xfrm>
              <a:off x="194" y="1096"/>
              <a:ext cx="272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7" name="Line 24"/>
            <p:cNvSpPr>
              <a:spLocks noChangeShapeType="1"/>
            </p:cNvSpPr>
            <p:nvPr/>
          </p:nvSpPr>
          <p:spPr bwMode="auto">
            <a:xfrm flipH="1">
              <a:off x="659" y="1057"/>
              <a:ext cx="117" cy="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91" name="Rectangle 25"/>
          <p:cNvSpPr>
            <a:spLocks noChangeArrowheads="1"/>
          </p:cNvSpPr>
          <p:nvPr/>
        </p:nvSpPr>
        <p:spPr bwMode="auto">
          <a:xfrm>
            <a:off x="5449888" y="1385888"/>
            <a:ext cx="1636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BFS </a:t>
            </a:r>
            <a:r>
              <a:rPr lang="zh-CN" altLang="en-US" sz="2800" dirty="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62492" name="Rectangle 26"/>
          <p:cNvSpPr>
            <a:spLocks noChangeArrowheads="1"/>
          </p:cNvSpPr>
          <p:nvPr/>
        </p:nvSpPr>
        <p:spPr bwMode="auto">
          <a:xfrm>
            <a:off x="323850" y="1341438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280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sz="280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62493" name="Rectangle 27"/>
          <p:cNvSpPr>
            <a:spLocks noChangeArrowheads="1"/>
          </p:cNvSpPr>
          <p:nvPr/>
        </p:nvSpPr>
        <p:spPr bwMode="auto">
          <a:xfrm>
            <a:off x="5046663" y="193516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→</a:t>
            </a:r>
          </a:p>
        </p:txBody>
      </p:sp>
      <p:sp>
        <p:nvSpPr>
          <p:cNvPr id="62494" name="Rectangle 28"/>
          <p:cNvSpPr>
            <a:spLocks noChangeArrowheads="1"/>
          </p:cNvSpPr>
          <p:nvPr/>
        </p:nvSpPr>
        <p:spPr bwMode="auto">
          <a:xfrm>
            <a:off x="6799263" y="193516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→</a:t>
            </a:r>
          </a:p>
        </p:txBody>
      </p:sp>
      <p:sp>
        <p:nvSpPr>
          <p:cNvPr id="62495" name="Rectangle 29"/>
          <p:cNvSpPr>
            <a:spLocks noChangeArrowheads="1"/>
          </p:cNvSpPr>
          <p:nvPr/>
        </p:nvSpPr>
        <p:spPr bwMode="auto">
          <a:xfrm>
            <a:off x="5961063" y="2514600"/>
            <a:ext cx="592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→</a:t>
            </a:r>
          </a:p>
        </p:txBody>
      </p:sp>
      <p:grpSp>
        <p:nvGrpSpPr>
          <p:cNvPr id="62496" name="Group 32"/>
          <p:cNvGrpSpPr>
            <a:grpSpLocks/>
          </p:cNvGrpSpPr>
          <p:nvPr/>
        </p:nvGrpSpPr>
        <p:grpSpPr bwMode="auto">
          <a:xfrm>
            <a:off x="5503863" y="1935163"/>
            <a:ext cx="1428750" cy="579437"/>
            <a:chOff x="0" y="0"/>
            <a:chExt cx="900" cy="365"/>
          </a:xfrm>
        </p:grpSpPr>
        <p:sp>
          <p:nvSpPr>
            <p:cNvPr id="62497" name="Rectangle 31"/>
            <p:cNvSpPr>
              <a:spLocks noChangeArrowheads="1"/>
            </p:cNvSpPr>
            <p:nvPr/>
          </p:nvSpPr>
          <p:spPr bwMode="auto">
            <a:xfrm>
              <a:off x="251" y="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→</a:t>
              </a:r>
            </a:p>
          </p:txBody>
        </p:sp>
        <p:sp>
          <p:nvSpPr>
            <p:cNvPr id="62498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v2</a:t>
              </a:r>
            </a:p>
          </p:txBody>
        </p:sp>
        <p:sp>
          <p:nvSpPr>
            <p:cNvPr id="62499" name="Rectangle 33"/>
            <p:cNvSpPr>
              <a:spLocks noChangeArrowheads="1"/>
            </p:cNvSpPr>
            <p:nvPr/>
          </p:nvSpPr>
          <p:spPr bwMode="auto">
            <a:xfrm>
              <a:off x="528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v3</a:t>
              </a:r>
            </a:p>
          </p:txBody>
        </p:sp>
      </p:grpSp>
      <p:grpSp>
        <p:nvGrpSpPr>
          <p:cNvPr id="62500" name="Group 36"/>
          <p:cNvGrpSpPr>
            <a:grpSpLocks/>
          </p:cNvGrpSpPr>
          <p:nvPr/>
        </p:nvGrpSpPr>
        <p:grpSpPr bwMode="auto">
          <a:xfrm>
            <a:off x="4800600" y="2514600"/>
            <a:ext cx="1371600" cy="579438"/>
            <a:chOff x="0" y="0"/>
            <a:chExt cx="864" cy="365"/>
          </a:xfrm>
        </p:grpSpPr>
        <p:sp>
          <p:nvSpPr>
            <p:cNvPr id="62501" name="Rectangle 35"/>
            <p:cNvSpPr>
              <a:spLocks noChangeArrowheads="1"/>
            </p:cNvSpPr>
            <p:nvPr/>
          </p:nvSpPr>
          <p:spPr bwMode="auto">
            <a:xfrm>
              <a:off x="251" y="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→</a:t>
              </a:r>
            </a:p>
          </p:txBody>
        </p:sp>
        <p:sp>
          <p:nvSpPr>
            <p:cNvPr id="62502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v4</a:t>
              </a:r>
            </a:p>
          </p:txBody>
        </p:sp>
        <p:sp>
          <p:nvSpPr>
            <p:cNvPr id="62503" name="Rectangle 37"/>
            <p:cNvSpPr>
              <a:spLocks noChangeArrowheads="1"/>
            </p:cNvSpPr>
            <p:nvPr/>
          </p:nvSpPr>
          <p:spPr bwMode="auto">
            <a:xfrm>
              <a:off x="492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v5</a:t>
              </a:r>
            </a:p>
          </p:txBody>
        </p:sp>
      </p:grpSp>
      <p:grpSp>
        <p:nvGrpSpPr>
          <p:cNvPr id="62504" name="Group 40"/>
          <p:cNvGrpSpPr>
            <a:grpSpLocks/>
          </p:cNvGrpSpPr>
          <p:nvPr/>
        </p:nvGrpSpPr>
        <p:grpSpPr bwMode="auto">
          <a:xfrm>
            <a:off x="6324600" y="2514600"/>
            <a:ext cx="1428750" cy="579438"/>
            <a:chOff x="0" y="0"/>
            <a:chExt cx="900" cy="365"/>
          </a:xfrm>
        </p:grpSpPr>
        <p:sp>
          <p:nvSpPr>
            <p:cNvPr id="62505" name="Rectangle 39"/>
            <p:cNvSpPr>
              <a:spLocks noChangeArrowheads="1"/>
            </p:cNvSpPr>
            <p:nvPr/>
          </p:nvSpPr>
          <p:spPr bwMode="auto">
            <a:xfrm>
              <a:off x="276" y="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→</a:t>
              </a:r>
            </a:p>
          </p:txBody>
        </p:sp>
        <p:sp>
          <p:nvSpPr>
            <p:cNvPr id="62506" name="Rectangle 40"/>
            <p:cNvSpPr>
              <a:spLocks noChangeArrowheads="1"/>
            </p:cNvSpPr>
            <p:nvPr/>
          </p:nvSpPr>
          <p:spPr bwMode="auto">
            <a:xfrm>
              <a:off x="0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v6</a:t>
              </a:r>
            </a:p>
          </p:txBody>
        </p:sp>
        <p:sp>
          <p:nvSpPr>
            <p:cNvPr id="62507" name="Rectangle 41"/>
            <p:cNvSpPr>
              <a:spLocks noChangeArrowheads="1"/>
            </p:cNvSpPr>
            <p:nvPr/>
          </p:nvSpPr>
          <p:spPr bwMode="auto">
            <a:xfrm>
              <a:off x="528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v7</a:t>
              </a:r>
            </a:p>
          </p:txBody>
        </p:sp>
      </p:grpSp>
      <p:grpSp>
        <p:nvGrpSpPr>
          <p:cNvPr id="62508" name="Group 44"/>
          <p:cNvGrpSpPr>
            <a:grpSpLocks/>
          </p:cNvGrpSpPr>
          <p:nvPr/>
        </p:nvGrpSpPr>
        <p:grpSpPr bwMode="auto">
          <a:xfrm>
            <a:off x="7543800" y="2514600"/>
            <a:ext cx="990600" cy="579438"/>
            <a:chOff x="0" y="0"/>
            <a:chExt cx="624" cy="365"/>
          </a:xfrm>
        </p:grpSpPr>
        <p:sp>
          <p:nvSpPr>
            <p:cNvPr id="62509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→</a:t>
              </a:r>
            </a:p>
          </p:txBody>
        </p:sp>
        <p:sp>
          <p:nvSpPr>
            <p:cNvPr id="62510" name="Rectangle 44"/>
            <p:cNvSpPr>
              <a:spLocks noChangeArrowheads="1"/>
            </p:cNvSpPr>
            <p:nvPr/>
          </p:nvSpPr>
          <p:spPr bwMode="auto">
            <a:xfrm>
              <a:off x="252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v8</a:t>
              </a:r>
            </a:p>
          </p:txBody>
        </p:sp>
      </p:grpSp>
      <p:sp>
        <p:nvSpPr>
          <p:cNvPr id="62511" name="Rectangle 45"/>
          <p:cNvSpPr>
            <a:spLocks noChangeArrowheads="1"/>
          </p:cNvSpPr>
          <p:nvPr/>
        </p:nvSpPr>
        <p:spPr bwMode="auto">
          <a:xfrm>
            <a:off x="0" y="3200400"/>
            <a:ext cx="147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280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sz="280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62512" name="Text Box 46"/>
          <p:cNvSpPr txBox="1">
            <a:spLocks noChangeArrowheads="1"/>
          </p:cNvSpPr>
          <p:nvPr/>
        </p:nvSpPr>
        <p:spPr bwMode="auto">
          <a:xfrm>
            <a:off x="4953000" y="3900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v3 →</a:t>
            </a:r>
          </a:p>
        </p:txBody>
      </p:sp>
      <p:sp>
        <p:nvSpPr>
          <p:cNvPr id="62513" name="Rectangle 47"/>
          <p:cNvSpPr>
            <a:spLocks noChangeArrowheads="1"/>
          </p:cNvSpPr>
          <p:nvPr/>
        </p:nvSpPr>
        <p:spPr bwMode="auto">
          <a:xfrm>
            <a:off x="5526088" y="3352800"/>
            <a:ext cx="163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BFS </a:t>
            </a:r>
            <a:r>
              <a:rPr lang="zh-CN" altLang="en-US" sz="2800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62514" name="Rectangle 48"/>
          <p:cNvSpPr>
            <a:spLocks noChangeArrowheads="1"/>
          </p:cNvSpPr>
          <p:nvPr/>
        </p:nvSpPr>
        <p:spPr bwMode="auto">
          <a:xfrm>
            <a:off x="4724400" y="44196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v4</a:t>
            </a:r>
            <a:r>
              <a:rPr 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→ v5 →</a:t>
            </a: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62515" name="AutoShape 49"/>
          <p:cNvSpPr>
            <a:spLocks noChangeArrowheads="1"/>
          </p:cNvSpPr>
          <p:nvPr/>
        </p:nvSpPr>
        <p:spPr bwMode="auto">
          <a:xfrm>
            <a:off x="2895600" y="1143000"/>
            <a:ext cx="990600" cy="457200"/>
          </a:xfrm>
          <a:prstGeom prst="wedgeEllipseCallout">
            <a:avLst>
              <a:gd name="adj1" fmla="val -104806"/>
              <a:gd name="adj2" fmla="val 694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</a:rPr>
              <a:t>起点</a:t>
            </a:r>
          </a:p>
        </p:txBody>
      </p:sp>
      <p:sp>
        <p:nvSpPr>
          <p:cNvPr id="62517" name="AutoShape 51"/>
          <p:cNvSpPr>
            <a:spLocks noChangeArrowheads="1"/>
          </p:cNvSpPr>
          <p:nvPr/>
        </p:nvSpPr>
        <p:spPr bwMode="auto">
          <a:xfrm>
            <a:off x="2743200" y="3124200"/>
            <a:ext cx="990600" cy="457200"/>
          </a:xfrm>
          <a:prstGeom prst="wedgeEllipseCallout">
            <a:avLst>
              <a:gd name="adj1" fmla="val -125481"/>
              <a:gd name="adj2" fmla="val 8958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</a:rPr>
              <a:t>起点</a:t>
            </a:r>
          </a:p>
        </p:txBody>
      </p:sp>
      <p:sp>
        <p:nvSpPr>
          <p:cNvPr id="62518" name="Rectangle 52"/>
          <p:cNvSpPr>
            <a:spLocks noChangeArrowheads="1"/>
          </p:cNvSpPr>
          <p:nvPr/>
        </p:nvSpPr>
        <p:spPr bwMode="auto">
          <a:xfrm>
            <a:off x="5838825" y="3900488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v2 → v1 → v6 →</a:t>
            </a:r>
          </a:p>
        </p:txBody>
      </p:sp>
      <p:sp>
        <p:nvSpPr>
          <p:cNvPr id="62519" name="Rectangle 53"/>
          <p:cNvSpPr>
            <a:spLocks noChangeArrowheads="1"/>
          </p:cNvSpPr>
          <p:nvPr/>
        </p:nvSpPr>
        <p:spPr bwMode="auto">
          <a:xfrm>
            <a:off x="6400800" y="4433888"/>
            <a:ext cx="2324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v9 → v8 → v7</a:t>
            </a:r>
          </a:p>
        </p:txBody>
      </p:sp>
      <p:cxnSp>
        <p:nvCxnSpPr>
          <p:cNvPr id="54300" name="直接连接符 56"/>
          <p:cNvCxnSpPr>
            <a:cxnSpLocks noChangeShapeType="1"/>
          </p:cNvCxnSpPr>
          <p:nvPr/>
        </p:nvCxnSpPr>
        <p:spPr bwMode="auto">
          <a:xfrm flipV="1">
            <a:off x="0" y="581025"/>
            <a:ext cx="9144000" cy="73025"/>
          </a:xfrm>
          <a:prstGeom prst="line">
            <a:avLst/>
          </a:prstGeom>
          <a:noFill/>
          <a:ln w="222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nimBg="1" autoUpdateAnimBg="0"/>
      <p:bldP spid="62473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511" grpId="0" autoUpdateAnimBg="0"/>
      <p:bldP spid="62512" grpId="0" autoUpdateAnimBg="0"/>
      <p:bldP spid="62513" grpId="0" autoUpdateAnimBg="0"/>
      <p:bldP spid="62514" grpId="0" autoUpdateAnimBg="0"/>
      <p:bldP spid="62515" grpId="0" animBg="1" autoUpdateAnimBg="0"/>
      <p:bldP spid="62517" grpId="0" animBg="1" autoUpdateAnimBg="0"/>
      <p:bldP spid="62518" grpId="0" autoUpdateAnimBg="0"/>
      <p:bldP spid="6251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B80ACE22-BB7E-43AE-9D4A-855181BF69AE}" type="slidenum">
              <a:rPr lang="en-US" altLang="zh-CN" sz="1400"/>
              <a:pPr algn="r" eaLnBrk="1" hangingPunct="1"/>
              <a:t>47</a:t>
            </a:fld>
            <a:endParaRPr lang="en-US" altLang="zh-CN" sz="1400"/>
          </a:p>
        </p:txBody>
      </p:sp>
      <p:sp>
        <p:nvSpPr>
          <p:cNvPr id="55299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689BD8C0-0DF9-4161-8746-5F97BEA679CD}" type="slidenum">
              <a:rPr lang="en-US" altLang="zh-CN" sz="1400"/>
              <a:pPr algn="r" eaLnBrk="1" hangingPunct="1"/>
              <a:t>47</a:t>
            </a:fld>
            <a:endParaRPr lang="en-US" altLang="zh-CN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sz="2800" b="1" smtClean="0"/>
              <a:t>广度优先搜索（遍历）步骤：</a:t>
            </a:r>
          </a:p>
        </p:txBody>
      </p:sp>
      <p:sp>
        <p:nvSpPr>
          <p:cNvPr id="6451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>
            <a:off x="8077200" y="58674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79248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chemeClr val="tx2"/>
                </a:solidFill>
                <a:ea typeface="黑体" pitchFamily="49" charset="-122"/>
              </a:rPr>
              <a:t>简单归纳：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600" dirty="0">
                <a:solidFill>
                  <a:srgbClr val="333300"/>
                </a:solidFill>
                <a:ea typeface="黑体" pitchFamily="49" charset="-122"/>
              </a:rPr>
              <a:t>在访问了起始点</a:t>
            </a:r>
            <a:r>
              <a:rPr lang="en-US" altLang="zh-CN" sz="2600" dirty="0">
                <a:solidFill>
                  <a:srgbClr val="333300"/>
                </a:solidFill>
                <a:ea typeface="黑体" pitchFamily="49" charset="-122"/>
              </a:rPr>
              <a:t>v</a:t>
            </a:r>
            <a:r>
              <a:rPr lang="zh-CN" altLang="en-US" sz="2600" dirty="0">
                <a:solidFill>
                  <a:srgbClr val="333300"/>
                </a:solidFill>
                <a:ea typeface="黑体" pitchFamily="49" charset="-122"/>
              </a:rPr>
              <a:t>之后，依次访问 </a:t>
            </a:r>
            <a:r>
              <a:rPr lang="en-US" altLang="zh-CN" sz="2600" dirty="0">
                <a:solidFill>
                  <a:srgbClr val="333300"/>
                </a:solidFill>
                <a:ea typeface="黑体" pitchFamily="49" charset="-122"/>
              </a:rPr>
              <a:t>v</a:t>
            </a:r>
            <a:r>
              <a:rPr lang="zh-CN" altLang="en-US" sz="2600" dirty="0">
                <a:solidFill>
                  <a:srgbClr val="333300"/>
                </a:solidFill>
                <a:ea typeface="黑体" pitchFamily="49" charset="-122"/>
              </a:rPr>
              <a:t>的邻接点；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600" dirty="0">
                <a:solidFill>
                  <a:srgbClr val="333300"/>
                </a:solidFill>
                <a:ea typeface="黑体" pitchFamily="49" charset="-122"/>
              </a:rPr>
              <a:t>然后再依次访问这些顶点中未被访问过的邻接点；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600" dirty="0">
                <a:solidFill>
                  <a:srgbClr val="333300"/>
                </a:solidFill>
                <a:ea typeface="黑体" pitchFamily="49" charset="-122"/>
              </a:rPr>
              <a:t>直到所有顶点都被访问过为止。</a:t>
            </a:r>
          </a:p>
        </p:txBody>
      </p:sp>
      <p:sp>
        <p:nvSpPr>
          <p:cNvPr id="64519" name="Rectangle 5"/>
          <p:cNvSpPr>
            <a:spLocks noChangeArrowheads="1"/>
          </p:cNvSpPr>
          <p:nvPr/>
        </p:nvSpPr>
        <p:spPr bwMode="auto">
          <a:xfrm>
            <a:off x="611188" y="3573463"/>
            <a:ext cx="76200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60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    广度优先搜索是一种分层的搜索过程，每向前走一步可能访问一批顶点，不像深度优先搜索那样有回退的情况。因此，广度优先搜索不是一个递归的过程，其算法也不是递归的。</a:t>
            </a:r>
          </a:p>
        </p:txBody>
      </p:sp>
      <p:cxnSp>
        <p:nvCxnSpPr>
          <p:cNvPr id="55304" name="直接连接符 7"/>
          <p:cNvCxnSpPr>
            <a:cxnSpLocks noChangeShapeType="1"/>
          </p:cNvCxnSpPr>
          <p:nvPr/>
        </p:nvCxnSpPr>
        <p:spPr bwMode="auto">
          <a:xfrm flipV="1">
            <a:off x="0" y="581025"/>
            <a:ext cx="9144000" cy="73025"/>
          </a:xfrm>
          <a:prstGeom prst="line">
            <a:avLst/>
          </a:prstGeom>
          <a:noFill/>
          <a:ln w="222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nimBg="1" autoUpdateAnimBg="0"/>
      <p:bldP spid="64518" grpId="0" build="p" autoUpdateAnimBg="0" advAuto="0"/>
      <p:bldP spid="6451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80B28F48-0B9B-4902-A22E-469A00357CFB}" type="slidenum">
              <a:rPr lang="en-US" altLang="zh-CN" sz="1400"/>
              <a:pPr algn="r" eaLnBrk="1" hangingPunct="1"/>
              <a:t>48</a:t>
            </a:fld>
            <a:endParaRPr lang="en-US" altLang="zh-CN" sz="1400"/>
          </a:p>
        </p:txBody>
      </p:sp>
      <p:pic>
        <p:nvPicPr>
          <p:cNvPr id="65539" name="Picture 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8"/>
          <a:stretch/>
        </p:blipFill>
        <p:spPr bwMode="auto">
          <a:xfrm>
            <a:off x="4937125" y="1420813"/>
            <a:ext cx="25304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C456151-10EF-4617-93D9-7E04096E32C6}" type="slidenum">
              <a:rPr lang="en-US" altLang="zh-CN" sz="1400"/>
              <a:pPr algn="r" eaLnBrk="1" hangingPunct="1"/>
              <a:t>48</a:t>
            </a:fld>
            <a:endParaRPr lang="en-US" altLang="zh-CN" sz="1400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304800" y="3049588"/>
          <a:ext cx="3581400" cy="304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r:id="rId4" imgW="1870189" imgH="1668995" progId="">
                  <p:embed/>
                </p:oleObj>
              </mc:Choice>
              <mc:Fallback>
                <p:oleObj r:id="rId4" imgW="1870189" imgH="166899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9588"/>
                        <a:ext cx="3581400" cy="304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4876800" cy="381000"/>
          </a:xfrm>
        </p:spPr>
        <p:txBody>
          <a:bodyPr/>
          <a:lstStyle/>
          <a:p>
            <a:pPr algn="l" eaLnBrk="1" hangingPunct="1"/>
            <a:r>
              <a:rPr lang="zh-CN" altLang="en-US" sz="2600" b="1" smtClean="0"/>
              <a:t>讨论</a:t>
            </a:r>
            <a:r>
              <a:rPr lang="en-US" altLang="zh-CN" sz="2600" b="1" smtClean="0"/>
              <a:t>1</a:t>
            </a:r>
            <a:r>
              <a:rPr lang="zh-CN" altLang="en-US" sz="2600" b="1" smtClean="0"/>
              <a:t>：</a:t>
            </a:r>
            <a:r>
              <a:rPr lang="zh-CN" altLang="en-US" sz="2600" b="1" smtClean="0">
                <a:solidFill>
                  <a:srgbClr val="333300"/>
                </a:solidFill>
              </a:rPr>
              <a:t>计算机如何实现</a:t>
            </a:r>
            <a:r>
              <a:rPr lang="en-US" altLang="zh-CN" sz="2600" b="1" smtClean="0">
                <a:solidFill>
                  <a:srgbClr val="333300"/>
                </a:solidFill>
              </a:rPr>
              <a:t>BFS</a:t>
            </a:r>
            <a:r>
              <a:rPr lang="zh-CN" altLang="en-US" sz="2600" b="1" smtClean="0">
                <a:solidFill>
                  <a:srgbClr val="333300"/>
                </a:solidFill>
              </a:rPr>
              <a:t>？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25146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</a:rPr>
              <a:t>邻接表</a:t>
            </a:r>
          </a:p>
        </p:txBody>
      </p:sp>
      <p:sp>
        <p:nvSpPr>
          <p:cNvPr id="6554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4802188" y="15875"/>
            <a:ext cx="4341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71500" indent="-571500" algn="ctr"/>
            <a:r>
              <a:rPr lang="en-US" altLang="zh-CN" sz="2400">
                <a:solidFill>
                  <a:schemeClr val="tx2"/>
                </a:solidFill>
              </a:rPr>
              <a:t>——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除辅助数组</a:t>
            </a:r>
            <a:r>
              <a:rPr lang="en-US" altLang="zh-CN" sz="2400" b="1" i="1">
                <a:solidFill>
                  <a:schemeClr val="tx2"/>
                </a:solidFill>
                <a:ea typeface="楷体_GB2312" pitchFamily="49" charset="-122"/>
              </a:rPr>
              <a:t>visited</a:t>
            </a:r>
            <a:r>
              <a:rPr lang="en-US" altLang="zh-CN" sz="2400" b="1">
                <a:solidFill>
                  <a:schemeClr val="tx2"/>
                </a:solidFill>
                <a:ea typeface="楷体_GB2312" pitchFamily="49" charset="-122"/>
              </a:rPr>
              <a:t> [n ]</a:t>
            </a:r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外，还需再开一辅助队列！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685800"/>
            <a:ext cx="104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990600" y="838200"/>
          <a:ext cx="2286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r:id="rId6" imgW="1307927" imgH="1271180" progId="">
                  <p:embed/>
                </p:oleObj>
              </mc:Choice>
              <mc:Fallback>
                <p:oleObj r:id="rId6" imgW="1307927" imgH="12711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862" b="7362"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2286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AutoShape 12"/>
          <p:cNvSpPr>
            <a:spLocks noChangeArrowheads="1"/>
          </p:cNvSpPr>
          <p:nvPr/>
        </p:nvSpPr>
        <p:spPr bwMode="auto">
          <a:xfrm>
            <a:off x="0" y="1143000"/>
            <a:ext cx="990600" cy="457200"/>
          </a:xfrm>
          <a:prstGeom prst="wedgeEllipseCallout">
            <a:avLst>
              <a:gd name="adj1" fmla="val 50319"/>
              <a:gd name="adj2" fmla="val 8055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</a:rPr>
              <a:t>起点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4953000" y="838200"/>
            <a:ext cx="25146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辅助队列</a:t>
            </a:r>
          </a:p>
        </p:txBody>
      </p:sp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7620000" y="914400"/>
            <a:ext cx="1600200" cy="304800"/>
          </a:xfrm>
          <a:prstGeom prst="wedgeRectCallout">
            <a:avLst>
              <a:gd name="adj1" fmla="val -82042"/>
              <a:gd name="adj2" fmla="val 176565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00" b="1">
                <a:solidFill>
                  <a:schemeClr val="tx2"/>
                </a:solidFill>
              </a:rPr>
              <a:t>初始</a:t>
            </a:r>
            <a:r>
              <a:rPr lang="en-US" altLang="zh-CN" sz="1800" b="1">
                <a:solidFill>
                  <a:schemeClr val="tx2"/>
                </a:solidFill>
              </a:rPr>
              <a:t>f=0,r=0</a:t>
            </a:r>
          </a:p>
        </p:txBody>
      </p:sp>
      <p:sp>
        <p:nvSpPr>
          <p:cNvPr id="65555" name="Oval 19"/>
          <p:cNvSpPr>
            <a:spLocks noChangeArrowheads="1"/>
          </p:cNvSpPr>
          <p:nvPr/>
        </p:nvSpPr>
        <p:spPr bwMode="auto">
          <a:xfrm>
            <a:off x="609600" y="3810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5557" name="Oval 21"/>
          <p:cNvSpPr>
            <a:spLocks noChangeArrowheads="1"/>
          </p:cNvSpPr>
          <p:nvPr/>
        </p:nvSpPr>
        <p:spPr bwMode="auto">
          <a:xfrm>
            <a:off x="533400" y="34290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56342" name="直接连接符 23"/>
          <p:cNvCxnSpPr>
            <a:cxnSpLocks noChangeShapeType="1"/>
          </p:cNvCxnSpPr>
          <p:nvPr/>
        </p:nvCxnSpPr>
        <p:spPr bwMode="auto">
          <a:xfrm flipV="1">
            <a:off x="0" y="727075"/>
            <a:ext cx="9144000" cy="73025"/>
          </a:xfrm>
          <a:prstGeom prst="line">
            <a:avLst/>
          </a:prstGeom>
          <a:noFill/>
          <a:ln w="222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nimBg="1" autoUpdateAnimBg="0"/>
      <p:bldP spid="65544" grpId="0" animBg="1" autoUpdateAnimBg="0"/>
      <p:bldP spid="65545" grpId="0" autoUpdateAnimBg="0"/>
      <p:bldP spid="65546" grpId="0" autoUpdateAnimBg="0"/>
      <p:bldP spid="65548" grpId="0" animBg="1" autoUpdateAnimBg="0"/>
      <p:bldP spid="65549" grpId="0" animBg="1" autoUpdateAnimBg="0"/>
      <p:bldP spid="65554" grpId="0" animBg="1" autoUpdateAnimBg="0"/>
      <p:bldP spid="65555" grpId="0" animBg="1" autoUpdateAnimBg="0"/>
      <p:bldP spid="6555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4F971E6-DDA5-44BC-8199-771F8A948D6F}" type="slidenum">
              <a:rPr lang="en-US" altLang="zh-CN" sz="1400"/>
              <a:pPr algn="r" eaLnBrk="1" hangingPunct="1"/>
              <a:t>49</a:t>
            </a:fld>
            <a:endParaRPr lang="en-US" altLang="zh-CN" sz="1400"/>
          </a:p>
        </p:txBody>
      </p:sp>
      <p:sp>
        <p:nvSpPr>
          <p:cNvPr id="57347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400"/>
              <a:t>146-</a:t>
            </a:r>
            <a:fld id="{26B84F13-8BA6-498A-9B18-0DCF95CB3DEC}" type="slidenum">
              <a:rPr lang="en-US" altLang="zh-CN" sz="1400"/>
              <a:pPr algn="ctr" eaLnBrk="1" hangingPunct="1"/>
              <a:t>49</a:t>
            </a:fld>
            <a:endParaRPr lang="en-US" altLang="zh-CN" sz="14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708025"/>
            <a:ext cx="8229600" cy="59245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ea typeface="隶书" pitchFamily="49" charset="-122"/>
              </a:rPr>
              <a:t>void </a:t>
            </a:r>
            <a:r>
              <a:rPr lang="en-US" altLang="zh-CN" sz="2800" dirty="0" smtClean="0">
                <a:ea typeface="隶书" pitchFamily="49" charset="-122"/>
              </a:rPr>
              <a:t>BFS (Graph</a:t>
            </a:r>
            <a:r>
              <a:rPr lang="en-US" altLang="zh-CN" sz="2800" b="1" dirty="0" smtClean="0">
                <a:ea typeface="隶书" pitchFamily="49" charset="-122"/>
              </a:rPr>
              <a:t>&amp;</a:t>
            </a:r>
            <a:r>
              <a:rPr lang="en-US" altLang="zh-CN" sz="2800" dirty="0" smtClean="0">
                <a:ea typeface="隶书" pitchFamily="49" charset="-122"/>
              </a:rPr>
              <a:t> G</a:t>
            </a:r>
            <a:r>
              <a:rPr lang="en-US" altLang="zh-CN" sz="2800" b="1" dirty="0" smtClean="0">
                <a:ea typeface="隶书" pitchFamily="49" charset="-122"/>
              </a:rPr>
              <a:t>, </a:t>
            </a:r>
            <a:r>
              <a:rPr lang="en-US" altLang="zh-CN" sz="2800" b="1" dirty="0" err="1" smtClean="0">
                <a:ea typeface="隶书" pitchFamily="49" charset="-122"/>
              </a:rPr>
              <a:t>const</a:t>
            </a:r>
            <a:r>
              <a:rPr lang="en-US" altLang="zh-CN" sz="2800" b="1" dirty="0" smtClean="0">
                <a:ea typeface="隶书" pitchFamily="49" charset="-122"/>
              </a:rPr>
              <a:t> </a:t>
            </a:r>
            <a:r>
              <a:rPr lang="en-US" altLang="zh-CN" sz="2800" dirty="0" smtClean="0">
                <a:ea typeface="隶书" pitchFamily="49" charset="-122"/>
              </a:rPr>
              <a:t>T</a:t>
            </a:r>
            <a:r>
              <a:rPr lang="en-US" altLang="zh-CN" sz="2800" b="1" dirty="0" smtClean="0">
                <a:ea typeface="隶书" pitchFamily="49" charset="-122"/>
              </a:rPr>
              <a:t>&amp; </a:t>
            </a:r>
            <a:r>
              <a:rPr lang="en-US" altLang="zh-CN" sz="2800" dirty="0" smtClean="0">
                <a:ea typeface="隶书" pitchFamily="49" charset="-122"/>
              </a:rPr>
              <a:t>v)</a:t>
            </a:r>
            <a:r>
              <a:rPr lang="en-US" altLang="zh-CN" sz="2800" b="1" dirty="0" smtClean="0"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ea typeface="隶书" pitchFamily="49" charset="-122"/>
              </a:rPr>
              <a:t>    </a:t>
            </a:r>
            <a:r>
              <a:rPr lang="en-US" altLang="zh-CN" sz="2800" b="1" dirty="0" err="1" smtClean="0">
                <a:ea typeface="隶书" pitchFamily="49" charset="-122"/>
              </a:rPr>
              <a:t>int</a:t>
            </a:r>
            <a:r>
              <a:rPr lang="en-US" altLang="zh-CN" sz="2800" b="1" dirty="0" smtClean="0">
                <a:ea typeface="隶书" pitchFamily="49" charset="-122"/>
              </a:rPr>
              <a:t> </a:t>
            </a:r>
            <a:r>
              <a:rPr lang="en-US" altLang="zh-CN" sz="2800" dirty="0" err="1" smtClean="0">
                <a:ea typeface="隶书" pitchFamily="49" charset="-122"/>
              </a:rPr>
              <a:t>i</a:t>
            </a:r>
            <a:r>
              <a:rPr lang="en-US" altLang="zh-CN" sz="2800" b="1" dirty="0" smtClean="0">
                <a:ea typeface="隶书" pitchFamily="49" charset="-122"/>
              </a:rPr>
              <a:t>, </a:t>
            </a:r>
            <a:r>
              <a:rPr lang="en-US" altLang="zh-CN" sz="2800" dirty="0" smtClean="0">
                <a:ea typeface="隶书" pitchFamily="49" charset="-122"/>
              </a:rPr>
              <a:t>w</a:t>
            </a:r>
            <a:r>
              <a:rPr lang="en-US" altLang="zh-CN" sz="2800" b="1" dirty="0" smtClean="0">
                <a:ea typeface="隶书" pitchFamily="49" charset="-122"/>
              </a:rPr>
              <a:t>, </a:t>
            </a:r>
            <a:r>
              <a:rPr lang="en-US" altLang="zh-CN" sz="2800" dirty="0" smtClean="0">
                <a:ea typeface="隶书" pitchFamily="49" charset="-122"/>
              </a:rPr>
              <a:t>n = </a:t>
            </a:r>
            <a:r>
              <a:rPr lang="en-US" altLang="zh-CN" sz="2800" dirty="0" err="1" smtClean="0">
                <a:ea typeface="隶书" pitchFamily="49" charset="-122"/>
              </a:rPr>
              <a:t>G.NumVertices</a:t>
            </a:r>
            <a:r>
              <a:rPr lang="en-US" altLang="zh-CN" sz="2800" dirty="0" smtClean="0">
                <a:ea typeface="隶书" pitchFamily="49" charset="-122"/>
              </a:rPr>
              <a:t>()</a:t>
            </a:r>
            <a:r>
              <a:rPr lang="en-US" altLang="zh-CN" sz="2800" b="1" dirty="0" smtClean="0">
                <a:ea typeface="隶书" pitchFamily="49" charset="-122"/>
              </a:rPr>
              <a:t>; 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ea typeface="隶书" pitchFamily="49" charset="-122"/>
              </a:rPr>
              <a:t>                                                         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图中顶点个数</a:t>
            </a:r>
            <a:endParaRPr lang="en-US" sz="2800" dirty="0" smtClean="0">
              <a:solidFill>
                <a:schemeClr val="tx2"/>
              </a:solidFill>
              <a:ea typeface="隶书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en-US" sz="2800" b="1" dirty="0" smtClean="0">
                <a:ea typeface="隶书" pitchFamily="49" charset="-122"/>
              </a:rPr>
              <a:t>    </a:t>
            </a:r>
            <a:r>
              <a:rPr lang="en-US" altLang="zh-CN" sz="2800" b="1" dirty="0" err="1" smtClean="0">
                <a:ea typeface="隶书" pitchFamily="49" charset="-122"/>
              </a:rPr>
              <a:t>bool</a:t>
            </a:r>
            <a:r>
              <a:rPr lang="en-US" altLang="zh-CN" sz="2800" b="1" dirty="0" smtClean="0">
                <a:ea typeface="隶书" pitchFamily="49" charset="-122"/>
              </a:rPr>
              <a:t> *</a:t>
            </a:r>
            <a:r>
              <a:rPr lang="en-US" altLang="zh-CN" sz="2800" dirty="0" smtClean="0">
                <a:ea typeface="隶书" pitchFamily="49" charset="-122"/>
              </a:rPr>
              <a:t>visited =</a:t>
            </a:r>
            <a:r>
              <a:rPr lang="en-US" altLang="zh-CN" sz="2800" b="1" dirty="0" smtClean="0">
                <a:ea typeface="隶书" pitchFamily="49" charset="-122"/>
              </a:rPr>
              <a:t> new </a:t>
            </a:r>
            <a:r>
              <a:rPr lang="en-US" altLang="zh-CN" sz="2800" b="1" dirty="0" err="1" smtClean="0">
                <a:ea typeface="隶书" pitchFamily="49" charset="-122"/>
              </a:rPr>
              <a:t>bool</a:t>
            </a:r>
            <a:r>
              <a:rPr lang="en-US" altLang="zh-CN" sz="2800" dirty="0" smtClean="0">
                <a:ea typeface="隶书" pitchFamily="49" charset="-122"/>
              </a:rPr>
              <a:t>[n]</a:t>
            </a:r>
            <a:r>
              <a:rPr lang="en-US" altLang="zh-CN" sz="2800" b="1" dirty="0" smtClean="0">
                <a:ea typeface="隶书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en-US" altLang="zh-CN" sz="2800" dirty="0" smtClean="0">
                <a:ea typeface="隶书" pitchFamily="49" charset="-122"/>
              </a:rPr>
              <a:t>    </a:t>
            </a:r>
            <a:r>
              <a:rPr lang="en-US" altLang="zh-CN" sz="2800" b="1" dirty="0" smtClean="0">
                <a:ea typeface="隶书" pitchFamily="49" charset="-122"/>
              </a:rPr>
              <a:t>for </a:t>
            </a:r>
            <a:r>
              <a:rPr lang="en-US" altLang="zh-CN" sz="2800" dirty="0" smtClean="0">
                <a:ea typeface="隶书" pitchFamily="49" charset="-122"/>
              </a:rPr>
              <a:t>(</a:t>
            </a:r>
            <a:r>
              <a:rPr lang="en-US" altLang="zh-CN" sz="2800" dirty="0" err="1" smtClean="0">
                <a:ea typeface="隶书" pitchFamily="49" charset="-122"/>
              </a:rPr>
              <a:t>i</a:t>
            </a:r>
            <a:r>
              <a:rPr lang="en-US" altLang="zh-CN" sz="2800" b="1" dirty="0" smtClean="0">
                <a:ea typeface="隶书" pitchFamily="49" charset="-122"/>
              </a:rPr>
              <a:t> =</a:t>
            </a:r>
            <a:r>
              <a:rPr lang="en-US" altLang="zh-CN" sz="2800" dirty="0" smtClean="0">
                <a:ea typeface="隶书" pitchFamily="49" charset="-122"/>
              </a:rPr>
              <a:t> 0</a:t>
            </a:r>
            <a:r>
              <a:rPr lang="en-US" altLang="zh-CN" sz="2800" b="1" dirty="0" smtClean="0">
                <a:ea typeface="隶书" pitchFamily="49" charset="-122"/>
              </a:rPr>
              <a:t>; </a:t>
            </a:r>
            <a:r>
              <a:rPr lang="en-US" altLang="zh-CN" sz="2800" dirty="0" err="1" smtClean="0">
                <a:ea typeface="隶书" pitchFamily="49" charset="-122"/>
              </a:rPr>
              <a:t>i</a:t>
            </a:r>
            <a:r>
              <a:rPr lang="en-US" altLang="zh-CN" sz="2800" b="1" dirty="0" smtClean="0">
                <a:ea typeface="隶书" pitchFamily="49" charset="-122"/>
              </a:rPr>
              <a:t> &lt; </a:t>
            </a:r>
            <a:r>
              <a:rPr lang="en-US" altLang="zh-CN" sz="2800" dirty="0" smtClean="0">
                <a:ea typeface="隶书" pitchFamily="49" charset="-122"/>
              </a:rPr>
              <a:t>n</a:t>
            </a:r>
            <a:r>
              <a:rPr lang="en-US" altLang="zh-CN" sz="2800" b="1" dirty="0" smtClean="0">
                <a:ea typeface="隶书" pitchFamily="49" charset="-122"/>
              </a:rPr>
              <a:t>; </a:t>
            </a:r>
            <a:r>
              <a:rPr lang="en-US" altLang="zh-CN" sz="2800" dirty="0" err="1" smtClean="0">
                <a:ea typeface="隶书" pitchFamily="49" charset="-122"/>
              </a:rPr>
              <a:t>i</a:t>
            </a:r>
            <a:r>
              <a:rPr lang="en-US" altLang="zh-CN" sz="2800" dirty="0" smtClean="0">
                <a:ea typeface="隶书" pitchFamily="49" charset="-122"/>
              </a:rPr>
              <a:t>++) visited[</a:t>
            </a:r>
            <a:r>
              <a:rPr lang="en-US" altLang="zh-CN" sz="2800" dirty="0" err="1" smtClean="0">
                <a:ea typeface="隶书" pitchFamily="49" charset="-122"/>
              </a:rPr>
              <a:t>i</a:t>
            </a:r>
            <a:r>
              <a:rPr lang="en-US" altLang="zh-CN" sz="2800" dirty="0" smtClean="0">
                <a:ea typeface="隶书" pitchFamily="49" charset="-122"/>
              </a:rPr>
              <a:t>]</a:t>
            </a:r>
            <a:r>
              <a:rPr lang="en-US" altLang="zh-CN" sz="2800" b="1" dirty="0" smtClean="0">
                <a:ea typeface="隶书" pitchFamily="49" charset="-122"/>
              </a:rPr>
              <a:t> = </a:t>
            </a:r>
            <a:r>
              <a:rPr lang="en-US" altLang="zh-CN" sz="2800" dirty="0" smtClean="0">
                <a:ea typeface="隶书" pitchFamily="49" charset="-122"/>
              </a:rPr>
              <a:t>false</a:t>
            </a:r>
            <a:r>
              <a:rPr lang="en-US" altLang="zh-CN" sz="2800" b="1" dirty="0" smtClean="0">
                <a:ea typeface="隶书" pitchFamily="49" charset="-122"/>
              </a:rPr>
              <a:t>;</a:t>
            </a:r>
            <a:endParaRPr lang="en-US" altLang="zh-CN" sz="2800" dirty="0" smtClean="0">
              <a:ea typeface="隶书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dirty="0" smtClean="0">
                <a:ea typeface="隶书" pitchFamily="49" charset="-122"/>
              </a:rPr>
              <a:t>    </a:t>
            </a:r>
            <a:r>
              <a:rPr lang="en-US" altLang="zh-CN" sz="2800" b="1" dirty="0" err="1" smtClean="0">
                <a:ea typeface="隶书" pitchFamily="49" charset="-122"/>
              </a:rPr>
              <a:t>int</a:t>
            </a:r>
            <a:r>
              <a:rPr lang="en-US" altLang="zh-CN" sz="2800" b="1" dirty="0" smtClean="0">
                <a:ea typeface="隶书" pitchFamily="49" charset="-122"/>
              </a:rPr>
              <a:t> </a:t>
            </a:r>
            <a:r>
              <a:rPr lang="en-US" altLang="zh-CN" sz="2800" dirty="0" err="1" smtClean="0">
                <a:ea typeface="隶书" pitchFamily="49" charset="-122"/>
              </a:rPr>
              <a:t>loc</a:t>
            </a:r>
            <a:r>
              <a:rPr lang="en-US" altLang="zh-CN" sz="2800" dirty="0" smtClean="0">
                <a:ea typeface="隶书" pitchFamily="49" charset="-122"/>
              </a:rPr>
              <a:t> = </a:t>
            </a:r>
            <a:r>
              <a:rPr lang="en-US" altLang="zh-CN" sz="2800" dirty="0" err="1" smtClean="0">
                <a:ea typeface="隶书" pitchFamily="49" charset="-122"/>
              </a:rPr>
              <a:t>G.getVertexPos</a:t>
            </a:r>
            <a:r>
              <a:rPr lang="en-US" altLang="zh-CN" sz="2800" dirty="0" smtClean="0">
                <a:ea typeface="隶书" pitchFamily="49" charset="-122"/>
              </a:rPr>
              <a:t> (v)</a:t>
            </a:r>
            <a:r>
              <a:rPr lang="en-US" altLang="zh-CN" sz="2800" b="1" dirty="0" smtClean="0">
                <a:ea typeface="隶书" pitchFamily="49" charset="-122"/>
              </a:rPr>
              <a:t>;	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取顶点号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dirty="0" smtClean="0">
                <a:ea typeface="隶书" pitchFamily="49" charset="-122"/>
              </a:rPr>
              <a:t>    Queue  </a:t>
            </a:r>
            <a:r>
              <a:rPr lang="en-US" altLang="zh-CN" sz="2800" dirty="0" smtClean="0">
                <a:ea typeface="隶书" pitchFamily="49" charset="-122"/>
              </a:rPr>
              <a:t>Q</a:t>
            </a:r>
            <a:r>
              <a:rPr lang="en-US" altLang="zh-CN" sz="2800" b="1" dirty="0" smtClean="0">
                <a:ea typeface="隶书" pitchFamily="49" charset="-122"/>
              </a:rPr>
              <a:t>;  </a:t>
            </a:r>
            <a:r>
              <a:rPr lang="en-US" altLang="zh-CN" sz="2800" dirty="0" err="1" smtClean="0">
                <a:ea typeface="隶书" pitchFamily="49" charset="-122"/>
              </a:rPr>
              <a:t>Q.EnQueue</a:t>
            </a:r>
            <a:r>
              <a:rPr lang="en-US" altLang="zh-CN" sz="2800" dirty="0" smtClean="0">
                <a:ea typeface="隶书" pitchFamily="49" charset="-122"/>
              </a:rPr>
              <a:t> (</a:t>
            </a:r>
            <a:r>
              <a:rPr lang="en-US" altLang="zh-CN" sz="2800" dirty="0" err="1" smtClean="0">
                <a:ea typeface="隶书" pitchFamily="49" charset="-122"/>
              </a:rPr>
              <a:t>loc</a:t>
            </a:r>
            <a:r>
              <a:rPr lang="en-US" altLang="zh-CN" sz="2800" dirty="0" smtClean="0">
                <a:ea typeface="隶书" pitchFamily="49" charset="-122"/>
              </a:rPr>
              <a:t>)</a:t>
            </a:r>
            <a:r>
              <a:rPr lang="en-US" altLang="zh-CN" sz="2800" b="1" dirty="0" smtClean="0">
                <a:ea typeface="隶书" pitchFamily="49" charset="-122"/>
              </a:rPr>
              <a:t>; 					            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顶点进队列</a:t>
            </a:r>
            <a:r>
              <a:rPr lang="en-US" altLang="zh-CN" sz="2800" dirty="0" smtClean="0">
                <a:solidFill>
                  <a:schemeClr val="tx2"/>
                </a:solidFill>
                <a:ea typeface="隶书" pitchFamily="49" charset="-122"/>
              </a:rPr>
              <a:t>, 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实现分层访问</a:t>
            </a:r>
            <a:r>
              <a:rPr lang="zh-CN" altLang="en-US" sz="2800" dirty="0" smtClean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b="1" dirty="0" smtClean="0">
                <a:ea typeface="隶书" pitchFamily="49" charset="-122"/>
              </a:rPr>
              <a:t>    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dirty="0" smtClean="0">
                <a:ea typeface="隶书" pitchFamily="49" charset="-122"/>
              </a:rPr>
              <a:t>   </a:t>
            </a:r>
            <a:endParaRPr lang="zh-CN" altLang="en-US" sz="2800" dirty="0" smtClean="0">
              <a:solidFill>
                <a:schemeClr val="tx2"/>
              </a:solidFill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endParaRPr lang="zh-CN" altLang="en-US" sz="2800" b="1" dirty="0" smtClean="0">
              <a:ea typeface="隶书" pitchFamily="49" charset="-122"/>
            </a:endParaRP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09575" y="0"/>
            <a:ext cx="8229600" cy="763588"/>
          </a:xfrm>
        </p:spPr>
        <p:txBody>
          <a:bodyPr/>
          <a:lstStyle/>
          <a:p>
            <a:pPr eaLnBrk="1" hangingPunct="1"/>
            <a:r>
              <a:rPr lang="zh-CN" sz="4000" b="1" smtClean="0">
                <a:ea typeface="华文新魏" pitchFamily="2" charset="-122"/>
              </a:rPr>
              <a:t>图的广度优先搜索算法</a:t>
            </a:r>
          </a:p>
        </p:txBody>
      </p:sp>
      <p:cxnSp>
        <p:nvCxnSpPr>
          <p:cNvPr id="57350" name="直接连接符 5"/>
          <p:cNvCxnSpPr>
            <a:cxnSpLocks noChangeShapeType="1"/>
          </p:cNvCxnSpPr>
          <p:nvPr/>
        </p:nvCxnSpPr>
        <p:spPr bwMode="auto">
          <a:xfrm flipV="1">
            <a:off x="0" y="581025"/>
            <a:ext cx="9144000" cy="73025"/>
          </a:xfrm>
          <a:prstGeom prst="line">
            <a:avLst/>
          </a:prstGeom>
          <a:noFill/>
          <a:ln w="222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A7A06255-1535-41F0-85BE-017FE80355F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96CF750E-FB01-480B-9F0F-45593296339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>
                <a:ea typeface="仿宋_GB2312" pitchFamily="49" charset="-122"/>
              </a:rPr>
              <a:t>   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63525" y="717550"/>
            <a:ext cx="8689975" cy="6096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4.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邻接顶点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 如果</a:t>
            </a:r>
            <a:r>
              <a:rPr lang="zh-CN" altLang="en-US" sz="30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u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(G)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中的一条边，则称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u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与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互为邻接顶点</a:t>
            </a:r>
            <a:r>
              <a:rPr lang="zh-CN" altLang="en-US" sz="3000" smtClean="0"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5.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子图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设有两个图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G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＝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G'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＝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',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')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sz="3000" b="1" smtClean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'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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 V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且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'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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则称图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G'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是图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G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的子图。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smtClean="0">
              <a:solidFill>
                <a:srgbClr val="00808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smtClean="0">
              <a:solidFill>
                <a:srgbClr val="00808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smtClean="0">
              <a:solidFill>
                <a:srgbClr val="00808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6.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权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某些图的边具有与它相关的数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称之为权。这种带权图叫做网络。</a:t>
            </a:r>
          </a:p>
        </p:txBody>
      </p:sp>
      <p:sp>
        <p:nvSpPr>
          <p:cNvPr id="12294" name="AutoShape 18"/>
          <p:cNvSpPr>
            <a:spLocks noChangeArrowheads="1"/>
          </p:cNvSpPr>
          <p:nvPr/>
        </p:nvSpPr>
        <p:spPr bwMode="auto">
          <a:xfrm>
            <a:off x="2622550" y="396875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2498725" y="3429000"/>
            <a:ext cx="110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 b="1"/>
              <a:t>子图</a:t>
            </a:r>
            <a:endParaRPr lang="zh-CN" altLang="en-US" sz="2400">
              <a:ea typeface="宋体" pitchFamily="2" charset="-122"/>
            </a:endParaRP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900113" y="2900363"/>
            <a:ext cx="6719887" cy="2043112"/>
            <a:chOff x="0" y="0"/>
            <a:chExt cx="4233" cy="1287"/>
          </a:xfrm>
        </p:grpSpPr>
        <p:sp>
          <p:nvSpPr>
            <p:cNvPr id="12298" name="Line 2"/>
            <p:cNvSpPr>
              <a:spLocks noChangeShapeType="1"/>
            </p:cNvSpPr>
            <p:nvPr/>
          </p:nvSpPr>
          <p:spPr bwMode="auto">
            <a:xfrm flipH="1">
              <a:off x="506" y="671"/>
              <a:ext cx="23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3"/>
            <p:cNvSpPr>
              <a:spLocks noChangeShapeType="1"/>
            </p:cNvSpPr>
            <p:nvPr/>
          </p:nvSpPr>
          <p:spPr bwMode="auto">
            <a:xfrm flipH="1">
              <a:off x="184" y="191"/>
              <a:ext cx="23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>
              <a:off x="184" y="690"/>
              <a:ext cx="23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7"/>
            <p:cNvSpPr>
              <a:spLocks noChangeShapeType="1"/>
            </p:cNvSpPr>
            <p:nvPr/>
          </p:nvSpPr>
          <p:spPr bwMode="auto">
            <a:xfrm>
              <a:off x="506" y="210"/>
              <a:ext cx="23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8"/>
            <p:cNvSpPr>
              <a:spLocks noChangeShapeType="1"/>
            </p:cNvSpPr>
            <p:nvPr/>
          </p:nvSpPr>
          <p:spPr bwMode="auto">
            <a:xfrm>
              <a:off x="230" y="642"/>
              <a:ext cx="50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9"/>
            <p:cNvSpPr>
              <a:spLocks noChangeShapeType="1"/>
            </p:cNvSpPr>
            <p:nvPr/>
          </p:nvSpPr>
          <p:spPr bwMode="auto">
            <a:xfrm>
              <a:off x="460" y="258"/>
              <a:ext cx="0" cy="8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Oval 10"/>
            <p:cNvSpPr>
              <a:spLocks noChangeArrowheads="1"/>
            </p:cNvSpPr>
            <p:nvPr/>
          </p:nvSpPr>
          <p:spPr bwMode="auto">
            <a:xfrm>
              <a:off x="0" y="49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05" name="Oval 11"/>
            <p:cNvSpPr>
              <a:spLocks noChangeArrowheads="1"/>
            </p:cNvSpPr>
            <p:nvPr/>
          </p:nvSpPr>
          <p:spPr bwMode="auto">
            <a:xfrm>
              <a:off x="644" y="49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06" name="Oval 12"/>
            <p:cNvSpPr>
              <a:spLocks noChangeArrowheads="1"/>
            </p:cNvSpPr>
            <p:nvPr/>
          </p:nvSpPr>
          <p:spPr bwMode="auto">
            <a:xfrm>
              <a:off x="322" y="1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07" name="Oval 13"/>
            <p:cNvSpPr>
              <a:spLocks noChangeArrowheads="1"/>
            </p:cNvSpPr>
            <p:nvPr/>
          </p:nvSpPr>
          <p:spPr bwMode="auto">
            <a:xfrm>
              <a:off x="322" y="97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363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0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09" name="Text Box 15"/>
            <p:cNvSpPr txBox="1">
              <a:spLocks noChangeArrowheads="1"/>
            </p:cNvSpPr>
            <p:nvPr/>
          </p:nvSpPr>
          <p:spPr bwMode="auto">
            <a:xfrm>
              <a:off x="22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1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10" name="Text Box 16"/>
            <p:cNvSpPr txBox="1">
              <a:spLocks noChangeArrowheads="1"/>
            </p:cNvSpPr>
            <p:nvPr/>
          </p:nvSpPr>
          <p:spPr bwMode="auto">
            <a:xfrm>
              <a:off x="666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2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11" name="Text Box 17"/>
            <p:cNvSpPr txBox="1">
              <a:spLocks noChangeArrowheads="1"/>
            </p:cNvSpPr>
            <p:nvPr/>
          </p:nvSpPr>
          <p:spPr bwMode="auto">
            <a:xfrm>
              <a:off x="344" y="9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3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12" name="Line 20"/>
            <p:cNvSpPr>
              <a:spLocks noChangeShapeType="1"/>
            </p:cNvSpPr>
            <p:nvPr/>
          </p:nvSpPr>
          <p:spPr bwMode="auto">
            <a:xfrm flipH="1">
              <a:off x="1841" y="191"/>
              <a:ext cx="23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21"/>
            <p:cNvSpPr>
              <a:spLocks noChangeShapeType="1"/>
            </p:cNvSpPr>
            <p:nvPr/>
          </p:nvSpPr>
          <p:spPr bwMode="auto">
            <a:xfrm>
              <a:off x="1841" y="690"/>
              <a:ext cx="23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Oval 22"/>
            <p:cNvSpPr>
              <a:spLocks noChangeArrowheads="1"/>
            </p:cNvSpPr>
            <p:nvPr/>
          </p:nvSpPr>
          <p:spPr bwMode="auto">
            <a:xfrm>
              <a:off x="1657" y="49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15" name="Oval 23"/>
            <p:cNvSpPr>
              <a:spLocks noChangeArrowheads="1"/>
            </p:cNvSpPr>
            <p:nvPr/>
          </p:nvSpPr>
          <p:spPr bwMode="auto">
            <a:xfrm>
              <a:off x="1979" y="1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16" name="Oval 24"/>
            <p:cNvSpPr>
              <a:spLocks noChangeArrowheads="1"/>
            </p:cNvSpPr>
            <p:nvPr/>
          </p:nvSpPr>
          <p:spPr bwMode="auto">
            <a:xfrm>
              <a:off x="1979" y="97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17" name="Text Box 25"/>
            <p:cNvSpPr txBox="1">
              <a:spLocks noChangeArrowheads="1"/>
            </p:cNvSpPr>
            <p:nvPr/>
          </p:nvSpPr>
          <p:spPr bwMode="auto">
            <a:xfrm>
              <a:off x="2020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0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18" name="Text Box 26"/>
            <p:cNvSpPr txBox="1">
              <a:spLocks noChangeArrowheads="1"/>
            </p:cNvSpPr>
            <p:nvPr/>
          </p:nvSpPr>
          <p:spPr bwMode="auto">
            <a:xfrm>
              <a:off x="1679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1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19" name="Text Box 27"/>
            <p:cNvSpPr txBox="1">
              <a:spLocks noChangeArrowheads="1"/>
            </p:cNvSpPr>
            <p:nvPr/>
          </p:nvSpPr>
          <p:spPr bwMode="auto">
            <a:xfrm>
              <a:off x="2001" y="9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3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20" name="Line 28"/>
            <p:cNvSpPr>
              <a:spLocks noChangeShapeType="1"/>
            </p:cNvSpPr>
            <p:nvPr/>
          </p:nvSpPr>
          <p:spPr bwMode="auto">
            <a:xfrm>
              <a:off x="2669" y="690"/>
              <a:ext cx="23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9"/>
            <p:cNvSpPr>
              <a:spLocks noChangeShapeType="1"/>
            </p:cNvSpPr>
            <p:nvPr/>
          </p:nvSpPr>
          <p:spPr bwMode="auto">
            <a:xfrm>
              <a:off x="2991" y="210"/>
              <a:ext cx="23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Oval 30"/>
            <p:cNvSpPr>
              <a:spLocks noChangeArrowheads="1"/>
            </p:cNvSpPr>
            <p:nvPr/>
          </p:nvSpPr>
          <p:spPr bwMode="auto">
            <a:xfrm>
              <a:off x="2485" y="49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23" name="Oval 31"/>
            <p:cNvSpPr>
              <a:spLocks noChangeArrowheads="1"/>
            </p:cNvSpPr>
            <p:nvPr/>
          </p:nvSpPr>
          <p:spPr bwMode="auto">
            <a:xfrm>
              <a:off x="3129" y="49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24" name="Oval 32"/>
            <p:cNvSpPr>
              <a:spLocks noChangeArrowheads="1"/>
            </p:cNvSpPr>
            <p:nvPr/>
          </p:nvSpPr>
          <p:spPr bwMode="auto">
            <a:xfrm>
              <a:off x="2807" y="1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25" name="Oval 33"/>
            <p:cNvSpPr>
              <a:spLocks noChangeArrowheads="1"/>
            </p:cNvSpPr>
            <p:nvPr/>
          </p:nvSpPr>
          <p:spPr bwMode="auto">
            <a:xfrm>
              <a:off x="2807" y="97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26" name="Text Box 34"/>
            <p:cNvSpPr txBox="1">
              <a:spLocks noChangeArrowheads="1"/>
            </p:cNvSpPr>
            <p:nvPr/>
          </p:nvSpPr>
          <p:spPr bwMode="auto">
            <a:xfrm>
              <a:off x="2835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0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27" name="Text Box 35"/>
            <p:cNvSpPr txBox="1">
              <a:spLocks noChangeArrowheads="1"/>
            </p:cNvSpPr>
            <p:nvPr/>
          </p:nvSpPr>
          <p:spPr bwMode="auto">
            <a:xfrm>
              <a:off x="2507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1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28" name="Text Box 36"/>
            <p:cNvSpPr txBox="1">
              <a:spLocks noChangeArrowheads="1"/>
            </p:cNvSpPr>
            <p:nvPr/>
          </p:nvSpPr>
          <p:spPr bwMode="auto">
            <a:xfrm>
              <a:off x="3151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2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29" name="Text Box 37"/>
            <p:cNvSpPr txBox="1">
              <a:spLocks noChangeArrowheads="1"/>
            </p:cNvSpPr>
            <p:nvPr/>
          </p:nvSpPr>
          <p:spPr bwMode="auto">
            <a:xfrm>
              <a:off x="2829" y="9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3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30" name="Line 38"/>
            <p:cNvSpPr>
              <a:spLocks noChangeShapeType="1"/>
            </p:cNvSpPr>
            <p:nvPr/>
          </p:nvSpPr>
          <p:spPr bwMode="auto">
            <a:xfrm>
              <a:off x="3773" y="258"/>
              <a:ext cx="0" cy="8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Oval 39"/>
            <p:cNvSpPr>
              <a:spLocks noChangeArrowheads="1"/>
            </p:cNvSpPr>
            <p:nvPr/>
          </p:nvSpPr>
          <p:spPr bwMode="auto">
            <a:xfrm>
              <a:off x="3957" y="49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32" name="Oval 40"/>
            <p:cNvSpPr>
              <a:spLocks noChangeArrowheads="1"/>
            </p:cNvSpPr>
            <p:nvPr/>
          </p:nvSpPr>
          <p:spPr bwMode="auto">
            <a:xfrm>
              <a:off x="3635" y="1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33" name="Oval 41"/>
            <p:cNvSpPr>
              <a:spLocks noChangeArrowheads="1"/>
            </p:cNvSpPr>
            <p:nvPr/>
          </p:nvSpPr>
          <p:spPr bwMode="auto">
            <a:xfrm>
              <a:off x="3635" y="978"/>
              <a:ext cx="276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34" name="Text Box 42"/>
            <p:cNvSpPr txBox="1">
              <a:spLocks noChangeArrowheads="1"/>
            </p:cNvSpPr>
            <p:nvPr/>
          </p:nvSpPr>
          <p:spPr bwMode="auto">
            <a:xfrm>
              <a:off x="3663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0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35" name="Text Box 43"/>
            <p:cNvSpPr txBox="1">
              <a:spLocks noChangeArrowheads="1"/>
            </p:cNvSpPr>
            <p:nvPr/>
          </p:nvSpPr>
          <p:spPr bwMode="auto">
            <a:xfrm>
              <a:off x="3980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2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2336" name="Text Box 44"/>
            <p:cNvSpPr txBox="1">
              <a:spLocks noChangeArrowheads="1"/>
            </p:cNvSpPr>
            <p:nvPr/>
          </p:nvSpPr>
          <p:spPr bwMode="auto">
            <a:xfrm>
              <a:off x="3657" y="9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宋体" pitchFamily="2" charset="-122"/>
                </a:rPr>
                <a:t>3</a:t>
              </a:r>
              <a:endParaRPr lang="en-US" altLang="zh-CN" sz="2800">
                <a:ea typeface="宋体" pitchFamily="2" charset="-122"/>
              </a:endParaRPr>
            </a:p>
          </p:txBody>
        </p:sp>
      </p:grpSp>
      <p:sp>
        <p:nvSpPr>
          <p:cNvPr id="12297" name="Rectangle 2"/>
          <p:cNvSpPr txBox="1">
            <a:spLocks noChangeArrowheads="1"/>
          </p:cNvSpPr>
          <p:nvPr/>
        </p:nvSpPr>
        <p:spPr bwMode="auto">
          <a:xfrm>
            <a:off x="2271713" y="0"/>
            <a:ext cx="4610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0000"/>
                </a:solidFill>
                <a:ea typeface="华文新魏" pitchFamily="2" charset="-122"/>
              </a:rPr>
              <a:t>8.1.1</a:t>
            </a:r>
            <a:r>
              <a:rPr lang="zh-CN" altLang="en-US" b="1">
                <a:solidFill>
                  <a:srgbClr val="CC0000"/>
                </a:solidFill>
                <a:ea typeface="华文新魏" pitchFamily="2" charset="-122"/>
              </a:rPr>
              <a:t>  图的有关概念</a:t>
            </a:r>
            <a:endParaRPr lang="zh-CN" altLang="en-US">
              <a:solidFill>
                <a:srgbClr val="CC0000"/>
              </a:solidFill>
              <a:latin typeface="Arial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8839200" cy="528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>
                <a:ea typeface="隶书" pitchFamily="49" charset="-122"/>
              </a:rPr>
              <a:t>    while </a:t>
            </a:r>
            <a:r>
              <a:rPr lang="en-US" altLang="zh-CN" sz="2800" dirty="0">
                <a:ea typeface="隶书" pitchFamily="49" charset="-122"/>
              </a:rPr>
              <a:t>(</a:t>
            </a:r>
            <a:r>
              <a:rPr lang="en-US" altLang="zh-CN" sz="2800" b="1" dirty="0">
                <a:ea typeface="隶书" pitchFamily="49" charset="-122"/>
              </a:rPr>
              <a:t>!</a:t>
            </a:r>
            <a:r>
              <a:rPr lang="en-US" altLang="zh-CN" sz="2800" dirty="0" err="1">
                <a:ea typeface="隶书" pitchFamily="49" charset="-122"/>
              </a:rPr>
              <a:t>Q.IsEmpty</a:t>
            </a:r>
            <a:r>
              <a:rPr lang="en-US" altLang="zh-CN" sz="2800" dirty="0">
                <a:ea typeface="隶书" pitchFamily="49" charset="-122"/>
              </a:rPr>
              <a:t>() )</a:t>
            </a:r>
            <a:r>
              <a:rPr lang="en-US" altLang="zh-CN" sz="2800" b="1" dirty="0">
                <a:ea typeface="隶书" pitchFamily="49" charset="-122"/>
              </a:rPr>
              <a:t> </a:t>
            </a:r>
            <a:r>
              <a:rPr lang="en-US" altLang="zh-CN" sz="2800" b="1" dirty="0">
                <a:solidFill>
                  <a:srgbClr val="0000BF"/>
                </a:solidFill>
                <a:ea typeface="隶书" pitchFamily="49" charset="-122"/>
              </a:rPr>
              <a:t>{</a:t>
            </a:r>
            <a:r>
              <a:rPr lang="en-US" altLang="zh-CN" sz="2800" b="1" dirty="0">
                <a:ea typeface="隶书" pitchFamily="49" charset="-122"/>
              </a:rPr>
              <a:t>	</a:t>
            </a:r>
            <a:r>
              <a:rPr lang="zh-CN" altLang="en-US" sz="2800" b="1" dirty="0">
                <a:ea typeface="隶书" pitchFamily="49" charset="-122"/>
              </a:rPr>
              <a:t>   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循环</a:t>
            </a:r>
            <a:r>
              <a:rPr lang="en-US" altLang="zh-CN" sz="2800" dirty="0">
                <a:solidFill>
                  <a:schemeClr val="tx2"/>
                </a:solidFill>
                <a:ea typeface="隶书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访问所有结点</a:t>
            </a:r>
            <a:r>
              <a:rPr lang="zh-CN" altLang="en-US" sz="2800" b="1" dirty="0">
                <a:ea typeface="隶书" pitchFamily="49" charset="-122"/>
              </a:rPr>
              <a:t>            </a:t>
            </a:r>
            <a:endParaRPr lang="en-US" sz="2800" b="1" dirty="0"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800" dirty="0">
                <a:ea typeface="隶书" pitchFamily="49" charset="-122"/>
              </a:rPr>
              <a:t>            </a:t>
            </a:r>
            <a:r>
              <a:rPr lang="en-US" altLang="zh-CN" sz="2800" dirty="0" err="1">
                <a:ea typeface="隶书" pitchFamily="49" charset="-122"/>
              </a:rPr>
              <a:t>Q.DeQueue</a:t>
            </a:r>
            <a:r>
              <a:rPr lang="en-US" altLang="zh-CN" sz="2800" dirty="0">
                <a:ea typeface="隶书" pitchFamily="49" charset="-122"/>
              </a:rPr>
              <a:t> (</a:t>
            </a:r>
            <a:r>
              <a:rPr lang="en-US" altLang="zh-CN" sz="2800" dirty="0" err="1">
                <a:ea typeface="隶书" pitchFamily="49" charset="-122"/>
              </a:rPr>
              <a:t>loc</a:t>
            </a:r>
            <a:r>
              <a:rPr lang="en-US" altLang="zh-CN" sz="2800" dirty="0" smtClean="0">
                <a:ea typeface="隶书" pitchFamily="49" charset="-122"/>
              </a:rPr>
              <a:t>)</a:t>
            </a:r>
            <a:r>
              <a:rPr lang="en-US" altLang="zh-CN" sz="2800" b="1" dirty="0" smtClean="0"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dirty="0" smtClean="0">
                <a:ea typeface="隶书" pitchFamily="49" charset="-122"/>
              </a:rPr>
              <a:t>            </a:t>
            </a:r>
            <a:r>
              <a:rPr lang="en-US" altLang="zh-CN" sz="2800" b="1" dirty="0" err="1" smtClean="0">
                <a:ea typeface="隶书" pitchFamily="49" charset="-122"/>
              </a:rPr>
              <a:t>cout</a:t>
            </a:r>
            <a:r>
              <a:rPr lang="en-US" altLang="zh-CN" sz="2800" b="1" dirty="0" smtClean="0">
                <a:ea typeface="隶书" pitchFamily="49" charset="-122"/>
              </a:rPr>
              <a:t> &lt;&lt; </a:t>
            </a:r>
            <a:r>
              <a:rPr lang="en-US" altLang="zh-CN" sz="2800" dirty="0" err="1" smtClean="0">
                <a:ea typeface="隶书" pitchFamily="49" charset="-122"/>
              </a:rPr>
              <a:t>G.getValue</a:t>
            </a:r>
            <a:r>
              <a:rPr lang="en-US" altLang="zh-CN" sz="2800" dirty="0" smtClean="0">
                <a:ea typeface="隶书" pitchFamily="49" charset="-122"/>
              </a:rPr>
              <a:t> (</a:t>
            </a:r>
            <a:r>
              <a:rPr lang="en-US" altLang="zh-CN" sz="2800" dirty="0" err="1" smtClean="0">
                <a:ea typeface="隶书" pitchFamily="49" charset="-122"/>
              </a:rPr>
              <a:t>loc</a:t>
            </a:r>
            <a:r>
              <a:rPr lang="en-US" altLang="zh-CN" sz="2800" dirty="0" smtClean="0">
                <a:ea typeface="隶书" pitchFamily="49" charset="-122"/>
              </a:rPr>
              <a:t>)</a:t>
            </a:r>
            <a:r>
              <a:rPr lang="en-US" altLang="zh-CN" sz="2800" b="1" dirty="0" smtClean="0">
                <a:ea typeface="隶书" pitchFamily="49" charset="-122"/>
              </a:rPr>
              <a:t> &lt;&lt; ' '; 	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访问顶点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v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dirty="0" smtClean="0">
                <a:ea typeface="隶书" pitchFamily="49" charset="-122"/>
              </a:rPr>
              <a:t>            visited[</a:t>
            </a:r>
            <a:r>
              <a:rPr lang="en-US" altLang="zh-CN" sz="2800" b="1" dirty="0" err="1" smtClean="0">
                <a:ea typeface="隶书" pitchFamily="49" charset="-122"/>
              </a:rPr>
              <a:t>loc</a:t>
            </a:r>
            <a:r>
              <a:rPr lang="en-US" altLang="zh-CN" sz="2800" b="1" dirty="0" smtClean="0">
                <a:ea typeface="隶书" pitchFamily="49" charset="-122"/>
              </a:rPr>
              <a:t>] = true; 	                  </a:t>
            </a:r>
            <a:r>
              <a:rPr lang="en-US" altLang="zh-CN" sz="2800" b="1" dirty="0" smtClean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做已访问标记</a:t>
            </a:r>
            <a:endParaRPr lang="en-US" altLang="zh-CN" sz="2800" b="1" dirty="0"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>
                <a:ea typeface="隶书" pitchFamily="49" charset="-122"/>
              </a:rPr>
              <a:t>            </a:t>
            </a:r>
            <a:r>
              <a:rPr lang="en-US" altLang="zh-CN" sz="2800" dirty="0">
                <a:ea typeface="隶书" pitchFamily="49" charset="-122"/>
              </a:rPr>
              <a:t>w = </a:t>
            </a:r>
            <a:r>
              <a:rPr lang="en-US" altLang="zh-CN" sz="2800" dirty="0" err="1">
                <a:ea typeface="隶书" pitchFamily="49" charset="-122"/>
              </a:rPr>
              <a:t>G.getFirstNeighbor</a:t>
            </a:r>
            <a:r>
              <a:rPr lang="en-US" altLang="zh-CN" sz="2800" dirty="0">
                <a:ea typeface="隶书" pitchFamily="49" charset="-122"/>
              </a:rPr>
              <a:t> (</a:t>
            </a:r>
            <a:r>
              <a:rPr lang="en-US" altLang="zh-CN" sz="2800" dirty="0" err="1">
                <a:ea typeface="隶书" pitchFamily="49" charset="-122"/>
              </a:rPr>
              <a:t>loc</a:t>
            </a:r>
            <a:r>
              <a:rPr lang="en-US" altLang="zh-CN" sz="2800" dirty="0">
                <a:ea typeface="隶书" pitchFamily="49" charset="-122"/>
              </a:rPr>
              <a:t>)</a:t>
            </a:r>
            <a:r>
              <a:rPr lang="en-US" altLang="zh-CN" sz="2800" b="1" dirty="0">
                <a:ea typeface="隶书" pitchFamily="49" charset="-122"/>
              </a:rPr>
              <a:t>;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第一个邻接顶点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ea typeface="隶书" pitchFamily="49" charset="-122"/>
              </a:rPr>
              <a:t>            </a:t>
            </a:r>
            <a:r>
              <a:rPr lang="en-US" altLang="zh-CN" sz="2800" b="1" dirty="0">
                <a:ea typeface="隶书" pitchFamily="49" charset="-122"/>
              </a:rPr>
              <a:t>while </a:t>
            </a:r>
            <a:r>
              <a:rPr lang="en-US" altLang="zh-CN" sz="2800" dirty="0">
                <a:ea typeface="隶书" pitchFamily="49" charset="-122"/>
              </a:rPr>
              <a:t>(w</a:t>
            </a:r>
            <a:r>
              <a:rPr lang="en-US" altLang="zh-CN" sz="2800" b="1" dirty="0">
                <a:ea typeface="隶书" pitchFamily="49" charset="-122"/>
              </a:rPr>
              <a:t> != </a:t>
            </a:r>
            <a:r>
              <a:rPr lang="en-US" altLang="zh-CN" sz="2800" dirty="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 dirty="0">
                <a:ea typeface="隶书" pitchFamily="49" charset="-122"/>
              </a:rPr>
              <a:t>1)</a:t>
            </a:r>
            <a:r>
              <a:rPr lang="en-US" altLang="zh-CN" sz="2800" b="1" dirty="0">
                <a:ea typeface="隶书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隶书" pitchFamily="49" charset="-122"/>
              </a:rPr>
              <a:t>{	</a:t>
            </a:r>
            <a:r>
              <a:rPr lang="en-US" altLang="zh-CN" sz="2800" b="1" dirty="0">
                <a:ea typeface="隶书" pitchFamily="49" charset="-122"/>
              </a:rPr>
              <a:t>	      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若邻接顶点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w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存在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ea typeface="隶书" pitchFamily="49" charset="-122"/>
              </a:rPr>
              <a:t>                </a:t>
            </a:r>
            <a:r>
              <a:rPr lang="en-US" altLang="zh-CN" sz="2800" b="1" dirty="0">
                <a:ea typeface="隶书" pitchFamily="49" charset="-122"/>
              </a:rPr>
              <a:t>if </a:t>
            </a:r>
            <a:r>
              <a:rPr lang="en-US" altLang="zh-CN" sz="2800" dirty="0">
                <a:ea typeface="隶书" pitchFamily="49" charset="-122"/>
              </a:rPr>
              <a:t>(</a:t>
            </a:r>
            <a:r>
              <a:rPr lang="en-US" altLang="zh-CN" sz="2800" b="1" dirty="0">
                <a:ea typeface="隶书" pitchFamily="49" charset="-122"/>
              </a:rPr>
              <a:t>!</a:t>
            </a:r>
            <a:r>
              <a:rPr lang="en-US" altLang="zh-CN" sz="2800" dirty="0">
                <a:ea typeface="隶书" pitchFamily="49" charset="-122"/>
              </a:rPr>
              <a:t>visited[w]) </a:t>
            </a:r>
            <a:r>
              <a:rPr lang="en-US" altLang="zh-CN" sz="2800" b="1" dirty="0" smtClean="0">
                <a:ea typeface="隶书" pitchFamily="49" charset="-122"/>
              </a:rPr>
              <a:t> </a:t>
            </a:r>
            <a:r>
              <a:rPr lang="en-US" altLang="zh-CN" sz="2800" b="1" dirty="0">
                <a:ea typeface="隶书" pitchFamily="49" charset="-122"/>
              </a:rPr>
              <a:t>		      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若未访问过</a:t>
            </a:r>
            <a:endParaRPr lang="en-US" sz="2800" dirty="0">
              <a:solidFill>
                <a:schemeClr val="tx2"/>
              </a:solidFill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dirty="0" smtClean="0">
                <a:ea typeface="隶书" pitchFamily="49" charset="-122"/>
              </a:rPr>
              <a:t>                    </a:t>
            </a:r>
            <a:r>
              <a:rPr lang="en-US" altLang="zh-CN" sz="2800" dirty="0" err="1" smtClean="0">
                <a:ea typeface="隶书" pitchFamily="49" charset="-122"/>
              </a:rPr>
              <a:t>Q.EnQueue</a:t>
            </a:r>
            <a:r>
              <a:rPr lang="en-US" altLang="zh-CN" sz="2800" dirty="0" smtClean="0">
                <a:ea typeface="隶书" pitchFamily="49" charset="-122"/>
              </a:rPr>
              <a:t> </a:t>
            </a:r>
            <a:r>
              <a:rPr lang="en-US" altLang="zh-CN" sz="2800" dirty="0">
                <a:ea typeface="隶书" pitchFamily="49" charset="-122"/>
              </a:rPr>
              <a:t>(w)</a:t>
            </a:r>
            <a:r>
              <a:rPr lang="en-US" altLang="zh-CN" sz="2800" b="1" dirty="0">
                <a:ea typeface="隶书" pitchFamily="49" charset="-122"/>
              </a:rPr>
              <a:t>; 	</a:t>
            </a:r>
            <a:r>
              <a:rPr lang="en-US" altLang="zh-CN" sz="2800" b="1" dirty="0" smtClean="0">
                <a:ea typeface="隶书" pitchFamily="49" charset="-122"/>
              </a:rPr>
              <a:t>      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顶点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w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进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队列</a:t>
            </a:r>
            <a:r>
              <a:rPr lang="en-US" altLang="zh-CN" sz="2800" b="1" dirty="0" smtClean="0">
                <a:ea typeface="隶书" pitchFamily="49" charset="-122"/>
              </a:rPr>
              <a:t> </a:t>
            </a:r>
            <a:endParaRPr lang="en-US" altLang="zh-CN" sz="2800" b="1" dirty="0"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>
                <a:ea typeface="隶书" pitchFamily="49" charset="-122"/>
              </a:rPr>
              <a:t>                </a:t>
            </a:r>
            <a:r>
              <a:rPr lang="en-US" altLang="zh-CN" sz="2800" dirty="0">
                <a:ea typeface="隶书" pitchFamily="49" charset="-122"/>
              </a:rPr>
              <a:t>w = </a:t>
            </a:r>
            <a:r>
              <a:rPr lang="en-US" altLang="zh-CN" sz="2800" dirty="0" err="1">
                <a:ea typeface="隶书" pitchFamily="49" charset="-122"/>
              </a:rPr>
              <a:t>G.getNextNeighbor</a:t>
            </a:r>
            <a:r>
              <a:rPr lang="en-US" altLang="zh-CN" sz="2800" dirty="0">
                <a:ea typeface="隶书" pitchFamily="49" charset="-122"/>
              </a:rPr>
              <a:t> (</a:t>
            </a:r>
            <a:r>
              <a:rPr lang="en-US" altLang="zh-CN" sz="2800" dirty="0" err="1">
                <a:ea typeface="隶书" pitchFamily="49" charset="-122"/>
              </a:rPr>
              <a:t>loc</a:t>
            </a:r>
            <a:r>
              <a:rPr lang="en-US" altLang="zh-CN" sz="2800" b="1" dirty="0">
                <a:ea typeface="隶书" pitchFamily="49" charset="-122"/>
              </a:rPr>
              <a:t>, </a:t>
            </a:r>
            <a:r>
              <a:rPr lang="en-US" altLang="zh-CN" sz="2800" dirty="0">
                <a:ea typeface="隶书" pitchFamily="49" charset="-122"/>
              </a:rPr>
              <a:t>w)</a:t>
            </a:r>
            <a:r>
              <a:rPr lang="en-US" altLang="zh-CN" sz="2800" b="1" dirty="0">
                <a:ea typeface="隶书" pitchFamily="49" charset="-122"/>
              </a:rPr>
              <a:t>;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>
                <a:ea typeface="隶书" pitchFamily="49" charset="-122"/>
              </a:rPr>
              <a:t>             </a:t>
            </a:r>
            <a:r>
              <a:rPr lang="en-US" altLang="zh-CN" sz="2800" b="1" dirty="0">
                <a:solidFill>
                  <a:srgbClr val="FF0000"/>
                </a:solidFill>
                <a:ea typeface="隶书" pitchFamily="49" charset="-122"/>
              </a:rPr>
              <a:t>} </a:t>
            </a:r>
            <a:r>
              <a:rPr lang="en-US" altLang="zh-CN" sz="2800" b="1" dirty="0">
                <a:ea typeface="隶书" pitchFamily="49" charset="-122"/>
              </a:rPr>
              <a:t>                        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找顶点</a:t>
            </a:r>
            <a:r>
              <a:rPr lang="en-US" altLang="zh-CN" sz="2800" b="1" dirty="0" err="1">
                <a:solidFill>
                  <a:schemeClr val="tx2"/>
                </a:solidFill>
                <a:ea typeface="隶书" pitchFamily="49" charset="-122"/>
              </a:rPr>
              <a:t>loc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的下一个邻接顶点</a:t>
            </a:r>
            <a:endParaRPr lang="en-US" sz="2800" dirty="0">
              <a:solidFill>
                <a:schemeClr val="tx2"/>
              </a:solidFill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BF"/>
                </a:solidFill>
                <a:ea typeface="隶书" pitchFamily="49" charset="-122"/>
              </a:rPr>
              <a:t>      </a:t>
            </a:r>
            <a:r>
              <a:rPr lang="en-US" altLang="zh-CN" sz="2800" b="1" dirty="0">
                <a:solidFill>
                  <a:srgbClr val="0000BF"/>
                </a:solidFill>
                <a:ea typeface="隶书" pitchFamily="49" charset="-122"/>
              </a:rPr>
              <a:t>}</a:t>
            </a:r>
            <a:r>
              <a:rPr lang="en-US" altLang="zh-CN" sz="2800" b="1" dirty="0">
                <a:ea typeface="隶书" pitchFamily="49" charset="-122"/>
              </a:rPr>
              <a:t>		                        </a:t>
            </a:r>
            <a:r>
              <a:rPr lang="en-US" altLang="zh-CN" sz="2800" b="1" dirty="0">
                <a:solidFill>
                  <a:schemeClr val="tx2"/>
                </a:solidFill>
                <a:ea typeface="隶书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ea typeface="隶书" pitchFamily="49" charset="-122"/>
              </a:rPr>
              <a:t>外层循环，判队列空否</a:t>
            </a:r>
            <a:r>
              <a:rPr lang="zh-CN" altLang="en-US" sz="2800" b="1" dirty="0">
                <a:ea typeface="隶书" pitchFamily="49" charset="-122"/>
              </a:rPr>
              <a:t>         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58371" name="矩形 1"/>
          <p:cNvSpPr>
            <a:spLocks noChangeArrowheads="1"/>
          </p:cNvSpPr>
          <p:nvPr/>
        </p:nvSpPr>
        <p:spPr bwMode="auto">
          <a:xfrm>
            <a:off x="358775" y="5301208"/>
            <a:ext cx="7669213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ea typeface="隶书" pitchFamily="49" charset="-122"/>
              </a:rPr>
              <a:t> delete </a:t>
            </a:r>
            <a:r>
              <a:rPr lang="en-US" altLang="zh-CN" sz="2800">
                <a:ea typeface="隶书" pitchFamily="49" charset="-122"/>
              </a:rPr>
              <a:t>[] visited</a:t>
            </a:r>
            <a:r>
              <a:rPr lang="en-US" altLang="zh-CN" sz="2800" b="1"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ea typeface="隶书" pitchFamily="49" charset="-122"/>
              </a:rPr>
              <a:t>};</a:t>
            </a:r>
            <a:endParaRPr lang="zh-CN" altLang="en-US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28D257AD-64D5-4C14-82DF-D6D1AEB564C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1443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E619AC91-9B94-470D-AF68-7F1EE4EB20F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4700" y="179388"/>
            <a:ext cx="8018463" cy="1219200"/>
          </a:xfrm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8.4</a:t>
            </a:r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最小生成树 </a:t>
            </a:r>
            <a:b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 minimum cost spanning tree )</a:t>
            </a:r>
            <a:endParaRPr lang="en-US" altLang="zh-CN" sz="400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457325"/>
            <a:ext cx="8712200" cy="51038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    </a:t>
            </a:r>
            <a:r>
              <a:rPr lang="zh-CN" altLang="en-US" sz="2800" b="1" dirty="0" smtClean="0"/>
              <a:t>设图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是一个具有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个顶点的连通图。则从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的任一顶点（源点）出发，作一次深度优先搜索（广度优先搜索），搜索到的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个顶点和搜索过程中从一个已访问过的顶点</a:t>
            </a:r>
            <a:r>
              <a:rPr lang="en-US" altLang="zh-CN" sz="2800" b="1" dirty="0" smtClean="0"/>
              <a:t>v </a:t>
            </a:r>
            <a:r>
              <a:rPr lang="en-US" altLang="zh-CN" sz="2800" b="1" baseline="-25000" dirty="0" err="1" smtClean="0"/>
              <a:t>i</a:t>
            </a:r>
            <a:r>
              <a:rPr lang="en-US" altLang="zh-CN" sz="2800" b="1" baseline="-25000" dirty="0" smtClean="0"/>
              <a:t> </a:t>
            </a:r>
            <a:r>
              <a:rPr lang="zh-CN" altLang="en-US" sz="2800" b="1" dirty="0" smtClean="0"/>
              <a:t>搜索到一个未曾访问过的邻接点</a:t>
            </a:r>
            <a:r>
              <a:rPr lang="en-US" altLang="zh-CN" sz="2800" b="1" dirty="0" smtClean="0"/>
              <a:t>v </a:t>
            </a:r>
            <a:r>
              <a:rPr lang="en-US" altLang="zh-CN" sz="2800" b="1" baseline="-25000" dirty="0" smtClean="0"/>
              <a:t>j </a:t>
            </a:r>
            <a:r>
              <a:rPr lang="zh-CN" altLang="en-US" sz="2800" b="1" dirty="0" smtClean="0"/>
              <a:t>，所经过的边（共</a:t>
            </a:r>
            <a:r>
              <a:rPr lang="en-US" altLang="zh-CN" sz="2800" b="1" dirty="0" smtClean="0"/>
              <a:t>n-1</a:t>
            </a:r>
            <a:r>
              <a:rPr lang="zh-CN" altLang="en-US" sz="2800" b="1" dirty="0" smtClean="0"/>
              <a:t>条）组成的极小连通子图就是生成树。（源点是生成树的根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1446" name="Rectangle 18"/>
          <p:cNvSpPr>
            <a:spLocks noChangeArrowheads="1"/>
          </p:cNvSpPr>
          <p:nvPr/>
        </p:nvSpPr>
        <p:spPr bwMode="auto">
          <a:xfrm>
            <a:off x="320675" y="1219200"/>
            <a:ext cx="882332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grpSp>
        <p:nvGrpSpPr>
          <p:cNvPr id="61447" name="Group 7"/>
          <p:cNvGrpSpPr>
            <a:grpSpLocks/>
          </p:cNvGrpSpPr>
          <p:nvPr/>
        </p:nvGrpSpPr>
        <p:grpSpPr bwMode="auto">
          <a:xfrm>
            <a:off x="1979613" y="4149725"/>
            <a:ext cx="2743200" cy="2073275"/>
            <a:chOff x="0" y="0"/>
            <a:chExt cx="1728" cy="1306"/>
          </a:xfrm>
        </p:grpSpPr>
        <p:sp>
          <p:nvSpPr>
            <p:cNvPr id="61475" name="Line 13"/>
            <p:cNvSpPr>
              <a:spLocks noChangeShapeType="1"/>
            </p:cNvSpPr>
            <p:nvPr/>
          </p:nvSpPr>
          <p:spPr bwMode="auto">
            <a:xfrm flipH="1">
              <a:off x="1309" y="771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76" name="Group 9"/>
            <p:cNvGrpSpPr>
              <a:grpSpLocks/>
            </p:cNvGrpSpPr>
            <p:nvPr/>
          </p:nvGrpSpPr>
          <p:grpSpPr bwMode="auto">
            <a:xfrm>
              <a:off x="0" y="0"/>
              <a:ext cx="1728" cy="1306"/>
              <a:chOff x="0" y="0"/>
              <a:chExt cx="1728" cy="1306"/>
            </a:xfrm>
          </p:grpSpPr>
          <p:sp>
            <p:nvSpPr>
              <p:cNvPr id="61477" name="Line 10"/>
              <p:cNvSpPr>
                <a:spLocks noChangeShapeType="1"/>
              </p:cNvSpPr>
              <p:nvPr/>
            </p:nvSpPr>
            <p:spPr bwMode="auto">
              <a:xfrm flipH="1">
                <a:off x="576" y="663"/>
                <a:ext cx="96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8" name="Line 11"/>
              <p:cNvSpPr>
                <a:spLocks noChangeShapeType="1"/>
              </p:cNvSpPr>
              <p:nvPr/>
            </p:nvSpPr>
            <p:spPr bwMode="auto">
              <a:xfrm>
                <a:off x="576" y="114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9" name="Line 12"/>
              <p:cNvSpPr>
                <a:spLocks noChangeShapeType="1"/>
              </p:cNvSpPr>
              <p:nvPr/>
            </p:nvSpPr>
            <p:spPr bwMode="auto">
              <a:xfrm>
                <a:off x="192" y="711"/>
                <a:ext cx="24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0" name="Line 14"/>
              <p:cNvSpPr>
                <a:spLocks noChangeShapeType="1"/>
              </p:cNvSpPr>
              <p:nvPr/>
            </p:nvSpPr>
            <p:spPr bwMode="auto">
              <a:xfrm>
                <a:off x="960" y="231"/>
                <a:ext cx="57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Line 15"/>
              <p:cNvSpPr>
                <a:spLocks noChangeShapeType="1"/>
              </p:cNvSpPr>
              <p:nvPr/>
            </p:nvSpPr>
            <p:spPr bwMode="auto">
              <a:xfrm>
                <a:off x="912" y="279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Line 16"/>
              <p:cNvSpPr>
                <a:spLocks noChangeShapeType="1"/>
              </p:cNvSpPr>
              <p:nvPr/>
            </p:nvSpPr>
            <p:spPr bwMode="auto">
              <a:xfrm flipH="1">
                <a:off x="672" y="279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3" name="Line 17"/>
              <p:cNvSpPr>
                <a:spLocks noChangeShapeType="1"/>
              </p:cNvSpPr>
              <p:nvPr/>
            </p:nvSpPr>
            <p:spPr bwMode="auto">
              <a:xfrm flipH="1">
                <a:off x="240" y="231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Oval 19" descr="羊皮纸"/>
              <p:cNvSpPr>
                <a:spLocks noChangeArrowheads="1"/>
              </p:cNvSpPr>
              <p:nvPr/>
            </p:nvSpPr>
            <p:spPr bwMode="auto">
              <a:xfrm>
                <a:off x="720" y="8"/>
                <a:ext cx="288" cy="28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5" name="Oval 20" descr="羊皮纸"/>
              <p:cNvSpPr>
                <a:spLocks noChangeArrowheads="1"/>
              </p:cNvSpPr>
              <p:nvPr/>
            </p:nvSpPr>
            <p:spPr bwMode="auto">
              <a:xfrm>
                <a:off x="1440" y="489"/>
                <a:ext cx="288" cy="28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6" name="Oval 21" descr="羊皮纸"/>
              <p:cNvSpPr>
                <a:spLocks noChangeArrowheads="1"/>
              </p:cNvSpPr>
              <p:nvPr/>
            </p:nvSpPr>
            <p:spPr bwMode="auto">
              <a:xfrm>
                <a:off x="960" y="497"/>
                <a:ext cx="288" cy="28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7" name="Oval 22" descr="羊皮纸"/>
              <p:cNvSpPr>
                <a:spLocks noChangeArrowheads="1"/>
              </p:cNvSpPr>
              <p:nvPr/>
            </p:nvSpPr>
            <p:spPr bwMode="auto">
              <a:xfrm>
                <a:off x="336" y="1008"/>
                <a:ext cx="288" cy="28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8" name="Oval 23" descr="羊皮纸"/>
              <p:cNvSpPr>
                <a:spLocks noChangeArrowheads="1"/>
              </p:cNvSpPr>
              <p:nvPr/>
            </p:nvSpPr>
            <p:spPr bwMode="auto">
              <a:xfrm>
                <a:off x="480" y="480"/>
                <a:ext cx="288" cy="28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9" name="Text Box 24"/>
              <p:cNvSpPr txBox="1">
                <a:spLocks noChangeArrowheads="1"/>
              </p:cNvSpPr>
              <p:nvPr/>
            </p:nvSpPr>
            <p:spPr bwMode="auto">
              <a:xfrm>
                <a:off x="735" y="0"/>
                <a:ext cx="266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itchFamily="34" charset="0"/>
                    <a:ea typeface="宋体" pitchFamily="2" charset="-122"/>
                  </a:rPr>
                  <a:t>A</a:t>
                </a:r>
                <a:endParaRPr lang="en-US" altLang="zh-CN" sz="2600">
                  <a:ea typeface="宋体" pitchFamily="2" charset="-122"/>
                </a:endParaRPr>
              </a:p>
            </p:txBody>
          </p:sp>
          <p:sp>
            <p:nvSpPr>
              <p:cNvPr id="61490" name="Text Box 25"/>
              <p:cNvSpPr txBox="1">
                <a:spLocks noChangeArrowheads="1"/>
              </p:cNvSpPr>
              <p:nvPr/>
            </p:nvSpPr>
            <p:spPr bwMode="auto">
              <a:xfrm>
                <a:off x="492" y="470"/>
                <a:ext cx="266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itchFamily="34" charset="0"/>
                    <a:ea typeface="宋体" pitchFamily="2" charset="-122"/>
                  </a:rPr>
                  <a:t>C</a:t>
                </a:r>
                <a:endParaRPr lang="en-US" altLang="zh-CN" sz="2600">
                  <a:ea typeface="宋体" pitchFamily="2" charset="-122"/>
                </a:endParaRPr>
              </a:p>
            </p:txBody>
          </p:sp>
          <p:sp>
            <p:nvSpPr>
              <p:cNvPr id="61491" name="Text Box 26"/>
              <p:cNvSpPr txBox="1">
                <a:spLocks noChangeArrowheads="1"/>
              </p:cNvSpPr>
              <p:nvPr/>
            </p:nvSpPr>
            <p:spPr bwMode="auto">
              <a:xfrm>
                <a:off x="975" y="489"/>
                <a:ext cx="266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itchFamily="34" charset="0"/>
                    <a:ea typeface="宋体" pitchFamily="2" charset="-122"/>
                  </a:rPr>
                  <a:t>D</a:t>
                </a:r>
                <a:endParaRPr lang="en-US" altLang="zh-CN" sz="2600">
                  <a:ea typeface="宋体" pitchFamily="2" charset="-122"/>
                </a:endParaRPr>
              </a:p>
            </p:txBody>
          </p:sp>
          <p:sp>
            <p:nvSpPr>
              <p:cNvPr id="61492" name="Text Box 27"/>
              <p:cNvSpPr txBox="1">
                <a:spLocks noChangeArrowheads="1"/>
              </p:cNvSpPr>
              <p:nvPr/>
            </p:nvSpPr>
            <p:spPr bwMode="auto">
              <a:xfrm>
                <a:off x="1463" y="480"/>
                <a:ext cx="255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itchFamily="34" charset="0"/>
                    <a:ea typeface="宋体" pitchFamily="2" charset="-122"/>
                  </a:rPr>
                  <a:t>E</a:t>
                </a:r>
                <a:endParaRPr lang="en-US" altLang="zh-CN" sz="2600">
                  <a:ea typeface="宋体" pitchFamily="2" charset="-122"/>
                </a:endParaRPr>
              </a:p>
            </p:txBody>
          </p:sp>
          <p:sp>
            <p:nvSpPr>
              <p:cNvPr id="61493" name="Oval 28" descr="羊皮纸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8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94" name="Text Box 32"/>
              <p:cNvSpPr txBox="1">
                <a:spLocks noChangeArrowheads="1"/>
              </p:cNvSpPr>
              <p:nvPr/>
            </p:nvSpPr>
            <p:spPr bwMode="auto">
              <a:xfrm>
                <a:off x="16" y="470"/>
                <a:ext cx="266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itchFamily="34" charset="0"/>
                    <a:ea typeface="宋体" pitchFamily="2" charset="-122"/>
                  </a:rPr>
                  <a:t>B</a:t>
                </a:r>
                <a:endParaRPr lang="en-US" altLang="zh-CN" sz="2600">
                  <a:ea typeface="宋体" pitchFamily="2" charset="-122"/>
                </a:endParaRPr>
              </a:p>
            </p:txBody>
          </p:sp>
          <p:sp>
            <p:nvSpPr>
              <p:cNvPr id="61495" name="Text Box 33"/>
              <p:cNvSpPr txBox="1">
                <a:spLocks noChangeArrowheads="1"/>
              </p:cNvSpPr>
              <p:nvPr/>
            </p:nvSpPr>
            <p:spPr bwMode="auto">
              <a:xfrm>
                <a:off x="354" y="998"/>
                <a:ext cx="243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itchFamily="34" charset="0"/>
                    <a:ea typeface="宋体" pitchFamily="2" charset="-122"/>
                  </a:rPr>
                  <a:t>F</a:t>
                </a:r>
                <a:endParaRPr lang="en-US" altLang="zh-CN" sz="2600">
                  <a:ea typeface="宋体" pitchFamily="2" charset="-122"/>
                </a:endParaRPr>
              </a:p>
            </p:txBody>
          </p:sp>
          <p:sp>
            <p:nvSpPr>
              <p:cNvPr id="61496" name="Oval 35" descr="羊皮纸"/>
              <p:cNvSpPr>
                <a:spLocks noChangeArrowheads="1"/>
              </p:cNvSpPr>
              <p:nvPr/>
            </p:nvSpPr>
            <p:spPr bwMode="auto">
              <a:xfrm>
                <a:off x="1092" y="1008"/>
                <a:ext cx="288" cy="28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97" name="Text Box 36"/>
              <p:cNvSpPr txBox="1">
                <a:spLocks noChangeArrowheads="1"/>
              </p:cNvSpPr>
              <p:nvPr/>
            </p:nvSpPr>
            <p:spPr bwMode="auto">
              <a:xfrm>
                <a:off x="1085" y="998"/>
                <a:ext cx="27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itchFamily="34" charset="0"/>
                    <a:ea typeface="宋体" pitchFamily="2" charset="-122"/>
                  </a:rPr>
                  <a:t>G</a:t>
                </a:r>
                <a:endParaRPr lang="en-US" altLang="zh-CN" sz="2600">
                  <a:ea typeface="宋体" pitchFamily="2" charset="-122"/>
                </a:endParaRPr>
              </a:p>
            </p:txBody>
          </p:sp>
        </p:grpSp>
      </p:grpSp>
      <p:grpSp>
        <p:nvGrpSpPr>
          <p:cNvPr id="61448" name="Group 31"/>
          <p:cNvGrpSpPr>
            <a:grpSpLocks/>
          </p:cNvGrpSpPr>
          <p:nvPr/>
        </p:nvGrpSpPr>
        <p:grpSpPr bwMode="auto">
          <a:xfrm>
            <a:off x="5003800" y="4221163"/>
            <a:ext cx="2743200" cy="2103437"/>
            <a:chOff x="0" y="0"/>
            <a:chExt cx="1728" cy="1325"/>
          </a:xfrm>
        </p:grpSpPr>
        <p:sp>
          <p:nvSpPr>
            <p:cNvPr id="61449" name="Line 56"/>
            <p:cNvSpPr>
              <a:spLocks noChangeShapeType="1"/>
            </p:cNvSpPr>
            <p:nvPr/>
          </p:nvSpPr>
          <p:spPr bwMode="auto">
            <a:xfrm>
              <a:off x="576" y="1155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Line 57"/>
            <p:cNvSpPr>
              <a:spLocks noChangeShapeType="1"/>
            </p:cNvSpPr>
            <p:nvPr/>
          </p:nvSpPr>
          <p:spPr bwMode="auto">
            <a:xfrm>
              <a:off x="192" y="723"/>
              <a:ext cx="24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1" name="Line 58"/>
            <p:cNvSpPr>
              <a:spLocks noChangeShapeType="1"/>
            </p:cNvSpPr>
            <p:nvPr/>
          </p:nvSpPr>
          <p:spPr bwMode="auto">
            <a:xfrm flipH="1">
              <a:off x="1296" y="771"/>
              <a:ext cx="24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59"/>
            <p:cNvSpPr>
              <a:spLocks noChangeShapeType="1"/>
            </p:cNvSpPr>
            <p:nvPr/>
          </p:nvSpPr>
          <p:spPr bwMode="auto">
            <a:xfrm>
              <a:off x="979" y="250"/>
              <a:ext cx="57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60"/>
            <p:cNvSpPr>
              <a:spLocks noChangeShapeType="1"/>
            </p:cNvSpPr>
            <p:nvPr/>
          </p:nvSpPr>
          <p:spPr bwMode="auto">
            <a:xfrm>
              <a:off x="912" y="291"/>
              <a:ext cx="144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61"/>
            <p:cNvSpPr>
              <a:spLocks noChangeShapeType="1"/>
            </p:cNvSpPr>
            <p:nvPr/>
          </p:nvSpPr>
          <p:spPr bwMode="auto">
            <a:xfrm flipH="1">
              <a:off x="672" y="291"/>
              <a:ext cx="144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Oval 62" descr="羊皮纸"/>
            <p:cNvSpPr>
              <a:spLocks noChangeArrowheads="1"/>
            </p:cNvSpPr>
            <p:nvPr/>
          </p:nvSpPr>
          <p:spPr bwMode="auto">
            <a:xfrm>
              <a:off x="720" y="2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56" name="Text Box 63"/>
            <p:cNvSpPr txBox="1">
              <a:spLocks noChangeArrowheads="1"/>
            </p:cNvSpPr>
            <p:nvPr/>
          </p:nvSpPr>
          <p:spPr bwMode="auto">
            <a:xfrm>
              <a:off x="730" y="0"/>
              <a:ext cx="2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itchFamily="34" charset="0"/>
                  <a:ea typeface="宋体" pitchFamily="2" charset="-122"/>
                </a:rPr>
                <a:t>A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61457" name="Oval 68" descr="羊皮纸"/>
            <p:cNvSpPr>
              <a:spLocks noChangeArrowheads="1"/>
            </p:cNvSpPr>
            <p:nvPr/>
          </p:nvSpPr>
          <p:spPr bwMode="auto">
            <a:xfrm>
              <a:off x="1440" y="501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58" name="Oval 69" descr="羊皮纸"/>
            <p:cNvSpPr>
              <a:spLocks noChangeArrowheads="1"/>
            </p:cNvSpPr>
            <p:nvPr/>
          </p:nvSpPr>
          <p:spPr bwMode="auto">
            <a:xfrm>
              <a:off x="960" y="509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59" name="Oval 70" descr="羊皮纸"/>
            <p:cNvSpPr>
              <a:spLocks noChangeArrowheads="1"/>
            </p:cNvSpPr>
            <p:nvPr/>
          </p:nvSpPr>
          <p:spPr bwMode="auto">
            <a:xfrm>
              <a:off x="336" y="102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0" name="Oval 71" descr="羊皮纸"/>
            <p:cNvSpPr>
              <a:spLocks noChangeArrowheads="1"/>
            </p:cNvSpPr>
            <p:nvPr/>
          </p:nvSpPr>
          <p:spPr bwMode="auto">
            <a:xfrm>
              <a:off x="480" y="49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1" name="Text Box 72"/>
            <p:cNvSpPr txBox="1">
              <a:spLocks noChangeArrowheads="1"/>
            </p:cNvSpPr>
            <p:nvPr/>
          </p:nvSpPr>
          <p:spPr bwMode="auto">
            <a:xfrm>
              <a:off x="490" y="489"/>
              <a:ext cx="2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itchFamily="34" charset="0"/>
                  <a:ea typeface="宋体" pitchFamily="2" charset="-122"/>
                </a:rPr>
                <a:t>C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61462" name="Text Box 73"/>
            <p:cNvSpPr txBox="1">
              <a:spLocks noChangeArrowheads="1"/>
            </p:cNvSpPr>
            <p:nvPr/>
          </p:nvSpPr>
          <p:spPr bwMode="auto">
            <a:xfrm>
              <a:off x="970" y="509"/>
              <a:ext cx="2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itchFamily="34" charset="0"/>
                  <a:ea typeface="宋体" pitchFamily="2" charset="-122"/>
                </a:rPr>
                <a:t>D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61463" name="Text Box 74"/>
            <p:cNvSpPr txBox="1">
              <a:spLocks noChangeArrowheads="1"/>
            </p:cNvSpPr>
            <p:nvPr/>
          </p:nvSpPr>
          <p:spPr bwMode="auto">
            <a:xfrm>
              <a:off x="1463" y="498"/>
              <a:ext cx="25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itchFamily="34" charset="0"/>
                  <a:ea typeface="宋体" pitchFamily="2" charset="-122"/>
                </a:rPr>
                <a:t>E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61464" name="Oval 75" descr="羊皮纸"/>
            <p:cNvSpPr>
              <a:spLocks noChangeArrowheads="1"/>
            </p:cNvSpPr>
            <p:nvPr/>
          </p:nvSpPr>
          <p:spPr bwMode="auto">
            <a:xfrm>
              <a:off x="0" y="49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5" name="Text Box 79"/>
            <p:cNvSpPr txBox="1">
              <a:spLocks noChangeArrowheads="1"/>
            </p:cNvSpPr>
            <p:nvPr/>
          </p:nvSpPr>
          <p:spPr bwMode="auto">
            <a:xfrm>
              <a:off x="10" y="489"/>
              <a:ext cx="2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itchFamily="34" charset="0"/>
                  <a:ea typeface="宋体" pitchFamily="2" charset="-122"/>
                </a:rPr>
                <a:t>B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61466" name="Text Box 80"/>
            <p:cNvSpPr txBox="1">
              <a:spLocks noChangeArrowheads="1"/>
            </p:cNvSpPr>
            <p:nvPr/>
          </p:nvSpPr>
          <p:spPr bwMode="auto">
            <a:xfrm>
              <a:off x="356" y="1017"/>
              <a:ext cx="2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itchFamily="34" charset="0"/>
                  <a:ea typeface="宋体" pitchFamily="2" charset="-122"/>
                </a:rPr>
                <a:t>F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61467" name="Oval 82" descr="羊皮纸"/>
            <p:cNvSpPr>
              <a:spLocks noChangeArrowheads="1"/>
            </p:cNvSpPr>
            <p:nvPr/>
          </p:nvSpPr>
          <p:spPr bwMode="auto">
            <a:xfrm>
              <a:off x="1092" y="102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8" name="Text Box 83"/>
            <p:cNvSpPr txBox="1">
              <a:spLocks noChangeArrowheads="1"/>
            </p:cNvSpPr>
            <p:nvPr/>
          </p:nvSpPr>
          <p:spPr bwMode="auto">
            <a:xfrm>
              <a:off x="1102" y="1017"/>
              <a:ext cx="27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itchFamily="34" charset="0"/>
                  <a:ea typeface="宋体" pitchFamily="2" charset="-122"/>
                </a:rPr>
                <a:t>G</a:t>
              </a:r>
              <a:endParaRPr lang="en-US" altLang="zh-CN" sz="2600">
                <a:ea typeface="宋体" pitchFamily="2" charset="-122"/>
              </a:endParaRPr>
            </a:p>
          </p:txBody>
        </p:sp>
        <p:sp>
          <p:nvSpPr>
            <p:cNvPr id="61469" name="Line 92"/>
            <p:cNvSpPr>
              <a:spLocks noChangeShapeType="1"/>
            </p:cNvSpPr>
            <p:nvPr/>
          </p:nvSpPr>
          <p:spPr bwMode="auto">
            <a:xfrm>
              <a:off x="1104" y="195"/>
              <a:ext cx="43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0" name="Line 93"/>
            <p:cNvSpPr>
              <a:spLocks noChangeShapeType="1"/>
            </p:cNvSpPr>
            <p:nvPr/>
          </p:nvSpPr>
          <p:spPr bwMode="auto">
            <a:xfrm flipH="1">
              <a:off x="1440" y="867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Line 94"/>
            <p:cNvSpPr>
              <a:spLocks noChangeShapeType="1"/>
            </p:cNvSpPr>
            <p:nvPr/>
          </p:nvSpPr>
          <p:spPr bwMode="auto">
            <a:xfrm flipH="1">
              <a:off x="672" y="1251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2" name="Line 95"/>
            <p:cNvSpPr>
              <a:spLocks noChangeShapeType="1"/>
            </p:cNvSpPr>
            <p:nvPr/>
          </p:nvSpPr>
          <p:spPr bwMode="auto">
            <a:xfrm flipH="1" flipV="1">
              <a:off x="96" y="819"/>
              <a:ext cx="192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3" name="Line 96"/>
            <p:cNvSpPr>
              <a:spLocks noChangeShapeType="1"/>
            </p:cNvSpPr>
            <p:nvPr/>
          </p:nvSpPr>
          <p:spPr bwMode="auto">
            <a:xfrm>
              <a:off x="864" y="339"/>
              <a:ext cx="144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Line 97"/>
            <p:cNvSpPr>
              <a:spLocks noChangeShapeType="1"/>
            </p:cNvSpPr>
            <p:nvPr/>
          </p:nvSpPr>
          <p:spPr bwMode="auto">
            <a:xfrm flipH="1">
              <a:off x="576" y="291"/>
              <a:ext cx="144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C3BA1A4-2194-4D9A-9BBF-0ED1492F69B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2467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197B9267-B2AF-43F6-BFA3-FA04D1C7231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6263" y="3784600"/>
            <a:ext cx="8077200" cy="2779713"/>
          </a:xfrm>
        </p:spPr>
        <p:txBody>
          <a:bodyPr/>
          <a:lstStyle/>
          <a:p>
            <a:pPr marL="609600" indent="-609600" eaLnBrk="1" hangingPunct="1"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ea typeface="仿宋_GB2312" pitchFamily="49" charset="-122"/>
              </a:rPr>
              <a:t>构造最小生成树的准则</a:t>
            </a:r>
          </a:p>
          <a:p>
            <a:pPr marL="990600" lvl="1" indent="-533400" eaLnBrk="1" hangingPunct="1">
              <a:buClr>
                <a:srgbClr val="006600"/>
              </a:buClr>
              <a:buFont typeface="Wingdings" pitchFamily="2" charset="2"/>
              <a:buChar char="v"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必须使用且仅使用该网络中的 </a:t>
            </a:r>
            <a:r>
              <a:rPr lang="en-US" altLang="zh-CN" sz="30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solidFill>
                  <a:srgbClr val="FF0000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条边来联结网络中的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个顶点；</a:t>
            </a:r>
          </a:p>
          <a:p>
            <a:pPr marL="990600" lvl="1" indent="-533400" eaLnBrk="1" hangingPunct="1">
              <a:buClr>
                <a:srgbClr val="006600"/>
              </a:buClr>
              <a:buFont typeface="Wingdings" pitchFamily="2" charset="2"/>
              <a:buChar char="v"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不能使用产生回路的边；</a:t>
            </a:r>
          </a:p>
          <a:p>
            <a:pPr marL="990600" lvl="1" indent="-533400" eaLnBrk="1" hangingPunct="1">
              <a:buClr>
                <a:srgbClr val="006600"/>
              </a:buClr>
              <a:buFont typeface="Wingdings" pitchFamily="2" charset="2"/>
              <a:buChar char="v"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各边上的权值的总和达到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最小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863600" y="444500"/>
            <a:ext cx="6529388" cy="3416300"/>
            <a:chOff x="0" y="0"/>
            <a:chExt cx="4113" cy="2152"/>
          </a:xfrm>
        </p:grpSpPr>
        <p:sp>
          <p:nvSpPr>
            <p:cNvPr id="62470" name="Line 4"/>
            <p:cNvSpPr>
              <a:spLocks noChangeShapeType="1"/>
            </p:cNvSpPr>
            <p:nvPr/>
          </p:nvSpPr>
          <p:spPr bwMode="auto">
            <a:xfrm>
              <a:off x="1841" y="1232"/>
              <a:ext cx="313" cy="65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 flipV="1">
              <a:off x="612" y="844"/>
              <a:ext cx="531" cy="34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Line 6"/>
            <p:cNvSpPr>
              <a:spLocks noChangeShapeType="1"/>
            </p:cNvSpPr>
            <p:nvPr/>
          </p:nvSpPr>
          <p:spPr bwMode="auto">
            <a:xfrm flipV="1">
              <a:off x="1211" y="383"/>
              <a:ext cx="540" cy="41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Line 7"/>
            <p:cNvSpPr>
              <a:spLocks noChangeShapeType="1"/>
            </p:cNvSpPr>
            <p:nvPr/>
          </p:nvSpPr>
          <p:spPr bwMode="auto">
            <a:xfrm flipH="1" flipV="1">
              <a:off x="563" y="1232"/>
              <a:ext cx="145" cy="57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Line 8"/>
            <p:cNvSpPr>
              <a:spLocks noChangeShapeType="1"/>
            </p:cNvSpPr>
            <p:nvPr/>
          </p:nvSpPr>
          <p:spPr bwMode="auto">
            <a:xfrm flipV="1">
              <a:off x="772" y="1241"/>
              <a:ext cx="1025" cy="57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9"/>
            <p:cNvSpPr>
              <a:spLocks noChangeShapeType="1"/>
            </p:cNvSpPr>
            <p:nvPr/>
          </p:nvSpPr>
          <p:spPr bwMode="auto">
            <a:xfrm>
              <a:off x="1796" y="391"/>
              <a:ext cx="28" cy="77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0"/>
            <p:cNvSpPr>
              <a:spLocks noChangeShapeType="1"/>
            </p:cNvSpPr>
            <p:nvPr/>
          </p:nvSpPr>
          <p:spPr bwMode="auto">
            <a:xfrm flipV="1">
              <a:off x="1869" y="950"/>
              <a:ext cx="1299" cy="26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1"/>
            <p:cNvSpPr>
              <a:spLocks noChangeShapeType="1"/>
            </p:cNvSpPr>
            <p:nvPr/>
          </p:nvSpPr>
          <p:spPr bwMode="auto">
            <a:xfrm flipV="1">
              <a:off x="2172" y="976"/>
              <a:ext cx="1024" cy="89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3232" y="968"/>
              <a:ext cx="284" cy="43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 flipV="1">
              <a:off x="2199" y="1461"/>
              <a:ext cx="1326" cy="43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772" y="1845"/>
              <a:ext cx="1336" cy="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 flipV="1">
              <a:off x="616" y="1196"/>
              <a:ext cx="1189" cy="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1211" y="857"/>
              <a:ext cx="622" cy="33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599" y="1268"/>
              <a:ext cx="1536" cy="595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860" y="1241"/>
              <a:ext cx="1645" cy="1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 flipV="1">
              <a:off x="1837" y="360"/>
              <a:ext cx="34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2285" y="388"/>
              <a:ext cx="896" cy="51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Oval 21"/>
            <p:cNvSpPr>
              <a:spLocks noChangeArrowheads="1"/>
            </p:cNvSpPr>
            <p:nvPr/>
          </p:nvSpPr>
          <p:spPr bwMode="auto">
            <a:xfrm>
              <a:off x="1764" y="1145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88" name="Oval 22"/>
            <p:cNvSpPr>
              <a:spLocks noChangeArrowheads="1"/>
            </p:cNvSpPr>
            <p:nvPr/>
          </p:nvSpPr>
          <p:spPr bwMode="auto">
            <a:xfrm>
              <a:off x="653" y="1773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89" name="Oval 23"/>
            <p:cNvSpPr>
              <a:spLocks noChangeArrowheads="1"/>
            </p:cNvSpPr>
            <p:nvPr/>
          </p:nvSpPr>
          <p:spPr bwMode="auto">
            <a:xfrm>
              <a:off x="3145" y="871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0" name="Oval 24"/>
            <p:cNvSpPr>
              <a:spLocks noChangeArrowheads="1"/>
            </p:cNvSpPr>
            <p:nvPr/>
          </p:nvSpPr>
          <p:spPr bwMode="auto">
            <a:xfrm>
              <a:off x="1714" y="291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1" name="Oval 25"/>
            <p:cNvSpPr>
              <a:spLocks noChangeArrowheads="1"/>
            </p:cNvSpPr>
            <p:nvPr/>
          </p:nvSpPr>
          <p:spPr bwMode="auto">
            <a:xfrm>
              <a:off x="3474" y="1383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2" name="Oval 26"/>
            <p:cNvSpPr>
              <a:spLocks noChangeArrowheads="1"/>
            </p:cNvSpPr>
            <p:nvPr/>
          </p:nvSpPr>
          <p:spPr bwMode="auto">
            <a:xfrm>
              <a:off x="507" y="1159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3" name="Oval 27"/>
            <p:cNvSpPr>
              <a:spLocks noChangeArrowheads="1"/>
            </p:cNvSpPr>
            <p:nvPr/>
          </p:nvSpPr>
          <p:spPr bwMode="auto">
            <a:xfrm>
              <a:off x="1106" y="771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4" name="Oval 28"/>
            <p:cNvSpPr>
              <a:spLocks noChangeArrowheads="1"/>
            </p:cNvSpPr>
            <p:nvPr/>
          </p:nvSpPr>
          <p:spPr bwMode="auto">
            <a:xfrm>
              <a:off x="2089" y="1827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5" name="Oval 29"/>
            <p:cNvSpPr>
              <a:spLocks noChangeArrowheads="1"/>
            </p:cNvSpPr>
            <p:nvPr/>
          </p:nvSpPr>
          <p:spPr bwMode="auto">
            <a:xfrm>
              <a:off x="2185" y="294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6" name="Text Box 30"/>
            <p:cNvSpPr txBox="1">
              <a:spLocks noChangeArrowheads="1"/>
            </p:cNvSpPr>
            <p:nvPr/>
          </p:nvSpPr>
          <p:spPr bwMode="auto">
            <a:xfrm>
              <a:off x="1504" y="13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北京</a:t>
              </a:r>
            </a:p>
          </p:txBody>
        </p:sp>
        <p:sp>
          <p:nvSpPr>
            <p:cNvPr id="62497" name="Text Box 31"/>
            <p:cNvSpPr txBox="1">
              <a:spLocks noChangeArrowheads="1"/>
            </p:cNvSpPr>
            <p:nvPr/>
          </p:nvSpPr>
          <p:spPr bwMode="auto">
            <a:xfrm>
              <a:off x="2002" y="0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天津</a:t>
              </a:r>
            </a:p>
          </p:txBody>
        </p:sp>
        <p:sp>
          <p:nvSpPr>
            <p:cNvPr id="62498" name="Text Box 32"/>
            <p:cNvSpPr txBox="1">
              <a:spLocks noChangeArrowheads="1"/>
            </p:cNvSpPr>
            <p:nvPr/>
          </p:nvSpPr>
          <p:spPr bwMode="auto">
            <a:xfrm>
              <a:off x="3274" y="66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南京</a:t>
              </a:r>
            </a:p>
          </p:txBody>
        </p:sp>
        <p:sp>
          <p:nvSpPr>
            <p:cNvPr id="62499" name="Text Box 33"/>
            <p:cNvSpPr txBox="1">
              <a:spLocks noChangeArrowheads="1"/>
            </p:cNvSpPr>
            <p:nvPr/>
          </p:nvSpPr>
          <p:spPr bwMode="auto">
            <a:xfrm>
              <a:off x="3611" y="129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上海</a:t>
              </a:r>
            </a:p>
          </p:txBody>
        </p:sp>
        <p:sp>
          <p:nvSpPr>
            <p:cNvPr id="62500" name="Text Box 34"/>
            <p:cNvSpPr txBox="1">
              <a:spLocks noChangeArrowheads="1"/>
            </p:cNvSpPr>
            <p:nvPr/>
          </p:nvSpPr>
          <p:spPr bwMode="auto">
            <a:xfrm>
              <a:off x="2222" y="1864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广州</a:t>
              </a:r>
            </a:p>
          </p:txBody>
        </p:sp>
        <p:sp>
          <p:nvSpPr>
            <p:cNvPr id="62501" name="Text Box 35"/>
            <p:cNvSpPr txBox="1">
              <a:spLocks noChangeArrowheads="1"/>
            </p:cNvSpPr>
            <p:nvPr/>
          </p:nvSpPr>
          <p:spPr bwMode="auto">
            <a:xfrm>
              <a:off x="621" y="55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西安</a:t>
              </a:r>
            </a:p>
          </p:txBody>
        </p:sp>
        <p:sp>
          <p:nvSpPr>
            <p:cNvPr id="62502" name="Text Box 36"/>
            <p:cNvSpPr txBox="1">
              <a:spLocks noChangeArrowheads="1"/>
            </p:cNvSpPr>
            <p:nvPr/>
          </p:nvSpPr>
          <p:spPr bwMode="auto">
            <a:xfrm>
              <a:off x="0" y="104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成都</a:t>
              </a:r>
            </a:p>
          </p:txBody>
        </p:sp>
        <p:sp>
          <p:nvSpPr>
            <p:cNvPr id="62503" name="Text Box 37"/>
            <p:cNvSpPr txBox="1">
              <a:spLocks noChangeArrowheads="1"/>
            </p:cNvSpPr>
            <p:nvPr/>
          </p:nvSpPr>
          <p:spPr bwMode="auto">
            <a:xfrm>
              <a:off x="165" y="1700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昆明</a:t>
              </a:r>
            </a:p>
          </p:txBody>
        </p:sp>
        <p:sp>
          <p:nvSpPr>
            <p:cNvPr id="62504" name="Text Box 38"/>
            <p:cNvSpPr txBox="1">
              <a:spLocks noChangeArrowheads="1"/>
            </p:cNvSpPr>
            <p:nvPr/>
          </p:nvSpPr>
          <p:spPr bwMode="auto">
            <a:xfrm>
              <a:off x="1810" y="868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武汉</a:t>
              </a:r>
            </a:p>
          </p:txBody>
        </p:sp>
        <p:sp>
          <p:nvSpPr>
            <p:cNvPr id="62505" name="Text Box 39"/>
            <p:cNvSpPr txBox="1">
              <a:spLocks noChangeArrowheads="1"/>
            </p:cNvSpPr>
            <p:nvPr/>
          </p:nvSpPr>
          <p:spPr bwMode="auto">
            <a:xfrm>
              <a:off x="2651" y="36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34</a:t>
              </a:r>
            </a:p>
          </p:txBody>
        </p:sp>
        <p:sp>
          <p:nvSpPr>
            <p:cNvPr id="62506" name="Text Box 40"/>
            <p:cNvSpPr txBox="1">
              <a:spLocks noChangeArrowheads="1"/>
            </p:cNvSpPr>
            <p:nvPr/>
          </p:nvSpPr>
          <p:spPr bwMode="auto">
            <a:xfrm>
              <a:off x="1897" y="3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62507" name="Text Box 41"/>
            <p:cNvSpPr txBox="1">
              <a:spLocks noChangeArrowheads="1"/>
            </p:cNvSpPr>
            <p:nvPr/>
          </p:nvSpPr>
          <p:spPr bwMode="auto">
            <a:xfrm>
              <a:off x="3369" y="9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62508" name="Text Box 42"/>
            <p:cNvSpPr txBox="1">
              <a:spLocks noChangeArrowheads="1"/>
            </p:cNvSpPr>
            <p:nvPr/>
          </p:nvSpPr>
          <p:spPr bwMode="auto">
            <a:xfrm>
              <a:off x="2939" y="161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41</a:t>
              </a:r>
            </a:p>
          </p:txBody>
        </p:sp>
        <p:sp>
          <p:nvSpPr>
            <p:cNvPr id="62509" name="Text Box 43"/>
            <p:cNvSpPr txBox="1">
              <a:spLocks noChangeArrowheads="1"/>
            </p:cNvSpPr>
            <p:nvPr/>
          </p:nvSpPr>
          <p:spPr bwMode="auto">
            <a:xfrm>
              <a:off x="1257" y="185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58</a:t>
              </a:r>
            </a:p>
          </p:txBody>
        </p:sp>
        <p:sp>
          <p:nvSpPr>
            <p:cNvPr id="62510" name="Text Box 44"/>
            <p:cNvSpPr txBox="1">
              <a:spLocks noChangeArrowheads="1"/>
            </p:cNvSpPr>
            <p:nvPr/>
          </p:nvSpPr>
          <p:spPr bwMode="auto">
            <a:xfrm>
              <a:off x="1175" y="3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62511" name="Text Box 45"/>
            <p:cNvSpPr txBox="1">
              <a:spLocks noChangeArrowheads="1"/>
            </p:cNvSpPr>
            <p:nvPr/>
          </p:nvSpPr>
          <p:spPr bwMode="auto">
            <a:xfrm>
              <a:off x="1814" y="56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24</a:t>
              </a:r>
            </a:p>
          </p:txBody>
        </p:sp>
        <p:sp>
          <p:nvSpPr>
            <p:cNvPr id="62512" name="Text Box 46"/>
            <p:cNvSpPr txBox="1">
              <a:spLocks noChangeArrowheads="1"/>
            </p:cNvSpPr>
            <p:nvPr/>
          </p:nvSpPr>
          <p:spPr bwMode="auto">
            <a:xfrm>
              <a:off x="2409" y="78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62513" name="Text Box 47"/>
            <p:cNvSpPr txBox="1">
              <a:spLocks noChangeArrowheads="1"/>
            </p:cNvSpPr>
            <p:nvPr/>
          </p:nvSpPr>
          <p:spPr bwMode="auto">
            <a:xfrm>
              <a:off x="2499" y="10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62514" name="Text Box 48"/>
            <p:cNvSpPr txBox="1">
              <a:spLocks noChangeArrowheads="1"/>
            </p:cNvSpPr>
            <p:nvPr/>
          </p:nvSpPr>
          <p:spPr bwMode="auto">
            <a:xfrm>
              <a:off x="2592" y="139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38</a:t>
              </a:r>
            </a:p>
          </p:txBody>
        </p:sp>
        <p:sp>
          <p:nvSpPr>
            <p:cNvPr id="62515" name="Text Box 49"/>
            <p:cNvSpPr txBox="1">
              <a:spLocks noChangeArrowheads="1"/>
            </p:cNvSpPr>
            <p:nvPr/>
          </p:nvSpPr>
          <p:spPr bwMode="auto">
            <a:xfrm>
              <a:off x="2007" y="139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22</a:t>
              </a:r>
            </a:p>
          </p:txBody>
        </p:sp>
        <p:sp>
          <p:nvSpPr>
            <p:cNvPr id="62516" name="Text Box 50"/>
            <p:cNvSpPr txBox="1">
              <a:spLocks noChangeArrowheads="1"/>
            </p:cNvSpPr>
            <p:nvPr/>
          </p:nvSpPr>
          <p:spPr bwMode="auto">
            <a:xfrm>
              <a:off x="1403" y="72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22</a:t>
              </a:r>
            </a:p>
          </p:txBody>
        </p:sp>
        <p:sp>
          <p:nvSpPr>
            <p:cNvPr id="62517" name="Text Box 51"/>
            <p:cNvSpPr txBox="1">
              <a:spLocks noChangeArrowheads="1"/>
            </p:cNvSpPr>
            <p:nvPr/>
          </p:nvSpPr>
          <p:spPr bwMode="auto">
            <a:xfrm>
              <a:off x="580" y="79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62518" name="Text Box 52"/>
            <p:cNvSpPr txBox="1">
              <a:spLocks noChangeArrowheads="1"/>
            </p:cNvSpPr>
            <p:nvPr/>
          </p:nvSpPr>
          <p:spPr bwMode="auto">
            <a:xfrm>
              <a:off x="333" y="141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62519" name="Text Box 53"/>
            <p:cNvSpPr txBox="1">
              <a:spLocks noChangeArrowheads="1"/>
            </p:cNvSpPr>
            <p:nvPr/>
          </p:nvSpPr>
          <p:spPr bwMode="auto">
            <a:xfrm>
              <a:off x="1029" y="95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39</a:t>
              </a:r>
            </a:p>
          </p:txBody>
        </p:sp>
        <p:sp>
          <p:nvSpPr>
            <p:cNvPr id="62520" name="Text Box 54"/>
            <p:cNvSpPr txBox="1">
              <a:spLocks noChangeArrowheads="1"/>
            </p:cNvSpPr>
            <p:nvPr/>
          </p:nvSpPr>
          <p:spPr bwMode="auto">
            <a:xfrm>
              <a:off x="1065" y="155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44</a:t>
              </a:r>
            </a:p>
          </p:txBody>
        </p:sp>
        <p:sp>
          <p:nvSpPr>
            <p:cNvPr id="62521" name="Text Box 55"/>
            <p:cNvSpPr txBox="1">
              <a:spLocks noChangeArrowheads="1"/>
            </p:cNvSpPr>
            <p:nvPr/>
          </p:nvSpPr>
          <p:spPr bwMode="auto">
            <a:xfrm>
              <a:off x="1595" y="14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50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2F3F705-E747-4C22-AE27-AA6730E5DC6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3491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E0DD150-80E8-42B5-B409-BFBCD2EC3106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53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42875"/>
            <a:ext cx="4953000" cy="533400"/>
          </a:xfrm>
        </p:spPr>
        <p:txBody>
          <a:bodyPr/>
          <a:lstStyle/>
          <a:p>
            <a:pPr eaLnBrk="1" hangingPunct="1"/>
            <a:r>
              <a:rPr lang="zh-CN" sz="2800" b="1" smtClean="0">
                <a:ea typeface="黑体" pitchFamily="49" charset="-122"/>
              </a:rPr>
              <a:t>讨论：如何求得最小生成树？</a:t>
            </a: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57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黑体" pitchFamily="49" charset="-122"/>
              </a:rPr>
              <a:t>——</a:t>
            </a:r>
            <a:r>
              <a:rPr lang="zh-CN" altLang="en-US" sz="2400">
                <a:solidFill>
                  <a:srgbClr val="333300"/>
                </a:solidFill>
                <a:ea typeface="黑体" pitchFamily="49" charset="-122"/>
              </a:rPr>
              <a:t>有多种算法，但最常用的是以下两种：</a:t>
            </a:r>
          </a:p>
        </p:txBody>
      </p:sp>
      <p:sp>
        <p:nvSpPr>
          <p:cNvPr id="77831" name="Rectangle 5"/>
          <p:cNvSpPr>
            <a:spLocks noChangeArrowheads="1"/>
          </p:cNvSpPr>
          <p:nvPr/>
        </p:nvSpPr>
        <p:spPr bwMode="auto">
          <a:xfrm>
            <a:off x="762000" y="1371600"/>
            <a:ext cx="6019800" cy="955675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altLang="zh-CN" sz="2800">
                <a:solidFill>
                  <a:srgbClr val="333300"/>
                </a:solidFill>
                <a:ea typeface="黑体" pitchFamily="49" charset="-122"/>
              </a:rPr>
              <a:t>Kruskal</a:t>
            </a:r>
            <a:r>
              <a:rPr lang="zh-CN" altLang="en-US" sz="2800">
                <a:solidFill>
                  <a:srgbClr val="333300"/>
                </a:solidFill>
                <a:ea typeface="黑体" pitchFamily="49" charset="-122"/>
              </a:rPr>
              <a:t>（</a:t>
            </a:r>
            <a:r>
              <a:rPr lang="zh-CN" altLang="en-US" sz="2800">
                <a:solidFill>
                  <a:srgbClr val="333300"/>
                </a:solidFill>
                <a:ea typeface="黑体" pitchFamily="49" charset="-122"/>
                <a:hlinkClick r:id="" action="ppaction://hlinkshowjump?jump=nextslide"/>
              </a:rPr>
              <a:t>克鲁斯卡尔</a:t>
            </a:r>
            <a:r>
              <a:rPr lang="zh-CN" altLang="en-US" sz="2800">
                <a:solidFill>
                  <a:srgbClr val="333300"/>
                </a:solidFill>
                <a:ea typeface="黑体" pitchFamily="49" charset="-122"/>
              </a:rPr>
              <a:t>）算法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altLang="zh-CN" sz="2800">
                <a:solidFill>
                  <a:srgbClr val="333300"/>
                </a:solidFill>
                <a:ea typeface="黑体" pitchFamily="49" charset="-122"/>
              </a:rPr>
              <a:t>Prim</a:t>
            </a:r>
            <a:r>
              <a:rPr lang="zh-CN" altLang="en-US" sz="2800">
                <a:solidFill>
                  <a:srgbClr val="333300"/>
                </a:solidFill>
                <a:ea typeface="黑体" pitchFamily="49" charset="-122"/>
              </a:rPr>
              <a:t>（</a:t>
            </a:r>
            <a:r>
              <a:rPr lang="zh-CN" altLang="en-US" sz="2800">
                <a:solidFill>
                  <a:srgbClr val="333300"/>
                </a:solidFill>
                <a:ea typeface="黑体" pitchFamily="49" charset="-122"/>
                <a:hlinkClick r:id="rId2" action="ppaction://hlinksldjump"/>
              </a:rPr>
              <a:t>普里姆</a:t>
            </a:r>
            <a:r>
              <a:rPr lang="zh-CN" altLang="en-US" sz="2800">
                <a:solidFill>
                  <a:srgbClr val="333300"/>
                </a:solidFill>
                <a:ea typeface="黑体" pitchFamily="49" charset="-122"/>
              </a:rPr>
              <a:t>）算法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build="p" animBg="1" autoUpdateAnimBg="0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A3C3709-84C2-4EE9-BC16-E5684C16B73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4515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F93B5521-4DCC-4C2D-94C4-3B1CA363F808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54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8663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432800" cy="457200"/>
          </a:xfrm>
        </p:spPr>
        <p:txBody>
          <a:bodyPr/>
          <a:lstStyle/>
          <a:p>
            <a:pPr eaLnBrk="1" hangingPunct="1"/>
            <a:r>
              <a:rPr lang="zh-CN" sz="2800" b="1" smtClean="0">
                <a:solidFill>
                  <a:srgbClr val="333300"/>
                </a:solidFill>
                <a:ea typeface="仿宋_GB2312" pitchFamily="49" charset="-122"/>
              </a:rPr>
              <a:t>例：应用克鲁斯卡尔算法构造最小生成树的过程</a:t>
            </a:r>
            <a:endParaRPr lang="zh-CN" sz="2800" b="1" smtClean="0">
              <a:solidFill>
                <a:srgbClr val="333300"/>
              </a:solidFill>
            </a:endParaRPr>
          </a:p>
        </p:txBody>
      </p:sp>
      <p:sp>
        <p:nvSpPr>
          <p:cNvPr id="788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172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5" name="Oval 5"/>
          <p:cNvSpPr>
            <a:spLocks noChangeArrowheads="1"/>
          </p:cNvSpPr>
          <p:nvPr/>
        </p:nvSpPr>
        <p:spPr bwMode="auto">
          <a:xfrm>
            <a:off x="4643438" y="1143000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6" name="Oval 6"/>
          <p:cNvSpPr>
            <a:spLocks noChangeArrowheads="1"/>
          </p:cNvSpPr>
          <p:nvPr/>
        </p:nvSpPr>
        <p:spPr bwMode="auto">
          <a:xfrm>
            <a:off x="2286000" y="785813"/>
            <a:ext cx="2209800" cy="20574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7" name="Oval 7"/>
          <p:cNvSpPr>
            <a:spLocks noChangeArrowheads="1"/>
          </p:cNvSpPr>
          <p:nvPr/>
        </p:nvSpPr>
        <p:spPr bwMode="auto">
          <a:xfrm>
            <a:off x="8429625" y="2000250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8" name="Oval 8"/>
          <p:cNvSpPr>
            <a:spLocks noChangeArrowheads="1"/>
          </p:cNvSpPr>
          <p:nvPr/>
        </p:nvSpPr>
        <p:spPr bwMode="auto">
          <a:xfrm>
            <a:off x="928688" y="3929063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9" name="Oval 9"/>
          <p:cNvSpPr>
            <a:spLocks noChangeArrowheads="1"/>
          </p:cNvSpPr>
          <p:nvPr/>
        </p:nvSpPr>
        <p:spPr bwMode="auto">
          <a:xfrm>
            <a:off x="3929063" y="3929063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60" name="Oval 10"/>
          <p:cNvSpPr>
            <a:spLocks noChangeArrowheads="1"/>
          </p:cNvSpPr>
          <p:nvPr/>
        </p:nvSpPr>
        <p:spPr bwMode="auto">
          <a:xfrm>
            <a:off x="5435600" y="5229225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61" name="Rectangle 11"/>
          <p:cNvSpPr>
            <a:spLocks noChangeArrowheads="1"/>
          </p:cNvSpPr>
          <p:nvPr/>
        </p:nvSpPr>
        <p:spPr bwMode="auto">
          <a:xfrm>
            <a:off x="214313" y="11430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</a:p>
        </p:txBody>
      </p:sp>
      <p:sp>
        <p:nvSpPr>
          <p:cNvPr id="78862" name="Rectangle 12"/>
          <p:cNvSpPr>
            <a:spLocks noChangeArrowheads="1"/>
          </p:cNvSpPr>
          <p:nvPr/>
        </p:nvSpPr>
        <p:spPr bwMode="auto">
          <a:xfrm>
            <a:off x="1714500" y="21431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</a:p>
        </p:txBody>
      </p:sp>
      <p:sp>
        <p:nvSpPr>
          <p:cNvPr id="78863" name="Rectangle 13"/>
          <p:cNvSpPr>
            <a:spLocks noChangeArrowheads="1"/>
          </p:cNvSpPr>
          <p:nvPr/>
        </p:nvSpPr>
        <p:spPr bwMode="auto">
          <a:xfrm>
            <a:off x="1000125" y="12144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</a:p>
        </p:txBody>
      </p:sp>
      <p:sp>
        <p:nvSpPr>
          <p:cNvPr id="78864" name="Rectangle 14"/>
          <p:cNvSpPr>
            <a:spLocks noChangeArrowheads="1"/>
          </p:cNvSpPr>
          <p:nvPr/>
        </p:nvSpPr>
        <p:spPr bwMode="auto">
          <a:xfrm>
            <a:off x="1714500" y="12144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</a:p>
        </p:txBody>
      </p:sp>
      <p:sp>
        <p:nvSpPr>
          <p:cNvPr id="78865" name="Rectangle 15"/>
          <p:cNvSpPr>
            <a:spLocks noChangeArrowheads="1"/>
          </p:cNvSpPr>
          <p:nvPr/>
        </p:nvSpPr>
        <p:spPr bwMode="auto">
          <a:xfrm>
            <a:off x="1295400" y="17526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×</a:t>
            </a:r>
          </a:p>
        </p:txBody>
      </p:sp>
      <p:sp>
        <p:nvSpPr>
          <p:cNvPr id="78866" name="Rectangle 16"/>
          <p:cNvSpPr>
            <a:spLocks noChangeArrowheads="1"/>
          </p:cNvSpPr>
          <p:nvPr/>
        </p:nvSpPr>
        <p:spPr bwMode="auto">
          <a:xfrm>
            <a:off x="1000125" y="25003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</a:p>
        </p:txBody>
      </p:sp>
      <p:sp>
        <p:nvSpPr>
          <p:cNvPr id="78867" name="Rectangle 17"/>
          <p:cNvSpPr>
            <a:spLocks noChangeArrowheads="1"/>
          </p:cNvSpPr>
          <p:nvPr/>
        </p:nvSpPr>
        <p:spPr bwMode="auto">
          <a:xfrm>
            <a:off x="500063" y="19288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×</a:t>
            </a:r>
          </a:p>
        </p:txBody>
      </p:sp>
      <p:sp>
        <p:nvSpPr>
          <p:cNvPr id="78868" name="Rectangle 18"/>
          <p:cNvSpPr>
            <a:spLocks noChangeArrowheads="1"/>
          </p:cNvSpPr>
          <p:nvPr/>
        </p:nvSpPr>
        <p:spPr bwMode="auto">
          <a:xfrm>
            <a:off x="142875" y="21431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</a:p>
        </p:txBody>
      </p:sp>
      <p:sp>
        <p:nvSpPr>
          <p:cNvPr id="78869" name="Oval 19"/>
          <p:cNvSpPr>
            <a:spLocks noChangeArrowheads="1"/>
          </p:cNvSpPr>
          <p:nvPr/>
        </p:nvSpPr>
        <p:spPr bwMode="auto">
          <a:xfrm>
            <a:off x="6858000" y="4857750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64534" name="直接连接符 21"/>
          <p:cNvCxnSpPr>
            <a:cxnSpLocks noChangeShapeType="1"/>
          </p:cNvCxnSpPr>
          <p:nvPr/>
        </p:nvCxnSpPr>
        <p:spPr bwMode="auto">
          <a:xfrm flipV="1">
            <a:off x="0" y="581025"/>
            <a:ext cx="9144000" cy="73025"/>
          </a:xfrm>
          <a:prstGeom prst="line">
            <a:avLst/>
          </a:prstGeom>
          <a:noFill/>
          <a:ln w="222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 autoUpdateAnimBg="0"/>
      <p:bldP spid="78855" grpId="0" animBg="1" autoUpdateAnimBg="0"/>
      <p:bldP spid="78856" grpId="0" animBg="1" autoUpdateAnimBg="0"/>
      <p:bldP spid="78857" grpId="0" animBg="1" autoUpdateAnimBg="0"/>
      <p:bldP spid="78858" grpId="0" animBg="1" autoUpdateAnimBg="0"/>
      <p:bldP spid="78859" grpId="0" animBg="1" autoUpdateAnimBg="0"/>
      <p:bldP spid="78860" grpId="0" animBg="1" autoUpdateAnimBg="0"/>
      <p:bldP spid="78861" grpId="0" autoUpdateAnimBg="0"/>
      <p:bldP spid="78862" grpId="0" autoUpdateAnimBg="0"/>
      <p:bldP spid="78863" grpId="0" autoUpdateAnimBg="0"/>
      <p:bldP spid="78864" grpId="0" autoUpdateAnimBg="0"/>
      <p:bldP spid="78865" grpId="0" autoUpdateAnimBg="0"/>
      <p:bldP spid="78866" grpId="0" autoUpdateAnimBg="0"/>
      <p:bldP spid="78867" grpId="0" autoUpdateAnimBg="0"/>
      <p:bldP spid="78868" grpId="0" autoUpdateAnimBg="0"/>
      <p:bldP spid="78869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DD9D3BB-4F71-477B-AABC-F387FD90802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5539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9EC7C42-E2A3-4AB9-9982-062B2B3E9F37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55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190500" y="1584325"/>
            <a:ext cx="87630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r>
              <a:rPr lang="zh-CN" alt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步骤</a:t>
            </a:r>
            <a:r>
              <a:rPr lang="zh-CN" alt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Wingdings" pitchFamily="2" charset="2"/>
              </a:rPr>
              <a:t>：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(1) 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首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先构造一个只有 </a:t>
            </a:r>
            <a:r>
              <a:rPr lang="en-US" sz="2600" b="1" i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个顶点但没有边的非连通图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z="26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= { </a:t>
            </a:r>
            <a:r>
              <a:rPr lang="en-US" sz="26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</a:t>
            </a:r>
            <a:r>
              <a:rPr 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}, 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图中每个顶点自成一个连通分量。</a:t>
            </a:r>
            <a:endParaRPr lang="zh-CN" altLang="en-US" sz="2600" b="1" dirty="0" smtClean="0">
              <a:solidFill>
                <a:srgbClr val="333300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当在边集</a:t>
            </a:r>
            <a:r>
              <a:rPr lang="zh-CN" alt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 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中选到一条具有最小权值的边时</a:t>
            </a:r>
            <a:r>
              <a:rPr 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若该边的两个顶点落在</a:t>
            </a:r>
            <a:r>
              <a:rPr 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中不同的连通分量上，则将此边加入到生成树的</a:t>
            </a:r>
            <a:r>
              <a:rPr lang="zh-CN" alt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边集合</a:t>
            </a:r>
            <a:r>
              <a:rPr 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sz="2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中；否则将此边舍去，重新选择一条权值最小的边。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如此重复下去，直到所有顶点在同一个连通分量上为止。此时的</a:t>
            </a:r>
            <a:r>
              <a:rPr lang="en-US" sz="26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 b="1" dirty="0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即为所求（最小生成树）。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0"/>
            <a:ext cx="5334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333300"/>
                </a:solidFill>
                <a:ea typeface="黑体" pitchFamily="49" charset="-122"/>
              </a:rPr>
              <a:t>克鲁斯卡尔（</a:t>
            </a:r>
            <a:r>
              <a:rPr lang="en-US" altLang="zh-CN" sz="2800" b="1" smtClean="0">
                <a:solidFill>
                  <a:srgbClr val="333300"/>
                </a:solidFill>
                <a:ea typeface="黑体" pitchFamily="49" charset="-122"/>
              </a:rPr>
              <a:t>Kruskal</a:t>
            </a:r>
            <a:r>
              <a:rPr lang="zh-CN" altLang="en-US" sz="2800" b="1" smtClean="0">
                <a:solidFill>
                  <a:srgbClr val="333300"/>
                </a:solidFill>
                <a:ea typeface="黑体" pitchFamily="49" charset="-122"/>
              </a:rPr>
              <a:t>）算法</a:t>
            </a:r>
            <a:r>
              <a:rPr lang="en-US" altLang="zh-CN" sz="2800" b="1" smtClean="0">
                <a:solidFill>
                  <a:srgbClr val="333300"/>
                </a:solidFill>
                <a:ea typeface="黑体" pitchFamily="49" charset="-122"/>
              </a:rPr>
              <a:t>:</a:t>
            </a: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357188" y="857250"/>
            <a:ext cx="719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宋体" pitchFamily="2" charset="-122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 = { </a:t>
            </a:r>
            <a:r>
              <a:rPr lang="en-US" altLang="zh-CN" sz="2800" b="1" i="1">
                <a:solidFill>
                  <a:schemeClr val="tx2"/>
                </a:solidFill>
                <a:latin typeface="宋体" pitchFamily="2" charset="-122"/>
              </a:rPr>
              <a:t>V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  <a:latin typeface="宋体" pitchFamily="2" charset="-122"/>
              </a:rPr>
              <a:t>E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 }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</a:rPr>
              <a:t>是有 </a:t>
            </a:r>
            <a:r>
              <a:rPr lang="en-US" altLang="zh-CN" sz="2800" b="1" i="1">
                <a:solidFill>
                  <a:srgbClr val="333300"/>
                </a:solidFill>
                <a:latin typeface="宋体" pitchFamily="2" charset="-122"/>
              </a:rPr>
              <a:t>n 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</a:rPr>
              <a:t>个顶点的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连通网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</a:rPr>
              <a:t>，</a:t>
            </a:r>
          </a:p>
        </p:txBody>
      </p:sp>
      <p:sp>
        <p:nvSpPr>
          <p:cNvPr id="65543" name="矩形 1"/>
          <p:cNvSpPr>
            <a:spLocks noChangeArrowheads="1"/>
          </p:cNvSpPr>
          <p:nvPr/>
        </p:nvSpPr>
        <p:spPr bwMode="auto">
          <a:xfrm>
            <a:off x="7938" y="5753100"/>
            <a:ext cx="8953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算法特点：</a:t>
            </a:r>
            <a:r>
              <a:rPr lang="zh-CN" altLang="en-US" sz="26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将边归并，适于求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稀疏网</a:t>
            </a:r>
            <a:r>
              <a:rPr lang="zh-CN" altLang="en-US" sz="26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的最小生成树。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B84E144C-ABBF-4283-8C58-23DD862C8FC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6563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B2A649EB-D401-497F-85CE-5D4BBAAF1A40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56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6019800" cy="59531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（克鲁斯卡尔）算法</a:t>
            </a:r>
          </a:p>
        </p:txBody>
      </p:sp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457200" y="990600"/>
            <a:ext cx="1666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rgbClr val="FF3300"/>
                </a:solidFill>
              </a:rPr>
              <a:t>练习 ：</a:t>
            </a:r>
          </a:p>
        </p:txBody>
      </p:sp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685800" y="1524000"/>
            <a:ext cx="3048000" cy="2895600"/>
            <a:chOff x="0" y="0"/>
            <a:chExt cx="1584" cy="1392"/>
          </a:xfrm>
        </p:grpSpPr>
        <p:sp>
          <p:nvSpPr>
            <p:cNvPr id="80903" name="Oval 5"/>
            <p:cNvSpPr>
              <a:spLocks noChangeArrowheads="1"/>
            </p:cNvSpPr>
            <p:nvPr/>
          </p:nvSpPr>
          <p:spPr bwMode="auto">
            <a:xfrm>
              <a:off x="624" y="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80904" name="Oval 6"/>
            <p:cNvSpPr>
              <a:spLocks noChangeArrowheads="1"/>
            </p:cNvSpPr>
            <p:nvPr/>
          </p:nvSpPr>
          <p:spPr bwMode="auto">
            <a:xfrm>
              <a:off x="1296" y="432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80905" name="Oval 7"/>
            <p:cNvSpPr>
              <a:spLocks noChangeArrowheads="1"/>
            </p:cNvSpPr>
            <p:nvPr/>
          </p:nvSpPr>
          <p:spPr bwMode="auto">
            <a:xfrm>
              <a:off x="1056" y="105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80906" name="Oval 8"/>
            <p:cNvSpPr>
              <a:spLocks noChangeArrowheads="1"/>
            </p:cNvSpPr>
            <p:nvPr/>
          </p:nvSpPr>
          <p:spPr bwMode="auto">
            <a:xfrm>
              <a:off x="288" y="1104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80907" name="Oval 9"/>
            <p:cNvSpPr>
              <a:spLocks noChangeArrowheads="1"/>
            </p:cNvSpPr>
            <p:nvPr/>
          </p:nvSpPr>
          <p:spPr bwMode="auto">
            <a:xfrm>
              <a:off x="0" y="48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80908" name="Oval 10"/>
            <p:cNvSpPr>
              <a:spLocks noChangeArrowheads="1"/>
            </p:cNvSpPr>
            <p:nvPr/>
          </p:nvSpPr>
          <p:spPr bwMode="auto">
            <a:xfrm>
              <a:off x="624" y="57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66598" name="Line 11"/>
            <p:cNvSpPr>
              <a:spLocks noChangeShapeType="1"/>
            </p:cNvSpPr>
            <p:nvPr/>
          </p:nvSpPr>
          <p:spPr bwMode="auto">
            <a:xfrm flipH="1">
              <a:off x="240" y="192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9" name="Line 12"/>
            <p:cNvSpPr>
              <a:spLocks noChangeShapeType="1"/>
            </p:cNvSpPr>
            <p:nvPr/>
          </p:nvSpPr>
          <p:spPr bwMode="auto">
            <a:xfrm>
              <a:off x="192" y="7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0" name="Line 13"/>
            <p:cNvSpPr>
              <a:spLocks noChangeShapeType="1"/>
            </p:cNvSpPr>
            <p:nvPr/>
          </p:nvSpPr>
          <p:spPr bwMode="auto">
            <a:xfrm flipV="1">
              <a:off x="576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1" name="Line 14"/>
            <p:cNvSpPr>
              <a:spLocks noChangeShapeType="1"/>
            </p:cNvSpPr>
            <p:nvPr/>
          </p:nvSpPr>
          <p:spPr bwMode="auto">
            <a:xfrm flipH="1">
              <a:off x="1248" y="72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2" name="Line 15"/>
            <p:cNvSpPr>
              <a:spLocks noChangeShapeType="1"/>
            </p:cNvSpPr>
            <p:nvPr/>
          </p:nvSpPr>
          <p:spPr bwMode="auto">
            <a:xfrm>
              <a:off x="912" y="192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3" name="Line 16"/>
            <p:cNvSpPr>
              <a:spLocks noChangeShapeType="1"/>
            </p:cNvSpPr>
            <p:nvPr/>
          </p:nvSpPr>
          <p:spPr bwMode="auto">
            <a:xfrm>
              <a:off x="768" y="2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4" name="Line 17"/>
            <p:cNvSpPr>
              <a:spLocks noChangeShapeType="1"/>
            </p:cNvSpPr>
            <p:nvPr/>
          </p:nvSpPr>
          <p:spPr bwMode="auto">
            <a:xfrm flipH="1">
              <a:off x="480" y="81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5" name="Line 18"/>
            <p:cNvSpPr>
              <a:spLocks noChangeShapeType="1"/>
            </p:cNvSpPr>
            <p:nvPr/>
          </p:nvSpPr>
          <p:spPr bwMode="auto">
            <a:xfrm>
              <a:off x="864" y="816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6" name="Line 19"/>
            <p:cNvSpPr>
              <a:spLocks noChangeShapeType="1"/>
            </p:cNvSpPr>
            <p:nvPr/>
          </p:nvSpPr>
          <p:spPr bwMode="auto">
            <a:xfrm flipV="1">
              <a:off x="912" y="57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7" name="Line 20"/>
            <p:cNvSpPr>
              <a:spLocks noChangeShapeType="1"/>
            </p:cNvSpPr>
            <p:nvPr/>
          </p:nvSpPr>
          <p:spPr bwMode="auto">
            <a:xfrm>
              <a:off x="288" y="624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9" name="Rectangle 21"/>
            <p:cNvSpPr>
              <a:spLocks noChangeArrowheads="1"/>
            </p:cNvSpPr>
            <p:nvPr/>
          </p:nvSpPr>
          <p:spPr bwMode="auto">
            <a:xfrm>
              <a:off x="768" y="288"/>
              <a:ext cx="17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80920" name="Rectangle 22"/>
            <p:cNvSpPr>
              <a:spLocks noChangeArrowheads="1"/>
            </p:cNvSpPr>
            <p:nvPr/>
          </p:nvSpPr>
          <p:spPr bwMode="auto">
            <a:xfrm>
              <a:off x="1036" y="48"/>
              <a:ext cx="175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80921" name="Rectangle 23"/>
            <p:cNvSpPr>
              <a:spLocks noChangeArrowheads="1"/>
            </p:cNvSpPr>
            <p:nvPr/>
          </p:nvSpPr>
          <p:spPr bwMode="auto">
            <a:xfrm>
              <a:off x="268" y="96"/>
              <a:ext cx="175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80922" name="Rectangle 24"/>
            <p:cNvSpPr>
              <a:spLocks noChangeArrowheads="1"/>
            </p:cNvSpPr>
            <p:nvPr/>
          </p:nvSpPr>
          <p:spPr bwMode="auto">
            <a:xfrm>
              <a:off x="960" y="384"/>
              <a:ext cx="175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80923" name="Rectangle 25"/>
            <p:cNvSpPr>
              <a:spLocks noChangeArrowheads="1"/>
            </p:cNvSpPr>
            <p:nvPr/>
          </p:nvSpPr>
          <p:spPr bwMode="auto">
            <a:xfrm>
              <a:off x="384" y="384"/>
              <a:ext cx="17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80924" name="Rectangle 26"/>
            <p:cNvSpPr>
              <a:spLocks noChangeArrowheads="1"/>
            </p:cNvSpPr>
            <p:nvPr/>
          </p:nvSpPr>
          <p:spPr bwMode="auto">
            <a:xfrm>
              <a:off x="960" y="768"/>
              <a:ext cx="17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80925" name="Rectangle 27"/>
            <p:cNvSpPr>
              <a:spLocks noChangeArrowheads="1"/>
            </p:cNvSpPr>
            <p:nvPr/>
          </p:nvSpPr>
          <p:spPr bwMode="auto">
            <a:xfrm>
              <a:off x="412" y="768"/>
              <a:ext cx="17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80926" name="Rectangle 28"/>
            <p:cNvSpPr>
              <a:spLocks noChangeArrowheads="1"/>
            </p:cNvSpPr>
            <p:nvPr/>
          </p:nvSpPr>
          <p:spPr bwMode="auto">
            <a:xfrm>
              <a:off x="124" y="816"/>
              <a:ext cx="17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80927" name="Rectangle 29"/>
            <p:cNvSpPr>
              <a:spLocks noChangeArrowheads="1"/>
            </p:cNvSpPr>
            <p:nvPr/>
          </p:nvSpPr>
          <p:spPr bwMode="auto">
            <a:xfrm>
              <a:off x="700" y="1008"/>
              <a:ext cx="17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80928" name="Rectangle 30"/>
            <p:cNvSpPr>
              <a:spLocks noChangeArrowheads="1"/>
            </p:cNvSpPr>
            <p:nvPr/>
          </p:nvSpPr>
          <p:spPr bwMode="auto">
            <a:xfrm>
              <a:off x="1296" y="768"/>
              <a:ext cx="17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80929" name="Group 33"/>
          <p:cNvGrpSpPr>
            <a:grpSpLocks/>
          </p:cNvGrpSpPr>
          <p:nvPr/>
        </p:nvGrpSpPr>
        <p:grpSpPr bwMode="auto">
          <a:xfrm>
            <a:off x="6553200" y="2286000"/>
            <a:ext cx="336550" cy="457200"/>
            <a:chOff x="0" y="0"/>
            <a:chExt cx="212" cy="288"/>
          </a:xfrm>
        </p:grpSpPr>
        <p:sp>
          <p:nvSpPr>
            <p:cNvPr id="66590" name="Line 32"/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1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80932" name="Group 36"/>
          <p:cNvGrpSpPr>
            <a:grpSpLocks/>
          </p:cNvGrpSpPr>
          <p:nvPr/>
        </p:nvGrpSpPr>
        <p:grpSpPr bwMode="auto">
          <a:xfrm>
            <a:off x="5791200" y="2438400"/>
            <a:ext cx="533400" cy="457200"/>
            <a:chOff x="0" y="0"/>
            <a:chExt cx="336" cy="288"/>
          </a:xfrm>
        </p:grpSpPr>
        <p:sp>
          <p:nvSpPr>
            <p:cNvPr id="66588" name="Line 35"/>
            <p:cNvSpPr>
              <a:spLocks noChangeShapeType="1"/>
            </p:cNvSpPr>
            <p:nvPr/>
          </p:nvSpPr>
          <p:spPr bwMode="auto">
            <a:xfrm>
              <a:off x="0" y="240"/>
              <a:ext cx="336" cy="4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4" name="Rectangle 36"/>
            <p:cNvSpPr>
              <a:spLocks noChangeArrowheads="1"/>
            </p:cNvSpPr>
            <p:nvPr/>
          </p:nvSpPr>
          <p:spPr bwMode="auto">
            <a:xfrm>
              <a:off x="96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80935" name="Group 39"/>
          <p:cNvGrpSpPr>
            <a:grpSpLocks/>
          </p:cNvGrpSpPr>
          <p:nvPr/>
        </p:nvGrpSpPr>
        <p:grpSpPr bwMode="auto">
          <a:xfrm>
            <a:off x="6705600" y="3048000"/>
            <a:ext cx="488950" cy="533400"/>
            <a:chOff x="0" y="0"/>
            <a:chExt cx="308" cy="336"/>
          </a:xfrm>
        </p:grpSpPr>
        <p:sp>
          <p:nvSpPr>
            <p:cNvPr id="66586" name="Line 38"/>
            <p:cNvSpPr>
              <a:spLocks noChangeShapeType="1"/>
            </p:cNvSpPr>
            <p:nvPr/>
          </p:nvSpPr>
          <p:spPr bwMode="auto">
            <a:xfrm>
              <a:off x="0" y="48"/>
              <a:ext cx="24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7" name="Rectangle 39"/>
            <p:cNvSpPr>
              <a:spLocks noChangeArrowheads="1"/>
            </p:cNvSpPr>
            <p:nvPr/>
          </p:nvSpPr>
          <p:spPr bwMode="auto">
            <a:xfrm>
              <a:off x="96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80938" name="Group 42"/>
          <p:cNvGrpSpPr>
            <a:grpSpLocks/>
          </p:cNvGrpSpPr>
          <p:nvPr/>
        </p:nvGrpSpPr>
        <p:grpSpPr bwMode="auto">
          <a:xfrm>
            <a:off x="5410200" y="3048000"/>
            <a:ext cx="488950" cy="533400"/>
            <a:chOff x="0" y="0"/>
            <a:chExt cx="308" cy="336"/>
          </a:xfrm>
        </p:grpSpPr>
        <p:sp>
          <p:nvSpPr>
            <p:cNvPr id="66584" name="Line 41"/>
            <p:cNvSpPr>
              <a:spLocks noChangeShapeType="1"/>
            </p:cNvSpPr>
            <p:nvPr/>
          </p:nvSpPr>
          <p:spPr bwMode="auto">
            <a:xfrm>
              <a:off x="116" y="0"/>
              <a:ext cx="192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0" name="Rectangle 42"/>
            <p:cNvSpPr>
              <a:spLocks noChangeArrowheads="1"/>
            </p:cNvSpPr>
            <p:nvPr/>
          </p:nvSpPr>
          <p:spPr bwMode="auto">
            <a:xfrm>
              <a:off x="0" y="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80941" name="Group 45"/>
          <p:cNvGrpSpPr>
            <a:grpSpLocks/>
          </p:cNvGrpSpPr>
          <p:nvPr/>
        </p:nvGrpSpPr>
        <p:grpSpPr bwMode="auto">
          <a:xfrm>
            <a:off x="7315200" y="2971800"/>
            <a:ext cx="412750" cy="533400"/>
            <a:chOff x="0" y="0"/>
            <a:chExt cx="260" cy="336"/>
          </a:xfrm>
        </p:grpSpPr>
        <p:sp>
          <p:nvSpPr>
            <p:cNvPr id="66582" name="Line 44"/>
            <p:cNvSpPr>
              <a:spLocks noChangeShapeType="1"/>
            </p:cNvSpPr>
            <p:nvPr/>
          </p:nvSpPr>
          <p:spPr bwMode="auto">
            <a:xfrm flipH="1">
              <a:off x="0" y="0"/>
              <a:ext cx="144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3" name="Rectangle 45"/>
            <p:cNvSpPr>
              <a:spLocks noChangeArrowheads="1"/>
            </p:cNvSpPr>
            <p:nvPr/>
          </p:nvSpPr>
          <p:spPr bwMode="auto">
            <a:xfrm>
              <a:off x="48" y="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80944" name="Group 48"/>
          <p:cNvGrpSpPr>
            <a:grpSpLocks/>
          </p:cNvGrpSpPr>
          <p:nvPr/>
        </p:nvGrpSpPr>
        <p:grpSpPr bwMode="auto">
          <a:xfrm>
            <a:off x="4419600" y="1828800"/>
            <a:ext cx="3429000" cy="2209800"/>
            <a:chOff x="0" y="0"/>
            <a:chExt cx="2160" cy="1392"/>
          </a:xfrm>
        </p:grpSpPr>
        <p:grpSp>
          <p:nvGrpSpPr>
            <p:cNvPr id="66574" name="Group 49"/>
            <p:cNvGrpSpPr>
              <a:grpSpLocks/>
            </p:cNvGrpSpPr>
            <p:nvPr/>
          </p:nvGrpSpPr>
          <p:grpSpPr bwMode="auto">
            <a:xfrm>
              <a:off x="576" y="0"/>
              <a:ext cx="1584" cy="1392"/>
              <a:chOff x="0" y="0"/>
              <a:chExt cx="1584" cy="1392"/>
            </a:xfrm>
          </p:grpSpPr>
          <p:sp>
            <p:nvSpPr>
              <p:cNvPr id="80946" name="Oval 48"/>
              <p:cNvSpPr>
                <a:spLocks noChangeArrowheads="1"/>
              </p:cNvSpPr>
              <p:nvPr/>
            </p:nvSpPr>
            <p:spPr bwMode="auto">
              <a:xfrm>
                <a:off x="624" y="0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80947" name="Oval 49"/>
              <p:cNvSpPr>
                <a:spLocks noChangeArrowheads="1"/>
              </p:cNvSpPr>
              <p:nvPr/>
            </p:nvSpPr>
            <p:spPr bwMode="auto">
              <a:xfrm>
                <a:off x="624" y="576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80948" name="Oval 50"/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80949" name="Oval 51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80950" name="Oval 52"/>
              <p:cNvSpPr>
                <a:spLocks noChangeArrowheads="1"/>
              </p:cNvSpPr>
              <p:nvPr/>
            </p:nvSpPr>
            <p:spPr bwMode="auto">
              <a:xfrm>
                <a:off x="1296" y="432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80951" name="Oval 53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</p:grpSp>
        <p:sp>
          <p:nvSpPr>
            <p:cNvPr id="66575" name="AutoShape 54"/>
            <p:cNvSpPr>
              <a:spLocks noChangeArrowheads="1"/>
            </p:cNvSpPr>
            <p:nvPr/>
          </p:nvSpPr>
          <p:spPr bwMode="auto">
            <a:xfrm>
              <a:off x="0" y="480"/>
              <a:ext cx="336" cy="62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953" name="AutoShape 5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72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53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91B83DF-1159-4943-900A-2E0057B6186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7587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2D52EED8-B951-4CC1-B1DA-AB22077DE290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57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304800" y="2540000"/>
            <a:ext cx="8382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）初始状态：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U ={u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 },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（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u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 ∈V 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）， 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TE={  },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2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）从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E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中选择顶点分别属于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U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、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V-U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两个集合、且权值最小的边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（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u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, v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)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，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将顶点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v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0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归并到集合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U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中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，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边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u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0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, v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0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归并到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itchFamily="2" charset="2"/>
              </a:rPr>
              <a:t>TE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中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3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）直到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U=V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为止。此时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TE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中必有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n-1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条边，</a:t>
            </a:r>
          </a:p>
          <a:p>
            <a:pPr eaLnBrk="1" hangingPunct="1"/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   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T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＝（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V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{TE}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itchFamily="2" charset="2"/>
              </a:rPr>
              <a:t>）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就是最小生成树。</a:t>
            </a:r>
          </a:p>
        </p:txBody>
      </p:sp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381000" y="933450"/>
            <a:ext cx="8367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宋体" pitchFamily="2" charset="-122"/>
              </a:rPr>
              <a:t>设：</a:t>
            </a:r>
            <a:r>
              <a:rPr lang="en-US" altLang="zh-CN" sz="2400" b="1">
                <a:latin typeface="宋体" pitchFamily="2" charset="-122"/>
              </a:rPr>
              <a:t>N =</a:t>
            </a:r>
            <a:r>
              <a:rPr lang="zh-CN" altLang="en-US" sz="2400" b="1">
                <a:latin typeface="宋体" pitchFamily="2" charset="-122"/>
              </a:rPr>
              <a:t>（</a:t>
            </a:r>
            <a:r>
              <a:rPr lang="en-US" altLang="zh-CN" sz="2400" b="1">
                <a:latin typeface="宋体" pitchFamily="2" charset="-122"/>
              </a:rPr>
              <a:t>V , E</a:t>
            </a:r>
            <a:r>
              <a:rPr lang="zh-CN" altLang="en-US" sz="2400" b="1">
                <a:latin typeface="宋体" pitchFamily="2" charset="-122"/>
              </a:rPr>
              <a:t>）是个连通网，</a:t>
            </a:r>
          </a:p>
          <a:p>
            <a:r>
              <a:rPr lang="zh-CN" altLang="en-US" sz="2400" b="1">
                <a:latin typeface="宋体" pitchFamily="2" charset="-122"/>
              </a:rPr>
              <a:t>另设</a:t>
            </a:r>
            <a:r>
              <a:rPr lang="en-US" altLang="zh-CN" sz="2400" b="1">
                <a:latin typeface="宋体" pitchFamily="2" charset="-122"/>
              </a:rPr>
              <a:t>U</a:t>
            </a:r>
            <a:r>
              <a:rPr lang="zh-CN" altLang="en-US" sz="2400" b="1">
                <a:latin typeface="宋体" pitchFamily="2" charset="-122"/>
              </a:rPr>
              <a:t>为最小生成树的顶点集，</a:t>
            </a:r>
            <a:r>
              <a:rPr lang="en-US" altLang="zh-CN" sz="2400" b="1">
                <a:latin typeface="宋体" pitchFamily="2" charset="-122"/>
              </a:rPr>
              <a:t>TE</a:t>
            </a:r>
            <a:r>
              <a:rPr lang="zh-CN" altLang="en-US" sz="2400" b="1">
                <a:latin typeface="宋体" pitchFamily="2" charset="-122"/>
              </a:rPr>
              <a:t>为最小生成树的边集。</a:t>
            </a:r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304800" y="1930400"/>
            <a:ext cx="179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构造步骤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:</a:t>
            </a:r>
          </a:p>
        </p:txBody>
      </p:sp>
      <p:sp>
        <p:nvSpPr>
          <p:cNvPr id="8192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00188" y="142875"/>
            <a:ext cx="54102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普利姆（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Prim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）算法</a:t>
            </a:r>
          </a:p>
        </p:txBody>
      </p:sp>
      <p:sp>
        <p:nvSpPr>
          <p:cNvPr id="819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7200" y="58674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utoUpdateAnimBg="0"/>
      <p:bldP spid="81925" grpId="0" build="p" autoUpdateAnimBg="0"/>
      <p:bldP spid="81926" grpId="0" autoUpdateAnimBg="0"/>
      <p:bldP spid="81928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6A2A51D8-65C6-4A81-9C4A-F604A1E697B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611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0EDCDD04-9F94-48CA-B3EA-1DFFADAEEA99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58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1158875" cy="609600"/>
          </a:xfrm>
        </p:spPr>
        <p:txBody>
          <a:bodyPr/>
          <a:lstStyle/>
          <a:p>
            <a:pPr eaLnBrk="1" hangingPunct="1"/>
            <a:r>
              <a:rPr lang="zh-CN" sz="2800" b="1" smtClean="0"/>
              <a:t>例：</a:t>
            </a:r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838200" y="1295400"/>
            <a:ext cx="2514600" cy="2209800"/>
            <a:chOff x="0" y="0"/>
            <a:chExt cx="1584" cy="1392"/>
          </a:xfrm>
        </p:grpSpPr>
        <p:sp>
          <p:nvSpPr>
            <p:cNvPr id="82950" name="Oval 4"/>
            <p:cNvSpPr>
              <a:spLocks noChangeArrowheads="1"/>
            </p:cNvSpPr>
            <p:nvPr/>
          </p:nvSpPr>
          <p:spPr bwMode="auto">
            <a:xfrm>
              <a:off x="624" y="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82951" name="Oval 5"/>
            <p:cNvSpPr>
              <a:spLocks noChangeArrowheads="1"/>
            </p:cNvSpPr>
            <p:nvPr/>
          </p:nvSpPr>
          <p:spPr bwMode="auto">
            <a:xfrm>
              <a:off x="1296" y="432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82952" name="Oval 6"/>
            <p:cNvSpPr>
              <a:spLocks noChangeArrowheads="1"/>
            </p:cNvSpPr>
            <p:nvPr/>
          </p:nvSpPr>
          <p:spPr bwMode="auto">
            <a:xfrm>
              <a:off x="1056" y="105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82953" name="Oval 7"/>
            <p:cNvSpPr>
              <a:spLocks noChangeArrowheads="1"/>
            </p:cNvSpPr>
            <p:nvPr/>
          </p:nvSpPr>
          <p:spPr bwMode="auto">
            <a:xfrm>
              <a:off x="288" y="1104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82954" name="Oval 8"/>
            <p:cNvSpPr>
              <a:spLocks noChangeArrowheads="1"/>
            </p:cNvSpPr>
            <p:nvPr/>
          </p:nvSpPr>
          <p:spPr bwMode="auto">
            <a:xfrm>
              <a:off x="0" y="48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82955" name="Oval 9"/>
            <p:cNvSpPr>
              <a:spLocks noChangeArrowheads="1"/>
            </p:cNvSpPr>
            <p:nvPr/>
          </p:nvSpPr>
          <p:spPr bwMode="auto">
            <a:xfrm>
              <a:off x="624" y="57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68640" name="Line 10"/>
            <p:cNvSpPr>
              <a:spLocks noChangeShapeType="1"/>
            </p:cNvSpPr>
            <p:nvPr/>
          </p:nvSpPr>
          <p:spPr bwMode="auto">
            <a:xfrm flipH="1">
              <a:off x="240" y="192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1" name="Line 11"/>
            <p:cNvSpPr>
              <a:spLocks noChangeShapeType="1"/>
            </p:cNvSpPr>
            <p:nvPr/>
          </p:nvSpPr>
          <p:spPr bwMode="auto">
            <a:xfrm>
              <a:off x="192" y="7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2" name="Line 12"/>
            <p:cNvSpPr>
              <a:spLocks noChangeShapeType="1"/>
            </p:cNvSpPr>
            <p:nvPr/>
          </p:nvSpPr>
          <p:spPr bwMode="auto">
            <a:xfrm flipV="1">
              <a:off x="576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3" name="Line 13"/>
            <p:cNvSpPr>
              <a:spLocks noChangeShapeType="1"/>
            </p:cNvSpPr>
            <p:nvPr/>
          </p:nvSpPr>
          <p:spPr bwMode="auto">
            <a:xfrm flipH="1">
              <a:off x="1248" y="72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4" name="Line 14"/>
            <p:cNvSpPr>
              <a:spLocks noChangeShapeType="1"/>
            </p:cNvSpPr>
            <p:nvPr/>
          </p:nvSpPr>
          <p:spPr bwMode="auto">
            <a:xfrm>
              <a:off x="912" y="192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5" name="Line 15"/>
            <p:cNvSpPr>
              <a:spLocks noChangeShapeType="1"/>
            </p:cNvSpPr>
            <p:nvPr/>
          </p:nvSpPr>
          <p:spPr bwMode="auto">
            <a:xfrm>
              <a:off x="768" y="2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6" name="Line 16"/>
            <p:cNvSpPr>
              <a:spLocks noChangeShapeType="1"/>
            </p:cNvSpPr>
            <p:nvPr/>
          </p:nvSpPr>
          <p:spPr bwMode="auto">
            <a:xfrm flipH="1">
              <a:off x="480" y="81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7" name="Line 17"/>
            <p:cNvSpPr>
              <a:spLocks noChangeShapeType="1"/>
            </p:cNvSpPr>
            <p:nvPr/>
          </p:nvSpPr>
          <p:spPr bwMode="auto">
            <a:xfrm>
              <a:off x="864" y="816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8" name="Line 18"/>
            <p:cNvSpPr>
              <a:spLocks noChangeShapeType="1"/>
            </p:cNvSpPr>
            <p:nvPr/>
          </p:nvSpPr>
          <p:spPr bwMode="auto">
            <a:xfrm flipV="1">
              <a:off x="912" y="57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9" name="Line 19"/>
            <p:cNvSpPr>
              <a:spLocks noChangeShapeType="1"/>
            </p:cNvSpPr>
            <p:nvPr/>
          </p:nvSpPr>
          <p:spPr bwMode="auto">
            <a:xfrm>
              <a:off x="288" y="624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6" name="Rectangle 20"/>
            <p:cNvSpPr>
              <a:spLocks noChangeArrowheads="1"/>
            </p:cNvSpPr>
            <p:nvPr/>
          </p:nvSpPr>
          <p:spPr bwMode="auto">
            <a:xfrm>
              <a:off x="768" y="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82967" name="Rectangle 21"/>
            <p:cNvSpPr>
              <a:spLocks noChangeArrowheads="1"/>
            </p:cNvSpPr>
            <p:nvPr/>
          </p:nvSpPr>
          <p:spPr bwMode="auto">
            <a:xfrm>
              <a:off x="1036" y="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82968" name="Rectangle 22"/>
            <p:cNvSpPr>
              <a:spLocks noChangeArrowheads="1"/>
            </p:cNvSpPr>
            <p:nvPr/>
          </p:nvSpPr>
          <p:spPr bwMode="auto">
            <a:xfrm>
              <a:off x="268" y="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82969" name="Rectangle 23"/>
            <p:cNvSpPr>
              <a:spLocks noChangeArrowheads="1"/>
            </p:cNvSpPr>
            <p:nvPr/>
          </p:nvSpPr>
          <p:spPr bwMode="auto">
            <a:xfrm>
              <a:off x="960" y="3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82970" name="Rectangle 24"/>
            <p:cNvSpPr>
              <a:spLocks noChangeArrowheads="1"/>
            </p:cNvSpPr>
            <p:nvPr/>
          </p:nvSpPr>
          <p:spPr bwMode="auto">
            <a:xfrm>
              <a:off x="384" y="3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82971" name="Rectangle 25"/>
            <p:cNvSpPr>
              <a:spLocks noChangeArrowheads="1"/>
            </p:cNvSpPr>
            <p:nvPr/>
          </p:nvSpPr>
          <p:spPr bwMode="auto">
            <a:xfrm>
              <a:off x="960" y="7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82972" name="Rectangle 26"/>
            <p:cNvSpPr>
              <a:spLocks noChangeArrowheads="1"/>
            </p:cNvSpPr>
            <p:nvPr/>
          </p:nvSpPr>
          <p:spPr bwMode="auto">
            <a:xfrm>
              <a:off x="412" y="7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82973" name="Rectangle 27"/>
            <p:cNvSpPr>
              <a:spLocks noChangeArrowheads="1"/>
            </p:cNvSpPr>
            <p:nvPr/>
          </p:nvSpPr>
          <p:spPr bwMode="auto">
            <a:xfrm>
              <a:off x="12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82974" name="Rectangle 28"/>
            <p:cNvSpPr>
              <a:spLocks noChangeArrowheads="1"/>
            </p:cNvSpPr>
            <p:nvPr/>
          </p:nvSpPr>
          <p:spPr bwMode="auto">
            <a:xfrm>
              <a:off x="700" y="10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82975" name="Rectangle 29"/>
            <p:cNvSpPr>
              <a:spLocks noChangeArrowheads="1"/>
            </p:cNvSpPr>
            <p:nvPr/>
          </p:nvSpPr>
          <p:spPr bwMode="auto">
            <a:xfrm>
              <a:off x="1296" y="7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82976" name="Group 32"/>
          <p:cNvGrpSpPr>
            <a:grpSpLocks/>
          </p:cNvGrpSpPr>
          <p:nvPr/>
        </p:nvGrpSpPr>
        <p:grpSpPr bwMode="auto">
          <a:xfrm>
            <a:off x="6324600" y="1905000"/>
            <a:ext cx="457200" cy="914400"/>
            <a:chOff x="0" y="0"/>
            <a:chExt cx="288" cy="576"/>
          </a:xfrm>
        </p:grpSpPr>
        <p:sp>
          <p:nvSpPr>
            <p:cNvPr id="68632" name="Line 31"/>
            <p:cNvSpPr>
              <a:spLocks noChangeShapeType="1"/>
            </p:cNvSpPr>
            <p:nvPr/>
          </p:nvSpPr>
          <p:spPr bwMode="auto">
            <a:xfrm>
              <a:off x="144" y="0"/>
              <a:ext cx="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78" name="Oval 32"/>
            <p:cNvSpPr>
              <a:spLocks noChangeArrowheads="1"/>
            </p:cNvSpPr>
            <p:nvPr/>
          </p:nvSpPr>
          <p:spPr bwMode="auto">
            <a:xfrm>
              <a:off x="0" y="288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82979" name="Group 35"/>
          <p:cNvGrpSpPr>
            <a:grpSpLocks/>
          </p:cNvGrpSpPr>
          <p:nvPr/>
        </p:nvGrpSpPr>
        <p:grpSpPr bwMode="auto">
          <a:xfrm>
            <a:off x="6705600" y="2743200"/>
            <a:ext cx="762000" cy="838200"/>
            <a:chOff x="0" y="0"/>
            <a:chExt cx="480" cy="528"/>
          </a:xfrm>
        </p:grpSpPr>
        <p:sp>
          <p:nvSpPr>
            <p:cNvPr id="68630" name="Line 34"/>
            <p:cNvSpPr>
              <a:spLocks noChangeShapeType="1"/>
            </p:cNvSpPr>
            <p:nvPr/>
          </p:nvSpPr>
          <p:spPr bwMode="auto">
            <a:xfrm>
              <a:off x="0" y="0"/>
              <a:ext cx="24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1" name="Oval 35"/>
            <p:cNvSpPr>
              <a:spLocks noChangeArrowheads="1"/>
            </p:cNvSpPr>
            <p:nvPr/>
          </p:nvSpPr>
          <p:spPr bwMode="auto">
            <a:xfrm>
              <a:off x="192" y="240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82982" name="Group 38"/>
          <p:cNvGrpSpPr>
            <a:grpSpLocks/>
          </p:cNvGrpSpPr>
          <p:nvPr/>
        </p:nvGrpSpPr>
        <p:grpSpPr bwMode="auto">
          <a:xfrm>
            <a:off x="7315200" y="2133600"/>
            <a:ext cx="533400" cy="990600"/>
            <a:chOff x="0" y="0"/>
            <a:chExt cx="336" cy="624"/>
          </a:xfrm>
        </p:grpSpPr>
        <p:sp>
          <p:nvSpPr>
            <p:cNvPr id="68628" name="Line 37"/>
            <p:cNvSpPr>
              <a:spLocks noChangeShapeType="1"/>
            </p:cNvSpPr>
            <p:nvPr/>
          </p:nvSpPr>
          <p:spPr bwMode="auto">
            <a:xfrm flipH="1">
              <a:off x="0" y="288"/>
              <a:ext cx="144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4" name="Oval 38"/>
            <p:cNvSpPr>
              <a:spLocks noChangeArrowheads="1"/>
            </p:cNvSpPr>
            <p:nvPr/>
          </p:nvSpPr>
          <p:spPr bwMode="auto">
            <a:xfrm>
              <a:off x="48" y="0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82985" name="Group 41"/>
          <p:cNvGrpSpPr>
            <a:grpSpLocks/>
          </p:cNvGrpSpPr>
          <p:nvPr/>
        </p:nvGrpSpPr>
        <p:grpSpPr bwMode="auto">
          <a:xfrm>
            <a:off x="5334000" y="2209800"/>
            <a:ext cx="990600" cy="457200"/>
            <a:chOff x="0" y="0"/>
            <a:chExt cx="624" cy="288"/>
          </a:xfrm>
        </p:grpSpPr>
        <p:sp>
          <p:nvSpPr>
            <p:cNvPr id="68626" name="Line 40"/>
            <p:cNvSpPr>
              <a:spLocks noChangeShapeType="1"/>
            </p:cNvSpPr>
            <p:nvPr/>
          </p:nvSpPr>
          <p:spPr bwMode="auto">
            <a:xfrm>
              <a:off x="288" y="144"/>
              <a:ext cx="336" cy="4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7" name="Oval 41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82988" name="Group 44"/>
          <p:cNvGrpSpPr>
            <a:grpSpLocks/>
          </p:cNvGrpSpPr>
          <p:nvPr/>
        </p:nvGrpSpPr>
        <p:grpSpPr bwMode="auto">
          <a:xfrm>
            <a:off x="5638800" y="2667000"/>
            <a:ext cx="609600" cy="990600"/>
            <a:chOff x="0" y="0"/>
            <a:chExt cx="384" cy="624"/>
          </a:xfrm>
        </p:grpSpPr>
        <p:sp>
          <p:nvSpPr>
            <p:cNvPr id="68624" name="Line 43"/>
            <p:cNvSpPr>
              <a:spLocks noChangeShapeType="1"/>
            </p:cNvSpPr>
            <p:nvPr/>
          </p:nvSpPr>
          <p:spPr bwMode="auto">
            <a:xfrm>
              <a:off x="0" y="0"/>
              <a:ext cx="192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90" name="Oval 44"/>
            <p:cNvSpPr>
              <a:spLocks noChangeArrowheads="1"/>
            </p:cNvSpPr>
            <p:nvPr/>
          </p:nvSpPr>
          <p:spPr bwMode="auto">
            <a:xfrm>
              <a:off x="96" y="336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</p:grpSp>
      <p:sp>
        <p:nvSpPr>
          <p:cNvPr id="82991" name="Oval 45"/>
          <p:cNvSpPr>
            <a:spLocks noChangeArrowheads="1"/>
          </p:cNvSpPr>
          <p:nvPr/>
        </p:nvSpPr>
        <p:spPr bwMode="auto">
          <a:xfrm>
            <a:off x="6324600" y="1447800"/>
            <a:ext cx="457200" cy="457200"/>
          </a:xfrm>
          <a:prstGeom prst="ellipse">
            <a:avLst/>
          </a:prstGeom>
          <a:noFill/>
          <a:ln w="38100" cmpd="sng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82992" name="AutoShape 46"/>
          <p:cNvSpPr>
            <a:spLocks noChangeArrowheads="1"/>
          </p:cNvSpPr>
          <p:nvPr/>
        </p:nvSpPr>
        <p:spPr bwMode="auto">
          <a:xfrm>
            <a:off x="3886200" y="1905000"/>
            <a:ext cx="10668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93" name="AutoShape 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94" name="Rectangle 48"/>
          <p:cNvSpPr>
            <a:spLocks noChangeArrowheads="1"/>
          </p:cNvSpPr>
          <p:nvPr/>
        </p:nvSpPr>
        <p:spPr bwMode="auto">
          <a:xfrm>
            <a:off x="517525" y="3881438"/>
            <a:ext cx="7935913" cy="990600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[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注</a:t>
            </a:r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]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：在最小生成树的生成过程中，所选的边都是</a:t>
            </a:r>
          </a:p>
          <a:p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      一端在</a:t>
            </a:r>
            <a:r>
              <a:rPr lang="en-US" altLang="zh-CN" sz="2800">
                <a:solidFill>
                  <a:srgbClr val="333300"/>
                </a:solidFill>
              </a:rPr>
              <a:t>V-U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中，另一端在</a:t>
            </a:r>
            <a:r>
              <a:rPr lang="en-US" altLang="zh-CN" sz="2800">
                <a:solidFill>
                  <a:srgbClr val="333300"/>
                </a:solidFill>
              </a:rPr>
              <a:t>U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中。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517525" y="5249863"/>
            <a:ext cx="7935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Prime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算法特点</a:t>
            </a:r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: 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将顶点归并，适于稠密网。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1" grpId="0" animBg="1" autoUpdateAnimBg="0"/>
      <p:bldP spid="82992" grpId="0" animBg="1" autoUpdateAnimBg="0"/>
      <p:bldP spid="82993" grpId="0" animBg="1" autoUpdateAnimBg="0"/>
      <p:bldP spid="82994" grpId="0" animBg="1" autoUpdateAnimBg="0"/>
      <p:bldP spid="5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81CE645-6F6B-443A-800B-B15B1E331FF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59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9635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D2411874-647F-498D-A834-87C104CBA64D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59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972" name="AutoShape 2"/>
          <p:cNvSpPr>
            <a:spLocks noChangeArrowheads="1"/>
          </p:cNvSpPr>
          <p:nvPr/>
        </p:nvSpPr>
        <p:spPr bwMode="auto">
          <a:xfrm>
            <a:off x="315913" y="5400675"/>
            <a:ext cx="2357437" cy="915988"/>
          </a:xfrm>
          <a:prstGeom prst="wedgeRectCallout">
            <a:avLst>
              <a:gd name="adj1" fmla="val 4880"/>
              <a:gd name="adj2" fmla="val -1591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>
                <a:solidFill>
                  <a:srgbClr val="333300"/>
                </a:solidFill>
                <a:ea typeface="楷体_GB2312" pitchFamily="49" charset="-122"/>
              </a:rPr>
              <a:t>一顶点到其余各顶点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52638" y="0"/>
            <a:ext cx="4770437" cy="685800"/>
          </a:xfrm>
        </p:spPr>
        <p:txBody>
          <a:bodyPr/>
          <a:lstStyle/>
          <a:p>
            <a:pPr algn="ctr" eaLnBrk="1" hangingPunct="1"/>
            <a:r>
              <a:rPr lang="en-US" altLang="zh-CN" sz="2800" b="1" smtClean="0">
                <a:solidFill>
                  <a:srgbClr val="333300"/>
                </a:solidFill>
                <a:latin typeface="黑体" pitchFamily="49" charset="-122"/>
                <a:ea typeface="黑体" pitchFamily="49" charset="-122"/>
              </a:rPr>
              <a:t>8.5</a:t>
            </a:r>
            <a:r>
              <a:rPr lang="zh-CN" altLang="en-US" sz="2800" b="1" smtClean="0">
                <a:solidFill>
                  <a:srgbClr val="333300"/>
                </a:solidFill>
                <a:latin typeface="黑体" pitchFamily="49" charset="-122"/>
                <a:ea typeface="黑体" pitchFamily="49" charset="-122"/>
              </a:rPr>
              <a:t>  最短路径</a:t>
            </a: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482600" y="3575050"/>
            <a:ext cx="81534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333300"/>
                </a:solidFill>
                <a:ea typeface="黑体" pitchFamily="49" charset="-122"/>
              </a:rPr>
              <a:t>两种常见的最短路径问题：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ea typeface="黑体" pitchFamily="49" charset="-122"/>
              </a:rPr>
              <a:t>一、 </a:t>
            </a: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单源最短路径</a:t>
            </a:r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—</a:t>
            </a:r>
            <a:r>
              <a:rPr lang="zh-CN" altLang="en-US" sz="2400">
                <a:solidFill>
                  <a:srgbClr val="333300"/>
                </a:solidFill>
                <a:ea typeface="楷体_GB2312" pitchFamily="49" charset="-122"/>
              </a:rPr>
              <a:t>用</a:t>
            </a:r>
            <a:r>
              <a:rPr lang="en-US" altLang="zh-CN" sz="2400">
                <a:ea typeface="楷体_GB2312" pitchFamily="49" charset="-122"/>
                <a:hlinkClick r:id="" action="ppaction://hlinkshowjump?jump=nextslide"/>
              </a:rPr>
              <a:t>Dijkstra</a:t>
            </a:r>
            <a:r>
              <a:rPr lang="zh-CN" altLang="en-US" sz="2400">
                <a:ea typeface="楷体_GB2312" pitchFamily="49" charset="-122"/>
                <a:hlinkClick r:id="" action="ppaction://hlinkshowjump?jump=nextslide"/>
              </a:rPr>
              <a:t>（迪杰斯特拉）</a:t>
            </a:r>
            <a:r>
              <a:rPr lang="zh-CN" altLang="en-US" sz="240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二、所有顶点间的最短路径</a:t>
            </a:r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—</a:t>
            </a:r>
            <a:r>
              <a:rPr lang="zh-CN" altLang="en-US" sz="2400">
                <a:solidFill>
                  <a:srgbClr val="333300"/>
                </a:solidFill>
                <a:ea typeface="楷体_GB2312" pitchFamily="49" charset="-122"/>
              </a:rPr>
              <a:t>用</a:t>
            </a:r>
            <a:r>
              <a:rPr lang="en-US" altLang="zh-CN" sz="2400">
                <a:ea typeface="楷体_GB2312" pitchFamily="49" charset="-122"/>
                <a:hlinkClick r:id="rId2" action="ppaction://hlinksldjump"/>
              </a:rPr>
              <a:t>Floyd</a:t>
            </a:r>
            <a:r>
              <a:rPr lang="zh-CN" altLang="en-US" sz="2400">
                <a:ea typeface="楷体_GB2312" pitchFamily="49" charset="-122"/>
                <a:hlinkClick r:id="rId2" action="ppaction://hlinksldjump"/>
              </a:rPr>
              <a:t>（弗洛伊德）</a:t>
            </a:r>
            <a:r>
              <a:rPr lang="zh-CN" altLang="en-US" sz="2400">
                <a:solidFill>
                  <a:srgbClr val="333300"/>
                </a:solidFill>
                <a:ea typeface="楷体_GB2312" pitchFamily="49" charset="-122"/>
              </a:rPr>
              <a:t>算法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227013" y="1019175"/>
            <a:ext cx="8458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典型用途：交通问题。如：城市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到城市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有多条线路，但每条线路的交通费（或所需时间）不同，那么，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如何选择一条线路，使总费用（或总时间）最少？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问题抽象：在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带权有向图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点（源点）到达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点（终点）的多条路径中，寻找一条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各边权值之和最小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的路径，即最短路径。</a:t>
            </a: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6069013" y="5546725"/>
            <a:ext cx="2628900" cy="831850"/>
          </a:xfrm>
          <a:prstGeom prst="wedgeRectCallout">
            <a:avLst>
              <a:gd name="adj1" fmla="val -38310"/>
              <a:gd name="adj2" fmla="val -106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>
                <a:solidFill>
                  <a:srgbClr val="333300"/>
                </a:solidFill>
                <a:ea typeface="楷体_GB2312" pitchFamily="49" charset="-122"/>
              </a:rPr>
              <a:t>任意两顶点</a:t>
            </a:r>
            <a:endParaRPr lang="en-US" sz="2800">
              <a:solidFill>
                <a:srgbClr val="333300"/>
              </a:solidFill>
              <a:ea typeface="楷体_GB2312" pitchFamily="49" charset="-122"/>
            </a:endParaRPr>
          </a:p>
          <a:p>
            <a:pPr algn="ctr"/>
            <a:r>
              <a:rPr lang="zh-CN" altLang="en-US" sz="2800">
                <a:solidFill>
                  <a:srgbClr val="333300"/>
                </a:solidFill>
                <a:ea typeface="楷体_GB2312" pitchFamily="49" charset="-122"/>
              </a:rPr>
              <a:t>之间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 autoUpdateAnimBg="0"/>
      <p:bldP spid="83974" grpId="0" build="p" autoUpdateAnimBg="0"/>
      <p:bldP spid="8397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1671F4D-E7F2-4882-95F9-9EB8038BBA8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5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41CA37A6-1387-4A27-81E6-DDABB223603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725488"/>
            <a:ext cx="8763000" cy="59436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7.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顶点的度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一个顶点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的度是与它相关联的边的条数。记作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TD(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。在有向图中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顶点的度等于该顶点的入度与出度之和。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 顶点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的入度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是以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为终点的有向边的条数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记作</a:t>
            </a:r>
            <a:r>
              <a:rPr lang="zh-CN" altLang="en-US" sz="30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ID(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;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顶点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的出度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是以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为始点的有向边的条数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记作</a:t>
            </a:r>
            <a:r>
              <a:rPr lang="zh-CN" altLang="en-US" sz="30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OD(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8.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路径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  在图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G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＝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中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若从顶点</a:t>
            </a:r>
            <a:r>
              <a:rPr lang="zh-CN" altLang="en-US" sz="30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baseline="-2500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出发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沿一些边经过一些顶点</a:t>
            </a:r>
            <a:r>
              <a:rPr lang="zh-CN" altLang="en-US" sz="3000" b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30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…,</a:t>
            </a:r>
            <a:r>
              <a:rPr lang="en-US" altLang="zh-CN" sz="30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pm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，到达顶点</a:t>
            </a:r>
            <a:r>
              <a:rPr lang="en-US" altLang="zh-CN" sz="30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。则称顶点序列</a:t>
            </a:r>
            <a:r>
              <a:rPr lang="zh-CN" altLang="en-US" sz="30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...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pm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en-US" altLang="zh-CN" sz="3000" b="1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为从顶点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到顶点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的路径。它经过的边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...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pm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应是属于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的边。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4738" y="0"/>
            <a:ext cx="5184775" cy="70485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0000"/>
                </a:solidFill>
                <a:ea typeface="华文新魏" pitchFamily="2" charset="-122"/>
              </a:rPr>
              <a:t>8.1.1</a:t>
            </a:r>
            <a:r>
              <a:rPr lang="zh-CN" altLang="en-US" sz="4000" b="1" smtClean="0">
                <a:solidFill>
                  <a:srgbClr val="CC0000"/>
                </a:solidFill>
                <a:ea typeface="华文新魏" pitchFamily="2" charset="-122"/>
              </a:rPr>
              <a:t>  图的有关概念</a:t>
            </a:r>
            <a:endParaRPr lang="zh-CN" altLang="en-US" sz="4000" smtClean="0">
              <a:solidFill>
                <a:srgbClr val="CC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BC031D5-D478-4A28-95C5-EB859B1CA08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659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7BF14416-C26B-4EAE-9588-61507F60C1C4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60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15900"/>
            <a:ext cx="8610600" cy="4572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333300"/>
                </a:solidFill>
                <a:latin typeface="黑体" pitchFamily="49" charset="-122"/>
                <a:ea typeface="黑体" pitchFamily="49" charset="-122"/>
              </a:rPr>
              <a:t>8.5.1</a:t>
            </a:r>
            <a:r>
              <a:rPr lang="zh-CN" altLang="en-US" sz="3200" b="1" smtClean="0">
                <a:solidFill>
                  <a:srgbClr val="333300"/>
                </a:solidFill>
                <a:latin typeface="黑体" pitchFamily="49" charset="-122"/>
                <a:ea typeface="黑体" pitchFamily="49" charset="-122"/>
              </a:rPr>
              <a:t>  单源最短路径 </a:t>
            </a:r>
            <a:r>
              <a:rPr lang="en-US" altLang="zh-CN" sz="2400" b="1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smtClean="0">
                <a:solidFill>
                  <a:srgbClr val="333300"/>
                </a:solidFill>
                <a:ea typeface="楷体_GB2312" pitchFamily="49" charset="-122"/>
              </a:rPr>
              <a:t>Dijkstra</a:t>
            </a:r>
            <a:r>
              <a:rPr lang="zh-CN" altLang="en-US" sz="2400" b="1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400" b="1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91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目的： 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设一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有向图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G=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V, E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），已知各边的权值，以某指定点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为源点，求从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到图的其余各点的最短路径。</a:t>
            </a:r>
            <a:endParaRPr lang="zh-CN" altLang="en-US" sz="2400" b="1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457200" y="2286000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aphicFrame>
        <p:nvGraphicFramePr>
          <p:cNvPr id="84999" name="Object 6"/>
          <p:cNvGraphicFramePr>
            <a:graphicFrameLocks noChangeAspect="1"/>
          </p:cNvGraphicFramePr>
          <p:nvPr/>
        </p:nvGraphicFramePr>
        <p:xfrm>
          <a:off x="228600" y="2743200"/>
          <a:ext cx="449580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r:id="rId3" imgW="2194843" imgH="1604979" progId="">
                  <p:embed/>
                </p:oleObj>
              </mc:Choice>
              <mc:Fallback>
                <p:oleObj r:id="rId3" imgW="2194843" imgH="160497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449580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AutoShape 7"/>
          <p:cNvSpPr>
            <a:spLocks noChangeArrowheads="1"/>
          </p:cNvSpPr>
          <p:nvPr/>
        </p:nvSpPr>
        <p:spPr bwMode="auto">
          <a:xfrm>
            <a:off x="0" y="3352800"/>
            <a:ext cx="990600" cy="609600"/>
          </a:xfrm>
          <a:prstGeom prst="wedgeEllipseCallout">
            <a:avLst>
              <a:gd name="adj1" fmla="val 26282"/>
              <a:gd name="adj2" fmla="val 216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源点</a:t>
            </a:r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auto">
          <a:xfrm>
            <a:off x="4800600" y="2438400"/>
            <a:ext cx="4114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F→A</a:t>
            </a:r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的路径有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条：</a:t>
            </a:r>
          </a:p>
          <a:p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F→A</a:t>
            </a:r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：      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</a:p>
          <a:p>
            <a:r>
              <a:rPr 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F→B→A</a:t>
            </a:r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：   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18=23</a:t>
            </a:r>
          </a:p>
          <a:p>
            <a:r>
              <a:rPr 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③ 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F→B→C→A</a:t>
            </a:r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5+7+9=21</a:t>
            </a:r>
          </a:p>
          <a:p>
            <a:r>
              <a:rPr 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F→D→C→A</a:t>
            </a:r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25+12+9=36</a:t>
            </a:r>
          </a:p>
        </p:txBody>
      </p:sp>
      <p:sp>
        <p:nvSpPr>
          <p:cNvPr id="85002" name="Rectangle 9"/>
          <p:cNvSpPr>
            <a:spLocks noChangeArrowheads="1"/>
          </p:cNvSpPr>
          <p:nvPr/>
        </p:nvSpPr>
        <p:spPr bwMode="auto">
          <a:xfrm>
            <a:off x="4876800" y="4495800"/>
            <a:ext cx="3878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又：</a:t>
            </a:r>
          </a:p>
          <a:p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F→B</a:t>
            </a:r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的最短路径是哪条？</a:t>
            </a:r>
          </a:p>
          <a:p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F→C</a:t>
            </a:r>
            <a:r>
              <a: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的最短路径是哪条？</a:t>
            </a: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8077200" y="3505200"/>
            <a:ext cx="457200" cy="457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utoUpdateAnimBg="0"/>
      <p:bldP spid="85000" grpId="0" animBg="1" autoUpdateAnimBg="0"/>
      <p:bldP spid="85001" grpId="0" build="p" autoUpdateAnimBg="0"/>
      <p:bldP spid="85002" grpId="0" autoUpdateAnimBg="0"/>
      <p:bldP spid="85003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3BEE66E-4C4C-4BBD-8FB4-0086FB97FC3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1683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37A0DF32-B23F-4891-9871-6EEFA269D60C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61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5638800" cy="3810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Dijkstra</a:t>
            </a:r>
            <a:r>
              <a:rPr lang="zh-CN" altLang="en-US" sz="2800" b="1" smtClean="0">
                <a:ea typeface="楷体_GB2312" pitchFamily="49" charset="-122"/>
              </a:rPr>
              <a:t>（迪杰斯特拉）算法</a:t>
            </a:r>
          </a:p>
        </p:txBody>
      </p:sp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8534400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算法思想：</a:t>
            </a:r>
            <a:endParaRPr lang="en-US" altLang="zh-CN" sz="3200" b="1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设集合</a:t>
            </a:r>
            <a:r>
              <a:rPr lang="en-US" altLang="zh-CN" sz="32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32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中存放已找到最短路径的顶点。</a:t>
            </a:r>
            <a:endParaRPr lang="en-US" sz="3200" b="1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初始：初始状态时，集合</a:t>
            </a:r>
            <a:r>
              <a:rPr lang="en-US" altLang="zh-CN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中只包含源点，设为</a:t>
            </a:r>
            <a:r>
              <a:rPr lang="en-US" altLang="zh-CN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30000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；与</a:t>
            </a:r>
            <a:r>
              <a:rPr lang="en-US" altLang="zh-CN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30000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0 </a:t>
            </a:r>
            <a:r>
              <a:rPr lang="zh-CN" altLang="en-US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不直接相连的距离为</a:t>
            </a:r>
            <a:r>
              <a:rPr lang="en-US" altLang="zh-CN" sz="2800" b="1">
                <a:latin typeface="Arial" pitchFamily="34" charset="0"/>
              </a:rPr>
              <a:t>∞</a:t>
            </a:r>
            <a:r>
              <a:rPr lang="zh-CN" altLang="en-US" sz="2800" b="1">
                <a:latin typeface="Arial" pitchFamily="34" charset="0"/>
              </a:rPr>
              <a:t>，直接相连则距离为其权值</a:t>
            </a:r>
            <a:endParaRPr lang="zh-CN" altLang="en-US" sz="2400" b="1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②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先找出与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直接相连的最短路径（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）；将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加入到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中，然后对其余与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直接相连的路径进行适当调整：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若在图中存在弧（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），且（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 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则以路径（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 v</a:t>
            </a:r>
            <a:r>
              <a:rPr lang="en-US" altLang="zh-CN" sz="2400" b="1" baseline="-25000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）代替（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）；否则原来的路径不变</a:t>
            </a:r>
            <a:endParaRPr lang="en-US" altLang="zh-CN" sz="2400" b="1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③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从未在</a:t>
            </a:r>
            <a:r>
              <a:rPr lang="en-US" altLang="zh-CN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S </a:t>
            </a:r>
            <a:r>
              <a:rPr lang="zh-CN" altLang="en-US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中的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顶点</a:t>
            </a:r>
            <a:r>
              <a:rPr lang="zh-CN" altLang="en-US" sz="2400" b="1">
                <a:solidFill>
                  <a:srgbClr val="080808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，再找长度最短的路径，依此类推。直到所有的顶点全部加入到</a:t>
            </a:r>
            <a:r>
              <a:rPr lang="en-US" altLang="zh-CN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sz="24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中为止。</a:t>
            </a:r>
            <a:endParaRPr lang="zh-CN" altLang="en-US" sz="2400" b="1">
              <a:solidFill>
                <a:srgbClr val="3333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9A16BDC-1E8E-4EDE-87B0-79375D8ED2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2707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1A968134-D334-44DC-8EEA-B0290E1E062C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62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8068" name="AutoShape 2"/>
          <p:cNvSpPr>
            <a:spLocks noChangeArrowheads="1"/>
          </p:cNvSpPr>
          <p:nvPr/>
        </p:nvSpPr>
        <p:spPr bwMode="auto">
          <a:xfrm>
            <a:off x="5562600" y="5257800"/>
            <a:ext cx="2438400" cy="381000"/>
          </a:xfrm>
          <a:prstGeom prst="wedgeRoundRectCallout">
            <a:avLst>
              <a:gd name="adj1" fmla="val -34894"/>
              <a:gd name="adj2" fmla="val -73375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2000"/>
              <a:t>(</a:t>
            </a:r>
            <a:r>
              <a:rPr lang="en-US" altLang="zh-CN" sz="1800"/>
              <a:t>v</a:t>
            </a:r>
            <a:r>
              <a:rPr lang="en-US" altLang="zh-CN" sz="1800" baseline="-25000"/>
              <a:t>0</a:t>
            </a:r>
            <a:r>
              <a:rPr lang="en-US" altLang="zh-CN" sz="1800"/>
              <a:t>,v</a:t>
            </a:r>
            <a:r>
              <a:rPr lang="en-US" altLang="zh-CN" sz="1800" baseline="-25000"/>
              <a:t>2</a:t>
            </a:r>
            <a:r>
              <a:rPr lang="en-US" altLang="zh-CN" sz="1800"/>
              <a:t>)+ (v</a:t>
            </a:r>
            <a:r>
              <a:rPr lang="en-US" altLang="zh-CN" sz="1800" baseline="-25000"/>
              <a:t>2</a:t>
            </a:r>
            <a:r>
              <a:rPr lang="en-US" altLang="zh-CN" sz="1800"/>
              <a:t>,v</a:t>
            </a:r>
            <a:r>
              <a:rPr lang="en-US" altLang="zh-CN" sz="1800" baseline="-25000"/>
              <a:t>3</a:t>
            </a:r>
            <a:r>
              <a:rPr lang="en-US" altLang="zh-CN" sz="1800"/>
              <a:t>)&lt;</a:t>
            </a:r>
            <a:r>
              <a:rPr lang="en-US" altLang="zh-CN" sz="2000">
                <a:solidFill>
                  <a:schemeClr val="tx2"/>
                </a:solidFill>
              </a:rPr>
              <a:t>(v</a:t>
            </a:r>
            <a:r>
              <a:rPr lang="en-US" altLang="zh-CN" sz="2000" baseline="-25000">
                <a:solidFill>
                  <a:schemeClr val="tx2"/>
                </a:solidFill>
              </a:rPr>
              <a:t>0</a:t>
            </a:r>
            <a:r>
              <a:rPr lang="en-US" altLang="zh-CN" sz="2000">
                <a:solidFill>
                  <a:schemeClr val="tx2"/>
                </a:solidFill>
              </a:rPr>
              <a:t>,v</a:t>
            </a:r>
            <a:r>
              <a:rPr lang="en-US" altLang="zh-CN" sz="2000" baseline="-25000">
                <a:solidFill>
                  <a:schemeClr val="tx2"/>
                </a:solidFill>
              </a:rPr>
              <a:t>3</a:t>
            </a:r>
            <a:r>
              <a:rPr lang="en-US" altLang="zh-CN" sz="200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88069" name="Group 5"/>
          <p:cNvGraphicFramePr>
            <a:graphicFrameLocks noGrp="1"/>
          </p:cNvGraphicFramePr>
          <p:nvPr/>
        </p:nvGraphicFramePr>
        <p:xfrm>
          <a:off x="2971800" y="228600"/>
          <a:ext cx="6019800" cy="4287838"/>
        </p:xfrm>
        <a:graphic>
          <a:graphicData uri="http://schemas.openxmlformats.org/drawingml/2006/table">
            <a:tbl>
              <a:tblPr/>
              <a:tblGrid>
                <a:gridCol w="685800"/>
                <a:gridCol w="1249363"/>
                <a:gridCol w="1265237"/>
                <a:gridCol w="1301750"/>
                <a:gridCol w="1517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终点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到各终点的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值和最短路径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16" name="AutoShape 51"/>
          <p:cNvSpPr>
            <a:spLocks noChangeArrowheads="1"/>
          </p:cNvSpPr>
          <p:nvPr/>
        </p:nvSpPr>
        <p:spPr bwMode="auto">
          <a:xfrm>
            <a:off x="3276600" y="5105400"/>
            <a:ext cx="2133600" cy="685800"/>
          </a:xfrm>
          <a:prstGeom prst="wedgeRoundRectCallout">
            <a:avLst>
              <a:gd name="adj1" fmla="val -40847"/>
              <a:gd name="adj2" fmla="val -158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之外的当前最短路径之顶点</a:t>
            </a: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4876800" y="2300288"/>
            <a:ext cx="1266825" cy="595312"/>
            <a:chOff x="0" y="0"/>
            <a:chExt cx="798" cy="375"/>
          </a:xfrm>
        </p:grpSpPr>
        <p:sp>
          <p:nvSpPr>
            <p:cNvPr id="72856" name="Text Box 53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60</a:t>
              </a:r>
            </a:p>
          </p:txBody>
        </p:sp>
        <p:sp>
          <p:nvSpPr>
            <p:cNvPr id="72857" name="Text Box 54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2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3</a:t>
              </a:r>
              <a:r>
                <a:rPr lang="en-US" altLang="zh-CN" sz="1800" b="1"/>
                <a:t>}</a:t>
              </a:r>
            </a:p>
          </p:txBody>
        </p:sp>
      </p:grpSp>
      <p:grpSp>
        <p:nvGrpSpPr>
          <p:cNvPr id="88120" name="Group 56"/>
          <p:cNvGrpSpPr>
            <a:grpSpLocks/>
          </p:cNvGrpSpPr>
          <p:nvPr/>
        </p:nvGrpSpPr>
        <p:grpSpPr bwMode="auto">
          <a:xfrm>
            <a:off x="6200775" y="2300288"/>
            <a:ext cx="1266825" cy="595312"/>
            <a:chOff x="0" y="0"/>
            <a:chExt cx="798" cy="375"/>
          </a:xfrm>
        </p:grpSpPr>
        <p:sp>
          <p:nvSpPr>
            <p:cNvPr id="72854" name="Text Box 56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50</a:t>
              </a:r>
            </a:p>
          </p:txBody>
        </p:sp>
        <p:sp>
          <p:nvSpPr>
            <p:cNvPr id="72855" name="Text Box 57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3</a:t>
              </a:r>
              <a:r>
                <a:rPr lang="en-US" altLang="zh-CN" sz="1800" b="1"/>
                <a:t>}</a:t>
              </a:r>
            </a:p>
          </p:txBody>
        </p:sp>
      </p:grpSp>
      <p:grpSp>
        <p:nvGrpSpPr>
          <p:cNvPr id="88123" name="Group 59"/>
          <p:cNvGrpSpPr>
            <a:grpSpLocks/>
          </p:cNvGrpSpPr>
          <p:nvPr/>
        </p:nvGrpSpPr>
        <p:grpSpPr bwMode="auto">
          <a:xfrm>
            <a:off x="4876800" y="2909888"/>
            <a:ext cx="1266825" cy="595312"/>
            <a:chOff x="0" y="0"/>
            <a:chExt cx="798" cy="375"/>
          </a:xfrm>
        </p:grpSpPr>
        <p:sp>
          <p:nvSpPr>
            <p:cNvPr id="72852" name="Text Box 59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30</a:t>
              </a:r>
            </a:p>
          </p:txBody>
        </p:sp>
        <p:sp>
          <p:nvSpPr>
            <p:cNvPr id="72853" name="Text Box 60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}</a:t>
              </a:r>
            </a:p>
          </p:txBody>
        </p:sp>
      </p:grpSp>
      <p:grpSp>
        <p:nvGrpSpPr>
          <p:cNvPr id="88126" name="Group 62"/>
          <p:cNvGrpSpPr>
            <a:grpSpLocks/>
          </p:cNvGrpSpPr>
          <p:nvPr/>
        </p:nvGrpSpPr>
        <p:grpSpPr bwMode="auto">
          <a:xfrm>
            <a:off x="6200775" y="3519488"/>
            <a:ext cx="1266825" cy="595312"/>
            <a:chOff x="0" y="0"/>
            <a:chExt cx="798" cy="375"/>
          </a:xfrm>
        </p:grpSpPr>
        <p:sp>
          <p:nvSpPr>
            <p:cNvPr id="72850" name="Text Box 62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90</a:t>
              </a:r>
            </a:p>
          </p:txBody>
        </p:sp>
        <p:sp>
          <p:nvSpPr>
            <p:cNvPr id="72851" name="Text Box 63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, v</a:t>
              </a:r>
              <a:r>
                <a:rPr lang="en-US" altLang="zh-CN" sz="1800" b="1" baseline="-25000"/>
                <a:t>5</a:t>
              </a:r>
              <a:r>
                <a:rPr lang="en-US" altLang="zh-CN" sz="1800" b="1"/>
                <a:t>}</a:t>
              </a:r>
            </a:p>
          </p:txBody>
        </p:sp>
      </p:grpSp>
      <p:grpSp>
        <p:nvGrpSpPr>
          <p:cNvPr id="88129" name="Group 65"/>
          <p:cNvGrpSpPr>
            <a:grpSpLocks/>
          </p:cNvGrpSpPr>
          <p:nvPr/>
        </p:nvGrpSpPr>
        <p:grpSpPr bwMode="auto">
          <a:xfrm>
            <a:off x="7543800" y="3505200"/>
            <a:ext cx="1266825" cy="595313"/>
            <a:chOff x="0" y="0"/>
            <a:chExt cx="798" cy="375"/>
          </a:xfrm>
        </p:grpSpPr>
        <p:sp>
          <p:nvSpPr>
            <p:cNvPr id="72848" name="Text Box 65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60</a:t>
              </a:r>
            </a:p>
          </p:txBody>
        </p:sp>
        <p:sp>
          <p:nvSpPr>
            <p:cNvPr id="72849" name="Text Box 66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3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5</a:t>
              </a:r>
              <a:r>
                <a:rPr lang="en-US" altLang="zh-CN" sz="1800" b="1"/>
                <a:t>}</a:t>
              </a:r>
            </a:p>
          </p:txBody>
        </p:sp>
      </p:grpSp>
      <p:grpSp>
        <p:nvGrpSpPr>
          <p:cNvPr id="72762" name="Group 68"/>
          <p:cNvGrpSpPr>
            <a:grpSpLocks/>
          </p:cNvGrpSpPr>
          <p:nvPr/>
        </p:nvGrpSpPr>
        <p:grpSpPr bwMode="auto">
          <a:xfrm>
            <a:off x="228600" y="609600"/>
            <a:ext cx="2590800" cy="2590800"/>
            <a:chOff x="0" y="0"/>
            <a:chExt cx="1632" cy="1632"/>
          </a:xfrm>
        </p:grpSpPr>
        <p:sp>
          <p:nvSpPr>
            <p:cNvPr id="72826" name="Text Box 68"/>
            <p:cNvSpPr txBox="1">
              <a:spLocks noChangeArrowheads="1"/>
            </p:cNvSpPr>
            <p:nvPr/>
          </p:nvSpPr>
          <p:spPr bwMode="auto">
            <a:xfrm>
              <a:off x="336" y="1296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  <p:sp>
          <p:nvSpPr>
            <p:cNvPr id="72827" name="Oval 69"/>
            <p:cNvSpPr>
              <a:spLocks noChangeArrowheads="1"/>
            </p:cNvSpPr>
            <p:nvPr/>
          </p:nvSpPr>
          <p:spPr bwMode="auto">
            <a:xfrm>
              <a:off x="606" y="0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5</a:t>
              </a:r>
            </a:p>
          </p:txBody>
        </p:sp>
        <p:sp>
          <p:nvSpPr>
            <p:cNvPr id="72828" name="Oval 70"/>
            <p:cNvSpPr>
              <a:spLocks noChangeArrowheads="1"/>
            </p:cNvSpPr>
            <p:nvPr/>
          </p:nvSpPr>
          <p:spPr bwMode="auto">
            <a:xfrm>
              <a:off x="1400" y="540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4</a:t>
              </a:r>
            </a:p>
          </p:txBody>
        </p:sp>
        <p:sp>
          <p:nvSpPr>
            <p:cNvPr id="72829" name="Oval 71"/>
            <p:cNvSpPr>
              <a:spLocks noChangeArrowheads="1"/>
            </p:cNvSpPr>
            <p:nvPr/>
          </p:nvSpPr>
          <p:spPr bwMode="auto">
            <a:xfrm>
              <a:off x="0" y="540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0</a:t>
              </a:r>
            </a:p>
          </p:txBody>
        </p:sp>
        <p:sp>
          <p:nvSpPr>
            <p:cNvPr id="72830" name="Oval 72"/>
            <p:cNvSpPr>
              <a:spLocks noChangeArrowheads="1"/>
            </p:cNvSpPr>
            <p:nvPr/>
          </p:nvSpPr>
          <p:spPr bwMode="auto">
            <a:xfrm>
              <a:off x="970" y="1044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3</a:t>
              </a:r>
            </a:p>
          </p:txBody>
        </p:sp>
        <p:sp>
          <p:nvSpPr>
            <p:cNvPr id="72831" name="Oval 73"/>
            <p:cNvSpPr>
              <a:spLocks noChangeArrowheads="1"/>
            </p:cNvSpPr>
            <p:nvPr/>
          </p:nvSpPr>
          <p:spPr bwMode="auto">
            <a:xfrm>
              <a:off x="0" y="146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1</a:t>
              </a:r>
            </a:p>
          </p:txBody>
        </p:sp>
        <p:sp>
          <p:nvSpPr>
            <p:cNvPr id="72832" name="Oval 74"/>
            <p:cNvSpPr>
              <a:spLocks noChangeArrowheads="1"/>
            </p:cNvSpPr>
            <p:nvPr/>
          </p:nvSpPr>
          <p:spPr bwMode="auto">
            <a:xfrm>
              <a:off x="635" y="1407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itchFamily="49" charset="-122"/>
                </a:rPr>
                <a:t>2</a:t>
              </a:r>
            </a:p>
          </p:txBody>
        </p:sp>
        <p:sp>
          <p:nvSpPr>
            <p:cNvPr id="72833" name="Line 75"/>
            <p:cNvSpPr>
              <a:spLocks noChangeShapeType="1"/>
            </p:cNvSpPr>
            <p:nvPr/>
          </p:nvSpPr>
          <p:spPr bwMode="auto">
            <a:xfrm flipH="1">
              <a:off x="121" y="162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34" name="Text Box 76"/>
            <p:cNvSpPr txBox="1">
              <a:spLocks noChangeArrowheads="1"/>
            </p:cNvSpPr>
            <p:nvPr/>
          </p:nvSpPr>
          <p:spPr bwMode="auto">
            <a:xfrm>
              <a:off x="60" y="217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100</a:t>
              </a:r>
            </a:p>
          </p:txBody>
        </p:sp>
        <p:sp>
          <p:nvSpPr>
            <p:cNvPr id="72835" name="Line 77"/>
            <p:cNvSpPr>
              <a:spLocks noChangeShapeType="1"/>
            </p:cNvSpPr>
            <p:nvPr/>
          </p:nvSpPr>
          <p:spPr bwMode="auto">
            <a:xfrm>
              <a:off x="808" y="162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36" name="Text Box 78"/>
            <p:cNvSpPr txBox="1">
              <a:spLocks noChangeArrowheads="1"/>
            </p:cNvSpPr>
            <p:nvPr/>
          </p:nvSpPr>
          <p:spPr bwMode="auto">
            <a:xfrm>
              <a:off x="1064" y="2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60</a:t>
              </a:r>
            </a:p>
          </p:txBody>
        </p:sp>
        <p:sp>
          <p:nvSpPr>
            <p:cNvPr id="72837" name="Line 79"/>
            <p:cNvSpPr>
              <a:spLocks noChangeShapeType="1"/>
            </p:cNvSpPr>
            <p:nvPr/>
          </p:nvSpPr>
          <p:spPr bwMode="auto">
            <a:xfrm>
              <a:off x="202" y="624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38" name="Text Box 80"/>
            <p:cNvSpPr txBox="1">
              <a:spLocks noChangeArrowheads="1"/>
            </p:cNvSpPr>
            <p:nvPr/>
          </p:nvSpPr>
          <p:spPr bwMode="auto">
            <a:xfrm>
              <a:off x="337" y="41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30</a:t>
              </a:r>
            </a:p>
          </p:txBody>
        </p:sp>
        <p:sp>
          <p:nvSpPr>
            <p:cNvPr id="72839" name="Line 81"/>
            <p:cNvSpPr>
              <a:spLocks noChangeShapeType="1"/>
            </p:cNvSpPr>
            <p:nvPr/>
          </p:nvSpPr>
          <p:spPr bwMode="auto">
            <a:xfrm>
              <a:off x="136" y="726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40" name="Text Box 82"/>
            <p:cNvSpPr txBox="1">
              <a:spLocks noChangeArrowheads="1"/>
            </p:cNvSpPr>
            <p:nvPr/>
          </p:nvSpPr>
          <p:spPr bwMode="auto">
            <a:xfrm>
              <a:off x="136" y="960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10</a:t>
              </a:r>
            </a:p>
          </p:txBody>
        </p:sp>
        <p:sp>
          <p:nvSpPr>
            <p:cNvPr id="72841" name="Line 83"/>
            <p:cNvSpPr>
              <a:spLocks noChangeShapeType="1"/>
            </p:cNvSpPr>
            <p:nvPr/>
          </p:nvSpPr>
          <p:spPr bwMode="auto">
            <a:xfrm>
              <a:off x="728" y="204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42" name="Text Box 84"/>
            <p:cNvSpPr txBox="1">
              <a:spLocks noChangeArrowheads="1"/>
            </p:cNvSpPr>
            <p:nvPr/>
          </p:nvSpPr>
          <p:spPr bwMode="auto">
            <a:xfrm>
              <a:off x="728" y="750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10</a:t>
              </a:r>
            </a:p>
          </p:txBody>
        </p:sp>
        <p:sp>
          <p:nvSpPr>
            <p:cNvPr id="72843" name="Line 85"/>
            <p:cNvSpPr>
              <a:spLocks noChangeShapeType="1"/>
            </p:cNvSpPr>
            <p:nvPr/>
          </p:nvSpPr>
          <p:spPr bwMode="auto">
            <a:xfrm flipH="1">
              <a:off x="1133" y="708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44" name="Text Box 86"/>
            <p:cNvSpPr txBox="1">
              <a:spLocks noChangeArrowheads="1"/>
            </p:cNvSpPr>
            <p:nvPr/>
          </p:nvSpPr>
          <p:spPr bwMode="auto">
            <a:xfrm>
              <a:off x="1261" y="807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20</a:t>
              </a:r>
            </a:p>
          </p:txBody>
        </p:sp>
        <p:sp>
          <p:nvSpPr>
            <p:cNvPr id="72845" name="Line 87"/>
            <p:cNvSpPr>
              <a:spLocks noChangeShapeType="1"/>
            </p:cNvSpPr>
            <p:nvPr/>
          </p:nvSpPr>
          <p:spPr bwMode="auto">
            <a:xfrm flipV="1">
              <a:off x="808" y="1180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46" name="Text Box 88"/>
            <p:cNvSpPr txBox="1">
              <a:spLocks noChangeArrowheads="1"/>
            </p:cNvSpPr>
            <p:nvPr/>
          </p:nvSpPr>
          <p:spPr bwMode="auto">
            <a:xfrm>
              <a:off x="849" y="1295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50</a:t>
              </a:r>
            </a:p>
          </p:txBody>
        </p:sp>
        <p:sp>
          <p:nvSpPr>
            <p:cNvPr id="72847" name="Line 89"/>
            <p:cNvSpPr>
              <a:spLocks noChangeShapeType="1"/>
            </p:cNvSpPr>
            <p:nvPr/>
          </p:nvSpPr>
          <p:spPr bwMode="auto">
            <a:xfrm>
              <a:off x="227" y="1543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8155" name="Group 91"/>
          <p:cNvGraphicFramePr>
            <a:graphicFrameLocks noGrp="1"/>
          </p:cNvGraphicFramePr>
          <p:nvPr/>
        </p:nvGraphicFramePr>
        <p:xfrm>
          <a:off x="2971800" y="4495800"/>
          <a:ext cx="6019800" cy="411163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1295400"/>
                <a:gridCol w="1295400"/>
                <a:gridCol w="15240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69" name="Rectangle 104"/>
          <p:cNvSpPr>
            <a:spLocks noChangeArrowheads="1"/>
          </p:cNvSpPr>
          <p:nvPr/>
        </p:nvSpPr>
        <p:spPr bwMode="auto">
          <a:xfrm>
            <a:off x="3886200" y="4495800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chemeClr val="tx2"/>
                </a:solidFill>
              </a:rPr>
              <a:t>v</a:t>
            </a:r>
            <a:r>
              <a:rPr lang="en-US" altLang="zh-CN" sz="1800" b="1" baseline="-25000">
                <a:solidFill>
                  <a:schemeClr val="tx2"/>
                </a:solidFill>
              </a:rPr>
              <a:t>2</a:t>
            </a:r>
            <a:r>
              <a:rPr lang="en-US" altLang="zh-CN" sz="1800" b="1"/>
              <a:t>}</a:t>
            </a:r>
          </a:p>
        </p:txBody>
      </p:sp>
      <p:sp>
        <p:nvSpPr>
          <p:cNvPr id="88170" name="Rectangle 105"/>
          <p:cNvSpPr>
            <a:spLocks noChangeArrowheads="1"/>
          </p:cNvSpPr>
          <p:nvPr/>
        </p:nvSpPr>
        <p:spPr bwMode="auto">
          <a:xfrm>
            <a:off x="4953000" y="4495800"/>
            <a:ext cx="1127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/>
              <a:t>{v</a:t>
            </a:r>
            <a:r>
              <a:rPr lang="en-US" altLang="zh-CN" sz="1800" b="1" baseline="-25000"/>
              <a:t>0 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2 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chemeClr val="tx2"/>
                </a:solidFill>
              </a:rPr>
              <a:t>v</a:t>
            </a:r>
            <a:r>
              <a:rPr lang="en-US" altLang="zh-CN" sz="1800" b="1" baseline="-25000">
                <a:solidFill>
                  <a:schemeClr val="tx2"/>
                </a:solidFill>
              </a:rPr>
              <a:t>4</a:t>
            </a:r>
            <a:r>
              <a:rPr lang="en-US" altLang="zh-CN" sz="1800" b="1"/>
              <a:t>}</a:t>
            </a:r>
          </a:p>
        </p:txBody>
      </p:sp>
      <p:sp>
        <p:nvSpPr>
          <p:cNvPr id="88171" name="Rectangle 106"/>
          <p:cNvSpPr>
            <a:spLocks noChangeArrowheads="1"/>
          </p:cNvSpPr>
          <p:nvPr/>
        </p:nvSpPr>
        <p:spPr bwMode="auto">
          <a:xfrm>
            <a:off x="6172200" y="4495800"/>
            <a:ext cx="1285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/>
              <a:t>{v</a:t>
            </a:r>
            <a:r>
              <a:rPr lang="en-US" altLang="zh-CN" sz="1600" b="1" baseline="-25000"/>
              <a:t>0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2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4 </a:t>
            </a:r>
            <a:r>
              <a:rPr lang="en-US" altLang="zh-CN" sz="1600" b="1">
                <a:solidFill>
                  <a:schemeClr val="tx2"/>
                </a:solidFill>
              </a:rPr>
              <a:t>,v</a:t>
            </a:r>
            <a:r>
              <a:rPr lang="en-US" altLang="zh-CN" sz="1600" b="1" baseline="-25000">
                <a:solidFill>
                  <a:schemeClr val="tx2"/>
                </a:solidFill>
              </a:rPr>
              <a:t>3</a:t>
            </a:r>
            <a:r>
              <a:rPr lang="en-US" altLang="zh-CN" sz="1600" b="1"/>
              <a:t>}</a:t>
            </a:r>
          </a:p>
        </p:txBody>
      </p:sp>
      <p:sp>
        <p:nvSpPr>
          <p:cNvPr id="88172" name="Rectangle 107"/>
          <p:cNvSpPr>
            <a:spLocks noChangeArrowheads="1"/>
          </p:cNvSpPr>
          <p:nvPr/>
        </p:nvSpPr>
        <p:spPr bwMode="auto">
          <a:xfrm>
            <a:off x="7413625" y="4495800"/>
            <a:ext cx="1543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/>
              <a:t>{v</a:t>
            </a:r>
            <a:r>
              <a:rPr lang="en-US" altLang="zh-CN" sz="1600" b="1" baseline="-25000"/>
              <a:t>0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2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4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3 </a:t>
            </a:r>
            <a:r>
              <a:rPr lang="en-US" altLang="zh-CN" sz="1600" b="1"/>
              <a:t>,</a:t>
            </a:r>
            <a:r>
              <a:rPr lang="en-US" altLang="zh-CN" sz="1600" b="1">
                <a:solidFill>
                  <a:schemeClr val="tx2"/>
                </a:solidFill>
              </a:rPr>
              <a:t>v</a:t>
            </a:r>
            <a:r>
              <a:rPr lang="en-US" altLang="zh-CN" sz="1600" b="1" baseline="-25000">
                <a:solidFill>
                  <a:schemeClr val="tx2"/>
                </a:solidFill>
              </a:rPr>
              <a:t>5</a:t>
            </a:r>
            <a:r>
              <a:rPr lang="en-US" altLang="zh-CN" sz="1600" b="1"/>
              <a:t>}</a:t>
            </a:r>
          </a:p>
        </p:txBody>
      </p:sp>
      <p:grpSp>
        <p:nvGrpSpPr>
          <p:cNvPr id="88173" name="Group 109"/>
          <p:cNvGrpSpPr>
            <a:grpSpLocks/>
          </p:cNvGrpSpPr>
          <p:nvPr/>
        </p:nvGrpSpPr>
        <p:grpSpPr bwMode="auto">
          <a:xfrm>
            <a:off x="3581400" y="1050925"/>
            <a:ext cx="1371600" cy="3063875"/>
            <a:chOff x="0" y="0"/>
            <a:chExt cx="864" cy="1930"/>
          </a:xfrm>
        </p:grpSpPr>
        <p:grpSp>
          <p:nvGrpSpPr>
            <p:cNvPr id="72813" name="Group 110"/>
            <p:cNvGrpSpPr>
              <a:grpSpLocks/>
            </p:cNvGrpSpPr>
            <p:nvPr/>
          </p:nvGrpSpPr>
          <p:grpSpPr bwMode="auto">
            <a:xfrm>
              <a:off x="66" y="403"/>
              <a:ext cx="798" cy="375"/>
              <a:chOff x="0" y="0"/>
              <a:chExt cx="798" cy="375"/>
            </a:xfrm>
          </p:grpSpPr>
          <p:sp>
            <p:nvSpPr>
              <p:cNvPr id="72824" name="Text Box 110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10</a:t>
                </a:r>
              </a:p>
            </p:txBody>
          </p:sp>
          <p:sp>
            <p:nvSpPr>
              <p:cNvPr id="72825" name="Text Box 111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{v</a:t>
                </a:r>
                <a:r>
                  <a:rPr lang="en-US" altLang="zh-CN" sz="1800" b="1" baseline="-25000"/>
                  <a:t>0</a:t>
                </a:r>
                <a:r>
                  <a:rPr lang="en-US" altLang="zh-CN" sz="1800" b="1"/>
                  <a:t>,v</a:t>
                </a:r>
                <a:r>
                  <a:rPr lang="en-US" altLang="zh-CN" sz="1800" b="1" baseline="-25000"/>
                  <a:t>2</a:t>
                </a:r>
                <a:r>
                  <a:rPr lang="en-US" altLang="zh-CN" sz="1800" b="1"/>
                  <a:t>}</a:t>
                </a:r>
              </a:p>
            </p:txBody>
          </p:sp>
        </p:grpSp>
        <p:grpSp>
          <p:nvGrpSpPr>
            <p:cNvPr id="72814" name="Group 113"/>
            <p:cNvGrpSpPr>
              <a:grpSpLocks/>
            </p:cNvGrpSpPr>
            <p:nvPr/>
          </p:nvGrpSpPr>
          <p:grpSpPr bwMode="auto">
            <a:xfrm>
              <a:off x="0" y="826"/>
              <a:ext cx="798" cy="394"/>
              <a:chOff x="0" y="0"/>
              <a:chExt cx="798" cy="394"/>
            </a:xfrm>
          </p:grpSpPr>
          <p:sp>
            <p:nvSpPr>
              <p:cNvPr id="72822" name="Text Box 113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∞</a:t>
                </a:r>
              </a:p>
            </p:txBody>
          </p:sp>
          <p:sp>
            <p:nvSpPr>
              <p:cNvPr id="72823" name="Text Box 114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	</a:t>
                </a:r>
              </a:p>
            </p:txBody>
          </p:sp>
        </p:grpSp>
        <p:grpSp>
          <p:nvGrpSpPr>
            <p:cNvPr id="72815" name="Group 116"/>
            <p:cNvGrpSpPr>
              <a:grpSpLocks/>
            </p:cNvGrpSpPr>
            <p:nvPr/>
          </p:nvGrpSpPr>
          <p:grpSpPr bwMode="auto">
            <a:xfrm>
              <a:off x="18" y="1168"/>
              <a:ext cx="798" cy="378"/>
              <a:chOff x="0" y="0"/>
              <a:chExt cx="798" cy="369"/>
            </a:xfrm>
          </p:grpSpPr>
          <p:sp>
            <p:nvSpPr>
              <p:cNvPr id="72820" name="Text Box 116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30</a:t>
                </a:r>
              </a:p>
            </p:txBody>
          </p:sp>
          <p:sp>
            <p:nvSpPr>
              <p:cNvPr id="72821" name="Text Box 117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{v</a:t>
                </a:r>
                <a:r>
                  <a:rPr lang="en-US" altLang="zh-CN" sz="1800" b="1" baseline="-25000"/>
                  <a:t>0</a:t>
                </a:r>
                <a:r>
                  <a:rPr lang="en-US" altLang="zh-CN" sz="1800" b="1"/>
                  <a:t>,v</a:t>
                </a:r>
                <a:r>
                  <a:rPr lang="en-US" altLang="zh-CN" sz="1800" b="1" baseline="-25000"/>
                  <a:t>4</a:t>
                </a:r>
                <a:r>
                  <a:rPr lang="en-US" altLang="zh-CN" sz="1800" b="1"/>
                  <a:t>}</a:t>
                </a:r>
              </a:p>
            </p:txBody>
          </p:sp>
        </p:grpSp>
        <p:grpSp>
          <p:nvGrpSpPr>
            <p:cNvPr id="72816" name="Group 119"/>
            <p:cNvGrpSpPr>
              <a:grpSpLocks/>
            </p:cNvGrpSpPr>
            <p:nvPr/>
          </p:nvGrpSpPr>
          <p:grpSpPr bwMode="auto">
            <a:xfrm>
              <a:off x="48" y="1555"/>
              <a:ext cx="798" cy="375"/>
              <a:chOff x="0" y="0"/>
              <a:chExt cx="798" cy="375"/>
            </a:xfrm>
          </p:grpSpPr>
          <p:sp>
            <p:nvSpPr>
              <p:cNvPr id="72818" name="Text Box 119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100</a:t>
                </a:r>
              </a:p>
            </p:txBody>
          </p:sp>
          <p:sp>
            <p:nvSpPr>
              <p:cNvPr id="72819" name="Text Box 120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{v</a:t>
                </a:r>
                <a:r>
                  <a:rPr lang="en-US" altLang="zh-CN" sz="1800" b="1" baseline="-25000"/>
                  <a:t>0</a:t>
                </a:r>
                <a:r>
                  <a:rPr lang="en-US" altLang="zh-CN" sz="1800" b="1"/>
                  <a:t>, v</a:t>
                </a:r>
                <a:r>
                  <a:rPr lang="en-US" altLang="zh-CN" sz="1800" b="1" baseline="-25000"/>
                  <a:t>5</a:t>
                </a:r>
                <a:r>
                  <a:rPr lang="en-US" altLang="zh-CN" sz="1800" b="1"/>
                  <a:t>}</a:t>
                </a:r>
              </a:p>
            </p:txBody>
          </p:sp>
        </p:grpSp>
        <p:sp>
          <p:nvSpPr>
            <p:cNvPr id="72817" name="Rectangle 121"/>
            <p:cNvSpPr>
              <a:spLocks noChangeArrowheads="1"/>
            </p:cNvSpPr>
            <p:nvPr/>
          </p:nvSpPr>
          <p:spPr bwMode="auto">
            <a:xfrm>
              <a:off x="288" y="0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latin typeface="Arial" pitchFamily="34" charset="0"/>
                </a:rPr>
                <a:t>∞</a:t>
              </a:r>
            </a:p>
          </p:txBody>
        </p:sp>
      </p:grpSp>
      <p:sp>
        <p:nvSpPr>
          <p:cNvPr id="88187" name="Rectangle 122"/>
          <p:cNvSpPr>
            <a:spLocks noChangeArrowheads="1"/>
          </p:cNvSpPr>
          <p:nvPr/>
        </p:nvSpPr>
        <p:spPr bwMode="auto">
          <a:xfrm>
            <a:off x="5353050" y="1066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Arial" pitchFamily="34" charset="0"/>
              </a:rPr>
              <a:t>∞</a:t>
            </a:r>
          </a:p>
        </p:txBody>
      </p:sp>
      <p:sp>
        <p:nvSpPr>
          <p:cNvPr id="88188" name="Rectangle 123"/>
          <p:cNvSpPr>
            <a:spLocks noChangeArrowheads="1"/>
          </p:cNvSpPr>
          <p:nvPr/>
        </p:nvSpPr>
        <p:spPr bwMode="auto">
          <a:xfrm>
            <a:off x="6553200" y="1066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Arial" pitchFamily="34" charset="0"/>
              </a:rPr>
              <a:t>∞</a:t>
            </a:r>
          </a:p>
        </p:txBody>
      </p:sp>
      <p:sp>
        <p:nvSpPr>
          <p:cNvPr id="88189" name="Rectangle 124"/>
          <p:cNvSpPr>
            <a:spLocks noChangeArrowheads="1"/>
          </p:cNvSpPr>
          <p:nvPr/>
        </p:nvSpPr>
        <p:spPr bwMode="auto">
          <a:xfrm>
            <a:off x="8020050" y="1066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Arial" pitchFamily="34" charset="0"/>
              </a:rPr>
              <a:t>∞</a:t>
            </a:r>
          </a:p>
        </p:txBody>
      </p:sp>
      <p:sp>
        <p:nvSpPr>
          <p:cNvPr id="88190" name="Line 125"/>
          <p:cNvSpPr>
            <a:spLocks noChangeShapeType="1"/>
          </p:cNvSpPr>
          <p:nvPr/>
        </p:nvSpPr>
        <p:spPr bwMode="auto">
          <a:xfrm>
            <a:off x="457200" y="1752600"/>
            <a:ext cx="838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91" name="Line 126"/>
          <p:cNvSpPr>
            <a:spLocks noChangeShapeType="1"/>
          </p:cNvSpPr>
          <p:nvPr/>
        </p:nvSpPr>
        <p:spPr bwMode="auto">
          <a:xfrm>
            <a:off x="533400" y="1600200"/>
            <a:ext cx="1916113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92" name="Line 127"/>
          <p:cNvSpPr>
            <a:spLocks noChangeShapeType="1"/>
          </p:cNvSpPr>
          <p:nvPr/>
        </p:nvSpPr>
        <p:spPr bwMode="auto">
          <a:xfrm flipH="1">
            <a:off x="2062163" y="1676400"/>
            <a:ext cx="452437" cy="60483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93" name="Line 128"/>
          <p:cNvSpPr>
            <a:spLocks noChangeShapeType="1"/>
          </p:cNvSpPr>
          <p:nvPr/>
        </p:nvSpPr>
        <p:spPr bwMode="auto">
          <a:xfrm>
            <a:off x="598488" y="1604963"/>
            <a:ext cx="1916112" cy="15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94" name="Line 129"/>
          <p:cNvSpPr>
            <a:spLocks noChangeShapeType="1"/>
          </p:cNvSpPr>
          <p:nvPr/>
        </p:nvSpPr>
        <p:spPr bwMode="auto">
          <a:xfrm>
            <a:off x="1392238" y="952500"/>
            <a:ext cx="588962" cy="1333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95" name="Line 130"/>
          <p:cNvSpPr>
            <a:spLocks noChangeShapeType="1"/>
          </p:cNvSpPr>
          <p:nvPr/>
        </p:nvSpPr>
        <p:spPr bwMode="auto">
          <a:xfrm flipH="1">
            <a:off x="2062163" y="1676400"/>
            <a:ext cx="452437" cy="6048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96" name="Line 131"/>
          <p:cNvSpPr>
            <a:spLocks noChangeShapeType="1"/>
          </p:cNvSpPr>
          <p:nvPr/>
        </p:nvSpPr>
        <p:spPr bwMode="auto">
          <a:xfrm>
            <a:off x="609600" y="1600200"/>
            <a:ext cx="1916113" cy="6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92" name="Rectangle 13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1295400" cy="3810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例</a:t>
            </a:r>
            <a:r>
              <a:rPr lang="en-US" altLang="zh-CN" sz="2800" b="1" smtClean="0"/>
              <a:t>3</a:t>
            </a:r>
            <a:r>
              <a:rPr lang="zh-CN" altLang="en-US" sz="2800" b="1" smtClean="0"/>
              <a:t>：</a:t>
            </a:r>
          </a:p>
        </p:txBody>
      </p:sp>
      <p:graphicFrame>
        <p:nvGraphicFramePr>
          <p:cNvPr id="88198" name="Object 134"/>
          <p:cNvGraphicFramePr>
            <a:graphicFrameLocks noChangeAspect="1"/>
          </p:cNvGraphicFramePr>
          <p:nvPr/>
        </p:nvGraphicFramePr>
        <p:xfrm>
          <a:off x="0" y="3352800"/>
          <a:ext cx="2971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1" r:id="rId4" imgW="1335239" imgH="775710" progId="Equation.3">
                  <p:embed/>
                </p:oleObj>
              </mc:Choice>
              <mc:Fallback>
                <p:oleObj r:id="rId4" imgW="1335239" imgH="77571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2800"/>
                        <a:ext cx="2971800" cy="2362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99" name="Oval 134"/>
          <p:cNvSpPr>
            <a:spLocks noChangeArrowheads="1"/>
          </p:cNvSpPr>
          <p:nvPr/>
        </p:nvSpPr>
        <p:spPr bwMode="auto">
          <a:xfrm>
            <a:off x="228600" y="14478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200" name="Rectangle 135"/>
          <p:cNvSpPr>
            <a:spLocks noChangeArrowheads="1"/>
          </p:cNvSpPr>
          <p:nvPr/>
        </p:nvSpPr>
        <p:spPr bwMode="auto">
          <a:xfrm>
            <a:off x="4114800" y="41148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8201" name="Rectangle 136"/>
          <p:cNvSpPr>
            <a:spLocks noChangeArrowheads="1"/>
          </p:cNvSpPr>
          <p:nvPr/>
        </p:nvSpPr>
        <p:spPr bwMode="auto">
          <a:xfrm>
            <a:off x="3733800" y="1676400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202" name="Rectangle 137"/>
          <p:cNvSpPr>
            <a:spLocks noChangeArrowheads="1"/>
          </p:cNvSpPr>
          <p:nvPr/>
        </p:nvSpPr>
        <p:spPr bwMode="auto">
          <a:xfrm>
            <a:off x="5340350" y="41148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8203" name="Rectangle 138"/>
          <p:cNvSpPr>
            <a:spLocks noChangeArrowheads="1"/>
          </p:cNvSpPr>
          <p:nvPr/>
        </p:nvSpPr>
        <p:spPr bwMode="auto">
          <a:xfrm>
            <a:off x="4953000" y="2895600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204" name="Rectangle 139"/>
          <p:cNvSpPr>
            <a:spLocks noChangeArrowheads="1"/>
          </p:cNvSpPr>
          <p:nvPr/>
        </p:nvSpPr>
        <p:spPr bwMode="auto">
          <a:xfrm>
            <a:off x="6248400" y="2286000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205" name="Rectangle 140"/>
          <p:cNvSpPr>
            <a:spLocks noChangeArrowheads="1"/>
          </p:cNvSpPr>
          <p:nvPr/>
        </p:nvSpPr>
        <p:spPr bwMode="auto">
          <a:xfrm>
            <a:off x="6635750" y="41148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8206" name="Rectangle 141"/>
          <p:cNvSpPr>
            <a:spLocks noChangeArrowheads="1"/>
          </p:cNvSpPr>
          <p:nvPr/>
        </p:nvSpPr>
        <p:spPr bwMode="auto">
          <a:xfrm>
            <a:off x="7632700" y="3500438"/>
            <a:ext cx="1295400" cy="609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207" name="Rectangle 142"/>
          <p:cNvSpPr>
            <a:spLocks noChangeArrowheads="1"/>
          </p:cNvSpPr>
          <p:nvPr/>
        </p:nvSpPr>
        <p:spPr bwMode="auto">
          <a:xfrm>
            <a:off x="8083550" y="41148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5</a:t>
            </a:r>
          </a:p>
        </p:txBody>
      </p:sp>
      <p:grpSp>
        <p:nvGrpSpPr>
          <p:cNvPr id="88208" name="Group 144"/>
          <p:cNvGrpSpPr>
            <a:grpSpLocks/>
          </p:cNvGrpSpPr>
          <p:nvPr/>
        </p:nvGrpSpPr>
        <p:grpSpPr bwMode="auto">
          <a:xfrm>
            <a:off x="4876800" y="3519488"/>
            <a:ext cx="1266825" cy="595312"/>
            <a:chOff x="0" y="0"/>
            <a:chExt cx="798" cy="375"/>
          </a:xfrm>
        </p:grpSpPr>
        <p:sp>
          <p:nvSpPr>
            <p:cNvPr id="72811" name="Text Box 144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100</a:t>
              </a:r>
            </a:p>
          </p:txBody>
        </p:sp>
        <p:sp>
          <p:nvSpPr>
            <p:cNvPr id="72812" name="Text Box 145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 v</a:t>
              </a:r>
              <a:r>
                <a:rPr lang="en-US" altLang="zh-CN" sz="1800" b="1" baseline="-25000"/>
                <a:t>5</a:t>
              </a:r>
              <a:r>
                <a:rPr lang="en-US" altLang="zh-CN" sz="1800" b="1"/>
                <a:t>}</a:t>
              </a:r>
            </a:p>
          </p:txBody>
        </p:sp>
      </p:grpSp>
      <p:sp>
        <p:nvSpPr>
          <p:cNvPr id="88211" name="Text Box 147"/>
          <p:cNvSpPr txBox="1">
            <a:spLocks noChangeArrowheads="1"/>
          </p:cNvSpPr>
          <p:nvPr/>
        </p:nvSpPr>
        <p:spPr bwMode="auto">
          <a:xfrm>
            <a:off x="304800" y="3505200"/>
            <a:ext cx="3810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25000"/>
              </a:spcBef>
            </a:pPr>
            <a:r>
              <a:rPr lang="en-US" altLang="zh-CN" sz="1800">
                <a:solidFill>
                  <a:schemeClr val="tx2"/>
                </a:solidFill>
              </a:rPr>
              <a:t>0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1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2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3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4</a:t>
            </a:r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5</a:t>
            </a:r>
          </a:p>
        </p:txBody>
      </p:sp>
      <p:sp>
        <p:nvSpPr>
          <p:cNvPr id="88212" name="Rectangle 148"/>
          <p:cNvSpPr>
            <a:spLocks noChangeArrowheads="1"/>
          </p:cNvSpPr>
          <p:nvPr/>
        </p:nvSpPr>
        <p:spPr bwMode="auto">
          <a:xfrm>
            <a:off x="3810000" y="457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dist[w]</a:t>
            </a:r>
          </a:p>
        </p:txBody>
      </p:sp>
      <p:sp>
        <p:nvSpPr>
          <p:cNvPr id="88213" name="Text Box 149"/>
          <p:cNvSpPr txBox="1">
            <a:spLocks noChangeArrowheads="1"/>
          </p:cNvSpPr>
          <p:nvPr/>
        </p:nvSpPr>
        <p:spPr bwMode="auto">
          <a:xfrm>
            <a:off x="152400" y="32004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/>
              <a:t>0    1     2      3      4      5</a:t>
            </a:r>
          </a:p>
        </p:txBody>
      </p:sp>
      <p:sp>
        <p:nvSpPr>
          <p:cNvPr id="88215" name="Text Box 151"/>
          <p:cNvSpPr txBox="1">
            <a:spLocks noChangeArrowheads="1"/>
          </p:cNvSpPr>
          <p:nvPr/>
        </p:nvSpPr>
        <p:spPr bwMode="auto">
          <a:xfrm>
            <a:off x="7704138" y="1773238"/>
            <a:ext cx="1143000" cy="5556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10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2</a:t>
            </a:r>
            <a:r>
              <a:rPr lang="en-US" altLang="zh-CN" sz="1800" b="1"/>
              <a:t>}</a:t>
            </a:r>
          </a:p>
        </p:txBody>
      </p:sp>
      <p:sp>
        <p:nvSpPr>
          <p:cNvPr id="88216" name="Text Box 152"/>
          <p:cNvSpPr txBox="1">
            <a:spLocks noChangeArrowheads="1"/>
          </p:cNvSpPr>
          <p:nvPr/>
        </p:nvSpPr>
        <p:spPr bwMode="auto">
          <a:xfrm>
            <a:off x="7704138" y="2349500"/>
            <a:ext cx="1143000" cy="55562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50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4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3</a:t>
            </a:r>
            <a:r>
              <a:rPr lang="en-US" altLang="zh-CN" sz="1800" b="1"/>
              <a:t>}</a:t>
            </a:r>
          </a:p>
        </p:txBody>
      </p:sp>
      <p:sp>
        <p:nvSpPr>
          <p:cNvPr id="88217" name="Text Box 153"/>
          <p:cNvSpPr txBox="1">
            <a:spLocks noChangeArrowheads="1"/>
          </p:cNvSpPr>
          <p:nvPr/>
        </p:nvSpPr>
        <p:spPr bwMode="auto">
          <a:xfrm>
            <a:off x="7704138" y="2960688"/>
            <a:ext cx="1143000" cy="5302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zh-CN" sz="1800" b="1"/>
              <a:t>30</a:t>
            </a:r>
          </a:p>
          <a:p>
            <a:pPr algn="ctr" eaLnBrk="1" hangingPunct="1">
              <a:lnSpc>
                <a:spcPct val="75000"/>
              </a:lnSpc>
            </a:pPr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4</a:t>
            </a:r>
            <a:r>
              <a:rPr lang="en-US" altLang="zh-CN" sz="1800" b="1"/>
              <a:t>}</a:t>
            </a:r>
          </a:p>
        </p:txBody>
      </p:sp>
      <p:sp>
        <p:nvSpPr>
          <p:cNvPr id="72810" name="右箭头 9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975600" y="5765800"/>
            <a:ext cx="1168400" cy="693738"/>
          </a:xfrm>
          <a:prstGeom prst="righ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 autoUpdateAnimBg="0"/>
      <p:bldP spid="88116" grpId="0" animBg="1" autoUpdateAnimBg="0"/>
      <p:bldP spid="88169" grpId="0" autoUpdateAnimBg="0"/>
      <p:bldP spid="88170" grpId="0" autoUpdateAnimBg="0"/>
      <p:bldP spid="88171" grpId="0" autoUpdateAnimBg="0"/>
      <p:bldP spid="88172" grpId="0" autoUpdateAnimBg="0"/>
      <p:bldP spid="88187" grpId="0" autoUpdateAnimBg="0"/>
      <p:bldP spid="88188" grpId="0" autoUpdateAnimBg="0"/>
      <p:bldP spid="88189" grpId="0" autoUpdateAnimBg="0"/>
      <p:bldP spid="88190" grpId="0" animBg="1"/>
      <p:bldP spid="88191" grpId="0" animBg="1"/>
      <p:bldP spid="88192" grpId="0" animBg="1"/>
      <p:bldP spid="88193" grpId="0" animBg="1"/>
      <p:bldP spid="88194" grpId="0" animBg="1"/>
      <p:bldP spid="88195" grpId="0" animBg="1"/>
      <p:bldP spid="88196" grpId="0" animBg="1"/>
      <p:bldP spid="88199" grpId="0" animBg="1" autoUpdateAnimBg="0"/>
      <p:bldP spid="88200" grpId="0" autoUpdateAnimBg="0"/>
      <p:bldP spid="88201" grpId="0" animBg="1" autoUpdateAnimBg="0"/>
      <p:bldP spid="88202" grpId="0" autoUpdateAnimBg="0"/>
      <p:bldP spid="88203" grpId="0" animBg="1" autoUpdateAnimBg="0"/>
      <p:bldP spid="88204" grpId="0" animBg="1" autoUpdateAnimBg="0"/>
      <p:bldP spid="88205" grpId="0" autoUpdateAnimBg="0"/>
      <p:bldP spid="88206" grpId="0" animBg="1" autoUpdateAnimBg="0"/>
      <p:bldP spid="88207" grpId="0" autoUpdateAnimBg="0"/>
      <p:bldP spid="88211" grpId="0" autoUpdateAnimBg="0"/>
      <p:bldP spid="88212" grpId="0" autoUpdateAnimBg="0"/>
      <p:bldP spid="88213" grpId="0" autoUpdateAnimBg="0"/>
      <p:bldP spid="88215" grpId="0" animBg="1" autoUpdateAnimBg="0"/>
      <p:bldP spid="88216" grpId="0" animBg="1" autoUpdateAnimBg="0"/>
      <p:bldP spid="88217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F9CC534-CF39-4A5C-9272-DD8C7F50823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3731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188470B5-4CDA-47E6-982A-AF339B522121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63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5625" y="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8.5.3</a:t>
            </a:r>
            <a:r>
              <a:rPr lang="zh-CN" altLang="en-US" sz="3200" b="1" dirty="0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黑体" pitchFamily="2" charset="-122"/>
              </a:rPr>
              <a:t>所有顶点之间的</a:t>
            </a:r>
            <a:r>
              <a:rPr lang="zh-CN" altLang="en-US" sz="3200" b="1" dirty="0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最短路径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077200" cy="4419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问题的提出：</a:t>
            </a:r>
            <a:r>
              <a:rPr lang="zh-CN" altLang="en-US" sz="2800" b="1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已知一个各边权值均大于</a:t>
            </a:r>
            <a:r>
              <a:rPr lang="en-US" altLang="zh-CN" sz="2800" b="1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的带权有向图，对每一对顶点</a:t>
            </a:r>
            <a:r>
              <a:rPr lang="zh-CN" altLang="en-US" sz="2800" b="1" smtClean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en-US" altLang="zh-CN" sz="2800" b="1" i="1" smtClean="0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smtClean="0">
                <a:solidFill>
                  <a:srgbClr val="333300"/>
                </a:solidFill>
                <a:ea typeface="仿宋_GB2312" pitchFamily="49" charset="-122"/>
              </a:rPr>
              <a:t>i</a:t>
            </a:r>
            <a:r>
              <a:rPr lang="en-US" altLang="zh-CN" sz="2800" b="1" baseline="-25000" smtClean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en-US" altLang="zh-CN" sz="2800" b="1" smtClean="0">
                <a:solidFill>
                  <a:srgbClr val="333300"/>
                </a:solidFill>
                <a:ea typeface="仿宋_GB2312" pitchFamily="49" charset="-122"/>
                <a:sym typeface="Symbol" pitchFamily="18" charset="2"/>
              </a:rPr>
              <a:t></a:t>
            </a:r>
            <a:r>
              <a:rPr lang="en-US" altLang="zh-CN" sz="2800" b="1" smtClean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en-US" altLang="zh-CN" sz="2800" b="1" i="1" smtClean="0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smtClean="0">
                <a:solidFill>
                  <a:srgbClr val="333300"/>
                </a:solidFill>
                <a:ea typeface="仿宋_GB2312" pitchFamily="49" charset="-122"/>
              </a:rPr>
              <a:t>j</a:t>
            </a:r>
            <a:r>
              <a:rPr lang="zh-CN" altLang="en-US" sz="2800" b="1" smtClean="0">
                <a:solidFill>
                  <a:srgbClr val="333300"/>
                </a:solidFill>
                <a:ea typeface="仿宋_GB2312" pitchFamily="49" charset="-122"/>
              </a:rPr>
              <a:t>，</a:t>
            </a:r>
            <a:r>
              <a:rPr lang="zh-CN" altLang="en-US" sz="2800" b="1" smtClean="0">
                <a:solidFill>
                  <a:srgbClr val="333300"/>
                </a:solidFill>
                <a:ea typeface="楷体_GB2312" pitchFamily="49" charset="-122"/>
              </a:rPr>
              <a:t>希望求出</a:t>
            </a:r>
            <a:r>
              <a:rPr lang="en-US" altLang="zh-CN" sz="2800" b="1" i="1" smtClean="0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smtClean="0">
                <a:solidFill>
                  <a:srgbClr val="333300"/>
                </a:solidFill>
                <a:ea typeface="仿宋_GB2312" pitchFamily="49" charset="-122"/>
              </a:rPr>
              <a:t>i</a:t>
            </a:r>
            <a:r>
              <a:rPr lang="en-US" altLang="zh-CN" sz="2800" b="1" baseline="-25000" smtClean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zh-CN" altLang="en-US" sz="2800" b="1" smtClean="0">
                <a:solidFill>
                  <a:srgbClr val="333300"/>
                </a:solidFill>
                <a:ea typeface="楷体_GB2312" pitchFamily="49" charset="-122"/>
              </a:rPr>
              <a:t>与</a:t>
            </a:r>
            <a:r>
              <a:rPr lang="en-US" altLang="zh-CN" sz="2800" b="1" i="1" smtClean="0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smtClean="0">
                <a:solidFill>
                  <a:srgbClr val="333300"/>
                </a:solidFill>
                <a:ea typeface="仿宋_GB2312" pitchFamily="49" charset="-122"/>
              </a:rPr>
              <a:t>j</a:t>
            </a:r>
            <a:r>
              <a:rPr lang="zh-CN" altLang="en-US" sz="2800" b="1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之间的最短路径和最短路径长度。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解决思路：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可以通过</a:t>
            </a:r>
            <a:r>
              <a:rPr lang="zh-CN" altLang="en-US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 sz="2800" b="1" smtClean="0">
                <a:solidFill>
                  <a:schemeClr val="tx2"/>
                </a:solidFill>
                <a:ea typeface="仿宋_GB2312" pitchFamily="49" charset="-122"/>
              </a:rPr>
              <a:t>Dijkstra</a:t>
            </a:r>
            <a:r>
              <a:rPr lang="zh-CN" altLang="en-US" sz="2800" b="1" smtClean="0">
                <a:solidFill>
                  <a:schemeClr val="tx2"/>
                </a:solidFill>
                <a:ea typeface="楷体_GB2312" pitchFamily="49" charset="-122"/>
              </a:rPr>
              <a:t>算法</a:t>
            </a:r>
            <a:r>
              <a:rPr lang="zh-CN" altLang="en-US" sz="2800" b="1" smtClean="0">
                <a:solidFill>
                  <a:srgbClr val="333300"/>
                </a:solidFill>
                <a:ea typeface="楷体_GB2312" pitchFamily="49" charset="-122"/>
              </a:rPr>
              <a:t>来完成，</a:t>
            </a:r>
            <a:r>
              <a:rPr lang="zh-CN" altLang="en-US" sz="2800" smtClean="0">
                <a:solidFill>
                  <a:srgbClr val="080808"/>
                </a:solidFill>
                <a:latin typeface="楷体_GB2312" pitchFamily="49" charset="-122"/>
              </a:rPr>
              <a:t>具体方法是：每次以不同的顶点作为源点，调用狄克斯特拉算法求出从该源点到其余顶点的最短路径。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</a:rPr>
              <a:t>重复</a:t>
            </a:r>
            <a:r>
              <a:rPr lang="en-US" altLang="zh-CN" sz="2800" smtClean="0">
                <a:solidFill>
                  <a:srgbClr val="0000FF"/>
                </a:solidFill>
                <a:latin typeface="楷体_GB2312" pitchFamily="49" charset="-122"/>
              </a:rPr>
              <a:t>n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</a:rPr>
              <a:t>次</a:t>
            </a:r>
            <a:r>
              <a:rPr lang="zh-CN" altLang="en-US" sz="2800" smtClean="0">
                <a:solidFill>
                  <a:srgbClr val="080808"/>
                </a:solidFill>
                <a:latin typeface="楷体_GB2312" pitchFamily="49" charset="-122"/>
              </a:rPr>
              <a:t>就可求出每对顶点之间的最短路径。由于狄克斯特拉算法的时间复杂度为</a:t>
            </a:r>
            <a:r>
              <a:rPr lang="en-US" altLang="zh-CN" sz="2800" i="1" smtClean="0">
                <a:solidFill>
                  <a:srgbClr val="080808"/>
                </a:solidFill>
              </a:rPr>
              <a:t>O</a:t>
            </a:r>
            <a:r>
              <a:rPr lang="en-US" altLang="zh-CN" sz="2800" smtClean="0">
                <a:solidFill>
                  <a:srgbClr val="080808"/>
                </a:solidFill>
              </a:rPr>
              <a:t>(</a:t>
            </a:r>
            <a:r>
              <a:rPr lang="en-US" altLang="zh-CN" sz="2800" i="1" smtClean="0">
                <a:solidFill>
                  <a:srgbClr val="080808"/>
                </a:solidFill>
              </a:rPr>
              <a:t>n</a:t>
            </a:r>
            <a:r>
              <a:rPr lang="en-US" altLang="zh-CN" sz="2800" baseline="30000" smtClean="0">
                <a:solidFill>
                  <a:srgbClr val="080808"/>
                </a:solidFill>
              </a:rPr>
              <a:t>3</a:t>
            </a:r>
            <a:r>
              <a:rPr lang="en-US" altLang="zh-CN" sz="2800" smtClean="0">
                <a:solidFill>
                  <a:srgbClr val="080808"/>
                </a:solidFill>
              </a:rPr>
              <a:t>)</a:t>
            </a:r>
            <a:r>
              <a:rPr lang="en-US" sz="2800" smtClean="0">
                <a:solidFill>
                  <a:srgbClr val="080808"/>
                </a:solidFill>
                <a:latin typeface="楷体_GB2312" pitchFamily="49" charset="-122"/>
              </a:rPr>
              <a:t>，</a:t>
            </a:r>
            <a:r>
              <a:rPr lang="zh-CN" altLang="en-US" sz="2800" smtClean="0">
                <a:solidFill>
                  <a:srgbClr val="080808"/>
                </a:solidFill>
                <a:latin typeface="楷体_GB2312" pitchFamily="49" charset="-122"/>
              </a:rPr>
              <a:t>所以这种</a:t>
            </a:r>
            <a:r>
              <a:rPr lang="zh-CN" altLang="en-US" sz="2800" smtClean="0">
                <a:solidFill>
                  <a:srgbClr val="0000FF"/>
                </a:solidFill>
                <a:latin typeface="楷体_GB2312" pitchFamily="49" charset="-122"/>
              </a:rPr>
              <a:t>算法的时间复杂度为</a:t>
            </a:r>
            <a:r>
              <a:rPr lang="en-US" altLang="zh-CN" sz="2800" i="1" smtClean="0">
                <a:solidFill>
                  <a:srgbClr val="0000FF"/>
                </a:solidFill>
              </a:rPr>
              <a:t>O</a:t>
            </a:r>
            <a:r>
              <a:rPr lang="en-US" altLang="zh-CN" sz="2800" smtClean="0">
                <a:solidFill>
                  <a:srgbClr val="0000FF"/>
                </a:solidFill>
              </a:rPr>
              <a:t>(</a:t>
            </a:r>
            <a:r>
              <a:rPr lang="en-US" altLang="zh-CN" sz="2800" i="1" smtClean="0">
                <a:solidFill>
                  <a:srgbClr val="0000FF"/>
                </a:solidFill>
              </a:rPr>
              <a:t>n</a:t>
            </a:r>
            <a:r>
              <a:rPr lang="en-US" altLang="zh-CN" sz="2800" baseline="30000" smtClean="0">
                <a:solidFill>
                  <a:srgbClr val="0000FF"/>
                </a:solidFill>
              </a:rPr>
              <a:t>4</a:t>
            </a:r>
            <a:r>
              <a:rPr lang="en-US" altLang="zh-CN" sz="2800" smtClean="0">
                <a:solidFill>
                  <a:srgbClr val="0000FF"/>
                </a:solidFill>
              </a:rPr>
              <a:t>)</a:t>
            </a:r>
            <a:r>
              <a:rPr lang="en-US" sz="2800" smtClean="0">
                <a:solidFill>
                  <a:srgbClr val="0000FF"/>
                </a:solidFill>
                <a:latin typeface="楷体_GB2312" pitchFamily="49" charset="-122"/>
              </a:rPr>
              <a:t>。</a:t>
            </a:r>
            <a:endParaRPr lang="zh-CN" altLang="en-US" sz="2800" b="1" smtClean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FF3300"/>
                </a:solidFill>
                <a:ea typeface="仿宋_GB2312" pitchFamily="49" charset="-122"/>
              </a:rPr>
              <a:t>改进：</a:t>
            </a:r>
            <a:r>
              <a:rPr lang="en-US" altLang="zh-CN" sz="2800" b="1" smtClean="0">
                <a:solidFill>
                  <a:srgbClr val="333300"/>
                </a:solidFill>
                <a:ea typeface="仿宋_GB2312" pitchFamily="49" charset="-122"/>
              </a:rPr>
              <a:t>Floyd</a:t>
            </a:r>
            <a:r>
              <a:rPr lang="zh-CN" altLang="en-US" sz="2800" b="1" smtClean="0">
                <a:solidFill>
                  <a:srgbClr val="333300"/>
                </a:solidFill>
                <a:ea typeface="楷体_GB2312" pitchFamily="49" charset="-122"/>
              </a:rPr>
              <a:t>算法（略）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ea typeface="仿宋_GB2312" pitchFamily="49" charset="-122"/>
              </a:rPr>
              <a:t>   </a:t>
            </a:r>
          </a:p>
        </p:txBody>
      </p:sp>
      <p:sp>
        <p:nvSpPr>
          <p:cNvPr id="7373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flipH="1">
            <a:off x="8001000" y="5867400"/>
            <a:ext cx="4572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5656B3C-75C9-42BC-ACA0-C8E8155B275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4755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48CA04F1-9DC6-46A3-8A73-C46B44E9561C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64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1925" y="0"/>
            <a:ext cx="6402388" cy="6858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333300"/>
                </a:solidFill>
                <a:ea typeface="黑体" pitchFamily="49" charset="-122"/>
              </a:rPr>
              <a:t>8.6   </a:t>
            </a:r>
            <a:r>
              <a:rPr lang="zh-CN" altLang="en-US" sz="3200" b="1" smtClean="0">
                <a:solidFill>
                  <a:srgbClr val="333300"/>
                </a:solidFill>
                <a:ea typeface="黑体" pitchFamily="49" charset="-122"/>
              </a:rPr>
              <a:t>用顶点表示活动的网络</a:t>
            </a:r>
          </a:p>
        </p:txBody>
      </p:sp>
      <p:sp>
        <p:nvSpPr>
          <p:cNvPr id="97285" name="Rectangle 3"/>
          <p:cNvSpPr>
            <a:spLocks noChangeArrowheads="1"/>
          </p:cNvSpPr>
          <p:nvPr/>
        </p:nvSpPr>
        <p:spPr bwMode="auto">
          <a:xfrm>
            <a:off x="0" y="1420813"/>
            <a:ext cx="9144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① AOV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网</a:t>
            </a:r>
            <a:r>
              <a:rPr lang="en-US" altLang="zh-CN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(Activity On Vertices)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顶点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表示活动的网络</a:t>
            </a:r>
          </a:p>
          <a:p>
            <a:pPr>
              <a:spcBef>
                <a:spcPct val="3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AOV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网定义：若用有向图表示一个工程，在图中用顶点表示活动，用弧表示活动间的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优先关系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Vi 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必须先于活动</a:t>
            </a:r>
            <a:r>
              <a:rPr lang="en-US" altLang="zh-CN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Vj 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进行。则这样的有向图叫做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用顶点表示活动的网络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，简称 </a:t>
            </a:r>
            <a:r>
              <a:rPr lang="en-US" altLang="zh-CN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AOV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② 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AOE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网</a:t>
            </a:r>
            <a:r>
              <a:rPr lang="en-US" altLang="zh-CN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(Activity On Edges)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边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表示活动的网络</a:t>
            </a:r>
          </a:p>
          <a:p>
            <a:pPr>
              <a:spcBef>
                <a:spcPct val="30000"/>
              </a:spcBef>
            </a:pPr>
            <a:r>
              <a:rPr lang="en-US" altLang="zh-CN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AOE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网定义：如果在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无环的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带权有向图中， 用有向边表示一个工程中的活动，用边上权值表示活动持续时间，用顶点表示事件，则这样的有向图叫做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用边表示活动的网络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，简称 </a:t>
            </a:r>
            <a:r>
              <a:rPr lang="en-US" altLang="zh-CN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AOE</a:t>
            </a:r>
            <a:r>
              <a:rPr lang="zh-CN" altLang="en-US" sz="2800" b="1">
                <a:solidFill>
                  <a:srgbClr val="33330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9728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5791200"/>
            <a:ext cx="4572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4759" name="Text Box 5"/>
          <p:cNvSpPr txBox="1">
            <a:spLocks noChangeArrowheads="1"/>
          </p:cNvSpPr>
          <p:nvPr/>
        </p:nvSpPr>
        <p:spPr bwMode="auto">
          <a:xfrm>
            <a:off x="409575" y="800100"/>
            <a:ext cx="8288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</a:rPr>
              <a:t>有两种常用的活动网络（ </a:t>
            </a:r>
            <a:r>
              <a:rPr lang="en-US" altLang="zh-CN" sz="2800" b="1">
                <a:solidFill>
                  <a:srgbClr val="333300"/>
                </a:solidFill>
              </a:rPr>
              <a:t>Activity  Network</a:t>
            </a:r>
            <a:r>
              <a:rPr lang="zh-CN" altLang="en-US" sz="2800" b="1">
                <a:solidFill>
                  <a:srgbClr val="333300"/>
                </a:solidFill>
              </a:rPr>
              <a:t>）：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 autoUpdateAnimBg="0"/>
      <p:bldP spid="97286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E856A13-78AB-40F7-AB09-00540D2B9E0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5779" name="灯片编号占位符 2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1C539868-5950-4EA9-9476-5503429939A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488950" y="1244600"/>
            <a:ext cx="8278813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</a:t>
            </a:r>
            <a:r>
              <a:rPr lang="en-US" sz="3200" b="1" dirty="0" smtClean="0">
                <a:ea typeface="楷体_GB2312" pitchFamily="49" charset="-122"/>
              </a:rPr>
              <a:t>C</a:t>
            </a:r>
            <a:r>
              <a:rPr lang="en-US" sz="3200" b="1" baseline="-25000" dirty="0" smtClean="0">
                <a:ea typeface="楷体_GB2312" pitchFamily="49" charset="-122"/>
              </a:rPr>
              <a:t>1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            </a:t>
            </a:r>
            <a:r>
              <a:rPr lang="zh-CN" altLang="en-US" sz="3200" b="1" dirty="0" smtClean="0"/>
              <a:t>高等数学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 smtClean="0"/>
              <a:t>    </a:t>
            </a:r>
            <a:r>
              <a:rPr lang="en-US" sz="3200" b="1" dirty="0" smtClean="0"/>
              <a:t>C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                  </a:t>
            </a:r>
            <a:r>
              <a:rPr lang="zh-CN" altLang="en-US" sz="3200" b="1" dirty="0" smtClean="0"/>
              <a:t>程序设计基础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 smtClean="0"/>
              <a:t>    </a:t>
            </a:r>
            <a:r>
              <a:rPr lang="en-US" sz="3200" b="1" dirty="0" smtClean="0"/>
              <a:t>C</a:t>
            </a:r>
            <a:r>
              <a:rPr lang="en-US" sz="3200" b="1" baseline="-25000" dirty="0" smtClean="0"/>
              <a:t>3</a:t>
            </a:r>
            <a:r>
              <a:rPr lang="en-US" sz="3200" b="1" dirty="0" smtClean="0"/>
              <a:t>                       </a:t>
            </a:r>
            <a:r>
              <a:rPr lang="zh-CN" altLang="en-US" sz="3200" b="1" dirty="0" smtClean="0"/>
              <a:t>离散数学                   </a:t>
            </a:r>
            <a:r>
              <a:rPr lang="en-US" sz="3200" b="1" dirty="0" smtClean="0"/>
              <a:t>C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,  C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3200" b="1" dirty="0" smtClean="0"/>
              <a:t>    C</a:t>
            </a:r>
            <a:r>
              <a:rPr lang="en-US" sz="3200" b="1" baseline="-25000" dirty="0" smtClean="0"/>
              <a:t>4</a:t>
            </a:r>
            <a:r>
              <a:rPr lang="en-US" sz="3200" b="1" dirty="0" smtClean="0"/>
              <a:t>                       </a:t>
            </a:r>
            <a:r>
              <a:rPr lang="zh-CN" altLang="en-US" sz="3200" b="1" dirty="0" smtClean="0"/>
              <a:t>数据结构                   </a:t>
            </a:r>
            <a:r>
              <a:rPr lang="en-US" sz="3200" b="1" dirty="0" smtClean="0"/>
              <a:t>C</a:t>
            </a:r>
            <a:r>
              <a:rPr lang="en-US" sz="3200" b="1" baseline="-25000" dirty="0" smtClean="0"/>
              <a:t>3</a:t>
            </a:r>
            <a:r>
              <a:rPr lang="en-US" sz="3200" b="1" dirty="0" smtClean="0"/>
              <a:t>,  C</a:t>
            </a:r>
            <a:r>
              <a:rPr lang="en-US" sz="3200" b="1" baseline="-25000" dirty="0" smtClean="0"/>
              <a:t>2</a:t>
            </a:r>
            <a:endParaRPr lang="en-US" sz="3200" b="1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3200" b="1" dirty="0" smtClean="0"/>
              <a:t>    C</a:t>
            </a:r>
            <a:r>
              <a:rPr lang="en-US" sz="3200" b="1" baseline="-25000" dirty="0" smtClean="0"/>
              <a:t>5</a:t>
            </a:r>
            <a:r>
              <a:rPr lang="en-US" sz="3200" b="1" dirty="0" smtClean="0"/>
              <a:t>               </a:t>
            </a:r>
            <a:r>
              <a:rPr lang="zh-CN" altLang="en-US" sz="3200" b="1" dirty="0" smtClean="0"/>
              <a:t>高级语言程序设计           </a:t>
            </a:r>
            <a:r>
              <a:rPr lang="en-US" sz="3200" b="1" dirty="0" smtClean="0"/>
              <a:t>C</a:t>
            </a:r>
            <a:r>
              <a:rPr lang="en-US" sz="3200" b="1" baseline="-25000" dirty="0" smtClean="0"/>
              <a:t>2</a:t>
            </a:r>
            <a:endParaRPr lang="en-US" sz="3200" b="1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3200" b="1" dirty="0" smtClean="0"/>
              <a:t>    C</a:t>
            </a:r>
            <a:r>
              <a:rPr lang="en-US" sz="3200" b="1" baseline="-25000" dirty="0" smtClean="0"/>
              <a:t>6</a:t>
            </a:r>
            <a:r>
              <a:rPr lang="en-US" sz="3200" b="1" dirty="0" smtClean="0"/>
              <a:t>                       </a:t>
            </a:r>
            <a:r>
              <a:rPr lang="zh-CN" altLang="en-US" sz="3200" b="1" dirty="0" smtClean="0"/>
              <a:t>编译方法                   </a:t>
            </a:r>
            <a:r>
              <a:rPr lang="en-US" sz="3200" b="1" dirty="0" smtClean="0"/>
              <a:t>C</a:t>
            </a:r>
            <a:r>
              <a:rPr lang="en-US" sz="3200" b="1" baseline="-25000" dirty="0" smtClean="0"/>
              <a:t>5</a:t>
            </a:r>
            <a:r>
              <a:rPr lang="en-US" sz="3200" b="1" dirty="0" smtClean="0"/>
              <a:t>,  C</a:t>
            </a:r>
            <a:r>
              <a:rPr lang="en-US" sz="3200" b="1" baseline="-25000" dirty="0" smtClean="0"/>
              <a:t>4</a:t>
            </a:r>
            <a:endParaRPr lang="en-US" sz="3200" b="1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3200" b="1" dirty="0" smtClean="0"/>
              <a:t>    C</a:t>
            </a:r>
            <a:r>
              <a:rPr lang="en-US" sz="3200" b="1" baseline="-25000" dirty="0" smtClean="0"/>
              <a:t>7</a:t>
            </a:r>
            <a:r>
              <a:rPr lang="en-US" sz="3200" b="1" dirty="0" smtClean="0"/>
              <a:t>                       </a:t>
            </a:r>
            <a:r>
              <a:rPr lang="zh-CN" altLang="en-US" sz="3200" b="1" dirty="0" smtClean="0"/>
              <a:t>操作系统                   </a:t>
            </a:r>
            <a:r>
              <a:rPr lang="en-US" sz="3200" b="1" dirty="0" smtClean="0"/>
              <a:t>C</a:t>
            </a:r>
            <a:r>
              <a:rPr lang="en-US" sz="3200" b="1" baseline="-25000" dirty="0" smtClean="0"/>
              <a:t>4</a:t>
            </a:r>
            <a:r>
              <a:rPr lang="en-US" sz="3200" b="1" dirty="0" smtClean="0"/>
              <a:t>,  C</a:t>
            </a:r>
            <a:r>
              <a:rPr lang="en-US" sz="3200" b="1" baseline="-25000" dirty="0" smtClean="0"/>
              <a:t>9</a:t>
            </a:r>
            <a:endParaRPr lang="en-US" sz="3200" b="1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3200" b="1" dirty="0" smtClean="0"/>
              <a:t>    C</a:t>
            </a:r>
            <a:r>
              <a:rPr lang="en-US" sz="3200" b="1" baseline="-25000" dirty="0" smtClean="0"/>
              <a:t>8</a:t>
            </a:r>
            <a:r>
              <a:rPr lang="en-US" sz="3200" b="1" dirty="0" smtClean="0"/>
              <a:t>                       </a:t>
            </a:r>
            <a:r>
              <a:rPr lang="zh-CN" altLang="en-US" sz="3200" b="1" dirty="0" smtClean="0"/>
              <a:t>普通物理                   </a:t>
            </a:r>
            <a:r>
              <a:rPr lang="en-US" sz="3200" b="1" dirty="0" smtClean="0"/>
              <a:t>C</a:t>
            </a:r>
            <a:r>
              <a:rPr lang="en-US" sz="3200" b="1" baseline="-25000" dirty="0" smtClean="0"/>
              <a:t>1</a:t>
            </a:r>
            <a:endParaRPr lang="en-US" sz="3200" b="1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3200" b="1" dirty="0" smtClean="0"/>
              <a:t>    C</a:t>
            </a:r>
            <a:r>
              <a:rPr lang="en-US" sz="3200" b="1" baseline="-25000" dirty="0" smtClean="0"/>
              <a:t>9</a:t>
            </a:r>
            <a:r>
              <a:rPr lang="en-US" sz="3200" b="1" dirty="0" smtClean="0"/>
              <a:t>                      </a:t>
            </a:r>
            <a:r>
              <a:rPr lang="zh-CN" altLang="en-US" sz="3200" b="1" dirty="0" smtClean="0"/>
              <a:t>计算机原理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    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</a:t>
            </a:r>
            <a:r>
              <a:rPr lang="en-US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</a:t>
            </a:r>
          </a:p>
        </p:txBody>
      </p:sp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609600" y="657225"/>
            <a:ext cx="8201025" cy="485775"/>
            <a:chOff x="0" y="0"/>
            <a:chExt cx="5166" cy="306"/>
          </a:xfrm>
        </p:grpSpPr>
        <p:sp>
          <p:nvSpPr>
            <p:cNvPr id="75782" name="WordArt 3"/>
            <p:cNvSpPr>
              <a:spLocks noChangeArrowheads="1" noChangeShapeType="1" noTextEdit="1"/>
            </p:cNvSpPr>
            <p:nvPr/>
          </p:nvSpPr>
          <p:spPr bwMode="auto">
            <a:xfrm>
              <a:off x="0" y="18"/>
              <a:ext cx="115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2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仿宋_GB2312"/>
                </a:rPr>
                <a:t>课程代号</a:t>
              </a:r>
            </a:p>
          </p:txBody>
        </p:sp>
        <p:sp>
          <p:nvSpPr>
            <p:cNvPr id="75783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953" y="0"/>
              <a:ext cx="1086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2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仿宋_GB2312"/>
                </a:rPr>
                <a:t>课程名称</a:t>
              </a:r>
            </a:p>
          </p:txBody>
        </p:sp>
        <p:sp>
          <p:nvSpPr>
            <p:cNvPr id="75784" name="WordArt 5"/>
            <p:cNvSpPr>
              <a:spLocks noChangeArrowheads="1" noChangeShapeType="1" noTextEdit="1"/>
            </p:cNvSpPr>
            <p:nvPr/>
          </p:nvSpPr>
          <p:spPr bwMode="auto">
            <a:xfrm>
              <a:off x="4080" y="0"/>
              <a:ext cx="1086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2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仿宋_GB2312"/>
                </a:rPr>
                <a:t>先修课程</a:t>
              </a:r>
            </a:p>
          </p:txBody>
        </p:sp>
        <p:sp>
          <p:nvSpPr>
            <p:cNvPr id="75785" name="Line 6"/>
            <p:cNvSpPr>
              <a:spLocks noChangeShapeType="1"/>
            </p:cNvSpPr>
            <p:nvPr/>
          </p:nvSpPr>
          <p:spPr bwMode="auto">
            <a:xfrm>
              <a:off x="1968" y="30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6" name="Line 7"/>
            <p:cNvSpPr>
              <a:spLocks noChangeShapeType="1"/>
            </p:cNvSpPr>
            <p:nvPr/>
          </p:nvSpPr>
          <p:spPr bwMode="auto">
            <a:xfrm>
              <a:off x="48" y="30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Line 8"/>
            <p:cNvSpPr>
              <a:spLocks noChangeShapeType="1"/>
            </p:cNvSpPr>
            <p:nvPr/>
          </p:nvSpPr>
          <p:spPr bwMode="auto">
            <a:xfrm>
              <a:off x="4080" y="30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2F94B86-1D6F-4E19-92C6-8F88E1E0326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6803" name="灯片编号占位符 2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3EE5E577-B82F-469E-B76A-329235F6ABC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6804" name="Line 2"/>
          <p:cNvSpPr>
            <a:spLocks noChangeShapeType="1"/>
          </p:cNvSpPr>
          <p:nvPr/>
        </p:nvSpPr>
        <p:spPr bwMode="auto">
          <a:xfrm>
            <a:off x="5867400" y="3124200"/>
            <a:ext cx="1371600" cy="7620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Line 3"/>
          <p:cNvSpPr>
            <a:spLocks noChangeShapeType="1"/>
          </p:cNvSpPr>
          <p:nvPr/>
        </p:nvSpPr>
        <p:spPr bwMode="auto">
          <a:xfrm>
            <a:off x="1447800" y="3810000"/>
            <a:ext cx="29718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Line 4"/>
          <p:cNvSpPr>
            <a:spLocks noChangeShapeType="1"/>
          </p:cNvSpPr>
          <p:nvPr/>
        </p:nvSpPr>
        <p:spPr bwMode="auto">
          <a:xfrm flipV="1">
            <a:off x="1600200" y="2590800"/>
            <a:ext cx="1676400" cy="990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Line 5"/>
          <p:cNvSpPr>
            <a:spLocks noChangeShapeType="1"/>
          </p:cNvSpPr>
          <p:nvPr/>
        </p:nvSpPr>
        <p:spPr bwMode="auto">
          <a:xfrm>
            <a:off x="1524000" y="2057400"/>
            <a:ext cx="1752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Line 6"/>
          <p:cNvSpPr>
            <a:spLocks noChangeShapeType="1"/>
          </p:cNvSpPr>
          <p:nvPr/>
        </p:nvSpPr>
        <p:spPr bwMode="auto">
          <a:xfrm flipV="1">
            <a:off x="1524000" y="1295400"/>
            <a:ext cx="1600200" cy="6858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Rectangle 7"/>
          <p:cNvSpPr>
            <a:spLocks noChangeArrowheads="1"/>
          </p:cNvSpPr>
          <p:nvPr/>
        </p:nvSpPr>
        <p:spPr bwMode="auto">
          <a:xfrm>
            <a:off x="2514600" y="5181600"/>
            <a:ext cx="431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a typeface="隶书" pitchFamily="49" charset="-122"/>
              </a:rPr>
              <a:t>学生课程学习工程图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76810" name="Oval 8"/>
          <p:cNvSpPr>
            <a:spLocks noChangeArrowheads="1"/>
          </p:cNvSpPr>
          <p:nvPr/>
        </p:nvSpPr>
        <p:spPr bwMode="auto">
          <a:xfrm>
            <a:off x="3048000" y="990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a typeface="宋体" pitchFamily="2" charset="-122"/>
              </a:rPr>
              <a:t>C</a:t>
            </a:r>
            <a:r>
              <a:rPr lang="en-US" altLang="zh-CN" sz="2400" b="1">
                <a:ea typeface="宋体" pitchFamily="2" charset="-122"/>
              </a:rPr>
              <a:t>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6811" name="Oval 9"/>
          <p:cNvSpPr>
            <a:spLocks noChangeArrowheads="1"/>
          </p:cNvSpPr>
          <p:nvPr/>
        </p:nvSpPr>
        <p:spPr bwMode="auto">
          <a:xfrm>
            <a:off x="3276600" y="2209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a typeface="宋体" pitchFamily="2" charset="-122"/>
              </a:rPr>
              <a:t>C</a:t>
            </a:r>
            <a:r>
              <a:rPr lang="en-US" altLang="zh-CN" sz="2400" b="1">
                <a:ea typeface="宋体" pitchFamily="2" charset="-122"/>
              </a:rPr>
              <a:t>3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6812" name="Oval 10"/>
          <p:cNvSpPr>
            <a:spLocks noChangeArrowheads="1"/>
          </p:cNvSpPr>
          <p:nvPr/>
        </p:nvSpPr>
        <p:spPr bwMode="auto">
          <a:xfrm>
            <a:off x="4419600" y="4419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a typeface="宋体" pitchFamily="2" charset="-122"/>
              </a:rPr>
              <a:t>C</a:t>
            </a:r>
            <a:r>
              <a:rPr lang="en-US" altLang="zh-CN" sz="2400" b="1">
                <a:ea typeface="宋体" pitchFamily="2" charset="-122"/>
              </a:rPr>
              <a:t>5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6813" name="Oval 11"/>
          <p:cNvSpPr>
            <a:spLocks noChangeArrowheads="1"/>
          </p:cNvSpPr>
          <p:nvPr/>
        </p:nvSpPr>
        <p:spPr bwMode="auto">
          <a:xfrm>
            <a:off x="5410200" y="2743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a typeface="宋体" pitchFamily="2" charset="-122"/>
              </a:rPr>
              <a:t>C</a:t>
            </a:r>
            <a:r>
              <a:rPr lang="en-US" altLang="zh-CN" sz="2400" b="1">
                <a:ea typeface="宋体" pitchFamily="2" charset="-122"/>
              </a:rPr>
              <a:t>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6814" name="Oval 12"/>
          <p:cNvSpPr>
            <a:spLocks noChangeArrowheads="1"/>
          </p:cNvSpPr>
          <p:nvPr/>
        </p:nvSpPr>
        <p:spPr bwMode="auto">
          <a:xfrm>
            <a:off x="5181600" y="990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a typeface="宋体" pitchFamily="2" charset="-122"/>
              </a:rPr>
              <a:t>C</a:t>
            </a:r>
            <a:r>
              <a:rPr lang="en-US" altLang="zh-CN" sz="2400" b="1">
                <a:ea typeface="宋体" pitchFamily="2" charset="-122"/>
              </a:rPr>
              <a:t>9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6815" name="Oval 13"/>
          <p:cNvSpPr>
            <a:spLocks noChangeArrowheads="1"/>
          </p:cNvSpPr>
          <p:nvPr/>
        </p:nvSpPr>
        <p:spPr bwMode="auto">
          <a:xfrm>
            <a:off x="7162800" y="3733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a typeface="宋体" pitchFamily="2" charset="-122"/>
              </a:rPr>
              <a:t>C</a:t>
            </a:r>
            <a:r>
              <a:rPr lang="en-US" altLang="zh-CN" sz="2400" b="1">
                <a:ea typeface="宋体" pitchFamily="2" charset="-122"/>
              </a:rPr>
              <a:t>6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6816" name="Oval 14"/>
          <p:cNvSpPr>
            <a:spLocks noChangeArrowheads="1"/>
          </p:cNvSpPr>
          <p:nvPr/>
        </p:nvSpPr>
        <p:spPr bwMode="auto">
          <a:xfrm>
            <a:off x="7315200" y="1828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a typeface="宋体" pitchFamily="2" charset="-122"/>
              </a:rPr>
              <a:t>C</a:t>
            </a:r>
            <a:r>
              <a:rPr lang="en-US" altLang="zh-CN" sz="2400" b="1">
                <a:ea typeface="宋体" pitchFamily="2" charset="-122"/>
              </a:rPr>
              <a:t>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6817" name="Oval 15"/>
          <p:cNvSpPr>
            <a:spLocks noChangeArrowheads="1"/>
          </p:cNvSpPr>
          <p:nvPr/>
        </p:nvSpPr>
        <p:spPr bwMode="auto">
          <a:xfrm>
            <a:off x="1066800" y="1752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a typeface="宋体" pitchFamily="2" charset="-122"/>
              </a:rPr>
              <a:t>C</a:t>
            </a:r>
            <a:r>
              <a:rPr lang="en-US" altLang="zh-CN" sz="2400" b="1">
                <a:ea typeface="宋体" pitchFamily="2" charset="-122"/>
              </a:rPr>
              <a:t>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6818" name="Oval 16"/>
          <p:cNvSpPr>
            <a:spLocks noChangeArrowheads="1"/>
          </p:cNvSpPr>
          <p:nvPr/>
        </p:nvSpPr>
        <p:spPr bwMode="auto">
          <a:xfrm>
            <a:off x="10668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a typeface="宋体" pitchFamily="2" charset="-122"/>
              </a:rPr>
              <a:t>C</a:t>
            </a:r>
            <a:r>
              <a:rPr lang="en-US" altLang="zh-CN" sz="2400" b="1">
                <a:ea typeface="宋体" pitchFamily="2" charset="-122"/>
              </a:rPr>
              <a:t>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6819" name="Line 17"/>
          <p:cNvSpPr>
            <a:spLocks noChangeShapeType="1"/>
          </p:cNvSpPr>
          <p:nvPr/>
        </p:nvSpPr>
        <p:spPr bwMode="auto">
          <a:xfrm>
            <a:off x="3581400" y="1219200"/>
            <a:ext cx="1600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0" name="Line 18"/>
          <p:cNvSpPr>
            <a:spLocks noChangeShapeType="1"/>
          </p:cNvSpPr>
          <p:nvPr/>
        </p:nvSpPr>
        <p:spPr bwMode="auto">
          <a:xfrm>
            <a:off x="3810000" y="2514600"/>
            <a:ext cx="16764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1" name="Line 19"/>
          <p:cNvSpPr>
            <a:spLocks noChangeShapeType="1"/>
          </p:cNvSpPr>
          <p:nvPr/>
        </p:nvSpPr>
        <p:spPr bwMode="auto">
          <a:xfrm flipV="1">
            <a:off x="1600200" y="3124200"/>
            <a:ext cx="3810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2" name="Line 20"/>
          <p:cNvSpPr>
            <a:spLocks noChangeShapeType="1"/>
          </p:cNvSpPr>
          <p:nvPr/>
        </p:nvSpPr>
        <p:spPr bwMode="auto">
          <a:xfrm>
            <a:off x="5715000" y="1295400"/>
            <a:ext cx="16764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3" name="Line 21"/>
          <p:cNvSpPr>
            <a:spLocks noChangeShapeType="1"/>
          </p:cNvSpPr>
          <p:nvPr/>
        </p:nvSpPr>
        <p:spPr bwMode="auto">
          <a:xfrm flipV="1">
            <a:off x="5943600" y="2209800"/>
            <a:ext cx="14478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4" name="Line 22"/>
          <p:cNvSpPr>
            <a:spLocks noChangeShapeType="1"/>
          </p:cNvSpPr>
          <p:nvPr/>
        </p:nvSpPr>
        <p:spPr bwMode="auto">
          <a:xfrm flipV="1">
            <a:off x="4953000" y="4114800"/>
            <a:ext cx="2286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DCE1B0D-A24E-4107-A9A4-671279B31E9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7827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1F766B69-92CD-4DCF-A924-2B9AC02BFB5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836613"/>
            <a:ext cx="8726488" cy="5545137"/>
          </a:xfrm>
        </p:spPr>
        <p:txBody>
          <a:bodyPr/>
          <a:lstStyle/>
          <a:p>
            <a:pPr marL="0" indent="8001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在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AOV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网络中不能出现</a:t>
            </a:r>
            <a:r>
              <a:rPr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有向回路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即有向环。如果出现了有向环，则意味着某项活动应以自己作为先决条件。</a:t>
            </a:r>
          </a:p>
          <a:p>
            <a:pPr marL="0" indent="8001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因此，对给定的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AOV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网络，必须先判断它是否存在有向环。</a:t>
            </a:r>
            <a:endParaRPr lang="en-US" altLang="zh-CN" sz="3000" b="1" smtClean="0">
              <a:latin typeface="Times New Roman" pitchFamily="18" charset="0"/>
              <a:ea typeface="仿宋_GB2312" pitchFamily="49" charset="-122"/>
            </a:endParaRPr>
          </a:p>
          <a:p>
            <a:pPr marL="0" indent="8001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方法：进行</a:t>
            </a:r>
            <a:r>
              <a:rPr lang="zh-CN" altLang="en-US" sz="30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拓扑排序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：依次删除图中的入度为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的顶点及其弧。</a:t>
            </a:r>
            <a:endParaRPr lang="en-US" altLang="zh-CN" sz="3000" b="1" smtClean="0">
              <a:latin typeface="Times New Roman" pitchFamily="18" charset="0"/>
              <a:ea typeface="仿宋_GB2312" pitchFamily="49" charset="-122"/>
            </a:endParaRPr>
          </a:p>
          <a:p>
            <a:pPr marL="0" indent="8001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若最后还有未删除的顶点则存在回路，否则无回路。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2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6B234834-D85D-4FDC-91F0-3F6E8FA63253}" type="slidenum">
              <a:rPr lang="zh-CN" altLang="en-US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344488" y="127000"/>
            <a:ext cx="6211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3200" b="1">
                <a:solidFill>
                  <a:schemeClr val="tx2"/>
                </a:solidFill>
              </a:rPr>
              <a:t>拓扑排序的方法</a:t>
            </a:r>
          </a:p>
        </p:txBody>
      </p:sp>
      <p:sp>
        <p:nvSpPr>
          <p:cNvPr id="104452" name="Oval 3"/>
          <p:cNvSpPr>
            <a:spLocks noChangeArrowheads="1"/>
          </p:cNvSpPr>
          <p:nvPr/>
        </p:nvSpPr>
        <p:spPr bwMode="auto">
          <a:xfrm>
            <a:off x="879475" y="1255713"/>
            <a:ext cx="374650" cy="5365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ea typeface="楷体_GB2312" pitchFamily="49" charset="-122"/>
              </a:rPr>
              <a:t>1</a:t>
            </a:r>
          </a:p>
        </p:txBody>
      </p:sp>
      <p:sp>
        <p:nvSpPr>
          <p:cNvPr id="104453" name="Oval 4"/>
          <p:cNvSpPr>
            <a:spLocks noChangeArrowheads="1"/>
          </p:cNvSpPr>
          <p:nvPr/>
        </p:nvSpPr>
        <p:spPr bwMode="auto">
          <a:xfrm>
            <a:off x="2057400" y="1295400"/>
            <a:ext cx="374650" cy="5365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ea typeface="楷体_GB2312" pitchFamily="49" charset="-122"/>
              </a:rPr>
              <a:t>2</a:t>
            </a:r>
          </a:p>
        </p:txBody>
      </p:sp>
      <p:sp>
        <p:nvSpPr>
          <p:cNvPr id="104454" name="Oval 5"/>
          <p:cNvSpPr>
            <a:spLocks noChangeArrowheads="1"/>
          </p:cNvSpPr>
          <p:nvPr/>
        </p:nvSpPr>
        <p:spPr bwMode="auto">
          <a:xfrm>
            <a:off x="2057400" y="2438400"/>
            <a:ext cx="374650" cy="5365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ea typeface="楷体_GB2312" pitchFamily="49" charset="-122"/>
              </a:rPr>
              <a:t>3</a:t>
            </a:r>
          </a:p>
        </p:txBody>
      </p:sp>
      <p:sp>
        <p:nvSpPr>
          <p:cNvPr id="104455" name="Oval 6"/>
          <p:cNvSpPr>
            <a:spLocks noChangeArrowheads="1"/>
          </p:cNvSpPr>
          <p:nvPr/>
        </p:nvSpPr>
        <p:spPr bwMode="auto">
          <a:xfrm>
            <a:off x="914400" y="2438400"/>
            <a:ext cx="374650" cy="5365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ea typeface="楷体_GB2312" pitchFamily="49" charset="-122"/>
              </a:rPr>
              <a:t>4</a:t>
            </a:r>
          </a:p>
        </p:txBody>
      </p:sp>
      <p:sp>
        <p:nvSpPr>
          <p:cNvPr id="104456" name="Oval 7"/>
          <p:cNvSpPr>
            <a:spLocks noChangeArrowheads="1"/>
          </p:cNvSpPr>
          <p:nvPr/>
        </p:nvSpPr>
        <p:spPr bwMode="auto">
          <a:xfrm>
            <a:off x="2057400" y="3505200"/>
            <a:ext cx="374650" cy="5365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ea typeface="楷体_GB2312" pitchFamily="49" charset="-122"/>
              </a:rPr>
              <a:t>5</a:t>
            </a:r>
          </a:p>
        </p:txBody>
      </p:sp>
      <p:sp>
        <p:nvSpPr>
          <p:cNvPr id="104457" name="Oval 8"/>
          <p:cNvSpPr>
            <a:spLocks noChangeArrowheads="1"/>
          </p:cNvSpPr>
          <p:nvPr/>
        </p:nvSpPr>
        <p:spPr bwMode="auto">
          <a:xfrm>
            <a:off x="914400" y="3505200"/>
            <a:ext cx="374650" cy="5365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ea typeface="楷体_GB2312" pitchFamily="49" charset="-122"/>
              </a:rPr>
              <a:t>6</a:t>
            </a:r>
          </a:p>
        </p:txBody>
      </p:sp>
      <p:sp>
        <p:nvSpPr>
          <p:cNvPr id="104458" name="Line 9"/>
          <p:cNvSpPr>
            <a:spLocks noChangeShapeType="1"/>
          </p:cNvSpPr>
          <p:nvPr/>
        </p:nvSpPr>
        <p:spPr bwMode="auto">
          <a:xfrm>
            <a:off x="1295400" y="15240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59" name="Line 10"/>
          <p:cNvSpPr>
            <a:spLocks noChangeShapeType="1"/>
          </p:cNvSpPr>
          <p:nvPr/>
        </p:nvSpPr>
        <p:spPr bwMode="auto">
          <a:xfrm flipV="1">
            <a:off x="2209800" y="1828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60" name="Line 11"/>
          <p:cNvSpPr>
            <a:spLocks noChangeShapeType="1"/>
          </p:cNvSpPr>
          <p:nvPr/>
        </p:nvSpPr>
        <p:spPr bwMode="auto">
          <a:xfrm>
            <a:off x="1219200" y="1752600"/>
            <a:ext cx="8382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61" name="Line 12"/>
          <p:cNvSpPr>
            <a:spLocks noChangeShapeType="1"/>
          </p:cNvSpPr>
          <p:nvPr/>
        </p:nvSpPr>
        <p:spPr bwMode="auto">
          <a:xfrm>
            <a:off x="1066800" y="1828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62" name="Line 13"/>
          <p:cNvSpPr>
            <a:spLocks noChangeShapeType="1"/>
          </p:cNvSpPr>
          <p:nvPr/>
        </p:nvSpPr>
        <p:spPr bwMode="auto">
          <a:xfrm>
            <a:off x="1219200" y="2895600"/>
            <a:ext cx="8382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63" name="Line 14"/>
          <p:cNvSpPr>
            <a:spLocks noChangeShapeType="1"/>
          </p:cNvSpPr>
          <p:nvPr/>
        </p:nvSpPr>
        <p:spPr bwMode="auto">
          <a:xfrm flipV="1">
            <a:off x="1066800" y="2971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64" name="Line 15"/>
          <p:cNvSpPr>
            <a:spLocks noChangeShapeType="1"/>
          </p:cNvSpPr>
          <p:nvPr/>
        </p:nvSpPr>
        <p:spPr bwMode="auto">
          <a:xfrm flipH="1">
            <a:off x="2209800" y="2971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65" name="Line 16"/>
          <p:cNvSpPr>
            <a:spLocks noChangeShapeType="1"/>
          </p:cNvSpPr>
          <p:nvPr/>
        </p:nvSpPr>
        <p:spPr bwMode="auto">
          <a:xfrm>
            <a:off x="1295400" y="38862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66" name="Text Box 17"/>
          <p:cNvSpPr txBox="1">
            <a:spLocks noChangeArrowheads="1"/>
          </p:cNvSpPr>
          <p:nvPr/>
        </p:nvSpPr>
        <p:spPr bwMode="auto">
          <a:xfrm>
            <a:off x="823913" y="8032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467" name="Text Box 18"/>
          <p:cNvSpPr txBox="1">
            <a:spLocks noChangeArrowheads="1"/>
          </p:cNvSpPr>
          <p:nvPr/>
        </p:nvSpPr>
        <p:spPr bwMode="auto">
          <a:xfrm>
            <a:off x="2133600" y="8382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468" name="Text Box 19"/>
          <p:cNvSpPr txBox="1">
            <a:spLocks noChangeArrowheads="1"/>
          </p:cNvSpPr>
          <p:nvPr/>
        </p:nvSpPr>
        <p:spPr bwMode="auto">
          <a:xfrm>
            <a:off x="609600" y="25146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469" name="Text Box 20"/>
          <p:cNvSpPr txBox="1">
            <a:spLocks noChangeArrowheads="1"/>
          </p:cNvSpPr>
          <p:nvPr/>
        </p:nvSpPr>
        <p:spPr bwMode="auto">
          <a:xfrm>
            <a:off x="2438400" y="25146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470" name="Text Box 21"/>
          <p:cNvSpPr txBox="1">
            <a:spLocks noChangeArrowheads="1"/>
          </p:cNvSpPr>
          <p:nvPr/>
        </p:nvSpPr>
        <p:spPr bwMode="auto">
          <a:xfrm>
            <a:off x="914400" y="40386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471" name="Text Box 22"/>
          <p:cNvSpPr txBox="1">
            <a:spLocks noChangeArrowheads="1"/>
          </p:cNvSpPr>
          <p:nvPr/>
        </p:nvSpPr>
        <p:spPr bwMode="auto">
          <a:xfrm>
            <a:off x="2057400" y="40386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3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472" name="Text Box 23"/>
          <p:cNvSpPr txBox="1">
            <a:spLocks noChangeArrowheads="1"/>
          </p:cNvSpPr>
          <p:nvPr/>
        </p:nvSpPr>
        <p:spPr bwMode="auto">
          <a:xfrm>
            <a:off x="3200400" y="15240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1</a:t>
            </a:r>
            <a:endParaRPr lang="en-US" altLang="zh-CN" sz="2000">
              <a:solidFill>
                <a:srgbClr val="333300"/>
              </a:solidFill>
              <a:ea typeface="楷体_GB2312" pitchFamily="49" charset="-122"/>
            </a:endParaRPr>
          </a:p>
        </p:txBody>
      </p:sp>
      <p:sp>
        <p:nvSpPr>
          <p:cNvPr id="104473" name="Text Box 24"/>
          <p:cNvSpPr txBox="1">
            <a:spLocks noChangeArrowheads="1"/>
          </p:cNvSpPr>
          <p:nvPr/>
        </p:nvSpPr>
        <p:spPr bwMode="auto">
          <a:xfrm>
            <a:off x="2957513" y="782638"/>
            <a:ext cx="17287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333300"/>
                </a:solidFill>
              </a:rPr>
              <a:t>拓扑序列：</a:t>
            </a:r>
            <a:endParaRPr lang="zh-CN" altLang="en-US" sz="2000" b="1">
              <a:solidFill>
                <a:srgbClr val="333300"/>
              </a:solidFill>
              <a:ea typeface="楷体_GB2312" pitchFamily="49" charset="-122"/>
            </a:endParaRPr>
          </a:p>
        </p:txBody>
      </p:sp>
      <p:sp>
        <p:nvSpPr>
          <p:cNvPr id="104474" name="Text Box 25"/>
          <p:cNvSpPr txBox="1">
            <a:spLocks noChangeArrowheads="1"/>
          </p:cNvSpPr>
          <p:nvPr/>
        </p:nvSpPr>
        <p:spPr bwMode="auto">
          <a:xfrm>
            <a:off x="3733800" y="15240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3</a:t>
            </a:r>
            <a:endParaRPr lang="en-US" altLang="zh-CN" sz="2000">
              <a:solidFill>
                <a:srgbClr val="333300"/>
              </a:solidFill>
              <a:ea typeface="楷体_GB2312" pitchFamily="49" charset="-122"/>
            </a:endParaRPr>
          </a:p>
        </p:txBody>
      </p:sp>
      <p:sp>
        <p:nvSpPr>
          <p:cNvPr id="104475" name="Text Box 26"/>
          <p:cNvSpPr txBox="1">
            <a:spLocks noChangeArrowheads="1"/>
          </p:cNvSpPr>
          <p:nvPr/>
        </p:nvSpPr>
        <p:spPr bwMode="auto">
          <a:xfrm>
            <a:off x="4267200" y="15240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2</a:t>
            </a:r>
            <a:endParaRPr lang="en-US" altLang="zh-CN" sz="2000">
              <a:solidFill>
                <a:srgbClr val="333300"/>
              </a:solidFill>
              <a:ea typeface="楷体_GB2312" pitchFamily="49" charset="-122"/>
            </a:endParaRPr>
          </a:p>
        </p:txBody>
      </p:sp>
      <p:sp>
        <p:nvSpPr>
          <p:cNvPr id="104476" name="Text Box 27"/>
          <p:cNvSpPr txBox="1">
            <a:spLocks noChangeArrowheads="1"/>
          </p:cNvSpPr>
          <p:nvPr/>
        </p:nvSpPr>
        <p:spPr bwMode="auto">
          <a:xfrm>
            <a:off x="4800600" y="15240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6</a:t>
            </a:r>
            <a:endParaRPr lang="en-US" altLang="zh-CN" sz="2000">
              <a:solidFill>
                <a:srgbClr val="333300"/>
              </a:solidFill>
              <a:ea typeface="楷体_GB2312" pitchFamily="49" charset="-122"/>
            </a:endParaRPr>
          </a:p>
        </p:txBody>
      </p:sp>
      <p:sp>
        <p:nvSpPr>
          <p:cNvPr id="104477" name="Text Box 28"/>
          <p:cNvSpPr txBox="1">
            <a:spLocks noChangeArrowheads="1"/>
          </p:cNvSpPr>
          <p:nvPr/>
        </p:nvSpPr>
        <p:spPr bwMode="auto">
          <a:xfrm>
            <a:off x="5257800" y="15240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04478" name="Text Box 29"/>
          <p:cNvSpPr txBox="1">
            <a:spLocks noChangeArrowheads="1"/>
          </p:cNvSpPr>
          <p:nvPr/>
        </p:nvSpPr>
        <p:spPr bwMode="auto">
          <a:xfrm>
            <a:off x="5776913" y="14890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5</a:t>
            </a:r>
            <a:endParaRPr lang="en-US" altLang="zh-CN" sz="2000">
              <a:solidFill>
                <a:srgbClr val="333300"/>
              </a:solidFill>
              <a:ea typeface="楷体_GB2312" pitchFamily="49" charset="-122"/>
            </a:endParaRPr>
          </a:p>
        </p:txBody>
      </p:sp>
      <p:sp>
        <p:nvSpPr>
          <p:cNvPr id="104482" name="Rectangle 33"/>
          <p:cNvSpPr>
            <a:spLocks noChangeArrowheads="1"/>
          </p:cNvSpPr>
          <p:nvPr/>
        </p:nvSpPr>
        <p:spPr bwMode="auto">
          <a:xfrm>
            <a:off x="838200" y="1219200"/>
            <a:ext cx="4572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83" name="Line 34"/>
          <p:cNvSpPr>
            <a:spLocks noChangeShapeType="1"/>
          </p:cNvSpPr>
          <p:nvPr/>
        </p:nvSpPr>
        <p:spPr bwMode="auto">
          <a:xfrm>
            <a:off x="1219200" y="1524000"/>
            <a:ext cx="838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84" name="Rectangle 35"/>
          <p:cNvSpPr>
            <a:spLocks noChangeArrowheads="1"/>
          </p:cNvSpPr>
          <p:nvPr/>
        </p:nvSpPr>
        <p:spPr bwMode="auto">
          <a:xfrm>
            <a:off x="2209800" y="914400"/>
            <a:ext cx="152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85" name="Text Box 36"/>
          <p:cNvSpPr txBox="1">
            <a:spLocks noChangeArrowheads="1"/>
          </p:cNvSpPr>
          <p:nvPr/>
        </p:nvSpPr>
        <p:spPr bwMode="auto">
          <a:xfrm>
            <a:off x="2424113" y="8032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486" name="Line 37"/>
          <p:cNvSpPr>
            <a:spLocks noChangeShapeType="1"/>
          </p:cNvSpPr>
          <p:nvPr/>
        </p:nvSpPr>
        <p:spPr bwMode="auto">
          <a:xfrm>
            <a:off x="1219200" y="1752600"/>
            <a:ext cx="838200" cy="91440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87" name="Rectangle 38"/>
          <p:cNvSpPr>
            <a:spLocks noChangeArrowheads="1"/>
          </p:cNvSpPr>
          <p:nvPr/>
        </p:nvSpPr>
        <p:spPr bwMode="auto">
          <a:xfrm>
            <a:off x="2514600" y="2590800"/>
            <a:ext cx="2286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88" name="Line 39"/>
          <p:cNvSpPr>
            <a:spLocks noChangeShapeType="1"/>
          </p:cNvSpPr>
          <p:nvPr/>
        </p:nvSpPr>
        <p:spPr bwMode="auto">
          <a:xfrm>
            <a:off x="1066800" y="1828800"/>
            <a:ext cx="0" cy="6096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89" name="Rectangle 40"/>
          <p:cNvSpPr>
            <a:spLocks noChangeArrowheads="1"/>
          </p:cNvSpPr>
          <p:nvPr/>
        </p:nvSpPr>
        <p:spPr bwMode="auto">
          <a:xfrm>
            <a:off x="685800" y="2590800"/>
            <a:ext cx="152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90" name="Text Box 41"/>
          <p:cNvSpPr txBox="1">
            <a:spLocks noChangeArrowheads="1"/>
          </p:cNvSpPr>
          <p:nvPr/>
        </p:nvSpPr>
        <p:spPr bwMode="auto">
          <a:xfrm>
            <a:off x="2424113" y="21748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491" name="Text Box 42"/>
          <p:cNvSpPr txBox="1">
            <a:spLocks noChangeArrowheads="1"/>
          </p:cNvSpPr>
          <p:nvPr/>
        </p:nvSpPr>
        <p:spPr bwMode="auto">
          <a:xfrm>
            <a:off x="671513" y="21748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78889" name="Rectangle 43"/>
          <p:cNvSpPr>
            <a:spLocks noChangeArrowheads="1"/>
          </p:cNvSpPr>
          <p:nvPr/>
        </p:nvSpPr>
        <p:spPr bwMode="auto">
          <a:xfrm>
            <a:off x="1878013" y="1951038"/>
            <a:ext cx="180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93" name="Rectangle 44"/>
          <p:cNvSpPr>
            <a:spLocks noChangeArrowheads="1"/>
          </p:cNvSpPr>
          <p:nvPr/>
        </p:nvSpPr>
        <p:spPr bwMode="auto">
          <a:xfrm>
            <a:off x="838200" y="762000"/>
            <a:ext cx="304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94" name="Rectangle 45"/>
          <p:cNvSpPr>
            <a:spLocks noChangeArrowheads="1"/>
          </p:cNvSpPr>
          <p:nvPr/>
        </p:nvSpPr>
        <p:spPr bwMode="auto">
          <a:xfrm>
            <a:off x="2057400" y="2438400"/>
            <a:ext cx="4572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95" name="Rectangle 46"/>
          <p:cNvSpPr>
            <a:spLocks noChangeArrowheads="1"/>
          </p:cNvSpPr>
          <p:nvPr/>
        </p:nvSpPr>
        <p:spPr bwMode="auto">
          <a:xfrm>
            <a:off x="2514600" y="2286000"/>
            <a:ext cx="2286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96" name="Line 47"/>
          <p:cNvSpPr>
            <a:spLocks noChangeShapeType="1"/>
          </p:cNvSpPr>
          <p:nvPr/>
        </p:nvSpPr>
        <p:spPr bwMode="auto">
          <a:xfrm flipV="1">
            <a:off x="2209800" y="1828800"/>
            <a:ext cx="0" cy="6096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497" name="Rectangle 48"/>
          <p:cNvSpPr>
            <a:spLocks noChangeArrowheads="1"/>
          </p:cNvSpPr>
          <p:nvPr/>
        </p:nvSpPr>
        <p:spPr bwMode="auto">
          <a:xfrm>
            <a:off x="2514600" y="914400"/>
            <a:ext cx="152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98" name="Text Box 49"/>
          <p:cNvSpPr txBox="1">
            <a:spLocks noChangeArrowheads="1"/>
          </p:cNvSpPr>
          <p:nvPr/>
        </p:nvSpPr>
        <p:spPr bwMode="auto">
          <a:xfrm>
            <a:off x="2500313" y="13366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499" name="Line 50"/>
          <p:cNvSpPr>
            <a:spLocks noChangeShapeType="1"/>
          </p:cNvSpPr>
          <p:nvPr/>
        </p:nvSpPr>
        <p:spPr bwMode="auto">
          <a:xfrm>
            <a:off x="2209800" y="3048000"/>
            <a:ext cx="0" cy="457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500" name="Rectangle 51"/>
          <p:cNvSpPr>
            <a:spLocks noChangeArrowheads="1"/>
          </p:cNvSpPr>
          <p:nvPr/>
        </p:nvSpPr>
        <p:spPr bwMode="auto">
          <a:xfrm>
            <a:off x="2133600" y="4114800"/>
            <a:ext cx="152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01" name="Text Box 52"/>
          <p:cNvSpPr txBox="1">
            <a:spLocks noChangeArrowheads="1"/>
          </p:cNvSpPr>
          <p:nvPr/>
        </p:nvSpPr>
        <p:spPr bwMode="auto">
          <a:xfrm>
            <a:off x="2500313" y="36226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502" name="Rectangle 53"/>
          <p:cNvSpPr>
            <a:spLocks noChangeArrowheads="1"/>
          </p:cNvSpPr>
          <p:nvPr/>
        </p:nvSpPr>
        <p:spPr bwMode="auto">
          <a:xfrm>
            <a:off x="2057400" y="1219200"/>
            <a:ext cx="381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03" name="Rectangle 54"/>
          <p:cNvSpPr>
            <a:spLocks noChangeArrowheads="1"/>
          </p:cNvSpPr>
          <p:nvPr/>
        </p:nvSpPr>
        <p:spPr bwMode="auto">
          <a:xfrm>
            <a:off x="2438400" y="1447800"/>
            <a:ext cx="304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04" name="Rectangle 55"/>
          <p:cNvSpPr>
            <a:spLocks noChangeArrowheads="1"/>
          </p:cNvSpPr>
          <p:nvPr/>
        </p:nvSpPr>
        <p:spPr bwMode="auto">
          <a:xfrm>
            <a:off x="838200" y="3505200"/>
            <a:ext cx="533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05" name="Rectangle 56"/>
          <p:cNvSpPr>
            <a:spLocks noChangeArrowheads="1"/>
          </p:cNvSpPr>
          <p:nvPr/>
        </p:nvSpPr>
        <p:spPr bwMode="auto">
          <a:xfrm>
            <a:off x="990600" y="4114800"/>
            <a:ext cx="152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06" name="Line 57"/>
          <p:cNvSpPr>
            <a:spLocks noChangeShapeType="1"/>
          </p:cNvSpPr>
          <p:nvPr/>
        </p:nvSpPr>
        <p:spPr bwMode="auto">
          <a:xfrm>
            <a:off x="1371600" y="3886200"/>
            <a:ext cx="6858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8904" name="Rectangle 58"/>
          <p:cNvSpPr>
            <a:spLocks noChangeArrowheads="1"/>
          </p:cNvSpPr>
          <p:nvPr/>
        </p:nvSpPr>
        <p:spPr bwMode="auto">
          <a:xfrm>
            <a:off x="2514600" y="3733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8905" name="Rectangle 59"/>
          <p:cNvSpPr>
            <a:spLocks noChangeArrowheads="1"/>
          </p:cNvSpPr>
          <p:nvPr/>
        </p:nvSpPr>
        <p:spPr bwMode="auto">
          <a:xfrm>
            <a:off x="5029200" y="3810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09" name="Rectangle 60"/>
          <p:cNvSpPr>
            <a:spLocks noChangeArrowheads="1"/>
          </p:cNvSpPr>
          <p:nvPr/>
        </p:nvSpPr>
        <p:spPr bwMode="auto">
          <a:xfrm>
            <a:off x="2590800" y="3733800"/>
            <a:ext cx="152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10" name="Text Box 61"/>
          <p:cNvSpPr txBox="1">
            <a:spLocks noChangeArrowheads="1"/>
          </p:cNvSpPr>
          <p:nvPr/>
        </p:nvSpPr>
        <p:spPr bwMode="auto">
          <a:xfrm>
            <a:off x="2424113" y="30892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511" name="Line 62"/>
          <p:cNvSpPr>
            <a:spLocks noChangeShapeType="1"/>
          </p:cNvSpPr>
          <p:nvPr/>
        </p:nvSpPr>
        <p:spPr bwMode="auto">
          <a:xfrm flipV="1">
            <a:off x="1066800" y="2971800"/>
            <a:ext cx="0" cy="5334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512" name="Rectangle 63"/>
          <p:cNvSpPr>
            <a:spLocks noChangeArrowheads="1"/>
          </p:cNvSpPr>
          <p:nvPr/>
        </p:nvSpPr>
        <p:spPr bwMode="auto">
          <a:xfrm>
            <a:off x="685800" y="2286000"/>
            <a:ext cx="228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13" name="Text Box 64"/>
          <p:cNvSpPr txBox="1">
            <a:spLocks noChangeArrowheads="1"/>
          </p:cNvSpPr>
          <p:nvPr/>
        </p:nvSpPr>
        <p:spPr bwMode="auto">
          <a:xfrm>
            <a:off x="747713" y="29368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514" name="Rectangle 65"/>
          <p:cNvSpPr>
            <a:spLocks noChangeArrowheads="1"/>
          </p:cNvSpPr>
          <p:nvPr/>
        </p:nvSpPr>
        <p:spPr bwMode="auto">
          <a:xfrm>
            <a:off x="914400" y="2362200"/>
            <a:ext cx="4572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15" name="Rectangle 66"/>
          <p:cNvSpPr>
            <a:spLocks noChangeArrowheads="1"/>
          </p:cNvSpPr>
          <p:nvPr/>
        </p:nvSpPr>
        <p:spPr bwMode="auto">
          <a:xfrm>
            <a:off x="838200" y="3048000"/>
            <a:ext cx="152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16" name="Line 67"/>
          <p:cNvSpPr>
            <a:spLocks noChangeShapeType="1"/>
          </p:cNvSpPr>
          <p:nvPr/>
        </p:nvSpPr>
        <p:spPr bwMode="auto">
          <a:xfrm>
            <a:off x="1295400" y="2971800"/>
            <a:ext cx="762000" cy="60960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4517" name="Rectangle 68"/>
          <p:cNvSpPr>
            <a:spLocks noChangeArrowheads="1"/>
          </p:cNvSpPr>
          <p:nvPr/>
        </p:nvSpPr>
        <p:spPr bwMode="auto">
          <a:xfrm>
            <a:off x="2438400" y="31242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18" name="Text Box 69"/>
          <p:cNvSpPr txBox="1">
            <a:spLocks noChangeArrowheads="1"/>
          </p:cNvSpPr>
          <p:nvPr/>
        </p:nvSpPr>
        <p:spPr bwMode="auto">
          <a:xfrm>
            <a:off x="2652713" y="3546475"/>
            <a:ext cx="333375" cy="457200"/>
          </a:xfrm>
          <a:prstGeom prst="rect">
            <a:avLst/>
          </a:prstGeom>
          <a:solidFill>
            <a:srgbClr val="99CCFF"/>
          </a:solidFill>
          <a:ln w="12700" cap="sq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104519" name="Rectangle 70"/>
          <p:cNvSpPr>
            <a:spLocks noChangeArrowheads="1"/>
          </p:cNvSpPr>
          <p:nvPr/>
        </p:nvSpPr>
        <p:spPr bwMode="auto">
          <a:xfrm>
            <a:off x="1905000" y="3429000"/>
            <a:ext cx="6096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520" name="Rectangle 71"/>
          <p:cNvSpPr>
            <a:spLocks noChangeArrowheads="1"/>
          </p:cNvSpPr>
          <p:nvPr/>
        </p:nvSpPr>
        <p:spPr bwMode="auto">
          <a:xfrm>
            <a:off x="2643188" y="3500438"/>
            <a:ext cx="642937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1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1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6" dur="500"/>
                                        <p:tgtEl>
                                          <p:spTgt spid="1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7" dur="500"/>
                                        <p:tgtEl>
                                          <p:spTgt spid="1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 autoUpdateAnimBg="0"/>
      <p:bldP spid="104453" grpId="0" animBg="1" autoUpdateAnimBg="0"/>
      <p:bldP spid="104454" grpId="0" animBg="1" autoUpdateAnimBg="0"/>
      <p:bldP spid="104455" grpId="0" animBg="1" autoUpdateAnimBg="0"/>
      <p:bldP spid="104456" grpId="0" animBg="1" autoUpdateAnimBg="0"/>
      <p:bldP spid="104457" grpId="0" animBg="1" autoUpdateAnimBg="0"/>
      <p:bldP spid="104458" grpId="0" animBg="1"/>
      <p:bldP spid="104459" grpId="0" animBg="1"/>
      <p:bldP spid="104460" grpId="0" animBg="1"/>
      <p:bldP spid="104461" grpId="0" animBg="1"/>
      <p:bldP spid="104462" grpId="0" animBg="1"/>
      <p:bldP spid="104463" grpId="0" animBg="1"/>
      <p:bldP spid="104464" grpId="0" animBg="1"/>
      <p:bldP spid="104465" grpId="0" animBg="1"/>
      <p:bldP spid="104466" grpId="0" autoUpdateAnimBg="0"/>
      <p:bldP spid="104467" grpId="0" autoUpdateAnimBg="0"/>
      <p:bldP spid="104468" grpId="0" autoUpdateAnimBg="0"/>
      <p:bldP spid="104469" grpId="0" autoUpdateAnimBg="0"/>
      <p:bldP spid="104470" grpId="0" autoUpdateAnimBg="0"/>
      <p:bldP spid="104471" grpId="0" autoUpdateAnimBg="0"/>
      <p:bldP spid="104472" grpId="0" autoUpdateAnimBg="0"/>
      <p:bldP spid="104473" grpId="0" autoUpdateAnimBg="0"/>
      <p:bldP spid="104474" grpId="0" autoUpdateAnimBg="0"/>
      <p:bldP spid="104475" grpId="0" autoUpdateAnimBg="0"/>
      <p:bldP spid="104476" grpId="0" autoUpdateAnimBg="0"/>
      <p:bldP spid="104477" grpId="0" autoUpdateAnimBg="0"/>
      <p:bldP spid="104478" grpId="0" autoUpdateAnimBg="0"/>
      <p:bldP spid="104482" grpId="0" animBg="1" autoUpdateAnimBg="0"/>
      <p:bldP spid="104483" grpId="0" animBg="1"/>
      <p:bldP spid="104484" grpId="0" animBg="1" autoUpdateAnimBg="0"/>
      <p:bldP spid="104485" grpId="0" autoUpdateAnimBg="0"/>
      <p:bldP spid="104486" grpId="0" animBg="1"/>
      <p:bldP spid="104487" grpId="0" animBg="1" autoUpdateAnimBg="0"/>
      <p:bldP spid="104488" grpId="0" animBg="1"/>
      <p:bldP spid="104489" grpId="0" animBg="1" autoUpdateAnimBg="0"/>
      <p:bldP spid="104490" grpId="0" autoUpdateAnimBg="0"/>
      <p:bldP spid="104491" grpId="0" autoUpdateAnimBg="0"/>
      <p:bldP spid="104493" grpId="0" animBg="1" autoUpdateAnimBg="0"/>
      <p:bldP spid="104494" grpId="0" animBg="1" autoUpdateAnimBg="0"/>
      <p:bldP spid="104495" grpId="0" animBg="1" autoUpdateAnimBg="0"/>
      <p:bldP spid="104496" grpId="0" animBg="1"/>
      <p:bldP spid="104497" grpId="0" animBg="1" autoUpdateAnimBg="0"/>
      <p:bldP spid="104498" grpId="0" autoUpdateAnimBg="0"/>
      <p:bldP spid="104499" grpId="0" animBg="1"/>
      <p:bldP spid="104500" grpId="0" animBg="1" autoUpdateAnimBg="0"/>
      <p:bldP spid="104501" grpId="0" autoUpdateAnimBg="0"/>
      <p:bldP spid="104502" grpId="0" animBg="1" autoUpdateAnimBg="0"/>
      <p:bldP spid="104503" grpId="0" animBg="1" autoUpdateAnimBg="0"/>
      <p:bldP spid="104504" grpId="0" animBg="1" autoUpdateAnimBg="0"/>
      <p:bldP spid="104505" grpId="0" animBg="1" autoUpdateAnimBg="0"/>
      <p:bldP spid="104506" grpId="0" animBg="1"/>
      <p:bldP spid="104509" grpId="0" animBg="1" autoUpdateAnimBg="0"/>
      <p:bldP spid="104510" grpId="0" autoUpdateAnimBg="0"/>
      <p:bldP spid="104511" grpId="0" animBg="1"/>
      <p:bldP spid="104512" grpId="0" animBg="1" autoUpdateAnimBg="0"/>
      <p:bldP spid="104513" grpId="0" autoUpdateAnimBg="0"/>
      <p:bldP spid="104514" grpId="0" animBg="1" autoUpdateAnimBg="0"/>
      <p:bldP spid="104515" grpId="0" animBg="1" autoUpdateAnimBg="0"/>
      <p:bldP spid="104516" grpId="0" animBg="1"/>
      <p:bldP spid="104517" grpId="0" animBg="1" autoUpdateAnimBg="0"/>
      <p:bldP spid="104518" grpId="0" animBg="1" autoUpdateAnimBg="0"/>
      <p:bldP spid="104519" grpId="0" animBg="1" autoUpdateAnimBg="0"/>
      <p:bldP spid="10452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02FA5D9-FDFC-4F2D-96B5-2442C617A62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875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D1BDD2F7-C71A-4227-BE66-56EAFC98ED5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69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0"/>
            <a:ext cx="8580438" cy="946150"/>
          </a:xfrm>
        </p:spPr>
        <p:txBody>
          <a:bodyPr/>
          <a:lstStyle/>
          <a:p>
            <a:pPr algn="ctr" eaLnBrk="1" hangingPunct="1"/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8.7</a:t>
            </a:r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用边表示活动的网络</a:t>
            </a: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(AOE</a:t>
            </a:r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网络</a:t>
            </a: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en-US" altLang="zh-CN" sz="400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728663"/>
            <a:ext cx="8229600" cy="58054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如果在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无有向环的带权有向图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中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用有向边表示一个工程中的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活动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(Activity),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用边上权值表示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活动持续时间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(Duration), 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用顶点表示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事件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(Event), 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则这样的有向图叫做用边表示活动的网络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简称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AOE ( Activity On Edges )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网络。</a:t>
            </a:r>
          </a:p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AOE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网络在某些工程估算方面非常有用。例如，可以使人们了解：</a:t>
            </a:r>
          </a:p>
          <a:p>
            <a:pPr lvl="1" eaLnBrk="1" hangingPunct="1">
              <a:lnSpc>
                <a:spcPct val="110000"/>
              </a:lnSpc>
              <a:buClr>
                <a:srgbClr val="008000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完成整个工程至少需要多少时间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假设网络中没有环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)? </a:t>
            </a:r>
          </a:p>
          <a:p>
            <a:pPr lvl="1" eaLnBrk="1" hangingPunct="1">
              <a:lnSpc>
                <a:spcPct val="110000"/>
              </a:lnSpc>
              <a:buClr>
                <a:srgbClr val="008000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为缩短完成工程所需的时间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应当加快哪些活动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?  </a:t>
            </a:r>
          </a:p>
          <a:p>
            <a:pPr lvl="1" eaLnBrk="1" hangingPunct="1">
              <a:lnSpc>
                <a:spcPct val="110000"/>
              </a:lnSpc>
              <a:buClr>
                <a:srgbClr val="008000"/>
              </a:buClr>
              <a:buSzPct val="50000"/>
              <a:buFont typeface="Wingdings" pitchFamily="2" charset="2"/>
              <a:buChar char="u"/>
            </a:pPr>
            <a:endParaRPr lang="en-US" altLang="zh-CN" sz="300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63D9D58-9121-4A3A-882C-C3CA81B7D0C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339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5C316674-FA09-467E-A9A7-B970A4F0556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747713"/>
            <a:ext cx="8153400" cy="358140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路径长度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非带权图的路径长度是指此路径上边的条数。带权图的路径长度是指路径上各边的权之和。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简单路径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 若路径上各顶点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...,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3000" b="1" i="1" baseline="-2500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均不 互相重复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则称这样的路径为简单路径。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回路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   若路径上第一个顶点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与最后一个顶点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重合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则称这样的路径为回路或环。</a:t>
            </a:r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1262063" y="5322888"/>
            <a:ext cx="725487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2060575" y="4637088"/>
            <a:ext cx="652463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 flipH="1">
            <a:off x="2132013" y="5399088"/>
            <a:ext cx="508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 flipH="1">
            <a:off x="1262063" y="4637088"/>
            <a:ext cx="652462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1335088" y="5246688"/>
            <a:ext cx="1304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1987550" y="4667250"/>
            <a:ext cx="0" cy="134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Oval 9"/>
          <p:cNvSpPr>
            <a:spLocks noChangeArrowheads="1"/>
          </p:cNvSpPr>
          <p:nvPr/>
        </p:nvSpPr>
        <p:spPr bwMode="auto">
          <a:xfrm>
            <a:off x="971550" y="50482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48" name="Oval 10"/>
          <p:cNvSpPr>
            <a:spLocks noChangeArrowheads="1"/>
          </p:cNvSpPr>
          <p:nvPr/>
        </p:nvSpPr>
        <p:spPr bwMode="auto">
          <a:xfrm>
            <a:off x="2568575" y="50482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49" name="Oval 11"/>
          <p:cNvSpPr>
            <a:spLocks noChangeArrowheads="1"/>
          </p:cNvSpPr>
          <p:nvPr/>
        </p:nvSpPr>
        <p:spPr bwMode="auto">
          <a:xfrm>
            <a:off x="1770063" y="42862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50" name="Oval 12"/>
          <p:cNvSpPr>
            <a:spLocks noChangeArrowheads="1"/>
          </p:cNvSpPr>
          <p:nvPr/>
        </p:nvSpPr>
        <p:spPr bwMode="auto">
          <a:xfrm>
            <a:off x="1770063" y="57340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1806575" y="42576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0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1008063" y="50196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1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2603500" y="50196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2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1806575" y="57054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3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>
            <a:off x="3802063" y="5322888"/>
            <a:ext cx="725487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>
            <a:off x="4598988" y="4637088"/>
            <a:ext cx="65405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Line 19"/>
          <p:cNvSpPr>
            <a:spLocks noChangeShapeType="1"/>
          </p:cNvSpPr>
          <p:nvPr/>
        </p:nvSpPr>
        <p:spPr bwMode="auto">
          <a:xfrm flipH="1">
            <a:off x="4672013" y="5399088"/>
            <a:ext cx="508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 flipH="1">
            <a:off x="3802063" y="4637088"/>
            <a:ext cx="652462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3873500" y="5246688"/>
            <a:ext cx="13065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4527550" y="4667250"/>
            <a:ext cx="0" cy="134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Oval 23"/>
          <p:cNvSpPr>
            <a:spLocks noChangeArrowheads="1"/>
          </p:cNvSpPr>
          <p:nvPr/>
        </p:nvSpPr>
        <p:spPr bwMode="auto">
          <a:xfrm>
            <a:off x="3511550" y="50482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62" name="Oval 24"/>
          <p:cNvSpPr>
            <a:spLocks noChangeArrowheads="1"/>
          </p:cNvSpPr>
          <p:nvPr/>
        </p:nvSpPr>
        <p:spPr bwMode="auto">
          <a:xfrm>
            <a:off x="5106988" y="5048250"/>
            <a:ext cx="436562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63" name="Oval 25"/>
          <p:cNvSpPr>
            <a:spLocks noChangeArrowheads="1"/>
          </p:cNvSpPr>
          <p:nvPr/>
        </p:nvSpPr>
        <p:spPr bwMode="auto">
          <a:xfrm>
            <a:off x="4310063" y="42862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64" name="Oval 26"/>
          <p:cNvSpPr>
            <a:spLocks noChangeArrowheads="1"/>
          </p:cNvSpPr>
          <p:nvPr/>
        </p:nvSpPr>
        <p:spPr bwMode="auto">
          <a:xfrm>
            <a:off x="4310063" y="57340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>
            <a:off x="4344988" y="42576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0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3546475" y="50196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1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5143500" y="5019675"/>
            <a:ext cx="363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2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344988" y="57054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3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69" name="Line 31"/>
          <p:cNvSpPr>
            <a:spLocks noChangeShapeType="1"/>
          </p:cNvSpPr>
          <p:nvPr/>
        </p:nvSpPr>
        <p:spPr bwMode="auto">
          <a:xfrm>
            <a:off x="6413500" y="5322888"/>
            <a:ext cx="725488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Line 32"/>
          <p:cNvSpPr>
            <a:spLocks noChangeShapeType="1"/>
          </p:cNvSpPr>
          <p:nvPr/>
        </p:nvSpPr>
        <p:spPr bwMode="auto">
          <a:xfrm>
            <a:off x="7212013" y="4637088"/>
            <a:ext cx="652462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Line 33"/>
          <p:cNvSpPr>
            <a:spLocks noChangeShapeType="1"/>
          </p:cNvSpPr>
          <p:nvPr/>
        </p:nvSpPr>
        <p:spPr bwMode="auto">
          <a:xfrm flipH="1">
            <a:off x="7285038" y="5399088"/>
            <a:ext cx="506412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Line 34"/>
          <p:cNvSpPr>
            <a:spLocks noChangeShapeType="1"/>
          </p:cNvSpPr>
          <p:nvPr/>
        </p:nvSpPr>
        <p:spPr bwMode="auto">
          <a:xfrm flipH="1">
            <a:off x="6413500" y="4637088"/>
            <a:ext cx="652463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3" name="Line 35"/>
          <p:cNvSpPr>
            <a:spLocks noChangeShapeType="1"/>
          </p:cNvSpPr>
          <p:nvPr/>
        </p:nvSpPr>
        <p:spPr bwMode="auto">
          <a:xfrm>
            <a:off x="6486525" y="5246688"/>
            <a:ext cx="1304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4" name="Line 36"/>
          <p:cNvSpPr>
            <a:spLocks noChangeShapeType="1"/>
          </p:cNvSpPr>
          <p:nvPr/>
        </p:nvSpPr>
        <p:spPr bwMode="auto">
          <a:xfrm>
            <a:off x="7138988" y="4667250"/>
            <a:ext cx="0" cy="134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5" name="Oval 37"/>
          <p:cNvSpPr>
            <a:spLocks noChangeArrowheads="1"/>
          </p:cNvSpPr>
          <p:nvPr/>
        </p:nvSpPr>
        <p:spPr bwMode="auto">
          <a:xfrm>
            <a:off x="6122988" y="50482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76" name="Oval 38"/>
          <p:cNvSpPr>
            <a:spLocks noChangeArrowheads="1"/>
          </p:cNvSpPr>
          <p:nvPr/>
        </p:nvSpPr>
        <p:spPr bwMode="auto">
          <a:xfrm>
            <a:off x="7720013" y="50482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77" name="Oval 39"/>
          <p:cNvSpPr>
            <a:spLocks noChangeArrowheads="1"/>
          </p:cNvSpPr>
          <p:nvPr/>
        </p:nvSpPr>
        <p:spPr bwMode="auto">
          <a:xfrm>
            <a:off x="6921500" y="42862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78" name="Oval 40"/>
          <p:cNvSpPr>
            <a:spLocks noChangeArrowheads="1"/>
          </p:cNvSpPr>
          <p:nvPr/>
        </p:nvSpPr>
        <p:spPr bwMode="auto">
          <a:xfrm>
            <a:off x="6921500" y="5734050"/>
            <a:ext cx="434975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379" name="Text Box 41"/>
          <p:cNvSpPr txBox="1">
            <a:spLocks noChangeArrowheads="1"/>
          </p:cNvSpPr>
          <p:nvPr/>
        </p:nvSpPr>
        <p:spPr bwMode="auto">
          <a:xfrm>
            <a:off x="6958013" y="42576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0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80" name="Text Box 42"/>
          <p:cNvSpPr txBox="1">
            <a:spLocks noChangeArrowheads="1"/>
          </p:cNvSpPr>
          <p:nvPr/>
        </p:nvSpPr>
        <p:spPr bwMode="auto">
          <a:xfrm>
            <a:off x="6159500" y="5019675"/>
            <a:ext cx="363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1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81" name="Text Box 43"/>
          <p:cNvSpPr txBox="1">
            <a:spLocks noChangeArrowheads="1"/>
          </p:cNvSpPr>
          <p:nvPr/>
        </p:nvSpPr>
        <p:spPr bwMode="auto">
          <a:xfrm>
            <a:off x="7756525" y="5019675"/>
            <a:ext cx="36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2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82" name="Text Box 44"/>
          <p:cNvSpPr txBox="1">
            <a:spLocks noChangeArrowheads="1"/>
          </p:cNvSpPr>
          <p:nvPr/>
        </p:nvSpPr>
        <p:spPr bwMode="auto">
          <a:xfrm>
            <a:off x="6958013" y="57054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3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4383" name="Line 45"/>
          <p:cNvSpPr>
            <a:spLocks noChangeShapeType="1"/>
          </p:cNvSpPr>
          <p:nvPr/>
        </p:nvSpPr>
        <p:spPr bwMode="auto">
          <a:xfrm flipH="1">
            <a:off x="1479550" y="4789488"/>
            <a:ext cx="434975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4" name="Line 46"/>
          <p:cNvSpPr>
            <a:spLocks noChangeShapeType="1"/>
          </p:cNvSpPr>
          <p:nvPr/>
        </p:nvSpPr>
        <p:spPr bwMode="auto">
          <a:xfrm>
            <a:off x="1552575" y="5399088"/>
            <a:ext cx="94297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5" name="Line 47"/>
          <p:cNvSpPr>
            <a:spLocks noChangeShapeType="1"/>
          </p:cNvSpPr>
          <p:nvPr/>
        </p:nvSpPr>
        <p:spPr bwMode="auto">
          <a:xfrm flipH="1">
            <a:off x="2278063" y="5551488"/>
            <a:ext cx="361950" cy="3048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6" name="Line 48"/>
          <p:cNvSpPr>
            <a:spLocks noChangeShapeType="1"/>
          </p:cNvSpPr>
          <p:nvPr/>
        </p:nvSpPr>
        <p:spPr bwMode="auto">
          <a:xfrm flipH="1">
            <a:off x="6630988" y="4789488"/>
            <a:ext cx="434975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7" name="Line 49"/>
          <p:cNvSpPr>
            <a:spLocks noChangeShapeType="1"/>
          </p:cNvSpPr>
          <p:nvPr/>
        </p:nvSpPr>
        <p:spPr bwMode="auto">
          <a:xfrm>
            <a:off x="6704013" y="5399088"/>
            <a:ext cx="94297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8" name="Line 50"/>
          <p:cNvSpPr>
            <a:spLocks noChangeShapeType="1"/>
          </p:cNvSpPr>
          <p:nvPr/>
        </p:nvSpPr>
        <p:spPr bwMode="auto">
          <a:xfrm flipH="1" flipV="1">
            <a:off x="7212013" y="4789488"/>
            <a:ext cx="434975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9" name="Line 51"/>
          <p:cNvSpPr>
            <a:spLocks noChangeShapeType="1"/>
          </p:cNvSpPr>
          <p:nvPr/>
        </p:nvSpPr>
        <p:spPr bwMode="auto">
          <a:xfrm flipH="1">
            <a:off x="4019550" y="4789488"/>
            <a:ext cx="434975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0" name="Line 52"/>
          <p:cNvSpPr>
            <a:spLocks noChangeShapeType="1"/>
          </p:cNvSpPr>
          <p:nvPr/>
        </p:nvSpPr>
        <p:spPr bwMode="auto">
          <a:xfrm>
            <a:off x="4090988" y="5399088"/>
            <a:ext cx="944562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1" name="Line 53"/>
          <p:cNvSpPr>
            <a:spLocks noChangeShapeType="1"/>
          </p:cNvSpPr>
          <p:nvPr/>
        </p:nvSpPr>
        <p:spPr bwMode="auto">
          <a:xfrm flipH="1">
            <a:off x="3802063" y="4637088"/>
            <a:ext cx="434975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2" name="Line 54"/>
          <p:cNvSpPr>
            <a:spLocks noChangeShapeType="1"/>
          </p:cNvSpPr>
          <p:nvPr/>
        </p:nvSpPr>
        <p:spPr bwMode="auto">
          <a:xfrm flipH="1" flipV="1">
            <a:off x="4598988" y="4789488"/>
            <a:ext cx="436562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3" name="Line 55"/>
          <p:cNvSpPr>
            <a:spLocks noChangeShapeType="1"/>
          </p:cNvSpPr>
          <p:nvPr/>
        </p:nvSpPr>
        <p:spPr bwMode="auto">
          <a:xfrm>
            <a:off x="3873500" y="5551488"/>
            <a:ext cx="436563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1713" y="0"/>
            <a:ext cx="5002212" cy="70485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0000"/>
                </a:solidFill>
                <a:ea typeface="华文新魏" pitchFamily="2" charset="-122"/>
              </a:rPr>
              <a:t>8.1.1</a:t>
            </a:r>
            <a:r>
              <a:rPr lang="zh-CN" altLang="en-US" sz="4000" b="1" smtClean="0">
                <a:solidFill>
                  <a:srgbClr val="CC0000"/>
                </a:solidFill>
                <a:ea typeface="华文新魏" pitchFamily="2" charset="-122"/>
              </a:rPr>
              <a:t>  图的有关概念</a:t>
            </a:r>
            <a:endParaRPr lang="zh-CN" altLang="en-US" sz="4000" smtClean="0">
              <a:solidFill>
                <a:srgbClr val="CC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F17A001D-F0EC-4098-BD4B-4220F70299B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0899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B2FF567F-AAA6-4E73-8ACC-C2F1957CC2D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38188"/>
            <a:ext cx="9144000" cy="5715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关键路径：</a:t>
            </a:r>
            <a:endParaRPr 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            完成整个工程所需的时间取决于从源点到汇点的最长路径长度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即在这条路径上所有活动的持续时间之和。</a:t>
            </a:r>
            <a:r>
              <a:rPr lang="zh-CN" altLang="en-US" sz="3000" b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这条路径长度最长的路径就叫做关键路径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(Critical Path)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solidFill>
                  <a:srgbClr val="FF0000"/>
                </a:solidFill>
              </a:rPr>
              <a:t>关键活动：</a:t>
            </a:r>
            <a:r>
              <a:rPr lang="zh-CN" altLang="en-US" sz="3000" b="1" smtClean="0"/>
              <a:t>要找出关键路径，必须找出关键活动</a:t>
            </a:r>
            <a:r>
              <a:rPr lang="en-US" altLang="zh-CN" sz="3000" b="1" smtClean="0"/>
              <a:t>, </a:t>
            </a:r>
            <a:r>
              <a:rPr lang="zh-CN" altLang="en-US" sz="3000" b="1" smtClean="0"/>
              <a:t>即不按期完成就会影响整个工程完成的活动。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zh-CN" altLang="en-US" sz="3000" b="1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E312B44-16EB-4FCC-931D-FE94AF9DC22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1923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4E1FABFC-EE4B-4CC4-B387-93DABEFB42B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2644" name="Rectangle 30"/>
          <p:cNvSpPr>
            <a:spLocks noChangeArrowheads="1"/>
          </p:cNvSpPr>
          <p:nvPr/>
        </p:nvSpPr>
        <p:spPr bwMode="auto">
          <a:xfrm>
            <a:off x="0" y="800100"/>
            <a:ext cx="89535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FF0000"/>
                </a:solidFill>
              </a:rPr>
              <a:t>关键路径上的所有活动都是关键活动。</a:t>
            </a:r>
            <a:r>
              <a:rPr lang="zh-CN" altLang="en-US" sz="3000" b="1"/>
              <a:t>因此</a:t>
            </a:r>
            <a:r>
              <a:rPr lang="en-US" altLang="zh-CN" sz="3000" b="1"/>
              <a:t>, </a:t>
            </a:r>
            <a:r>
              <a:rPr lang="zh-CN" altLang="en-US" sz="3000" b="1"/>
              <a:t>只要找到了关键活动</a:t>
            </a:r>
            <a:r>
              <a:rPr lang="en-US" altLang="zh-CN" sz="3000" b="1"/>
              <a:t>, </a:t>
            </a:r>
            <a:r>
              <a:rPr lang="zh-CN" altLang="en-US" sz="3000" b="1"/>
              <a:t>就可以找到</a:t>
            </a:r>
            <a:r>
              <a:rPr lang="zh-CN" altLang="en-US" sz="3000" b="1">
                <a:solidFill>
                  <a:srgbClr val="FF0000"/>
                </a:solidFill>
              </a:rPr>
              <a:t>关键路径</a:t>
            </a:r>
            <a:r>
              <a:rPr lang="zh-CN" altLang="en-US" sz="3000" b="1"/>
              <a:t>。例如</a:t>
            </a:r>
            <a:r>
              <a:rPr lang="en-US" altLang="zh-CN" sz="3000" b="1"/>
              <a:t>, </a:t>
            </a:r>
            <a:r>
              <a:rPr lang="zh-CN" altLang="en-US" sz="3000" b="1"/>
              <a:t>下图就是一个</a:t>
            </a:r>
            <a:r>
              <a:rPr lang="en-US" altLang="zh-CN" sz="3000" b="1"/>
              <a:t>AOE</a:t>
            </a:r>
            <a:r>
              <a:rPr lang="zh-CN" altLang="en-US" sz="3000" b="1"/>
              <a:t>网。</a:t>
            </a:r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2016125" y="2881313"/>
            <a:ext cx="6696075" cy="3684587"/>
            <a:chOff x="0" y="0"/>
            <a:chExt cx="6696571" cy="3611066"/>
          </a:xfrm>
        </p:grpSpPr>
        <p:sp>
          <p:nvSpPr>
            <p:cNvPr id="81926" name="Oval 4"/>
            <p:cNvSpPr>
              <a:spLocks noChangeArrowheads="1"/>
            </p:cNvSpPr>
            <p:nvPr/>
          </p:nvSpPr>
          <p:spPr bwMode="auto">
            <a:xfrm>
              <a:off x="0" y="984250"/>
              <a:ext cx="471983" cy="639266"/>
            </a:xfrm>
            <a:prstGeom prst="ellips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1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1927" name="Oval 5"/>
            <p:cNvSpPr>
              <a:spLocks noChangeArrowheads="1"/>
            </p:cNvSpPr>
            <p:nvPr/>
          </p:nvSpPr>
          <p:spPr bwMode="auto">
            <a:xfrm>
              <a:off x="1423988" y="76200"/>
              <a:ext cx="471983" cy="639266"/>
            </a:xfrm>
            <a:prstGeom prst="ellips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2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1928" name="Oval 6"/>
            <p:cNvSpPr>
              <a:spLocks noChangeArrowheads="1"/>
            </p:cNvSpPr>
            <p:nvPr/>
          </p:nvSpPr>
          <p:spPr bwMode="auto">
            <a:xfrm>
              <a:off x="1423988" y="1600200"/>
              <a:ext cx="471983" cy="639266"/>
            </a:xfrm>
            <a:prstGeom prst="ellips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3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1929" name="Oval 7"/>
            <p:cNvSpPr>
              <a:spLocks noChangeArrowheads="1"/>
            </p:cNvSpPr>
            <p:nvPr/>
          </p:nvSpPr>
          <p:spPr bwMode="auto">
            <a:xfrm>
              <a:off x="1423988" y="2895600"/>
              <a:ext cx="471983" cy="639266"/>
            </a:xfrm>
            <a:prstGeom prst="ellips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4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1930" name="Oval 8"/>
            <p:cNvSpPr>
              <a:spLocks noChangeArrowheads="1"/>
            </p:cNvSpPr>
            <p:nvPr/>
          </p:nvSpPr>
          <p:spPr bwMode="auto">
            <a:xfrm>
              <a:off x="2947988" y="914400"/>
              <a:ext cx="471983" cy="639266"/>
            </a:xfrm>
            <a:prstGeom prst="ellips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5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1931" name="Oval 9"/>
            <p:cNvSpPr>
              <a:spLocks noChangeArrowheads="1"/>
            </p:cNvSpPr>
            <p:nvPr/>
          </p:nvSpPr>
          <p:spPr bwMode="auto">
            <a:xfrm>
              <a:off x="3024188" y="2971800"/>
              <a:ext cx="471983" cy="639266"/>
            </a:xfrm>
            <a:prstGeom prst="ellips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6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1932" name="Oval 10"/>
            <p:cNvSpPr>
              <a:spLocks noChangeArrowheads="1"/>
            </p:cNvSpPr>
            <p:nvPr/>
          </p:nvSpPr>
          <p:spPr bwMode="auto">
            <a:xfrm>
              <a:off x="4471988" y="0"/>
              <a:ext cx="471983" cy="639266"/>
            </a:xfrm>
            <a:prstGeom prst="ellips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7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1933" name="Oval 11"/>
            <p:cNvSpPr>
              <a:spLocks noChangeArrowheads="1"/>
            </p:cNvSpPr>
            <p:nvPr/>
          </p:nvSpPr>
          <p:spPr bwMode="auto">
            <a:xfrm>
              <a:off x="4471988" y="1905000"/>
              <a:ext cx="471983" cy="639266"/>
            </a:xfrm>
            <a:prstGeom prst="ellips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8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1934" name="Oval 12"/>
            <p:cNvSpPr>
              <a:spLocks noChangeArrowheads="1"/>
            </p:cNvSpPr>
            <p:nvPr/>
          </p:nvSpPr>
          <p:spPr bwMode="auto">
            <a:xfrm>
              <a:off x="6224588" y="990600"/>
              <a:ext cx="471983" cy="639266"/>
            </a:xfrm>
            <a:prstGeom prst="ellips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9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1935" name="Line 13"/>
            <p:cNvSpPr>
              <a:spLocks noChangeShapeType="1"/>
            </p:cNvSpPr>
            <p:nvPr/>
          </p:nvSpPr>
          <p:spPr bwMode="auto">
            <a:xfrm flipV="1">
              <a:off x="357188" y="381000"/>
              <a:ext cx="1066800" cy="6096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6" name="Line 14"/>
            <p:cNvSpPr>
              <a:spLocks noChangeShapeType="1"/>
            </p:cNvSpPr>
            <p:nvPr/>
          </p:nvSpPr>
          <p:spPr bwMode="auto">
            <a:xfrm>
              <a:off x="433388" y="1371600"/>
              <a:ext cx="990600" cy="5334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7" name="Line 15"/>
            <p:cNvSpPr>
              <a:spLocks noChangeShapeType="1"/>
            </p:cNvSpPr>
            <p:nvPr/>
          </p:nvSpPr>
          <p:spPr bwMode="auto">
            <a:xfrm>
              <a:off x="280988" y="1600200"/>
              <a:ext cx="1143000" cy="15240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8" name="Line 16"/>
            <p:cNvSpPr>
              <a:spLocks noChangeShapeType="1"/>
            </p:cNvSpPr>
            <p:nvPr/>
          </p:nvSpPr>
          <p:spPr bwMode="auto">
            <a:xfrm>
              <a:off x="1804988" y="381000"/>
              <a:ext cx="1143000" cy="6858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9" name="Line 17"/>
            <p:cNvSpPr>
              <a:spLocks noChangeShapeType="1"/>
            </p:cNvSpPr>
            <p:nvPr/>
          </p:nvSpPr>
          <p:spPr bwMode="auto">
            <a:xfrm flipV="1">
              <a:off x="1804988" y="1371600"/>
              <a:ext cx="1143000" cy="5334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0" name="Line 18"/>
            <p:cNvSpPr>
              <a:spLocks noChangeShapeType="1"/>
            </p:cNvSpPr>
            <p:nvPr/>
          </p:nvSpPr>
          <p:spPr bwMode="auto">
            <a:xfrm>
              <a:off x="1804988" y="3276600"/>
              <a:ext cx="12192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1" name="Line 19"/>
            <p:cNvSpPr>
              <a:spLocks noChangeShapeType="1"/>
            </p:cNvSpPr>
            <p:nvPr/>
          </p:nvSpPr>
          <p:spPr bwMode="auto">
            <a:xfrm flipV="1">
              <a:off x="3328988" y="381000"/>
              <a:ext cx="1143000" cy="6858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2" name="Line 20"/>
            <p:cNvSpPr>
              <a:spLocks noChangeShapeType="1"/>
            </p:cNvSpPr>
            <p:nvPr/>
          </p:nvSpPr>
          <p:spPr bwMode="auto">
            <a:xfrm>
              <a:off x="3328988" y="1371600"/>
              <a:ext cx="1143000" cy="7620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3" name="Line 21"/>
            <p:cNvSpPr>
              <a:spLocks noChangeShapeType="1"/>
            </p:cNvSpPr>
            <p:nvPr/>
          </p:nvSpPr>
          <p:spPr bwMode="auto">
            <a:xfrm flipV="1">
              <a:off x="3405188" y="2438400"/>
              <a:ext cx="1066800" cy="8382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4" name="Line 22"/>
            <p:cNvSpPr>
              <a:spLocks noChangeShapeType="1"/>
            </p:cNvSpPr>
            <p:nvPr/>
          </p:nvSpPr>
          <p:spPr bwMode="auto">
            <a:xfrm>
              <a:off x="4852988" y="381000"/>
              <a:ext cx="1371600" cy="7620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5" name="Line 23"/>
            <p:cNvSpPr>
              <a:spLocks noChangeShapeType="1"/>
            </p:cNvSpPr>
            <p:nvPr/>
          </p:nvSpPr>
          <p:spPr bwMode="auto">
            <a:xfrm flipV="1">
              <a:off x="4929188" y="1447800"/>
              <a:ext cx="1295400" cy="7620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6" name="Text Box 24"/>
            <p:cNvSpPr txBox="1">
              <a:spLocks noChangeArrowheads="1"/>
            </p:cNvSpPr>
            <p:nvPr/>
          </p:nvSpPr>
          <p:spPr bwMode="auto">
            <a:xfrm>
              <a:off x="190500" y="3952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a1=6</a:t>
              </a:r>
            </a:p>
          </p:txBody>
        </p:sp>
        <p:sp>
          <p:nvSpPr>
            <p:cNvPr id="81947" name="Text Box 25"/>
            <p:cNvSpPr txBox="1">
              <a:spLocks noChangeArrowheads="1"/>
            </p:cNvSpPr>
            <p:nvPr/>
          </p:nvSpPr>
          <p:spPr bwMode="auto">
            <a:xfrm>
              <a:off x="585788" y="12192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a2=4</a:t>
              </a:r>
            </a:p>
          </p:txBody>
        </p:sp>
        <p:sp>
          <p:nvSpPr>
            <p:cNvPr id="81948" name="Text Box 26"/>
            <p:cNvSpPr txBox="1">
              <a:spLocks noChangeArrowheads="1"/>
            </p:cNvSpPr>
            <p:nvPr/>
          </p:nvSpPr>
          <p:spPr bwMode="auto">
            <a:xfrm>
              <a:off x="266700" y="23002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a3=5</a:t>
              </a:r>
            </a:p>
          </p:txBody>
        </p:sp>
        <p:sp>
          <p:nvSpPr>
            <p:cNvPr id="81949" name="Text Box 27"/>
            <p:cNvSpPr txBox="1">
              <a:spLocks noChangeArrowheads="1"/>
            </p:cNvSpPr>
            <p:nvPr/>
          </p:nvSpPr>
          <p:spPr bwMode="auto">
            <a:xfrm>
              <a:off x="2095500" y="2428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a4=1</a:t>
              </a:r>
            </a:p>
          </p:txBody>
        </p:sp>
        <p:sp>
          <p:nvSpPr>
            <p:cNvPr id="81950" name="Text Box 28"/>
            <p:cNvSpPr txBox="1">
              <a:spLocks noChangeArrowheads="1"/>
            </p:cNvSpPr>
            <p:nvPr/>
          </p:nvSpPr>
          <p:spPr bwMode="auto">
            <a:xfrm>
              <a:off x="1943100" y="13096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a5=1</a:t>
              </a:r>
            </a:p>
          </p:txBody>
        </p:sp>
        <p:sp>
          <p:nvSpPr>
            <p:cNvPr id="81951" name="Text Box 29"/>
            <p:cNvSpPr txBox="1">
              <a:spLocks noChangeArrowheads="1"/>
            </p:cNvSpPr>
            <p:nvPr/>
          </p:nvSpPr>
          <p:spPr bwMode="auto">
            <a:xfrm>
              <a:off x="1943100" y="29098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a6=2</a:t>
              </a:r>
            </a:p>
          </p:txBody>
        </p:sp>
        <p:sp>
          <p:nvSpPr>
            <p:cNvPr id="81952" name="Text Box 30"/>
            <p:cNvSpPr txBox="1">
              <a:spLocks noChangeArrowheads="1"/>
            </p:cNvSpPr>
            <p:nvPr/>
          </p:nvSpPr>
          <p:spPr bwMode="auto">
            <a:xfrm>
              <a:off x="3390900" y="3952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a7=9</a:t>
              </a:r>
            </a:p>
          </p:txBody>
        </p:sp>
        <p:sp>
          <p:nvSpPr>
            <p:cNvPr id="81953" name="Text Box 31"/>
            <p:cNvSpPr txBox="1">
              <a:spLocks noChangeArrowheads="1"/>
            </p:cNvSpPr>
            <p:nvPr/>
          </p:nvSpPr>
          <p:spPr bwMode="auto">
            <a:xfrm>
              <a:off x="3619500" y="13096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a8=7</a:t>
              </a:r>
            </a:p>
          </p:txBody>
        </p:sp>
        <p:sp>
          <p:nvSpPr>
            <p:cNvPr id="81954" name="Text Box 32"/>
            <p:cNvSpPr txBox="1">
              <a:spLocks noChangeArrowheads="1"/>
            </p:cNvSpPr>
            <p:nvPr/>
          </p:nvSpPr>
          <p:spPr bwMode="auto">
            <a:xfrm>
              <a:off x="3328988" y="2514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a9=4</a:t>
              </a:r>
            </a:p>
          </p:txBody>
        </p:sp>
        <p:sp>
          <p:nvSpPr>
            <p:cNvPr id="81955" name="Text Box 33"/>
            <p:cNvSpPr txBox="1">
              <a:spLocks noChangeArrowheads="1"/>
            </p:cNvSpPr>
            <p:nvPr/>
          </p:nvSpPr>
          <p:spPr bwMode="auto">
            <a:xfrm>
              <a:off x="5295900" y="319087"/>
              <a:ext cx="833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a10=2</a:t>
              </a:r>
            </a:p>
          </p:txBody>
        </p:sp>
        <p:sp>
          <p:nvSpPr>
            <p:cNvPr id="81956" name="Text Box 34"/>
            <p:cNvSpPr txBox="1">
              <a:spLocks noChangeArrowheads="1"/>
            </p:cNvSpPr>
            <p:nvPr/>
          </p:nvSpPr>
          <p:spPr bwMode="auto">
            <a:xfrm>
              <a:off x="5219700" y="1843087"/>
              <a:ext cx="833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</a:rPr>
                <a:t>a11=4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1325C134-6543-42E8-88B4-8A2ED4DB7A9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2947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C833D12F-81DB-4EF6-902B-EB72352471F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5625" y="215900"/>
            <a:ext cx="7761288" cy="533400"/>
          </a:xfrm>
        </p:spPr>
        <p:txBody>
          <a:bodyPr/>
          <a:lstStyle/>
          <a:p>
            <a:pPr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几个与计算关键活动有关的量：</a:t>
            </a:r>
            <a:endParaRPr lang="zh-CN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873125"/>
            <a:ext cx="8153400" cy="5724525"/>
          </a:xfrm>
        </p:spPr>
        <p:txBody>
          <a:bodyPr/>
          <a:lstStyle/>
          <a:p>
            <a:pPr marL="609600" indent="-609600" algn="just" eaLnBrk="1" hangingPunct="1">
              <a:spcBef>
                <a:spcPct val="10000"/>
              </a:spcBef>
              <a:buClr>
                <a:srgbClr val="008000"/>
              </a:buClr>
              <a:buSzTx/>
              <a:buFont typeface="Monotype Sorts" pitchFamily="2" charset="2"/>
              <a:buAutoNum type="arabicPeriod"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事件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rgbClr val="3333CC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的最早可能开始时间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Ve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  </a:t>
            </a:r>
          </a:p>
          <a:p>
            <a:pPr marL="609600" indent="-609600" algn="just" eaLnBrk="1" hangingPunct="1">
              <a:spcBef>
                <a:spcPct val="10000"/>
              </a:spcBef>
              <a:buClr>
                <a:srgbClr val="008000"/>
              </a:buClr>
              <a:buSzTx/>
              <a:buFont typeface="Monotype Sort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     	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是从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源点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en-US" altLang="zh-CN" sz="3000" b="1" baseline="-2500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到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顶点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baseline="-2500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</a:t>
            </a:r>
            <a:r>
              <a:rPr lang="zh-CN" altLang="en-US" sz="4000" b="1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最长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路径长度。</a:t>
            </a:r>
          </a:p>
          <a:p>
            <a:pPr marL="609600" indent="-609600" algn="just" eaLnBrk="1" hangingPunct="1">
              <a:spcBef>
                <a:spcPct val="10000"/>
              </a:spcBef>
              <a:buClr>
                <a:srgbClr val="008000"/>
              </a:buClr>
              <a:buSzTx/>
              <a:buFont typeface="Monotype Sorts" pitchFamily="2" charset="2"/>
              <a:buAutoNum type="arabicPeriod" startAt="2"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事件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的最迟允许开始时间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Vl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endParaRPr lang="en-US" altLang="zh-CN" sz="3000" b="1" smtClean="0">
              <a:latin typeface="Times New Roman" pitchFamily="18" charset="0"/>
              <a:ea typeface="仿宋_GB2312" pitchFamily="49" charset="-122"/>
            </a:endParaRPr>
          </a:p>
          <a:p>
            <a:pPr marL="609600" indent="-609600" algn="just" eaLnBrk="1" hangingPunct="1">
              <a:spcBef>
                <a:spcPct val="10000"/>
              </a:spcBef>
              <a:buClr>
                <a:srgbClr val="008000"/>
              </a:buClr>
              <a:buSzTx/>
              <a:buFont typeface="Monotype Sort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是在保证汇点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-1</a:t>
            </a:r>
            <a:r>
              <a:rPr lang="en-US" altLang="zh-CN" sz="3000" b="1" baseline="-2500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在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Ve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-1]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时刻完成的前提 下，事件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的允许的最迟开始时间。</a:t>
            </a:r>
          </a:p>
        </p:txBody>
      </p:sp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2065338" y="3532188"/>
            <a:ext cx="4829175" cy="2741612"/>
            <a:chOff x="0" y="0"/>
            <a:chExt cx="4829175" cy="2741612"/>
          </a:xfrm>
        </p:grpSpPr>
        <p:sp>
          <p:nvSpPr>
            <p:cNvPr id="82951" name="Oval 4"/>
            <p:cNvSpPr>
              <a:spLocks noChangeArrowheads="1"/>
            </p:cNvSpPr>
            <p:nvPr/>
          </p:nvSpPr>
          <p:spPr bwMode="auto">
            <a:xfrm>
              <a:off x="0" y="900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1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2952" name="Oval 5"/>
            <p:cNvSpPr>
              <a:spLocks noChangeArrowheads="1"/>
            </p:cNvSpPr>
            <p:nvPr/>
          </p:nvSpPr>
          <p:spPr bwMode="auto">
            <a:xfrm>
              <a:off x="1066800" y="138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2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2953" name="Oval 6"/>
            <p:cNvSpPr>
              <a:spLocks noChangeArrowheads="1"/>
            </p:cNvSpPr>
            <p:nvPr/>
          </p:nvSpPr>
          <p:spPr bwMode="auto">
            <a:xfrm>
              <a:off x="1066800" y="21193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3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2954" name="Oval 7"/>
            <p:cNvSpPr>
              <a:spLocks noChangeArrowheads="1"/>
            </p:cNvSpPr>
            <p:nvPr/>
          </p:nvSpPr>
          <p:spPr bwMode="auto">
            <a:xfrm>
              <a:off x="2438400" y="11287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4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2955" name="Oval 8"/>
            <p:cNvSpPr>
              <a:spLocks noChangeArrowheads="1"/>
            </p:cNvSpPr>
            <p:nvPr/>
          </p:nvSpPr>
          <p:spPr bwMode="auto">
            <a:xfrm>
              <a:off x="3200400" y="138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5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2956" name="Oval 9"/>
            <p:cNvSpPr>
              <a:spLocks noChangeArrowheads="1"/>
            </p:cNvSpPr>
            <p:nvPr/>
          </p:nvSpPr>
          <p:spPr bwMode="auto">
            <a:xfrm>
              <a:off x="4419600" y="900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6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2957" name="Line 10"/>
            <p:cNvSpPr>
              <a:spLocks noChangeShapeType="1"/>
            </p:cNvSpPr>
            <p:nvPr/>
          </p:nvSpPr>
          <p:spPr bwMode="auto">
            <a:xfrm flipV="1">
              <a:off x="381000" y="519112"/>
              <a:ext cx="685800" cy="5334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8" name="Line 11"/>
            <p:cNvSpPr>
              <a:spLocks noChangeShapeType="1"/>
            </p:cNvSpPr>
            <p:nvPr/>
          </p:nvSpPr>
          <p:spPr bwMode="auto">
            <a:xfrm>
              <a:off x="381000" y="1433512"/>
              <a:ext cx="685800" cy="8382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9" name="Line 12"/>
            <p:cNvSpPr>
              <a:spLocks noChangeShapeType="1"/>
            </p:cNvSpPr>
            <p:nvPr/>
          </p:nvSpPr>
          <p:spPr bwMode="auto">
            <a:xfrm>
              <a:off x="1447800" y="366712"/>
              <a:ext cx="1676400" cy="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0" name="Line 13"/>
            <p:cNvSpPr>
              <a:spLocks noChangeShapeType="1"/>
            </p:cNvSpPr>
            <p:nvPr/>
          </p:nvSpPr>
          <p:spPr bwMode="auto">
            <a:xfrm>
              <a:off x="1447800" y="519112"/>
              <a:ext cx="990600" cy="7620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1" name="Line 14"/>
            <p:cNvSpPr>
              <a:spLocks noChangeShapeType="1"/>
            </p:cNvSpPr>
            <p:nvPr/>
          </p:nvSpPr>
          <p:spPr bwMode="auto">
            <a:xfrm flipV="1">
              <a:off x="1447800" y="1585912"/>
              <a:ext cx="990600" cy="7620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2" name="Line 15"/>
            <p:cNvSpPr>
              <a:spLocks noChangeShapeType="1"/>
            </p:cNvSpPr>
            <p:nvPr/>
          </p:nvSpPr>
          <p:spPr bwMode="auto">
            <a:xfrm flipV="1">
              <a:off x="1447800" y="1357312"/>
              <a:ext cx="2971800" cy="12192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3" name="Line 16"/>
            <p:cNvSpPr>
              <a:spLocks noChangeShapeType="1"/>
            </p:cNvSpPr>
            <p:nvPr/>
          </p:nvSpPr>
          <p:spPr bwMode="auto">
            <a:xfrm flipV="1">
              <a:off x="2819400" y="1281112"/>
              <a:ext cx="1600200" cy="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4" name="Line 17"/>
            <p:cNvSpPr>
              <a:spLocks noChangeShapeType="1"/>
            </p:cNvSpPr>
            <p:nvPr/>
          </p:nvSpPr>
          <p:spPr bwMode="auto">
            <a:xfrm>
              <a:off x="3581400" y="442912"/>
              <a:ext cx="914400" cy="6096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5" name="Text Box 18"/>
            <p:cNvSpPr txBox="1">
              <a:spLocks noChangeArrowheads="1"/>
            </p:cNvSpPr>
            <p:nvPr/>
          </p:nvSpPr>
          <p:spPr bwMode="auto">
            <a:xfrm>
              <a:off x="152400" y="366712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a1=3</a:t>
              </a:r>
            </a:p>
          </p:txBody>
        </p:sp>
        <p:sp>
          <p:nvSpPr>
            <p:cNvPr id="82966" name="Text Box 19"/>
            <p:cNvSpPr txBox="1">
              <a:spLocks noChangeArrowheads="1"/>
            </p:cNvSpPr>
            <p:nvPr/>
          </p:nvSpPr>
          <p:spPr bwMode="auto">
            <a:xfrm>
              <a:off x="138113" y="1752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a2=2</a:t>
              </a:r>
            </a:p>
          </p:txBody>
        </p:sp>
        <p:sp>
          <p:nvSpPr>
            <p:cNvPr id="82967" name="Text Box 20"/>
            <p:cNvSpPr txBox="1">
              <a:spLocks noChangeArrowheads="1"/>
            </p:cNvSpPr>
            <p:nvPr/>
          </p:nvSpPr>
          <p:spPr bwMode="auto">
            <a:xfrm>
              <a:off x="1281113" y="8382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a3=2</a:t>
              </a:r>
            </a:p>
          </p:txBody>
        </p:sp>
        <p:sp>
          <p:nvSpPr>
            <p:cNvPr id="82968" name="Text Box 21"/>
            <p:cNvSpPr txBox="1">
              <a:spLocks noChangeArrowheads="1"/>
            </p:cNvSpPr>
            <p:nvPr/>
          </p:nvSpPr>
          <p:spPr bwMode="auto">
            <a:xfrm>
              <a:off x="1814513" y="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a4=3</a:t>
              </a:r>
            </a:p>
          </p:txBody>
        </p:sp>
        <p:sp>
          <p:nvSpPr>
            <p:cNvPr id="82969" name="Text Box 22"/>
            <p:cNvSpPr txBox="1">
              <a:spLocks noChangeArrowheads="1"/>
            </p:cNvSpPr>
            <p:nvPr/>
          </p:nvSpPr>
          <p:spPr bwMode="auto">
            <a:xfrm>
              <a:off x="1433513" y="16764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a5=4</a:t>
              </a:r>
            </a:p>
          </p:txBody>
        </p:sp>
        <p:sp>
          <p:nvSpPr>
            <p:cNvPr id="82970" name="Text Box 23"/>
            <p:cNvSpPr txBox="1">
              <a:spLocks noChangeArrowheads="1"/>
            </p:cNvSpPr>
            <p:nvPr/>
          </p:nvSpPr>
          <p:spPr bwMode="auto">
            <a:xfrm>
              <a:off x="2500313" y="2133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a6=3</a:t>
              </a:r>
            </a:p>
          </p:txBody>
        </p:sp>
        <p:sp>
          <p:nvSpPr>
            <p:cNvPr id="82971" name="Text Box 24"/>
            <p:cNvSpPr txBox="1">
              <a:spLocks noChangeArrowheads="1"/>
            </p:cNvSpPr>
            <p:nvPr/>
          </p:nvSpPr>
          <p:spPr bwMode="auto">
            <a:xfrm>
              <a:off x="3033713" y="9144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a7=2</a:t>
              </a:r>
            </a:p>
          </p:txBody>
        </p:sp>
        <p:sp>
          <p:nvSpPr>
            <p:cNvPr id="82972" name="Text Box 25"/>
            <p:cNvSpPr txBox="1">
              <a:spLocks noChangeArrowheads="1"/>
            </p:cNvSpPr>
            <p:nvPr/>
          </p:nvSpPr>
          <p:spPr bwMode="auto">
            <a:xfrm>
              <a:off x="3871913" y="228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a8=1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26F5100F-8F5E-4D3C-BB8D-DB00B483E18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3971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F7592AFF-BDEC-42D7-BB93-772D14ECC88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5625" y="215900"/>
            <a:ext cx="7761288" cy="533400"/>
          </a:xfrm>
        </p:spPr>
        <p:txBody>
          <a:bodyPr/>
          <a:lstStyle/>
          <a:p>
            <a:pPr eaLnBrk="1" hangingPunct="1"/>
            <a:r>
              <a:rPr lang="zh-CN" sz="3600" b="1" smtClean="0">
                <a:solidFill>
                  <a:schemeClr val="tx2"/>
                </a:solidFill>
                <a:ea typeface="华文新魏" pitchFamily="2" charset="-122"/>
              </a:rPr>
              <a:t>几个与计算关键活动有关的量：</a:t>
            </a:r>
            <a:endParaRPr lang="zh-CN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873125"/>
            <a:ext cx="8153400" cy="5724525"/>
          </a:xfrm>
        </p:spPr>
        <p:txBody>
          <a:bodyPr/>
          <a:lstStyle/>
          <a:p>
            <a:pPr marL="609600" indent="-609600" algn="just" eaLnBrk="1" hangingPunct="1">
              <a:spcBef>
                <a:spcPct val="10000"/>
              </a:spcBef>
              <a:buClr>
                <a:srgbClr val="008000"/>
              </a:buClr>
              <a:buSzTx/>
              <a:buFont typeface="Monotype Sorts" pitchFamily="2" charset="2"/>
              <a:buAutoNum type="arabicPeriod" startAt="3"/>
              <a:defRPr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活动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的最早可能开始时间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</a:p>
          <a:p>
            <a:pPr marL="609600" indent="-609600" algn="just" eaLnBrk="1" hangingPunct="1">
              <a:spcBef>
                <a:spcPct val="10000"/>
              </a:spcBef>
              <a:buClr>
                <a:srgbClr val="008000"/>
              </a:buClr>
              <a:buSzTx/>
              <a:buFont typeface="Monotype Sorts" pitchFamily="2" charset="2"/>
              <a:buNone/>
              <a:defRPr/>
            </a:pPr>
            <a:r>
              <a:rPr lang="en-US" sz="3000" b="1" smtClean="0"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设活动</a:t>
            </a:r>
            <a:r>
              <a:rPr lang="en-US" sz="3000" b="1" i="1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000" b="1" i="1" baseline="-2500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在边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&lt;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&gt;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上</a:t>
            </a:r>
            <a:r>
              <a:rPr lang="en-US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则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是从源点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到顶点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sz="30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的最长路径长度。因此</a:t>
            </a:r>
            <a:r>
              <a:rPr lang="en-US" sz="3000" b="1" smtClean="0">
                <a:latin typeface="Times New Roman" pitchFamily="18" charset="0"/>
                <a:ea typeface="仿宋_GB2312" pitchFamily="49" charset="-122"/>
              </a:rPr>
              <a:t>, </a:t>
            </a:r>
          </a:p>
          <a:p>
            <a:pPr marL="609600" indent="-609600" algn="just" eaLnBrk="1" hangingPunct="1">
              <a:spcBef>
                <a:spcPct val="10000"/>
              </a:spcBef>
              <a:buClr>
                <a:srgbClr val="008000"/>
              </a:buClr>
              <a:buSzTx/>
              <a:buFont typeface="Monotype Sorts" pitchFamily="2" charset="2"/>
              <a:buNone/>
              <a:defRPr/>
            </a:pPr>
            <a:r>
              <a:rPr lang="en-US" sz="3000" b="1" smtClean="0">
                <a:latin typeface="Times New Roman" pitchFamily="18" charset="0"/>
                <a:ea typeface="仿宋_GB2312" pitchFamily="49" charset="-122"/>
              </a:rPr>
              <a:t>             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 =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Ve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3000" b="1" smtClean="0">
                <a:solidFill>
                  <a:srgbClr val="000066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008000"/>
              </a:buClr>
              <a:buSzTx/>
              <a:buFont typeface="Monotype Sorts" pitchFamily="2" charset="2"/>
              <a:buAutoNum type="arabicPeriod" startAt="4"/>
              <a:defRPr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活动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i="1" baseline="-25000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的最迟允许开始时间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008000"/>
              </a:buClr>
              <a:buSzTx/>
              <a:buFont typeface="Wingdings" pitchFamily="2" charset="2"/>
              <a:buNone/>
              <a:defRPr/>
            </a:pP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4314825" y="3684588"/>
            <a:ext cx="4829175" cy="2741612"/>
            <a:chOff x="0" y="0"/>
            <a:chExt cx="4829175" cy="2741612"/>
          </a:xfrm>
        </p:grpSpPr>
        <p:sp>
          <p:nvSpPr>
            <p:cNvPr id="83976" name="Oval 4"/>
            <p:cNvSpPr>
              <a:spLocks noChangeArrowheads="1"/>
            </p:cNvSpPr>
            <p:nvPr/>
          </p:nvSpPr>
          <p:spPr bwMode="auto">
            <a:xfrm>
              <a:off x="0" y="900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1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3977" name="Oval 5"/>
            <p:cNvSpPr>
              <a:spLocks noChangeArrowheads="1"/>
            </p:cNvSpPr>
            <p:nvPr/>
          </p:nvSpPr>
          <p:spPr bwMode="auto">
            <a:xfrm>
              <a:off x="1066800" y="138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2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3978" name="Oval 6"/>
            <p:cNvSpPr>
              <a:spLocks noChangeArrowheads="1"/>
            </p:cNvSpPr>
            <p:nvPr/>
          </p:nvSpPr>
          <p:spPr bwMode="auto">
            <a:xfrm>
              <a:off x="1066800" y="21193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3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3979" name="Oval 7"/>
            <p:cNvSpPr>
              <a:spLocks noChangeArrowheads="1"/>
            </p:cNvSpPr>
            <p:nvPr/>
          </p:nvSpPr>
          <p:spPr bwMode="auto">
            <a:xfrm>
              <a:off x="2438400" y="11287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4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3980" name="Oval 8"/>
            <p:cNvSpPr>
              <a:spLocks noChangeArrowheads="1"/>
            </p:cNvSpPr>
            <p:nvPr/>
          </p:nvSpPr>
          <p:spPr bwMode="auto">
            <a:xfrm>
              <a:off x="3200400" y="138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5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3981" name="Oval 9"/>
            <p:cNvSpPr>
              <a:spLocks noChangeArrowheads="1"/>
            </p:cNvSpPr>
            <p:nvPr/>
          </p:nvSpPr>
          <p:spPr bwMode="auto">
            <a:xfrm>
              <a:off x="4419600" y="900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6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3982" name="Line 10"/>
            <p:cNvSpPr>
              <a:spLocks noChangeShapeType="1"/>
            </p:cNvSpPr>
            <p:nvPr/>
          </p:nvSpPr>
          <p:spPr bwMode="auto">
            <a:xfrm flipV="1">
              <a:off x="381000" y="519112"/>
              <a:ext cx="685800" cy="5334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3" name="Line 11"/>
            <p:cNvSpPr>
              <a:spLocks noChangeShapeType="1"/>
            </p:cNvSpPr>
            <p:nvPr/>
          </p:nvSpPr>
          <p:spPr bwMode="auto">
            <a:xfrm>
              <a:off x="381000" y="1433512"/>
              <a:ext cx="685800" cy="8382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4" name="Line 12"/>
            <p:cNvSpPr>
              <a:spLocks noChangeShapeType="1"/>
            </p:cNvSpPr>
            <p:nvPr/>
          </p:nvSpPr>
          <p:spPr bwMode="auto">
            <a:xfrm>
              <a:off x="1447800" y="366712"/>
              <a:ext cx="1676400" cy="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5" name="Line 13"/>
            <p:cNvSpPr>
              <a:spLocks noChangeShapeType="1"/>
            </p:cNvSpPr>
            <p:nvPr/>
          </p:nvSpPr>
          <p:spPr bwMode="auto">
            <a:xfrm>
              <a:off x="1447800" y="519112"/>
              <a:ext cx="990600" cy="7620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6" name="Line 14"/>
            <p:cNvSpPr>
              <a:spLocks noChangeShapeType="1"/>
            </p:cNvSpPr>
            <p:nvPr/>
          </p:nvSpPr>
          <p:spPr bwMode="auto">
            <a:xfrm flipV="1">
              <a:off x="1447800" y="1585912"/>
              <a:ext cx="990600" cy="7620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7" name="Line 15"/>
            <p:cNvSpPr>
              <a:spLocks noChangeShapeType="1"/>
            </p:cNvSpPr>
            <p:nvPr/>
          </p:nvSpPr>
          <p:spPr bwMode="auto">
            <a:xfrm flipV="1">
              <a:off x="1447800" y="1357312"/>
              <a:ext cx="2971800" cy="12192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8" name="Line 16"/>
            <p:cNvSpPr>
              <a:spLocks noChangeShapeType="1"/>
            </p:cNvSpPr>
            <p:nvPr/>
          </p:nvSpPr>
          <p:spPr bwMode="auto">
            <a:xfrm flipV="1">
              <a:off x="2819400" y="1281112"/>
              <a:ext cx="1600200" cy="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9" name="Line 17"/>
            <p:cNvSpPr>
              <a:spLocks noChangeShapeType="1"/>
            </p:cNvSpPr>
            <p:nvPr/>
          </p:nvSpPr>
          <p:spPr bwMode="auto">
            <a:xfrm>
              <a:off x="3581400" y="442912"/>
              <a:ext cx="914400" cy="6096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0" name="Text Box 18"/>
            <p:cNvSpPr txBox="1">
              <a:spLocks noChangeArrowheads="1"/>
            </p:cNvSpPr>
            <p:nvPr/>
          </p:nvSpPr>
          <p:spPr bwMode="auto">
            <a:xfrm>
              <a:off x="152400" y="366712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a1=3</a:t>
              </a:r>
            </a:p>
          </p:txBody>
        </p:sp>
        <p:sp>
          <p:nvSpPr>
            <p:cNvPr id="83991" name="Text Box 19"/>
            <p:cNvSpPr txBox="1">
              <a:spLocks noChangeArrowheads="1"/>
            </p:cNvSpPr>
            <p:nvPr/>
          </p:nvSpPr>
          <p:spPr bwMode="auto">
            <a:xfrm>
              <a:off x="138113" y="1752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a2=2</a:t>
              </a:r>
            </a:p>
          </p:txBody>
        </p:sp>
        <p:sp>
          <p:nvSpPr>
            <p:cNvPr id="83992" name="Text Box 20"/>
            <p:cNvSpPr txBox="1">
              <a:spLocks noChangeArrowheads="1"/>
            </p:cNvSpPr>
            <p:nvPr/>
          </p:nvSpPr>
          <p:spPr bwMode="auto">
            <a:xfrm>
              <a:off x="1281113" y="8382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a3=2</a:t>
              </a:r>
            </a:p>
          </p:txBody>
        </p:sp>
        <p:sp>
          <p:nvSpPr>
            <p:cNvPr id="83993" name="Text Box 21"/>
            <p:cNvSpPr txBox="1">
              <a:spLocks noChangeArrowheads="1"/>
            </p:cNvSpPr>
            <p:nvPr/>
          </p:nvSpPr>
          <p:spPr bwMode="auto">
            <a:xfrm>
              <a:off x="1814513" y="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a4=3</a:t>
              </a:r>
            </a:p>
          </p:txBody>
        </p:sp>
        <p:sp>
          <p:nvSpPr>
            <p:cNvPr id="83994" name="Text Box 22"/>
            <p:cNvSpPr txBox="1">
              <a:spLocks noChangeArrowheads="1"/>
            </p:cNvSpPr>
            <p:nvPr/>
          </p:nvSpPr>
          <p:spPr bwMode="auto">
            <a:xfrm>
              <a:off x="1433513" y="16764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a5=4</a:t>
              </a:r>
            </a:p>
          </p:txBody>
        </p:sp>
        <p:sp>
          <p:nvSpPr>
            <p:cNvPr id="83995" name="Text Box 23"/>
            <p:cNvSpPr txBox="1">
              <a:spLocks noChangeArrowheads="1"/>
            </p:cNvSpPr>
            <p:nvPr/>
          </p:nvSpPr>
          <p:spPr bwMode="auto">
            <a:xfrm>
              <a:off x="2500313" y="2133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a6=3</a:t>
              </a:r>
            </a:p>
          </p:txBody>
        </p:sp>
        <p:sp>
          <p:nvSpPr>
            <p:cNvPr id="83996" name="Text Box 24"/>
            <p:cNvSpPr txBox="1">
              <a:spLocks noChangeArrowheads="1"/>
            </p:cNvSpPr>
            <p:nvPr/>
          </p:nvSpPr>
          <p:spPr bwMode="auto">
            <a:xfrm>
              <a:off x="3033713" y="9144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a7=2</a:t>
              </a:r>
            </a:p>
          </p:txBody>
        </p:sp>
        <p:sp>
          <p:nvSpPr>
            <p:cNvPr id="83997" name="Text Box 25"/>
            <p:cNvSpPr txBox="1">
              <a:spLocks noChangeArrowheads="1"/>
            </p:cNvSpPr>
            <p:nvPr/>
          </p:nvSpPr>
          <p:spPr bwMode="auto">
            <a:xfrm>
              <a:off x="3871913" y="228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a8=1</a:t>
              </a:r>
            </a:p>
          </p:txBody>
        </p:sp>
      </p:grpSp>
      <p:sp>
        <p:nvSpPr>
          <p:cNvPr id="114717" name="TextBox 27"/>
          <p:cNvSpPr txBox="1">
            <a:spLocks noChangeArrowheads="1"/>
          </p:cNvSpPr>
          <p:nvPr/>
        </p:nvSpPr>
        <p:spPr bwMode="auto">
          <a:xfrm>
            <a:off x="190500" y="3502025"/>
            <a:ext cx="43084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buSzPct val="115000"/>
              <a:buFont typeface="Monotype Sorts" pitchFamily="2" charset="2"/>
              <a:buNone/>
            </a:pPr>
            <a:r>
              <a:rPr lang="en-US" altLang="zh-CN" sz="2800" b="1" i="1">
                <a:solidFill>
                  <a:schemeClr val="tx2"/>
                </a:solidFill>
              </a:rPr>
              <a:t>l</a:t>
            </a:r>
            <a:r>
              <a:rPr lang="en-US" altLang="zh-CN" sz="2800" b="1">
                <a:solidFill>
                  <a:schemeClr val="tx2"/>
                </a:solidFill>
              </a:rPr>
              <a:t>[</a:t>
            </a:r>
            <a:r>
              <a:rPr lang="en-US" altLang="zh-CN" sz="2800" b="1" i="1">
                <a:solidFill>
                  <a:schemeClr val="tx2"/>
                </a:solidFill>
              </a:rPr>
              <a:t>k</a:t>
            </a:r>
            <a:r>
              <a:rPr lang="en-US" altLang="zh-CN" sz="2800" b="1">
                <a:solidFill>
                  <a:schemeClr val="tx2"/>
                </a:solidFill>
              </a:rPr>
              <a:t>]</a:t>
            </a:r>
            <a:r>
              <a:rPr lang="zh-CN" altLang="en-US" sz="2800" b="1"/>
              <a:t>是在不会引起时间延误的前提下</a:t>
            </a:r>
            <a:r>
              <a:rPr lang="en-US" altLang="zh-CN" sz="2800" b="1"/>
              <a:t>, </a:t>
            </a:r>
            <a:r>
              <a:rPr lang="zh-CN" altLang="en-US" sz="2800" b="1"/>
              <a:t>该活动允许的最迟开始时间。</a:t>
            </a:r>
          </a:p>
          <a:p>
            <a:pPr eaLnBrk="1" hangingPunct="1">
              <a:buSzPct val="115000"/>
              <a:buFont typeface="Monotype Sorts" pitchFamily="2" charset="2"/>
              <a:buNone/>
            </a:pPr>
            <a:r>
              <a:rPr lang="en-US" altLang="zh-CN" sz="2800" b="1" i="1">
                <a:solidFill>
                  <a:schemeClr val="tx2"/>
                </a:solidFill>
              </a:rPr>
              <a:t>l</a:t>
            </a:r>
            <a:r>
              <a:rPr lang="en-US" altLang="zh-CN" sz="2800" b="1">
                <a:solidFill>
                  <a:schemeClr val="tx2"/>
                </a:solidFill>
              </a:rPr>
              <a:t>[</a:t>
            </a:r>
            <a:r>
              <a:rPr lang="en-US" altLang="zh-CN" sz="2800" b="1" i="1">
                <a:solidFill>
                  <a:schemeClr val="tx2"/>
                </a:solidFill>
              </a:rPr>
              <a:t>k</a:t>
            </a:r>
            <a:r>
              <a:rPr lang="en-US" altLang="zh-CN" sz="2800" b="1">
                <a:solidFill>
                  <a:schemeClr val="tx2"/>
                </a:solidFill>
              </a:rPr>
              <a:t>] =</a:t>
            </a:r>
            <a:r>
              <a:rPr lang="en-US" altLang="zh-CN" sz="2800" b="1" i="1">
                <a:solidFill>
                  <a:schemeClr val="tx2"/>
                </a:solidFill>
              </a:rPr>
              <a:t> Vl</a:t>
            </a:r>
            <a:r>
              <a:rPr lang="en-US" altLang="zh-CN" sz="2800" b="1">
                <a:solidFill>
                  <a:schemeClr val="tx2"/>
                </a:solidFill>
              </a:rPr>
              <a:t>[</a:t>
            </a:r>
            <a:r>
              <a:rPr lang="en-US" altLang="zh-CN" sz="2800" b="1" i="1">
                <a:solidFill>
                  <a:schemeClr val="tx2"/>
                </a:solidFill>
              </a:rPr>
              <a:t>j</a:t>
            </a:r>
            <a:r>
              <a:rPr lang="en-US" altLang="zh-CN" sz="2800" b="1">
                <a:solidFill>
                  <a:schemeClr val="tx2"/>
                </a:solidFill>
              </a:rPr>
              <a:t>]</a:t>
            </a:r>
            <a:r>
              <a:rPr lang="en-US" altLang="zh-CN" sz="2800">
                <a:solidFill>
                  <a:schemeClr val="tx2"/>
                </a:solidFill>
                <a:latin typeface="Courier New" pitchFamily="49" charset="0"/>
              </a:rPr>
              <a:t>-</a:t>
            </a:r>
            <a:r>
              <a:rPr lang="en-US" altLang="zh-CN" sz="2800" b="1" i="1">
                <a:solidFill>
                  <a:schemeClr val="tx2"/>
                </a:solidFill>
              </a:rPr>
              <a:t>dur</a:t>
            </a:r>
            <a:r>
              <a:rPr lang="en-US" altLang="zh-CN" sz="2800" b="1">
                <a:solidFill>
                  <a:schemeClr val="tx2"/>
                </a:solidFill>
              </a:rPr>
              <a:t>(&lt;</a:t>
            </a:r>
            <a:r>
              <a:rPr lang="en-US" altLang="zh-CN" sz="2800" b="1" i="1">
                <a:solidFill>
                  <a:schemeClr val="tx2"/>
                </a:solidFill>
              </a:rPr>
              <a:t>i</a:t>
            </a:r>
            <a:r>
              <a:rPr lang="en-US" altLang="zh-CN" sz="2800" b="1">
                <a:solidFill>
                  <a:schemeClr val="tx2"/>
                </a:solidFill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</a:rPr>
              <a:t>j</a:t>
            </a:r>
            <a:r>
              <a:rPr lang="en-US" altLang="zh-CN" sz="2800" b="1">
                <a:solidFill>
                  <a:schemeClr val="tx2"/>
                </a:solidFill>
              </a:rPr>
              <a:t>&gt;)</a:t>
            </a:r>
            <a:r>
              <a:rPr lang="zh-CN" altLang="en-US" sz="2800" b="1">
                <a:solidFill>
                  <a:schemeClr val="tx2"/>
                </a:solidFill>
              </a:rPr>
              <a:t>。</a:t>
            </a:r>
            <a:endParaRPr lang="zh-CN" altLang="en-US" sz="2800" b="1"/>
          </a:p>
          <a:p>
            <a:pPr eaLnBrk="1" hangingPunct="1">
              <a:buSzPct val="115000"/>
              <a:buFont typeface="Monotype Sorts" pitchFamily="2" charset="2"/>
              <a:buNone/>
            </a:pPr>
            <a:r>
              <a:rPr lang="zh-CN" altLang="en-US" sz="2800" b="1"/>
              <a:t>其中</a:t>
            </a:r>
            <a:r>
              <a:rPr lang="en-US" altLang="zh-CN" sz="2800" b="1"/>
              <a:t>, </a:t>
            </a:r>
            <a:r>
              <a:rPr lang="en-US" altLang="zh-CN" sz="2800" b="1" i="1">
                <a:solidFill>
                  <a:schemeClr val="tx2"/>
                </a:solidFill>
              </a:rPr>
              <a:t>dur</a:t>
            </a:r>
            <a:r>
              <a:rPr lang="en-US" altLang="zh-CN" sz="2800" b="1">
                <a:solidFill>
                  <a:schemeClr val="tx2"/>
                </a:solidFill>
              </a:rPr>
              <a:t>(&lt;</a:t>
            </a:r>
            <a:r>
              <a:rPr lang="en-US" altLang="zh-CN" sz="2800" b="1" i="1">
                <a:solidFill>
                  <a:schemeClr val="tx2"/>
                </a:solidFill>
              </a:rPr>
              <a:t>i</a:t>
            </a:r>
            <a:r>
              <a:rPr lang="en-US" altLang="zh-CN" sz="2800" b="1">
                <a:solidFill>
                  <a:schemeClr val="tx2"/>
                </a:solidFill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</a:rPr>
              <a:t>j</a:t>
            </a:r>
            <a:r>
              <a:rPr lang="en-US" altLang="zh-CN" sz="2800" b="1">
                <a:solidFill>
                  <a:schemeClr val="tx2"/>
                </a:solidFill>
              </a:rPr>
              <a:t>&gt;)</a:t>
            </a:r>
            <a:r>
              <a:rPr lang="zh-CN" altLang="en-US" sz="2800" b="1"/>
              <a:t>是完成 </a:t>
            </a:r>
            <a:r>
              <a:rPr lang="en-US" altLang="zh-CN" sz="2800" b="1" i="1">
                <a:solidFill>
                  <a:schemeClr val="tx2"/>
                </a:solidFill>
              </a:rPr>
              <a:t>a</a:t>
            </a:r>
            <a:r>
              <a:rPr lang="en-US" altLang="zh-CN" sz="2800" b="1" i="1" baseline="-25000">
                <a:solidFill>
                  <a:schemeClr val="tx2"/>
                </a:solidFill>
              </a:rPr>
              <a:t>k </a:t>
            </a:r>
            <a:r>
              <a:rPr lang="en-US" altLang="zh-CN" sz="2800" b="1" i="1" baseline="-25000"/>
              <a:t> </a:t>
            </a:r>
            <a:r>
              <a:rPr lang="zh-CN" altLang="en-US" sz="2800" b="1"/>
              <a:t>所需的时间。</a:t>
            </a:r>
          </a:p>
          <a:p>
            <a:pPr eaLnBrk="1" hangingPunct="1"/>
            <a:endParaRPr lang="zh-CN" altLang="en-US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7F7C39A-1B00-4F9E-8AF1-F7690CBFEC6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4995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59885B7A-D186-44CD-ACEC-B6E7EE32AC6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15900"/>
            <a:ext cx="8305800" cy="5915025"/>
          </a:xfrm>
        </p:spPr>
        <p:txBody>
          <a:bodyPr/>
          <a:lstStyle/>
          <a:p>
            <a:pPr marL="609600" indent="-609600" eaLnBrk="1" hangingPunct="1">
              <a:buSzPct val="115000"/>
              <a:buFont typeface="Monotype Sorts" pitchFamily="2" charset="2"/>
              <a:buNone/>
              <a:defRPr/>
            </a:pP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5.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时间余量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en-US" sz="3000" b="1" smtClean="0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endParaRPr 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marL="609600" indent="-609600" eaLnBrk="1" hangingPunct="1">
              <a:buSzPct val="115000"/>
              <a:buFont typeface="Monotype Sorts" pitchFamily="2" charset="2"/>
              <a:buNone/>
              <a:defRPr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表示活动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的最早可能开始时间和最迟允许开始时间的时间余量。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== e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表示活动 </a:t>
            </a:r>
            <a:r>
              <a:rPr lang="en-US" sz="3000" b="1" i="1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000" b="1" i="1" baseline="-2500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是没有时间余量的关键活动。</a:t>
            </a:r>
          </a:p>
          <a:p>
            <a:pPr marL="609600" indent="-609600" eaLnBrk="1" hangingPunct="1"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为找出关键活动</a:t>
            </a:r>
            <a:r>
              <a:rPr lang="en-US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需要求各个活动的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en-US" sz="30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与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，以判别是否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 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== e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2466975" y="3608388"/>
            <a:ext cx="4829175" cy="2741612"/>
            <a:chOff x="0" y="0"/>
            <a:chExt cx="4829175" cy="2741612"/>
          </a:xfrm>
        </p:grpSpPr>
        <p:sp>
          <p:nvSpPr>
            <p:cNvPr id="84998" name="Oval 4"/>
            <p:cNvSpPr>
              <a:spLocks noChangeArrowheads="1"/>
            </p:cNvSpPr>
            <p:nvPr/>
          </p:nvSpPr>
          <p:spPr bwMode="auto">
            <a:xfrm>
              <a:off x="0" y="900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1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4999" name="Oval 5"/>
            <p:cNvSpPr>
              <a:spLocks noChangeArrowheads="1"/>
            </p:cNvSpPr>
            <p:nvPr/>
          </p:nvSpPr>
          <p:spPr bwMode="auto">
            <a:xfrm>
              <a:off x="1066800" y="138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2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5000" name="Oval 6"/>
            <p:cNvSpPr>
              <a:spLocks noChangeArrowheads="1"/>
            </p:cNvSpPr>
            <p:nvPr/>
          </p:nvSpPr>
          <p:spPr bwMode="auto">
            <a:xfrm>
              <a:off x="1066800" y="21193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3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5001" name="Oval 7"/>
            <p:cNvSpPr>
              <a:spLocks noChangeArrowheads="1"/>
            </p:cNvSpPr>
            <p:nvPr/>
          </p:nvSpPr>
          <p:spPr bwMode="auto">
            <a:xfrm>
              <a:off x="2438400" y="11287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4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5002" name="Oval 8"/>
            <p:cNvSpPr>
              <a:spLocks noChangeArrowheads="1"/>
            </p:cNvSpPr>
            <p:nvPr/>
          </p:nvSpPr>
          <p:spPr bwMode="auto">
            <a:xfrm>
              <a:off x="3200400" y="138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5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5003" name="Oval 9"/>
            <p:cNvSpPr>
              <a:spLocks noChangeArrowheads="1"/>
            </p:cNvSpPr>
            <p:nvPr/>
          </p:nvSpPr>
          <p:spPr bwMode="auto">
            <a:xfrm>
              <a:off x="4419600" y="900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6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5004" name="Line 10"/>
            <p:cNvSpPr>
              <a:spLocks noChangeShapeType="1"/>
            </p:cNvSpPr>
            <p:nvPr/>
          </p:nvSpPr>
          <p:spPr bwMode="auto">
            <a:xfrm flipV="1">
              <a:off x="381000" y="519112"/>
              <a:ext cx="685800" cy="5334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5" name="Line 11"/>
            <p:cNvSpPr>
              <a:spLocks noChangeShapeType="1"/>
            </p:cNvSpPr>
            <p:nvPr/>
          </p:nvSpPr>
          <p:spPr bwMode="auto">
            <a:xfrm>
              <a:off x="381000" y="1433512"/>
              <a:ext cx="685800" cy="8382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6" name="Line 12"/>
            <p:cNvSpPr>
              <a:spLocks noChangeShapeType="1"/>
            </p:cNvSpPr>
            <p:nvPr/>
          </p:nvSpPr>
          <p:spPr bwMode="auto">
            <a:xfrm>
              <a:off x="1447800" y="366712"/>
              <a:ext cx="1676400" cy="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7" name="Line 13"/>
            <p:cNvSpPr>
              <a:spLocks noChangeShapeType="1"/>
            </p:cNvSpPr>
            <p:nvPr/>
          </p:nvSpPr>
          <p:spPr bwMode="auto">
            <a:xfrm>
              <a:off x="1447800" y="519112"/>
              <a:ext cx="990600" cy="7620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8" name="Line 14"/>
            <p:cNvSpPr>
              <a:spLocks noChangeShapeType="1"/>
            </p:cNvSpPr>
            <p:nvPr/>
          </p:nvSpPr>
          <p:spPr bwMode="auto">
            <a:xfrm flipV="1">
              <a:off x="1447800" y="1585912"/>
              <a:ext cx="990600" cy="7620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9" name="Line 15"/>
            <p:cNvSpPr>
              <a:spLocks noChangeShapeType="1"/>
            </p:cNvSpPr>
            <p:nvPr/>
          </p:nvSpPr>
          <p:spPr bwMode="auto">
            <a:xfrm flipV="1">
              <a:off x="1447800" y="1357312"/>
              <a:ext cx="2971800" cy="12192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0" name="Line 16"/>
            <p:cNvSpPr>
              <a:spLocks noChangeShapeType="1"/>
            </p:cNvSpPr>
            <p:nvPr/>
          </p:nvSpPr>
          <p:spPr bwMode="auto">
            <a:xfrm flipV="1">
              <a:off x="2819400" y="1281112"/>
              <a:ext cx="1600200" cy="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1" name="Line 17"/>
            <p:cNvSpPr>
              <a:spLocks noChangeShapeType="1"/>
            </p:cNvSpPr>
            <p:nvPr/>
          </p:nvSpPr>
          <p:spPr bwMode="auto">
            <a:xfrm>
              <a:off x="3581400" y="442912"/>
              <a:ext cx="914400" cy="6096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2" name="Text Box 18"/>
            <p:cNvSpPr txBox="1">
              <a:spLocks noChangeArrowheads="1"/>
            </p:cNvSpPr>
            <p:nvPr/>
          </p:nvSpPr>
          <p:spPr bwMode="auto">
            <a:xfrm>
              <a:off x="152400" y="366712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a1=3</a:t>
              </a:r>
            </a:p>
          </p:txBody>
        </p:sp>
        <p:sp>
          <p:nvSpPr>
            <p:cNvPr id="85013" name="Text Box 19"/>
            <p:cNvSpPr txBox="1">
              <a:spLocks noChangeArrowheads="1"/>
            </p:cNvSpPr>
            <p:nvPr/>
          </p:nvSpPr>
          <p:spPr bwMode="auto">
            <a:xfrm>
              <a:off x="138113" y="1752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a2=2</a:t>
              </a:r>
            </a:p>
          </p:txBody>
        </p:sp>
        <p:sp>
          <p:nvSpPr>
            <p:cNvPr id="85014" name="Text Box 20"/>
            <p:cNvSpPr txBox="1">
              <a:spLocks noChangeArrowheads="1"/>
            </p:cNvSpPr>
            <p:nvPr/>
          </p:nvSpPr>
          <p:spPr bwMode="auto">
            <a:xfrm>
              <a:off x="1281113" y="8382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a3=2</a:t>
              </a:r>
            </a:p>
          </p:txBody>
        </p:sp>
        <p:sp>
          <p:nvSpPr>
            <p:cNvPr id="85015" name="Text Box 21"/>
            <p:cNvSpPr txBox="1">
              <a:spLocks noChangeArrowheads="1"/>
            </p:cNvSpPr>
            <p:nvPr/>
          </p:nvSpPr>
          <p:spPr bwMode="auto">
            <a:xfrm>
              <a:off x="1814513" y="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a4=3</a:t>
              </a:r>
            </a:p>
          </p:txBody>
        </p:sp>
        <p:sp>
          <p:nvSpPr>
            <p:cNvPr id="85016" name="Text Box 22"/>
            <p:cNvSpPr txBox="1">
              <a:spLocks noChangeArrowheads="1"/>
            </p:cNvSpPr>
            <p:nvPr/>
          </p:nvSpPr>
          <p:spPr bwMode="auto">
            <a:xfrm>
              <a:off x="1433513" y="16764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a5=4</a:t>
              </a:r>
            </a:p>
          </p:txBody>
        </p:sp>
        <p:sp>
          <p:nvSpPr>
            <p:cNvPr id="85017" name="Text Box 23"/>
            <p:cNvSpPr txBox="1">
              <a:spLocks noChangeArrowheads="1"/>
            </p:cNvSpPr>
            <p:nvPr/>
          </p:nvSpPr>
          <p:spPr bwMode="auto">
            <a:xfrm>
              <a:off x="2500313" y="2133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a6=3</a:t>
              </a:r>
            </a:p>
          </p:txBody>
        </p:sp>
        <p:sp>
          <p:nvSpPr>
            <p:cNvPr id="85018" name="Text Box 24"/>
            <p:cNvSpPr txBox="1">
              <a:spLocks noChangeArrowheads="1"/>
            </p:cNvSpPr>
            <p:nvPr/>
          </p:nvSpPr>
          <p:spPr bwMode="auto">
            <a:xfrm>
              <a:off x="3033713" y="9144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a7=2</a:t>
              </a:r>
            </a:p>
          </p:txBody>
        </p:sp>
        <p:sp>
          <p:nvSpPr>
            <p:cNvPr id="85019" name="Text Box 25"/>
            <p:cNvSpPr txBox="1">
              <a:spLocks noChangeArrowheads="1"/>
            </p:cNvSpPr>
            <p:nvPr/>
          </p:nvSpPr>
          <p:spPr bwMode="auto">
            <a:xfrm>
              <a:off x="3871913" y="228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a8=1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2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866104B-0DA9-45E8-B948-69E9E79BC104}" type="slidenum">
              <a:rPr lang="zh-CN" altLang="en-US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73038" y="42863"/>
            <a:ext cx="13096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333300"/>
                </a:solidFill>
                <a:ea typeface="黑体" pitchFamily="49" charset="-122"/>
              </a:rPr>
              <a:t>例</a:t>
            </a:r>
            <a:r>
              <a:rPr lang="en-US" sz="3200">
                <a:solidFill>
                  <a:srgbClr val="333300"/>
                </a:solidFill>
                <a:ea typeface="黑体" pitchFamily="49" charset="-122"/>
              </a:rPr>
              <a:t> </a:t>
            </a:r>
            <a:r>
              <a:rPr lang="en-US" altLang="zh-CN" sz="3200">
                <a:solidFill>
                  <a:srgbClr val="333300"/>
                </a:solidFill>
                <a:ea typeface="黑体" pitchFamily="49" charset="-122"/>
              </a:rPr>
              <a:t>1</a:t>
            </a:r>
            <a:r>
              <a:rPr lang="zh-CN" altLang="en-US" sz="3200">
                <a:solidFill>
                  <a:srgbClr val="333300"/>
                </a:solidFill>
                <a:ea typeface="黑体" pitchFamily="49" charset="-122"/>
              </a:rPr>
              <a:t>：</a:t>
            </a:r>
            <a:endParaRPr lang="zh-CN" altLang="en-US" sz="3200">
              <a:solidFill>
                <a:srgbClr val="333300"/>
              </a:solidFill>
              <a:ea typeface="楷体_GB2312" pitchFamily="49" charset="-122"/>
            </a:endParaRPr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2247900" y="823913"/>
            <a:ext cx="6634163" cy="3594100"/>
            <a:chOff x="0" y="0"/>
            <a:chExt cx="6634163" cy="3594100"/>
          </a:xfrm>
        </p:grpSpPr>
        <p:sp>
          <p:nvSpPr>
            <p:cNvPr id="86068" name="Oval 4"/>
            <p:cNvSpPr>
              <a:spLocks noChangeArrowheads="1"/>
            </p:cNvSpPr>
            <p:nvPr/>
          </p:nvSpPr>
          <p:spPr bwMode="auto">
            <a:xfrm>
              <a:off x="0" y="984250"/>
              <a:ext cx="409575" cy="6223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1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6069" name="Oval 5"/>
            <p:cNvSpPr>
              <a:spLocks noChangeArrowheads="1"/>
            </p:cNvSpPr>
            <p:nvPr/>
          </p:nvSpPr>
          <p:spPr bwMode="auto">
            <a:xfrm>
              <a:off x="1423988" y="76200"/>
              <a:ext cx="409575" cy="6223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2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6070" name="Oval 6"/>
            <p:cNvSpPr>
              <a:spLocks noChangeArrowheads="1"/>
            </p:cNvSpPr>
            <p:nvPr/>
          </p:nvSpPr>
          <p:spPr bwMode="auto">
            <a:xfrm>
              <a:off x="1423988" y="1600200"/>
              <a:ext cx="409575" cy="6223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3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6071" name="Oval 7"/>
            <p:cNvSpPr>
              <a:spLocks noChangeArrowheads="1"/>
            </p:cNvSpPr>
            <p:nvPr/>
          </p:nvSpPr>
          <p:spPr bwMode="auto">
            <a:xfrm>
              <a:off x="1423988" y="2895600"/>
              <a:ext cx="409575" cy="6223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4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6072" name="Oval 8"/>
            <p:cNvSpPr>
              <a:spLocks noChangeArrowheads="1"/>
            </p:cNvSpPr>
            <p:nvPr/>
          </p:nvSpPr>
          <p:spPr bwMode="auto">
            <a:xfrm>
              <a:off x="2947988" y="914400"/>
              <a:ext cx="409575" cy="6223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5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6073" name="Oval 9"/>
            <p:cNvSpPr>
              <a:spLocks noChangeArrowheads="1"/>
            </p:cNvSpPr>
            <p:nvPr/>
          </p:nvSpPr>
          <p:spPr bwMode="auto">
            <a:xfrm>
              <a:off x="3024188" y="2971800"/>
              <a:ext cx="409575" cy="6223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6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6074" name="Oval 10"/>
            <p:cNvSpPr>
              <a:spLocks noChangeArrowheads="1"/>
            </p:cNvSpPr>
            <p:nvPr/>
          </p:nvSpPr>
          <p:spPr bwMode="auto">
            <a:xfrm>
              <a:off x="4471988" y="0"/>
              <a:ext cx="409575" cy="6223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7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6075" name="Oval 11"/>
            <p:cNvSpPr>
              <a:spLocks noChangeArrowheads="1"/>
            </p:cNvSpPr>
            <p:nvPr/>
          </p:nvSpPr>
          <p:spPr bwMode="auto">
            <a:xfrm>
              <a:off x="4471988" y="1905000"/>
              <a:ext cx="409575" cy="6223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8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6076" name="Oval 12"/>
            <p:cNvSpPr>
              <a:spLocks noChangeArrowheads="1"/>
            </p:cNvSpPr>
            <p:nvPr/>
          </p:nvSpPr>
          <p:spPr bwMode="auto">
            <a:xfrm>
              <a:off x="6224588" y="990600"/>
              <a:ext cx="409575" cy="62230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9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6077" name="Line 13"/>
            <p:cNvSpPr>
              <a:spLocks noChangeShapeType="1"/>
            </p:cNvSpPr>
            <p:nvPr/>
          </p:nvSpPr>
          <p:spPr bwMode="auto">
            <a:xfrm flipV="1">
              <a:off x="357188" y="381000"/>
              <a:ext cx="1066800" cy="6096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78" name="Line 14"/>
            <p:cNvSpPr>
              <a:spLocks noChangeShapeType="1"/>
            </p:cNvSpPr>
            <p:nvPr/>
          </p:nvSpPr>
          <p:spPr bwMode="auto">
            <a:xfrm>
              <a:off x="433388" y="1371600"/>
              <a:ext cx="990600" cy="5334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79" name="Line 15"/>
            <p:cNvSpPr>
              <a:spLocks noChangeShapeType="1"/>
            </p:cNvSpPr>
            <p:nvPr/>
          </p:nvSpPr>
          <p:spPr bwMode="auto">
            <a:xfrm>
              <a:off x="280988" y="1600200"/>
              <a:ext cx="1143000" cy="15240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0" name="Line 16"/>
            <p:cNvSpPr>
              <a:spLocks noChangeShapeType="1"/>
            </p:cNvSpPr>
            <p:nvPr/>
          </p:nvSpPr>
          <p:spPr bwMode="auto">
            <a:xfrm>
              <a:off x="1804988" y="381000"/>
              <a:ext cx="1143000" cy="6858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1" name="Line 17"/>
            <p:cNvSpPr>
              <a:spLocks noChangeShapeType="1"/>
            </p:cNvSpPr>
            <p:nvPr/>
          </p:nvSpPr>
          <p:spPr bwMode="auto">
            <a:xfrm flipV="1">
              <a:off x="1804988" y="1371600"/>
              <a:ext cx="1143000" cy="5334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2" name="Line 18"/>
            <p:cNvSpPr>
              <a:spLocks noChangeShapeType="1"/>
            </p:cNvSpPr>
            <p:nvPr/>
          </p:nvSpPr>
          <p:spPr bwMode="auto">
            <a:xfrm>
              <a:off x="1804988" y="3276600"/>
              <a:ext cx="121920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3" name="Line 19"/>
            <p:cNvSpPr>
              <a:spLocks noChangeShapeType="1"/>
            </p:cNvSpPr>
            <p:nvPr/>
          </p:nvSpPr>
          <p:spPr bwMode="auto">
            <a:xfrm flipV="1">
              <a:off x="3328988" y="381000"/>
              <a:ext cx="1143000" cy="6858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4" name="Line 20"/>
            <p:cNvSpPr>
              <a:spLocks noChangeShapeType="1"/>
            </p:cNvSpPr>
            <p:nvPr/>
          </p:nvSpPr>
          <p:spPr bwMode="auto">
            <a:xfrm>
              <a:off x="3328988" y="1371600"/>
              <a:ext cx="1143000" cy="7620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5" name="Line 21"/>
            <p:cNvSpPr>
              <a:spLocks noChangeShapeType="1"/>
            </p:cNvSpPr>
            <p:nvPr/>
          </p:nvSpPr>
          <p:spPr bwMode="auto">
            <a:xfrm flipV="1">
              <a:off x="3405188" y="2438400"/>
              <a:ext cx="1066800" cy="838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6" name="Line 22"/>
            <p:cNvSpPr>
              <a:spLocks noChangeShapeType="1"/>
            </p:cNvSpPr>
            <p:nvPr/>
          </p:nvSpPr>
          <p:spPr bwMode="auto">
            <a:xfrm>
              <a:off x="4852988" y="381000"/>
              <a:ext cx="1371600" cy="7620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7" name="Line 23"/>
            <p:cNvSpPr>
              <a:spLocks noChangeShapeType="1"/>
            </p:cNvSpPr>
            <p:nvPr/>
          </p:nvSpPr>
          <p:spPr bwMode="auto">
            <a:xfrm flipV="1">
              <a:off x="4929188" y="1447800"/>
              <a:ext cx="1295400" cy="7620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8" name="Text Box 24"/>
            <p:cNvSpPr txBox="1">
              <a:spLocks noChangeArrowheads="1"/>
            </p:cNvSpPr>
            <p:nvPr/>
          </p:nvSpPr>
          <p:spPr bwMode="auto">
            <a:xfrm>
              <a:off x="190500" y="3952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a1=6</a:t>
              </a:r>
            </a:p>
          </p:txBody>
        </p:sp>
        <p:sp>
          <p:nvSpPr>
            <p:cNvPr id="86089" name="Text Box 25"/>
            <p:cNvSpPr txBox="1">
              <a:spLocks noChangeArrowheads="1"/>
            </p:cNvSpPr>
            <p:nvPr/>
          </p:nvSpPr>
          <p:spPr bwMode="auto">
            <a:xfrm>
              <a:off x="585788" y="12192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a2=4</a:t>
              </a:r>
            </a:p>
          </p:txBody>
        </p:sp>
        <p:sp>
          <p:nvSpPr>
            <p:cNvPr id="86090" name="Text Box 26"/>
            <p:cNvSpPr txBox="1">
              <a:spLocks noChangeArrowheads="1"/>
            </p:cNvSpPr>
            <p:nvPr/>
          </p:nvSpPr>
          <p:spPr bwMode="auto">
            <a:xfrm>
              <a:off x="266700" y="23002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a3=5</a:t>
              </a:r>
            </a:p>
          </p:txBody>
        </p:sp>
        <p:sp>
          <p:nvSpPr>
            <p:cNvPr id="86091" name="Text Box 27"/>
            <p:cNvSpPr txBox="1">
              <a:spLocks noChangeArrowheads="1"/>
            </p:cNvSpPr>
            <p:nvPr/>
          </p:nvSpPr>
          <p:spPr bwMode="auto">
            <a:xfrm>
              <a:off x="2095500" y="2428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a4=1</a:t>
              </a:r>
            </a:p>
          </p:txBody>
        </p:sp>
        <p:sp>
          <p:nvSpPr>
            <p:cNvPr id="86092" name="Text Box 28"/>
            <p:cNvSpPr txBox="1">
              <a:spLocks noChangeArrowheads="1"/>
            </p:cNvSpPr>
            <p:nvPr/>
          </p:nvSpPr>
          <p:spPr bwMode="auto">
            <a:xfrm>
              <a:off x="1943100" y="13096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a5=1</a:t>
              </a:r>
            </a:p>
          </p:txBody>
        </p:sp>
        <p:sp>
          <p:nvSpPr>
            <p:cNvPr id="86093" name="Text Box 29"/>
            <p:cNvSpPr txBox="1">
              <a:spLocks noChangeArrowheads="1"/>
            </p:cNvSpPr>
            <p:nvPr/>
          </p:nvSpPr>
          <p:spPr bwMode="auto">
            <a:xfrm>
              <a:off x="1943100" y="29098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a6=2</a:t>
              </a:r>
            </a:p>
          </p:txBody>
        </p:sp>
        <p:sp>
          <p:nvSpPr>
            <p:cNvPr id="86094" name="Text Box 30"/>
            <p:cNvSpPr txBox="1">
              <a:spLocks noChangeArrowheads="1"/>
            </p:cNvSpPr>
            <p:nvPr/>
          </p:nvSpPr>
          <p:spPr bwMode="auto">
            <a:xfrm>
              <a:off x="3390900" y="3952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a7=9</a:t>
              </a:r>
            </a:p>
          </p:txBody>
        </p:sp>
        <p:sp>
          <p:nvSpPr>
            <p:cNvPr id="86095" name="Text Box 31"/>
            <p:cNvSpPr txBox="1">
              <a:spLocks noChangeArrowheads="1"/>
            </p:cNvSpPr>
            <p:nvPr/>
          </p:nvSpPr>
          <p:spPr bwMode="auto">
            <a:xfrm>
              <a:off x="3619500" y="1309687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a8=7</a:t>
              </a:r>
            </a:p>
          </p:txBody>
        </p:sp>
        <p:sp>
          <p:nvSpPr>
            <p:cNvPr id="86096" name="Text Box 32"/>
            <p:cNvSpPr txBox="1">
              <a:spLocks noChangeArrowheads="1"/>
            </p:cNvSpPr>
            <p:nvPr/>
          </p:nvSpPr>
          <p:spPr bwMode="auto">
            <a:xfrm>
              <a:off x="3328988" y="2514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a9=4</a:t>
              </a:r>
            </a:p>
          </p:txBody>
        </p:sp>
        <p:sp>
          <p:nvSpPr>
            <p:cNvPr id="86097" name="Text Box 33"/>
            <p:cNvSpPr txBox="1">
              <a:spLocks noChangeArrowheads="1"/>
            </p:cNvSpPr>
            <p:nvPr/>
          </p:nvSpPr>
          <p:spPr bwMode="auto">
            <a:xfrm>
              <a:off x="5295900" y="319087"/>
              <a:ext cx="833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a10=2</a:t>
              </a:r>
            </a:p>
          </p:txBody>
        </p:sp>
        <p:sp>
          <p:nvSpPr>
            <p:cNvPr id="86098" name="Text Box 34"/>
            <p:cNvSpPr txBox="1">
              <a:spLocks noChangeArrowheads="1"/>
            </p:cNvSpPr>
            <p:nvPr/>
          </p:nvSpPr>
          <p:spPr bwMode="auto">
            <a:xfrm>
              <a:off x="5219700" y="1843087"/>
              <a:ext cx="833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a11=4</a:t>
              </a:r>
            </a:p>
          </p:txBody>
        </p:sp>
      </p:grpSp>
      <p:sp>
        <p:nvSpPr>
          <p:cNvPr id="116772" name="Text Box 35"/>
          <p:cNvSpPr txBox="1">
            <a:spLocks noChangeArrowheads="1"/>
          </p:cNvSpPr>
          <p:nvPr/>
        </p:nvSpPr>
        <p:spPr bwMode="auto">
          <a:xfrm>
            <a:off x="0" y="2717800"/>
            <a:ext cx="47148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Vi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1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2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3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4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5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6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7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8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9</a:t>
            </a:r>
          </a:p>
        </p:txBody>
      </p:sp>
      <p:sp>
        <p:nvSpPr>
          <p:cNvPr id="116773" name="Text Box 36"/>
          <p:cNvSpPr txBox="1">
            <a:spLocks noChangeArrowheads="1"/>
          </p:cNvSpPr>
          <p:nvPr/>
        </p:nvSpPr>
        <p:spPr bwMode="auto">
          <a:xfrm>
            <a:off x="609600" y="2717800"/>
            <a:ext cx="660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VE</a:t>
            </a:r>
          </a:p>
        </p:txBody>
      </p:sp>
      <p:sp>
        <p:nvSpPr>
          <p:cNvPr id="116774" name="Text Box 37"/>
          <p:cNvSpPr txBox="1">
            <a:spLocks noChangeArrowheads="1"/>
          </p:cNvSpPr>
          <p:nvPr/>
        </p:nvSpPr>
        <p:spPr bwMode="auto">
          <a:xfrm>
            <a:off x="685800" y="3098800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116775" name="Text Box 38"/>
          <p:cNvSpPr txBox="1">
            <a:spLocks noChangeArrowheads="1"/>
          </p:cNvSpPr>
          <p:nvPr/>
        </p:nvSpPr>
        <p:spPr bwMode="auto">
          <a:xfrm>
            <a:off x="685800" y="3403600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116776" name="Text Box 39"/>
          <p:cNvSpPr txBox="1">
            <a:spLocks noChangeArrowheads="1"/>
          </p:cNvSpPr>
          <p:nvPr/>
        </p:nvSpPr>
        <p:spPr bwMode="auto">
          <a:xfrm>
            <a:off x="685800" y="3784600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16777" name="Text Box 40"/>
          <p:cNvSpPr txBox="1">
            <a:spLocks noChangeArrowheads="1"/>
          </p:cNvSpPr>
          <p:nvPr/>
        </p:nvSpPr>
        <p:spPr bwMode="auto">
          <a:xfrm>
            <a:off x="685800" y="4165600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16778" name="Text Box 41"/>
          <p:cNvSpPr txBox="1">
            <a:spLocks noChangeArrowheads="1"/>
          </p:cNvSpPr>
          <p:nvPr/>
        </p:nvSpPr>
        <p:spPr bwMode="auto">
          <a:xfrm>
            <a:off x="685800" y="4546600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116779" name="Text Box 42"/>
          <p:cNvSpPr txBox="1">
            <a:spLocks noChangeArrowheads="1"/>
          </p:cNvSpPr>
          <p:nvPr/>
        </p:nvSpPr>
        <p:spPr bwMode="auto">
          <a:xfrm>
            <a:off x="685800" y="4927600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116780" name="Text Box 43"/>
          <p:cNvSpPr txBox="1">
            <a:spLocks noChangeArrowheads="1"/>
          </p:cNvSpPr>
          <p:nvPr/>
        </p:nvSpPr>
        <p:spPr bwMode="auto">
          <a:xfrm>
            <a:off x="609600" y="5308600"/>
            <a:ext cx="5413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16</a:t>
            </a:r>
          </a:p>
        </p:txBody>
      </p:sp>
      <p:sp>
        <p:nvSpPr>
          <p:cNvPr id="116781" name="Text Box 44"/>
          <p:cNvSpPr txBox="1">
            <a:spLocks noChangeArrowheads="1"/>
          </p:cNvSpPr>
          <p:nvPr/>
        </p:nvSpPr>
        <p:spPr bwMode="auto">
          <a:xfrm>
            <a:off x="609600" y="5613400"/>
            <a:ext cx="5413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14</a:t>
            </a:r>
          </a:p>
        </p:txBody>
      </p:sp>
      <p:sp>
        <p:nvSpPr>
          <p:cNvPr id="116782" name="Text Box 45"/>
          <p:cNvSpPr txBox="1">
            <a:spLocks noChangeArrowheads="1"/>
          </p:cNvSpPr>
          <p:nvPr/>
        </p:nvSpPr>
        <p:spPr bwMode="auto">
          <a:xfrm>
            <a:off x="609600" y="5994400"/>
            <a:ext cx="5413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116783" name="Text Box 46"/>
          <p:cNvSpPr txBox="1">
            <a:spLocks noChangeArrowheads="1"/>
          </p:cNvSpPr>
          <p:nvPr/>
        </p:nvSpPr>
        <p:spPr bwMode="auto">
          <a:xfrm>
            <a:off x="1295400" y="2717800"/>
            <a:ext cx="660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VL</a:t>
            </a:r>
          </a:p>
        </p:txBody>
      </p:sp>
      <p:sp>
        <p:nvSpPr>
          <p:cNvPr id="116784" name="Text Box 47"/>
          <p:cNvSpPr txBox="1">
            <a:spLocks noChangeArrowheads="1"/>
          </p:cNvSpPr>
          <p:nvPr/>
        </p:nvSpPr>
        <p:spPr bwMode="auto">
          <a:xfrm>
            <a:off x="1447800" y="5994400"/>
            <a:ext cx="5413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18</a:t>
            </a:r>
          </a:p>
        </p:txBody>
      </p:sp>
      <p:sp>
        <p:nvSpPr>
          <p:cNvPr id="116785" name="Text Box 48"/>
          <p:cNvSpPr txBox="1">
            <a:spLocks noChangeArrowheads="1"/>
          </p:cNvSpPr>
          <p:nvPr/>
        </p:nvSpPr>
        <p:spPr bwMode="auto">
          <a:xfrm>
            <a:off x="1447800" y="5613400"/>
            <a:ext cx="5413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14</a:t>
            </a:r>
          </a:p>
        </p:txBody>
      </p:sp>
      <p:sp>
        <p:nvSpPr>
          <p:cNvPr id="116786" name="Text Box 49"/>
          <p:cNvSpPr txBox="1">
            <a:spLocks noChangeArrowheads="1"/>
          </p:cNvSpPr>
          <p:nvPr/>
        </p:nvSpPr>
        <p:spPr bwMode="auto">
          <a:xfrm>
            <a:off x="1447800" y="5308600"/>
            <a:ext cx="5413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16</a:t>
            </a:r>
          </a:p>
        </p:txBody>
      </p:sp>
      <p:sp>
        <p:nvSpPr>
          <p:cNvPr id="116787" name="Text Box 50"/>
          <p:cNvSpPr txBox="1">
            <a:spLocks noChangeArrowheads="1"/>
          </p:cNvSpPr>
          <p:nvPr/>
        </p:nvSpPr>
        <p:spPr bwMode="auto">
          <a:xfrm>
            <a:off x="1382713" y="4873625"/>
            <a:ext cx="5413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10</a:t>
            </a:r>
          </a:p>
        </p:txBody>
      </p:sp>
      <p:sp>
        <p:nvSpPr>
          <p:cNvPr id="116788" name="Text Box 51"/>
          <p:cNvSpPr txBox="1">
            <a:spLocks noChangeArrowheads="1"/>
          </p:cNvSpPr>
          <p:nvPr/>
        </p:nvSpPr>
        <p:spPr bwMode="auto">
          <a:xfrm>
            <a:off x="1435100" y="4518025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116789" name="Text Box 52"/>
          <p:cNvSpPr txBox="1">
            <a:spLocks noChangeArrowheads="1"/>
          </p:cNvSpPr>
          <p:nvPr/>
        </p:nvSpPr>
        <p:spPr bwMode="auto">
          <a:xfrm>
            <a:off x="1420813" y="4137025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116790" name="Text Box 53"/>
          <p:cNvSpPr txBox="1">
            <a:spLocks noChangeArrowheads="1"/>
          </p:cNvSpPr>
          <p:nvPr/>
        </p:nvSpPr>
        <p:spPr bwMode="auto">
          <a:xfrm>
            <a:off x="1382713" y="3808413"/>
            <a:ext cx="3619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333300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116791" name="Text Box 54"/>
          <p:cNvSpPr txBox="1">
            <a:spLocks noChangeArrowheads="1"/>
          </p:cNvSpPr>
          <p:nvPr/>
        </p:nvSpPr>
        <p:spPr bwMode="auto">
          <a:xfrm>
            <a:off x="1403350" y="3429000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116792" name="Text Box 55"/>
          <p:cNvSpPr txBox="1">
            <a:spLocks noChangeArrowheads="1"/>
          </p:cNvSpPr>
          <p:nvPr/>
        </p:nvSpPr>
        <p:spPr bwMode="auto">
          <a:xfrm>
            <a:off x="1371600" y="3098800"/>
            <a:ext cx="361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116793" name="Text Box 57"/>
          <p:cNvSpPr txBox="1">
            <a:spLocks noChangeArrowheads="1"/>
          </p:cNvSpPr>
          <p:nvPr/>
        </p:nvSpPr>
        <p:spPr bwMode="auto">
          <a:xfrm>
            <a:off x="2808288" y="4437063"/>
            <a:ext cx="633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a1  a2  a3  a4  a5  a6  a7  a8   a9  a10  a11</a:t>
            </a:r>
          </a:p>
        </p:txBody>
      </p:sp>
      <p:sp>
        <p:nvSpPr>
          <p:cNvPr id="116794" name="Text Box 58"/>
          <p:cNvSpPr txBox="1">
            <a:spLocks noChangeArrowheads="1"/>
          </p:cNvSpPr>
          <p:nvPr/>
        </p:nvSpPr>
        <p:spPr bwMode="auto">
          <a:xfrm>
            <a:off x="1908175" y="4902200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AE</a:t>
            </a:r>
          </a:p>
        </p:txBody>
      </p:sp>
      <p:sp>
        <p:nvSpPr>
          <p:cNvPr id="116795" name="Text Box 59"/>
          <p:cNvSpPr txBox="1">
            <a:spLocks noChangeArrowheads="1"/>
          </p:cNvSpPr>
          <p:nvPr/>
        </p:nvSpPr>
        <p:spPr bwMode="auto">
          <a:xfrm>
            <a:off x="2773363" y="49022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0</a:t>
            </a:r>
          </a:p>
        </p:txBody>
      </p:sp>
      <p:sp>
        <p:nvSpPr>
          <p:cNvPr id="116796" name="Text Box 60"/>
          <p:cNvSpPr txBox="1">
            <a:spLocks noChangeArrowheads="1"/>
          </p:cNvSpPr>
          <p:nvPr/>
        </p:nvSpPr>
        <p:spPr bwMode="auto">
          <a:xfrm>
            <a:off x="3421063" y="49022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0</a:t>
            </a:r>
          </a:p>
        </p:txBody>
      </p:sp>
      <p:sp>
        <p:nvSpPr>
          <p:cNvPr id="116797" name="Text Box 61"/>
          <p:cNvSpPr txBox="1">
            <a:spLocks noChangeArrowheads="1"/>
          </p:cNvSpPr>
          <p:nvPr/>
        </p:nvSpPr>
        <p:spPr bwMode="auto">
          <a:xfrm>
            <a:off x="3924300" y="49022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0</a:t>
            </a:r>
          </a:p>
        </p:txBody>
      </p:sp>
      <p:sp>
        <p:nvSpPr>
          <p:cNvPr id="116798" name="Text Box 62"/>
          <p:cNvSpPr txBox="1">
            <a:spLocks noChangeArrowheads="1"/>
          </p:cNvSpPr>
          <p:nvPr/>
        </p:nvSpPr>
        <p:spPr bwMode="auto">
          <a:xfrm>
            <a:off x="4500563" y="49022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6</a:t>
            </a:r>
          </a:p>
        </p:txBody>
      </p:sp>
      <p:sp>
        <p:nvSpPr>
          <p:cNvPr id="116799" name="Text Box 63"/>
          <p:cNvSpPr txBox="1">
            <a:spLocks noChangeArrowheads="1"/>
          </p:cNvSpPr>
          <p:nvPr/>
        </p:nvSpPr>
        <p:spPr bwMode="auto">
          <a:xfrm>
            <a:off x="5003800" y="49022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4</a:t>
            </a:r>
          </a:p>
        </p:txBody>
      </p:sp>
      <p:sp>
        <p:nvSpPr>
          <p:cNvPr id="116800" name="Text Box 64"/>
          <p:cNvSpPr txBox="1">
            <a:spLocks noChangeArrowheads="1"/>
          </p:cNvSpPr>
          <p:nvPr/>
        </p:nvSpPr>
        <p:spPr bwMode="auto">
          <a:xfrm>
            <a:off x="5508625" y="49022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5</a:t>
            </a:r>
          </a:p>
        </p:txBody>
      </p:sp>
      <p:sp>
        <p:nvSpPr>
          <p:cNvPr id="116801" name="Text Box 65"/>
          <p:cNvSpPr txBox="1">
            <a:spLocks noChangeArrowheads="1"/>
          </p:cNvSpPr>
          <p:nvPr/>
        </p:nvSpPr>
        <p:spPr bwMode="auto">
          <a:xfrm>
            <a:off x="6084888" y="49022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7</a:t>
            </a:r>
          </a:p>
        </p:txBody>
      </p:sp>
      <p:sp>
        <p:nvSpPr>
          <p:cNvPr id="116802" name="Text Box 66"/>
          <p:cNvSpPr txBox="1">
            <a:spLocks noChangeArrowheads="1"/>
          </p:cNvSpPr>
          <p:nvPr/>
        </p:nvSpPr>
        <p:spPr bwMode="auto">
          <a:xfrm>
            <a:off x="6588125" y="49022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7</a:t>
            </a:r>
          </a:p>
        </p:txBody>
      </p:sp>
      <p:sp>
        <p:nvSpPr>
          <p:cNvPr id="116803" name="Text Box 67"/>
          <p:cNvSpPr txBox="1">
            <a:spLocks noChangeArrowheads="1"/>
          </p:cNvSpPr>
          <p:nvPr/>
        </p:nvSpPr>
        <p:spPr bwMode="auto">
          <a:xfrm>
            <a:off x="7164388" y="49022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7</a:t>
            </a:r>
          </a:p>
        </p:txBody>
      </p:sp>
      <p:sp>
        <p:nvSpPr>
          <p:cNvPr id="116804" name="Text Box 68"/>
          <p:cNvSpPr txBox="1">
            <a:spLocks noChangeArrowheads="1"/>
          </p:cNvSpPr>
          <p:nvPr/>
        </p:nvSpPr>
        <p:spPr bwMode="auto">
          <a:xfrm>
            <a:off x="7712075" y="4889500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16</a:t>
            </a:r>
          </a:p>
        </p:txBody>
      </p:sp>
      <p:sp>
        <p:nvSpPr>
          <p:cNvPr id="116805" name="Text Box 69"/>
          <p:cNvSpPr txBox="1">
            <a:spLocks noChangeArrowheads="1"/>
          </p:cNvSpPr>
          <p:nvPr/>
        </p:nvSpPr>
        <p:spPr bwMode="auto">
          <a:xfrm>
            <a:off x="8532813" y="4902200"/>
            <a:ext cx="61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14</a:t>
            </a:r>
          </a:p>
        </p:txBody>
      </p:sp>
      <p:sp>
        <p:nvSpPr>
          <p:cNvPr id="116806" name="Text Box 70"/>
          <p:cNvSpPr txBox="1">
            <a:spLocks noChangeArrowheads="1"/>
          </p:cNvSpPr>
          <p:nvPr/>
        </p:nvSpPr>
        <p:spPr bwMode="auto">
          <a:xfrm>
            <a:off x="1908175" y="5295900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AL</a:t>
            </a:r>
          </a:p>
        </p:txBody>
      </p:sp>
      <p:sp>
        <p:nvSpPr>
          <p:cNvPr id="116807" name="Text Box 71"/>
          <p:cNvSpPr txBox="1">
            <a:spLocks noChangeArrowheads="1"/>
          </p:cNvSpPr>
          <p:nvPr/>
        </p:nvSpPr>
        <p:spPr bwMode="auto">
          <a:xfrm>
            <a:off x="2773363" y="52959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16808" name="Text Box 72"/>
          <p:cNvSpPr txBox="1">
            <a:spLocks noChangeArrowheads="1"/>
          </p:cNvSpPr>
          <p:nvPr/>
        </p:nvSpPr>
        <p:spPr bwMode="auto">
          <a:xfrm>
            <a:off x="3421063" y="52959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2</a:t>
            </a:r>
          </a:p>
        </p:txBody>
      </p:sp>
      <p:sp>
        <p:nvSpPr>
          <p:cNvPr id="116809" name="Text Box 73"/>
          <p:cNvSpPr txBox="1">
            <a:spLocks noChangeArrowheads="1"/>
          </p:cNvSpPr>
          <p:nvPr/>
        </p:nvSpPr>
        <p:spPr bwMode="auto">
          <a:xfrm>
            <a:off x="3924300" y="52959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3</a:t>
            </a:r>
          </a:p>
        </p:txBody>
      </p:sp>
      <p:sp>
        <p:nvSpPr>
          <p:cNvPr id="116810" name="Text Box 74"/>
          <p:cNvSpPr txBox="1">
            <a:spLocks noChangeArrowheads="1"/>
          </p:cNvSpPr>
          <p:nvPr/>
        </p:nvSpPr>
        <p:spPr bwMode="auto">
          <a:xfrm>
            <a:off x="4500563" y="52959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6811" name="Text Box 75"/>
          <p:cNvSpPr txBox="1">
            <a:spLocks noChangeArrowheads="1"/>
          </p:cNvSpPr>
          <p:nvPr/>
        </p:nvSpPr>
        <p:spPr bwMode="auto">
          <a:xfrm>
            <a:off x="5003800" y="52959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6</a:t>
            </a:r>
          </a:p>
        </p:txBody>
      </p:sp>
      <p:sp>
        <p:nvSpPr>
          <p:cNvPr id="116812" name="Text Box 76"/>
          <p:cNvSpPr txBox="1">
            <a:spLocks noChangeArrowheads="1"/>
          </p:cNvSpPr>
          <p:nvPr/>
        </p:nvSpPr>
        <p:spPr bwMode="auto">
          <a:xfrm>
            <a:off x="5508625" y="52959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8</a:t>
            </a:r>
          </a:p>
        </p:txBody>
      </p:sp>
      <p:sp>
        <p:nvSpPr>
          <p:cNvPr id="116813" name="Text Box 77"/>
          <p:cNvSpPr txBox="1">
            <a:spLocks noChangeArrowheads="1"/>
          </p:cNvSpPr>
          <p:nvPr/>
        </p:nvSpPr>
        <p:spPr bwMode="auto">
          <a:xfrm>
            <a:off x="6084888" y="52959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814" name="Text Box 78"/>
          <p:cNvSpPr txBox="1">
            <a:spLocks noChangeArrowheads="1"/>
          </p:cNvSpPr>
          <p:nvPr/>
        </p:nvSpPr>
        <p:spPr bwMode="auto">
          <a:xfrm>
            <a:off x="6588125" y="52959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815" name="Text Box 79"/>
          <p:cNvSpPr txBox="1">
            <a:spLocks noChangeArrowheads="1"/>
          </p:cNvSpPr>
          <p:nvPr/>
        </p:nvSpPr>
        <p:spPr bwMode="auto">
          <a:xfrm>
            <a:off x="7164388" y="5295900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00"/>
                </a:solidFill>
              </a:rPr>
              <a:t>10</a:t>
            </a:r>
          </a:p>
        </p:txBody>
      </p:sp>
      <p:sp>
        <p:nvSpPr>
          <p:cNvPr id="116816" name="Text Box 80"/>
          <p:cNvSpPr txBox="1">
            <a:spLocks noChangeArrowheads="1"/>
          </p:cNvSpPr>
          <p:nvPr/>
        </p:nvSpPr>
        <p:spPr bwMode="auto">
          <a:xfrm>
            <a:off x="7748588" y="52911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16817" name="Text Box 81"/>
          <p:cNvSpPr txBox="1">
            <a:spLocks noChangeArrowheads="1"/>
          </p:cNvSpPr>
          <p:nvPr/>
        </p:nvSpPr>
        <p:spPr bwMode="auto">
          <a:xfrm>
            <a:off x="8532813" y="5295900"/>
            <a:ext cx="61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16818" name="Text Box 83"/>
          <p:cNvSpPr txBox="1">
            <a:spLocks noChangeArrowheads="1"/>
          </p:cNvSpPr>
          <p:nvPr/>
        </p:nvSpPr>
        <p:spPr bwMode="auto">
          <a:xfrm>
            <a:off x="1763713" y="5897563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/>
              <a:t>关键路径</a:t>
            </a:r>
            <a:r>
              <a:rPr lang="en-US" altLang="zh-CN" sz="2800"/>
              <a:t>:</a:t>
            </a:r>
            <a:r>
              <a:rPr lang="en-US" altLang="zh-CN" sz="2800">
                <a:solidFill>
                  <a:schemeClr val="tx2"/>
                </a:solidFill>
              </a:rPr>
              <a:t>a1-a4-a7-a10, a1-a4-a8-a11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1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1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1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1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1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2" dur="500"/>
                                        <p:tgtEl>
                                          <p:spTgt spid="1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1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2" dur="500"/>
                                        <p:tgtEl>
                                          <p:spTgt spid="1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1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2" dur="500"/>
                                        <p:tgtEl>
                                          <p:spTgt spid="1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1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2" dur="500"/>
                                        <p:tgtEl>
                                          <p:spTgt spid="11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1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1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7" dur="500"/>
                                        <p:tgtEl>
                                          <p:spTgt spid="1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2" dur="500"/>
                                        <p:tgtEl>
                                          <p:spTgt spid="1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7" dur="500"/>
                                        <p:tgtEl>
                                          <p:spTgt spid="1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2" dur="500"/>
                                        <p:tgtEl>
                                          <p:spTgt spid="1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1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2" dur="500"/>
                                        <p:tgtEl>
                                          <p:spTgt spid="1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7" dur="500"/>
                                        <p:tgtEl>
                                          <p:spTgt spid="1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72" grpId="0" autoUpdateAnimBg="0"/>
      <p:bldP spid="116773" grpId="0" autoUpdateAnimBg="0"/>
      <p:bldP spid="116774" grpId="0" autoUpdateAnimBg="0"/>
      <p:bldP spid="116775" grpId="0" autoUpdateAnimBg="0"/>
      <p:bldP spid="116776" grpId="0" autoUpdateAnimBg="0"/>
      <p:bldP spid="116777" grpId="0" autoUpdateAnimBg="0"/>
      <p:bldP spid="116778" grpId="0" autoUpdateAnimBg="0"/>
      <p:bldP spid="116779" grpId="0" autoUpdateAnimBg="0"/>
      <p:bldP spid="116780" grpId="0" autoUpdateAnimBg="0"/>
      <p:bldP spid="116781" grpId="0" autoUpdateAnimBg="0"/>
      <p:bldP spid="116782" grpId="0" autoUpdateAnimBg="0"/>
      <p:bldP spid="116783" grpId="0" autoUpdateAnimBg="0"/>
      <p:bldP spid="116784" grpId="0" autoUpdateAnimBg="0"/>
      <p:bldP spid="116785" grpId="0" autoUpdateAnimBg="0"/>
      <p:bldP spid="116786" grpId="0" autoUpdateAnimBg="0"/>
      <p:bldP spid="116787" grpId="0" autoUpdateAnimBg="0"/>
      <p:bldP spid="116788" grpId="0" autoUpdateAnimBg="0"/>
      <p:bldP spid="116789" grpId="0" autoUpdateAnimBg="0"/>
      <p:bldP spid="116790" grpId="0" autoUpdateAnimBg="0"/>
      <p:bldP spid="116791" grpId="0" autoUpdateAnimBg="0"/>
      <p:bldP spid="116792" grpId="0" autoUpdateAnimBg="0"/>
      <p:bldP spid="116793" grpId="0" autoUpdateAnimBg="0"/>
      <p:bldP spid="116794" grpId="0" autoUpdateAnimBg="0"/>
      <p:bldP spid="116795" grpId="0" autoUpdateAnimBg="0"/>
      <p:bldP spid="116796" grpId="0" autoUpdateAnimBg="0"/>
      <p:bldP spid="116797" grpId="0" autoUpdateAnimBg="0"/>
      <p:bldP spid="116798" grpId="0" autoUpdateAnimBg="0"/>
      <p:bldP spid="116799" grpId="0" autoUpdateAnimBg="0"/>
      <p:bldP spid="116800" grpId="0" autoUpdateAnimBg="0"/>
      <p:bldP spid="116801" grpId="0" autoUpdateAnimBg="0"/>
      <p:bldP spid="116802" grpId="0" autoUpdateAnimBg="0"/>
      <p:bldP spid="116803" grpId="0" autoUpdateAnimBg="0"/>
      <p:bldP spid="116804" grpId="0" autoUpdateAnimBg="0"/>
      <p:bldP spid="116805" grpId="0" autoUpdateAnimBg="0"/>
      <p:bldP spid="116806" grpId="0" autoUpdateAnimBg="0"/>
      <p:bldP spid="116807" grpId="0" autoUpdateAnimBg="0"/>
      <p:bldP spid="116808" grpId="0" autoUpdateAnimBg="0"/>
      <p:bldP spid="116809" grpId="0" autoUpdateAnimBg="0"/>
      <p:bldP spid="116810" grpId="0" autoUpdateAnimBg="0"/>
      <p:bldP spid="116811" grpId="0" autoUpdateAnimBg="0"/>
      <p:bldP spid="116812" grpId="0" autoUpdateAnimBg="0"/>
      <p:bldP spid="116813" grpId="0" autoUpdateAnimBg="0"/>
      <p:bldP spid="116814" grpId="0" autoUpdateAnimBg="0"/>
      <p:bldP spid="116815" grpId="0" autoUpdateAnimBg="0"/>
      <p:bldP spid="116816" grpId="0" autoUpdateAnimBg="0"/>
      <p:bldP spid="116817" grpId="0" autoUpdateAnimBg="0"/>
      <p:bldP spid="11681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2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36627AC-3FD8-4B9D-A2F8-A52077AE4592}" type="slidenum">
              <a:rPr lang="zh-CN" altLang="en-US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27013" y="215900"/>
            <a:ext cx="12080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333300"/>
                </a:solidFill>
              </a:rPr>
              <a:t>例</a:t>
            </a:r>
            <a:r>
              <a:rPr lang="en-US" altLang="zh-CN" sz="3200">
                <a:solidFill>
                  <a:srgbClr val="333300"/>
                </a:solidFill>
              </a:rPr>
              <a:t>2</a:t>
            </a:r>
            <a:r>
              <a:rPr lang="zh-CN" altLang="en-US" sz="3200">
                <a:solidFill>
                  <a:srgbClr val="333300"/>
                </a:solidFill>
              </a:rPr>
              <a:t>：</a:t>
            </a:r>
            <a:endParaRPr lang="zh-CN" altLang="en-US" sz="3200">
              <a:solidFill>
                <a:srgbClr val="333300"/>
              </a:solidFill>
              <a:ea typeface="楷体_GB2312" pitchFamily="49" charset="-122"/>
            </a:endParaRPr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914400" y="623888"/>
            <a:ext cx="4829175" cy="2741612"/>
            <a:chOff x="0" y="0"/>
            <a:chExt cx="4829175" cy="2741612"/>
          </a:xfrm>
        </p:grpSpPr>
        <p:sp>
          <p:nvSpPr>
            <p:cNvPr id="87051" name="Oval 4"/>
            <p:cNvSpPr>
              <a:spLocks noChangeArrowheads="1"/>
            </p:cNvSpPr>
            <p:nvPr/>
          </p:nvSpPr>
          <p:spPr bwMode="auto">
            <a:xfrm>
              <a:off x="0" y="900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1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7052" name="Oval 5"/>
            <p:cNvSpPr>
              <a:spLocks noChangeArrowheads="1"/>
            </p:cNvSpPr>
            <p:nvPr/>
          </p:nvSpPr>
          <p:spPr bwMode="auto">
            <a:xfrm>
              <a:off x="1066800" y="138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2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7053" name="Oval 6"/>
            <p:cNvSpPr>
              <a:spLocks noChangeArrowheads="1"/>
            </p:cNvSpPr>
            <p:nvPr/>
          </p:nvSpPr>
          <p:spPr bwMode="auto">
            <a:xfrm>
              <a:off x="1066800" y="21193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3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7054" name="Oval 7"/>
            <p:cNvSpPr>
              <a:spLocks noChangeArrowheads="1"/>
            </p:cNvSpPr>
            <p:nvPr/>
          </p:nvSpPr>
          <p:spPr bwMode="auto">
            <a:xfrm>
              <a:off x="2438400" y="11287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4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7055" name="Oval 8"/>
            <p:cNvSpPr>
              <a:spLocks noChangeArrowheads="1"/>
            </p:cNvSpPr>
            <p:nvPr/>
          </p:nvSpPr>
          <p:spPr bwMode="auto">
            <a:xfrm>
              <a:off x="3200400" y="138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5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7056" name="Oval 9"/>
            <p:cNvSpPr>
              <a:spLocks noChangeArrowheads="1"/>
            </p:cNvSpPr>
            <p:nvPr/>
          </p:nvSpPr>
          <p:spPr bwMode="auto">
            <a:xfrm>
              <a:off x="4419600" y="900112"/>
              <a:ext cx="409575" cy="6223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333300"/>
                  </a:solidFill>
                  <a:ea typeface="楷体_GB2312" pitchFamily="49" charset="-122"/>
                </a:rPr>
                <a:t>6</a:t>
              </a:r>
              <a:endParaRPr lang="en-US" altLang="zh-CN" sz="2000">
                <a:solidFill>
                  <a:srgbClr val="333300"/>
                </a:solidFill>
                <a:ea typeface="楷体_GB2312" pitchFamily="49" charset="-122"/>
              </a:endParaRPr>
            </a:p>
          </p:txBody>
        </p:sp>
        <p:sp>
          <p:nvSpPr>
            <p:cNvPr id="87057" name="Line 10"/>
            <p:cNvSpPr>
              <a:spLocks noChangeShapeType="1"/>
            </p:cNvSpPr>
            <p:nvPr/>
          </p:nvSpPr>
          <p:spPr bwMode="auto">
            <a:xfrm flipV="1">
              <a:off x="381000" y="519112"/>
              <a:ext cx="685800" cy="5334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58" name="Line 11"/>
            <p:cNvSpPr>
              <a:spLocks noChangeShapeType="1"/>
            </p:cNvSpPr>
            <p:nvPr/>
          </p:nvSpPr>
          <p:spPr bwMode="auto">
            <a:xfrm>
              <a:off x="381000" y="1433512"/>
              <a:ext cx="685800" cy="8382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59" name="Line 12"/>
            <p:cNvSpPr>
              <a:spLocks noChangeShapeType="1"/>
            </p:cNvSpPr>
            <p:nvPr/>
          </p:nvSpPr>
          <p:spPr bwMode="auto">
            <a:xfrm>
              <a:off x="1447800" y="366712"/>
              <a:ext cx="1676400" cy="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0" name="Line 13"/>
            <p:cNvSpPr>
              <a:spLocks noChangeShapeType="1"/>
            </p:cNvSpPr>
            <p:nvPr/>
          </p:nvSpPr>
          <p:spPr bwMode="auto">
            <a:xfrm>
              <a:off x="1447800" y="519112"/>
              <a:ext cx="990600" cy="7620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1" name="Line 14"/>
            <p:cNvSpPr>
              <a:spLocks noChangeShapeType="1"/>
            </p:cNvSpPr>
            <p:nvPr/>
          </p:nvSpPr>
          <p:spPr bwMode="auto">
            <a:xfrm flipV="1">
              <a:off x="1447800" y="1585912"/>
              <a:ext cx="990600" cy="7620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2" name="Line 15"/>
            <p:cNvSpPr>
              <a:spLocks noChangeShapeType="1"/>
            </p:cNvSpPr>
            <p:nvPr/>
          </p:nvSpPr>
          <p:spPr bwMode="auto">
            <a:xfrm flipV="1">
              <a:off x="1447800" y="1357312"/>
              <a:ext cx="2971800" cy="12192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3" name="Line 16"/>
            <p:cNvSpPr>
              <a:spLocks noChangeShapeType="1"/>
            </p:cNvSpPr>
            <p:nvPr/>
          </p:nvSpPr>
          <p:spPr bwMode="auto">
            <a:xfrm flipV="1">
              <a:off x="2819400" y="1281112"/>
              <a:ext cx="1600200" cy="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4" name="Line 17"/>
            <p:cNvSpPr>
              <a:spLocks noChangeShapeType="1"/>
            </p:cNvSpPr>
            <p:nvPr/>
          </p:nvSpPr>
          <p:spPr bwMode="auto">
            <a:xfrm>
              <a:off x="3581400" y="442912"/>
              <a:ext cx="914400" cy="609600"/>
            </a:xfrm>
            <a:prstGeom prst="line">
              <a:avLst/>
            </a:prstGeom>
            <a:noFill/>
            <a:ln w="12700" cap="sq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65" name="Text Box 18"/>
            <p:cNvSpPr txBox="1">
              <a:spLocks noChangeArrowheads="1"/>
            </p:cNvSpPr>
            <p:nvPr/>
          </p:nvSpPr>
          <p:spPr bwMode="auto">
            <a:xfrm>
              <a:off x="152400" y="366712"/>
              <a:ext cx="706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a1=3</a:t>
              </a:r>
            </a:p>
          </p:txBody>
        </p:sp>
        <p:sp>
          <p:nvSpPr>
            <p:cNvPr id="87066" name="Text Box 19"/>
            <p:cNvSpPr txBox="1">
              <a:spLocks noChangeArrowheads="1"/>
            </p:cNvSpPr>
            <p:nvPr/>
          </p:nvSpPr>
          <p:spPr bwMode="auto">
            <a:xfrm>
              <a:off x="138113" y="1752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a2=2</a:t>
              </a:r>
            </a:p>
          </p:txBody>
        </p:sp>
        <p:sp>
          <p:nvSpPr>
            <p:cNvPr id="87067" name="Text Box 20"/>
            <p:cNvSpPr txBox="1">
              <a:spLocks noChangeArrowheads="1"/>
            </p:cNvSpPr>
            <p:nvPr/>
          </p:nvSpPr>
          <p:spPr bwMode="auto">
            <a:xfrm>
              <a:off x="1281113" y="8382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a3=2</a:t>
              </a:r>
            </a:p>
          </p:txBody>
        </p:sp>
        <p:sp>
          <p:nvSpPr>
            <p:cNvPr id="87068" name="Text Box 21"/>
            <p:cNvSpPr txBox="1">
              <a:spLocks noChangeArrowheads="1"/>
            </p:cNvSpPr>
            <p:nvPr/>
          </p:nvSpPr>
          <p:spPr bwMode="auto">
            <a:xfrm>
              <a:off x="1814513" y="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a4=3</a:t>
              </a:r>
            </a:p>
          </p:txBody>
        </p:sp>
        <p:sp>
          <p:nvSpPr>
            <p:cNvPr id="87069" name="Text Box 22"/>
            <p:cNvSpPr txBox="1">
              <a:spLocks noChangeArrowheads="1"/>
            </p:cNvSpPr>
            <p:nvPr/>
          </p:nvSpPr>
          <p:spPr bwMode="auto">
            <a:xfrm>
              <a:off x="1433513" y="16764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a5=4</a:t>
              </a:r>
            </a:p>
          </p:txBody>
        </p:sp>
        <p:sp>
          <p:nvSpPr>
            <p:cNvPr id="87070" name="Text Box 23"/>
            <p:cNvSpPr txBox="1">
              <a:spLocks noChangeArrowheads="1"/>
            </p:cNvSpPr>
            <p:nvPr/>
          </p:nvSpPr>
          <p:spPr bwMode="auto">
            <a:xfrm>
              <a:off x="2500313" y="2133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a6=3</a:t>
              </a:r>
            </a:p>
          </p:txBody>
        </p:sp>
        <p:sp>
          <p:nvSpPr>
            <p:cNvPr id="87071" name="Text Box 24"/>
            <p:cNvSpPr txBox="1">
              <a:spLocks noChangeArrowheads="1"/>
            </p:cNvSpPr>
            <p:nvPr/>
          </p:nvSpPr>
          <p:spPr bwMode="auto">
            <a:xfrm>
              <a:off x="3033713" y="9144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a7=2</a:t>
              </a:r>
            </a:p>
          </p:txBody>
        </p:sp>
        <p:sp>
          <p:nvSpPr>
            <p:cNvPr id="87072" name="Text Box 25"/>
            <p:cNvSpPr txBox="1">
              <a:spLocks noChangeArrowheads="1"/>
            </p:cNvSpPr>
            <p:nvPr/>
          </p:nvSpPr>
          <p:spPr bwMode="auto">
            <a:xfrm>
              <a:off x="3871913" y="228600"/>
              <a:ext cx="706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333300"/>
                  </a:solidFill>
                  <a:ea typeface="楷体_GB2312" pitchFamily="49" charset="-122"/>
                </a:rPr>
                <a:t>a8=1</a:t>
              </a:r>
            </a:p>
          </p:txBody>
        </p:sp>
      </p:grpSp>
      <p:sp>
        <p:nvSpPr>
          <p:cNvPr id="117787" name="Text Box 26"/>
          <p:cNvSpPr txBox="1">
            <a:spLocks noChangeArrowheads="1"/>
          </p:cNvSpPr>
          <p:nvPr/>
        </p:nvSpPr>
        <p:spPr bwMode="auto">
          <a:xfrm>
            <a:off x="976313" y="3470275"/>
            <a:ext cx="6381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ea typeface="楷体_GB2312" pitchFamily="49" charset="-122"/>
              </a:rPr>
              <a:t>Vi</a:t>
            </a:r>
            <a:r>
              <a:rPr lang="en-US" altLang="zh-CN" sz="2400">
                <a:solidFill>
                  <a:srgbClr val="CC99FF"/>
                </a:solidFill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 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1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2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3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4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5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117788" name="Text Box 27"/>
          <p:cNvSpPr txBox="1">
            <a:spLocks noChangeArrowheads="1"/>
          </p:cNvSpPr>
          <p:nvPr/>
        </p:nvSpPr>
        <p:spPr bwMode="auto">
          <a:xfrm>
            <a:off x="1600200" y="3505200"/>
            <a:ext cx="6048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ea typeface="楷体_GB2312" pitchFamily="49" charset="-122"/>
              </a:rPr>
              <a:t>VE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0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3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2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6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6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117789" name="Text Box 28"/>
          <p:cNvSpPr txBox="1">
            <a:spLocks noChangeArrowheads="1"/>
          </p:cNvSpPr>
          <p:nvPr/>
        </p:nvSpPr>
        <p:spPr bwMode="auto">
          <a:xfrm>
            <a:off x="2286000" y="3505200"/>
            <a:ext cx="6048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ea typeface="楷体_GB2312" pitchFamily="49" charset="-122"/>
              </a:rPr>
              <a:t>VL</a:t>
            </a:r>
          </a:p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0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4</a:t>
            </a:r>
          </a:p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6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7</a:t>
            </a:r>
          </a:p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8</a:t>
            </a:r>
          </a:p>
        </p:txBody>
      </p:sp>
      <p:sp>
        <p:nvSpPr>
          <p:cNvPr id="117790" name="Text Box 29"/>
          <p:cNvSpPr txBox="1">
            <a:spLocks noChangeArrowheads="1"/>
          </p:cNvSpPr>
          <p:nvPr/>
        </p:nvSpPr>
        <p:spPr bwMode="auto">
          <a:xfrm>
            <a:off x="4495800" y="3124200"/>
            <a:ext cx="5810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e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k</a:t>
            </a:r>
            <a:r>
              <a:rPr lang="en-US" altLang="zh-CN" sz="2400">
                <a:ea typeface="楷体_GB2312" pitchFamily="49" charset="-122"/>
              </a:rPr>
              <a:t>  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a1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a2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a3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a4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a5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a6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a7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a8</a:t>
            </a:r>
          </a:p>
        </p:txBody>
      </p:sp>
      <p:sp>
        <p:nvSpPr>
          <p:cNvPr id="117791" name="Text Box 30"/>
          <p:cNvSpPr txBox="1">
            <a:spLocks noChangeArrowheads="1"/>
          </p:cNvSpPr>
          <p:nvPr/>
        </p:nvSpPr>
        <p:spPr bwMode="auto">
          <a:xfrm>
            <a:off x="5638800" y="3124200"/>
            <a:ext cx="60483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AE</a:t>
            </a:r>
            <a:endParaRPr lang="en-US" altLang="zh-CN" sz="2400">
              <a:ea typeface="楷体_GB2312" pitchFamily="49" charset="-122"/>
            </a:endParaRP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0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0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3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3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2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2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6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117792" name="Text Box 31"/>
          <p:cNvSpPr txBox="1">
            <a:spLocks noChangeArrowheads="1"/>
          </p:cNvSpPr>
          <p:nvPr/>
        </p:nvSpPr>
        <p:spPr bwMode="auto">
          <a:xfrm>
            <a:off x="6477000" y="3124200"/>
            <a:ext cx="60483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AL</a:t>
            </a:r>
            <a:endParaRPr lang="en-US" altLang="zh-CN" sz="2400">
              <a:ea typeface="楷体_GB2312" pitchFamily="49" charset="-122"/>
            </a:endParaRP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1</a:t>
            </a:r>
          </a:p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0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4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4</a:t>
            </a:r>
          </a:p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5</a:t>
            </a:r>
          </a:p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6</a:t>
            </a:r>
          </a:p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楷体_GB2312" pitchFamily="49" charset="-122"/>
              </a:rPr>
              <a:t>7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7" grpId="0" autoUpdateAnimBg="0"/>
      <p:bldP spid="117788" grpId="0" autoUpdateAnimBg="0"/>
      <p:bldP spid="117789" grpId="0" autoUpdateAnimBg="0"/>
      <p:bldP spid="117790" grpId="0" autoUpdateAnimBg="0"/>
      <p:bldP spid="117791" grpId="0" autoUpdateAnimBg="0"/>
      <p:bldP spid="11779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608E18C-27D8-4228-BA36-5F0CC4D8C2D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8067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D10AF3D6-F352-4401-9338-56B1B28FB67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1175" y="800100"/>
            <a:ext cx="8382000" cy="3744913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①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先求得从源点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到各个顶点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Ve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Vl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endParaRPr lang="zh-CN" alt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求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Ve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的递推公式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smtClean="0">
                <a:solidFill>
                  <a:srgbClr val="000066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从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Ve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[0] = 0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开始，向前递推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itchFamily="2" charset="2"/>
              <a:buChar char="u"/>
            </a:pPr>
            <a:endParaRPr lang="zh-CN" altLang="en-US" sz="3000" b="1" smtClean="0">
              <a:solidFill>
                <a:srgbClr val="000066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solidFill>
                  <a:srgbClr val="000066"/>
                </a:solidFill>
                <a:latin typeface="Times New Roman" pitchFamily="18" charset="0"/>
                <a:ea typeface="仿宋_GB2312" pitchFamily="49" charset="-122"/>
              </a:rPr>
              <a:t>              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&lt;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latin typeface="Times New Roman" pitchFamily="18" charset="0"/>
                <a:ea typeface="仿宋_GB2312" pitchFamily="49" charset="-122"/>
              </a:rPr>
              <a:t>j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&gt;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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S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2,  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j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= 1, 2, ,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n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-1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           </a:t>
            </a:r>
          </a:p>
          <a:p>
            <a:pPr lvl="1" eaLnBrk="1" hangingPunct="1">
              <a:spcBef>
                <a:spcPct val="15000"/>
              </a:spcBef>
              <a:buClr>
                <a:srgbClr val="339966"/>
              </a:buClr>
              <a:buSzPct val="50000"/>
              <a:buFont typeface="Wingdings" pitchFamily="2" charset="2"/>
              <a:buNone/>
            </a:pP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S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smtClean="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是所有指向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的有向边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&lt;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&gt;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的集合。</a:t>
            </a: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870075" y="2333625"/>
          <a:ext cx="60118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r:id="rId3" imgW="2414048" imgH="279521" progId="Equation.3">
                  <p:embed/>
                </p:oleObj>
              </mc:Choice>
              <mc:Fallback>
                <p:oleObj r:id="rId3" imgW="2414048" imgH="27952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2333625"/>
                        <a:ext cx="601186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Oval 4"/>
          <p:cNvSpPr>
            <a:spLocks noChangeArrowheads="1"/>
          </p:cNvSpPr>
          <p:nvPr/>
        </p:nvSpPr>
        <p:spPr bwMode="auto">
          <a:xfrm>
            <a:off x="5232400" y="5080000"/>
            <a:ext cx="241300" cy="241300"/>
          </a:xfrm>
          <a:prstGeom prst="ellipse">
            <a:avLst/>
          </a:prstGeom>
          <a:gradFill rotWithShape="0">
            <a:gsLst>
              <a:gs pos="0">
                <a:srgbClr val="3333CC"/>
              </a:gs>
              <a:gs pos="100000">
                <a:srgbClr val="18185E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8791" name="Line 5"/>
          <p:cNvSpPr>
            <a:spLocks noChangeShapeType="1"/>
          </p:cNvSpPr>
          <p:nvPr/>
        </p:nvSpPr>
        <p:spPr bwMode="auto">
          <a:xfrm>
            <a:off x="3873500" y="4787900"/>
            <a:ext cx="1397000" cy="355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2" name="Line 6"/>
          <p:cNvSpPr>
            <a:spLocks noChangeShapeType="1"/>
          </p:cNvSpPr>
          <p:nvPr/>
        </p:nvSpPr>
        <p:spPr bwMode="auto">
          <a:xfrm flipV="1">
            <a:off x="3848100" y="5207000"/>
            <a:ext cx="1409700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3" name="Line 7"/>
          <p:cNvSpPr>
            <a:spLocks noChangeShapeType="1"/>
          </p:cNvSpPr>
          <p:nvPr/>
        </p:nvSpPr>
        <p:spPr bwMode="auto">
          <a:xfrm flipV="1">
            <a:off x="3810000" y="5283200"/>
            <a:ext cx="1473200" cy="6350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4" name="Oval 8"/>
          <p:cNvSpPr>
            <a:spLocks noChangeArrowheads="1"/>
          </p:cNvSpPr>
          <p:nvPr/>
        </p:nvSpPr>
        <p:spPr bwMode="auto">
          <a:xfrm>
            <a:off x="3657600" y="4622800"/>
            <a:ext cx="241300" cy="241300"/>
          </a:xfrm>
          <a:prstGeom prst="ellipse">
            <a:avLst/>
          </a:prstGeom>
          <a:gradFill rotWithShape="0">
            <a:gsLst>
              <a:gs pos="0">
                <a:srgbClr val="339966"/>
              </a:gs>
              <a:gs pos="100000">
                <a:srgbClr val="18472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8795" name="Oval 9"/>
          <p:cNvSpPr>
            <a:spLocks noChangeArrowheads="1"/>
          </p:cNvSpPr>
          <p:nvPr/>
        </p:nvSpPr>
        <p:spPr bwMode="auto">
          <a:xfrm>
            <a:off x="3606800" y="5232400"/>
            <a:ext cx="241300" cy="241300"/>
          </a:xfrm>
          <a:prstGeom prst="ellipse">
            <a:avLst/>
          </a:prstGeom>
          <a:gradFill rotWithShape="0">
            <a:gsLst>
              <a:gs pos="0">
                <a:srgbClr val="339966"/>
              </a:gs>
              <a:gs pos="100000">
                <a:srgbClr val="18472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8796" name="Oval 10"/>
          <p:cNvSpPr>
            <a:spLocks noChangeArrowheads="1"/>
          </p:cNvSpPr>
          <p:nvPr/>
        </p:nvSpPr>
        <p:spPr bwMode="auto">
          <a:xfrm>
            <a:off x="3606800" y="5829300"/>
            <a:ext cx="241300" cy="241300"/>
          </a:xfrm>
          <a:prstGeom prst="ellipse">
            <a:avLst/>
          </a:prstGeom>
          <a:gradFill rotWithShape="0">
            <a:gsLst>
              <a:gs pos="0">
                <a:srgbClr val="339966"/>
              </a:gs>
              <a:gs pos="100000">
                <a:srgbClr val="18472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8797" name="Text Box 11"/>
          <p:cNvSpPr txBox="1">
            <a:spLocks noChangeArrowheads="1"/>
          </p:cNvSpPr>
          <p:nvPr/>
        </p:nvSpPr>
        <p:spPr bwMode="auto">
          <a:xfrm>
            <a:off x="2511425" y="4435475"/>
            <a:ext cx="115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ea typeface="宋体" pitchFamily="2" charset="-122"/>
              </a:rPr>
              <a:t>Ve = 6</a:t>
            </a:r>
          </a:p>
        </p:txBody>
      </p:sp>
      <p:sp>
        <p:nvSpPr>
          <p:cNvPr id="118798" name="Text Box 12"/>
          <p:cNvSpPr txBox="1">
            <a:spLocks noChangeArrowheads="1"/>
          </p:cNvSpPr>
          <p:nvPr/>
        </p:nvSpPr>
        <p:spPr bwMode="auto">
          <a:xfrm>
            <a:off x="2320925" y="5057775"/>
            <a:ext cx="1335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ea typeface="宋体" pitchFamily="2" charset="-122"/>
              </a:rPr>
              <a:t>Ve = 12</a:t>
            </a:r>
          </a:p>
        </p:txBody>
      </p:sp>
      <p:sp>
        <p:nvSpPr>
          <p:cNvPr id="118799" name="Text Box 13"/>
          <p:cNvSpPr txBox="1">
            <a:spLocks noChangeArrowheads="1"/>
          </p:cNvSpPr>
          <p:nvPr/>
        </p:nvSpPr>
        <p:spPr bwMode="auto">
          <a:xfrm>
            <a:off x="2409825" y="5743575"/>
            <a:ext cx="115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ea typeface="宋体" pitchFamily="2" charset="-122"/>
              </a:rPr>
              <a:t>Ve = 9</a:t>
            </a:r>
          </a:p>
        </p:txBody>
      </p:sp>
      <p:sp>
        <p:nvSpPr>
          <p:cNvPr id="118800" name="Text Box 14"/>
          <p:cNvSpPr txBox="1">
            <a:spLocks noChangeArrowheads="1"/>
          </p:cNvSpPr>
          <p:nvPr/>
        </p:nvSpPr>
        <p:spPr bwMode="auto">
          <a:xfrm>
            <a:off x="4314825" y="44481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5</a:t>
            </a:r>
          </a:p>
        </p:txBody>
      </p:sp>
      <p:sp>
        <p:nvSpPr>
          <p:cNvPr id="118801" name="Text Box 15"/>
          <p:cNvSpPr txBox="1">
            <a:spLocks noChangeArrowheads="1"/>
          </p:cNvSpPr>
          <p:nvPr/>
        </p:nvSpPr>
        <p:spPr bwMode="auto">
          <a:xfrm>
            <a:off x="4048125" y="48545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2</a:t>
            </a:r>
          </a:p>
        </p:txBody>
      </p:sp>
      <p:sp>
        <p:nvSpPr>
          <p:cNvPr id="118802" name="Text Box 16"/>
          <p:cNvSpPr txBox="1">
            <a:spLocks noChangeArrowheads="1"/>
          </p:cNvSpPr>
          <p:nvPr/>
        </p:nvSpPr>
        <p:spPr bwMode="auto">
          <a:xfrm>
            <a:off x="4505325" y="55022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ea typeface="宋体" pitchFamily="2" charset="-122"/>
              </a:rPr>
              <a:t>4</a:t>
            </a:r>
          </a:p>
        </p:txBody>
      </p:sp>
      <p:sp>
        <p:nvSpPr>
          <p:cNvPr id="118803" name="Text Box 17"/>
          <p:cNvSpPr txBox="1">
            <a:spLocks noChangeArrowheads="1"/>
          </p:cNvSpPr>
          <p:nvPr/>
        </p:nvSpPr>
        <p:spPr bwMode="auto">
          <a:xfrm>
            <a:off x="5445125" y="4918075"/>
            <a:ext cx="2757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ea typeface="宋体" pitchFamily="2" charset="-122"/>
              </a:rPr>
              <a:t>Ve = 11? 14? 13?</a:t>
            </a:r>
          </a:p>
        </p:txBody>
      </p:sp>
      <p:sp>
        <p:nvSpPr>
          <p:cNvPr id="118804" name="Text Box 18"/>
          <p:cNvSpPr txBox="1">
            <a:spLocks noChangeArrowheads="1"/>
          </p:cNvSpPr>
          <p:nvPr/>
        </p:nvSpPr>
        <p:spPr bwMode="auto">
          <a:xfrm>
            <a:off x="6956425" y="5368925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</a:t>
            </a:r>
            <a:endParaRPr lang="en-US" altLang="zh-CN" sz="2800" b="1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118805" name="Line 19"/>
          <p:cNvSpPr>
            <a:spLocks noChangeShapeType="1"/>
          </p:cNvSpPr>
          <p:nvPr/>
        </p:nvSpPr>
        <p:spPr bwMode="auto">
          <a:xfrm>
            <a:off x="4784725" y="6211888"/>
            <a:ext cx="1955800" cy="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6" name="Text Box 20"/>
          <p:cNvSpPr txBox="1">
            <a:spLocks noChangeArrowheads="1"/>
          </p:cNvSpPr>
          <p:nvPr/>
        </p:nvSpPr>
        <p:spPr bwMode="auto">
          <a:xfrm>
            <a:off x="3917950" y="59134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隶书" pitchFamily="49" charset="-122"/>
                <a:sym typeface="Symbol" pitchFamily="18" charset="2"/>
              </a:rPr>
              <a:t>已知</a:t>
            </a:r>
          </a:p>
        </p:txBody>
      </p:sp>
      <p:sp>
        <p:nvSpPr>
          <p:cNvPr id="118807" name="Text Box 21"/>
          <p:cNvSpPr txBox="1">
            <a:spLocks noChangeArrowheads="1"/>
          </p:cNvSpPr>
          <p:nvPr/>
        </p:nvSpPr>
        <p:spPr bwMode="auto">
          <a:xfrm>
            <a:off x="6737350" y="59134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隶书" pitchFamily="49" charset="-122"/>
                <a:sym typeface="Symbol" pitchFamily="18" charset="2"/>
              </a:rPr>
              <a:t>求解</a:t>
            </a:r>
          </a:p>
        </p:txBody>
      </p:sp>
      <p:sp>
        <p:nvSpPr>
          <p:cNvPr id="88088" name="Text Box 3"/>
          <p:cNvSpPr txBox="1">
            <a:spLocks noChangeArrowheads="1"/>
          </p:cNvSpPr>
          <p:nvPr/>
        </p:nvSpPr>
        <p:spPr bwMode="auto">
          <a:xfrm>
            <a:off x="227013" y="215900"/>
            <a:ext cx="51244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3200" b="1"/>
              <a:t>计算关键路径的算法分析</a:t>
            </a:r>
            <a:r>
              <a:rPr lang="zh-CN" altLang="en-US" sz="3200"/>
              <a:t>：</a:t>
            </a:r>
            <a:endParaRPr lang="zh-CN" altLang="en-US" sz="3200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animBg="1" autoUpdateAnimBg="0"/>
      <p:bldP spid="118791" grpId="0" animBg="1"/>
      <p:bldP spid="118792" grpId="0" animBg="1"/>
      <p:bldP spid="118793" grpId="0" animBg="1"/>
      <p:bldP spid="118794" grpId="0" animBg="1" autoUpdateAnimBg="0"/>
      <p:bldP spid="118795" grpId="0" animBg="1" autoUpdateAnimBg="0"/>
      <p:bldP spid="118796" grpId="0" animBg="1" autoUpdateAnimBg="0"/>
      <p:bldP spid="118797" grpId="0" autoUpdateAnimBg="0"/>
      <p:bldP spid="118798" grpId="0" autoUpdateAnimBg="0"/>
      <p:bldP spid="118799" grpId="0" autoUpdateAnimBg="0"/>
      <p:bldP spid="118800" grpId="0" autoUpdateAnimBg="0"/>
      <p:bldP spid="118801" grpId="0" autoUpdateAnimBg="0"/>
      <p:bldP spid="118802" grpId="0" autoUpdateAnimBg="0"/>
      <p:bldP spid="118803" grpId="0" autoUpdateAnimBg="0"/>
      <p:bldP spid="118804" grpId="0" autoUpdateAnimBg="0"/>
      <p:bldP spid="118805" grpId="0" animBg="1"/>
      <p:bldP spid="118806" grpId="0" autoUpdateAnimBg="0"/>
      <p:bldP spid="118807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B10EEBB2-991F-4FFA-916D-5A2AF04CD80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9091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CA76B680-AED3-4F80-9238-AD1B3E2C934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4663" y="763588"/>
            <a:ext cx="8382000" cy="62293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66"/>
                </a:solidFill>
                <a:latin typeface="Times New Roman" pitchFamily="18" charset="0"/>
                <a:ea typeface="仿宋_GB2312" pitchFamily="49" charset="-122"/>
              </a:rPr>
              <a:t>从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Vl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-1] =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Ve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-1]</a:t>
            </a:r>
            <a:r>
              <a:rPr lang="zh-CN" altLang="en-US" sz="3000" b="1" smtClean="0">
                <a:solidFill>
                  <a:srgbClr val="000066"/>
                </a:solidFill>
                <a:latin typeface="Times New Roman" pitchFamily="18" charset="0"/>
                <a:ea typeface="仿宋_GB2312" pitchFamily="49" charset="-122"/>
              </a:rPr>
              <a:t>开始，反向递推</a:t>
            </a:r>
          </a:p>
          <a:p>
            <a:pPr lvl="1" eaLnBrk="1" hangingPunct="1"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Char char="n"/>
            </a:pPr>
            <a:endParaRPr lang="zh-CN" altLang="en-US" sz="3000" b="1" smtClean="0">
              <a:solidFill>
                <a:srgbClr val="000066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solidFill>
                  <a:srgbClr val="000066"/>
                </a:solidFill>
                <a:latin typeface="Times New Roman" pitchFamily="18" charset="0"/>
                <a:ea typeface="仿宋_GB2312" pitchFamily="49" charset="-122"/>
              </a:rPr>
              <a:t>          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&lt;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 V</a:t>
            </a:r>
            <a:r>
              <a:rPr lang="en-US" altLang="zh-CN" sz="3000" b="1" i="1" baseline="-25000" smtClean="0"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 &gt; 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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S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1,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j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=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n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-2, </a:t>
            </a:r>
            <a:r>
              <a:rPr lang="en-US" altLang="zh-CN" sz="3000" b="1" i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n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-3, , 0</a:t>
            </a:r>
            <a:endParaRPr lang="en-US" altLang="zh-CN" sz="3000" b="1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S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是所有源自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的有向边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&lt;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&gt;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的集合。</a:t>
            </a:r>
          </a:p>
          <a:p>
            <a:pPr lvl="1" eaLnBrk="1" hangingPunct="1"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endParaRPr lang="zh-CN" alt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endParaRPr lang="zh-CN" alt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endParaRPr lang="zh-CN" alt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endParaRPr lang="zh-CN" altLang="en-US" sz="3000" b="1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这两个递推公式的计算必须分别在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拓扑有序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及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逆拓扑有序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的前提下进行。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285875" y="1311275"/>
          <a:ext cx="5842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r:id="rId3" imgW="2363226" imgH="279521" progId="Equation.3">
                  <p:embed/>
                </p:oleObj>
              </mc:Choice>
              <mc:Fallback>
                <p:oleObj r:id="rId3" imgW="2363226" imgH="27952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311275"/>
                        <a:ext cx="58420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Oval 5"/>
          <p:cNvSpPr>
            <a:spLocks noChangeArrowheads="1"/>
          </p:cNvSpPr>
          <p:nvPr/>
        </p:nvSpPr>
        <p:spPr bwMode="auto">
          <a:xfrm>
            <a:off x="4127500" y="3757613"/>
            <a:ext cx="215900" cy="215900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5E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9815" name="Line 6"/>
          <p:cNvSpPr>
            <a:spLocks noChangeShapeType="1"/>
          </p:cNvSpPr>
          <p:nvPr/>
        </p:nvSpPr>
        <p:spPr bwMode="auto">
          <a:xfrm flipV="1">
            <a:off x="4305300" y="3275013"/>
            <a:ext cx="134620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6" name="Line 7"/>
          <p:cNvSpPr>
            <a:spLocks noChangeShapeType="1"/>
          </p:cNvSpPr>
          <p:nvPr/>
        </p:nvSpPr>
        <p:spPr bwMode="auto">
          <a:xfrm flipV="1">
            <a:off x="4330700" y="3859213"/>
            <a:ext cx="1409700" cy="127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7" name="Line 8"/>
          <p:cNvSpPr>
            <a:spLocks noChangeShapeType="1"/>
          </p:cNvSpPr>
          <p:nvPr/>
        </p:nvSpPr>
        <p:spPr bwMode="auto">
          <a:xfrm>
            <a:off x="4305300" y="3935413"/>
            <a:ext cx="1384300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8" name="Oval 9"/>
          <p:cNvSpPr>
            <a:spLocks noChangeArrowheads="1"/>
          </p:cNvSpPr>
          <p:nvPr/>
        </p:nvSpPr>
        <p:spPr bwMode="auto">
          <a:xfrm>
            <a:off x="5638800" y="3148013"/>
            <a:ext cx="215900" cy="215900"/>
          </a:xfrm>
          <a:prstGeom prst="ellipse">
            <a:avLst/>
          </a:prstGeom>
          <a:gradFill rotWithShape="0">
            <a:gsLst>
              <a:gs pos="0">
                <a:srgbClr val="339966"/>
              </a:gs>
              <a:gs pos="100000">
                <a:srgbClr val="18472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9819" name="Oval 10"/>
          <p:cNvSpPr>
            <a:spLocks noChangeArrowheads="1"/>
          </p:cNvSpPr>
          <p:nvPr/>
        </p:nvSpPr>
        <p:spPr bwMode="auto">
          <a:xfrm>
            <a:off x="5753100" y="3770313"/>
            <a:ext cx="215900" cy="215900"/>
          </a:xfrm>
          <a:prstGeom prst="ellipse">
            <a:avLst/>
          </a:prstGeom>
          <a:gradFill rotWithShape="0">
            <a:gsLst>
              <a:gs pos="0">
                <a:srgbClr val="339966"/>
              </a:gs>
              <a:gs pos="100000">
                <a:srgbClr val="18472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9820" name="Oval 11"/>
          <p:cNvSpPr>
            <a:spLocks noChangeArrowheads="1"/>
          </p:cNvSpPr>
          <p:nvPr/>
        </p:nvSpPr>
        <p:spPr bwMode="auto">
          <a:xfrm>
            <a:off x="5676900" y="4316413"/>
            <a:ext cx="215900" cy="215900"/>
          </a:xfrm>
          <a:prstGeom prst="ellipse">
            <a:avLst/>
          </a:prstGeom>
          <a:gradFill rotWithShape="0">
            <a:gsLst>
              <a:gs pos="0">
                <a:srgbClr val="339966"/>
              </a:gs>
              <a:gs pos="100000">
                <a:srgbClr val="18472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9821" name="Line 12"/>
          <p:cNvSpPr>
            <a:spLocks noChangeShapeType="1"/>
          </p:cNvSpPr>
          <p:nvPr/>
        </p:nvSpPr>
        <p:spPr bwMode="auto">
          <a:xfrm flipH="1">
            <a:off x="4191000" y="4964113"/>
            <a:ext cx="1739900" cy="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2" name="Text Box 13"/>
          <p:cNvSpPr txBox="1">
            <a:spLocks noChangeArrowheads="1"/>
          </p:cNvSpPr>
          <p:nvPr/>
        </p:nvSpPr>
        <p:spPr bwMode="auto">
          <a:xfrm>
            <a:off x="4695825" y="31003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6</a:t>
            </a:r>
          </a:p>
        </p:txBody>
      </p:sp>
      <p:sp>
        <p:nvSpPr>
          <p:cNvPr id="119823" name="Text Box 14"/>
          <p:cNvSpPr txBox="1">
            <a:spLocks noChangeArrowheads="1"/>
          </p:cNvSpPr>
          <p:nvPr/>
        </p:nvSpPr>
        <p:spPr bwMode="auto">
          <a:xfrm>
            <a:off x="5127625" y="34305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119824" name="Text Box 15"/>
          <p:cNvSpPr txBox="1">
            <a:spLocks noChangeArrowheads="1"/>
          </p:cNvSpPr>
          <p:nvPr/>
        </p:nvSpPr>
        <p:spPr bwMode="auto">
          <a:xfrm>
            <a:off x="4568825" y="4052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119825" name="Text Box 16"/>
          <p:cNvSpPr txBox="1">
            <a:spLocks noChangeArrowheads="1"/>
          </p:cNvSpPr>
          <p:nvPr/>
        </p:nvSpPr>
        <p:spPr bwMode="auto">
          <a:xfrm>
            <a:off x="5889625" y="2960688"/>
            <a:ext cx="135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  <a:ea typeface="宋体" pitchFamily="2" charset="-122"/>
              </a:rPr>
              <a:t>Vl </a:t>
            </a: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= 19</a:t>
            </a:r>
          </a:p>
        </p:txBody>
      </p:sp>
      <p:sp>
        <p:nvSpPr>
          <p:cNvPr id="119826" name="Text Box 17"/>
          <p:cNvSpPr txBox="1">
            <a:spLocks noChangeArrowheads="1"/>
          </p:cNvSpPr>
          <p:nvPr/>
        </p:nvSpPr>
        <p:spPr bwMode="auto">
          <a:xfrm>
            <a:off x="5940425" y="3608388"/>
            <a:ext cx="135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  <a:ea typeface="宋体" pitchFamily="2" charset="-122"/>
              </a:rPr>
              <a:t>Vl </a:t>
            </a: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= 24</a:t>
            </a:r>
          </a:p>
        </p:txBody>
      </p:sp>
      <p:sp>
        <p:nvSpPr>
          <p:cNvPr id="119827" name="Text Box 18"/>
          <p:cNvSpPr txBox="1">
            <a:spLocks noChangeArrowheads="1"/>
          </p:cNvSpPr>
          <p:nvPr/>
        </p:nvSpPr>
        <p:spPr bwMode="auto">
          <a:xfrm>
            <a:off x="5851525" y="4179888"/>
            <a:ext cx="135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  <a:ea typeface="宋体" pitchFamily="2" charset="-122"/>
              </a:rPr>
              <a:t>Vl </a:t>
            </a: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= 11</a:t>
            </a:r>
          </a:p>
        </p:txBody>
      </p:sp>
      <p:sp>
        <p:nvSpPr>
          <p:cNvPr id="119828" name="Text Box 19"/>
          <p:cNvSpPr txBox="1">
            <a:spLocks noChangeArrowheads="1"/>
          </p:cNvSpPr>
          <p:nvPr/>
        </p:nvSpPr>
        <p:spPr bwMode="auto">
          <a:xfrm>
            <a:off x="1647825" y="3595688"/>
            <a:ext cx="2482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  <a:ea typeface="宋体" pitchFamily="2" charset="-122"/>
              </a:rPr>
              <a:t>Vl </a:t>
            </a:r>
            <a:r>
              <a:rPr lang="en-US" altLang="zh-CN" sz="2800" b="1">
                <a:solidFill>
                  <a:srgbClr val="0000CC"/>
                </a:solidFill>
                <a:ea typeface="宋体" pitchFamily="2" charset="-122"/>
              </a:rPr>
              <a:t>= 13? 17? 6?</a:t>
            </a:r>
          </a:p>
        </p:txBody>
      </p:sp>
      <p:sp>
        <p:nvSpPr>
          <p:cNvPr id="119829" name="Text Box 20"/>
          <p:cNvSpPr txBox="1">
            <a:spLocks noChangeArrowheads="1"/>
          </p:cNvSpPr>
          <p:nvPr/>
        </p:nvSpPr>
        <p:spPr bwMode="auto">
          <a:xfrm>
            <a:off x="3578225" y="4021138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</a:t>
            </a:r>
            <a:endParaRPr lang="en-US" altLang="zh-CN" sz="2800" b="1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119830" name="Text Box 21"/>
          <p:cNvSpPr txBox="1">
            <a:spLocks noChangeArrowheads="1"/>
          </p:cNvSpPr>
          <p:nvPr/>
        </p:nvSpPr>
        <p:spPr bwMode="auto">
          <a:xfrm>
            <a:off x="6042025" y="47037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隶书" pitchFamily="49" charset="-122"/>
                <a:sym typeface="Symbol" pitchFamily="18" charset="2"/>
              </a:rPr>
              <a:t>已知</a:t>
            </a:r>
          </a:p>
        </p:txBody>
      </p:sp>
      <p:sp>
        <p:nvSpPr>
          <p:cNvPr id="119831" name="Text Box 22"/>
          <p:cNvSpPr txBox="1">
            <a:spLocks noChangeArrowheads="1"/>
          </p:cNvSpPr>
          <p:nvPr/>
        </p:nvSpPr>
        <p:spPr bwMode="auto">
          <a:xfrm>
            <a:off x="3286125" y="46910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隶书" pitchFamily="49" charset="-122"/>
                <a:sym typeface="Symbol" pitchFamily="18" charset="2"/>
              </a:rPr>
              <a:t>求解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 autoUpdateAnimBg="0"/>
      <p:bldP spid="119815" grpId="0" animBg="1"/>
      <p:bldP spid="119816" grpId="0" animBg="1"/>
      <p:bldP spid="119817" grpId="0" animBg="1"/>
      <p:bldP spid="119818" grpId="0" animBg="1" autoUpdateAnimBg="0"/>
      <p:bldP spid="119819" grpId="0" animBg="1" autoUpdateAnimBg="0"/>
      <p:bldP spid="119820" grpId="0" animBg="1" autoUpdateAnimBg="0"/>
      <p:bldP spid="119821" grpId="0" animBg="1"/>
      <p:bldP spid="119822" grpId="0" autoUpdateAnimBg="0"/>
      <p:bldP spid="119823" grpId="0" autoUpdateAnimBg="0"/>
      <p:bldP spid="119824" grpId="0" autoUpdateAnimBg="0"/>
      <p:bldP spid="119825" grpId="0" autoUpdateAnimBg="0"/>
      <p:bldP spid="119826" grpId="0" autoUpdateAnimBg="0"/>
      <p:bldP spid="119827" grpId="0" autoUpdateAnimBg="0"/>
      <p:bldP spid="119828" grpId="0" autoUpdateAnimBg="0"/>
      <p:bldP spid="119829" grpId="0" autoUpdateAnimBg="0"/>
      <p:bldP spid="119830" grpId="0" autoUpdateAnimBg="0"/>
      <p:bldP spid="119831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BADAF03-F400-47E1-A1BC-3835B7C0C08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0115" name="灯片编号占位符 4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itchFamily="2" charset="-122"/>
                <a:ea typeface="华文新魏" pitchFamily="2" charset="-122"/>
              </a:rPr>
              <a:t>146-</a:t>
            </a:r>
            <a:fld id="{0E3671A3-3E05-4A0F-A74D-04F687EAD46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79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982663"/>
            <a:ext cx="8726488" cy="5291137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②</a:t>
            </a:r>
            <a:r>
              <a:rPr lang="en-US" sz="3000" b="1" smtClean="0">
                <a:latin typeface="Times New Roman" pitchFamily="18" charset="0"/>
                <a:ea typeface="仿宋_GB2312" pitchFamily="49" charset="-122"/>
              </a:rPr>
              <a:t>求关键路径上的活动</a:t>
            </a:r>
          </a:p>
          <a:p>
            <a:pPr marL="0" indent="0"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设活动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i="1" baseline="-2500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=1, 2, …,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在带权有向边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&lt;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&gt;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上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其持续时间用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dur 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(&lt;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&gt;)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表示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则有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3000" b="1" smtClean="0">
                <a:solidFill>
                  <a:srgbClr val="3333CC"/>
                </a:solidFill>
                <a:latin typeface="Times New Roman" pitchFamily="18" charset="0"/>
                <a:ea typeface="仿宋_GB2312" pitchFamily="49" charset="-122"/>
              </a:rPr>
              <a:t>      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 =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Ve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；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 =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Vl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]</a:t>
            </a:r>
            <a:r>
              <a:rPr lang="en-US" altLang="zh-CN" sz="3000" smtClean="0">
                <a:solidFill>
                  <a:schemeClr val="tx2"/>
                </a:solidFill>
                <a:latin typeface="Courier New" pitchFamily="49" charset="0"/>
                <a:ea typeface="黑体" pitchFamily="49" charset="-122"/>
              </a:rPr>
              <a:t>-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dur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(&lt;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3000" b="1" i="1" baseline="-2500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&gt;)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；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= 1, 2, …, </a:t>
            </a:r>
            <a:r>
              <a:rPr lang="en-US" altLang="zh-CN" sz="3000" b="1" i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这样就得到计算关键路径的算法。</a:t>
            </a:r>
          </a:p>
          <a:p>
            <a:pPr marL="0" indent="0"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为了简化算法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假定在求关键路径之前已经对各顶点实现了拓扑排序</a:t>
            </a:r>
            <a:r>
              <a:rPr lang="en-US" altLang="zh-CN" sz="3000" b="1" smtClean="0">
                <a:latin typeface="Times New Roman" pitchFamily="18" charset="0"/>
                <a:ea typeface="仿宋_GB2312" pitchFamily="49" charset="-122"/>
              </a:rPr>
              <a:t>,  </a:t>
            </a:r>
            <a:r>
              <a:rPr lang="zh-CN" altLang="en-US" sz="3000" b="1" smtClean="0">
                <a:latin typeface="Times New Roman" pitchFamily="18" charset="0"/>
                <a:ea typeface="仿宋_GB2312" pitchFamily="49" charset="-122"/>
              </a:rPr>
              <a:t>并按拓扑有序的顺序对各顶点重新进行了编号。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DEDE18E-C8FE-4918-9831-458D0808FDE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657225"/>
            <a:ext cx="8077200" cy="57451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连通图与连通分量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在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无向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图中</a:t>
            </a: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若从顶点</a:t>
            </a:r>
            <a:r>
              <a:rPr lang="en-US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到顶点</a:t>
            </a:r>
            <a:r>
              <a:rPr lang="en-US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有路径</a:t>
            </a: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则称顶点</a:t>
            </a:r>
            <a:r>
              <a:rPr lang="en-US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与</a:t>
            </a:r>
            <a:r>
              <a:rPr lang="en-US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是连通的。如果图中</a:t>
            </a:r>
            <a:r>
              <a:rPr lang="zh-CN" altLang="en-US" sz="3000" b="1" dirty="0" smtClean="0">
                <a:solidFill>
                  <a:srgbClr val="0A0AFF"/>
                </a:solidFill>
                <a:latin typeface="Times New Roman" pitchFamily="18" charset="0"/>
                <a:ea typeface="仿宋_GB2312" pitchFamily="49" charset="-122"/>
              </a:rPr>
              <a:t>任意一对顶点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都是连通的</a:t>
            </a: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则称此图是连通图。非连通图的极大连通子图叫做连通分量。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强连通图与强连通分量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 在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有向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图中</a:t>
            </a: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若对于</a:t>
            </a:r>
            <a:r>
              <a:rPr lang="zh-CN" altLang="en-US" sz="3000" b="1" dirty="0" smtClean="0">
                <a:solidFill>
                  <a:srgbClr val="0A0A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每一对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顶点</a:t>
            </a:r>
            <a:r>
              <a:rPr lang="en-US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sz="3000" b="1" i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都存在一条从</a:t>
            </a:r>
            <a:r>
              <a:rPr lang="en-US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到</a:t>
            </a:r>
            <a:r>
              <a:rPr lang="en-US" sz="3000" b="1" i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和从</a:t>
            </a:r>
            <a:r>
              <a:rPr lang="en-US" sz="3000" b="1" i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到</a:t>
            </a:r>
            <a:r>
              <a:rPr lang="en-US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的路径</a:t>
            </a: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则称此图是强连通图。非强连通图的极大强连通子图叫做强连通分量。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生成树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一个连通图的生成树是其极小连通子图，在 </a:t>
            </a:r>
            <a:r>
              <a:rPr lang="en-US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个顶点的情形下，有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sz="3000" b="1" dirty="0" smtClean="0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条边。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35200" y="0"/>
            <a:ext cx="5002213" cy="70485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CC0000"/>
                </a:solidFill>
                <a:ea typeface="华文新魏" pitchFamily="2" charset="-122"/>
              </a:rPr>
              <a:t>8.1.1</a:t>
            </a:r>
            <a:r>
              <a:rPr lang="zh-CN" altLang="en-US" sz="4000" b="1" smtClean="0">
                <a:solidFill>
                  <a:srgbClr val="CC0000"/>
                </a:solidFill>
                <a:ea typeface="华文新魏" pitchFamily="2" charset="-122"/>
              </a:rPr>
              <a:t>  图的有关概念</a:t>
            </a:r>
            <a:endParaRPr lang="zh-CN" altLang="en-US" sz="4000" smtClean="0">
              <a:solidFill>
                <a:srgbClr val="CC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B02012B-0A9A-4EB4-8E14-54DCF1DD9507}" type="slidenum">
              <a:rPr lang="zh-CN" altLang="en-US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192088" y="92075"/>
            <a:ext cx="43799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333300"/>
                </a:solidFill>
                <a:ea typeface="黑体" pitchFamily="49" charset="-122"/>
              </a:rPr>
              <a:t>关键路径的求法</a:t>
            </a:r>
            <a:r>
              <a:rPr lang="en-US" altLang="zh-CN" sz="3200">
                <a:solidFill>
                  <a:srgbClr val="333300"/>
                </a:solidFill>
                <a:ea typeface="黑体" pitchFamily="49" charset="-122"/>
              </a:rPr>
              <a:t>:</a:t>
            </a:r>
            <a:endParaRPr lang="zh-CN" altLang="en-US" sz="3200">
              <a:solidFill>
                <a:srgbClr val="333300"/>
              </a:solidFill>
              <a:ea typeface="楷体_GB2312" pitchFamily="49" charset="-122"/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250825" y="1187450"/>
            <a:ext cx="8534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00"/>
                </a:solidFill>
              </a:rPr>
              <a:t>1.</a:t>
            </a:r>
            <a:r>
              <a:rPr lang="zh-CN" altLang="en-US" sz="2800" b="1">
                <a:solidFill>
                  <a:srgbClr val="333300"/>
                </a:solidFill>
              </a:rPr>
              <a:t>按拓扑顺序求各事件的最早发生时间 </a:t>
            </a:r>
            <a:r>
              <a:rPr lang="en-US" altLang="zh-CN" sz="2800" b="1">
                <a:solidFill>
                  <a:srgbClr val="333300"/>
                </a:solidFill>
              </a:rPr>
              <a:t>VE(Vj)</a:t>
            </a:r>
            <a:r>
              <a:rPr lang="en-US" altLang="zh-CN" sz="2800" b="1"/>
              <a:t>                     </a:t>
            </a:r>
            <a:endParaRPr lang="en-US" altLang="zh-CN" sz="2800" b="1" baseline="-25000"/>
          </a:p>
        </p:txBody>
      </p:sp>
      <p:sp>
        <p:nvSpPr>
          <p:cNvPr id="121861" name="Text Box 11"/>
          <p:cNvSpPr txBox="1">
            <a:spLocks noChangeArrowheads="1"/>
          </p:cNvSpPr>
          <p:nvPr/>
        </p:nvSpPr>
        <p:spPr bwMode="auto">
          <a:xfrm>
            <a:off x="277813" y="1901825"/>
            <a:ext cx="8534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00"/>
                </a:solidFill>
              </a:rPr>
              <a:t>2.</a:t>
            </a:r>
            <a:r>
              <a:rPr lang="zh-CN" altLang="en-US" sz="2800" b="1">
                <a:solidFill>
                  <a:srgbClr val="333300"/>
                </a:solidFill>
              </a:rPr>
              <a:t>求出各个事件的最晚发生时间 </a:t>
            </a:r>
            <a:r>
              <a:rPr lang="en-US" altLang="zh-CN" sz="2800" b="1">
                <a:solidFill>
                  <a:srgbClr val="333300"/>
                </a:solidFill>
              </a:rPr>
              <a:t>VL(Vi)</a:t>
            </a:r>
            <a:r>
              <a:rPr lang="en-US" altLang="zh-CN" sz="2800" b="1"/>
              <a:t>                     </a:t>
            </a:r>
            <a:endParaRPr lang="en-US" altLang="zh-CN" sz="2800" b="1" baseline="-25000"/>
          </a:p>
        </p:txBody>
      </p:sp>
      <p:sp>
        <p:nvSpPr>
          <p:cNvPr id="121862" name="Text Box 12"/>
          <p:cNvSpPr txBox="1">
            <a:spLocks noChangeArrowheads="1"/>
          </p:cNvSpPr>
          <p:nvPr/>
        </p:nvSpPr>
        <p:spPr bwMode="auto">
          <a:xfrm>
            <a:off x="263525" y="5656263"/>
            <a:ext cx="85344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00"/>
                </a:solidFill>
              </a:rPr>
              <a:t>7.</a:t>
            </a:r>
            <a:r>
              <a:rPr lang="zh-CN" altLang="en-US" sz="2800" b="1">
                <a:solidFill>
                  <a:srgbClr val="333300"/>
                </a:solidFill>
              </a:rPr>
              <a:t>结论（缩短工期的方法）</a:t>
            </a:r>
            <a:r>
              <a:rPr lang="zh-CN" altLang="en-US" sz="2800" b="1">
                <a:solidFill>
                  <a:srgbClr val="3333FF"/>
                </a:solidFill>
              </a:rPr>
              <a:t>                    </a:t>
            </a:r>
            <a:endParaRPr lang="zh-CN" altLang="en-US" sz="2800" b="1" baseline="-25000">
              <a:solidFill>
                <a:srgbClr val="3333FF"/>
              </a:solidFill>
            </a:endParaRPr>
          </a:p>
        </p:txBody>
      </p:sp>
      <p:sp>
        <p:nvSpPr>
          <p:cNvPr id="121863" name="Text Box 13"/>
          <p:cNvSpPr txBox="1">
            <a:spLocks noChangeArrowheads="1"/>
          </p:cNvSpPr>
          <p:nvPr/>
        </p:nvSpPr>
        <p:spPr bwMode="auto">
          <a:xfrm>
            <a:off x="263525" y="2698750"/>
            <a:ext cx="8534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00"/>
                </a:solidFill>
              </a:rPr>
              <a:t>3.</a:t>
            </a:r>
            <a:r>
              <a:rPr lang="zh-CN" altLang="en-US" sz="2800" b="1">
                <a:solidFill>
                  <a:srgbClr val="333300"/>
                </a:solidFill>
              </a:rPr>
              <a:t>求出各个活动的最早开始时间 </a:t>
            </a:r>
            <a:r>
              <a:rPr lang="en-US" altLang="zh-CN" sz="2800" b="1">
                <a:solidFill>
                  <a:srgbClr val="333300"/>
                </a:solidFill>
              </a:rPr>
              <a:t>AE(ek)</a:t>
            </a:r>
            <a:r>
              <a:rPr lang="en-US" altLang="zh-CN" sz="2800" b="1">
                <a:solidFill>
                  <a:srgbClr val="3333FF"/>
                </a:solidFill>
              </a:rPr>
              <a:t>                     </a:t>
            </a:r>
            <a:endParaRPr lang="en-US" altLang="zh-CN" sz="2800" b="1"/>
          </a:p>
        </p:txBody>
      </p:sp>
      <p:sp>
        <p:nvSpPr>
          <p:cNvPr id="121864" name="Text Box 14"/>
          <p:cNvSpPr txBox="1">
            <a:spLocks noChangeArrowheads="1"/>
          </p:cNvSpPr>
          <p:nvPr/>
        </p:nvSpPr>
        <p:spPr bwMode="auto">
          <a:xfrm>
            <a:off x="263525" y="3465513"/>
            <a:ext cx="85344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00"/>
                </a:solidFill>
              </a:rPr>
              <a:t>4.</a:t>
            </a:r>
            <a:r>
              <a:rPr lang="zh-CN" altLang="en-US" sz="2800" b="1">
                <a:solidFill>
                  <a:srgbClr val="333300"/>
                </a:solidFill>
              </a:rPr>
              <a:t>求出各个活动的最晚开始时间 </a:t>
            </a:r>
            <a:r>
              <a:rPr lang="en-US" altLang="zh-CN" sz="2800" b="1">
                <a:solidFill>
                  <a:srgbClr val="333300"/>
                </a:solidFill>
              </a:rPr>
              <a:t>AL(ek)</a:t>
            </a:r>
            <a:r>
              <a:rPr lang="en-US" altLang="zh-CN" sz="2800" b="1">
                <a:solidFill>
                  <a:srgbClr val="3333FF"/>
                </a:solidFill>
              </a:rPr>
              <a:t>                     </a:t>
            </a:r>
            <a:endParaRPr lang="en-US" altLang="zh-CN" sz="2800" b="1"/>
          </a:p>
        </p:txBody>
      </p:sp>
      <p:sp>
        <p:nvSpPr>
          <p:cNvPr id="121865" name="Text Box 15"/>
          <p:cNvSpPr txBox="1">
            <a:spLocks noChangeArrowheads="1"/>
          </p:cNvSpPr>
          <p:nvPr/>
        </p:nvSpPr>
        <p:spPr bwMode="auto">
          <a:xfrm>
            <a:off x="263525" y="4232275"/>
            <a:ext cx="8534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00"/>
                </a:solidFill>
              </a:rPr>
              <a:t>5.</a:t>
            </a:r>
            <a:r>
              <a:rPr lang="zh-CN" altLang="en-US" sz="2800" b="1">
                <a:solidFill>
                  <a:srgbClr val="333300"/>
                </a:solidFill>
              </a:rPr>
              <a:t>求出关键活动</a:t>
            </a:r>
            <a:r>
              <a:rPr lang="zh-CN" altLang="en-US" sz="2800" b="1">
                <a:solidFill>
                  <a:srgbClr val="3333FF"/>
                </a:solidFill>
              </a:rPr>
              <a:t>                    </a:t>
            </a:r>
            <a:endParaRPr lang="zh-CN" altLang="en-US" sz="2800" b="1"/>
          </a:p>
        </p:txBody>
      </p:sp>
      <p:sp>
        <p:nvSpPr>
          <p:cNvPr id="121866" name="Text Box 16"/>
          <p:cNvSpPr txBox="1">
            <a:spLocks noChangeArrowheads="1"/>
          </p:cNvSpPr>
          <p:nvPr/>
        </p:nvSpPr>
        <p:spPr bwMode="auto">
          <a:xfrm>
            <a:off x="263525" y="4926013"/>
            <a:ext cx="85344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00"/>
                </a:solidFill>
              </a:rPr>
              <a:t>6.</a:t>
            </a:r>
            <a:r>
              <a:rPr lang="zh-CN" altLang="en-US" sz="2800" b="1">
                <a:solidFill>
                  <a:srgbClr val="333300"/>
                </a:solidFill>
              </a:rPr>
              <a:t>求出关键路径、工期</a:t>
            </a:r>
            <a:r>
              <a:rPr lang="zh-CN" altLang="en-US" sz="2800" b="1">
                <a:solidFill>
                  <a:srgbClr val="3333FF"/>
                </a:solidFill>
              </a:rPr>
              <a:t>                    </a:t>
            </a:r>
            <a:endParaRPr lang="zh-CN" altLang="en-US" sz="2800" b="1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utoUpdateAnimBg="0"/>
      <p:bldP spid="121862" grpId="0" autoUpdateAnimBg="0"/>
      <p:bldP spid="121863" grpId="0" autoUpdateAnimBg="0"/>
      <p:bldP spid="121864" grpId="0" autoUpdateAnimBg="0"/>
      <p:bldP spid="121865" grpId="0" autoUpdateAnimBg="0"/>
      <p:bldP spid="12186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2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1B5576C-8D3F-4C56-8A1B-A6B7FE79C7CE}" type="slidenum">
              <a:rPr lang="zh-CN" altLang="en-US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77825" y="42863"/>
            <a:ext cx="1247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结论：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90500" y="981075"/>
            <a:ext cx="88201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00"/>
                </a:solidFill>
              </a:rPr>
              <a:t>１</a:t>
            </a:r>
            <a:r>
              <a:rPr lang="en-US" altLang="zh-CN" sz="2800" b="1">
                <a:solidFill>
                  <a:srgbClr val="333300"/>
                </a:solidFill>
              </a:rPr>
              <a:t>.</a:t>
            </a:r>
            <a:r>
              <a:rPr lang="zh-CN" altLang="en-US" sz="2800" b="1">
                <a:solidFill>
                  <a:srgbClr val="333300"/>
                </a:solidFill>
              </a:rPr>
              <a:t>对于一个工程，可以利用ＡＯＶ网络分析工程在分解时是否合理（各个子工程间有否冲突）；得到工程施工的 调度顺序。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90500" y="2516188"/>
            <a:ext cx="8748713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00"/>
                </a:solidFill>
              </a:rPr>
              <a:t>２</a:t>
            </a:r>
            <a:r>
              <a:rPr lang="en-US" altLang="zh-CN" sz="2800" b="1">
                <a:solidFill>
                  <a:srgbClr val="333300"/>
                </a:solidFill>
              </a:rPr>
              <a:t>.</a:t>
            </a:r>
            <a:r>
              <a:rPr lang="zh-CN" altLang="en-US" sz="2800" b="1">
                <a:solidFill>
                  <a:srgbClr val="333300"/>
                </a:solidFill>
              </a:rPr>
              <a:t>对于一个工程，在ＡＯＶ的基础上，可以利用ＡＯＥ网络分析工程的关键子工程（抓主要矛盾），计算工程的工期。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90500" y="4305300"/>
            <a:ext cx="874871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00"/>
                </a:solidFill>
              </a:rPr>
              <a:t>３</a:t>
            </a:r>
            <a:r>
              <a:rPr lang="en-US" altLang="zh-CN" sz="2800" b="1">
                <a:solidFill>
                  <a:srgbClr val="333300"/>
                </a:solidFill>
              </a:rPr>
              <a:t>.</a:t>
            </a:r>
            <a:r>
              <a:rPr lang="zh-CN" altLang="en-US" sz="2800" b="1">
                <a:solidFill>
                  <a:srgbClr val="333300"/>
                </a:solidFill>
              </a:rPr>
              <a:t>在不改变关键路径的前提下，提高关键活动的功效，可以缩短工期！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65E1781-DB8B-4892-8E34-7BA15E197D0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3187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0B1BF37F-D0C8-446B-AB52-CFBADD9F6FE9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82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908" name="Oval 2"/>
          <p:cNvSpPr>
            <a:spLocks noChangeArrowheads="1"/>
          </p:cNvSpPr>
          <p:nvPr/>
        </p:nvSpPr>
        <p:spPr bwMode="auto">
          <a:xfrm>
            <a:off x="3352800" y="2667000"/>
            <a:ext cx="762000" cy="762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333300"/>
                </a:solidFill>
                <a:ea typeface="楷体_GB2312" pitchFamily="49" charset="-122"/>
              </a:rPr>
              <a:t>图</a:t>
            </a:r>
          </a:p>
        </p:txBody>
      </p:sp>
      <p:sp>
        <p:nvSpPr>
          <p:cNvPr id="123909" name="AutoShape 3"/>
          <p:cNvSpPr>
            <a:spLocks/>
          </p:cNvSpPr>
          <p:nvPr/>
        </p:nvSpPr>
        <p:spPr bwMode="auto">
          <a:xfrm>
            <a:off x="4267200" y="2209800"/>
            <a:ext cx="381000" cy="1676400"/>
          </a:xfrm>
          <a:prstGeom prst="leftBrace">
            <a:avLst>
              <a:gd name="adj1" fmla="val 3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4648200" y="198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存储结构</a:t>
            </a:r>
          </a:p>
        </p:txBody>
      </p:sp>
      <p:sp>
        <p:nvSpPr>
          <p:cNvPr id="123911" name="Rectangle 5"/>
          <p:cNvSpPr>
            <a:spLocks noChangeArrowheads="1"/>
          </p:cNvSpPr>
          <p:nvPr/>
        </p:nvSpPr>
        <p:spPr bwMode="auto">
          <a:xfrm>
            <a:off x="4724400" y="3581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遍   历</a:t>
            </a:r>
          </a:p>
        </p:txBody>
      </p:sp>
      <p:grpSp>
        <p:nvGrpSpPr>
          <p:cNvPr id="123912" name="Group 8"/>
          <p:cNvGrpSpPr>
            <a:grpSpLocks/>
          </p:cNvGrpSpPr>
          <p:nvPr/>
        </p:nvGrpSpPr>
        <p:grpSpPr bwMode="auto">
          <a:xfrm>
            <a:off x="6096000" y="1447800"/>
            <a:ext cx="2057400" cy="1524000"/>
            <a:chOff x="0" y="96"/>
            <a:chExt cx="1296" cy="960"/>
          </a:xfrm>
        </p:grpSpPr>
        <p:sp>
          <p:nvSpPr>
            <p:cNvPr id="93223" name="AutoShape 7"/>
            <p:cNvSpPr>
              <a:spLocks/>
            </p:cNvSpPr>
            <p:nvPr/>
          </p:nvSpPr>
          <p:spPr bwMode="auto">
            <a:xfrm>
              <a:off x="0" y="96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93224" name="Rectangle 8"/>
            <p:cNvSpPr>
              <a:spLocks noChangeArrowheads="1"/>
            </p:cNvSpPr>
            <p:nvPr/>
          </p:nvSpPr>
          <p:spPr bwMode="auto">
            <a:xfrm>
              <a:off x="96" y="140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333300"/>
                  </a:solidFill>
                  <a:latin typeface="楷体_GB2312" pitchFamily="49" charset="-122"/>
                  <a:ea typeface="楷体_GB2312" pitchFamily="49" charset="-122"/>
                </a:rPr>
                <a:t>邻接矩阵</a:t>
              </a:r>
            </a:p>
          </p:txBody>
        </p:sp>
        <p:sp>
          <p:nvSpPr>
            <p:cNvPr id="93225" name="Rectangle 9"/>
            <p:cNvSpPr>
              <a:spLocks noChangeArrowheads="1"/>
            </p:cNvSpPr>
            <p:nvPr/>
          </p:nvSpPr>
          <p:spPr bwMode="auto">
            <a:xfrm>
              <a:off x="96" y="713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333300"/>
                  </a:solidFill>
                  <a:latin typeface="楷体_GB2312" pitchFamily="49" charset="-122"/>
                  <a:ea typeface="楷体_GB2312" pitchFamily="49" charset="-122"/>
                </a:rPr>
                <a:t>邻 接 表</a:t>
              </a:r>
            </a:p>
          </p:txBody>
        </p:sp>
        <p:sp>
          <p:nvSpPr>
            <p:cNvPr id="93226" name="Rectangle 10"/>
            <p:cNvSpPr>
              <a:spLocks noChangeArrowheads="1"/>
            </p:cNvSpPr>
            <p:nvPr/>
          </p:nvSpPr>
          <p:spPr bwMode="auto">
            <a:xfrm>
              <a:off x="96" y="52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3227" name="Rectangle 11"/>
            <p:cNvSpPr>
              <a:spLocks noChangeArrowheads="1"/>
            </p:cNvSpPr>
            <p:nvPr/>
          </p:nvSpPr>
          <p:spPr bwMode="auto">
            <a:xfrm>
              <a:off x="96" y="76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 sz="24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6096000" y="3276600"/>
            <a:ext cx="3048000" cy="990600"/>
            <a:chOff x="0" y="0"/>
            <a:chExt cx="1440" cy="624"/>
          </a:xfrm>
        </p:grpSpPr>
        <p:sp>
          <p:nvSpPr>
            <p:cNvPr id="93220" name="AutoShape 13"/>
            <p:cNvSpPr>
              <a:spLocks/>
            </p:cNvSpPr>
            <p:nvPr/>
          </p:nvSpPr>
          <p:spPr bwMode="auto">
            <a:xfrm>
              <a:off x="0" y="144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93221" name="Rectangle 14"/>
            <p:cNvSpPr>
              <a:spLocks noChangeArrowheads="1"/>
            </p:cNvSpPr>
            <p:nvPr/>
          </p:nvSpPr>
          <p:spPr bwMode="auto">
            <a:xfrm>
              <a:off x="96" y="0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333300"/>
                  </a:solidFill>
                  <a:latin typeface="楷体_GB2312" pitchFamily="49" charset="-122"/>
                  <a:ea typeface="楷体_GB2312" pitchFamily="49" charset="-122"/>
                </a:rPr>
                <a:t>深度优先搜索</a:t>
              </a:r>
              <a:r>
                <a:rPr lang="en-US" altLang="zh-CN" sz="2400" b="1">
                  <a:solidFill>
                    <a:srgbClr val="333300"/>
                  </a:solidFill>
                  <a:latin typeface="楷体_GB2312" pitchFamily="49" charset="-122"/>
                  <a:ea typeface="楷体_GB2312" pitchFamily="49" charset="-122"/>
                </a:rPr>
                <a:t>DFS</a:t>
              </a:r>
            </a:p>
          </p:txBody>
        </p:sp>
        <p:sp>
          <p:nvSpPr>
            <p:cNvPr id="93222" name="Rectangle 15"/>
            <p:cNvSpPr>
              <a:spLocks noChangeArrowheads="1"/>
            </p:cNvSpPr>
            <p:nvPr/>
          </p:nvSpPr>
          <p:spPr bwMode="auto">
            <a:xfrm>
              <a:off x="96" y="336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333300"/>
                  </a:solidFill>
                  <a:latin typeface="楷体_GB2312" pitchFamily="49" charset="-122"/>
                  <a:ea typeface="楷体_GB2312" pitchFamily="49" charset="-122"/>
                </a:rPr>
                <a:t>广度优先搜索</a:t>
              </a:r>
              <a:r>
                <a:rPr lang="en-US" altLang="zh-CN" sz="2400" b="1">
                  <a:solidFill>
                    <a:srgbClr val="333300"/>
                  </a:solidFill>
                  <a:latin typeface="楷体_GB2312" pitchFamily="49" charset="-122"/>
                  <a:ea typeface="楷体_GB2312" pitchFamily="49" charset="-122"/>
                </a:rPr>
                <a:t>DFS</a:t>
              </a:r>
            </a:p>
          </p:txBody>
        </p:sp>
      </p:grpSp>
      <p:grpSp>
        <p:nvGrpSpPr>
          <p:cNvPr id="123922" name="Group 18"/>
          <p:cNvGrpSpPr>
            <a:grpSpLocks/>
          </p:cNvGrpSpPr>
          <p:nvPr/>
        </p:nvGrpSpPr>
        <p:grpSpPr bwMode="auto">
          <a:xfrm>
            <a:off x="250825" y="3429000"/>
            <a:ext cx="2187575" cy="2057400"/>
            <a:chOff x="0" y="0"/>
            <a:chExt cx="1248" cy="1296"/>
          </a:xfrm>
        </p:grpSpPr>
        <p:sp>
          <p:nvSpPr>
            <p:cNvPr id="93218" name="Line 17"/>
            <p:cNvSpPr>
              <a:spLocks noChangeShapeType="1"/>
            </p:cNvSpPr>
            <p:nvPr/>
          </p:nvSpPr>
          <p:spPr bwMode="auto">
            <a:xfrm>
              <a:off x="624" y="0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9" name="Rectangle 18"/>
            <p:cNvSpPr>
              <a:spLocks noChangeArrowheads="1"/>
            </p:cNvSpPr>
            <p:nvPr/>
          </p:nvSpPr>
          <p:spPr bwMode="auto">
            <a:xfrm>
              <a:off x="0" y="960"/>
              <a:ext cx="1248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333300"/>
                  </a:solidFill>
                  <a:ea typeface="楷体_GB2312" pitchFamily="49" charset="-122"/>
                </a:rPr>
                <a:t>无向图的应用</a:t>
              </a:r>
            </a:p>
          </p:txBody>
        </p:sp>
      </p:grpSp>
      <p:grpSp>
        <p:nvGrpSpPr>
          <p:cNvPr id="123925" name="Group 21"/>
          <p:cNvGrpSpPr>
            <a:grpSpLocks/>
          </p:cNvGrpSpPr>
          <p:nvPr/>
        </p:nvGrpSpPr>
        <p:grpSpPr bwMode="auto">
          <a:xfrm>
            <a:off x="611188" y="2819400"/>
            <a:ext cx="2589212" cy="609600"/>
            <a:chOff x="0" y="0"/>
            <a:chExt cx="1440" cy="384"/>
          </a:xfrm>
        </p:grpSpPr>
        <p:sp>
          <p:nvSpPr>
            <p:cNvPr id="93216" name="AutoShape 20"/>
            <p:cNvSpPr>
              <a:spLocks noChangeArrowheads="1"/>
            </p:cNvSpPr>
            <p:nvPr/>
          </p:nvSpPr>
          <p:spPr bwMode="auto">
            <a:xfrm>
              <a:off x="768" y="0"/>
              <a:ext cx="672" cy="336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93217" name="Rectangle 21"/>
            <p:cNvSpPr>
              <a:spLocks noChangeArrowheads="1"/>
            </p:cNvSpPr>
            <p:nvPr/>
          </p:nvSpPr>
          <p:spPr bwMode="auto">
            <a:xfrm>
              <a:off x="0" y="48"/>
              <a:ext cx="672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333300"/>
                  </a:solidFill>
                  <a:latin typeface="楷体_GB2312" pitchFamily="49" charset="-122"/>
                  <a:ea typeface="楷体_GB2312" pitchFamily="49" charset="-122"/>
                </a:rPr>
                <a:t>应用</a:t>
              </a:r>
            </a:p>
          </p:txBody>
        </p:sp>
      </p:grpSp>
      <p:sp>
        <p:nvSpPr>
          <p:cNvPr id="93196" name="AutoShape 23"/>
          <p:cNvSpPr>
            <a:spLocks/>
          </p:cNvSpPr>
          <p:nvPr/>
        </p:nvSpPr>
        <p:spPr bwMode="auto">
          <a:xfrm>
            <a:off x="2590800" y="46482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23933" name="Rectangle 27"/>
          <p:cNvSpPr>
            <a:spLocks noChangeArrowheads="1"/>
          </p:cNvSpPr>
          <p:nvPr/>
        </p:nvSpPr>
        <p:spPr bwMode="auto">
          <a:xfrm>
            <a:off x="2808288" y="49911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最小生成树</a:t>
            </a:r>
          </a:p>
        </p:txBody>
      </p:sp>
      <p:grpSp>
        <p:nvGrpSpPr>
          <p:cNvPr id="123934" name="Group 30"/>
          <p:cNvGrpSpPr>
            <a:grpSpLocks/>
          </p:cNvGrpSpPr>
          <p:nvPr/>
        </p:nvGrpSpPr>
        <p:grpSpPr bwMode="auto">
          <a:xfrm>
            <a:off x="4637088" y="4648200"/>
            <a:ext cx="2209800" cy="990600"/>
            <a:chOff x="0" y="0"/>
            <a:chExt cx="1392" cy="624"/>
          </a:xfrm>
        </p:grpSpPr>
        <p:sp>
          <p:nvSpPr>
            <p:cNvPr id="93213" name="AutoShape 29"/>
            <p:cNvSpPr>
              <a:spLocks/>
            </p:cNvSpPr>
            <p:nvPr/>
          </p:nvSpPr>
          <p:spPr bwMode="auto">
            <a:xfrm>
              <a:off x="0" y="96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93214" name="Rectangle 30"/>
            <p:cNvSpPr>
              <a:spLocks noChangeArrowheads="1"/>
            </p:cNvSpPr>
            <p:nvPr/>
          </p:nvSpPr>
          <p:spPr bwMode="auto">
            <a:xfrm>
              <a:off x="192" y="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9900FF"/>
                  </a:solidFill>
                  <a:ea typeface="楷体_GB2312" pitchFamily="49" charset="-122"/>
                </a:rPr>
                <a:t>Prim</a:t>
              </a:r>
              <a:r>
                <a:rPr lang="zh-CN" altLang="en-US" sz="24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算法</a:t>
              </a:r>
            </a:p>
          </p:txBody>
        </p:sp>
        <p:sp>
          <p:nvSpPr>
            <p:cNvPr id="93215" name="Rectangle 31"/>
            <p:cNvSpPr>
              <a:spLocks noChangeArrowheads="1"/>
            </p:cNvSpPr>
            <p:nvPr/>
          </p:nvSpPr>
          <p:spPr bwMode="auto">
            <a:xfrm>
              <a:off x="144" y="336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9900FF"/>
                  </a:solidFill>
                  <a:ea typeface="楷体_GB2312" pitchFamily="49" charset="-122"/>
                </a:rPr>
                <a:t>Kruskal</a:t>
              </a:r>
              <a:r>
                <a:rPr lang="zh-CN" altLang="en-US" sz="24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算法</a:t>
              </a:r>
            </a:p>
          </p:txBody>
        </p:sp>
      </p:grpSp>
      <p:grpSp>
        <p:nvGrpSpPr>
          <p:cNvPr id="123938" name="Group 34"/>
          <p:cNvGrpSpPr>
            <a:grpSpLocks/>
          </p:cNvGrpSpPr>
          <p:nvPr/>
        </p:nvGrpSpPr>
        <p:grpSpPr bwMode="auto">
          <a:xfrm>
            <a:off x="0" y="1441450"/>
            <a:ext cx="2667000" cy="1377950"/>
            <a:chOff x="0" y="0"/>
            <a:chExt cx="1680" cy="868"/>
          </a:xfrm>
        </p:grpSpPr>
        <p:sp>
          <p:nvSpPr>
            <p:cNvPr id="93211" name="Line 33"/>
            <p:cNvSpPr>
              <a:spLocks noChangeShapeType="1"/>
            </p:cNvSpPr>
            <p:nvPr/>
          </p:nvSpPr>
          <p:spPr bwMode="auto">
            <a:xfrm flipV="1">
              <a:off x="912" y="34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2" name="Rectangle 34"/>
            <p:cNvSpPr>
              <a:spLocks noChangeArrowheads="1"/>
            </p:cNvSpPr>
            <p:nvPr/>
          </p:nvSpPr>
          <p:spPr bwMode="auto">
            <a:xfrm>
              <a:off x="0" y="0"/>
              <a:ext cx="1680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ea typeface="楷体_GB2312" pitchFamily="49" charset="-122"/>
                </a:rPr>
                <a:t>有向</a:t>
              </a:r>
              <a:r>
                <a:rPr lang="en-US" altLang="zh-CN" sz="1800" b="1">
                  <a:ea typeface="楷体_GB2312" pitchFamily="49" charset="-122"/>
                </a:rPr>
                <a:t>(</a:t>
              </a:r>
              <a:r>
                <a:rPr lang="zh-CN" altLang="en-US" sz="1800" b="1">
                  <a:ea typeface="楷体_GB2312" pitchFamily="49" charset="-122"/>
                </a:rPr>
                <a:t>无环</a:t>
              </a:r>
              <a:r>
                <a:rPr lang="en-US" altLang="zh-CN" sz="1800" b="1">
                  <a:ea typeface="楷体_GB2312" pitchFamily="49" charset="-122"/>
                </a:rPr>
                <a:t>)</a:t>
              </a:r>
              <a:r>
                <a:rPr lang="zh-CN" altLang="en-US" sz="2400" b="1">
                  <a:ea typeface="楷体_GB2312" pitchFamily="49" charset="-122"/>
                </a:rPr>
                <a:t>图的应用</a:t>
              </a:r>
            </a:p>
          </p:txBody>
        </p:sp>
      </p:grpSp>
      <p:grpSp>
        <p:nvGrpSpPr>
          <p:cNvPr id="123941" name="Group 37"/>
          <p:cNvGrpSpPr>
            <a:grpSpLocks/>
          </p:cNvGrpSpPr>
          <p:nvPr/>
        </p:nvGrpSpPr>
        <p:grpSpPr bwMode="auto">
          <a:xfrm>
            <a:off x="1476375" y="722313"/>
            <a:ext cx="2667000" cy="685800"/>
            <a:chOff x="0" y="0"/>
            <a:chExt cx="1680" cy="432"/>
          </a:xfrm>
        </p:grpSpPr>
        <p:sp>
          <p:nvSpPr>
            <p:cNvPr id="93208" name="Rectangle 36"/>
            <p:cNvSpPr>
              <a:spLocks noChangeArrowheads="1"/>
            </p:cNvSpPr>
            <p:nvPr/>
          </p:nvSpPr>
          <p:spPr bwMode="auto">
            <a:xfrm>
              <a:off x="720" y="0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最短路径</a:t>
              </a:r>
            </a:p>
          </p:txBody>
        </p:sp>
        <p:sp>
          <p:nvSpPr>
            <p:cNvPr id="93209" name="Line 37"/>
            <p:cNvSpPr>
              <a:spLocks noChangeShapeType="1"/>
            </p:cNvSpPr>
            <p:nvPr/>
          </p:nvSpPr>
          <p:spPr bwMode="auto">
            <a:xfrm flipV="1">
              <a:off x="0" y="1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10" name="Line 38"/>
            <p:cNvSpPr>
              <a:spLocks noChangeShapeType="1"/>
            </p:cNvSpPr>
            <p:nvPr/>
          </p:nvSpPr>
          <p:spPr bwMode="auto">
            <a:xfrm>
              <a:off x="0" y="14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3945" name="Group 41"/>
          <p:cNvGrpSpPr>
            <a:grpSpLocks/>
          </p:cNvGrpSpPr>
          <p:nvPr/>
        </p:nvGrpSpPr>
        <p:grpSpPr bwMode="auto">
          <a:xfrm>
            <a:off x="3962400" y="609600"/>
            <a:ext cx="2057400" cy="990600"/>
            <a:chOff x="0" y="0"/>
            <a:chExt cx="1296" cy="624"/>
          </a:xfrm>
        </p:grpSpPr>
        <p:sp>
          <p:nvSpPr>
            <p:cNvPr id="93205" name="AutoShape 40"/>
            <p:cNvSpPr>
              <a:spLocks/>
            </p:cNvSpPr>
            <p:nvPr/>
          </p:nvSpPr>
          <p:spPr bwMode="auto">
            <a:xfrm>
              <a:off x="0" y="48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93206" name="Rectangle 41"/>
            <p:cNvSpPr>
              <a:spLocks noChangeArrowheads="1"/>
            </p:cNvSpPr>
            <p:nvPr/>
          </p:nvSpPr>
          <p:spPr bwMode="auto">
            <a:xfrm>
              <a:off x="96" y="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333300"/>
                  </a:solidFill>
                </a:rPr>
                <a:t>Dijkstra</a:t>
              </a:r>
              <a:r>
                <a:rPr lang="zh-CN" altLang="en-US" sz="2400" b="1">
                  <a:solidFill>
                    <a:srgbClr val="333300"/>
                  </a:solidFill>
                  <a:latin typeface="楷体_GB2312" pitchFamily="49" charset="-122"/>
                  <a:ea typeface="楷体_GB2312" pitchFamily="49" charset="-122"/>
                </a:rPr>
                <a:t>算法</a:t>
              </a:r>
            </a:p>
          </p:txBody>
        </p:sp>
        <p:sp>
          <p:nvSpPr>
            <p:cNvPr id="93207" name="Rectangle 42"/>
            <p:cNvSpPr>
              <a:spLocks noChangeArrowheads="1"/>
            </p:cNvSpPr>
            <p:nvPr/>
          </p:nvSpPr>
          <p:spPr bwMode="auto">
            <a:xfrm>
              <a:off x="96" y="336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3202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9388"/>
            <a:ext cx="1981200" cy="457200"/>
          </a:xfrm>
        </p:spPr>
        <p:txBody>
          <a:bodyPr/>
          <a:lstStyle/>
          <a:p>
            <a:pPr eaLnBrk="1" hangingPunct="1"/>
            <a:r>
              <a:rPr lang="zh-CN" sz="2800" b="1" smtClean="0">
                <a:latin typeface="黑体" pitchFamily="49" charset="-122"/>
                <a:ea typeface="黑体" pitchFamily="49" charset="-122"/>
              </a:rPr>
              <a:t>本章小结</a:t>
            </a:r>
          </a:p>
        </p:txBody>
      </p:sp>
      <p:sp>
        <p:nvSpPr>
          <p:cNvPr id="123952" name="AutoShape 48"/>
          <p:cNvSpPr>
            <a:spLocks/>
          </p:cNvSpPr>
          <p:nvPr/>
        </p:nvSpPr>
        <p:spPr bwMode="auto">
          <a:xfrm>
            <a:off x="2574925" y="142875"/>
            <a:ext cx="144463" cy="908050"/>
          </a:xfrm>
          <a:prstGeom prst="leftBrace">
            <a:avLst>
              <a:gd name="adj1" fmla="val 5238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3953" name="Text Box 49"/>
          <p:cNvSpPr txBox="1">
            <a:spLocks noChangeArrowheads="1"/>
          </p:cNvSpPr>
          <p:nvPr/>
        </p:nvSpPr>
        <p:spPr bwMode="auto">
          <a:xfrm>
            <a:off x="2700338" y="0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</a:rPr>
              <a:t>关键路径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 autoUpdateAnimBg="0"/>
      <p:bldP spid="123909" grpId="0" animBg="1" autoUpdateAnimBg="0"/>
      <p:bldP spid="123910" grpId="0" autoUpdateAnimBg="0"/>
      <p:bldP spid="123911" grpId="0" autoUpdateAnimBg="0"/>
      <p:bldP spid="123933" grpId="0" autoUpdateAnimBg="0"/>
      <p:bldP spid="123952" grpId="0" animBg="1" autoUpdateAnimBg="0"/>
      <p:bldP spid="123953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2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1A97A97-6D74-4BED-B628-22BEA03A16E7}" type="slidenum">
              <a:rPr lang="zh-CN" altLang="en-US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4211" name="灯片编号占位符 6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C61553A-B5D7-422A-B4F0-C94A2BDF0BE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882650"/>
          </a:xfrm>
        </p:spPr>
        <p:txBody>
          <a:bodyPr/>
          <a:lstStyle/>
          <a:p>
            <a:pPr eaLnBrk="1" hangingPunct="1"/>
            <a:r>
              <a:rPr lang="zh-CN" smtClean="0"/>
              <a:t>练习题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95400"/>
            <a:ext cx="8964613" cy="50863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1. </a:t>
            </a:r>
            <a:r>
              <a:rPr lang="zh-CN" altLang="en-US" sz="2400" b="1" smtClean="0">
                <a:solidFill>
                  <a:srgbClr val="333300"/>
                </a:solidFill>
              </a:rPr>
              <a:t>在一个图中，所有顶点的度数之和等于图的边数的</a:t>
            </a:r>
            <a:r>
              <a:rPr lang="zh-CN" altLang="en-US" sz="2400" b="1" u="sng" smtClean="0">
                <a:solidFill>
                  <a:srgbClr val="333300"/>
                </a:solidFill>
              </a:rPr>
              <a:t>           </a:t>
            </a:r>
            <a:r>
              <a:rPr lang="zh-CN" altLang="en-US" sz="2400" b="1" smtClean="0">
                <a:solidFill>
                  <a:srgbClr val="333300"/>
                </a:solidFill>
              </a:rPr>
              <a:t>倍。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2. </a:t>
            </a:r>
            <a:r>
              <a:rPr lang="zh-CN" altLang="en-US" sz="2400" b="1" smtClean="0">
                <a:solidFill>
                  <a:srgbClr val="333300"/>
                </a:solidFill>
              </a:rPr>
              <a:t>在一个有向图中，所有顶点的入度之和等于所有顶点的出度之和的</a:t>
            </a:r>
            <a:r>
              <a:rPr lang="zh-CN" altLang="en-US" sz="2400" b="1" u="sng" smtClean="0">
                <a:solidFill>
                  <a:srgbClr val="333300"/>
                </a:solidFill>
              </a:rPr>
              <a:t>     </a:t>
            </a:r>
            <a:r>
              <a:rPr lang="zh-CN" altLang="en-US" sz="2400" b="1" smtClean="0">
                <a:solidFill>
                  <a:srgbClr val="333300"/>
                </a:solidFill>
              </a:rPr>
              <a:t>倍。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3. </a:t>
            </a:r>
            <a:r>
              <a:rPr lang="zh-CN" altLang="en-US" sz="2400" b="1" smtClean="0">
                <a:solidFill>
                  <a:srgbClr val="333300"/>
                </a:solidFill>
              </a:rPr>
              <a:t>有</a:t>
            </a:r>
            <a:r>
              <a:rPr lang="en-US" altLang="zh-CN" sz="2400" b="1" smtClean="0">
                <a:solidFill>
                  <a:srgbClr val="333300"/>
                </a:solidFill>
              </a:rPr>
              <a:t>8</a:t>
            </a:r>
            <a:r>
              <a:rPr lang="zh-CN" altLang="en-US" sz="2400" b="1" smtClean="0">
                <a:solidFill>
                  <a:srgbClr val="333300"/>
                </a:solidFill>
              </a:rPr>
              <a:t>个结点的无向图最多有</a:t>
            </a:r>
            <a:r>
              <a:rPr lang="zh-CN" altLang="en-US" sz="2400" b="1" u="sng" smtClean="0">
                <a:solidFill>
                  <a:srgbClr val="333300"/>
                </a:solidFill>
              </a:rPr>
              <a:t>        </a:t>
            </a:r>
            <a:r>
              <a:rPr lang="zh-CN" altLang="en-US" sz="2400" b="1" smtClean="0">
                <a:solidFill>
                  <a:srgbClr val="333300"/>
                </a:solidFill>
              </a:rPr>
              <a:t>条边。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4. </a:t>
            </a:r>
            <a:r>
              <a:rPr lang="zh-CN" altLang="en-US" sz="2400" b="1" smtClean="0">
                <a:solidFill>
                  <a:srgbClr val="333300"/>
                </a:solidFill>
              </a:rPr>
              <a:t>有</a:t>
            </a:r>
            <a:r>
              <a:rPr lang="en-US" altLang="zh-CN" sz="2400" b="1" smtClean="0">
                <a:solidFill>
                  <a:srgbClr val="333300"/>
                </a:solidFill>
              </a:rPr>
              <a:t>8</a:t>
            </a:r>
            <a:r>
              <a:rPr lang="zh-CN" altLang="en-US" sz="2400" b="1" smtClean="0">
                <a:solidFill>
                  <a:srgbClr val="333300"/>
                </a:solidFill>
              </a:rPr>
              <a:t>个结点的无向连通图最少有</a:t>
            </a:r>
            <a:r>
              <a:rPr lang="zh-CN" altLang="en-US" sz="2400" b="1" u="sng" smtClean="0">
                <a:solidFill>
                  <a:srgbClr val="333300"/>
                </a:solidFill>
              </a:rPr>
              <a:t>      </a:t>
            </a:r>
            <a:r>
              <a:rPr lang="zh-CN" altLang="en-US" sz="2400" b="1" smtClean="0">
                <a:solidFill>
                  <a:srgbClr val="333300"/>
                </a:solidFill>
              </a:rPr>
              <a:t>条边。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5. </a:t>
            </a:r>
            <a:r>
              <a:rPr lang="zh-CN" altLang="en-US" sz="2400" b="1" smtClean="0">
                <a:solidFill>
                  <a:srgbClr val="333300"/>
                </a:solidFill>
              </a:rPr>
              <a:t>有</a:t>
            </a:r>
            <a:r>
              <a:rPr lang="en-US" altLang="zh-CN" sz="2400" b="1" smtClean="0">
                <a:solidFill>
                  <a:srgbClr val="333300"/>
                </a:solidFill>
              </a:rPr>
              <a:t>8</a:t>
            </a:r>
            <a:r>
              <a:rPr lang="zh-CN" altLang="en-US" sz="2400" b="1" smtClean="0">
                <a:solidFill>
                  <a:srgbClr val="333300"/>
                </a:solidFill>
              </a:rPr>
              <a:t>个结点的有向完全图有</a:t>
            </a:r>
            <a:r>
              <a:rPr lang="zh-CN" altLang="en-US" sz="2400" b="1" u="sng" smtClean="0">
                <a:solidFill>
                  <a:srgbClr val="333300"/>
                </a:solidFill>
              </a:rPr>
              <a:t>      </a:t>
            </a:r>
            <a:r>
              <a:rPr lang="zh-CN" altLang="en-US" sz="2400" b="1" smtClean="0">
                <a:solidFill>
                  <a:srgbClr val="333300"/>
                </a:solidFill>
              </a:rPr>
              <a:t>条边。</a:t>
            </a:r>
            <a:r>
              <a:rPr lang="zh-CN" altLang="en-US" sz="2800" smtClean="0"/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6. </a:t>
            </a:r>
            <a:r>
              <a:rPr lang="zh-CN" altLang="en-US" sz="2400" b="1" smtClean="0">
                <a:solidFill>
                  <a:srgbClr val="333300"/>
                </a:solidFill>
              </a:rPr>
              <a:t>用邻接表表示图进行广度优先遍历时，通常是采用</a:t>
            </a:r>
            <a:r>
              <a:rPr lang="zh-CN" altLang="en-US" sz="2400" b="1" u="sng" smtClean="0">
                <a:solidFill>
                  <a:srgbClr val="333300"/>
                </a:solidFill>
              </a:rPr>
              <a:t>           </a:t>
            </a:r>
            <a:r>
              <a:rPr lang="zh-CN" altLang="en-US" sz="2400" b="1" smtClean="0">
                <a:solidFill>
                  <a:srgbClr val="333300"/>
                </a:solidFill>
              </a:rPr>
              <a:t>来辅助实现算法的。</a:t>
            </a:r>
            <a:r>
              <a:rPr lang="zh-CN" altLang="en-US" sz="2400" smtClean="0">
                <a:solidFill>
                  <a:srgbClr val="333300"/>
                </a:solidFill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7. </a:t>
            </a:r>
            <a:r>
              <a:rPr lang="zh-CN" altLang="en-US" sz="2400" b="1" smtClean="0">
                <a:solidFill>
                  <a:srgbClr val="333300"/>
                </a:solidFill>
              </a:rPr>
              <a:t>用邻接表表示图进行深度优先遍历时，通常是采用</a:t>
            </a:r>
            <a:r>
              <a:rPr lang="zh-CN" altLang="en-US" sz="2400" b="1" u="sng" smtClean="0">
                <a:solidFill>
                  <a:srgbClr val="333300"/>
                </a:solidFill>
              </a:rPr>
              <a:t>         </a:t>
            </a:r>
            <a:r>
              <a:rPr lang="zh-CN" altLang="en-US" sz="2400" b="1" smtClean="0">
                <a:solidFill>
                  <a:srgbClr val="333300"/>
                </a:solidFill>
              </a:rPr>
              <a:t>来辅助实现算法的。</a:t>
            </a:r>
            <a:r>
              <a:rPr lang="zh-CN" altLang="en-US" sz="2400" smtClean="0">
                <a:solidFill>
                  <a:srgbClr val="333300"/>
                </a:solidFill>
              </a:rPr>
              <a:t> </a:t>
            </a:r>
          </a:p>
        </p:txBody>
      </p:sp>
      <p:sp>
        <p:nvSpPr>
          <p:cNvPr id="124934" name="Text Box 4"/>
          <p:cNvSpPr txBox="1">
            <a:spLocks noChangeArrowheads="1"/>
          </p:cNvSpPr>
          <p:nvPr/>
        </p:nvSpPr>
        <p:spPr bwMode="auto">
          <a:xfrm>
            <a:off x="7237413" y="1274763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24935" name="Text Box 5"/>
          <p:cNvSpPr txBox="1">
            <a:spLocks noChangeArrowheads="1"/>
          </p:cNvSpPr>
          <p:nvPr/>
        </p:nvSpPr>
        <p:spPr bwMode="auto">
          <a:xfrm>
            <a:off x="1042988" y="206057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1   </a:t>
            </a:r>
          </a:p>
        </p:txBody>
      </p:sp>
      <p:sp>
        <p:nvSpPr>
          <p:cNvPr id="124936" name="Text Box 6"/>
          <p:cNvSpPr txBox="1">
            <a:spLocks noChangeArrowheads="1"/>
          </p:cNvSpPr>
          <p:nvPr/>
        </p:nvSpPr>
        <p:spPr bwMode="auto">
          <a:xfrm>
            <a:off x="3841750" y="2479675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28  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4389438" y="295433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7 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3924300" y="3429000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56  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7164388" y="386080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队列   </a:t>
            </a: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7164388" y="4652963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栈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utoUpdateAnimBg="0"/>
      <p:bldP spid="124935" grpId="0" autoUpdateAnimBg="0"/>
      <p:bldP spid="124936" grpId="0" autoUpdateAnimBg="0"/>
      <p:bldP spid="124937" grpId="0" autoUpdateAnimBg="0"/>
      <p:bldP spid="124938" grpId="0" autoUpdateAnimBg="0"/>
      <p:bldP spid="124939" grpId="0" autoUpdateAnimBg="0"/>
      <p:bldP spid="12494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71C8388-ED88-4BFE-9DFD-07E5F861C9C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5235" name="灯片编号占位符 6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4C824F12-04E7-4DB8-A925-0A8A170D6CE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0"/>
            <a:ext cx="7019925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8. </a:t>
            </a:r>
            <a:r>
              <a:rPr lang="zh-CN" altLang="en-US" sz="2400" b="1" smtClean="0">
                <a:solidFill>
                  <a:srgbClr val="333300"/>
                </a:solidFill>
              </a:rPr>
              <a:t>已知图的邻接矩阵，根据算法思想，则从顶点</a:t>
            </a:r>
            <a:r>
              <a:rPr lang="en-US" altLang="zh-CN" sz="2400" b="1" smtClean="0">
                <a:solidFill>
                  <a:srgbClr val="333300"/>
                </a:solidFill>
              </a:rPr>
              <a:t>0</a:t>
            </a:r>
            <a:r>
              <a:rPr lang="zh-CN" altLang="en-US" sz="2400" b="1" smtClean="0">
                <a:solidFill>
                  <a:srgbClr val="333300"/>
                </a:solidFill>
              </a:rPr>
              <a:t>出发按深度优先遍历的结点序列是</a:t>
            </a:r>
            <a:r>
              <a:rPr lang="zh-CN" altLang="en-US" sz="2400" b="1" u="sng" smtClean="0">
                <a:solidFill>
                  <a:srgbClr val="333300"/>
                </a:solidFill>
              </a:rPr>
              <a:t>                </a:t>
            </a:r>
            <a:r>
              <a:rPr lang="zh-CN" altLang="en-US" sz="2400" u="sng" smtClean="0">
                <a:solidFill>
                  <a:srgbClr val="333300"/>
                </a:solidFill>
              </a:rPr>
              <a:t>       </a:t>
            </a:r>
            <a:r>
              <a:rPr lang="zh-CN" altLang="en-US" sz="2400" smtClean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9. </a:t>
            </a:r>
            <a:r>
              <a:rPr lang="zh-CN" altLang="en-US" sz="2400" b="1" smtClean="0">
                <a:solidFill>
                  <a:srgbClr val="333300"/>
                </a:solidFill>
              </a:rPr>
              <a:t>已知图的邻接矩阵同上题</a:t>
            </a:r>
            <a:r>
              <a:rPr lang="en-US" altLang="zh-CN" sz="2400" b="1" smtClean="0">
                <a:solidFill>
                  <a:srgbClr val="333300"/>
                </a:solidFill>
              </a:rPr>
              <a:t>8</a:t>
            </a:r>
            <a:r>
              <a:rPr lang="zh-CN" altLang="en-US" sz="2400" b="1" smtClean="0">
                <a:solidFill>
                  <a:srgbClr val="333300"/>
                </a:solidFill>
              </a:rPr>
              <a:t>，根据算法，则从顶点</a:t>
            </a:r>
            <a:r>
              <a:rPr lang="en-US" altLang="zh-CN" sz="2400" b="1" smtClean="0">
                <a:solidFill>
                  <a:srgbClr val="333300"/>
                </a:solidFill>
              </a:rPr>
              <a:t>0</a:t>
            </a:r>
            <a:r>
              <a:rPr lang="zh-CN" altLang="en-US" sz="2400" b="1" smtClean="0">
                <a:solidFill>
                  <a:srgbClr val="333300"/>
                </a:solidFill>
              </a:rPr>
              <a:t>出发，按广度优先遍历的结点序列是</a:t>
            </a:r>
            <a:r>
              <a:rPr lang="zh-CN" altLang="en-US" sz="2400" b="1" u="sng" smtClean="0">
                <a:solidFill>
                  <a:srgbClr val="333300"/>
                </a:solidFill>
              </a:rPr>
              <a:t>             </a:t>
            </a:r>
            <a:r>
              <a:rPr lang="zh-CN" altLang="en-US" sz="2400" b="1" smtClean="0">
                <a:solidFill>
                  <a:srgbClr val="333300"/>
                </a:solidFill>
              </a:rPr>
              <a:t>。</a:t>
            </a:r>
            <a:r>
              <a:rPr lang="zh-CN" altLang="en-US" sz="2400" smtClean="0">
                <a:solidFill>
                  <a:srgbClr val="3333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333300"/>
                </a:solidFill>
              </a:rPr>
              <a:t>10. </a:t>
            </a:r>
            <a:r>
              <a:rPr lang="zh-CN" altLang="en-US" sz="2400" b="1" smtClean="0">
                <a:solidFill>
                  <a:srgbClr val="333300"/>
                </a:solidFill>
              </a:rPr>
              <a:t>已知图的邻接表如下所示，根据算法，则从顶点</a:t>
            </a:r>
            <a:r>
              <a:rPr lang="en-US" altLang="zh-CN" sz="2400" b="1" smtClean="0">
                <a:solidFill>
                  <a:srgbClr val="333300"/>
                </a:solidFill>
              </a:rPr>
              <a:t>0</a:t>
            </a:r>
            <a:r>
              <a:rPr lang="zh-CN" altLang="en-US" sz="2400" b="1" smtClean="0">
                <a:solidFill>
                  <a:srgbClr val="333300"/>
                </a:solidFill>
              </a:rPr>
              <a:t>出发按深度优先遍历的结点序列是</a:t>
            </a:r>
            <a:r>
              <a:rPr lang="zh-CN" altLang="en-US" sz="2400" u="sng" smtClean="0">
                <a:solidFill>
                  <a:srgbClr val="333300"/>
                </a:solidFill>
              </a:rPr>
              <a:t>                 </a:t>
            </a:r>
            <a:r>
              <a:rPr lang="zh-CN" altLang="en-US" sz="2400" smtClean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buFontTx/>
              <a:buAutoNum type="arabicPeriod" startAt="11"/>
            </a:pPr>
            <a:r>
              <a:rPr lang="zh-CN" altLang="en-US" sz="2400" b="1" smtClean="0">
                <a:solidFill>
                  <a:srgbClr val="333300"/>
                </a:solidFill>
              </a:rPr>
              <a:t>已知图的邻接表如下所示，根据算法，则从顶点</a:t>
            </a:r>
            <a:r>
              <a:rPr lang="en-US" altLang="zh-CN" sz="2400" b="1" smtClean="0">
                <a:solidFill>
                  <a:srgbClr val="333300"/>
                </a:solidFill>
              </a:rPr>
              <a:t>0</a:t>
            </a:r>
            <a:r>
              <a:rPr lang="zh-CN" altLang="en-US" sz="2400" b="1" smtClean="0">
                <a:solidFill>
                  <a:srgbClr val="333300"/>
                </a:solidFill>
              </a:rPr>
              <a:t>出发按广度优先遍历的结点序列是</a:t>
            </a:r>
            <a:r>
              <a:rPr lang="zh-CN" altLang="en-US" sz="2400" u="sng" smtClean="0">
                <a:solidFill>
                  <a:srgbClr val="333300"/>
                </a:solidFill>
              </a:rPr>
              <a:t>                 </a:t>
            </a:r>
            <a:r>
              <a:rPr lang="zh-CN" altLang="en-US" sz="2400" smtClean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solidFill>
                <a:srgbClr val="333300"/>
              </a:solidFill>
            </a:endParaRPr>
          </a:p>
        </p:txBody>
      </p:sp>
      <p:graphicFrame>
        <p:nvGraphicFramePr>
          <p:cNvPr id="95237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058025" y="0"/>
          <a:ext cx="1871663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r:id="rId3" imgW="1549400" imgH="1600200" progId="Equation.3">
                  <p:embed/>
                </p:oleObj>
              </mc:Choice>
              <mc:Fallback>
                <p:oleObj r:id="rId3" imgW="1549400" imgH="16002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0"/>
                        <a:ext cx="1871663" cy="19335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38" name="Picture 7" descr="自测图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8" y="4341813"/>
            <a:ext cx="5545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9" name="Text Box 8"/>
          <p:cNvSpPr txBox="1">
            <a:spLocks noChangeArrowheads="1"/>
          </p:cNvSpPr>
          <p:nvPr/>
        </p:nvSpPr>
        <p:spPr bwMode="auto">
          <a:xfrm>
            <a:off x="920750" y="727075"/>
            <a:ext cx="1582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0134256 </a:t>
            </a:r>
          </a:p>
        </p:txBody>
      </p:sp>
      <p:sp>
        <p:nvSpPr>
          <p:cNvPr id="125960" name="Text Box 9"/>
          <p:cNvSpPr txBox="1">
            <a:spLocks noChangeArrowheads="1"/>
          </p:cNvSpPr>
          <p:nvPr/>
        </p:nvSpPr>
        <p:spPr bwMode="auto">
          <a:xfrm>
            <a:off x="5740400" y="1493838"/>
            <a:ext cx="1582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0123465  </a:t>
            </a:r>
          </a:p>
        </p:txBody>
      </p:sp>
      <p:sp>
        <p:nvSpPr>
          <p:cNvPr id="125961" name="Text Box 10"/>
          <p:cNvSpPr txBox="1">
            <a:spLocks noChangeArrowheads="1"/>
          </p:cNvSpPr>
          <p:nvPr/>
        </p:nvSpPr>
        <p:spPr bwMode="auto">
          <a:xfrm>
            <a:off x="811213" y="2662238"/>
            <a:ext cx="1582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0 1 2 3   </a:t>
            </a:r>
          </a:p>
        </p:txBody>
      </p:sp>
      <p:sp>
        <p:nvSpPr>
          <p:cNvPr id="125962" name="Text Box 11"/>
          <p:cNvSpPr txBox="1">
            <a:spLocks noChangeArrowheads="1"/>
          </p:cNvSpPr>
          <p:nvPr/>
        </p:nvSpPr>
        <p:spPr bwMode="auto">
          <a:xfrm>
            <a:off x="5256076" y="3429000"/>
            <a:ext cx="1582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0 1 2 3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utoUpdateAnimBg="0"/>
      <p:bldP spid="125960" grpId="0" autoUpdateAnimBg="0"/>
      <p:bldP spid="125961" grpId="0" autoUpdateAnimBg="0"/>
      <p:bldP spid="125962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05EB617-7FD4-41E0-A9FE-3B199193DE7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6259" name="灯片编号占位符 6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F2B59CD-ED98-483B-8AF9-0B2FBA59054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288925"/>
            <a:ext cx="3810000" cy="5807075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2800" b="1" dirty="0" smtClean="0">
              <a:solidFill>
                <a:srgbClr val="3333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2800" b="1" dirty="0" smtClean="0">
                <a:solidFill>
                  <a:srgbClr val="333300"/>
                </a:solidFill>
              </a:rPr>
              <a:t>1.</a:t>
            </a:r>
            <a:r>
              <a:rPr lang="zh-CN" altLang="en-US" sz="2800" b="1" dirty="0" smtClean="0">
                <a:solidFill>
                  <a:srgbClr val="333300"/>
                </a:solidFill>
              </a:rPr>
              <a:t>已知如图所示的有向图，请给出该图的</a:t>
            </a:r>
            <a:r>
              <a:rPr lang="en-US" altLang="zh-CN" sz="2800" b="1" dirty="0" smtClean="0">
                <a:solidFill>
                  <a:srgbClr val="333300"/>
                </a:solidFill>
              </a:rPr>
              <a:t>:</a:t>
            </a:r>
          </a:p>
          <a:p>
            <a:pPr marL="609600" indent="-609600" eaLnBrk="1" hangingPunct="1">
              <a:buFontTx/>
              <a:buNone/>
            </a:pPr>
            <a:r>
              <a:rPr lang="en-US" sz="2800" b="1" dirty="0" smtClean="0">
                <a:solidFill>
                  <a:srgbClr val="333300"/>
                </a:solidFill>
              </a:rPr>
              <a:t>①</a:t>
            </a:r>
            <a:r>
              <a:rPr lang="zh-CN" altLang="en-US" sz="2800" b="1" dirty="0" smtClean="0">
                <a:solidFill>
                  <a:srgbClr val="333300"/>
                </a:solidFill>
              </a:rPr>
              <a:t>每个顶点的入</a:t>
            </a:r>
            <a:r>
              <a:rPr lang="en-US" altLang="zh-CN" sz="2800" b="1" dirty="0" smtClean="0">
                <a:solidFill>
                  <a:srgbClr val="333300"/>
                </a:solidFill>
              </a:rPr>
              <a:t>/</a:t>
            </a:r>
            <a:r>
              <a:rPr lang="zh-CN" altLang="en-US" sz="2800" b="1" dirty="0" smtClean="0">
                <a:solidFill>
                  <a:srgbClr val="333300"/>
                </a:solidFill>
              </a:rPr>
              <a:t>出度；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333300"/>
                </a:solidFill>
              </a:rPr>
              <a:t>②邻接矩阵；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333300"/>
                </a:solidFill>
              </a:rPr>
              <a:t>③邻接表；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333300"/>
                </a:solidFill>
              </a:rPr>
              <a:t>④逆邻接表。</a:t>
            </a:r>
          </a:p>
        </p:txBody>
      </p:sp>
      <p:pic>
        <p:nvPicPr>
          <p:cNvPr id="96261" name="Picture 1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1201738"/>
            <a:ext cx="24193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262" name="Object 14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84888" y="2276475"/>
          <a:ext cx="2303462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r:id="rId4" imgW="4498412" imgH="4295094" progId="">
                  <p:embed/>
                </p:oleObj>
              </mc:Choice>
              <mc:Fallback>
                <p:oleObj r:id="rId4" imgW="4498412" imgH="4295094" progId="">
                  <p:embed/>
                  <p:pic>
                    <p:nvPicPr>
                      <p:cNvPr id="0" name="Object 1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917" t="9511" r="22624" b="5411"/>
                      <a:stretch>
                        <a:fillRect/>
                      </a:stretch>
                    </p:blipFill>
                    <p:spPr bwMode="auto">
                      <a:xfrm>
                        <a:off x="6084888" y="2276475"/>
                        <a:ext cx="2303462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67A3859C-9A7E-4768-9244-471C29F1ADD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7283" name="灯片编号占位符 7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70739A7-1E96-480D-934C-4B88AC03BCF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333375"/>
            <a:ext cx="4171950" cy="5762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333300"/>
                </a:solidFill>
              </a:rPr>
              <a:t>2.</a:t>
            </a:r>
            <a:r>
              <a:rPr lang="zh-CN" altLang="en-US" sz="2800" b="1" smtClean="0">
                <a:solidFill>
                  <a:srgbClr val="333300"/>
                </a:solidFill>
              </a:rPr>
              <a:t>请对下图的无向带权图：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333300"/>
                </a:solidFill>
              </a:rPr>
              <a:t>           写出它的邻接矩阵，并按普里姆算法求其最小生成树；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333300"/>
                </a:solidFill>
              </a:rPr>
              <a:t>           写出它的邻接表，并按克鲁斯卡尔算法求其最小生成树。</a:t>
            </a:r>
          </a:p>
        </p:txBody>
      </p:sp>
      <p:graphicFrame>
        <p:nvGraphicFramePr>
          <p:cNvPr id="97285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0" y="188913"/>
          <a:ext cx="457200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r:id="rId3" imgW="5515002" imgH="3761384" progId="">
                  <p:embed/>
                </p:oleObj>
              </mc:Choice>
              <mc:Fallback>
                <p:oleObj r:id="rId3" imgW="5515002" imgH="3761384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8913"/>
                        <a:ext cx="457200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0" y="3357563"/>
          <a:ext cx="4392613" cy="34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r:id="rId5" imgW="4561948" imgH="3570773" progId="">
                  <p:embed/>
                </p:oleObj>
              </mc:Choice>
              <mc:Fallback>
                <p:oleObj r:id="rId5" imgW="4561948" imgH="3570773" progId="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7563"/>
                        <a:ext cx="4392613" cy="34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BB653C0-ABCB-4E60-8B85-2617F52ED0D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8307" name="灯片编号占位符 7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FD00E5D9-3743-4F27-A7B6-C0CF022B815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620713"/>
            <a:ext cx="3810000" cy="5475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333300"/>
                </a:solidFill>
              </a:rPr>
              <a:t>3.</a:t>
            </a:r>
            <a:r>
              <a:rPr lang="zh-CN" altLang="en-US" sz="2800" b="1" smtClean="0">
                <a:solidFill>
                  <a:srgbClr val="333300"/>
                </a:solidFill>
              </a:rPr>
              <a:t>已知二维数组表示的图的邻接矩阵如下图所示。试分别画出自顶点</a:t>
            </a:r>
            <a:r>
              <a:rPr lang="en-US" altLang="zh-CN" sz="2800" b="1" smtClean="0">
                <a:solidFill>
                  <a:srgbClr val="333300"/>
                </a:solidFill>
              </a:rPr>
              <a:t>1</a:t>
            </a:r>
            <a:r>
              <a:rPr lang="zh-CN" altLang="en-US" sz="2800" b="1" smtClean="0">
                <a:solidFill>
                  <a:srgbClr val="333300"/>
                </a:solidFill>
              </a:rPr>
              <a:t>出发进行遍历所得的深度优先生成树和广度优先生成树。</a:t>
            </a:r>
          </a:p>
        </p:txBody>
      </p:sp>
      <p:graphicFrame>
        <p:nvGraphicFramePr>
          <p:cNvPr id="98309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067175" y="0"/>
          <a:ext cx="507682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r:id="rId3" imgW="8945994" imgH="6620544" progId="">
                  <p:embed/>
                </p:oleObj>
              </mc:Choice>
              <mc:Fallback>
                <p:oleObj r:id="rId3" imgW="8945994" imgH="6620544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542" t="2589" r="7417" b="2928"/>
                      <a:stretch>
                        <a:fillRect/>
                      </a:stretch>
                    </p:blipFill>
                    <p:spPr bwMode="auto">
                      <a:xfrm>
                        <a:off x="4067175" y="0"/>
                        <a:ext cx="5076825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558"/>
          <p:cNvSpPr>
            <a:spLocks noChangeArrowheads="1"/>
          </p:cNvSpPr>
          <p:nvPr/>
        </p:nvSpPr>
        <p:spPr bwMode="auto">
          <a:xfrm>
            <a:off x="0" y="510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400"/>
          </a:p>
        </p:txBody>
      </p:sp>
      <p:graphicFrame>
        <p:nvGraphicFramePr>
          <p:cNvPr id="130055" name="Object 55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067175" y="3284538"/>
          <a:ext cx="5076825" cy="35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r:id="rId5" imgW="9022238" imgH="6607836" progId="">
                  <p:embed/>
                </p:oleObj>
              </mc:Choice>
              <mc:Fallback>
                <p:oleObj r:id="rId5" imgW="9022238" imgH="6607836" progId="">
                  <p:embed/>
                  <p:pic>
                    <p:nvPicPr>
                      <p:cNvPr id="0" name="Object 5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84538"/>
                        <a:ext cx="5076825" cy="357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F97D44B3-FFBC-4034-A32E-294AF9CE425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9331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B2A9B929-D9EF-461B-AA84-2A210F56850B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88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52413"/>
            <a:ext cx="3741738" cy="5843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333300"/>
                </a:solidFill>
              </a:rPr>
              <a:t>4.</a:t>
            </a:r>
            <a:r>
              <a:rPr lang="zh-CN" altLang="en-US" b="1" smtClean="0">
                <a:solidFill>
                  <a:srgbClr val="333300"/>
                </a:solidFill>
              </a:rPr>
              <a:t>给定下列网</a:t>
            </a:r>
            <a:r>
              <a:rPr lang="en-US" altLang="zh-CN" b="1" smtClean="0">
                <a:solidFill>
                  <a:srgbClr val="333300"/>
                </a:solidFill>
              </a:rPr>
              <a:t>G</a:t>
            </a:r>
            <a:r>
              <a:rPr lang="en-US" altLang="zh-CN" smtClean="0">
                <a:solidFill>
                  <a:srgbClr val="3333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333300"/>
                </a:solidFill>
              </a:rPr>
              <a:t>1 </a:t>
            </a:r>
            <a:r>
              <a:rPr lang="zh-CN" altLang="en-US" b="1" smtClean="0">
                <a:solidFill>
                  <a:srgbClr val="333300"/>
                </a:solidFill>
              </a:rPr>
              <a:t>试着找出网</a:t>
            </a:r>
            <a:r>
              <a:rPr lang="en-US" altLang="zh-CN" b="1" smtClean="0">
                <a:solidFill>
                  <a:srgbClr val="333300"/>
                </a:solidFill>
              </a:rPr>
              <a:t>G</a:t>
            </a:r>
            <a:r>
              <a:rPr lang="zh-CN" altLang="en-US" b="1" smtClean="0">
                <a:solidFill>
                  <a:srgbClr val="333300"/>
                </a:solidFill>
              </a:rPr>
              <a:t>的最小生成树，画出其逻辑结构图；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333300"/>
                </a:solidFill>
              </a:rPr>
              <a:t>2 </a:t>
            </a:r>
            <a:r>
              <a:rPr lang="zh-CN" altLang="en-US" b="1" smtClean="0">
                <a:solidFill>
                  <a:srgbClr val="333300"/>
                </a:solidFill>
              </a:rPr>
              <a:t>用两种不同的表示法画出网</a:t>
            </a:r>
            <a:r>
              <a:rPr lang="en-US" altLang="zh-CN" b="1" smtClean="0">
                <a:solidFill>
                  <a:srgbClr val="333300"/>
                </a:solidFill>
              </a:rPr>
              <a:t>G</a:t>
            </a:r>
            <a:r>
              <a:rPr lang="zh-CN" altLang="en-US" b="1" smtClean="0">
                <a:solidFill>
                  <a:srgbClr val="333300"/>
                </a:solidFill>
              </a:rPr>
              <a:t>的存储结构图；</a:t>
            </a:r>
          </a:p>
        </p:txBody>
      </p:sp>
      <p:pic>
        <p:nvPicPr>
          <p:cNvPr id="99333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076700"/>
            <a:ext cx="5688012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17525"/>
            <a:ext cx="5508625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B9F5F885-2350-40B3-A1BE-004308F38CE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89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0355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77C0C58A-03A0-4931-B074-DF6849418DA4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89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1651000" y="1311275"/>
          <a:ext cx="5472113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r:id="rId3" imgW="1968500" imgH="1600200" progId="Equation.3">
                  <p:embed/>
                </p:oleObj>
              </mc:Choice>
              <mc:Fallback>
                <p:oleObj r:id="rId3" imgW="1968500" imgH="160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311275"/>
                        <a:ext cx="5472113" cy="4464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Grp="1" noChangeArrowheads="1"/>
          </p:cNvSpPr>
          <p:nvPr/>
        </p:nvSpPr>
        <p:spPr bwMode="auto">
          <a:xfrm>
            <a:off x="6659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209BBB2-81B3-4BB1-9701-961A1EF4382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pPr algn="r" eaLnBrk="1" hangingPunct="1"/>
              <a:t>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7" name="灯片编号占位符 5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fld id="{B46B24C8-0A6E-45B7-B5C5-5EC31186DDD5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9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252413"/>
            <a:ext cx="64262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8.2.1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图的邻接矩阵（数组）表示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685800" y="2370138"/>
          <a:ext cx="77724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r:id="rId4" imgW="3389429" imgH="482391" progId="Equation.3">
                  <p:embed/>
                </p:oleObj>
              </mc:Choice>
              <mc:Fallback>
                <p:oleObj r:id="rId4" imgW="3389429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70138"/>
                        <a:ext cx="77724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0" y="693738"/>
            <a:ext cx="84582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tabLst>
                <a:tab pos="285750" algn="l"/>
              </a:tabLs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建立一个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顶点表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（记录各个顶点信息）和一个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邻接矩阵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（表示各个顶点之间关系）。</a:t>
            </a:r>
          </a:p>
          <a:p>
            <a:pPr marL="285750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tabLst>
                <a:tab pos="285750" algn="l"/>
              </a:tabLs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设图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A = (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V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,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有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个顶点，则图的邻接矩阵是一个二维数组 </a:t>
            </a:r>
            <a:r>
              <a:rPr lang="en-US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A</a:t>
            </a:r>
            <a:r>
              <a:rPr lang="en-US" sz="2400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.Edge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[</a:t>
            </a: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][</a:t>
            </a:r>
            <a:r>
              <a:rPr 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，定义为：</a:t>
            </a:r>
          </a:p>
        </p:txBody>
      </p: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228600" y="3581400"/>
            <a:ext cx="2782888" cy="1295400"/>
            <a:chOff x="0" y="0"/>
            <a:chExt cx="1753" cy="816"/>
          </a:xfrm>
        </p:grpSpPr>
        <p:sp>
          <p:nvSpPr>
            <p:cNvPr id="16408" name="Oval 11"/>
            <p:cNvSpPr>
              <a:spLocks noChangeArrowheads="1"/>
            </p:cNvSpPr>
            <p:nvPr/>
          </p:nvSpPr>
          <p:spPr bwMode="auto">
            <a:xfrm>
              <a:off x="401" y="28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v1</a:t>
              </a:r>
            </a:p>
          </p:txBody>
        </p:sp>
        <p:sp>
          <p:nvSpPr>
            <p:cNvPr id="16409" name="Oval 12"/>
            <p:cNvSpPr>
              <a:spLocks noChangeArrowheads="1"/>
            </p:cNvSpPr>
            <p:nvPr/>
          </p:nvSpPr>
          <p:spPr bwMode="auto">
            <a:xfrm>
              <a:off x="1337" y="0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v2</a:t>
              </a:r>
            </a:p>
          </p:txBody>
        </p:sp>
        <p:sp>
          <p:nvSpPr>
            <p:cNvPr id="16410" name="Oval 13"/>
            <p:cNvSpPr>
              <a:spLocks noChangeArrowheads="1"/>
            </p:cNvSpPr>
            <p:nvPr/>
          </p:nvSpPr>
          <p:spPr bwMode="auto">
            <a:xfrm>
              <a:off x="869" y="310"/>
              <a:ext cx="312" cy="196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v3</a:t>
              </a:r>
            </a:p>
          </p:txBody>
        </p:sp>
        <p:sp>
          <p:nvSpPr>
            <p:cNvPr id="16411" name="Oval 14"/>
            <p:cNvSpPr>
              <a:spLocks noChangeArrowheads="1"/>
            </p:cNvSpPr>
            <p:nvPr/>
          </p:nvSpPr>
          <p:spPr bwMode="auto">
            <a:xfrm>
              <a:off x="1441" y="619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v5</a:t>
              </a:r>
            </a:p>
          </p:txBody>
        </p:sp>
        <p:sp>
          <p:nvSpPr>
            <p:cNvPr id="16412" name="Line 15"/>
            <p:cNvSpPr>
              <a:spLocks noChangeShapeType="1"/>
            </p:cNvSpPr>
            <p:nvPr/>
          </p:nvSpPr>
          <p:spPr bwMode="auto">
            <a:xfrm>
              <a:off x="713" y="113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16"/>
            <p:cNvSpPr>
              <a:spLocks noChangeShapeType="1"/>
            </p:cNvSpPr>
            <p:nvPr/>
          </p:nvSpPr>
          <p:spPr bwMode="auto">
            <a:xfrm flipH="1">
              <a:off x="557" y="225"/>
              <a:ext cx="0" cy="3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17"/>
            <p:cNvSpPr>
              <a:spLocks noChangeShapeType="1"/>
            </p:cNvSpPr>
            <p:nvPr/>
          </p:nvSpPr>
          <p:spPr bwMode="auto">
            <a:xfrm>
              <a:off x="713" y="732"/>
              <a:ext cx="7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18"/>
            <p:cNvSpPr>
              <a:spLocks noChangeShapeType="1"/>
            </p:cNvSpPr>
            <p:nvPr/>
          </p:nvSpPr>
          <p:spPr bwMode="auto">
            <a:xfrm>
              <a:off x="1129" y="480"/>
              <a:ext cx="416" cy="16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Oval 19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v4</a:t>
              </a:r>
            </a:p>
          </p:txBody>
        </p:sp>
        <p:sp>
          <p:nvSpPr>
            <p:cNvPr id="16417" name="Line 20"/>
            <p:cNvSpPr>
              <a:spLocks noChangeShapeType="1"/>
            </p:cNvSpPr>
            <p:nvPr/>
          </p:nvSpPr>
          <p:spPr bwMode="auto">
            <a:xfrm flipH="1">
              <a:off x="661" y="478"/>
              <a:ext cx="260" cy="1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21"/>
            <p:cNvSpPr>
              <a:spLocks noChangeShapeType="1"/>
            </p:cNvSpPr>
            <p:nvPr/>
          </p:nvSpPr>
          <p:spPr bwMode="auto">
            <a:xfrm flipH="1">
              <a:off x="1129" y="169"/>
              <a:ext cx="260" cy="16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22"/>
            <p:cNvSpPr>
              <a:spLocks noChangeShapeType="1"/>
            </p:cNvSpPr>
            <p:nvPr/>
          </p:nvSpPr>
          <p:spPr bwMode="auto">
            <a:xfrm>
              <a:off x="1545" y="197"/>
              <a:ext cx="0" cy="42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Oval 23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v4</a:t>
              </a:r>
            </a:p>
          </p:txBody>
        </p:sp>
        <p:sp>
          <p:nvSpPr>
            <p:cNvPr id="16421" name="Rectangle 24"/>
            <p:cNvSpPr>
              <a:spLocks noChangeArrowheads="1"/>
            </p:cNvSpPr>
            <p:nvPr/>
          </p:nvSpPr>
          <p:spPr bwMode="auto">
            <a:xfrm>
              <a:off x="0" y="240"/>
              <a:ext cx="361" cy="29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ea typeface="黑体" pitchFamily="49" charset="-122"/>
                </a:rPr>
                <a:t>A</a:t>
              </a:r>
            </a:p>
          </p:txBody>
        </p:sp>
      </p:grpSp>
      <p:sp>
        <p:nvSpPr>
          <p:cNvPr id="19479" name="Rectangle 25"/>
          <p:cNvSpPr>
            <a:spLocks noChangeArrowheads="1"/>
          </p:cNvSpPr>
          <p:nvPr/>
        </p:nvSpPr>
        <p:spPr bwMode="auto">
          <a:xfrm>
            <a:off x="228600" y="3200400"/>
            <a:ext cx="13192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sz="2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19480" name="Text Box 28"/>
          <p:cNvSpPr txBox="1">
            <a:spLocks noChangeArrowheads="1"/>
          </p:cNvSpPr>
          <p:nvPr/>
        </p:nvSpPr>
        <p:spPr bwMode="auto">
          <a:xfrm>
            <a:off x="3886200" y="3810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邻接矩阵：</a:t>
            </a:r>
          </a:p>
        </p:txBody>
      </p:sp>
      <p:sp>
        <p:nvSpPr>
          <p:cNvPr id="19481" name="AutoShape 29"/>
          <p:cNvSpPr>
            <a:spLocks/>
          </p:cNvSpPr>
          <p:nvPr/>
        </p:nvSpPr>
        <p:spPr bwMode="auto">
          <a:xfrm>
            <a:off x="5562600" y="3810000"/>
            <a:ext cx="152400" cy="1600200"/>
          </a:xfrm>
          <a:prstGeom prst="leftBracket">
            <a:avLst>
              <a:gd name="adj" fmla="val 875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2" name="AutoShape 30"/>
          <p:cNvSpPr>
            <a:spLocks/>
          </p:cNvSpPr>
          <p:nvPr/>
        </p:nvSpPr>
        <p:spPr bwMode="auto">
          <a:xfrm>
            <a:off x="7412038" y="3810000"/>
            <a:ext cx="207962" cy="1600200"/>
          </a:xfrm>
          <a:prstGeom prst="rightBracket">
            <a:avLst>
              <a:gd name="adj" fmla="val 64122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3" name="Text Box 32"/>
          <p:cNvSpPr txBox="1">
            <a:spLocks noChangeArrowheads="1"/>
          </p:cNvSpPr>
          <p:nvPr/>
        </p:nvSpPr>
        <p:spPr bwMode="auto">
          <a:xfrm>
            <a:off x="3962400" y="4191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  <a:ea typeface="黑体" pitchFamily="49" charset="-122"/>
              </a:rPr>
              <a:t>A.</a:t>
            </a:r>
            <a:r>
              <a:rPr lang="en-US" altLang="zh-CN" sz="2800" i="1">
                <a:solidFill>
                  <a:schemeClr val="bg2"/>
                </a:solidFill>
                <a:ea typeface="黑体" pitchFamily="49" charset="-122"/>
              </a:rPr>
              <a:t>Edge</a:t>
            </a:r>
            <a:r>
              <a:rPr lang="en-US" altLang="zh-CN" sz="2800">
                <a:solidFill>
                  <a:schemeClr val="bg2"/>
                </a:solidFill>
                <a:ea typeface="黑体" pitchFamily="49" charset="-122"/>
              </a:rPr>
              <a:t> =</a:t>
            </a:r>
          </a:p>
        </p:txBody>
      </p:sp>
      <p:sp>
        <p:nvSpPr>
          <p:cNvPr id="19484" name="Rectangle 36"/>
          <p:cNvSpPr>
            <a:spLocks noChangeArrowheads="1"/>
          </p:cNvSpPr>
          <p:nvPr/>
        </p:nvSpPr>
        <p:spPr bwMode="auto">
          <a:xfrm>
            <a:off x="5410200" y="3429000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黑体" pitchFamily="49" charset="-122"/>
              </a:rPr>
              <a:t>（ </a:t>
            </a:r>
            <a:r>
              <a:rPr lang="en-US" altLang="zh-CN" sz="2000" b="1">
                <a:ea typeface="黑体" pitchFamily="49" charset="-122"/>
              </a:rPr>
              <a:t>v1 v2</a:t>
            </a:r>
            <a:r>
              <a:rPr lang="en-US" altLang="zh-CN" sz="2000" b="1" baseline="-6000">
                <a:ea typeface="黑体" pitchFamily="49" charset="-122"/>
              </a:rPr>
              <a:t>  </a:t>
            </a:r>
            <a:r>
              <a:rPr lang="en-US" altLang="zh-CN" sz="2000" b="1">
                <a:ea typeface="黑体" pitchFamily="49" charset="-122"/>
              </a:rPr>
              <a:t>v3 v4 v5   </a:t>
            </a:r>
            <a:r>
              <a:rPr lang="zh-CN" altLang="en-US" sz="2000" b="1">
                <a:ea typeface="黑体" pitchFamily="49" charset="-122"/>
              </a:rPr>
              <a:t>）</a:t>
            </a:r>
          </a:p>
        </p:txBody>
      </p:sp>
      <p:sp>
        <p:nvSpPr>
          <p:cNvPr id="19485" name="Rectangle 38"/>
          <p:cNvSpPr>
            <a:spLocks noChangeArrowheads="1"/>
          </p:cNvSpPr>
          <p:nvPr/>
        </p:nvSpPr>
        <p:spPr bwMode="auto">
          <a:xfrm>
            <a:off x="7696200" y="3657600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ea typeface="黑体" pitchFamily="49" charset="-122"/>
              </a:rPr>
              <a:t>v1</a:t>
            </a:r>
          </a:p>
          <a:p>
            <a:pPr algn="ctr"/>
            <a:r>
              <a:rPr lang="en-US" altLang="zh-CN" sz="2000" b="1">
                <a:ea typeface="黑体" pitchFamily="49" charset="-122"/>
              </a:rPr>
              <a:t>v2</a:t>
            </a:r>
          </a:p>
          <a:p>
            <a:pPr algn="ctr"/>
            <a:r>
              <a:rPr lang="en-US" altLang="zh-CN" sz="2000" b="1">
                <a:ea typeface="黑体" pitchFamily="49" charset="-122"/>
              </a:rPr>
              <a:t>v3</a:t>
            </a:r>
          </a:p>
          <a:p>
            <a:pPr algn="ctr"/>
            <a:r>
              <a:rPr lang="en-US" altLang="zh-CN" sz="2000" b="1">
                <a:ea typeface="黑体" pitchFamily="49" charset="-122"/>
              </a:rPr>
              <a:t>v4</a:t>
            </a:r>
          </a:p>
          <a:p>
            <a:pPr algn="ctr"/>
            <a:r>
              <a:rPr lang="en-US" altLang="zh-CN" sz="2000" b="1">
                <a:ea typeface="黑体" pitchFamily="49" charset="-122"/>
              </a:rPr>
              <a:t>v5</a:t>
            </a:r>
          </a:p>
        </p:txBody>
      </p:sp>
      <p:sp>
        <p:nvSpPr>
          <p:cNvPr id="19486" name="Rectangle 39"/>
          <p:cNvSpPr>
            <a:spLocks noChangeArrowheads="1"/>
          </p:cNvSpPr>
          <p:nvPr/>
        </p:nvSpPr>
        <p:spPr bwMode="auto">
          <a:xfrm>
            <a:off x="5867400" y="3810000"/>
            <a:ext cx="1579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itchFamily="49" charset="-122"/>
              </a:rPr>
              <a:t>0   0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0   0</a:t>
            </a:r>
          </a:p>
          <a:p>
            <a:pPr algn="ctr"/>
            <a:r>
              <a:rPr lang="en-US" altLang="zh-CN" sz="2000">
                <a:ea typeface="黑体" pitchFamily="49" charset="-122"/>
              </a:rPr>
              <a:t>0   0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0   0   0</a:t>
            </a:r>
          </a:p>
          <a:p>
            <a:pPr algn="ctr"/>
            <a:r>
              <a:rPr lang="en-US" altLang="zh-CN" sz="2000">
                <a:ea typeface="黑体" pitchFamily="49" charset="-122"/>
              </a:rPr>
              <a:t>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0   0   0   0</a:t>
            </a:r>
          </a:p>
          <a:p>
            <a:pPr algn="ctr"/>
            <a:r>
              <a:rPr lang="en-US" altLang="zh-CN" sz="2000">
                <a:ea typeface="黑体" pitchFamily="49" charset="-122"/>
              </a:rPr>
              <a:t>0   0   0   0   0</a:t>
            </a:r>
          </a:p>
          <a:p>
            <a:pPr algn="ctr"/>
            <a:r>
              <a:rPr lang="en-US" altLang="zh-CN" sz="2000">
                <a:ea typeface="黑体" pitchFamily="49" charset="-122"/>
              </a:rPr>
              <a:t>0   0   0   0   0</a:t>
            </a:r>
          </a:p>
        </p:txBody>
      </p:sp>
      <p:sp>
        <p:nvSpPr>
          <p:cNvPr id="19487" name="Rectangle 40"/>
          <p:cNvSpPr>
            <a:spLocks noChangeArrowheads="1"/>
          </p:cNvSpPr>
          <p:nvPr/>
        </p:nvSpPr>
        <p:spPr bwMode="auto">
          <a:xfrm>
            <a:off x="152400" y="5218113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分析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无向图的邻接矩阵是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对称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的；</a:t>
            </a:r>
          </a:p>
          <a:p>
            <a:pPr>
              <a:defRPr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分析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顶点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度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＝第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i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行 (列) 中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的个数；</a:t>
            </a:r>
          </a:p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特别：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完全图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的邻接矩阵中，对角元素为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，其余全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9488" name="Rectangle 43"/>
          <p:cNvSpPr>
            <a:spLocks noChangeArrowheads="1"/>
          </p:cNvSpPr>
          <p:nvPr/>
        </p:nvSpPr>
        <p:spPr bwMode="auto">
          <a:xfrm>
            <a:off x="5843588" y="3813175"/>
            <a:ext cx="1579562" cy="27305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itchFamily="49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ea typeface="黑体" pitchFamily="49" charset="-122"/>
              </a:rPr>
              <a:t>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>
                <a:ea typeface="黑体" pitchFamily="49" charset="-122"/>
              </a:rPr>
              <a:t>   0</a:t>
            </a:r>
          </a:p>
        </p:txBody>
      </p:sp>
      <p:sp>
        <p:nvSpPr>
          <p:cNvPr id="19489" name="Rectangle 44"/>
          <p:cNvSpPr>
            <a:spLocks noChangeArrowheads="1"/>
          </p:cNvSpPr>
          <p:nvPr/>
        </p:nvSpPr>
        <p:spPr bwMode="auto">
          <a:xfrm>
            <a:off x="4114800" y="333057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itchFamily="49" charset="-122"/>
              </a:rPr>
              <a:t>顶点表：</a:t>
            </a:r>
          </a:p>
        </p:txBody>
      </p:sp>
      <p:sp>
        <p:nvSpPr>
          <p:cNvPr id="19490" name="Rectangle 43"/>
          <p:cNvSpPr>
            <a:spLocks noChangeArrowheads="1"/>
          </p:cNvSpPr>
          <p:nvPr/>
        </p:nvSpPr>
        <p:spPr bwMode="auto">
          <a:xfrm>
            <a:off x="5843588" y="4114800"/>
            <a:ext cx="1579562" cy="32861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>
                <a:ea typeface="黑体" pitchFamily="49" charset="-122"/>
              </a:rPr>
              <a:t>   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</a:t>
            </a:r>
            <a:r>
              <a:rPr lang="en-US" altLang="zh-CN" sz="2000">
                <a:ea typeface="黑体" pitchFamily="49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19491" name="Rectangle 43"/>
          <p:cNvSpPr>
            <a:spLocks noChangeArrowheads="1"/>
          </p:cNvSpPr>
          <p:nvPr/>
        </p:nvSpPr>
        <p:spPr bwMode="auto">
          <a:xfrm>
            <a:off x="5843588" y="5145088"/>
            <a:ext cx="1579562" cy="3286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itchFamily="49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1   1</a:t>
            </a:r>
            <a:r>
              <a:rPr lang="en-US" altLang="zh-CN" sz="2000">
                <a:ea typeface="黑体" pitchFamily="49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>
                <a:ea typeface="黑体" pitchFamily="49" charset="-122"/>
              </a:rPr>
              <a:t>   0</a:t>
            </a:r>
          </a:p>
        </p:txBody>
      </p:sp>
      <p:sp>
        <p:nvSpPr>
          <p:cNvPr id="19492" name="Rectangle 43"/>
          <p:cNvSpPr>
            <a:spLocks noChangeArrowheads="1"/>
          </p:cNvSpPr>
          <p:nvPr/>
        </p:nvSpPr>
        <p:spPr bwMode="auto">
          <a:xfrm>
            <a:off x="5843588" y="4473575"/>
            <a:ext cx="1579562" cy="2921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itchFamily="49" charset="-122"/>
              </a:rPr>
              <a:t>0</a:t>
            </a:r>
            <a:r>
              <a:rPr lang="en-US" altLang="zh-CN" sz="2000" baseline="-6000">
                <a:ea typeface="黑体" pitchFamily="49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itchFamily="49" charset="-122"/>
              </a:rPr>
              <a:t>  </a:t>
            </a:r>
            <a:r>
              <a:rPr lang="en-US" altLang="zh-CN" sz="2000">
                <a:ea typeface="黑体" pitchFamily="49" charset="-122"/>
              </a:rPr>
              <a:t> 0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1   1</a:t>
            </a:r>
          </a:p>
        </p:txBody>
      </p:sp>
      <p:sp>
        <p:nvSpPr>
          <p:cNvPr id="19493" name="Rectangle 43"/>
          <p:cNvSpPr>
            <a:spLocks noChangeArrowheads="1"/>
          </p:cNvSpPr>
          <p:nvPr/>
        </p:nvSpPr>
        <p:spPr bwMode="auto">
          <a:xfrm>
            <a:off x="5843588" y="4794250"/>
            <a:ext cx="1579562" cy="32226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 </a:t>
            </a:r>
            <a:r>
              <a:rPr lang="en-US" altLang="zh-CN" sz="2000">
                <a:ea typeface="黑体" pitchFamily="49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en-US" altLang="zh-CN" sz="2000">
                <a:ea typeface="黑体" pitchFamily="49" charset="-122"/>
              </a:rPr>
              <a:t>   0   </a:t>
            </a:r>
            <a:r>
              <a:rPr lang="en-US" altLang="zh-CN" sz="2000">
                <a:solidFill>
                  <a:schemeClr val="hlink"/>
                </a:solidFill>
                <a:ea typeface="黑体" pitchFamily="49" charset="-122"/>
              </a:rPr>
              <a:t>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9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9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 autoUpdateAnimBg="0"/>
      <p:bldP spid="19479" grpId="0" autoUpdateAnimBg="0"/>
      <p:bldP spid="19480" grpId="0" autoUpdateAnimBg="0"/>
      <p:bldP spid="19481" grpId="0" animBg="1" autoUpdateAnimBg="0"/>
      <p:bldP spid="19482" grpId="0" animBg="1" autoUpdateAnimBg="0"/>
      <p:bldP spid="19483" grpId="0" autoUpdateAnimBg="0"/>
      <p:bldP spid="19484" grpId="0" autoUpdateAnimBg="0"/>
      <p:bldP spid="19485" grpId="0" autoUpdateAnimBg="0"/>
      <p:bldP spid="19486" grpId="0" autoUpdateAnimBg="0"/>
      <p:bldP spid="19487" grpId="0" build="p" autoUpdateAnimBg="0"/>
      <p:bldP spid="19488" grpId="0" build="allAtOnce" animBg="1" autoUpdateAnimBg="0"/>
      <p:bldP spid="19489" grpId="0" autoUpdateAnimBg="0"/>
      <p:bldP spid="19490" grpId="0" build="allAtOnce" animBg="1" autoUpdateAnimBg="0"/>
      <p:bldP spid="19491" grpId="0" build="allAtOnce" animBg="1" autoUpdateAnimBg="0"/>
      <p:bldP spid="19492" grpId="0" build="allAtOnce" animBg="1" autoUpdateAnimBg="0"/>
      <p:bldP spid="19493" grpId="0" build="allAtOnce" animBg="1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66"/>
      </a:dk1>
      <a:lt1>
        <a:srgbClr val="FFFFFF"/>
      </a:lt1>
      <a:dk2>
        <a:srgbClr val="CC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56"/>
      </a:accent4>
      <a:accent5>
        <a:srgbClr val="CACAFF"/>
      </a:accent5>
      <a:accent6>
        <a:srgbClr val="8A8AB9"/>
      </a:accent6>
      <a:hlink>
        <a:srgbClr val="CC0000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66"/>
        </a:dk1>
        <a:lt1>
          <a:srgbClr val="FFFFFF"/>
        </a:lt1>
        <a:dk2>
          <a:srgbClr val="CC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8A8AB9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FF"/>
      </a:dk1>
      <a:lt1>
        <a:srgbClr val="FFFFCC"/>
      </a:lt1>
      <a:dk2>
        <a:srgbClr val="FF0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DA"/>
      </a:accent4>
      <a:accent5>
        <a:srgbClr val="ADCAAD"/>
      </a:accent5>
      <a:accent6>
        <a:srgbClr val="730000"/>
      </a:accent6>
      <a:hlink>
        <a:srgbClr val="990000"/>
      </a:hlink>
      <a:folHlink>
        <a:srgbClr val="FFCC66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1_Pixel 13">
      <a:dk1>
        <a:srgbClr val="000066"/>
      </a:dk1>
      <a:lt1>
        <a:srgbClr val="FFFFFF"/>
      </a:lt1>
      <a:dk2>
        <a:srgbClr val="CC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56"/>
      </a:accent4>
      <a:accent5>
        <a:srgbClr val="CACAFF"/>
      </a:accent5>
      <a:accent6>
        <a:srgbClr val="8A8AB9"/>
      </a:accent6>
      <a:hlink>
        <a:srgbClr val="CC0000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66"/>
        </a:dk1>
        <a:lt1>
          <a:srgbClr val="FFFFFF"/>
        </a:lt1>
        <a:dk2>
          <a:srgbClr val="CC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8A8AB9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ixel">
  <a:themeElements>
    <a:clrScheme name="2_Pixel 13">
      <a:dk1>
        <a:srgbClr val="000066"/>
      </a:dk1>
      <a:lt1>
        <a:srgbClr val="FFFFFF"/>
      </a:lt1>
      <a:dk2>
        <a:srgbClr val="CC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56"/>
      </a:accent4>
      <a:accent5>
        <a:srgbClr val="CACAFF"/>
      </a:accent5>
      <a:accent6>
        <a:srgbClr val="8A8AB9"/>
      </a:accent6>
      <a:hlink>
        <a:srgbClr val="CC0000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3">
        <a:dk1>
          <a:srgbClr val="000066"/>
        </a:dk1>
        <a:lt1>
          <a:srgbClr val="FFFFFF"/>
        </a:lt1>
        <a:dk2>
          <a:srgbClr val="CC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8A8AB9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Pixel">
  <a:themeElements>
    <a:clrScheme name="3_Pixel 13">
      <a:dk1>
        <a:srgbClr val="000066"/>
      </a:dk1>
      <a:lt1>
        <a:srgbClr val="FFFFFF"/>
      </a:lt1>
      <a:dk2>
        <a:srgbClr val="CC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56"/>
      </a:accent4>
      <a:accent5>
        <a:srgbClr val="CACAFF"/>
      </a:accent5>
      <a:accent6>
        <a:srgbClr val="8A8AB9"/>
      </a:accent6>
      <a:hlink>
        <a:srgbClr val="CC0000"/>
      </a:hlink>
      <a:folHlink>
        <a:srgbClr val="CCCCE6"/>
      </a:folHlink>
    </a:clrScheme>
    <a:fontScheme name="3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3">
        <a:dk1>
          <a:srgbClr val="000066"/>
        </a:dk1>
        <a:lt1>
          <a:srgbClr val="FFFFFF"/>
        </a:lt1>
        <a:dk2>
          <a:srgbClr val="CC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8A8AB9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Pixel">
  <a:themeElements>
    <a:clrScheme name="4_Pixel 13">
      <a:dk1>
        <a:srgbClr val="000066"/>
      </a:dk1>
      <a:lt1>
        <a:srgbClr val="FFFFFF"/>
      </a:lt1>
      <a:dk2>
        <a:srgbClr val="CC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56"/>
      </a:accent4>
      <a:accent5>
        <a:srgbClr val="CACAFF"/>
      </a:accent5>
      <a:accent6>
        <a:srgbClr val="8A8AB9"/>
      </a:accent6>
      <a:hlink>
        <a:srgbClr val="CC0000"/>
      </a:hlink>
      <a:folHlink>
        <a:srgbClr val="CCCCE6"/>
      </a:folHlink>
    </a:clrScheme>
    <a:fontScheme name="4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ixel 13">
        <a:dk1>
          <a:srgbClr val="000066"/>
        </a:dk1>
        <a:lt1>
          <a:srgbClr val="FFFFFF"/>
        </a:lt1>
        <a:dk2>
          <a:srgbClr val="CC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8A8AB9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默认设计模板">
  <a:themeElements>
    <a:clrScheme name="">
      <a:dk1>
        <a:srgbClr val="0000FF"/>
      </a:dk1>
      <a:lt1>
        <a:srgbClr val="FFFFCC"/>
      </a:lt1>
      <a:dk2>
        <a:srgbClr val="FF0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DA"/>
      </a:accent4>
      <a:accent5>
        <a:srgbClr val="ADCAAD"/>
      </a:accent5>
      <a:accent6>
        <a:srgbClr val="730000"/>
      </a:accent6>
      <a:hlink>
        <a:srgbClr val="990000"/>
      </a:hlink>
      <a:folHlink>
        <a:srgbClr val="FFCC66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2217</TotalTime>
  <Pages>0</Pages>
  <Words>7383</Words>
  <Characters>0</Characters>
  <Application>Microsoft Office PowerPoint</Application>
  <DocSecurity>0</DocSecurity>
  <PresentationFormat>全屏显示(4:3)</PresentationFormat>
  <Lines>0</Lines>
  <Paragraphs>1907</Paragraphs>
  <Slides>89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7" baseType="lpstr">
      <vt:lpstr>Pixel</vt:lpstr>
      <vt:lpstr>1_默认设计模板</vt:lpstr>
      <vt:lpstr>1_Pixel</vt:lpstr>
      <vt:lpstr>2_Pixel</vt:lpstr>
      <vt:lpstr>3_Pixel</vt:lpstr>
      <vt:lpstr>4_Pixel</vt:lpstr>
      <vt:lpstr>2_默认设计模板</vt:lpstr>
      <vt:lpstr>Microsoft 公式 3.0</vt:lpstr>
      <vt:lpstr>第八章  图</vt:lpstr>
      <vt:lpstr>第八章  图</vt:lpstr>
      <vt:lpstr>8.1.1  图的有关概念</vt:lpstr>
      <vt:lpstr>   </vt:lpstr>
      <vt:lpstr>   </vt:lpstr>
      <vt:lpstr>8.1.1  图的有关概念</vt:lpstr>
      <vt:lpstr>8.1.1  图的有关概念</vt:lpstr>
      <vt:lpstr>8.1.1  图的有关概念</vt:lpstr>
      <vt:lpstr>8.2.1  图的邻接矩阵（数组）表示</vt:lpstr>
      <vt:lpstr>例2 ：有向图的邻接矩阵</vt:lpstr>
      <vt:lpstr>网（即带权图）的邻接矩阵</vt:lpstr>
      <vt:lpstr>网（即带权图）的邻接矩阵</vt:lpstr>
      <vt:lpstr>用邻接矩阵表示的图的类定义</vt:lpstr>
      <vt:lpstr>用邻接矩阵表示的图的类定义</vt:lpstr>
      <vt:lpstr>用邻接矩阵表示的图的类定义</vt:lpstr>
      <vt:lpstr>用邻接矩阵表示的图的类定义</vt:lpstr>
      <vt:lpstr>用邻接矩阵表示的图类的部分成员函数</vt:lpstr>
      <vt:lpstr>用邻接矩阵表示的图类的部分成员函数</vt:lpstr>
      <vt:lpstr>用邻接矩阵表示的图类的部分成员函数</vt:lpstr>
      <vt:lpstr>插入顶点成员函数</vt:lpstr>
      <vt:lpstr>删除顶点成员函数</vt:lpstr>
      <vt:lpstr>删除顶点成员函数</vt:lpstr>
      <vt:lpstr>插入边成员函数</vt:lpstr>
      <vt:lpstr>删除边成员函数</vt:lpstr>
      <vt:lpstr>8.2.2  邻接表（链式）表示法</vt:lpstr>
      <vt:lpstr>例1：无向图的邻接表</vt:lpstr>
      <vt:lpstr>网络 (带权图) 的邻接表</vt:lpstr>
      <vt:lpstr>例3：已知某网的邻接（出边）表，请画出该网络。</vt:lpstr>
      <vt:lpstr>邻接表存储法的特点：</vt:lpstr>
      <vt:lpstr>PowerPoint 演示文稿</vt:lpstr>
      <vt:lpstr>讨论：邻接表与邻接矩阵有什么异同之处？</vt:lpstr>
      <vt:lpstr>用邻接表表示的图的类定义 </vt:lpstr>
      <vt:lpstr>用邻接表表示的图的类定义 </vt:lpstr>
      <vt:lpstr>用邻接表表示的图的类定义 </vt:lpstr>
      <vt:lpstr>用邻接表表示的图类的构造函数 </vt:lpstr>
      <vt:lpstr>用邻接表表示的图类的析构函数 </vt:lpstr>
      <vt:lpstr>取第一邻接点的函数 </vt:lpstr>
      <vt:lpstr>取下一邻接点的函数 </vt:lpstr>
      <vt:lpstr>8.3  图的遍历</vt:lpstr>
      <vt:lpstr>一、深度优先搜索( DFS )</vt:lpstr>
      <vt:lpstr>深度优先搜索（遍历）步骤：</vt:lpstr>
      <vt:lpstr>PowerPoint 演示文稿</vt:lpstr>
      <vt:lpstr>图的深度优先搜索算法</vt:lpstr>
      <vt:lpstr>PowerPoint 演示文稿</vt:lpstr>
      <vt:lpstr>讨论3：在图的邻接表中如何进行DFS？</vt:lpstr>
      <vt:lpstr>二、广度优先搜索( BFS )</vt:lpstr>
      <vt:lpstr>广度优先搜索（遍历）步骤：</vt:lpstr>
      <vt:lpstr>讨论1：计算机如何实现BFS？</vt:lpstr>
      <vt:lpstr>图的广度优先搜索算法</vt:lpstr>
      <vt:lpstr>PowerPoint 演示文稿</vt:lpstr>
      <vt:lpstr>8.4 最小生成树  ( minimum cost spanning tree )</vt:lpstr>
      <vt:lpstr>PowerPoint 演示文稿</vt:lpstr>
      <vt:lpstr>讨论：如何求得最小生成树？</vt:lpstr>
      <vt:lpstr>例：应用克鲁斯卡尔算法构造最小生成树的过程</vt:lpstr>
      <vt:lpstr>克鲁斯卡尔（Kruskal）算法:</vt:lpstr>
      <vt:lpstr>Kruskal（克鲁斯卡尔）算法</vt:lpstr>
      <vt:lpstr>普利姆（Prim）算法</vt:lpstr>
      <vt:lpstr>例：</vt:lpstr>
      <vt:lpstr>8.5  最短路径</vt:lpstr>
      <vt:lpstr>8.5.1  单源最短路径 (Dijkstra算法)</vt:lpstr>
      <vt:lpstr>Dijkstra（迪杰斯特拉）算法</vt:lpstr>
      <vt:lpstr>例3：</vt:lpstr>
      <vt:lpstr>8.5.3 所有顶点之间的最短路径</vt:lpstr>
      <vt:lpstr>8.6   用顶点表示活动的网络</vt:lpstr>
      <vt:lpstr>PowerPoint 演示文稿</vt:lpstr>
      <vt:lpstr>PowerPoint 演示文稿</vt:lpstr>
      <vt:lpstr>PowerPoint 演示文稿</vt:lpstr>
      <vt:lpstr>PowerPoint 演示文稿</vt:lpstr>
      <vt:lpstr>8.7用边表示活动的网络(AOE网络)</vt:lpstr>
      <vt:lpstr>PowerPoint 演示文稿</vt:lpstr>
      <vt:lpstr>PowerPoint 演示文稿</vt:lpstr>
      <vt:lpstr>几个与计算关键活动有关的量：</vt:lpstr>
      <vt:lpstr>几个与计算关键活动有关的量：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清华大学计算机系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CuiXR</cp:lastModifiedBy>
  <cp:revision>180</cp:revision>
  <cp:lastPrinted>1899-12-30T00:00:00Z</cp:lastPrinted>
  <dcterms:created xsi:type="dcterms:W3CDTF">2006-02-16T14:22:17Z</dcterms:created>
  <dcterms:modified xsi:type="dcterms:W3CDTF">2014-06-08T14:42:21Z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