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25" r:id="rId2"/>
  </p:sldMasterIdLst>
  <p:notesMasterIdLst>
    <p:notesMasterId r:id="rId59"/>
  </p:notesMasterIdLst>
  <p:sldIdLst>
    <p:sldId id="256" r:id="rId3"/>
    <p:sldId id="260" r:id="rId4"/>
    <p:sldId id="262" r:id="rId5"/>
    <p:sldId id="268" r:id="rId6"/>
    <p:sldId id="269" r:id="rId7"/>
    <p:sldId id="270" r:id="rId8"/>
    <p:sldId id="431" r:id="rId9"/>
    <p:sldId id="274" r:id="rId10"/>
    <p:sldId id="275" r:id="rId11"/>
    <p:sldId id="278" r:id="rId12"/>
    <p:sldId id="287" r:id="rId13"/>
    <p:sldId id="447" r:id="rId14"/>
    <p:sldId id="448" r:id="rId15"/>
    <p:sldId id="449" r:id="rId16"/>
    <p:sldId id="288" r:id="rId17"/>
    <p:sldId id="294" r:id="rId18"/>
    <p:sldId id="295" r:id="rId19"/>
    <p:sldId id="437" r:id="rId20"/>
    <p:sldId id="438" r:id="rId21"/>
    <p:sldId id="300" r:id="rId22"/>
    <p:sldId id="432" r:id="rId23"/>
    <p:sldId id="439" r:id="rId24"/>
    <p:sldId id="450" r:id="rId25"/>
    <p:sldId id="451" r:id="rId26"/>
    <p:sldId id="314" r:id="rId27"/>
    <p:sldId id="452" r:id="rId28"/>
    <p:sldId id="453" r:id="rId29"/>
    <p:sldId id="454" r:id="rId30"/>
    <p:sldId id="455" r:id="rId31"/>
    <p:sldId id="315" r:id="rId32"/>
    <p:sldId id="440" r:id="rId33"/>
    <p:sldId id="339" r:id="rId34"/>
    <p:sldId id="441" r:id="rId35"/>
    <p:sldId id="442" r:id="rId36"/>
    <p:sldId id="443" r:id="rId37"/>
    <p:sldId id="444" r:id="rId38"/>
    <p:sldId id="445" r:id="rId39"/>
    <p:sldId id="446" r:id="rId40"/>
    <p:sldId id="456" r:id="rId41"/>
    <p:sldId id="457" r:id="rId42"/>
    <p:sldId id="458" r:id="rId43"/>
    <p:sldId id="459" r:id="rId44"/>
    <p:sldId id="354" r:id="rId45"/>
    <p:sldId id="436" r:id="rId46"/>
    <p:sldId id="460" r:id="rId47"/>
    <p:sldId id="461" r:id="rId48"/>
    <p:sldId id="462" r:id="rId49"/>
    <p:sldId id="463" r:id="rId50"/>
    <p:sldId id="464" r:id="rId51"/>
    <p:sldId id="465" r:id="rId52"/>
    <p:sldId id="466" r:id="rId53"/>
    <p:sldId id="467" r:id="rId54"/>
    <p:sldId id="468" r:id="rId55"/>
    <p:sldId id="469" r:id="rId56"/>
    <p:sldId id="383" r:id="rId57"/>
    <p:sldId id="470" r:id="rId58"/>
  </p:sldIdLst>
  <p:sldSz cx="9144000" cy="6858000" type="screen4x3"/>
  <p:notesSz cx="6858000" cy="9144000"/>
  <p:defaultTextStyle>
    <a:defPPr>
      <a:defRPr lang="zh-CN"/>
    </a:defPPr>
    <a:lvl1pPr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1pPr>
    <a:lvl2pPr marL="4572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2pPr>
    <a:lvl3pPr marL="9144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3pPr>
    <a:lvl4pPr marL="13716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4pPr>
    <a:lvl5pPr marL="18288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itchFamily="18"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FF99"/>
    <a:srgbClr val="FFFF99"/>
    <a:srgbClr val="FFFF66"/>
    <a:srgbClr val="800080"/>
    <a:srgbClr val="CC0000"/>
    <a:srgbClr val="0080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06" y="58"/>
      </p:cViewPr>
      <p:guideLst>
        <p:guide orient="horz" pos="2160"/>
        <p:guide pos="2896"/>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sz="1200">
                <a:latin typeface="Arial" pitchFamily="34" charset="0"/>
                <a:ea typeface="宋体" pitchFamily="2" charset="-122"/>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p>
        </p:txBody>
      </p:sp>
      <p:sp>
        <p:nvSpPr>
          <p:cNvPr id="3789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0F2C3EA1-1DB1-4F5F-82EE-540BA20C33AD}" type="slidenum">
              <a:rPr lang="en-US"/>
              <a:pPr>
                <a:defRPr/>
              </a:pPr>
              <a:t>‹#›</a:t>
            </a:fld>
            <a:endParaRPr lang="en-US"/>
          </a:p>
        </p:txBody>
      </p:sp>
    </p:spTree>
    <p:extLst>
      <p:ext uri="{BB962C8B-B14F-4D97-AF65-F5344CB8AC3E}">
        <p14:creationId xmlns:p14="http://schemas.microsoft.com/office/powerpoint/2010/main" val="2320843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p:spPr>
        <p:txBody>
          <a:bodyPr/>
          <a:lstStyle/>
          <a:p>
            <a:endParaRPr lang="zh-CN" altLang="en-US" smtClean="0">
              <a:latin typeface="Arial" charset="0"/>
            </a:endParaRPr>
          </a:p>
        </p:txBody>
      </p:sp>
      <p:sp>
        <p:nvSpPr>
          <p:cNvPr id="38916" name="灯片编号占位符 3"/>
          <p:cNvSpPr>
            <a:spLocks noGrp="1"/>
          </p:cNvSpPr>
          <p:nvPr>
            <p:ph type="sldNum" sz="quarter" idx="5"/>
          </p:nvPr>
        </p:nvSpPr>
        <p:spPr>
          <a:noFill/>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fld id="{1A7D974E-C68E-4937-BD08-6BFE99F2D474}" type="slidenum">
              <a:rPr lang="en-US" altLang="zh-CN" sz="1200" smtClean="0">
                <a:latin typeface="Arial" charset="0"/>
                <a:ea typeface="宋体" pitchFamily="2" charset="-122"/>
              </a:rPr>
              <a:pPr eaLnBrk="1" hangingPunct="1"/>
              <a:t>4</a:t>
            </a:fld>
            <a:endParaRPr lang="en-US" altLang="zh-CN" sz="1200" smtClean="0">
              <a:latin typeface="Arial" charset="0"/>
              <a:ea typeface="宋体" pitchFamily="2" charset="-122"/>
            </a:endParaRPr>
          </a:p>
        </p:txBody>
      </p:sp>
    </p:spTree>
    <p:extLst>
      <p:ext uri="{BB962C8B-B14F-4D97-AF65-F5344CB8AC3E}">
        <p14:creationId xmlns:p14="http://schemas.microsoft.com/office/powerpoint/2010/main" val="4123313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p:spPr>
        <p:txBody>
          <a:bodyPr anchor="t"/>
          <a:lstStyle/>
          <a:p>
            <a:r>
              <a:rPr lang="en-US" altLang="zh-CN" smtClean="0">
                <a:latin typeface="Arial" charset="0"/>
              </a:rPr>
              <a:t>2008</a:t>
            </a:r>
            <a:r>
              <a:rPr lang="zh-CN" altLang="en-US" smtClean="0">
                <a:latin typeface="Arial" charset="0"/>
              </a:rPr>
              <a:t>年</a:t>
            </a:r>
            <a:r>
              <a:rPr lang="en-US" altLang="zh-CN" smtClean="0">
                <a:latin typeface="Arial" charset="0"/>
              </a:rPr>
              <a:t>6</a:t>
            </a:r>
            <a:r>
              <a:rPr lang="zh-CN" altLang="en-US" smtClean="0">
                <a:latin typeface="Arial" charset="0"/>
              </a:rPr>
              <a:t>月</a:t>
            </a:r>
            <a:r>
              <a:rPr lang="en-US" altLang="zh-CN" smtClean="0">
                <a:latin typeface="Arial" charset="0"/>
              </a:rPr>
              <a:t>4</a:t>
            </a:r>
            <a:r>
              <a:rPr lang="zh-CN" altLang="en-US" smtClean="0">
                <a:latin typeface="Arial" charset="0"/>
              </a:rPr>
              <a:t>日</a:t>
            </a:r>
          </a:p>
        </p:txBody>
      </p:sp>
      <p:sp>
        <p:nvSpPr>
          <p:cNvPr id="39940"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341310CF-FEE3-4D3A-8D99-FC9E7587F8C5}" type="slidenum">
              <a:rPr lang="en-US" altLang="zh-CN" sz="1200">
                <a:latin typeface="Arial" charset="0"/>
                <a:ea typeface="宋体" pitchFamily="2" charset="-122"/>
              </a:rPr>
              <a:pPr algn="r" eaLnBrk="1" hangingPunct="1"/>
              <a:t>32</a:t>
            </a:fld>
            <a:endParaRPr lang="en-US" altLang="zh-CN" sz="1200">
              <a:latin typeface="Arial" charset="0"/>
              <a:ea typeface="宋体" pitchFamily="2" charset="-122"/>
            </a:endParaRPr>
          </a:p>
        </p:txBody>
      </p:sp>
    </p:spTree>
    <p:extLst>
      <p:ext uri="{BB962C8B-B14F-4D97-AF65-F5344CB8AC3E}">
        <p14:creationId xmlns:p14="http://schemas.microsoft.com/office/powerpoint/2010/main" val="2207766964"/>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99AE4FF-F573-4CE8-9E18-7665C64E032F}"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6674242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ED54437-080A-45BF-9B32-44C246DE3373}"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17507725"/>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C435AE1-12D4-4BAB-8723-7BA9F986D131}"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359501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lvl1pPr>
              <a:defRPr>
                <a:solidFill>
                  <a:srgbClr val="000000"/>
                </a:solidFill>
              </a:defRPr>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3D6FF96-5948-4035-8D62-BE87A679ADA7}"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5952666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lvl1pPr>
              <a:defRPr>
                <a:solidFill>
                  <a:srgbClr val="000000"/>
                </a:solidFill>
              </a:defRPr>
            </a:lvl1p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a:lstStyle>
            <a:lvl1pPr>
              <a:defRPr>
                <a:solidFill>
                  <a:srgbClr val="000000"/>
                </a:solidFill>
              </a:defRPr>
            </a:lvl1pPr>
          </a:lstStyle>
          <a:p>
            <a:pPr lvl="0"/>
            <a:endParaRPr lang="zh-CN" alt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5B98240-546D-4874-A9C1-8083077ACD3F}"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2790627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2392D577-10C8-4E1C-8D8F-CDF68465D867}" type="slidenum">
              <a:rPr lang="en-US"/>
              <a:pPr>
                <a:defRPr/>
              </a:pPr>
              <a:t>‹#›</a:t>
            </a:fld>
            <a:endParaRPr lang="en-US"/>
          </a:p>
        </p:txBody>
      </p:sp>
    </p:spTree>
    <p:extLst>
      <p:ext uri="{BB962C8B-B14F-4D97-AF65-F5344CB8AC3E}">
        <p14:creationId xmlns:p14="http://schemas.microsoft.com/office/powerpoint/2010/main" val="26965761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3A619B24-C012-46EE-9862-E932E65C1BD6}" type="slidenum">
              <a:rPr lang="en-US"/>
              <a:pPr>
                <a:defRPr/>
              </a:pPr>
              <a:t>‹#›</a:t>
            </a:fld>
            <a:endParaRPr lang="en-US"/>
          </a:p>
        </p:txBody>
      </p:sp>
    </p:spTree>
    <p:extLst>
      <p:ext uri="{BB962C8B-B14F-4D97-AF65-F5344CB8AC3E}">
        <p14:creationId xmlns:p14="http://schemas.microsoft.com/office/powerpoint/2010/main" val="154941244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
          <p:cNvSpPr>
            <a:spLocks noGrp="1" noChangeArrowheads="1"/>
          </p:cNvSpPr>
          <p:nvPr>
            <p:ph type="dt" sz="half"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62E4B375-F368-485F-AB47-4A9A70235531}" type="slidenum">
              <a:rPr lang="en-US"/>
              <a:pPr>
                <a:defRPr/>
              </a:pPr>
              <a:t>‹#›</a:t>
            </a:fld>
            <a:endParaRPr lang="en-US"/>
          </a:p>
        </p:txBody>
      </p:sp>
    </p:spTree>
    <p:extLst>
      <p:ext uri="{BB962C8B-B14F-4D97-AF65-F5344CB8AC3E}">
        <p14:creationId xmlns:p14="http://schemas.microsoft.com/office/powerpoint/2010/main" val="104818073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half" idx="10"/>
          </p:nvPr>
        </p:nvSpPr>
        <p:spPr>
          <a:ln/>
        </p:spPr>
        <p:txBody>
          <a:bodyPr/>
          <a:lstStyle>
            <a:lvl1pPr>
              <a:defRPr/>
            </a:lvl1pPr>
          </a:lstStyle>
          <a:p>
            <a:pPr>
              <a:defRPr/>
            </a:pPr>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3B1DD736-9B2A-4A4F-BB0C-809001B55436}" type="slidenum">
              <a:rPr lang="en-US"/>
              <a:pPr>
                <a:defRPr/>
              </a:pPr>
              <a:t>‹#›</a:t>
            </a:fld>
            <a:endParaRPr lang="en-US"/>
          </a:p>
        </p:txBody>
      </p:sp>
    </p:spTree>
    <p:extLst>
      <p:ext uri="{BB962C8B-B14F-4D97-AF65-F5344CB8AC3E}">
        <p14:creationId xmlns:p14="http://schemas.microsoft.com/office/powerpoint/2010/main" val="136928726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
          <p:cNvSpPr>
            <a:spLocks noGrp="1" noChangeArrowheads="1"/>
          </p:cNvSpPr>
          <p:nvPr>
            <p:ph type="dt" sz="half" idx="10"/>
          </p:nvPr>
        </p:nvSpPr>
        <p:spPr>
          <a:ln/>
        </p:spPr>
        <p:txBody>
          <a:bodyPr/>
          <a:lstStyle>
            <a:lvl1pPr>
              <a:defRPr/>
            </a:lvl1pPr>
          </a:lstStyle>
          <a:p>
            <a:pPr>
              <a:defRPr/>
            </a:pPr>
            <a:endParaRPr lang="en-US"/>
          </a:p>
        </p:txBody>
      </p:sp>
      <p:sp>
        <p:nvSpPr>
          <p:cNvPr id="8" name="Rectangle 17"/>
          <p:cNvSpPr>
            <a:spLocks noGrp="1" noChangeArrowheads="1"/>
          </p:cNvSpPr>
          <p:nvPr>
            <p:ph type="ftr" sz="quarter" idx="11"/>
          </p:nvPr>
        </p:nvSpPr>
        <p:spPr>
          <a:ln/>
        </p:spPr>
        <p:txBody>
          <a:bodyPr/>
          <a:lstStyle>
            <a:lvl1pPr>
              <a:defRPr/>
            </a:lvl1pPr>
          </a:lstStyle>
          <a:p>
            <a:pPr>
              <a:defRPr/>
            </a:pPr>
            <a:endParaRPr lang="en-US"/>
          </a:p>
        </p:txBody>
      </p:sp>
      <p:sp>
        <p:nvSpPr>
          <p:cNvPr id="9" name="Rectangle 18"/>
          <p:cNvSpPr>
            <a:spLocks noGrp="1" noChangeArrowheads="1"/>
          </p:cNvSpPr>
          <p:nvPr>
            <p:ph type="sldNum" sz="quarter" idx="12"/>
          </p:nvPr>
        </p:nvSpPr>
        <p:spPr>
          <a:ln/>
        </p:spPr>
        <p:txBody>
          <a:bodyPr/>
          <a:lstStyle>
            <a:lvl1pPr>
              <a:defRPr/>
            </a:lvl1pPr>
          </a:lstStyle>
          <a:p>
            <a:pPr>
              <a:defRPr/>
            </a:pPr>
            <a:fld id="{06DF454C-38B6-41C3-91E2-AB1D7A92D056}" type="slidenum">
              <a:rPr lang="en-US"/>
              <a:pPr>
                <a:defRPr/>
              </a:pPr>
              <a:t>‹#›</a:t>
            </a:fld>
            <a:endParaRPr lang="en-US"/>
          </a:p>
        </p:txBody>
      </p:sp>
    </p:spTree>
    <p:extLst>
      <p:ext uri="{BB962C8B-B14F-4D97-AF65-F5344CB8AC3E}">
        <p14:creationId xmlns:p14="http://schemas.microsoft.com/office/powerpoint/2010/main" val="158440521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half" idx="10"/>
          </p:nvPr>
        </p:nvSpPr>
        <p:spPr>
          <a:ln/>
        </p:spPr>
        <p:txBody>
          <a:bodyPr/>
          <a:lstStyle>
            <a:lvl1pPr>
              <a:defRPr/>
            </a:lvl1pPr>
          </a:lstStyle>
          <a:p>
            <a:pPr>
              <a:defRPr/>
            </a:pPr>
            <a:endParaRPr lang="en-US"/>
          </a:p>
        </p:txBody>
      </p:sp>
      <p:sp>
        <p:nvSpPr>
          <p:cNvPr id="4" name="Rectangle 17"/>
          <p:cNvSpPr>
            <a:spLocks noGrp="1" noChangeArrowheads="1"/>
          </p:cNvSpPr>
          <p:nvPr>
            <p:ph type="ftr" sz="quarter" idx="11"/>
          </p:nvPr>
        </p:nvSpPr>
        <p:spPr>
          <a:ln/>
        </p:spPr>
        <p:txBody>
          <a:bodyPr/>
          <a:lstStyle>
            <a:lvl1pPr>
              <a:defRPr/>
            </a:lvl1pPr>
          </a:lstStyle>
          <a:p>
            <a:pPr>
              <a:defRPr/>
            </a:pPr>
            <a:endParaRPr lang="en-US"/>
          </a:p>
        </p:txBody>
      </p:sp>
      <p:sp>
        <p:nvSpPr>
          <p:cNvPr id="5" name="Rectangle 18"/>
          <p:cNvSpPr>
            <a:spLocks noGrp="1" noChangeArrowheads="1"/>
          </p:cNvSpPr>
          <p:nvPr>
            <p:ph type="sldNum" sz="quarter" idx="12"/>
          </p:nvPr>
        </p:nvSpPr>
        <p:spPr>
          <a:ln/>
        </p:spPr>
        <p:txBody>
          <a:bodyPr/>
          <a:lstStyle>
            <a:lvl1pPr>
              <a:defRPr/>
            </a:lvl1pPr>
          </a:lstStyle>
          <a:p>
            <a:pPr>
              <a:defRPr/>
            </a:pPr>
            <a:fld id="{4697B87D-B41B-4F93-A027-7DD1463DE860}" type="slidenum">
              <a:rPr lang="en-US"/>
              <a:pPr>
                <a:defRPr/>
              </a:pPr>
              <a:t>‹#›</a:t>
            </a:fld>
            <a:endParaRPr lang="en-US"/>
          </a:p>
        </p:txBody>
      </p:sp>
    </p:spTree>
    <p:extLst>
      <p:ext uri="{BB962C8B-B14F-4D97-AF65-F5344CB8AC3E}">
        <p14:creationId xmlns:p14="http://schemas.microsoft.com/office/powerpoint/2010/main" val="99578780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2E76FD6-E3A1-43EE-8905-F461694BA98F}"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3521197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a:ln/>
        </p:spPr>
        <p:txBody>
          <a:bodyPr/>
          <a:lstStyle>
            <a:lvl1pPr>
              <a:defRPr/>
            </a:lvl1pPr>
          </a:lstStyle>
          <a:p>
            <a:pPr>
              <a:defRPr/>
            </a:pPr>
            <a:endParaRPr lang="en-US"/>
          </a:p>
        </p:txBody>
      </p:sp>
      <p:sp>
        <p:nvSpPr>
          <p:cNvPr id="3" name="Rectangle 17"/>
          <p:cNvSpPr>
            <a:spLocks noGrp="1" noChangeArrowheads="1"/>
          </p:cNvSpPr>
          <p:nvPr>
            <p:ph type="ftr" sz="quarter" idx="11"/>
          </p:nvPr>
        </p:nvSpPr>
        <p:spPr>
          <a:ln/>
        </p:spPr>
        <p:txBody>
          <a:bodyPr/>
          <a:lstStyle>
            <a:lvl1pPr>
              <a:defRPr/>
            </a:lvl1pPr>
          </a:lstStyle>
          <a:p>
            <a:pPr>
              <a:defRPr/>
            </a:pPr>
            <a:endParaRPr lang="en-US"/>
          </a:p>
        </p:txBody>
      </p:sp>
      <p:sp>
        <p:nvSpPr>
          <p:cNvPr id="4" name="Rectangle 18"/>
          <p:cNvSpPr>
            <a:spLocks noGrp="1" noChangeArrowheads="1"/>
          </p:cNvSpPr>
          <p:nvPr>
            <p:ph type="sldNum" sz="quarter" idx="12"/>
          </p:nvPr>
        </p:nvSpPr>
        <p:spPr>
          <a:ln/>
        </p:spPr>
        <p:txBody>
          <a:bodyPr/>
          <a:lstStyle>
            <a:lvl1pPr>
              <a:defRPr/>
            </a:lvl1pPr>
          </a:lstStyle>
          <a:p>
            <a:pPr>
              <a:defRPr/>
            </a:pPr>
            <a:fld id="{BF0AC233-E1FC-4532-A534-407036282FE2}" type="slidenum">
              <a:rPr lang="en-US"/>
              <a:pPr>
                <a:defRPr/>
              </a:pPr>
              <a:t>‹#›</a:t>
            </a:fld>
            <a:endParaRPr lang="en-US"/>
          </a:p>
        </p:txBody>
      </p:sp>
    </p:spTree>
    <p:extLst>
      <p:ext uri="{BB962C8B-B14F-4D97-AF65-F5344CB8AC3E}">
        <p14:creationId xmlns:p14="http://schemas.microsoft.com/office/powerpoint/2010/main" val="418936413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3444C5D0-AE28-437F-9D6B-7F1D3FB10995}" type="slidenum">
              <a:rPr lang="en-US"/>
              <a:pPr>
                <a:defRPr/>
              </a:pPr>
              <a:t>‹#›</a:t>
            </a:fld>
            <a:endParaRPr lang="en-US"/>
          </a:p>
        </p:txBody>
      </p:sp>
    </p:spTree>
    <p:extLst>
      <p:ext uri="{BB962C8B-B14F-4D97-AF65-F5344CB8AC3E}">
        <p14:creationId xmlns:p14="http://schemas.microsoft.com/office/powerpoint/2010/main" val="2181911913"/>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9225340A-6A23-4AF6-819C-9C5284CE8DCD}" type="slidenum">
              <a:rPr lang="en-US"/>
              <a:pPr>
                <a:defRPr/>
              </a:pPr>
              <a:t>‹#›</a:t>
            </a:fld>
            <a:endParaRPr lang="en-US"/>
          </a:p>
        </p:txBody>
      </p:sp>
    </p:spTree>
    <p:extLst>
      <p:ext uri="{BB962C8B-B14F-4D97-AF65-F5344CB8AC3E}">
        <p14:creationId xmlns:p14="http://schemas.microsoft.com/office/powerpoint/2010/main" val="1903241139"/>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39D70E64-DBFB-406E-B549-194FB24E2E41}" type="slidenum">
              <a:rPr lang="en-US"/>
              <a:pPr>
                <a:defRPr/>
              </a:pPr>
              <a:t>‹#›</a:t>
            </a:fld>
            <a:endParaRPr lang="en-US"/>
          </a:p>
        </p:txBody>
      </p:sp>
    </p:spTree>
    <p:extLst>
      <p:ext uri="{BB962C8B-B14F-4D97-AF65-F5344CB8AC3E}">
        <p14:creationId xmlns:p14="http://schemas.microsoft.com/office/powerpoint/2010/main" val="1410408350"/>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297F62C5-7FD5-4A8A-9085-D70A63938B5C}" type="slidenum">
              <a:rPr lang="en-US"/>
              <a:pPr>
                <a:defRPr/>
              </a:pPr>
              <a:t>‹#›</a:t>
            </a:fld>
            <a:endParaRPr lang="en-US"/>
          </a:p>
        </p:txBody>
      </p:sp>
    </p:spTree>
    <p:extLst>
      <p:ext uri="{BB962C8B-B14F-4D97-AF65-F5344CB8AC3E}">
        <p14:creationId xmlns:p14="http://schemas.microsoft.com/office/powerpoint/2010/main" val="215935121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5547731-36BF-4609-99BB-16A3985F9514}"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120184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888D3D9-3DC6-41BA-8506-9FAF8FC7D48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8263503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9F3B84F3-6D29-424D-80E3-2964CCCE1B44}"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0699675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BD29A9AC-DFD4-42DA-8F26-EB932F129D7B}"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4225806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863317C7-DFDB-4794-833D-CF0A3BD6D599}"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941192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B9CACD57-323D-4654-ABFF-1DFFFE20D1B8}"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9061438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0D11609-0BFE-4486-9A19-56AEFEAB35CC}"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448328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mn-lt"/>
                <a:ea typeface="+mn-ea"/>
              </a:defRPr>
            </a:lvl1pPr>
          </a:lstStyle>
          <a:p>
            <a:pPr>
              <a:defRPr/>
            </a:pPr>
            <a:endParaRPr lang="en-US"/>
          </a:p>
        </p:txBody>
      </p:sp>
      <p:sp>
        <p:nvSpPr>
          <p:cNvPr id="1027" name="Rectangle 3"/>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800" b="1">
                <a:latin typeface="华文新魏" pitchFamily="2" charset="-122"/>
                <a:ea typeface="华文新魏" pitchFamily="2" charset="-122"/>
              </a:defRPr>
            </a:lvl1pPr>
          </a:lstStyle>
          <a:p>
            <a:pPr>
              <a:defRPr/>
            </a:pPr>
            <a:fld id="{874640DC-072D-433B-80CC-8247B6F43098}"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a:ea typeface="宋体" pitchFamily="2" charset="-122"/>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a:ea typeface="宋体" pitchFamily="2" charset="-122"/>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a:solidFill>
                  <a:schemeClr val="hlink"/>
                </a:solidFill>
                <a:latin typeface="Arial" charset="0"/>
                <a:ea typeface="宋体" pitchFamily="2" charset="-122"/>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a:solidFill>
                  <a:schemeClr val="hlink"/>
                </a:solidFill>
                <a:latin typeface="Arial" charset="0"/>
                <a:ea typeface="宋体" pitchFamily="2" charset="-122"/>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a:solidFill>
                  <a:schemeClr val="accent2"/>
                </a:solidFill>
                <a:latin typeface="Arial" charset="0"/>
                <a:ea typeface="宋体" pitchFamily="2" charset="-122"/>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a:solidFill>
                  <a:schemeClr val="hlink"/>
                </a:solidFill>
                <a:latin typeface="Arial" charset="0"/>
                <a:ea typeface="宋体" pitchFamily="2" charset="-122"/>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a:ea typeface="宋体" pitchFamily="2" charset="-122"/>
              </a:endParaRPr>
            </a:p>
          </p:txBody>
        </p:sp>
        <p:sp>
          <p:nvSpPr>
            <p:cNvPr id="2"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a:solidFill>
                  <a:schemeClr val="accent2"/>
                </a:solidFill>
                <a:latin typeface="Arial" charset="0"/>
                <a:ea typeface="宋体" pitchFamily="2" charset="-122"/>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a:solidFill>
                  <a:schemeClr val="accent2"/>
                </a:solidFill>
                <a:latin typeface="Arial" charset="0"/>
                <a:ea typeface="宋体" pitchFamily="2" charset="-122"/>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40"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sz="1200">
                <a:latin typeface="+mn-lt"/>
                <a:ea typeface="+mn-ea"/>
              </a:defRPr>
            </a:lvl1pPr>
          </a:lstStyle>
          <a:p>
            <a:pPr>
              <a:defRPr/>
            </a:pPr>
            <a:endParaRPr lang="en-US"/>
          </a:p>
        </p:txBody>
      </p:sp>
      <p:sp>
        <p:nvSpPr>
          <p:cNvPr id="1032" name="Line 17"/>
          <p:cNvSpPr>
            <a:spLocks noChangeShapeType="1"/>
          </p:cNvSpPr>
          <p:nvPr/>
        </p:nvSpPr>
        <p:spPr bwMode="auto">
          <a:xfrm>
            <a:off x="0" y="6524625"/>
            <a:ext cx="8027988"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48" r:id="rId12"/>
    <p:sldLayoutId id="2147483849" r:id="rId13"/>
  </p:sldLayoutIdLst>
  <p:transition spd="med"/>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ea typeface="宋体" pitchFamily="2" charset="-122"/>
        </a:defRPr>
      </a:lvl2pPr>
      <a:lvl3pPr algn="l" rtl="0" eaLnBrk="0" fontAlgn="base" hangingPunct="0">
        <a:spcBef>
          <a:spcPct val="0"/>
        </a:spcBef>
        <a:spcAft>
          <a:spcPct val="0"/>
        </a:spcAft>
        <a:defRPr sz="4400">
          <a:solidFill>
            <a:schemeClr val="tx1"/>
          </a:solidFill>
          <a:latin typeface="Arial" pitchFamily="34" charset="0"/>
          <a:ea typeface="宋体" pitchFamily="2" charset="-122"/>
        </a:defRPr>
      </a:lvl3pPr>
      <a:lvl4pPr algn="l" rtl="0" eaLnBrk="0" fontAlgn="base" hangingPunct="0">
        <a:spcBef>
          <a:spcPct val="0"/>
        </a:spcBef>
        <a:spcAft>
          <a:spcPct val="0"/>
        </a:spcAft>
        <a:defRPr sz="4400">
          <a:solidFill>
            <a:schemeClr val="tx1"/>
          </a:solidFill>
          <a:latin typeface="Arial" pitchFamily="34" charset="0"/>
          <a:ea typeface="宋体" pitchFamily="2" charset="-122"/>
        </a:defRPr>
      </a:lvl4pPr>
      <a:lvl5pPr algn="l"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sp>
          <p:nvSpPr>
            <p:cNvPr id="2056" name="Rectangle 3"/>
            <p:cNvSpPr>
              <a:spLocks noChangeArrowheads="1"/>
            </p:cNvSpPr>
            <p:nvPr/>
          </p:nvSpPr>
          <p:spPr bwMode="auto">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a:ea typeface="宋体" pitchFamily="2" charset="-122"/>
              </a:endParaRPr>
            </a:p>
          </p:txBody>
        </p:sp>
        <p:sp>
          <p:nvSpPr>
            <p:cNvPr id="2057" name="Rectangle 4"/>
            <p:cNvSpPr>
              <a:spLocks noChangeArrowheads="1"/>
            </p:cNvSpPr>
            <p:nvPr/>
          </p:nvSpPr>
          <p:spPr bwMode="auto">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a:ea typeface="宋体" pitchFamily="2" charset="-122"/>
              </a:endParaRPr>
            </a:p>
          </p:txBody>
        </p:sp>
        <p:grpSp>
          <p:nvGrpSpPr>
            <p:cNvPr id="2058" name="Group 5"/>
            <p:cNvGrpSpPr>
              <a:grpSpLocks/>
            </p:cNvGrpSpPr>
            <p:nvPr/>
          </p:nvGrpSpPr>
          <p:grpSpPr bwMode="auto">
            <a:xfrm>
              <a:off x="0" y="672"/>
              <a:ext cx="1806" cy="1989"/>
              <a:chOff x="0" y="0"/>
              <a:chExt cx="1806" cy="1989"/>
            </a:xfrm>
          </p:grpSpPr>
          <p:sp>
            <p:nvSpPr>
              <p:cNvPr id="2059" name="Rectangle 6"/>
              <p:cNvSpPr>
                <a:spLocks noChangeArrowheads="1"/>
              </p:cNvSpPr>
              <p:nvPr userDrawn="1"/>
            </p:nvSpPr>
            <p:spPr bwMode="auto">
              <a:xfrm>
                <a:off x="361" y="1585"/>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a:ea typeface="宋体" pitchFamily="2" charset="-122"/>
                </a:endParaRPr>
              </a:p>
            </p:txBody>
          </p:sp>
          <p:sp>
            <p:nvSpPr>
              <p:cNvPr id="2060" name="Rectangle 7"/>
              <p:cNvSpPr>
                <a:spLocks noChangeArrowheads="1"/>
              </p:cNvSpPr>
              <p:nvPr userDrawn="1"/>
            </p:nvSpPr>
            <p:spPr bwMode="auto">
              <a:xfrm>
                <a:off x="1081" y="393"/>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a:ea typeface="宋体" pitchFamily="2" charset="-122"/>
                </a:endParaRPr>
              </a:p>
            </p:txBody>
          </p:sp>
          <p:sp>
            <p:nvSpPr>
              <p:cNvPr id="2061" name="Rectangle 8"/>
              <p:cNvSpPr>
                <a:spLocks noChangeArrowheads="1"/>
              </p:cNvSpPr>
              <p:nvPr userDrawn="1"/>
            </p:nvSpPr>
            <p:spPr bwMode="auto">
              <a:xfrm>
                <a:off x="1437" y="0"/>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a:ea typeface="宋体" pitchFamily="2" charset="-122"/>
                </a:endParaRPr>
              </a:p>
            </p:txBody>
          </p:sp>
          <p:sp>
            <p:nvSpPr>
              <p:cNvPr id="2062" name="Rectangle 9"/>
              <p:cNvSpPr>
                <a:spLocks noChangeArrowheads="1"/>
              </p:cNvSpPr>
              <p:nvPr userDrawn="1"/>
            </p:nvSpPr>
            <p:spPr bwMode="auto">
              <a:xfrm>
                <a:off x="719" y="1585"/>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a:ea typeface="宋体" pitchFamily="2" charset="-122"/>
                </a:endParaRPr>
              </a:p>
            </p:txBody>
          </p:sp>
          <p:sp>
            <p:nvSpPr>
              <p:cNvPr id="2063" name="Rectangle 10"/>
              <p:cNvSpPr>
                <a:spLocks noChangeArrowheads="1"/>
              </p:cNvSpPr>
              <p:nvPr userDrawn="1"/>
            </p:nvSpPr>
            <p:spPr bwMode="auto">
              <a:xfrm>
                <a:off x="1437" y="393"/>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a:ea typeface="宋体" pitchFamily="2" charset="-122"/>
                </a:endParaRPr>
              </a:p>
            </p:txBody>
          </p:sp>
          <p:sp>
            <p:nvSpPr>
              <p:cNvPr id="2064" name="Rectangle 11"/>
              <p:cNvSpPr>
                <a:spLocks noChangeArrowheads="1"/>
              </p:cNvSpPr>
              <p:nvPr userDrawn="1"/>
            </p:nvSpPr>
            <p:spPr bwMode="auto">
              <a:xfrm>
                <a:off x="719" y="792"/>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a:ea typeface="宋体" pitchFamily="2" charset="-122"/>
                </a:endParaRPr>
              </a:p>
            </p:txBody>
          </p:sp>
          <p:sp>
            <p:nvSpPr>
              <p:cNvPr id="2065" name="Rectangle 12"/>
              <p:cNvSpPr>
                <a:spLocks noChangeArrowheads="1"/>
              </p:cNvSpPr>
              <p:nvPr userDrawn="1"/>
            </p:nvSpPr>
            <p:spPr bwMode="auto">
              <a:xfrm>
                <a:off x="0" y="792"/>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a:ea typeface="宋体" pitchFamily="2" charset="-122"/>
                </a:endParaRPr>
              </a:p>
            </p:txBody>
          </p:sp>
          <p:sp>
            <p:nvSpPr>
              <p:cNvPr id="2" name="Rectangle 13"/>
              <p:cNvSpPr>
                <a:spLocks noChangeArrowheads="1"/>
              </p:cNvSpPr>
              <p:nvPr userDrawn="1"/>
            </p:nvSpPr>
            <p:spPr bwMode="auto">
              <a:xfrm>
                <a:off x="1081" y="792"/>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a:ea typeface="宋体" pitchFamily="2" charset="-122"/>
                </a:endParaRPr>
              </a:p>
            </p:txBody>
          </p:sp>
          <p:sp>
            <p:nvSpPr>
              <p:cNvPr id="3" name="Rectangle 14"/>
              <p:cNvSpPr>
                <a:spLocks noChangeArrowheads="1"/>
              </p:cNvSpPr>
              <p:nvPr userDrawn="1"/>
            </p:nvSpPr>
            <p:spPr bwMode="auto">
              <a:xfrm>
                <a:off x="361" y="1185"/>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a:ea typeface="宋体" pitchFamily="2" charset="-122"/>
                </a:endParaRPr>
              </a:p>
            </p:txBody>
          </p:sp>
          <p:sp>
            <p:nvSpPr>
              <p:cNvPr id="4" name="Rectangle 15"/>
              <p:cNvSpPr>
                <a:spLocks noChangeArrowheads="1"/>
              </p:cNvSpPr>
              <p:nvPr userDrawn="1"/>
            </p:nvSpPr>
            <p:spPr bwMode="auto">
              <a:xfrm>
                <a:off x="719" y="1185"/>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a:ea typeface="宋体" pitchFamily="2" charset="-122"/>
                </a:endParaRPr>
              </a:p>
            </p:txBody>
          </p:sp>
        </p:grpSp>
      </p:grpSp>
      <p:sp>
        <p:nvSpPr>
          <p:cNvPr id="205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66" name="Rectangle 16"/>
          <p:cNvSpPr>
            <a:spLocks noGrp="1" noChangeArrowheads="1"/>
          </p:cNvSpPr>
          <p:nvPr>
            <p:ph type="dt" sz="half" idx="2"/>
          </p:nvPr>
        </p:nvSpPr>
        <p:spPr bwMode="auto">
          <a:xfrm>
            <a:off x="45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sz="1200">
                <a:latin typeface="+mn-lt"/>
                <a:ea typeface="+mn-ea"/>
              </a:defRPr>
            </a:lvl1pPr>
          </a:lstStyle>
          <a:p>
            <a:pPr>
              <a:defRPr/>
            </a:pPr>
            <a:endParaRPr lang="en-US"/>
          </a:p>
        </p:txBody>
      </p:sp>
      <p:sp>
        <p:nvSpPr>
          <p:cNvPr id="2067" name="Rectangle 17"/>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mn-lt"/>
                <a:ea typeface="+mn-ea"/>
              </a:defRPr>
            </a:lvl1pPr>
          </a:lstStyle>
          <a:p>
            <a:pPr>
              <a:defRPr/>
            </a:pPr>
            <a:endParaRPr lang="en-US"/>
          </a:p>
        </p:txBody>
      </p:sp>
      <p:sp>
        <p:nvSpPr>
          <p:cNvPr id="2068" name="Rectangle 18"/>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ea typeface="+mn-ea"/>
              </a:defRPr>
            </a:lvl1pPr>
          </a:lstStyle>
          <a:p>
            <a:pPr>
              <a:defRPr/>
            </a:pPr>
            <a:fld id="{115F11B6-6E2E-4AA9-89CE-4F0D6291F70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ransition spd="med"/>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ea typeface="宋体" pitchFamily="2" charset="-122"/>
        </a:defRPr>
      </a:lvl2pPr>
      <a:lvl3pPr algn="l" rtl="0" eaLnBrk="0" fontAlgn="base" hangingPunct="0">
        <a:spcBef>
          <a:spcPct val="0"/>
        </a:spcBef>
        <a:spcAft>
          <a:spcPct val="0"/>
        </a:spcAft>
        <a:defRPr sz="4400">
          <a:solidFill>
            <a:schemeClr val="tx1"/>
          </a:solidFill>
          <a:latin typeface="Arial" pitchFamily="34" charset="0"/>
          <a:ea typeface="宋体" pitchFamily="2" charset="-122"/>
        </a:defRPr>
      </a:lvl3pPr>
      <a:lvl4pPr algn="l" rtl="0" eaLnBrk="0" fontAlgn="base" hangingPunct="0">
        <a:spcBef>
          <a:spcPct val="0"/>
        </a:spcBef>
        <a:spcAft>
          <a:spcPct val="0"/>
        </a:spcAft>
        <a:defRPr sz="4400">
          <a:solidFill>
            <a:schemeClr val="tx1"/>
          </a:solidFill>
          <a:latin typeface="Arial" pitchFamily="34" charset="0"/>
          <a:ea typeface="宋体" pitchFamily="2" charset="-122"/>
        </a:defRPr>
      </a:lvl4pPr>
      <a:lvl5pPr algn="l"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17.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ds-10.ppt#-1,50,50. &#22806;&#25490;&#24207;"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hyperlink" Target="ds-10.ppt#-1,50,50. &#22806;&#25490;&#24207;" TargetMode="External"/><Relationship Id="rId5" Type="http://schemas.openxmlformats.org/officeDocument/2006/relationships/image" Target="../media/image9.emf"/><Relationship Id="rId4" Type="http://schemas.openxmlformats.org/officeDocument/2006/relationships/oleObject" Target="../embeddings/Microsoft_Word_97_-_2003___1.doc"/></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18"/>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F860EFDC-A88D-4B4C-A6DE-C514163DD191}" type="slidenum">
              <a:rPr lang="en-US" altLang="zh-CN" sz="1200">
                <a:latin typeface="Arial Black" pitchFamily="34" charset="0"/>
                <a:ea typeface="宋体" pitchFamily="2" charset="-122"/>
              </a:rPr>
              <a:pPr algn="r" eaLnBrk="1" hangingPunct="1"/>
              <a:t>1</a:t>
            </a:fld>
            <a:endParaRPr lang="en-US" altLang="zh-CN" sz="1200">
              <a:latin typeface="Arial Black" pitchFamily="34" charset="0"/>
              <a:ea typeface="宋体" pitchFamily="2" charset="-122"/>
            </a:endParaRPr>
          </a:p>
        </p:txBody>
      </p:sp>
      <p:sp>
        <p:nvSpPr>
          <p:cNvPr id="3075" name="Rectangle 2"/>
          <p:cNvSpPr>
            <a:spLocks noGrp="1" noChangeArrowheads="1"/>
          </p:cNvSpPr>
          <p:nvPr>
            <p:ph type="ctrTitle" idx="4294967295"/>
          </p:nvPr>
        </p:nvSpPr>
        <p:spPr>
          <a:xfrm>
            <a:off x="2971800" y="1828800"/>
            <a:ext cx="6019800" cy="2209800"/>
          </a:xfrm>
        </p:spPr>
        <p:txBody>
          <a:bodyPr/>
          <a:lstStyle/>
          <a:p>
            <a:pPr algn="ctr" eaLnBrk="1" hangingPunct="1"/>
            <a:r>
              <a:rPr lang="zh-CN" sz="6000" smtClean="0">
                <a:solidFill>
                  <a:srgbClr val="FFFFFF"/>
                </a:solidFill>
                <a:latin typeface="华文彩云" pitchFamily="2" charset="-122"/>
                <a:ea typeface="华文彩云" pitchFamily="2" charset="-122"/>
              </a:rPr>
              <a:t>第九章  排序</a:t>
            </a: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E93E68EC-3BB6-45B9-95FA-164976D3A088}" type="slidenum">
              <a:rPr lang="en-US" altLang="zh-CN" sz="1800" b="1">
                <a:latin typeface="华文新魏" pitchFamily="2" charset="-122"/>
                <a:ea typeface="华文新魏" pitchFamily="2" charset="-122"/>
              </a:rPr>
              <a:pPr algn="r" eaLnBrk="1" hangingPunct="1"/>
              <a:t>10</a:t>
            </a:fld>
            <a:endParaRPr lang="en-US" altLang="zh-CN" sz="1800" b="1">
              <a:latin typeface="华文新魏" pitchFamily="2" charset="-122"/>
              <a:ea typeface="华文新魏" pitchFamily="2" charset="-122"/>
            </a:endParaRPr>
          </a:p>
        </p:txBody>
      </p:sp>
      <p:sp>
        <p:nvSpPr>
          <p:cNvPr id="19459" name="Rectangle 2"/>
          <p:cNvSpPr>
            <a:spLocks noGrp="1" noChangeArrowheads="1"/>
          </p:cNvSpPr>
          <p:nvPr>
            <p:ph type="body" idx="4294967295"/>
          </p:nvPr>
        </p:nvSpPr>
        <p:spPr>
          <a:xfrm>
            <a:off x="0" y="471488"/>
            <a:ext cx="9144000" cy="3317875"/>
          </a:xfrm>
        </p:spPr>
        <p:txBody>
          <a:bodyPr/>
          <a:lstStyle/>
          <a:p>
            <a:pPr marL="6350" indent="800100" eaLnBrk="1" hangingPunct="1">
              <a:lnSpc>
                <a:spcPct val="105000"/>
              </a:lnSpc>
              <a:spcBef>
                <a:spcPct val="5000"/>
              </a:spcBef>
              <a:buFont typeface="Wingdings" pitchFamily="2" charset="2"/>
              <a:buNone/>
            </a:pPr>
            <a:r>
              <a:rPr lang="zh-CN" altLang="en-US" sz="3000" b="1" dirty="0" smtClean="0">
                <a:solidFill>
                  <a:schemeClr val="tx2"/>
                </a:solidFill>
                <a:latin typeface="Times New Roman" pitchFamily="18" charset="0"/>
                <a:ea typeface="仿宋_GB2312" pitchFamily="49" charset="-122"/>
              </a:rPr>
              <a:t>算法分析</a:t>
            </a:r>
          </a:p>
          <a:p>
            <a:pPr marL="6350" indent="800100" eaLnBrk="1" hangingPunct="1">
              <a:lnSpc>
                <a:spcPct val="105000"/>
              </a:lnSpc>
              <a:spcBef>
                <a:spcPct val="5000"/>
              </a:spcBef>
              <a:buClr>
                <a:srgbClr val="800080"/>
              </a:buClr>
              <a:buSzPct val="50000"/>
              <a:buFont typeface="Wingdings" pitchFamily="2" charset="2"/>
              <a:buNone/>
            </a:pPr>
            <a:r>
              <a:rPr lang="zh-CN" altLang="en-US" sz="3000" b="1" dirty="0" smtClean="0">
                <a:ea typeface="仿宋_GB2312" pitchFamily="49" charset="-122"/>
              </a:rPr>
              <a:t>折半搜索比顺序搜索快</a:t>
            </a:r>
            <a:r>
              <a:rPr lang="en-US" altLang="zh-CN" sz="3000" b="1" dirty="0" smtClean="0">
                <a:ea typeface="仿宋_GB2312" pitchFamily="49" charset="-122"/>
              </a:rPr>
              <a:t>, </a:t>
            </a:r>
            <a:r>
              <a:rPr lang="zh-CN" altLang="en-US" sz="3000" b="1" dirty="0" smtClean="0">
                <a:ea typeface="仿宋_GB2312" pitchFamily="49" charset="-122"/>
              </a:rPr>
              <a:t>所以折半插入排序</a:t>
            </a:r>
            <a:r>
              <a:rPr lang="zh-CN" altLang="en-US" sz="3000" b="1" dirty="0" smtClean="0">
                <a:latin typeface="Times New Roman" pitchFamily="18" charset="0"/>
                <a:ea typeface="仿宋_GB2312" pitchFamily="49" charset="-122"/>
              </a:rPr>
              <a:t>就</a:t>
            </a:r>
          </a:p>
          <a:p>
            <a:pPr marL="6350" indent="800100" eaLnBrk="1" hangingPunct="1">
              <a:lnSpc>
                <a:spcPct val="105000"/>
              </a:lnSpc>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平均性能来说比直接插入排序要快。</a:t>
            </a:r>
          </a:p>
          <a:p>
            <a:pPr marL="6350" indent="800100" eaLnBrk="1" hangingPunct="1">
              <a:lnSpc>
                <a:spcPct val="105000"/>
              </a:lnSpc>
              <a:buClr>
                <a:srgbClr val="800080"/>
              </a:buClr>
              <a:buSzPct val="50000"/>
              <a:buNone/>
            </a:pPr>
            <a:r>
              <a:rPr lang="zh-CN" altLang="en-US" sz="3000" b="1" dirty="0" smtClean="0">
                <a:latin typeface="Times New Roman" pitchFamily="18" charset="0"/>
                <a:ea typeface="仿宋_GB2312" pitchFamily="49" charset="-122"/>
              </a:rPr>
              <a:t>它所需的</a:t>
            </a:r>
            <a:r>
              <a:rPr lang="zh-CN" altLang="en-US" sz="3000" b="1" dirty="0" smtClean="0">
                <a:solidFill>
                  <a:schemeClr val="tx2"/>
                </a:solidFill>
                <a:latin typeface="Times New Roman" pitchFamily="18" charset="0"/>
                <a:ea typeface="仿宋_GB2312" pitchFamily="49" charset="-122"/>
              </a:rPr>
              <a:t>排序码比较次数与待排序元素序列的初始排列无关</a:t>
            </a:r>
            <a:r>
              <a:rPr lang="zh-CN" altLang="en-US" sz="3000" b="1" dirty="0" smtClean="0">
                <a:latin typeface="Times New Roman" pitchFamily="18" charset="0"/>
                <a:ea typeface="仿宋_GB2312" pitchFamily="49" charset="-122"/>
              </a:rPr>
              <a:t>，仅依赖于元素个数</a:t>
            </a:r>
            <a:r>
              <a:rPr lang="zh-CN" altLang="en-US" sz="3000" b="1" dirty="0">
                <a:latin typeface="Times New Roman" pitchFamily="18" charset="0"/>
                <a:ea typeface="仿宋_GB2312" pitchFamily="49" charset="-122"/>
              </a:rPr>
              <a:t>。在插入第 </a:t>
            </a:r>
            <a:r>
              <a:rPr lang="en-US" altLang="zh-CN" sz="3000" b="1" i="1" dirty="0" err="1">
                <a:latin typeface="Times New Roman" panose="02020603050405020304" pitchFamily="18" charset="0"/>
                <a:ea typeface="仿宋_GB2312" pitchFamily="49" charset="-122"/>
              </a:rPr>
              <a:t>i</a:t>
            </a:r>
            <a:r>
              <a:rPr lang="en-US" altLang="zh-CN" sz="3000" b="1" i="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个元素时，需要经过 </a:t>
            </a:r>
            <a:r>
              <a:rPr lang="zh-CN" altLang="en-US" sz="3000" b="1" dirty="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dirty="0">
                <a:solidFill>
                  <a:schemeClr val="tx2"/>
                </a:solidFill>
                <a:latin typeface="Times New Roman" panose="02020603050405020304" pitchFamily="18" charset="0"/>
                <a:ea typeface="仿宋_GB2312" pitchFamily="49" charset="-122"/>
              </a:rPr>
              <a:t>log</a:t>
            </a:r>
            <a:r>
              <a:rPr lang="en-US" altLang="zh-CN" sz="3000" b="1" baseline="-25000" dirty="0">
                <a:solidFill>
                  <a:schemeClr val="tx2"/>
                </a:solidFill>
                <a:latin typeface="Times New Roman" panose="02020603050405020304" pitchFamily="18" charset="0"/>
                <a:ea typeface="仿宋_GB2312" pitchFamily="49" charset="-122"/>
              </a:rPr>
              <a:t>2</a:t>
            </a:r>
            <a:r>
              <a:rPr lang="en-US" altLang="zh-CN" sz="3000" b="1" i="1" dirty="0">
                <a:solidFill>
                  <a:schemeClr val="tx2"/>
                </a:solidFill>
                <a:latin typeface="Times New Roman" panose="02020603050405020304" pitchFamily="18" charset="0"/>
                <a:ea typeface="仿宋_GB2312" pitchFamily="49" charset="-122"/>
              </a:rPr>
              <a:t>i</a:t>
            </a:r>
            <a:r>
              <a:rPr lang="en-US" altLang="zh-CN" sz="3000" b="1" dirty="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dirty="0">
                <a:solidFill>
                  <a:schemeClr val="tx2"/>
                </a:solidFill>
                <a:latin typeface="Times New Roman" panose="02020603050405020304" pitchFamily="18" charset="0"/>
                <a:ea typeface="仿宋_GB2312" pitchFamily="49" charset="-122"/>
              </a:rPr>
              <a:t> +1</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次排序码比较</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才能确定它应插入的位置。</a:t>
            </a:r>
            <a:endParaRPr lang="en-US" altLang="zh-CN" sz="3000" b="1" dirty="0" smtClean="0">
              <a:latin typeface="Times New Roman" pitchFamily="18" charset="0"/>
              <a:ea typeface="仿宋_GB2312" pitchFamily="49" charset="-122"/>
            </a:endParaRPr>
          </a:p>
          <a:p>
            <a:pPr marL="6350" indent="800100" eaLnBrk="1" hangingPunct="1">
              <a:lnSpc>
                <a:spcPct val="105000"/>
              </a:lnSpc>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折半插入排序是一个</a:t>
            </a:r>
            <a:r>
              <a:rPr lang="zh-CN" altLang="en-US" sz="3000" b="1" dirty="0" smtClean="0">
                <a:solidFill>
                  <a:srgbClr val="FF0000"/>
                </a:solidFill>
                <a:latin typeface="Times New Roman" pitchFamily="18" charset="0"/>
                <a:ea typeface="仿宋_GB2312" pitchFamily="49" charset="-122"/>
              </a:rPr>
              <a:t>稳定的</a:t>
            </a:r>
            <a:r>
              <a:rPr lang="zh-CN" altLang="en-US" sz="3000" b="1" dirty="0" smtClean="0">
                <a:latin typeface="Times New Roman" pitchFamily="18" charset="0"/>
                <a:ea typeface="仿宋_GB2312" pitchFamily="49" charset="-122"/>
              </a:rPr>
              <a:t>排序方法。</a:t>
            </a:r>
            <a:endParaRPr lang="en-US" altLang="zh-CN" sz="3000" b="1" dirty="0" smtClean="0">
              <a:latin typeface="Times New Roman" pitchFamily="18" charset="0"/>
              <a:ea typeface="仿宋_GB2312" pitchFamily="49" charset="-122"/>
            </a:endParaRPr>
          </a:p>
          <a:p>
            <a:pPr marL="6350" indent="800100" eaLnBrk="1" hangingPunct="1">
              <a:lnSpc>
                <a:spcPct val="105000"/>
              </a:lnSpc>
              <a:buClr>
                <a:srgbClr val="800080"/>
              </a:buClr>
              <a:buSzPct val="50000"/>
              <a:buFont typeface="Wingdings" pitchFamily="2" charset="2"/>
              <a:buNone/>
            </a:pPr>
            <a:endParaRPr lang="en-US" altLang="zh-CN" sz="3000" b="1" dirty="0">
              <a:latin typeface="Times New Roman" pitchFamily="18" charset="0"/>
              <a:ea typeface="仿宋_GB2312" pitchFamily="49" charset="-122"/>
            </a:endParaRPr>
          </a:p>
          <a:p>
            <a:pPr marL="6350" indent="800100" eaLnBrk="1" hangingPunct="1">
              <a:lnSpc>
                <a:spcPct val="105000"/>
              </a:lnSpc>
              <a:buClr>
                <a:srgbClr val="800080"/>
              </a:buClr>
              <a:buSzPct val="50000"/>
              <a:buFont typeface="Wingdings" pitchFamily="2" charset="2"/>
              <a:buNone/>
            </a:pPr>
            <a:r>
              <a:rPr lang="zh-CN" altLang="en-US" sz="3000" b="1" dirty="0">
                <a:latin typeface="Times New Roman" pitchFamily="18" charset="0"/>
                <a:ea typeface="仿宋_GB2312" pitchFamily="49" charset="-122"/>
              </a:rPr>
              <a:t>参考</a:t>
            </a:r>
            <a:r>
              <a:rPr lang="en-US" altLang="zh-CN" sz="3000" b="1" dirty="0" smtClean="0">
                <a:latin typeface="Times New Roman" pitchFamily="18" charset="0"/>
                <a:ea typeface="仿宋_GB2312" pitchFamily="49" charset="-122"/>
              </a:rPr>
              <a:t>p403</a:t>
            </a:r>
            <a:endParaRPr lang="zh-CN" altLang="en-US" sz="3000" b="1" dirty="0" smtClean="0">
              <a:latin typeface="Times New Roman" pitchFamily="18" charset="0"/>
              <a:ea typeface="仿宋_GB2312" pitchFamily="49" charset="-122"/>
            </a:endParaRPr>
          </a:p>
        </p:txBody>
      </p:sp>
      <p:sp>
        <p:nvSpPr>
          <p:cNvPr id="12292" name="Rectangle 3"/>
          <p:cNvSpPr>
            <a:spLocks noChangeArrowheads="1"/>
          </p:cNvSpPr>
          <p:nvPr/>
        </p:nvSpPr>
        <p:spPr bwMode="auto">
          <a:xfrm>
            <a:off x="152400" y="152400"/>
            <a:ext cx="6921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05000"/>
              </a:lnSpc>
            </a:pPr>
            <a:r>
              <a:rPr lang="en-US" altLang="zh-CN" sz="3200" i="1">
                <a:solidFill>
                  <a:schemeClr val="tx2"/>
                </a:solidFill>
                <a:ea typeface="宋体" pitchFamily="2" charset="-122"/>
              </a:rPr>
              <a:t>     </a:t>
            </a:r>
            <a:endParaRPr lang="en-US" altLang="zh-CN" sz="3200" b="1">
              <a:solidFill>
                <a:schemeClr val="tx2"/>
              </a:solidFill>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D0A33141-E270-4DD4-ACB6-587BBB329EC6}" type="slidenum">
              <a:rPr lang="en-US" altLang="zh-CN" sz="1800" b="1">
                <a:latin typeface="华文新魏" pitchFamily="2" charset="-122"/>
                <a:ea typeface="华文新魏" pitchFamily="2" charset="-122"/>
              </a:rPr>
              <a:pPr algn="r" eaLnBrk="1" hangingPunct="1"/>
              <a:t>11</a:t>
            </a:fld>
            <a:endParaRPr lang="en-US" altLang="zh-CN" sz="1800" b="1">
              <a:latin typeface="华文新魏" pitchFamily="2" charset="-122"/>
              <a:ea typeface="华文新魏" pitchFamily="2" charset="-122"/>
            </a:endParaRPr>
          </a:p>
        </p:txBody>
      </p:sp>
      <p:sp>
        <p:nvSpPr>
          <p:cNvPr id="13315" name="Rectangle 2"/>
          <p:cNvSpPr>
            <a:spLocks noGrp="1" noChangeArrowheads="1"/>
          </p:cNvSpPr>
          <p:nvPr>
            <p:ph type="body" idx="4294967295"/>
          </p:nvPr>
        </p:nvSpPr>
        <p:spPr>
          <a:xfrm>
            <a:off x="215900" y="728663"/>
            <a:ext cx="8820150" cy="5903912"/>
          </a:xfrm>
        </p:spPr>
        <p:txBody>
          <a:bodyPr/>
          <a:lstStyle/>
          <a:p>
            <a:pPr eaLnBrk="1" hangingPunct="1">
              <a:lnSpc>
                <a:spcPct val="110000"/>
              </a:lnSpc>
              <a:buClr>
                <a:srgbClr val="800080"/>
              </a:buClr>
              <a:buSzPct val="50000"/>
              <a:defRPr/>
            </a:pPr>
            <a:endParaRPr lang="zh-CN" altLang="en-US" sz="3000" b="1" dirty="0" smtClean="0">
              <a:latin typeface="Times New Roman" pitchFamily="18" charset="0"/>
              <a:ea typeface="仿宋_GB2312" pitchFamily="49" charset="-122"/>
            </a:endParaRPr>
          </a:p>
          <a:p>
            <a:pPr eaLnBrk="1" hangingPunct="1">
              <a:lnSpc>
                <a:spcPct val="110000"/>
              </a:lnSpc>
              <a:buClr>
                <a:srgbClr val="800080"/>
              </a:buClr>
              <a:buSzPct val="50000"/>
              <a:defRPr/>
            </a:pPr>
            <a:r>
              <a:rPr lang="zh-CN" altLang="en-US" sz="3000" b="1" dirty="0" smtClean="0">
                <a:solidFill>
                  <a:srgbClr val="FF0000"/>
                </a:solidFill>
                <a:latin typeface="Times New Roman" pitchFamily="18" charset="0"/>
                <a:ea typeface="仿宋_GB2312" pitchFamily="49" charset="-122"/>
              </a:rPr>
              <a:t>希尔排序</a:t>
            </a:r>
            <a:r>
              <a:rPr lang="zh-CN" altLang="en-US" sz="3000" b="1" dirty="0" smtClean="0">
                <a:latin typeface="Times New Roman" pitchFamily="18" charset="0"/>
                <a:ea typeface="仿宋_GB2312" pitchFamily="49" charset="-122"/>
              </a:rPr>
              <a:t>方法又称为</a:t>
            </a:r>
            <a:r>
              <a:rPr lang="zh-CN" altLang="en-US" sz="3000" b="1" dirty="0" smtClean="0">
                <a:solidFill>
                  <a:srgbClr val="FF0000"/>
                </a:solidFill>
                <a:latin typeface="Times New Roman" pitchFamily="18" charset="0"/>
                <a:ea typeface="仿宋_GB2312" pitchFamily="49" charset="-122"/>
              </a:rPr>
              <a:t>缩小增量排序，</a:t>
            </a:r>
            <a:r>
              <a:rPr lang="zh-CN" altLang="en-US" sz="3000" b="1" dirty="0" smtClean="0">
                <a:latin typeface="Times New Roman" pitchFamily="18" charset="0"/>
                <a:ea typeface="仿宋_GB2312" pitchFamily="49" charset="-122"/>
              </a:rPr>
              <a:t>基本思想是 </a:t>
            </a:r>
            <a:r>
              <a:rPr lang="en-US" altLang="zh-CN" sz="3000" b="1" dirty="0" smtClean="0">
                <a:latin typeface="Times New Roman" pitchFamily="18" charset="0"/>
                <a:ea typeface="仿宋_GB2312" pitchFamily="49" charset="-122"/>
              </a:rPr>
              <a:t>: </a:t>
            </a:r>
          </a:p>
          <a:p>
            <a:pPr marL="0" indent="0" eaLnBrk="1" hangingPunct="1">
              <a:buFont typeface="Wingdings" pitchFamily="2" charset="2"/>
              <a:buNone/>
              <a:defRPr/>
            </a:pPr>
            <a:r>
              <a:rPr kumimoji="1" lang="en-US" altLang="zh-CN" sz="2800" dirty="0" smtClean="0"/>
              <a:t>1</a:t>
            </a:r>
            <a:r>
              <a:rPr kumimoji="1" lang="zh-CN" altLang="en-US" sz="2800" dirty="0" smtClean="0"/>
              <a:t>）</a:t>
            </a:r>
            <a:r>
              <a:rPr kumimoji="1" lang="zh-CN" altLang="en-US" sz="2400" b="1" dirty="0" smtClean="0"/>
              <a:t>选择一个步长序列</a:t>
            </a:r>
            <a:r>
              <a:rPr kumimoji="1" lang="en-US" altLang="zh-CN" sz="2400" b="1" dirty="0" smtClean="0"/>
              <a:t>d</a:t>
            </a:r>
            <a:r>
              <a:rPr kumimoji="1" lang="en-US" altLang="zh-CN" sz="2400" b="1" baseline="-30000" dirty="0" smtClean="0"/>
              <a:t>1</a:t>
            </a:r>
            <a:r>
              <a:rPr kumimoji="1" lang="zh-CN" altLang="en-US" sz="2400" b="1" dirty="0" smtClean="0"/>
              <a:t>，</a:t>
            </a:r>
            <a:r>
              <a:rPr kumimoji="1" lang="en-US" altLang="zh-CN" sz="2400" b="1" dirty="0" smtClean="0"/>
              <a:t>d</a:t>
            </a:r>
            <a:r>
              <a:rPr kumimoji="1" lang="en-US" altLang="zh-CN" sz="2400" b="1" baseline="-30000" dirty="0" smtClean="0"/>
              <a:t>2</a:t>
            </a:r>
            <a:r>
              <a:rPr kumimoji="1" lang="zh-CN" altLang="en-US" sz="2400" b="1" dirty="0" smtClean="0"/>
              <a:t>，</a:t>
            </a:r>
            <a:r>
              <a:rPr kumimoji="1" lang="en-US" altLang="zh-CN" sz="2400" b="1" dirty="0" smtClean="0"/>
              <a:t>…</a:t>
            </a:r>
            <a:r>
              <a:rPr kumimoji="1" lang="zh-CN" altLang="en-US" sz="2400" b="1" dirty="0" smtClean="0"/>
              <a:t>，</a:t>
            </a:r>
            <a:r>
              <a:rPr kumimoji="1" lang="en-US" altLang="zh-CN" sz="2400" b="1" dirty="0" err="1" smtClean="0"/>
              <a:t>d</a:t>
            </a:r>
            <a:r>
              <a:rPr kumimoji="1" lang="en-US" altLang="zh-CN" sz="2400" b="1" baseline="-30000" dirty="0" err="1" smtClean="0"/>
              <a:t>k</a:t>
            </a:r>
            <a:r>
              <a:rPr kumimoji="1" lang="zh-CN" altLang="en-US" sz="2400" b="1" dirty="0" smtClean="0"/>
              <a:t>，其中</a:t>
            </a:r>
            <a:r>
              <a:rPr kumimoji="1" lang="en-US" altLang="zh-CN" sz="2400" b="1" dirty="0" smtClean="0"/>
              <a:t>d</a:t>
            </a:r>
            <a:r>
              <a:rPr kumimoji="1" lang="en-US" altLang="zh-CN" sz="2400" b="1" baseline="-30000" dirty="0" smtClean="0"/>
              <a:t>i</a:t>
            </a:r>
            <a:r>
              <a:rPr kumimoji="1" lang="en-US" altLang="zh-CN" sz="2400" b="1" dirty="0" smtClean="0"/>
              <a:t>&gt;</a:t>
            </a:r>
            <a:r>
              <a:rPr kumimoji="1" lang="en-US" altLang="zh-CN" sz="2400" b="1" dirty="0" err="1" smtClean="0"/>
              <a:t>d</a:t>
            </a:r>
            <a:r>
              <a:rPr kumimoji="1" lang="en-US" altLang="zh-CN" sz="2400" b="1" baseline="-30000" dirty="0" err="1" smtClean="0"/>
              <a:t>j</a:t>
            </a:r>
            <a:r>
              <a:rPr kumimoji="1" lang="en-US" altLang="zh-CN" sz="2400" b="1" baseline="-30000" dirty="0" smtClean="0"/>
              <a:t> </a:t>
            </a:r>
            <a:r>
              <a:rPr kumimoji="1" lang="en-US" altLang="zh-CN" sz="2400" b="1" dirty="0" smtClean="0"/>
              <a:t>(i&lt;j), </a:t>
            </a:r>
            <a:r>
              <a:rPr kumimoji="1" lang="en-US" altLang="zh-CN" sz="2400" b="1" dirty="0" err="1" smtClean="0"/>
              <a:t>d</a:t>
            </a:r>
            <a:r>
              <a:rPr kumimoji="1" lang="en-US" altLang="zh-CN" sz="2400" b="1" baseline="-30000" dirty="0" err="1" smtClean="0"/>
              <a:t>k</a:t>
            </a:r>
            <a:r>
              <a:rPr kumimoji="1" lang="en-US" altLang="zh-CN" sz="2400" b="1" dirty="0" smtClean="0"/>
              <a:t>=1</a:t>
            </a:r>
            <a:r>
              <a:rPr kumimoji="1" lang="zh-CN" altLang="en-US" sz="2400" b="1" dirty="0" smtClean="0"/>
              <a:t>；</a:t>
            </a:r>
          </a:p>
          <a:p>
            <a:pPr marL="0" indent="0" eaLnBrk="1" hangingPunct="1">
              <a:buFont typeface="Wingdings" pitchFamily="2" charset="2"/>
              <a:buNone/>
              <a:defRPr/>
            </a:pPr>
            <a:r>
              <a:rPr kumimoji="1" lang="en-US" altLang="zh-CN" sz="2400" b="1" dirty="0" smtClean="0"/>
              <a:t>2</a:t>
            </a:r>
            <a:r>
              <a:rPr kumimoji="1" lang="zh-CN" altLang="en-US" sz="2400" b="1" dirty="0" smtClean="0"/>
              <a:t>）按步长序列个数</a:t>
            </a:r>
            <a:r>
              <a:rPr kumimoji="1" lang="en-US" altLang="zh-CN" sz="2400" b="1" dirty="0" smtClean="0"/>
              <a:t>k</a:t>
            </a:r>
            <a:r>
              <a:rPr kumimoji="1" lang="zh-CN" altLang="en-US" sz="2400" b="1" dirty="0" smtClean="0"/>
              <a:t>，对序列进行</a:t>
            </a:r>
            <a:r>
              <a:rPr kumimoji="1" lang="en-US" altLang="zh-CN" sz="2400" b="1" dirty="0" smtClean="0"/>
              <a:t>k</a:t>
            </a:r>
            <a:r>
              <a:rPr kumimoji="1" lang="zh-CN" altLang="en-US" sz="2400" b="1" dirty="0" smtClean="0"/>
              <a:t>趟排序；</a:t>
            </a:r>
          </a:p>
          <a:p>
            <a:pPr marL="0" indent="0" eaLnBrk="1" hangingPunct="1">
              <a:buFont typeface="Wingdings" pitchFamily="2" charset="2"/>
              <a:buNone/>
              <a:defRPr/>
            </a:pPr>
            <a:r>
              <a:rPr kumimoji="1" lang="en-US" altLang="zh-CN" sz="2400" b="1" dirty="0" smtClean="0"/>
              <a:t>3</a:t>
            </a:r>
            <a:r>
              <a:rPr kumimoji="1" lang="zh-CN" altLang="en-US" sz="2400" b="1" dirty="0" smtClean="0"/>
              <a:t>）第</a:t>
            </a:r>
            <a:r>
              <a:rPr kumimoji="1" lang="en-US" altLang="zh-CN" sz="2400" b="1" dirty="0" smtClean="0"/>
              <a:t>I</a:t>
            </a:r>
            <a:r>
              <a:rPr kumimoji="1" lang="zh-CN" altLang="en-US" sz="2400" b="1" dirty="0" smtClean="0"/>
              <a:t>趟排序时，</a:t>
            </a:r>
          </a:p>
          <a:p>
            <a:pPr marL="0" indent="0" eaLnBrk="1" hangingPunct="1">
              <a:buFont typeface="Wingdings" pitchFamily="2" charset="2"/>
              <a:buNone/>
              <a:defRPr/>
            </a:pPr>
            <a:r>
              <a:rPr kumimoji="1" lang="zh-CN" altLang="en-US" sz="2400" b="1" dirty="0" smtClean="0"/>
              <a:t>      从第一个关键字开始，将间隔为</a:t>
            </a:r>
            <a:r>
              <a:rPr kumimoji="1" lang="en-US" altLang="zh-CN" sz="2400" b="1" dirty="0" smtClean="0"/>
              <a:t>d</a:t>
            </a:r>
            <a:r>
              <a:rPr kumimoji="1" lang="en-US" altLang="zh-CN" sz="2400" b="1" baseline="-25000" dirty="0" smtClean="0"/>
              <a:t>i</a:t>
            </a:r>
            <a:r>
              <a:rPr kumimoji="1" lang="zh-CN" altLang="en-US" sz="2400" b="1" dirty="0" smtClean="0"/>
              <a:t>的关键字组成一个序列；</a:t>
            </a:r>
          </a:p>
          <a:p>
            <a:pPr marL="0" indent="0" eaLnBrk="1" hangingPunct="1">
              <a:buFont typeface="Wingdings" pitchFamily="2" charset="2"/>
              <a:buNone/>
              <a:defRPr/>
            </a:pPr>
            <a:r>
              <a:rPr kumimoji="1" lang="zh-CN" altLang="en-US" sz="2400" b="1" dirty="0" smtClean="0"/>
              <a:t>      从第二个关键字开始，将间隔为</a:t>
            </a:r>
            <a:r>
              <a:rPr kumimoji="1" lang="en-US" altLang="zh-CN" sz="2400" b="1" dirty="0" smtClean="0"/>
              <a:t>d</a:t>
            </a:r>
            <a:r>
              <a:rPr kumimoji="1" lang="en-US" altLang="zh-CN" sz="2400" b="1" baseline="-25000" dirty="0" smtClean="0"/>
              <a:t>i</a:t>
            </a:r>
            <a:r>
              <a:rPr kumimoji="1" lang="zh-CN" altLang="en-US" sz="2400" b="1" dirty="0" smtClean="0"/>
              <a:t>的关键字组成一个序列；</a:t>
            </a:r>
          </a:p>
          <a:p>
            <a:pPr marL="0" indent="0" eaLnBrk="1" hangingPunct="1">
              <a:buFont typeface="Wingdings" pitchFamily="2" charset="2"/>
              <a:buNone/>
              <a:defRPr/>
            </a:pPr>
            <a:r>
              <a:rPr kumimoji="1" lang="zh-CN" altLang="en-US" sz="2400" b="1" dirty="0" smtClean="0"/>
              <a:t>                </a:t>
            </a:r>
            <a:r>
              <a:rPr kumimoji="1" lang="en-US" altLang="zh-CN" sz="2400" b="1" dirty="0" smtClean="0"/>
              <a:t>……………………………………………………</a:t>
            </a:r>
          </a:p>
          <a:p>
            <a:pPr marL="0" indent="0" eaLnBrk="1" hangingPunct="1">
              <a:buFont typeface="Wingdings" pitchFamily="2" charset="2"/>
              <a:buNone/>
              <a:defRPr/>
            </a:pPr>
            <a:r>
              <a:rPr kumimoji="1" lang="en-US" altLang="zh-CN" sz="2400" b="1" dirty="0" smtClean="0"/>
              <a:t>      </a:t>
            </a:r>
            <a:r>
              <a:rPr kumimoji="1" lang="zh-CN" altLang="en-US" sz="2400" b="1" dirty="0" smtClean="0"/>
              <a:t>从第</a:t>
            </a:r>
            <a:r>
              <a:rPr kumimoji="1" lang="en-US" altLang="zh-CN" sz="2400" b="1" dirty="0" smtClean="0"/>
              <a:t>d</a:t>
            </a:r>
            <a:r>
              <a:rPr kumimoji="1" lang="en-US" altLang="zh-CN" sz="2400" b="1" baseline="-30000" dirty="0" smtClean="0"/>
              <a:t>i</a:t>
            </a:r>
            <a:r>
              <a:rPr kumimoji="1" lang="zh-CN" altLang="en-US" sz="2400" b="1" dirty="0" smtClean="0"/>
              <a:t>个关键字开始，将间隔为</a:t>
            </a:r>
            <a:r>
              <a:rPr kumimoji="1" lang="en-US" altLang="zh-CN" sz="2400" b="1" dirty="0" smtClean="0"/>
              <a:t>d</a:t>
            </a:r>
            <a:r>
              <a:rPr kumimoji="1" lang="en-US" altLang="zh-CN" sz="2400" b="1" baseline="-30000" dirty="0" smtClean="0"/>
              <a:t>i</a:t>
            </a:r>
            <a:r>
              <a:rPr kumimoji="1" lang="zh-CN" altLang="en-US" sz="2400" b="1" dirty="0" smtClean="0"/>
              <a:t>的关键字组成一个序列</a:t>
            </a:r>
          </a:p>
          <a:p>
            <a:pPr marL="0" indent="0" eaLnBrk="1" hangingPunct="1">
              <a:buFont typeface="Wingdings" pitchFamily="2" charset="2"/>
              <a:buNone/>
              <a:defRPr/>
            </a:pPr>
            <a:r>
              <a:rPr kumimoji="1" lang="zh-CN" altLang="en-US" sz="2400" b="1" dirty="0" smtClean="0"/>
              <a:t>分别对各序列进行直接插入排序。</a:t>
            </a:r>
          </a:p>
          <a:p>
            <a:pPr marL="0" indent="0" eaLnBrk="1" hangingPunct="1">
              <a:buFont typeface="Wingdings" pitchFamily="2" charset="2"/>
              <a:buNone/>
              <a:defRPr/>
            </a:pPr>
            <a:r>
              <a:rPr kumimoji="1" lang="en-US" altLang="zh-CN" sz="2400" b="1" dirty="0" smtClean="0"/>
              <a:t>4</a:t>
            </a:r>
            <a:r>
              <a:rPr kumimoji="1" lang="zh-CN" altLang="en-US" sz="2400" b="1" dirty="0" smtClean="0"/>
              <a:t>）重复上述步骤，仅步长因子为</a:t>
            </a:r>
            <a:r>
              <a:rPr kumimoji="1" lang="en-US" altLang="zh-CN" sz="2400" b="1" dirty="0" smtClean="0"/>
              <a:t>1</a:t>
            </a:r>
            <a:r>
              <a:rPr kumimoji="1" lang="zh-CN" altLang="en-US" sz="2400" b="1" dirty="0" smtClean="0"/>
              <a:t>时，整个序列作为一个表来处理，表长度即为整个序列的长度。</a:t>
            </a:r>
            <a:endParaRPr lang="zh-CN" altLang="en-US" sz="2400" b="1" dirty="0" smtClean="0">
              <a:latin typeface="Times New Roman" pitchFamily="18" charset="0"/>
              <a:ea typeface="仿宋_GB2312" pitchFamily="49" charset="-122"/>
            </a:endParaRPr>
          </a:p>
        </p:txBody>
      </p:sp>
      <p:sp>
        <p:nvSpPr>
          <p:cNvPr id="13316" name="Rectangle 3"/>
          <p:cNvSpPr>
            <a:spLocks noGrp="1" noChangeArrowheads="1"/>
          </p:cNvSpPr>
          <p:nvPr>
            <p:ph type="title" idx="4294967295"/>
          </p:nvPr>
        </p:nvSpPr>
        <p:spPr>
          <a:xfrm>
            <a:off x="180975" y="546100"/>
            <a:ext cx="8820150" cy="1008063"/>
          </a:xfrm>
        </p:spPr>
        <p:txBody>
          <a:bodyPr/>
          <a:lstStyle/>
          <a:p>
            <a:pPr eaLnBrk="1" hangingPunct="1"/>
            <a:r>
              <a:rPr lang="en-US" altLang="zh-CN" sz="4000" b="1" dirty="0" smtClean="0">
                <a:solidFill>
                  <a:schemeClr val="tx2"/>
                </a:solidFill>
                <a:latin typeface="华文新魏" pitchFamily="2" charset="-122"/>
                <a:ea typeface="华文新魏" pitchFamily="2" charset="-122"/>
              </a:rPr>
              <a:t>9.2.3</a:t>
            </a:r>
            <a:r>
              <a:rPr lang="zh-CN" altLang="en-US" sz="4000" b="1" dirty="0" smtClean="0">
                <a:solidFill>
                  <a:schemeClr val="tx2"/>
                </a:solidFill>
                <a:latin typeface="华文新魏" pitchFamily="2" charset="-122"/>
                <a:ea typeface="华文新魏" pitchFamily="2" charset="-122"/>
              </a:rPr>
              <a:t> 希尔排序</a:t>
            </a:r>
            <a:r>
              <a:rPr lang="en-US" altLang="zh-CN" sz="4000" b="1" dirty="0" smtClean="0">
                <a:solidFill>
                  <a:schemeClr val="tx2"/>
                </a:solidFill>
                <a:latin typeface="华文新魏" pitchFamily="2" charset="-122"/>
                <a:ea typeface="华文新魏" pitchFamily="2" charset="-122"/>
              </a:rPr>
              <a:t>(Shell Sort)</a:t>
            </a:r>
            <a:endParaRPr lang="en-US" altLang="zh-CN" sz="4000" b="1" dirty="0" smtClean="0">
              <a:solidFill>
                <a:srgbClr val="0000E5"/>
              </a:solidFill>
              <a:latin typeface="华文新魏" pitchFamily="2" charset="-122"/>
              <a:ea typeface="华文新魏" pitchFamily="2" charset="-122"/>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9E92D5-EF49-498F-B971-139C991A4ED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12</a:t>
            </a:fld>
            <a:endParaRPr lang="en-US" altLang="zh-CN" sz="1800" smtClean="0">
              <a:latin typeface="华文新魏" panose="02010800040101010101" pitchFamily="2" charset="-122"/>
              <a:ea typeface="华文新魏" panose="02010800040101010101" pitchFamily="2" charset="-122"/>
            </a:endParaRPr>
          </a:p>
        </p:txBody>
      </p:sp>
      <p:sp>
        <p:nvSpPr>
          <p:cNvPr id="19459" name="AutoShape 2" descr="白色大理石"/>
          <p:cNvSpPr>
            <a:spLocks noChangeArrowheads="1"/>
          </p:cNvSpPr>
          <p:nvPr/>
        </p:nvSpPr>
        <p:spPr bwMode="auto">
          <a:xfrm>
            <a:off x="762000" y="1320800"/>
            <a:ext cx="7543800" cy="457200"/>
          </a:xfrm>
          <a:prstGeom prst="parallelogram">
            <a:avLst>
              <a:gd name="adj" fmla="val 238792"/>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a:latin typeface="Times New Roman" panose="02020603050405020304" pitchFamily="18" charset="0"/>
              <a:ea typeface="仿宋_GB2312" pitchFamily="49" charset="-122"/>
            </a:endParaRPr>
          </a:p>
        </p:txBody>
      </p:sp>
      <p:sp>
        <p:nvSpPr>
          <p:cNvPr id="910340" name="AutoShape 4"/>
          <p:cNvSpPr>
            <a:spLocks noChangeArrowheads="1"/>
          </p:cNvSpPr>
          <p:nvPr/>
        </p:nvSpPr>
        <p:spPr bwMode="auto">
          <a:xfrm>
            <a:off x="1905000" y="9398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21</a:t>
            </a:r>
            <a:endParaRPr kumimoji="1" lang="en-US" altLang="zh-CN" sz="2400">
              <a:effectLst>
                <a:outerShdw blurRad="38100" dist="38100" dir="2700000" algn="tl">
                  <a:srgbClr val="000000"/>
                </a:outerShdw>
              </a:effectLst>
              <a:ea typeface="宋体" pitchFamily="2" charset="-122"/>
            </a:endParaRPr>
          </a:p>
        </p:txBody>
      </p:sp>
      <p:sp>
        <p:nvSpPr>
          <p:cNvPr id="910341" name="AutoShape 5"/>
          <p:cNvSpPr>
            <a:spLocks noChangeArrowheads="1"/>
          </p:cNvSpPr>
          <p:nvPr/>
        </p:nvSpPr>
        <p:spPr bwMode="auto">
          <a:xfrm>
            <a:off x="2819400" y="8636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10342" name="AutoShape 6"/>
          <p:cNvSpPr>
            <a:spLocks noChangeArrowheads="1"/>
          </p:cNvSpPr>
          <p:nvPr/>
        </p:nvSpPr>
        <p:spPr bwMode="auto">
          <a:xfrm>
            <a:off x="3733800" y="5588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49</a:t>
            </a:r>
            <a:endParaRPr kumimoji="1" lang="en-US" altLang="zh-CN" sz="2400">
              <a:effectLst>
                <a:outerShdw blurRad="38100" dist="38100" dir="2700000" algn="tl">
                  <a:srgbClr val="000000"/>
                </a:outerShdw>
              </a:effectLst>
              <a:ea typeface="宋体" pitchFamily="2" charset="-122"/>
            </a:endParaRPr>
          </a:p>
        </p:txBody>
      </p:sp>
      <p:sp>
        <p:nvSpPr>
          <p:cNvPr id="910343" name="AutoShape 7"/>
          <p:cNvSpPr>
            <a:spLocks noChangeArrowheads="1"/>
          </p:cNvSpPr>
          <p:nvPr/>
        </p:nvSpPr>
        <p:spPr bwMode="auto">
          <a:xfrm>
            <a:off x="4648200" y="8636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10344" name="AutoShape 8"/>
          <p:cNvSpPr>
            <a:spLocks noChangeArrowheads="1"/>
          </p:cNvSpPr>
          <p:nvPr/>
        </p:nvSpPr>
        <p:spPr bwMode="auto">
          <a:xfrm>
            <a:off x="5562600" y="10160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16</a:t>
            </a:r>
            <a:endParaRPr kumimoji="1" lang="en-US" altLang="zh-CN" sz="2400">
              <a:effectLst>
                <a:outerShdw blurRad="38100" dist="38100" dir="2700000" algn="tl">
                  <a:srgbClr val="000000"/>
                </a:outerShdw>
              </a:effectLst>
              <a:ea typeface="宋体" pitchFamily="2" charset="-122"/>
            </a:endParaRPr>
          </a:p>
        </p:txBody>
      </p:sp>
      <p:sp>
        <p:nvSpPr>
          <p:cNvPr id="910345" name="AutoShape 9"/>
          <p:cNvSpPr>
            <a:spLocks noChangeArrowheads="1"/>
          </p:cNvSpPr>
          <p:nvPr/>
        </p:nvSpPr>
        <p:spPr bwMode="auto">
          <a:xfrm>
            <a:off x="6477000" y="13208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08</a:t>
            </a:r>
            <a:endParaRPr kumimoji="1" lang="en-US" altLang="zh-CN" sz="2400">
              <a:effectLst>
                <a:outerShdw blurRad="38100" dist="38100" dir="2700000" algn="tl">
                  <a:srgbClr val="000000"/>
                </a:outerShdw>
              </a:effectLst>
              <a:ea typeface="宋体" pitchFamily="2" charset="-122"/>
            </a:endParaRPr>
          </a:p>
        </p:txBody>
      </p:sp>
      <p:sp>
        <p:nvSpPr>
          <p:cNvPr id="19466" name="Text Box 10"/>
          <p:cNvSpPr txBox="1">
            <a:spLocks noChangeArrowheads="1"/>
          </p:cNvSpPr>
          <p:nvPr/>
        </p:nvSpPr>
        <p:spPr bwMode="auto">
          <a:xfrm>
            <a:off x="1981200" y="1778000"/>
            <a:ext cx="490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910347" name="AutoShape 11" descr="白色大理石"/>
          <p:cNvSpPr>
            <a:spLocks noChangeArrowheads="1"/>
          </p:cNvSpPr>
          <p:nvPr/>
        </p:nvSpPr>
        <p:spPr bwMode="auto">
          <a:xfrm>
            <a:off x="914400" y="2997200"/>
            <a:ext cx="7391400" cy="457200"/>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a:latin typeface="Times New Roman" panose="02020603050405020304" pitchFamily="18" charset="0"/>
              <a:ea typeface="仿宋_GB2312" pitchFamily="49" charset="-122"/>
            </a:endParaRPr>
          </a:p>
        </p:txBody>
      </p:sp>
      <p:sp>
        <p:nvSpPr>
          <p:cNvPr id="910348" name="AutoShape 12"/>
          <p:cNvSpPr>
            <a:spLocks noChangeArrowheads="1"/>
          </p:cNvSpPr>
          <p:nvPr/>
        </p:nvSpPr>
        <p:spPr bwMode="auto">
          <a:xfrm>
            <a:off x="1905000" y="2616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21</a:t>
            </a:r>
            <a:endParaRPr kumimoji="1" lang="en-US" altLang="zh-CN" sz="2400">
              <a:effectLst>
                <a:outerShdw blurRad="38100" dist="38100" dir="2700000" algn="tl">
                  <a:srgbClr val="000000"/>
                </a:outerShdw>
              </a:effectLst>
              <a:ea typeface="宋体" pitchFamily="2" charset="-122"/>
            </a:endParaRPr>
          </a:p>
        </p:txBody>
      </p:sp>
      <p:sp>
        <p:nvSpPr>
          <p:cNvPr id="910349" name="AutoShape 13"/>
          <p:cNvSpPr>
            <a:spLocks noChangeArrowheads="1"/>
          </p:cNvSpPr>
          <p:nvPr/>
        </p:nvSpPr>
        <p:spPr bwMode="auto">
          <a:xfrm>
            <a:off x="4648200" y="2540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10350" name="Text Box 14"/>
          <p:cNvSpPr txBox="1">
            <a:spLocks noChangeArrowheads="1"/>
          </p:cNvSpPr>
          <p:nvPr/>
        </p:nvSpPr>
        <p:spPr bwMode="auto">
          <a:xfrm>
            <a:off x="436563" y="1930400"/>
            <a:ext cx="868362" cy="579438"/>
          </a:xfrm>
          <a:prstGeom prst="rect">
            <a:avLst/>
          </a:prstGeom>
          <a:noFill/>
          <a:ln w="9525">
            <a:noFill/>
            <a:miter lim="800000"/>
            <a:headEnd/>
            <a:tailEnd/>
          </a:ln>
        </p:spPr>
        <p:txBody>
          <a:bodyPr wrap="none">
            <a:spAutoFit/>
          </a:bodyPr>
          <a:lstStyle/>
          <a:p>
            <a:pPr eaLnBrk="1" hangingPunct="1">
              <a:defRPr/>
            </a:pPr>
            <a:r>
              <a:rPr kumimoji="1" lang="en-US" altLang="zh-CN" sz="3200" b="1">
                <a:solidFill>
                  <a:schemeClr val="hlink"/>
                </a:solidFill>
                <a:ea typeface="宋体" pitchFamily="2" charset="-122"/>
              </a:rPr>
              <a:t>i</a:t>
            </a:r>
            <a:r>
              <a:rPr kumimoji="1" lang="en-US" altLang="zh-CN" sz="3200" b="1" i="1">
                <a:solidFill>
                  <a:schemeClr val="hlink"/>
                </a:solidFill>
                <a:ea typeface="宋体" pitchFamily="2" charset="-122"/>
              </a:rPr>
              <a:t> </a:t>
            </a:r>
            <a:r>
              <a:rPr kumimoji="1" lang="en-US" altLang="zh-CN" sz="2800" b="1">
                <a:solidFill>
                  <a:schemeClr val="hlink"/>
                </a:solidFill>
                <a:ea typeface="宋体" pitchFamily="2" charset="-122"/>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10351" name="AutoShape 15" descr="白色大理石"/>
          <p:cNvSpPr>
            <a:spLocks noChangeArrowheads="1"/>
          </p:cNvSpPr>
          <p:nvPr/>
        </p:nvSpPr>
        <p:spPr bwMode="auto">
          <a:xfrm>
            <a:off x="914400" y="5816600"/>
            <a:ext cx="7467600" cy="457200"/>
          </a:xfrm>
          <a:prstGeom prst="parallelogram">
            <a:avLst>
              <a:gd name="adj" fmla="val 23638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a:latin typeface="Times New Roman" panose="02020603050405020304" pitchFamily="18" charset="0"/>
              <a:ea typeface="仿宋_GB2312" pitchFamily="49" charset="-122"/>
            </a:endParaRPr>
          </a:p>
        </p:txBody>
      </p:sp>
      <p:sp>
        <p:nvSpPr>
          <p:cNvPr id="910352" name="AutoShape 16"/>
          <p:cNvSpPr>
            <a:spLocks noChangeArrowheads="1"/>
          </p:cNvSpPr>
          <p:nvPr/>
        </p:nvSpPr>
        <p:spPr bwMode="auto">
          <a:xfrm>
            <a:off x="3732213" y="5802313"/>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dirty="0">
                <a:solidFill>
                  <a:srgbClr val="FF3300"/>
                </a:solidFill>
                <a:effectLst>
                  <a:outerShdw blurRad="38100" dist="38100" dir="2700000" algn="tl">
                    <a:srgbClr val="000000"/>
                  </a:outerShdw>
                </a:effectLst>
                <a:latin typeface="Arial" charset="0"/>
                <a:ea typeface="宋体" pitchFamily="2" charset="-122"/>
              </a:rPr>
              <a:t>08</a:t>
            </a:r>
            <a:endParaRPr kumimoji="1" lang="en-US" altLang="zh-CN" sz="2400" dirty="0">
              <a:effectLst>
                <a:outerShdw blurRad="38100" dist="38100" dir="2700000" algn="tl">
                  <a:srgbClr val="000000"/>
                </a:outerShdw>
              </a:effectLst>
              <a:ea typeface="宋体" pitchFamily="2" charset="-122"/>
            </a:endParaRPr>
          </a:p>
        </p:txBody>
      </p:sp>
      <p:sp>
        <p:nvSpPr>
          <p:cNvPr id="910353" name="AutoShape 17"/>
          <p:cNvSpPr>
            <a:spLocks noChangeArrowheads="1"/>
          </p:cNvSpPr>
          <p:nvPr/>
        </p:nvSpPr>
        <p:spPr bwMode="auto">
          <a:xfrm>
            <a:off x="6507163" y="503555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dirty="0">
                <a:solidFill>
                  <a:srgbClr val="FF3300"/>
                </a:solidFill>
                <a:effectLst>
                  <a:outerShdw blurRad="38100" dist="38100" dir="2700000" algn="tl">
                    <a:srgbClr val="000000"/>
                  </a:outerShdw>
                </a:effectLst>
                <a:latin typeface="Arial" charset="0"/>
                <a:ea typeface="宋体" pitchFamily="2" charset="-122"/>
              </a:rPr>
              <a:t>49</a:t>
            </a:r>
            <a:endParaRPr kumimoji="1" lang="en-US" altLang="zh-CN" sz="2400" dirty="0">
              <a:effectLst>
                <a:outerShdw blurRad="38100" dist="38100" dir="2700000" algn="tl">
                  <a:srgbClr val="000000"/>
                </a:outerShdw>
              </a:effectLst>
              <a:ea typeface="宋体" pitchFamily="2" charset="-122"/>
            </a:endParaRPr>
          </a:p>
        </p:txBody>
      </p:sp>
      <p:sp>
        <p:nvSpPr>
          <p:cNvPr id="47123" name="Text Box 18"/>
          <p:cNvSpPr txBox="1">
            <a:spLocks noChangeArrowheads="1"/>
          </p:cNvSpPr>
          <p:nvPr/>
        </p:nvSpPr>
        <p:spPr bwMode="auto">
          <a:xfrm>
            <a:off x="381000" y="2387600"/>
            <a:ext cx="1395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u="sng">
                <a:solidFill>
                  <a:schemeClr val="tx2"/>
                </a:solidFill>
                <a:latin typeface="Times New Roman" panose="02020603050405020304" pitchFamily="18" charset="0"/>
              </a:rPr>
              <a:t>Gap = 3</a:t>
            </a:r>
            <a:endParaRPr kumimoji="1" lang="en-US" altLang="zh-CN" sz="2800" b="1">
              <a:latin typeface="Times New Roman" panose="02020603050405020304" pitchFamily="18" charset="0"/>
            </a:endParaRPr>
          </a:p>
        </p:txBody>
      </p:sp>
      <p:sp>
        <p:nvSpPr>
          <p:cNvPr id="910355" name="AutoShape 19" descr="白色大理石"/>
          <p:cNvSpPr>
            <a:spLocks noChangeArrowheads="1"/>
          </p:cNvSpPr>
          <p:nvPr/>
        </p:nvSpPr>
        <p:spPr bwMode="auto">
          <a:xfrm>
            <a:off x="914400" y="4445000"/>
            <a:ext cx="7391400" cy="457200"/>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a:latin typeface="Times New Roman" panose="02020603050405020304" pitchFamily="18" charset="0"/>
              <a:ea typeface="仿宋_GB2312" pitchFamily="49" charset="-122"/>
            </a:endParaRPr>
          </a:p>
        </p:txBody>
      </p:sp>
      <p:sp>
        <p:nvSpPr>
          <p:cNvPr id="910356" name="AutoShape 20"/>
          <p:cNvSpPr>
            <a:spLocks noChangeArrowheads="1"/>
          </p:cNvSpPr>
          <p:nvPr/>
        </p:nvSpPr>
        <p:spPr bwMode="auto">
          <a:xfrm>
            <a:off x="5557838" y="397668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b="1">
              <a:effectLst>
                <a:outerShdw blurRad="38100" dist="38100" dir="2700000" algn="tl">
                  <a:srgbClr val="000000"/>
                </a:outerShdw>
              </a:effectLst>
              <a:ea typeface="宋体" pitchFamily="2" charset="-122"/>
            </a:endParaRPr>
          </a:p>
        </p:txBody>
      </p:sp>
      <p:sp>
        <p:nvSpPr>
          <p:cNvPr id="910357" name="AutoShape 21"/>
          <p:cNvSpPr>
            <a:spLocks noChangeArrowheads="1"/>
          </p:cNvSpPr>
          <p:nvPr/>
        </p:nvSpPr>
        <p:spPr bwMode="auto">
          <a:xfrm>
            <a:off x="2819400" y="4122738"/>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dirty="0">
                <a:solidFill>
                  <a:srgbClr val="FF3300"/>
                </a:solidFill>
                <a:effectLst>
                  <a:outerShdw blurRad="38100" dist="38100" dir="2700000" algn="tl">
                    <a:srgbClr val="000000"/>
                  </a:outerShdw>
                </a:effectLst>
                <a:latin typeface="Arial" charset="0"/>
                <a:ea typeface="宋体" pitchFamily="2" charset="-122"/>
              </a:rPr>
              <a:t>16</a:t>
            </a:r>
            <a:endParaRPr kumimoji="1" lang="en-US" altLang="zh-CN" sz="2400" dirty="0">
              <a:effectLst>
                <a:outerShdw blurRad="38100" dist="38100" dir="2700000" algn="tl">
                  <a:srgbClr val="000000"/>
                </a:outerShdw>
              </a:effectLst>
              <a:ea typeface="宋体" pitchFamily="2" charset="-122"/>
            </a:endParaRPr>
          </a:p>
        </p:txBody>
      </p:sp>
      <p:sp>
        <p:nvSpPr>
          <p:cNvPr id="910358" name="AutoShape 22"/>
          <p:cNvSpPr>
            <a:spLocks noChangeArrowheads="1"/>
          </p:cNvSpPr>
          <p:nvPr/>
        </p:nvSpPr>
        <p:spPr bwMode="auto">
          <a:xfrm>
            <a:off x="3733800" y="2235200"/>
            <a:ext cx="533400" cy="114300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49</a:t>
            </a:r>
            <a:endParaRPr kumimoji="1" lang="en-US" altLang="zh-CN" sz="2400">
              <a:effectLst>
                <a:outerShdw blurRad="38100" dist="38100" dir="2700000" algn="tl">
                  <a:srgbClr val="C0C0C0"/>
                </a:outerShdw>
              </a:effectLst>
              <a:ea typeface="宋体" pitchFamily="2" charset="-122"/>
            </a:endParaRPr>
          </a:p>
        </p:txBody>
      </p:sp>
      <p:sp>
        <p:nvSpPr>
          <p:cNvPr id="910359" name="AutoShape 23"/>
          <p:cNvSpPr>
            <a:spLocks noChangeArrowheads="1"/>
          </p:cNvSpPr>
          <p:nvPr/>
        </p:nvSpPr>
        <p:spPr bwMode="auto">
          <a:xfrm>
            <a:off x="2819400" y="25400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25</a:t>
            </a:r>
            <a:endParaRPr kumimoji="1" lang="en-US" altLang="zh-CN" sz="2400">
              <a:effectLst>
                <a:outerShdw blurRad="38100" dist="38100" dir="2700000" algn="tl">
                  <a:srgbClr val="C0C0C0"/>
                </a:outerShdw>
              </a:effectLst>
              <a:ea typeface="宋体" pitchFamily="2" charset="-122"/>
            </a:endParaRPr>
          </a:p>
        </p:txBody>
      </p:sp>
      <p:sp>
        <p:nvSpPr>
          <p:cNvPr id="910360" name="AutoShape 24"/>
          <p:cNvSpPr>
            <a:spLocks noChangeArrowheads="1"/>
          </p:cNvSpPr>
          <p:nvPr/>
        </p:nvSpPr>
        <p:spPr bwMode="auto">
          <a:xfrm>
            <a:off x="5562600" y="2692400"/>
            <a:ext cx="533400" cy="685800"/>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16</a:t>
            </a:r>
            <a:endParaRPr kumimoji="1" lang="en-US" altLang="zh-CN" sz="2400">
              <a:effectLst>
                <a:outerShdw blurRad="38100" dist="38100" dir="2700000" algn="tl">
                  <a:srgbClr val="C0C0C0"/>
                </a:outerShdw>
              </a:effectLst>
              <a:ea typeface="宋体" pitchFamily="2" charset="-122"/>
            </a:endParaRPr>
          </a:p>
        </p:txBody>
      </p:sp>
      <p:sp>
        <p:nvSpPr>
          <p:cNvPr id="910361" name="AutoShape 25"/>
          <p:cNvSpPr>
            <a:spLocks noChangeArrowheads="1"/>
          </p:cNvSpPr>
          <p:nvPr/>
        </p:nvSpPr>
        <p:spPr bwMode="auto">
          <a:xfrm>
            <a:off x="6477000" y="2997200"/>
            <a:ext cx="533400" cy="38100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08</a:t>
            </a:r>
            <a:endParaRPr kumimoji="1" lang="en-US" altLang="zh-CN" sz="2400">
              <a:effectLst>
                <a:outerShdw blurRad="38100" dist="38100" dir="2700000" algn="tl">
                  <a:srgbClr val="C0C0C0"/>
                </a:outerShdw>
              </a:effectLst>
              <a:ea typeface="宋体" pitchFamily="2" charset="-122"/>
            </a:endParaRPr>
          </a:p>
        </p:txBody>
      </p:sp>
      <p:sp>
        <p:nvSpPr>
          <p:cNvPr id="910362" name="AutoShape 26"/>
          <p:cNvSpPr>
            <a:spLocks noChangeArrowheads="1"/>
          </p:cNvSpPr>
          <p:nvPr/>
        </p:nvSpPr>
        <p:spPr bwMode="auto">
          <a:xfrm>
            <a:off x="3733800" y="3683000"/>
            <a:ext cx="533400" cy="114300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49</a:t>
            </a:r>
            <a:endParaRPr kumimoji="1" lang="en-US" altLang="zh-CN" sz="2400">
              <a:effectLst>
                <a:outerShdw blurRad="38100" dist="38100" dir="2700000" algn="tl">
                  <a:srgbClr val="C0C0C0"/>
                </a:outerShdw>
              </a:effectLst>
              <a:ea typeface="宋体" pitchFamily="2" charset="-122"/>
            </a:endParaRPr>
          </a:p>
        </p:txBody>
      </p:sp>
      <p:sp>
        <p:nvSpPr>
          <p:cNvPr id="910363" name="AutoShape 27"/>
          <p:cNvSpPr>
            <a:spLocks noChangeArrowheads="1"/>
          </p:cNvSpPr>
          <p:nvPr/>
        </p:nvSpPr>
        <p:spPr bwMode="auto">
          <a:xfrm>
            <a:off x="4648200" y="39878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25*</a:t>
            </a:r>
            <a:endParaRPr kumimoji="1" lang="en-US" altLang="zh-CN" sz="2400">
              <a:effectLst>
                <a:outerShdw blurRad="38100" dist="38100" dir="2700000" algn="tl">
                  <a:srgbClr val="C0C0C0"/>
                </a:outerShdw>
              </a:effectLst>
              <a:ea typeface="宋体" pitchFamily="2" charset="-122"/>
            </a:endParaRPr>
          </a:p>
        </p:txBody>
      </p:sp>
      <p:sp>
        <p:nvSpPr>
          <p:cNvPr id="910364" name="AutoShape 28"/>
          <p:cNvSpPr>
            <a:spLocks noChangeArrowheads="1"/>
          </p:cNvSpPr>
          <p:nvPr/>
        </p:nvSpPr>
        <p:spPr bwMode="auto">
          <a:xfrm>
            <a:off x="6477000" y="4445000"/>
            <a:ext cx="533400" cy="38100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08</a:t>
            </a:r>
            <a:endParaRPr kumimoji="1" lang="en-US" altLang="zh-CN" sz="2400">
              <a:effectLst>
                <a:outerShdw blurRad="38100" dist="38100" dir="2700000" algn="tl">
                  <a:srgbClr val="C0C0C0"/>
                </a:outerShdw>
              </a:effectLst>
              <a:ea typeface="宋体" pitchFamily="2" charset="-122"/>
            </a:endParaRPr>
          </a:p>
        </p:txBody>
      </p:sp>
      <p:sp>
        <p:nvSpPr>
          <p:cNvPr id="910365" name="AutoShape 29"/>
          <p:cNvSpPr>
            <a:spLocks noChangeArrowheads="1"/>
          </p:cNvSpPr>
          <p:nvPr/>
        </p:nvSpPr>
        <p:spPr bwMode="auto">
          <a:xfrm>
            <a:off x="1905000" y="4064000"/>
            <a:ext cx="533400" cy="762000"/>
          </a:xfrm>
          <a:prstGeom prst="can">
            <a:avLst>
              <a:gd name="adj" fmla="val 35714"/>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21</a:t>
            </a:r>
            <a:endParaRPr kumimoji="1" lang="en-US" altLang="zh-CN" sz="2400">
              <a:effectLst>
                <a:outerShdw blurRad="38100" dist="38100" dir="2700000" algn="tl">
                  <a:srgbClr val="C0C0C0"/>
                </a:outerShdw>
              </a:effectLst>
              <a:ea typeface="宋体" pitchFamily="2" charset="-122"/>
            </a:endParaRPr>
          </a:p>
        </p:txBody>
      </p:sp>
      <p:sp>
        <p:nvSpPr>
          <p:cNvPr id="910366" name="AutoShape 30"/>
          <p:cNvSpPr>
            <a:spLocks noChangeArrowheads="1"/>
          </p:cNvSpPr>
          <p:nvPr/>
        </p:nvSpPr>
        <p:spPr bwMode="auto">
          <a:xfrm>
            <a:off x="2819400" y="53594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25</a:t>
            </a:r>
            <a:endParaRPr kumimoji="1" lang="en-US" altLang="zh-CN" sz="2400">
              <a:effectLst>
                <a:outerShdw blurRad="38100" dist="38100" dir="2700000" algn="tl">
                  <a:srgbClr val="C0C0C0"/>
                </a:outerShdw>
              </a:effectLst>
              <a:ea typeface="宋体" pitchFamily="2" charset="-122"/>
            </a:endParaRPr>
          </a:p>
        </p:txBody>
      </p:sp>
      <p:sp>
        <p:nvSpPr>
          <p:cNvPr id="910367" name="AutoShape 31"/>
          <p:cNvSpPr>
            <a:spLocks noChangeArrowheads="1"/>
          </p:cNvSpPr>
          <p:nvPr/>
        </p:nvSpPr>
        <p:spPr bwMode="auto">
          <a:xfrm>
            <a:off x="1905000" y="5435600"/>
            <a:ext cx="533400" cy="762000"/>
          </a:xfrm>
          <a:prstGeom prst="can">
            <a:avLst>
              <a:gd name="adj" fmla="val 35714"/>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21</a:t>
            </a:r>
            <a:endParaRPr kumimoji="1" lang="en-US" altLang="zh-CN" sz="2400">
              <a:effectLst>
                <a:outerShdw blurRad="38100" dist="38100" dir="2700000" algn="tl">
                  <a:srgbClr val="C0C0C0"/>
                </a:outerShdw>
              </a:effectLst>
              <a:ea typeface="宋体" pitchFamily="2" charset="-122"/>
            </a:endParaRPr>
          </a:p>
        </p:txBody>
      </p:sp>
      <p:sp>
        <p:nvSpPr>
          <p:cNvPr id="910368" name="AutoShape 32"/>
          <p:cNvSpPr>
            <a:spLocks noChangeArrowheads="1"/>
          </p:cNvSpPr>
          <p:nvPr/>
        </p:nvSpPr>
        <p:spPr bwMode="auto">
          <a:xfrm>
            <a:off x="4648200" y="53594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25*</a:t>
            </a:r>
            <a:endParaRPr kumimoji="1" lang="en-US" altLang="zh-CN" sz="2400">
              <a:effectLst>
                <a:outerShdw blurRad="38100" dist="38100" dir="2700000" algn="tl">
                  <a:srgbClr val="C0C0C0"/>
                </a:outerShdw>
              </a:effectLst>
              <a:ea typeface="宋体" pitchFamily="2" charset="-122"/>
            </a:endParaRPr>
          </a:p>
        </p:txBody>
      </p:sp>
      <p:sp>
        <p:nvSpPr>
          <p:cNvPr id="910369" name="AutoShape 33"/>
          <p:cNvSpPr>
            <a:spLocks noChangeArrowheads="1"/>
          </p:cNvSpPr>
          <p:nvPr/>
        </p:nvSpPr>
        <p:spPr bwMode="auto">
          <a:xfrm>
            <a:off x="5562600" y="5511800"/>
            <a:ext cx="533400" cy="685800"/>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16</a:t>
            </a:r>
            <a:endParaRPr kumimoji="1" lang="en-US" altLang="zh-CN" sz="240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214739358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03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03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0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03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03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03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03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03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03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03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03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03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03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03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103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103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0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103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103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103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103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10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47" grpId="0" animBg="1"/>
      <p:bldP spid="910348" grpId="0" animBg="1"/>
      <p:bldP spid="910349" grpId="0" animBg="1"/>
      <p:bldP spid="910350" grpId="0"/>
      <p:bldP spid="910351" grpId="0" animBg="1"/>
      <p:bldP spid="910352" grpId="0" animBg="1"/>
      <p:bldP spid="910353" grpId="0" animBg="1"/>
      <p:bldP spid="47123" grpId="0"/>
      <p:bldP spid="910355" grpId="0" animBg="1"/>
      <p:bldP spid="910356" grpId="0" animBg="1"/>
      <p:bldP spid="910357" grpId="0" animBg="1"/>
      <p:bldP spid="910358" grpId="0" animBg="1"/>
      <p:bldP spid="910359" grpId="0" animBg="1"/>
      <p:bldP spid="910360" grpId="0" animBg="1"/>
      <p:bldP spid="910361" grpId="0" animBg="1"/>
      <p:bldP spid="910362" grpId="0" animBg="1"/>
      <p:bldP spid="910363" grpId="0" animBg="1"/>
      <p:bldP spid="910364" grpId="0" animBg="1"/>
      <p:bldP spid="910365" grpId="0" animBg="1"/>
      <p:bldP spid="910366" grpId="0" animBg="1"/>
      <p:bldP spid="910367" grpId="0" animBg="1"/>
      <p:bldP spid="910368" grpId="0" animBg="1"/>
      <p:bldP spid="9103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C20866-B16D-4B3E-802E-1E917461420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13</a:t>
            </a:fld>
            <a:endParaRPr lang="en-US" altLang="zh-CN" sz="1800" smtClean="0">
              <a:latin typeface="华文新魏" panose="02010800040101010101" pitchFamily="2" charset="-122"/>
              <a:ea typeface="华文新魏" panose="02010800040101010101" pitchFamily="2" charset="-122"/>
            </a:endParaRPr>
          </a:p>
        </p:txBody>
      </p:sp>
      <p:sp>
        <p:nvSpPr>
          <p:cNvPr id="20483" name="AutoShape 2" descr="白色大理石"/>
          <p:cNvSpPr>
            <a:spLocks noChangeArrowheads="1"/>
          </p:cNvSpPr>
          <p:nvPr/>
        </p:nvSpPr>
        <p:spPr bwMode="auto">
          <a:xfrm>
            <a:off x="762000" y="1219200"/>
            <a:ext cx="7543800" cy="457200"/>
          </a:xfrm>
          <a:prstGeom prst="parallelogram">
            <a:avLst>
              <a:gd name="adj" fmla="val 238792"/>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20484" name="Rectangle 3"/>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b="1">
              <a:solidFill>
                <a:schemeClr val="tx2"/>
              </a:solidFill>
              <a:latin typeface="Times New Roman" panose="02020603050405020304" pitchFamily="18" charset="0"/>
            </a:endParaRPr>
          </a:p>
        </p:txBody>
      </p:sp>
      <p:sp>
        <p:nvSpPr>
          <p:cNvPr id="911364" name="AutoShape 4"/>
          <p:cNvSpPr>
            <a:spLocks noChangeArrowheads="1"/>
          </p:cNvSpPr>
          <p:nvPr/>
        </p:nvSpPr>
        <p:spPr bwMode="auto">
          <a:xfrm>
            <a:off x="19050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21</a:t>
            </a:r>
            <a:endParaRPr kumimoji="1" lang="en-US" altLang="zh-CN" sz="2400">
              <a:effectLst>
                <a:outerShdw blurRad="38100" dist="38100" dir="2700000" algn="tl">
                  <a:srgbClr val="000000"/>
                </a:outerShdw>
              </a:effectLst>
              <a:ea typeface="宋体" pitchFamily="2" charset="-122"/>
            </a:endParaRPr>
          </a:p>
        </p:txBody>
      </p:sp>
      <p:sp>
        <p:nvSpPr>
          <p:cNvPr id="911365" name="AutoShape 5"/>
          <p:cNvSpPr>
            <a:spLocks noChangeArrowheads="1"/>
          </p:cNvSpPr>
          <p:nvPr/>
        </p:nvSpPr>
        <p:spPr bwMode="auto">
          <a:xfrm>
            <a:off x="55626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11366" name="AutoShape 6"/>
          <p:cNvSpPr>
            <a:spLocks noChangeArrowheads="1"/>
          </p:cNvSpPr>
          <p:nvPr/>
        </p:nvSpPr>
        <p:spPr bwMode="auto">
          <a:xfrm>
            <a:off x="64770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49</a:t>
            </a:r>
            <a:endParaRPr kumimoji="1" lang="en-US" altLang="zh-CN" sz="2400">
              <a:effectLst>
                <a:outerShdw blurRad="38100" dist="38100" dir="2700000" algn="tl">
                  <a:srgbClr val="000000"/>
                </a:outerShdw>
              </a:effectLst>
              <a:ea typeface="宋体" pitchFamily="2" charset="-122"/>
            </a:endParaRPr>
          </a:p>
        </p:txBody>
      </p:sp>
      <p:sp>
        <p:nvSpPr>
          <p:cNvPr id="911367" name="AutoShape 7"/>
          <p:cNvSpPr>
            <a:spLocks noChangeArrowheads="1"/>
          </p:cNvSpPr>
          <p:nvPr/>
        </p:nvSpPr>
        <p:spPr bwMode="auto">
          <a:xfrm>
            <a:off x="4648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11368" name="AutoShape 8"/>
          <p:cNvSpPr>
            <a:spLocks noChangeArrowheads="1"/>
          </p:cNvSpPr>
          <p:nvPr/>
        </p:nvSpPr>
        <p:spPr bwMode="auto">
          <a:xfrm>
            <a:off x="28194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16</a:t>
            </a:r>
            <a:endParaRPr kumimoji="1" lang="en-US" altLang="zh-CN" sz="2400">
              <a:effectLst>
                <a:outerShdw blurRad="38100" dist="38100" dir="2700000" algn="tl">
                  <a:srgbClr val="000000"/>
                </a:outerShdw>
              </a:effectLst>
              <a:ea typeface="宋体" pitchFamily="2" charset="-122"/>
            </a:endParaRPr>
          </a:p>
        </p:txBody>
      </p:sp>
      <p:sp>
        <p:nvSpPr>
          <p:cNvPr id="911369" name="AutoShape 9"/>
          <p:cNvSpPr>
            <a:spLocks noChangeArrowheads="1"/>
          </p:cNvSpPr>
          <p:nvPr/>
        </p:nvSpPr>
        <p:spPr bwMode="auto">
          <a:xfrm>
            <a:off x="37338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08</a:t>
            </a:r>
            <a:endParaRPr kumimoji="1" lang="en-US" altLang="zh-CN" sz="2400">
              <a:effectLst>
                <a:outerShdw blurRad="38100" dist="38100" dir="2700000" algn="tl">
                  <a:srgbClr val="000000"/>
                </a:outerShdw>
              </a:effectLst>
              <a:ea typeface="宋体" pitchFamily="2" charset="-122"/>
            </a:endParaRPr>
          </a:p>
        </p:txBody>
      </p:sp>
      <p:sp>
        <p:nvSpPr>
          <p:cNvPr id="20491" name="Text Box 10"/>
          <p:cNvSpPr txBox="1">
            <a:spLocks noChangeArrowheads="1"/>
          </p:cNvSpPr>
          <p:nvPr/>
        </p:nvSpPr>
        <p:spPr bwMode="auto">
          <a:xfrm>
            <a:off x="1981200" y="1676400"/>
            <a:ext cx="490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911371" name="AutoShape 11" descr="白色大理石"/>
          <p:cNvSpPr>
            <a:spLocks noChangeArrowheads="1"/>
          </p:cNvSpPr>
          <p:nvPr/>
        </p:nvSpPr>
        <p:spPr bwMode="auto">
          <a:xfrm>
            <a:off x="914400" y="2971800"/>
            <a:ext cx="7391400" cy="457200"/>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a:latin typeface="Times New Roman" panose="02020603050405020304" pitchFamily="18" charset="0"/>
              <a:ea typeface="仿宋_GB2312" pitchFamily="49" charset="-122"/>
            </a:endParaRPr>
          </a:p>
        </p:txBody>
      </p:sp>
      <p:sp>
        <p:nvSpPr>
          <p:cNvPr id="911372" name="AutoShape 12"/>
          <p:cNvSpPr>
            <a:spLocks noChangeArrowheads="1"/>
          </p:cNvSpPr>
          <p:nvPr/>
        </p:nvSpPr>
        <p:spPr bwMode="auto">
          <a:xfrm>
            <a:off x="1905000" y="25908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21</a:t>
            </a:r>
            <a:endParaRPr kumimoji="1" lang="en-US" altLang="zh-CN" sz="2400">
              <a:effectLst>
                <a:outerShdw blurRad="38100" dist="38100" dir="2700000" algn="tl">
                  <a:srgbClr val="000000"/>
                </a:outerShdw>
              </a:effectLst>
              <a:ea typeface="宋体" pitchFamily="2" charset="-122"/>
            </a:endParaRPr>
          </a:p>
        </p:txBody>
      </p:sp>
      <p:sp>
        <p:nvSpPr>
          <p:cNvPr id="911373" name="Text Box 13"/>
          <p:cNvSpPr txBox="1">
            <a:spLocks noChangeArrowheads="1"/>
          </p:cNvSpPr>
          <p:nvPr/>
        </p:nvSpPr>
        <p:spPr bwMode="auto">
          <a:xfrm>
            <a:off x="436563" y="1828800"/>
            <a:ext cx="868362" cy="579438"/>
          </a:xfrm>
          <a:prstGeom prst="rect">
            <a:avLst/>
          </a:prstGeom>
          <a:noFill/>
          <a:ln w="9525">
            <a:noFill/>
            <a:miter lim="800000"/>
            <a:headEnd/>
            <a:tailEnd/>
          </a:ln>
        </p:spPr>
        <p:txBody>
          <a:bodyPr wrap="none">
            <a:spAutoFit/>
          </a:bodyPr>
          <a:lstStyle/>
          <a:p>
            <a:pPr eaLnBrk="1" hangingPunct="1">
              <a:defRPr/>
            </a:pPr>
            <a:r>
              <a:rPr kumimoji="1" lang="en-US" altLang="zh-CN" sz="3200" b="1">
                <a:solidFill>
                  <a:schemeClr val="hlink"/>
                </a:solidFill>
                <a:ea typeface="宋体" pitchFamily="2" charset="-122"/>
              </a:rPr>
              <a:t>i </a:t>
            </a:r>
            <a:r>
              <a:rPr kumimoji="1" lang="en-US" altLang="zh-CN" sz="2800" b="1">
                <a:solidFill>
                  <a:schemeClr val="hlink"/>
                </a:solidFill>
                <a:ea typeface="宋体" pitchFamily="2" charset="-122"/>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11374" name="AutoShape 14" descr="白色大理石"/>
          <p:cNvSpPr>
            <a:spLocks noChangeArrowheads="1"/>
          </p:cNvSpPr>
          <p:nvPr/>
        </p:nvSpPr>
        <p:spPr bwMode="auto">
          <a:xfrm>
            <a:off x="914400" y="5715000"/>
            <a:ext cx="7467600" cy="457200"/>
          </a:xfrm>
          <a:prstGeom prst="parallelogram">
            <a:avLst>
              <a:gd name="adj" fmla="val 23638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a:latin typeface="Times New Roman" panose="02020603050405020304" pitchFamily="18" charset="0"/>
              <a:ea typeface="仿宋_GB2312" pitchFamily="49" charset="-122"/>
            </a:endParaRPr>
          </a:p>
        </p:txBody>
      </p:sp>
      <p:sp>
        <p:nvSpPr>
          <p:cNvPr id="911375" name="AutoShape 15"/>
          <p:cNvSpPr>
            <a:spLocks noChangeArrowheads="1"/>
          </p:cNvSpPr>
          <p:nvPr/>
        </p:nvSpPr>
        <p:spPr bwMode="auto">
          <a:xfrm>
            <a:off x="3733800" y="29718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08</a:t>
            </a:r>
            <a:endParaRPr kumimoji="1" lang="en-US" altLang="zh-CN" sz="2400">
              <a:effectLst>
                <a:outerShdw blurRad="38100" dist="38100" dir="2700000" algn="tl">
                  <a:srgbClr val="000000"/>
                </a:outerShdw>
              </a:effectLst>
              <a:ea typeface="宋体" pitchFamily="2" charset="-122"/>
            </a:endParaRPr>
          </a:p>
        </p:txBody>
      </p:sp>
      <p:sp>
        <p:nvSpPr>
          <p:cNvPr id="911376" name="AutoShape 16"/>
          <p:cNvSpPr>
            <a:spLocks noChangeArrowheads="1"/>
          </p:cNvSpPr>
          <p:nvPr/>
        </p:nvSpPr>
        <p:spPr bwMode="auto">
          <a:xfrm>
            <a:off x="6477000" y="49530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49</a:t>
            </a:r>
            <a:endParaRPr kumimoji="1" lang="en-US" altLang="zh-CN" sz="2400">
              <a:effectLst>
                <a:outerShdw blurRad="38100" dist="38100" dir="2700000" algn="tl">
                  <a:srgbClr val="000000"/>
                </a:outerShdw>
              </a:effectLst>
              <a:ea typeface="宋体" pitchFamily="2" charset="-122"/>
            </a:endParaRPr>
          </a:p>
        </p:txBody>
      </p:sp>
      <p:sp>
        <p:nvSpPr>
          <p:cNvPr id="48146" name="Text Box 17"/>
          <p:cNvSpPr txBox="1">
            <a:spLocks noChangeArrowheads="1"/>
          </p:cNvSpPr>
          <p:nvPr/>
        </p:nvSpPr>
        <p:spPr bwMode="auto">
          <a:xfrm>
            <a:off x="381000" y="2286000"/>
            <a:ext cx="1395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u="sng">
                <a:solidFill>
                  <a:schemeClr val="tx2"/>
                </a:solidFill>
                <a:latin typeface="Times New Roman" panose="02020603050405020304" pitchFamily="18" charset="0"/>
              </a:rPr>
              <a:t>Gap = 2</a:t>
            </a:r>
            <a:endParaRPr kumimoji="1" lang="en-US" altLang="zh-CN" sz="2800" b="1">
              <a:latin typeface="Times New Roman" panose="02020603050405020304" pitchFamily="18" charset="0"/>
            </a:endParaRPr>
          </a:p>
        </p:txBody>
      </p:sp>
      <p:sp>
        <p:nvSpPr>
          <p:cNvPr id="911378" name="AutoShape 18" descr="白色大理石"/>
          <p:cNvSpPr>
            <a:spLocks noChangeArrowheads="1"/>
          </p:cNvSpPr>
          <p:nvPr/>
        </p:nvSpPr>
        <p:spPr bwMode="auto">
          <a:xfrm>
            <a:off x="914400" y="4343400"/>
            <a:ext cx="7391400" cy="457200"/>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a:latin typeface="Times New Roman" panose="02020603050405020304" pitchFamily="18" charset="0"/>
              <a:ea typeface="仿宋_GB2312" pitchFamily="49" charset="-122"/>
            </a:endParaRPr>
          </a:p>
        </p:txBody>
      </p:sp>
      <p:sp>
        <p:nvSpPr>
          <p:cNvPr id="911379" name="AutoShape 19"/>
          <p:cNvSpPr>
            <a:spLocks noChangeArrowheads="1"/>
          </p:cNvSpPr>
          <p:nvPr/>
        </p:nvSpPr>
        <p:spPr bwMode="auto">
          <a:xfrm>
            <a:off x="5562600" y="25146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b="1">
              <a:effectLst>
                <a:outerShdw blurRad="38100" dist="38100" dir="2700000" algn="tl">
                  <a:srgbClr val="000000"/>
                </a:outerShdw>
              </a:effectLst>
              <a:ea typeface="宋体" pitchFamily="2" charset="-122"/>
            </a:endParaRPr>
          </a:p>
        </p:txBody>
      </p:sp>
      <p:sp>
        <p:nvSpPr>
          <p:cNvPr id="911380" name="AutoShape 20"/>
          <p:cNvSpPr>
            <a:spLocks noChangeArrowheads="1"/>
          </p:cNvSpPr>
          <p:nvPr/>
        </p:nvSpPr>
        <p:spPr bwMode="auto">
          <a:xfrm>
            <a:off x="2819400" y="40386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16</a:t>
            </a:r>
            <a:endParaRPr kumimoji="1" lang="en-US" altLang="zh-CN" sz="2400">
              <a:effectLst>
                <a:outerShdw blurRad="38100" dist="38100" dir="2700000" algn="tl">
                  <a:srgbClr val="000000"/>
                </a:outerShdw>
              </a:effectLst>
              <a:ea typeface="宋体" pitchFamily="2" charset="-122"/>
            </a:endParaRPr>
          </a:p>
        </p:txBody>
      </p:sp>
      <p:sp>
        <p:nvSpPr>
          <p:cNvPr id="911381" name="AutoShape 21"/>
          <p:cNvSpPr>
            <a:spLocks noChangeArrowheads="1"/>
          </p:cNvSpPr>
          <p:nvPr/>
        </p:nvSpPr>
        <p:spPr bwMode="auto">
          <a:xfrm>
            <a:off x="6477000" y="2209800"/>
            <a:ext cx="533400" cy="114300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49</a:t>
            </a:r>
            <a:endParaRPr kumimoji="1" lang="en-US" altLang="zh-CN" sz="2400">
              <a:effectLst>
                <a:outerShdw blurRad="38100" dist="38100" dir="2700000" algn="tl">
                  <a:srgbClr val="C0C0C0"/>
                </a:outerShdw>
              </a:effectLst>
              <a:ea typeface="宋体" pitchFamily="2" charset="-122"/>
            </a:endParaRPr>
          </a:p>
        </p:txBody>
      </p:sp>
      <p:sp>
        <p:nvSpPr>
          <p:cNvPr id="911382" name="AutoShape 22"/>
          <p:cNvSpPr>
            <a:spLocks noChangeArrowheads="1"/>
          </p:cNvSpPr>
          <p:nvPr/>
        </p:nvSpPr>
        <p:spPr bwMode="auto">
          <a:xfrm>
            <a:off x="2819400" y="2667000"/>
            <a:ext cx="533400" cy="685800"/>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16</a:t>
            </a:r>
            <a:endParaRPr kumimoji="1" lang="en-US" altLang="zh-CN" sz="2400">
              <a:effectLst>
                <a:outerShdw blurRad="38100" dist="38100" dir="2700000" algn="tl">
                  <a:srgbClr val="C0C0C0"/>
                </a:outerShdw>
              </a:effectLst>
              <a:ea typeface="宋体" pitchFamily="2" charset="-122"/>
            </a:endParaRPr>
          </a:p>
        </p:txBody>
      </p:sp>
      <p:sp>
        <p:nvSpPr>
          <p:cNvPr id="911383" name="AutoShape 23"/>
          <p:cNvSpPr>
            <a:spLocks noChangeArrowheads="1"/>
          </p:cNvSpPr>
          <p:nvPr/>
        </p:nvSpPr>
        <p:spPr bwMode="auto">
          <a:xfrm>
            <a:off x="4648200" y="25146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25*</a:t>
            </a:r>
            <a:endParaRPr kumimoji="1" lang="en-US" altLang="zh-CN" sz="2400">
              <a:effectLst>
                <a:outerShdw blurRad="38100" dist="38100" dir="2700000" algn="tl">
                  <a:srgbClr val="C0C0C0"/>
                </a:outerShdw>
              </a:effectLst>
              <a:ea typeface="宋体" pitchFamily="2" charset="-122"/>
            </a:endParaRPr>
          </a:p>
        </p:txBody>
      </p:sp>
      <p:sp>
        <p:nvSpPr>
          <p:cNvPr id="911384" name="AutoShape 24"/>
          <p:cNvSpPr>
            <a:spLocks noChangeArrowheads="1"/>
          </p:cNvSpPr>
          <p:nvPr/>
        </p:nvSpPr>
        <p:spPr bwMode="auto">
          <a:xfrm>
            <a:off x="3733800" y="4343400"/>
            <a:ext cx="533400" cy="38100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08</a:t>
            </a:r>
            <a:endParaRPr kumimoji="1" lang="en-US" altLang="zh-CN" sz="2400">
              <a:effectLst>
                <a:outerShdw blurRad="38100" dist="38100" dir="2700000" algn="tl">
                  <a:srgbClr val="C0C0C0"/>
                </a:outerShdw>
              </a:effectLst>
              <a:ea typeface="宋体" pitchFamily="2" charset="-122"/>
            </a:endParaRPr>
          </a:p>
        </p:txBody>
      </p:sp>
      <p:sp>
        <p:nvSpPr>
          <p:cNvPr id="911385" name="AutoShape 25"/>
          <p:cNvSpPr>
            <a:spLocks noChangeArrowheads="1"/>
          </p:cNvSpPr>
          <p:nvPr/>
        </p:nvSpPr>
        <p:spPr bwMode="auto">
          <a:xfrm>
            <a:off x="1905000" y="3962400"/>
            <a:ext cx="533400" cy="762000"/>
          </a:xfrm>
          <a:prstGeom prst="can">
            <a:avLst>
              <a:gd name="adj" fmla="val 35714"/>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21</a:t>
            </a:r>
            <a:endParaRPr kumimoji="1" lang="en-US" altLang="zh-CN" sz="2400">
              <a:effectLst>
                <a:outerShdw blurRad="38100" dist="38100" dir="2700000" algn="tl">
                  <a:srgbClr val="C0C0C0"/>
                </a:outerShdw>
              </a:effectLst>
              <a:ea typeface="宋体" pitchFamily="2" charset="-122"/>
            </a:endParaRPr>
          </a:p>
        </p:txBody>
      </p:sp>
      <p:sp>
        <p:nvSpPr>
          <p:cNvPr id="911386" name="AutoShape 26"/>
          <p:cNvSpPr>
            <a:spLocks noChangeArrowheads="1"/>
          </p:cNvSpPr>
          <p:nvPr/>
        </p:nvSpPr>
        <p:spPr bwMode="auto">
          <a:xfrm>
            <a:off x="5562600" y="38862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cap="rnd">
            <a:solidFill>
              <a:schemeClr val="tx1"/>
            </a:solidFill>
            <a:prstDash val="sysDot"/>
            <a:round/>
            <a:headEnd/>
            <a:tailEnd/>
          </a:ln>
        </p:spPr>
        <p:txBody>
          <a:bodyPr wrap="none" anchor="ctr"/>
          <a:lstStyle/>
          <a:p>
            <a:pPr algn="ctr" eaLnBrk="1" hangingPunct="1">
              <a:defRPr/>
            </a:pPr>
            <a:r>
              <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ea typeface="宋体" pitchFamily="2" charset="-122"/>
              </a:rPr>
              <a:t>25</a:t>
            </a:r>
            <a:endParaRPr kumimoji="1" lang="en-US" altLang="zh-CN" sz="2400">
              <a:effectLst>
                <a:outerShdw blurRad="38100" dist="38100" dir="2700000" algn="tl">
                  <a:srgbClr val="C0C0C0"/>
                </a:outerShdw>
              </a:effectLst>
              <a:ea typeface="宋体" pitchFamily="2" charset="-122"/>
            </a:endParaRPr>
          </a:p>
        </p:txBody>
      </p:sp>
      <p:sp>
        <p:nvSpPr>
          <p:cNvPr id="911387" name="AutoShape 27"/>
          <p:cNvSpPr>
            <a:spLocks noChangeArrowheads="1"/>
          </p:cNvSpPr>
          <p:nvPr/>
        </p:nvSpPr>
        <p:spPr bwMode="auto">
          <a:xfrm>
            <a:off x="6477000" y="35814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49</a:t>
            </a:r>
            <a:endParaRPr kumimoji="1" lang="en-US" altLang="zh-CN" sz="2400">
              <a:effectLst>
                <a:outerShdw blurRad="38100" dist="38100" dir="2700000" algn="tl">
                  <a:srgbClr val="000000"/>
                </a:outerShdw>
              </a:effectLst>
              <a:ea typeface="宋体" pitchFamily="2" charset="-122"/>
            </a:endParaRPr>
          </a:p>
        </p:txBody>
      </p:sp>
      <p:sp>
        <p:nvSpPr>
          <p:cNvPr id="911388" name="AutoShape 28"/>
          <p:cNvSpPr>
            <a:spLocks noChangeArrowheads="1"/>
          </p:cNvSpPr>
          <p:nvPr/>
        </p:nvSpPr>
        <p:spPr bwMode="auto">
          <a:xfrm>
            <a:off x="46482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11389" name="AutoShape 29"/>
          <p:cNvSpPr>
            <a:spLocks noChangeArrowheads="1"/>
          </p:cNvSpPr>
          <p:nvPr/>
        </p:nvSpPr>
        <p:spPr bwMode="auto">
          <a:xfrm>
            <a:off x="1905000" y="57150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08</a:t>
            </a:r>
            <a:endParaRPr kumimoji="1" lang="en-US" altLang="zh-CN" sz="2400">
              <a:effectLst>
                <a:outerShdw blurRad="38100" dist="38100" dir="2700000" algn="tl">
                  <a:srgbClr val="000000"/>
                </a:outerShdw>
              </a:effectLst>
              <a:ea typeface="宋体" pitchFamily="2" charset="-122"/>
            </a:endParaRPr>
          </a:p>
        </p:txBody>
      </p:sp>
      <p:sp>
        <p:nvSpPr>
          <p:cNvPr id="911390" name="AutoShape 30"/>
          <p:cNvSpPr>
            <a:spLocks noChangeArrowheads="1"/>
          </p:cNvSpPr>
          <p:nvPr/>
        </p:nvSpPr>
        <p:spPr bwMode="auto">
          <a:xfrm>
            <a:off x="2819400" y="54102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16</a:t>
            </a:r>
            <a:endParaRPr kumimoji="1" lang="en-US" altLang="zh-CN" sz="2400">
              <a:effectLst>
                <a:outerShdw blurRad="38100" dist="38100" dir="2700000" algn="tl">
                  <a:srgbClr val="000000"/>
                </a:outerShdw>
              </a:effectLst>
              <a:ea typeface="宋体" pitchFamily="2" charset="-122"/>
            </a:endParaRPr>
          </a:p>
        </p:txBody>
      </p:sp>
      <p:sp>
        <p:nvSpPr>
          <p:cNvPr id="911391" name="AutoShape 31"/>
          <p:cNvSpPr>
            <a:spLocks noChangeArrowheads="1"/>
          </p:cNvSpPr>
          <p:nvPr/>
        </p:nvSpPr>
        <p:spPr bwMode="auto">
          <a:xfrm>
            <a:off x="3733800" y="53340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21</a:t>
            </a:r>
            <a:endParaRPr kumimoji="1" lang="en-US" altLang="zh-CN" sz="2400">
              <a:effectLst>
                <a:outerShdw blurRad="38100" dist="38100" dir="2700000" algn="tl">
                  <a:srgbClr val="000000"/>
                </a:outerShdw>
              </a:effectLst>
              <a:ea typeface="宋体" pitchFamily="2" charset="-122"/>
            </a:endParaRPr>
          </a:p>
        </p:txBody>
      </p:sp>
      <p:sp>
        <p:nvSpPr>
          <p:cNvPr id="911392" name="AutoShape 32"/>
          <p:cNvSpPr>
            <a:spLocks noChangeArrowheads="1"/>
          </p:cNvSpPr>
          <p:nvPr/>
        </p:nvSpPr>
        <p:spPr bwMode="auto">
          <a:xfrm>
            <a:off x="46482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11393" name="AutoShape 33"/>
          <p:cNvSpPr>
            <a:spLocks noChangeArrowheads="1"/>
          </p:cNvSpPr>
          <p:nvPr/>
        </p:nvSpPr>
        <p:spPr bwMode="auto">
          <a:xfrm>
            <a:off x="55626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b="1">
              <a:effectLst>
                <a:outerShdw blurRad="38100" dist="38100" dir="2700000" algn="tl">
                  <a:srgbClr val="000000"/>
                </a:outerShdw>
              </a:effectLst>
              <a:ea typeface="宋体" pitchFamily="2" charset="-122"/>
            </a:endParaRPr>
          </a:p>
        </p:txBody>
      </p:sp>
    </p:spTree>
    <p:extLst>
      <p:ext uri="{BB962C8B-B14F-4D97-AF65-F5344CB8AC3E}">
        <p14:creationId xmlns:p14="http://schemas.microsoft.com/office/powerpoint/2010/main" val="119709327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3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13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3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3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3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13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13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3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13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13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13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13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13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1138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113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113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113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1139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113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113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11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1" grpId="0" animBg="1"/>
      <p:bldP spid="911372" grpId="0" animBg="1"/>
      <p:bldP spid="911373" grpId="0"/>
      <p:bldP spid="911374" grpId="0" animBg="1"/>
      <p:bldP spid="911375" grpId="0" animBg="1"/>
      <p:bldP spid="911376" grpId="0" animBg="1"/>
      <p:bldP spid="48146" grpId="0"/>
      <p:bldP spid="911378" grpId="0" animBg="1"/>
      <p:bldP spid="911379" grpId="0" animBg="1"/>
      <p:bldP spid="911380" grpId="0" animBg="1"/>
      <p:bldP spid="911381" grpId="0" animBg="1"/>
      <p:bldP spid="911382" grpId="0" animBg="1"/>
      <p:bldP spid="911383" grpId="0" animBg="1"/>
      <p:bldP spid="911384" grpId="0" animBg="1"/>
      <p:bldP spid="911385" grpId="0" animBg="1"/>
      <p:bldP spid="911386" grpId="0" animBg="1"/>
      <p:bldP spid="911387" grpId="0" animBg="1"/>
      <p:bldP spid="911388" grpId="0" animBg="1"/>
      <p:bldP spid="911389" grpId="0" animBg="1"/>
      <p:bldP spid="911390" grpId="0" animBg="1"/>
      <p:bldP spid="911391" grpId="0" animBg="1"/>
      <p:bldP spid="911392" grpId="0" animBg="1"/>
      <p:bldP spid="91139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7153F2-16CA-4CB5-A7BB-1FD5031038A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14</a:t>
            </a:fld>
            <a:endParaRPr lang="en-US" altLang="zh-CN" sz="1800" smtClean="0">
              <a:latin typeface="华文新魏" panose="02010800040101010101" pitchFamily="2" charset="-122"/>
              <a:ea typeface="华文新魏" panose="02010800040101010101" pitchFamily="2" charset="-122"/>
            </a:endParaRPr>
          </a:p>
        </p:txBody>
      </p:sp>
      <p:sp>
        <p:nvSpPr>
          <p:cNvPr id="21507" name="AutoShape 2" descr="白色大理石"/>
          <p:cNvSpPr>
            <a:spLocks noChangeArrowheads="1"/>
          </p:cNvSpPr>
          <p:nvPr/>
        </p:nvSpPr>
        <p:spPr bwMode="auto">
          <a:xfrm>
            <a:off x="762000" y="1363663"/>
            <a:ext cx="7543800" cy="457200"/>
          </a:xfrm>
          <a:prstGeom prst="parallelogram">
            <a:avLst>
              <a:gd name="adj" fmla="val 238792"/>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a:latin typeface="Times New Roman" panose="02020603050405020304" pitchFamily="18" charset="0"/>
              <a:ea typeface="仿宋_GB2312" pitchFamily="49" charset="-122"/>
            </a:endParaRPr>
          </a:p>
        </p:txBody>
      </p:sp>
      <p:sp>
        <p:nvSpPr>
          <p:cNvPr id="21508" name="Rectangle 3"/>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b="1">
              <a:solidFill>
                <a:schemeClr val="tx2"/>
              </a:solidFill>
              <a:latin typeface="Times New Roman" panose="02020603050405020304" pitchFamily="18" charset="0"/>
            </a:endParaRPr>
          </a:p>
        </p:txBody>
      </p:sp>
      <p:sp>
        <p:nvSpPr>
          <p:cNvPr id="912388" name="AutoShape 4"/>
          <p:cNvSpPr>
            <a:spLocks noChangeArrowheads="1"/>
          </p:cNvSpPr>
          <p:nvPr/>
        </p:nvSpPr>
        <p:spPr bwMode="auto">
          <a:xfrm>
            <a:off x="3733800" y="982663"/>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21</a:t>
            </a:r>
            <a:endParaRPr kumimoji="1" lang="en-US" altLang="zh-CN" sz="2400">
              <a:effectLst>
                <a:outerShdw blurRad="38100" dist="38100" dir="2700000" algn="tl">
                  <a:srgbClr val="000000"/>
                </a:outerShdw>
              </a:effectLst>
              <a:ea typeface="宋体" pitchFamily="2" charset="-122"/>
            </a:endParaRPr>
          </a:p>
        </p:txBody>
      </p:sp>
      <p:sp>
        <p:nvSpPr>
          <p:cNvPr id="912389" name="AutoShape 5"/>
          <p:cNvSpPr>
            <a:spLocks noChangeArrowheads="1"/>
          </p:cNvSpPr>
          <p:nvPr/>
        </p:nvSpPr>
        <p:spPr bwMode="auto">
          <a:xfrm>
            <a:off x="5562600" y="906463"/>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12390" name="AutoShape 6"/>
          <p:cNvSpPr>
            <a:spLocks noChangeArrowheads="1"/>
          </p:cNvSpPr>
          <p:nvPr/>
        </p:nvSpPr>
        <p:spPr bwMode="auto">
          <a:xfrm>
            <a:off x="6477000" y="601663"/>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49</a:t>
            </a:r>
            <a:endParaRPr kumimoji="1" lang="en-US" altLang="zh-CN" sz="2400">
              <a:effectLst>
                <a:outerShdw blurRad="38100" dist="38100" dir="2700000" algn="tl">
                  <a:srgbClr val="000000"/>
                </a:outerShdw>
              </a:effectLst>
              <a:ea typeface="宋体" pitchFamily="2" charset="-122"/>
            </a:endParaRPr>
          </a:p>
        </p:txBody>
      </p:sp>
      <p:sp>
        <p:nvSpPr>
          <p:cNvPr id="912391" name="AutoShape 7"/>
          <p:cNvSpPr>
            <a:spLocks noChangeArrowheads="1"/>
          </p:cNvSpPr>
          <p:nvPr/>
        </p:nvSpPr>
        <p:spPr bwMode="auto">
          <a:xfrm>
            <a:off x="4648200" y="906463"/>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12392" name="AutoShape 8"/>
          <p:cNvSpPr>
            <a:spLocks noChangeArrowheads="1"/>
          </p:cNvSpPr>
          <p:nvPr/>
        </p:nvSpPr>
        <p:spPr bwMode="auto">
          <a:xfrm>
            <a:off x="2819400" y="1058863"/>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16</a:t>
            </a:r>
            <a:endParaRPr kumimoji="1" lang="en-US" altLang="zh-CN" sz="2400">
              <a:effectLst>
                <a:outerShdw blurRad="38100" dist="38100" dir="2700000" algn="tl">
                  <a:srgbClr val="000000"/>
                </a:outerShdw>
              </a:effectLst>
              <a:ea typeface="宋体" pitchFamily="2" charset="-122"/>
            </a:endParaRPr>
          </a:p>
        </p:txBody>
      </p:sp>
      <p:sp>
        <p:nvSpPr>
          <p:cNvPr id="912393" name="AutoShape 9"/>
          <p:cNvSpPr>
            <a:spLocks noChangeArrowheads="1"/>
          </p:cNvSpPr>
          <p:nvPr/>
        </p:nvSpPr>
        <p:spPr bwMode="auto">
          <a:xfrm>
            <a:off x="1905000" y="1363663"/>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08</a:t>
            </a:r>
            <a:endParaRPr kumimoji="1" lang="en-US" altLang="zh-CN" sz="2400">
              <a:effectLst>
                <a:outerShdw blurRad="38100" dist="38100" dir="2700000" algn="tl">
                  <a:srgbClr val="000000"/>
                </a:outerShdw>
              </a:effectLst>
              <a:ea typeface="宋体" pitchFamily="2" charset="-122"/>
            </a:endParaRPr>
          </a:p>
        </p:txBody>
      </p:sp>
      <p:sp>
        <p:nvSpPr>
          <p:cNvPr id="21515" name="Text Box 10"/>
          <p:cNvSpPr txBox="1">
            <a:spLocks noChangeArrowheads="1"/>
          </p:cNvSpPr>
          <p:nvPr/>
        </p:nvSpPr>
        <p:spPr bwMode="auto">
          <a:xfrm>
            <a:off x="1981200" y="1820863"/>
            <a:ext cx="490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912395" name="AutoShape 11" descr="白色大理石"/>
          <p:cNvSpPr>
            <a:spLocks noChangeArrowheads="1"/>
          </p:cNvSpPr>
          <p:nvPr/>
        </p:nvSpPr>
        <p:spPr bwMode="auto">
          <a:xfrm>
            <a:off x="914400" y="3116263"/>
            <a:ext cx="7391400" cy="457200"/>
          </a:xfrm>
          <a:prstGeom prst="parallelogram">
            <a:avLst>
              <a:gd name="adj" fmla="val 233968"/>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a:latin typeface="Times New Roman" panose="02020603050405020304" pitchFamily="18" charset="0"/>
              <a:ea typeface="仿宋_GB2312" pitchFamily="49" charset="-122"/>
            </a:endParaRPr>
          </a:p>
        </p:txBody>
      </p:sp>
      <p:sp>
        <p:nvSpPr>
          <p:cNvPr id="912396" name="AutoShape 12"/>
          <p:cNvSpPr>
            <a:spLocks noChangeArrowheads="1"/>
          </p:cNvSpPr>
          <p:nvPr/>
        </p:nvSpPr>
        <p:spPr bwMode="auto">
          <a:xfrm>
            <a:off x="3733800" y="2735263"/>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21</a:t>
            </a:r>
            <a:endParaRPr kumimoji="1" lang="en-US" altLang="zh-CN" sz="2400">
              <a:effectLst>
                <a:outerShdw blurRad="38100" dist="38100" dir="2700000" algn="tl">
                  <a:srgbClr val="000000"/>
                </a:outerShdw>
              </a:effectLst>
              <a:ea typeface="宋体" pitchFamily="2" charset="-122"/>
            </a:endParaRPr>
          </a:p>
        </p:txBody>
      </p:sp>
      <p:sp>
        <p:nvSpPr>
          <p:cNvPr id="912397" name="Text Box 13"/>
          <p:cNvSpPr txBox="1">
            <a:spLocks noChangeArrowheads="1"/>
          </p:cNvSpPr>
          <p:nvPr/>
        </p:nvSpPr>
        <p:spPr bwMode="auto">
          <a:xfrm>
            <a:off x="436563" y="1973263"/>
            <a:ext cx="868362" cy="579437"/>
          </a:xfrm>
          <a:prstGeom prst="rect">
            <a:avLst/>
          </a:prstGeom>
          <a:noFill/>
          <a:ln w="9525">
            <a:noFill/>
            <a:miter lim="800000"/>
            <a:headEnd/>
            <a:tailEnd/>
          </a:ln>
        </p:spPr>
        <p:txBody>
          <a:bodyPr wrap="none">
            <a:spAutoFit/>
          </a:bodyPr>
          <a:lstStyle/>
          <a:p>
            <a:pPr eaLnBrk="1" hangingPunct="1">
              <a:defRPr/>
            </a:pPr>
            <a:r>
              <a:rPr kumimoji="1" lang="en-US" altLang="zh-CN" sz="3200" b="1">
                <a:solidFill>
                  <a:schemeClr val="hlink"/>
                </a:solidFill>
                <a:ea typeface="宋体" pitchFamily="2" charset="-122"/>
              </a:rPr>
              <a:t>i</a:t>
            </a:r>
            <a:r>
              <a:rPr kumimoji="1" lang="en-US" altLang="zh-CN" sz="3200" b="1" i="1">
                <a:solidFill>
                  <a:schemeClr val="hlink"/>
                </a:solidFill>
                <a:ea typeface="宋体" pitchFamily="2" charset="-122"/>
              </a:rPr>
              <a:t> </a:t>
            </a:r>
            <a:r>
              <a:rPr kumimoji="1" lang="en-US" altLang="zh-CN" sz="2800" b="1">
                <a:solidFill>
                  <a:schemeClr val="hlink"/>
                </a:solidFill>
                <a:ea typeface="宋体" pitchFamily="2" charset="-122"/>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12398" name="AutoShape 14"/>
          <p:cNvSpPr>
            <a:spLocks noChangeArrowheads="1"/>
          </p:cNvSpPr>
          <p:nvPr/>
        </p:nvSpPr>
        <p:spPr bwMode="auto">
          <a:xfrm>
            <a:off x="1905000" y="3116263"/>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08</a:t>
            </a:r>
            <a:endParaRPr kumimoji="1" lang="en-US" altLang="zh-CN" sz="2400">
              <a:effectLst>
                <a:outerShdw blurRad="38100" dist="38100" dir="2700000" algn="tl">
                  <a:srgbClr val="000000"/>
                </a:outerShdw>
              </a:effectLst>
              <a:ea typeface="宋体" pitchFamily="2" charset="-122"/>
            </a:endParaRPr>
          </a:p>
        </p:txBody>
      </p:sp>
      <p:sp>
        <p:nvSpPr>
          <p:cNvPr id="49168" name="Text Box 15"/>
          <p:cNvSpPr txBox="1">
            <a:spLocks noChangeArrowheads="1"/>
          </p:cNvSpPr>
          <p:nvPr/>
        </p:nvSpPr>
        <p:spPr bwMode="auto">
          <a:xfrm>
            <a:off x="381000" y="2430463"/>
            <a:ext cx="1395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u="sng">
                <a:solidFill>
                  <a:schemeClr val="tx2"/>
                </a:solidFill>
                <a:latin typeface="Times New Roman" panose="02020603050405020304" pitchFamily="18" charset="0"/>
              </a:rPr>
              <a:t>Gap = 1</a:t>
            </a:r>
            <a:endParaRPr kumimoji="1" lang="en-US" altLang="zh-CN" sz="2800" b="1">
              <a:latin typeface="Times New Roman" panose="02020603050405020304" pitchFamily="18" charset="0"/>
            </a:endParaRPr>
          </a:p>
        </p:txBody>
      </p:sp>
      <p:sp>
        <p:nvSpPr>
          <p:cNvPr id="912400" name="AutoShape 16"/>
          <p:cNvSpPr>
            <a:spLocks noChangeArrowheads="1"/>
          </p:cNvSpPr>
          <p:nvPr/>
        </p:nvSpPr>
        <p:spPr bwMode="auto">
          <a:xfrm>
            <a:off x="5562600" y="2659063"/>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b="1">
              <a:effectLst>
                <a:outerShdw blurRad="38100" dist="38100" dir="2700000" algn="tl">
                  <a:srgbClr val="000000"/>
                </a:outerShdw>
              </a:effectLst>
              <a:ea typeface="宋体" pitchFamily="2" charset="-122"/>
            </a:endParaRPr>
          </a:p>
        </p:txBody>
      </p:sp>
      <p:sp>
        <p:nvSpPr>
          <p:cNvPr id="912401" name="AutoShape 17"/>
          <p:cNvSpPr>
            <a:spLocks noChangeArrowheads="1"/>
          </p:cNvSpPr>
          <p:nvPr/>
        </p:nvSpPr>
        <p:spPr bwMode="auto">
          <a:xfrm>
            <a:off x="2819400" y="2811463"/>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16</a:t>
            </a:r>
            <a:endParaRPr kumimoji="1" lang="en-US" altLang="zh-CN" sz="2400">
              <a:effectLst>
                <a:outerShdw blurRad="38100" dist="38100" dir="2700000" algn="tl">
                  <a:srgbClr val="000000"/>
                </a:outerShdw>
              </a:effectLst>
              <a:ea typeface="宋体" pitchFamily="2" charset="-122"/>
            </a:endParaRPr>
          </a:p>
        </p:txBody>
      </p:sp>
      <p:sp>
        <p:nvSpPr>
          <p:cNvPr id="912402" name="AutoShape 18"/>
          <p:cNvSpPr>
            <a:spLocks noChangeArrowheads="1"/>
          </p:cNvSpPr>
          <p:nvPr/>
        </p:nvSpPr>
        <p:spPr bwMode="auto">
          <a:xfrm>
            <a:off x="6477000" y="2354263"/>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49</a:t>
            </a:r>
            <a:endParaRPr kumimoji="1" lang="en-US" altLang="zh-CN" sz="2400">
              <a:effectLst>
                <a:outerShdw blurRad="38100" dist="38100" dir="2700000" algn="tl">
                  <a:srgbClr val="000000"/>
                </a:outerShdw>
              </a:effectLst>
              <a:ea typeface="宋体" pitchFamily="2" charset="-122"/>
            </a:endParaRPr>
          </a:p>
        </p:txBody>
      </p:sp>
      <p:sp>
        <p:nvSpPr>
          <p:cNvPr id="912403" name="AutoShape 19"/>
          <p:cNvSpPr>
            <a:spLocks noChangeArrowheads="1"/>
          </p:cNvSpPr>
          <p:nvPr/>
        </p:nvSpPr>
        <p:spPr bwMode="auto">
          <a:xfrm>
            <a:off x="4648200" y="2659063"/>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3300"/>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12404" name="Rectangle 20"/>
          <p:cNvSpPr>
            <a:spLocks noGrp="1" noChangeArrowheads="1"/>
          </p:cNvSpPr>
          <p:nvPr>
            <p:ph type="body" idx="1"/>
          </p:nvPr>
        </p:nvSpPr>
        <p:spPr>
          <a:xfrm>
            <a:off x="468313" y="4905375"/>
            <a:ext cx="8305800" cy="1189038"/>
          </a:xfrm>
        </p:spPr>
        <p:txBody>
          <a:bodyPr lIns="92075" tIns="46038" rIns="92075" bIns="46038"/>
          <a:lstStyle/>
          <a:p>
            <a:pPr eaLnBrk="1" hangingPunct="1">
              <a:lnSpc>
                <a:spcPct val="105000"/>
              </a:lnSpc>
              <a:spcBef>
                <a:spcPct val="10000"/>
              </a:spcBef>
              <a:buFont typeface="Wingdings" panose="05000000000000000000" pitchFamily="2" charset="2"/>
              <a:buNone/>
              <a:defRPr/>
            </a:pPr>
            <a:r>
              <a:rPr lang="zh-CN" altLang="en-US" sz="3600" b="1" dirty="0" smtClean="0">
                <a:solidFill>
                  <a:srgbClr val="FF0000"/>
                </a:solidFill>
                <a:latin typeface="Times New Roman" panose="02020603050405020304" pitchFamily="18" charset="0"/>
                <a:ea typeface="仿宋_GB2312" pitchFamily="49" charset="-122"/>
              </a:rPr>
              <a:t>不稳定</a:t>
            </a:r>
            <a:endParaRPr lang="en-US" altLang="zh-CN" sz="2400" dirty="0" smtClean="0">
              <a:latin typeface="Times New Roman" panose="02020603050405020304" pitchFamily="18" charset="0"/>
            </a:endParaRPr>
          </a:p>
          <a:p>
            <a:pPr eaLnBrk="1" hangingPunct="1">
              <a:lnSpc>
                <a:spcPct val="105000"/>
              </a:lnSpc>
              <a:spcBef>
                <a:spcPct val="10000"/>
              </a:spcBef>
              <a:buFont typeface="Wingdings" panose="05000000000000000000" pitchFamily="2" charset="2"/>
              <a:buNone/>
              <a:defRPr/>
            </a:pPr>
            <a:endParaRPr lang="en-US" altLang="zh-CN" sz="2400" dirty="0" smtClean="0">
              <a:latin typeface="Times New Roman" panose="02020603050405020304" pitchFamily="18" charset="0"/>
            </a:endParaRPr>
          </a:p>
          <a:p>
            <a:pPr eaLnBrk="1" hangingPunct="1">
              <a:lnSpc>
                <a:spcPct val="90000"/>
              </a:lnSpc>
              <a:spcBef>
                <a:spcPct val="5000"/>
              </a:spcBef>
              <a:buFont typeface="Wingdings" panose="05000000000000000000" pitchFamily="2" charset="2"/>
              <a:buNone/>
              <a:defRPr/>
            </a:pPr>
            <a:endParaRPr lang="en-US" altLang="zh-CN" sz="2400" b="1" dirty="0" smtClean="0">
              <a:solidFill>
                <a:srgbClr val="006600"/>
              </a:solidFill>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49174" name="Rectangle 21"/>
          <p:cNvSpPr>
            <a:spLocks noGrp="1" noChangeArrowheads="1"/>
          </p:cNvSpPr>
          <p:nvPr>
            <p:ph type="title"/>
          </p:nvPr>
        </p:nvSpPr>
        <p:spPr>
          <a:xfrm>
            <a:off x="431800" y="3860800"/>
            <a:ext cx="8229600" cy="1079500"/>
          </a:xfrm>
        </p:spPr>
        <p:txBody>
          <a:bodyPr/>
          <a:lstStyle/>
          <a:p>
            <a:pPr algn="ctr" eaLnBrk="1" hangingPunct="1"/>
            <a:r>
              <a:rPr kumimoji="1" lang="zh-CN" altLang="en-US" sz="4000" b="1" smtClean="0">
                <a:solidFill>
                  <a:schemeClr val="tx2"/>
                </a:solidFill>
                <a:ea typeface="华文新魏" panose="02010800040101010101" pitchFamily="2" charset="-122"/>
              </a:rPr>
              <a:t>希尔排序的算法</a:t>
            </a:r>
          </a:p>
        </p:txBody>
      </p:sp>
    </p:spTree>
    <p:extLst>
      <p:ext uri="{BB962C8B-B14F-4D97-AF65-F5344CB8AC3E}">
        <p14:creationId xmlns:p14="http://schemas.microsoft.com/office/powerpoint/2010/main" val="243714628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23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23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23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24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24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24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24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239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240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5" grpId="0" animBg="1"/>
      <p:bldP spid="912396" grpId="0" animBg="1"/>
      <p:bldP spid="912397" grpId="0"/>
      <p:bldP spid="912398" grpId="0" animBg="1"/>
      <p:bldP spid="49168" grpId="0"/>
      <p:bldP spid="912400" grpId="0" animBg="1"/>
      <p:bldP spid="912401" grpId="0" animBg="1"/>
      <p:bldP spid="912402" grpId="0" animBg="1"/>
      <p:bldP spid="912403" grpId="0" animBg="1"/>
      <p:bldP spid="912404" grpId="0" build="p"/>
      <p:bldP spid="491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p:cNvGrpSpPr>
            <a:grpSpLocks/>
          </p:cNvGrpSpPr>
          <p:nvPr/>
        </p:nvGrpSpPr>
        <p:grpSpPr bwMode="auto">
          <a:xfrm>
            <a:off x="1219200" y="4572000"/>
            <a:ext cx="6019800" cy="701675"/>
            <a:chOff x="505" y="1913"/>
            <a:chExt cx="3444" cy="442"/>
          </a:xfrm>
        </p:grpSpPr>
        <p:sp>
          <p:nvSpPr>
            <p:cNvPr id="14395" name="Text Box 3"/>
            <p:cNvSpPr txBox="1">
              <a:spLocks noChangeArrowheads="1"/>
            </p:cNvSpPr>
            <p:nvPr/>
          </p:nvSpPr>
          <p:spPr bwMode="auto">
            <a:xfrm>
              <a:off x="505" y="1913"/>
              <a:ext cx="83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b="1">
                  <a:ea typeface="宋体" pitchFamily="2" charset="-122"/>
                </a:rPr>
                <a:t>取</a:t>
              </a:r>
              <a:r>
                <a:rPr kumimoji="1" lang="en-US" altLang="zh-CN" sz="2000" b="1">
                  <a:ea typeface="宋体" pitchFamily="2" charset="-122"/>
                </a:rPr>
                <a:t>d3=1</a:t>
              </a:r>
            </a:p>
            <a:p>
              <a:pPr algn="l" eaLnBrk="1" hangingPunct="1"/>
              <a:r>
                <a:rPr kumimoji="1" lang="zh-CN" altLang="en-US" sz="2000" b="1">
                  <a:ea typeface="宋体" pitchFamily="2" charset="-122"/>
                </a:rPr>
                <a:t>三趟分组：</a:t>
              </a:r>
            </a:p>
          </p:txBody>
        </p:sp>
        <p:sp>
          <p:nvSpPr>
            <p:cNvPr id="14396" name="Text Box 4"/>
            <p:cNvSpPr txBox="1">
              <a:spLocks noChangeArrowheads="1"/>
            </p:cNvSpPr>
            <p:nvPr/>
          </p:nvSpPr>
          <p:spPr bwMode="auto">
            <a:xfrm>
              <a:off x="1265" y="2066"/>
              <a:ext cx="26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zh-CN" sz="2000" b="1" dirty="0">
                  <a:ea typeface="宋体" pitchFamily="2" charset="-122"/>
                </a:rPr>
                <a:t>13    4    48   38   27    49   55    65    97    76</a:t>
              </a:r>
              <a:endParaRPr kumimoji="1" lang="en-US" altLang="zh-CN" sz="2000" b="1" dirty="0">
                <a:ea typeface="宋体" pitchFamily="2" charset="-122"/>
              </a:endParaRPr>
            </a:p>
          </p:txBody>
        </p:sp>
      </p:grpSp>
      <p:grpSp>
        <p:nvGrpSpPr>
          <p:cNvPr id="15" name="Group 5"/>
          <p:cNvGrpSpPr>
            <a:grpSpLocks/>
          </p:cNvGrpSpPr>
          <p:nvPr/>
        </p:nvGrpSpPr>
        <p:grpSpPr bwMode="auto">
          <a:xfrm>
            <a:off x="1219200" y="5257800"/>
            <a:ext cx="5984875" cy="411163"/>
            <a:chOff x="498" y="1661"/>
            <a:chExt cx="3408" cy="259"/>
          </a:xfrm>
        </p:grpSpPr>
        <p:sp>
          <p:nvSpPr>
            <p:cNvPr id="14393" name="Text Box 6"/>
            <p:cNvSpPr txBox="1">
              <a:spLocks noChangeArrowheads="1"/>
            </p:cNvSpPr>
            <p:nvPr/>
          </p:nvSpPr>
          <p:spPr bwMode="auto">
            <a:xfrm>
              <a:off x="498" y="1661"/>
              <a:ext cx="83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b="1">
                  <a:ea typeface="宋体" pitchFamily="2" charset="-122"/>
                </a:rPr>
                <a:t>三趟排序：</a:t>
              </a:r>
            </a:p>
          </p:txBody>
        </p:sp>
        <p:sp>
          <p:nvSpPr>
            <p:cNvPr id="14394" name="Text Box 7"/>
            <p:cNvSpPr txBox="1">
              <a:spLocks noChangeArrowheads="1"/>
            </p:cNvSpPr>
            <p:nvPr/>
          </p:nvSpPr>
          <p:spPr bwMode="auto">
            <a:xfrm>
              <a:off x="1270" y="1670"/>
              <a:ext cx="26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zh-CN" sz="2000" b="1" dirty="0">
                  <a:ea typeface="宋体" pitchFamily="2" charset="-122"/>
                </a:rPr>
                <a:t>4    13   27   38    48   49    55    65    76   97</a:t>
              </a:r>
              <a:endParaRPr kumimoji="1" lang="en-US" altLang="zh-CN" sz="2000" b="1" dirty="0">
                <a:ea typeface="宋体" pitchFamily="2" charset="-122"/>
              </a:endParaRPr>
            </a:p>
          </p:txBody>
        </p:sp>
      </p:grpSp>
      <p:grpSp>
        <p:nvGrpSpPr>
          <p:cNvPr id="18" name="Group 8"/>
          <p:cNvGrpSpPr>
            <a:grpSpLocks/>
          </p:cNvGrpSpPr>
          <p:nvPr/>
        </p:nvGrpSpPr>
        <p:grpSpPr bwMode="auto">
          <a:xfrm>
            <a:off x="1377950" y="482600"/>
            <a:ext cx="5727700" cy="400050"/>
            <a:chOff x="498" y="1670"/>
            <a:chExt cx="3608" cy="252"/>
          </a:xfrm>
        </p:grpSpPr>
        <p:sp>
          <p:nvSpPr>
            <p:cNvPr id="14391" name="Text Box 9"/>
            <p:cNvSpPr txBox="1">
              <a:spLocks noChangeArrowheads="1"/>
            </p:cNvSpPr>
            <p:nvPr/>
          </p:nvSpPr>
          <p:spPr bwMode="auto">
            <a:xfrm>
              <a:off x="498" y="1672"/>
              <a:ext cx="84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b="1">
                  <a:solidFill>
                    <a:srgbClr val="FF3300"/>
                  </a:solidFill>
                  <a:ea typeface="宋体" pitchFamily="2" charset="-122"/>
                </a:rPr>
                <a:t>例 </a:t>
              </a:r>
              <a:r>
                <a:rPr kumimoji="1" lang="zh-CN" altLang="en-US" sz="2000" b="1">
                  <a:ea typeface="宋体" pitchFamily="2" charset="-122"/>
                </a:rPr>
                <a:t> 初始：</a:t>
              </a:r>
            </a:p>
          </p:txBody>
        </p:sp>
        <p:sp>
          <p:nvSpPr>
            <p:cNvPr id="14392" name="Text Box 10"/>
            <p:cNvSpPr txBox="1">
              <a:spLocks noChangeArrowheads="1"/>
            </p:cNvSpPr>
            <p:nvPr/>
          </p:nvSpPr>
          <p:spPr bwMode="auto">
            <a:xfrm>
              <a:off x="1270" y="1670"/>
              <a:ext cx="28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zh-CN" sz="2000" b="1">
                  <a:ea typeface="宋体" pitchFamily="2" charset="-122"/>
                </a:rPr>
                <a:t>49   38   65   97   76   13   27    48    55    4</a:t>
              </a:r>
              <a:endParaRPr kumimoji="1" lang="en-US" altLang="zh-CN" sz="2000" b="1">
                <a:ea typeface="宋体" pitchFamily="2" charset="-122"/>
              </a:endParaRPr>
            </a:p>
          </p:txBody>
        </p:sp>
      </p:grpSp>
      <p:grpSp>
        <p:nvGrpSpPr>
          <p:cNvPr id="21" name="Group 11"/>
          <p:cNvGrpSpPr>
            <a:grpSpLocks/>
          </p:cNvGrpSpPr>
          <p:nvPr/>
        </p:nvGrpSpPr>
        <p:grpSpPr bwMode="auto">
          <a:xfrm>
            <a:off x="1289050" y="2570163"/>
            <a:ext cx="5854700" cy="411162"/>
            <a:chOff x="498" y="1661"/>
            <a:chExt cx="3688" cy="259"/>
          </a:xfrm>
        </p:grpSpPr>
        <p:sp>
          <p:nvSpPr>
            <p:cNvPr id="14389" name="Text Box 12"/>
            <p:cNvSpPr txBox="1">
              <a:spLocks noChangeArrowheads="1"/>
            </p:cNvSpPr>
            <p:nvPr/>
          </p:nvSpPr>
          <p:spPr bwMode="auto">
            <a:xfrm>
              <a:off x="498" y="1661"/>
              <a:ext cx="9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b="1">
                  <a:ea typeface="宋体" pitchFamily="2" charset="-122"/>
                </a:rPr>
                <a:t>一趟排序：</a:t>
              </a:r>
            </a:p>
          </p:txBody>
        </p:sp>
        <p:sp>
          <p:nvSpPr>
            <p:cNvPr id="14390" name="Text Box 13"/>
            <p:cNvSpPr txBox="1">
              <a:spLocks noChangeArrowheads="1"/>
            </p:cNvSpPr>
            <p:nvPr/>
          </p:nvSpPr>
          <p:spPr bwMode="auto">
            <a:xfrm>
              <a:off x="1270" y="1670"/>
              <a:ext cx="2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zh-CN" sz="2000" b="1">
                  <a:solidFill>
                    <a:srgbClr val="FF3300"/>
                  </a:solidFill>
                  <a:ea typeface="宋体" pitchFamily="2" charset="-122"/>
                </a:rPr>
                <a:t>13</a:t>
              </a:r>
              <a:r>
                <a:rPr kumimoji="1" lang="zh-CN" altLang="zh-CN" sz="2000" b="1">
                  <a:ea typeface="宋体" pitchFamily="2" charset="-122"/>
                </a:rPr>
                <a:t>   </a:t>
              </a:r>
              <a:r>
                <a:rPr kumimoji="1" lang="zh-CN" altLang="zh-CN" sz="2000" b="1">
                  <a:solidFill>
                    <a:srgbClr val="0066FF"/>
                  </a:solidFill>
                  <a:ea typeface="宋体" pitchFamily="2" charset="-122"/>
                </a:rPr>
                <a:t>27</a:t>
              </a:r>
              <a:r>
                <a:rPr kumimoji="1" lang="zh-CN" altLang="zh-CN" sz="2000" b="1">
                  <a:ea typeface="宋体" pitchFamily="2" charset="-122"/>
                </a:rPr>
                <a:t>   </a:t>
              </a:r>
              <a:r>
                <a:rPr kumimoji="1" lang="zh-CN" altLang="zh-CN" sz="2000" b="1">
                  <a:solidFill>
                    <a:srgbClr val="800000"/>
                  </a:solidFill>
                  <a:ea typeface="宋体" pitchFamily="2" charset="-122"/>
                </a:rPr>
                <a:t>48</a:t>
              </a:r>
              <a:r>
                <a:rPr kumimoji="1" lang="zh-CN" altLang="zh-CN" sz="2000" b="1">
                  <a:ea typeface="宋体" pitchFamily="2" charset="-122"/>
                </a:rPr>
                <a:t>   </a:t>
              </a:r>
              <a:r>
                <a:rPr kumimoji="1" lang="zh-CN" altLang="zh-CN" sz="2000" b="1">
                  <a:solidFill>
                    <a:schemeClr val="tx2"/>
                  </a:solidFill>
                  <a:ea typeface="宋体" pitchFamily="2" charset="-122"/>
                </a:rPr>
                <a:t>55</a:t>
              </a:r>
              <a:r>
                <a:rPr kumimoji="1" lang="zh-CN" altLang="zh-CN" sz="2000" b="1">
                  <a:ea typeface="宋体" pitchFamily="2" charset="-122"/>
                </a:rPr>
                <a:t>   </a:t>
              </a:r>
              <a:r>
                <a:rPr kumimoji="1" lang="zh-CN" altLang="zh-CN" sz="2000" b="1">
                  <a:solidFill>
                    <a:srgbClr val="FF9900"/>
                  </a:solidFill>
                  <a:ea typeface="宋体" pitchFamily="2" charset="-122"/>
                </a:rPr>
                <a:t>4 </a:t>
              </a:r>
              <a:r>
                <a:rPr kumimoji="1" lang="zh-CN" altLang="zh-CN" sz="2000" b="1">
                  <a:ea typeface="宋体" pitchFamily="2" charset="-122"/>
                </a:rPr>
                <a:t>    </a:t>
              </a:r>
              <a:r>
                <a:rPr kumimoji="1" lang="zh-CN" altLang="zh-CN" sz="2000" b="1">
                  <a:solidFill>
                    <a:srgbClr val="FF3300"/>
                  </a:solidFill>
                  <a:ea typeface="宋体" pitchFamily="2" charset="-122"/>
                </a:rPr>
                <a:t>49</a:t>
              </a:r>
              <a:r>
                <a:rPr kumimoji="1" lang="zh-CN" altLang="zh-CN" sz="2000" b="1">
                  <a:ea typeface="宋体" pitchFamily="2" charset="-122"/>
                </a:rPr>
                <a:t>   </a:t>
              </a:r>
              <a:r>
                <a:rPr kumimoji="1" lang="zh-CN" altLang="zh-CN" sz="2000" b="1">
                  <a:solidFill>
                    <a:srgbClr val="0066FF"/>
                  </a:solidFill>
                  <a:ea typeface="宋体" pitchFamily="2" charset="-122"/>
                </a:rPr>
                <a:t>38</a:t>
              </a:r>
              <a:r>
                <a:rPr kumimoji="1" lang="zh-CN" altLang="zh-CN" sz="2000" b="1">
                  <a:ea typeface="宋体" pitchFamily="2" charset="-122"/>
                </a:rPr>
                <a:t>    </a:t>
              </a:r>
              <a:r>
                <a:rPr kumimoji="1" lang="zh-CN" altLang="zh-CN" sz="2000" b="1">
                  <a:solidFill>
                    <a:srgbClr val="800000"/>
                  </a:solidFill>
                  <a:ea typeface="宋体" pitchFamily="2" charset="-122"/>
                </a:rPr>
                <a:t>65 </a:t>
              </a:r>
              <a:r>
                <a:rPr kumimoji="1" lang="zh-CN" altLang="zh-CN" sz="2000" b="1">
                  <a:ea typeface="宋体" pitchFamily="2" charset="-122"/>
                </a:rPr>
                <a:t>   </a:t>
              </a:r>
              <a:r>
                <a:rPr kumimoji="1" lang="zh-CN" altLang="zh-CN" sz="2000" b="1">
                  <a:solidFill>
                    <a:schemeClr val="tx2"/>
                  </a:solidFill>
                  <a:ea typeface="宋体" pitchFamily="2" charset="-122"/>
                </a:rPr>
                <a:t>97</a:t>
              </a:r>
              <a:r>
                <a:rPr kumimoji="1" lang="zh-CN" altLang="zh-CN" sz="2000" b="1">
                  <a:ea typeface="宋体" pitchFamily="2" charset="-122"/>
                </a:rPr>
                <a:t>    </a:t>
              </a:r>
              <a:r>
                <a:rPr kumimoji="1" lang="zh-CN" altLang="zh-CN" sz="2000" b="1">
                  <a:solidFill>
                    <a:srgbClr val="FF9900"/>
                  </a:solidFill>
                  <a:ea typeface="宋体" pitchFamily="2" charset="-122"/>
                </a:rPr>
                <a:t>76</a:t>
              </a:r>
              <a:endParaRPr kumimoji="1" lang="en-US" altLang="zh-CN" sz="2000" b="1">
                <a:ea typeface="宋体" pitchFamily="2" charset="-122"/>
              </a:endParaRPr>
            </a:p>
          </p:txBody>
        </p:sp>
      </p:grpSp>
      <p:grpSp>
        <p:nvGrpSpPr>
          <p:cNvPr id="24" name="Group 14"/>
          <p:cNvGrpSpPr>
            <a:grpSpLocks/>
          </p:cNvGrpSpPr>
          <p:nvPr/>
        </p:nvGrpSpPr>
        <p:grpSpPr bwMode="auto">
          <a:xfrm>
            <a:off x="1236663" y="4241800"/>
            <a:ext cx="5918200" cy="411163"/>
            <a:chOff x="498" y="1661"/>
            <a:chExt cx="3728" cy="259"/>
          </a:xfrm>
        </p:grpSpPr>
        <p:sp>
          <p:nvSpPr>
            <p:cNvPr id="14387" name="Text Box 15"/>
            <p:cNvSpPr txBox="1">
              <a:spLocks noChangeArrowheads="1"/>
            </p:cNvSpPr>
            <p:nvPr/>
          </p:nvSpPr>
          <p:spPr bwMode="auto">
            <a:xfrm>
              <a:off x="498" y="1661"/>
              <a:ext cx="9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b="1">
                  <a:ea typeface="宋体" pitchFamily="2" charset="-122"/>
                </a:rPr>
                <a:t>二趟排序：</a:t>
              </a:r>
            </a:p>
          </p:txBody>
        </p:sp>
        <p:sp>
          <p:nvSpPr>
            <p:cNvPr id="14388" name="Text Box 16"/>
            <p:cNvSpPr txBox="1">
              <a:spLocks noChangeArrowheads="1"/>
            </p:cNvSpPr>
            <p:nvPr/>
          </p:nvSpPr>
          <p:spPr bwMode="auto">
            <a:xfrm>
              <a:off x="1270" y="1670"/>
              <a:ext cx="29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zh-CN" sz="2000" b="1" dirty="0">
                  <a:solidFill>
                    <a:srgbClr val="FF3300"/>
                  </a:solidFill>
                  <a:ea typeface="宋体" pitchFamily="2" charset="-122"/>
                </a:rPr>
                <a:t>13</a:t>
              </a:r>
              <a:r>
                <a:rPr kumimoji="1" lang="zh-CN" altLang="zh-CN" sz="2000" b="1" dirty="0">
                  <a:ea typeface="宋体" pitchFamily="2" charset="-122"/>
                </a:rPr>
                <a:t>    </a:t>
              </a:r>
              <a:r>
                <a:rPr kumimoji="1" lang="zh-CN" altLang="zh-CN" sz="2000" b="1" dirty="0">
                  <a:solidFill>
                    <a:srgbClr val="0066FF"/>
                  </a:solidFill>
                  <a:ea typeface="宋体" pitchFamily="2" charset="-122"/>
                </a:rPr>
                <a:t>4  </a:t>
              </a:r>
              <a:r>
                <a:rPr kumimoji="1" lang="zh-CN" altLang="zh-CN" sz="2000" b="1" dirty="0">
                  <a:ea typeface="宋体" pitchFamily="2" charset="-122"/>
                </a:rPr>
                <a:t>  </a:t>
              </a:r>
              <a:r>
                <a:rPr kumimoji="1" lang="zh-CN" altLang="zh-CN" sz="2000" b="1" dirty="0">
                  <a:solidFill>
                    <a:srgbClr val="800000"/>
                  </a:solidFill>
                  <a:ea typeface="宋体" pitchFamily="2" charset="-122"/>
                </a:rPr>
                <a:t>48 </a:t>
              </a:r>
              <a:r>
                <a:rPr kumimoji="1" lang="zh-CN" altLang="zh-CN" sz="2000" b="1" dirty="0">
                  <a:ea typeface="宋体" pitchFamily="2" charset="-122"/>
                </a:rPr>
                <a:t>  </a:t>
              </a:r>
              <a:r>
                <a:rPr kumimoji="1" lang="zh-CN" altLang="zh-CN" sz="2000" b="1" dirty="0">
                  <a:solidFill>
                    <a:srgbClr val="FF3300"/>
                  </a:solidFill>
                  <a:ea typeface="宋体" pitchFamily="2" charset="-122"/>
                </a:rPr>
                <a:t>38</a:t>
              </a:r>
              <a:r>
                <a:rPr kumimoji="1" lang="zh-CN" altLang="zh-CN" sz="2000" b="1" dirty="0">
                  <a:ea typeface="宋体" pitchFamily="2" charset="-122"/>
                </a:rPr>
                <a:t>   </a:t>
              </a:r>
              <a:r>
                <a:rPr kumimoji="1" lang="zh-CN" altLang="zh-CN" sz="2000" b="1" dirty="0">
                  <a:solidFill>
                    <a:srgbClr val="0066FF"/>
                  </a:solidFill>
                  <a:ea typeface="宋体" pitchFamily="2" charset="-122"/>
                </a:rPr>
                <a:t>27</a:t>
              </a:r>
              <a:r>
                <a:rPr kumimoji="1" lang="zh-CN" altLang="zh-CN" sz="2000" b="1" dirty="0">
                  <a:solidFill>
                    <a:srgbClr val="FF9900"/>
                  </a:solidFill>
                  <a:ea typeface="宋体" pitchFamily="2" charset="-122"/>
                </a:rPr>
                <a:t> </a:t>
              </a:r>
              <a:r>
                <a:rPr kumimoji="1" lang="zh-CN" altLang="zh-CN" sz="2000" b="1" dirty="0">
                  <a:ea typeface="宋体" pitchFamily="2" charset="-122"/>
                </a:rPr>
                <a:t>   </a:t>
              </a:r>
              <a:r>
                <a:rPr kumimoji="1" lang="zh-CN" altLang="zh-CN" sz="2000" b="1" dirty="0">
                  <a:solidFill>
                    <a:srgbClr val="800000"/>
                  </a:solidFill>
                  <a:ea typeface="宋体" pitchFamily="2" charset="-122"/>
                </a:rPr>
                <a:t>49 </a:t>
              </a:r>
              <a:r>
                <a:rPr kumimoji="1" lang="zh-CN" altLang="zh-CN" sz="2000" b="1" dirty="0">
                  <a:ea typeface="宋体" pitchFamily="2" charset="-122"/>
                </a:rPr>
                <a:t>  </a:t>
              </a:r>
              <a:r>
                <a:rPr kumimoji="1" lang="zh-CN" altLang="zh-CN" sz="2000" b="1" dirty="0">
                  <a:solidFill>
                    <a:srgbClr val="FF3300"/>
                  </a:solidFill>
                  <a:ea typeface="宋体" pitchFamily="2" charset="-122"/>
                </a:rPr>
                <a:t>55</a:t>
              </a:r>
              <a:r>
                <a:rPr kumimoji="1" lang="zh-CN" altLang="zh-CN" sz="2000" b="1" dirty="0">
                  <a:ea typeface="宋体" pitchFamily="2" charset="-122"/>
                </a:rPr>
                <a:t>    </a:t>
              </a:r>
              <a:r>
                <a:rPr kumimoji="1" lang="zh-CN" altLang="zh-CN" sz="2000" b="1" dirty="0">
                  <a:solidFill>
                    <a:srgbClr val="0066FF"/>
                  </a:solidFill>
                  <a:ea typeface="宋体" pitchFamily="2" charset="-122"/>
                </a:rPr>
                <a:t>65</a:t>
              </a:r>
              <a:r>
                <a:rPr kumimoji="1" lang="zh-CN" altLang="zh-CN" sz="2000" b="1" dirty="0">
                  <a:ea typeface="宋体" pitchFamily="2" charset="-122"/>
                </a:rPr>
                <a:t>    </a:t>
              </a:r>
              <a:r>
                <a:rPr kumimoji="1" lang="zh-CN" altLang="zh-CN" sz="2000" b="1" dirty="0">
                  <a:solidFill>
                    <a:srgbClr val="800000"/>
                  </a:solidFill>
                  <a:ea typeface="宋体" pitchFamily="2" charset="-122"/>
                </a:rPr>
                <a:t>97  </a:t>
              </a:r>
              <a:r>
                <a:rPr kumimoji="1" lang="zh-CN" altLang="zh-CN" sz="2000" b="1" dirty="0">
                  <a:ea typeface="宋体" pitchFamily="2" charset="-122"/>
                </a:rPr>
                <a:t>  </a:t>
              </a:r>
              <a:r>
                <a:rPr kumimoji="1" lang="zh-CN" altLang="zh-CN" sz="2000" b="1" dirty="0">
                  <a:solidFill>
                    <a:srgbClr val="FF3300"/>
                  </a:solidFill>
                  <a:ea typeface="宋体" pitchFamily="2" charset="-122"/>
                </a:rPr>
                <a:t>76</a:t>
              </a:r>
              <a:endParaRPr kumimoji="1" lang="en-US" altLang="zh-CN" sz="2000" b="1" dirty="0">
                <a:solidFill>
                  <a:srgbClr val="FF3300"/>
                </a:solidFill>
                <a:ea typeface="宋体" pitchFamily="2" charset="-122"/>
              </a:endParaRPr>
            </a:p>
          </p:txBody>
        </p:sp>
      </p:grpSp>
      <p:grpSp>
        <p:nvGrpSpPr>
          <p:cNvPr id="27" name="Group 17"/>
          <p:cNvGrpSpPr>
            <a:grpSpLocks/>
          </p:cNvGrpSpPr>
          <p:nvPr/>
        </p:nvGrpSpPr>
        <p:grpSpPr bwMode="auto">
          <a:xfrm>
            <a:off x="1377950" y="941388"/>
            <a:ext cx="5708650" cy="1450975"/>
            <a:chOff x="724" y="1848"/>
            <a:chExt cx="3596" cy="914"/>
          </a:xfrm>
        </p:grpSpPr>
        <p:grpSp>
          <p:nvGrpSpPr>
            <p:cNvPr id="14364" name="Group 18"/>
            <p:cNvGrpSpPr>
              <a:grpSpLocks/>
            </p:cNvGrpSpPr>
            <p:nvPr/>
          </p:nvGrpSpPr>
          <p:grpSpPr bwMode="auto">
            <a:xfrm>
              <a:off x="724" y="1848"/>
              <a:ext cx="3596" cy="442"/>
              <a:chOff x="505" y="1913"/>
              <a:chExt cx="3596" cy="442"/>
            </a:xfrm>
          </p:grpSpPr>
          <p:sp>
            <p:nvSpPr>
              <p:cNvPr id="14385" name="Text Box 19"/>
              <p:cNvSpPr txBox="1">
                <a:spLocks noChangeArrowheads="1"/>
              </p:cNvSpPr>
              <p:nvPr/>
            </p:nvSpPr>
            <p:spPr bwMode="auto">
              <a:xfrm>
                <a:off x="505" y="1913"/>
                <a:ext cx="921"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b="1">
                    <a:ea typeface="宋体" pitchFamily="2" charset="-122"/>
                  </a:rPr>
                  <a:t>取</a:t>
                </a:r>
                <a:r>
                  <a:rPr kumimoji="1" lang="en-US" altLang="zh-CN" sz="2000" b="1">
                    <a:ea typeface="宋体" pitchFamily="2" charset="-122"/>
                  </a:rPr>
                  <a:t>d1=5</a:t>
                </a:r>
              </a:p>
              <a:p>
                <a:pPr algn="l" eaLnBrk="1" hangingPunct="1"/>
                <a:r>
                  <a:rPr kumimoji="1" lang="zh-CN" altLang="en-US" sz="2000" b="1">
                    <a:ea typeface="宋体" pitchFamily="2" charset="-122"/>
                  </a:rPr>
                  <a:t>一趟分组：</a:t>
                </a:r>
              </a:p>
            </p:txBody>
          </p:sp>
          <p:sp>
            <p:nvSpPr>
              <p:cNvPr id="14386" name="Text Box 20"/>
              <p:cNvSpPr txBox="1">
                <a:spLocks noChangeArrowheads="1"/>
              </p:cNvSpPr>
              <p:nvPr/>
            </p:nvSpPr>
            <p:spPr bwMode="auto">
              <a:xfrm>
                <a:off x="1265" y="2066"/>
                <a:ext cx="28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zh-CN" sz="2000" b="1">
                    <a:solidFill>
                      <a:srgbClr val="FF3300"/>
                    </a:solidFill>
                    <a:ea typeface="宋体" pitchFamily="2" charset="-122"/>
                  </a:rPr>
                  <a:t>49</a:t>
                </a:r>
                <a:r>
                  <a:rPr kumimoji="1" lang="zh-CN" altLang="zh-CN" sz="2000" b="1">
                    <a:ea typeface="宋体" pitchFamily="2" charset="-122"/>
                  </a:rPr>
                  <a:t>   </a:t>
                </a:r>
                <a:r>
                  <a:rPr kumimoji="1" lang="zh-CN" altLang="zh-CN" sz="2000" b="1">
                    <a:solidFill>
                      <a:srgbClr val="0066FF"/>
                    </a:solidFill>
                    <a:ea typeface="宋体" pitchFamily="2" charset="-122"/>
                  </a:rPr>
                  <a:t>38</a:t>
                </a:r>
                <a:r>
                  <a:rPr kumimoji="1" lang="zh-CN" altLang="zh-CN" sz="2000" b="1">
                    <a:ea typeface="宋体" pitchFamily="2" charset="-122"/>
                  </a:rPr>
                  <a:t>   </a:t>
                </a:r>
                <a:r>
                  <a:rPr kumimoji="1" lang="zh-CN" altLang="zh-CN" sz="2000" b="1">
                    <a:solidFill>
                      <a:srgbClr val="800000"/>
                    </a:solidFill>
                    <a:ea typeface="宋体" pitchFamily="2" charset="-122"/>
                  </a:rPr>
                  <a:t>65 </a:t>
                </a:r>
                <a:r>
                  <a:rPr kumimoji="1" lang="zh-CN" altLang="zh-CN" sz="2000" b="1">
                    <a:ea typeface="宋体" pitchFamily="2" charset="-122"/>
                  </a:rPr>
                  <a:t>  </a:t>
                </a:r>
                <a:r>
                  <a:rPr kumimoji="1" lang="zh-CN" altLang="zh-CN" sz="2000" b="1">
                    <a:solidFill>
                      <a:schemeClr val="tx2"/>
                    </a:solidFill>
                    <a:ea typeface="宋体" pitchFamily="2" charset="-122"/>
                  </a:rPr>
                  <a:t>97</a:t>
                </a:r>
                <a:r>
                  <a:rPr kumimoji="1" lang="zh-CN" altLang="zh-CN" sz="2000" b="1">
                    <a:ea typeface="宋体" pitchFamily="2" charset="-122"/>
                  </a:rPr>
                  <a:t>   </a:t>
                </a:r>
                <a:r>
                  <a:rPr kumimoji="1" lang="zh-CN" altLang="zh-CN" sz="2000" b="1">
                    <a:solidFill>
                      <a:srgbClr val="FF9900"/>
                    </a:solidFill>
                    <a:ea typeface="宋体" pitchFamily="2" charset="-122"/>
                  </a:rPr>
                  <a:t>76</a:t>
                </a:r>
                <a:r>
                  <a:rPr kumimoji="1" lang="zh-CN" altLang="zh-CN" sz="2000" b="1">
                    <a:ea typeface="宋体" pitchFamily="2" charset="-122"/>
                  </a:rPr>
                  <a:t>   </a:t>
                </a:r>
                <a:r>
                  <a:rPr kumimoji="1" lang="zh-CN" altLang="zh-CN" sz="2000" b="1">
                    <a:solidFill>
                      <a:srgbClr val="FF3300"/>
                    </a:solidFill>
                    <a:ea typeface="宋体" pitchFamily="2" charset="-122"/>
                  </a:rPr>
                  <a:t>13</a:t>
                </a:r>
                <a:r>
                  <a:rPr kumimoji="1" lang="zh-CN" altLang="zh-CN" sz="2000" b="1">
                    <a:ea typeface="宋体" pitchFamily="2" charset="-122"/>
                  </a:rPr>
                  <a:t>   </a:t>
                </a:r>
                <a:r>
                  <a:rPr kumimoji="1" lang="zh-CN" altLang="zh-CN" sz="2000" b="1">
                    <a:solidFill>
                      <a:srgbClr val="0066FF"/>
                    </a:solidFill>
                    <a:ea typeface="宋体" pitchFamily="2" charset="-122"/>
                  </a:rPr>
                  <a:t>27</a:t>
                </a:r>
                <a:r>
                  <a:rPr kumimoji="1" lang="zh-CN" altLang="zh-CN" sz="2000" b="1">
                    <a:ea typeface="宋体" pitchFamily="2" charset="-122"/>
                  </a:rPr>
                  <a:t>    </a:t>
                </a:r>
                <a:r>
                  <a:rPr kumimoji="1" lang="zh-CN" altLang="zh-CN" sz="2000" b="1">
                    <a:solidFill>
                      <a:srgbClr val="800000"/>
                    </a:solidFill>
                    <a:ea typeface="宋体" pitchFamily="2" charset="-122"/>
                  </a:rPr>
                  <a:t>48</a:t>
                </a:r>
                <a:r>
                  <a:rPr kumimoji="1" lang="zh-CN" altLang="zh-CN" sz="2000" b="1">
                    <a:ea typeface="宋体" pitchFamily="2" charset="-122"/>
                  </a:rPr>
                  <a:t>    </a:t>
                </a:r>
                <a:r>
                  <a:rPr kumimoji="1" lang="zh-CN" altLang="zh-CN" sz="2000" b="1">
                    <a:solidFill>
                      <a:schemeClr val="tx2"/>
                    </a:solidFill>
                    <a:ea typeface="宋体" pitchFamily="2" charset="-122"/>
                  </a:rPr>
                  <a:t>55</a:t>
                </a:r>
                <a:r>
                  <a:rPr kumimoji="1" lang="zh-CN" altLang="zh-CN" sz="2000" b="1">
                    <a:ea typeface="宋体" pitchFamily="2" charset="-122"/>
                  </a:rPr>
                  <a:t>    </a:t>
                </a:r>
                <a:r>
                  <a:rPr kumimoji="1" lang="zh-CN" altLang="zh-CN" sz="2000" b="1">
                    <a:solidFill>
                      <a:srgbClr val="FF9900"/>
                    </a:solidFill>
                    <a:ea typeface="宋体" pitchFamily="2" charset="-122"/>
                  </a:rPr>
                  <a:t>4</a:t>
                </a:r>
                <a:endParaRPr kumimoji="1" lang="en-US" altLang="zh-CN" sz="2000" b="1">
                  <a:ea typeface="宋体" pitchFamily="2" charset="-122"/>
                </a:endParaRPr>
              </a:p>
            </p:txBody>
          </p:sp>
        </p:grpSp>
        <p:grpSp>
          <p:nvGrpSpPr>
            <p:cNvPr id="14365" name="Group 21"/>
            <p:cNvGrpSpPr>
              <a:grpSpLocks/>
            </p:cNvGrpSpPr>
            <p:nvPr/>
          </p:nvGrpSpPr>
          <p:grpSpPr bwMode="auto">
            <a:xfrm>
              <a:off x="1600" y="2200"/>
              <a:ext cx="1434" cy="89"/>
              <a:chOff x="1600" y="2200"/>
              <a:chExt cx="1434" cy="89"/>
            </a:xfrm>
          </p:grpSpPr>
          <p:sp>
            <p:nvSpPr>
              <p:cNvPr id="14382" name="Line 22"/>
              <p:cNvSpPr>
                <a:spLocks noChangeShapeType="1"/>
              </p:cNvSpPr>
              <p:nvPr/>
            </p:nvSpPr>
            <p:spPr bwMode="auto">
              <a:xfrm>
                <a:off x="1600" y="2200"/>
                <a:ext cx="0" cy="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83" name="Line 23"/>
              <p:cNvSpPr>
                <a:spLocks noChangeShapeType="1"/>
              </p:cNvSpPr>
              <p:nvPr/>
            </p:nvSpPr>
            <p:spPr bwMode="auto">
              <a:xfrm>
                <a:off x="1600" y="2289"/>
                <a:ext cx="14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84" name="Line 24"/>
              <p:cNvSpPr>
                <a:spLocks noChangeShapeType="1"/>
              </p:cNvSpPr>
              <p:nvPr/>
            </p:nvSpPr>
            <p:spPr bwMode="auto">
              <a:xfrm flipV="1">
                <a:off x="3034" y="2200"/>
                <a:ext cx="0" cy="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4366" name="Group 25"/>
            <p:cNvGrpSpPr>
              <a:grpSpLocks/>
            </p:cNvGrpSpPr>
            <p:nvPr/>
          </p:nvGrpSpPr>
          <p:grpSpPr bwMode="auto">
            <a:xfrm>
              <a:off x="1874" y="2319"/>
              <a:ext cx="1434" cy="89"/>
              <a:chOff x="1600" y="2200"/>
              <a:chExt cx="1434" cy="89"/>
            </a:xfrm>
          </p:grpSpPr>
          <p:sp>
            <p:nvSpPr>
              <p:cNvPr id="14379" name="Line 26"/>
              <p:cNvSpPr>
                <a:spLocks noChangeShapeType="1"/>
              </p:cNvSpPr>
              <p:nvPr/>
            </p:nvSpPr>
            <p:spPr bwMode="auto">
              <a:xfrm>
                <a:off x="1600" y="2200"/>
                <a:ext cx="0" cy="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80" name="Line 27"/>
              <p:cNvSpPr>
                <a:spLocks noChangeShapeType="1"/>
              </p:cNvSpPr>
              <p:nvPr/>
            </p:nvSpPr>
            <p:spPr bwMode="auto">
              <a:xfrm>
                <a:off x="1600" y="2289"/>
                <a:ext cx="14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81" name="Line 28"/>
              <p:cNvSpPr>
                <a:spLocks noChangeShapeType="1"/>
              </p:cNvSpPr>
              <p:nvPr/>
            </p:nvSpPr>
            <p:spPr bwMode="auto">
              <a:xfrm flipV="1">
                <a:off x="3034" y="2200"/>
                <a:ext cx="0" cy="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4367" name="Group 29"/>
            <p:cNvGrpSpPr>
              <a:grpSpLocks/>
            </p:cNvGrpSpPr>
            <p:nvPr/>
          </p:nvGrpSpPr>
          <p:grpSpPr bwMode="auto">
            <a:xfrm>
              <a:off x="2152" y="2429"/>
              <a:ext cx="1434" cy="89"/>
              <a:chOff x="1600" y="2200"/>
              <a:chExt cx="1434" cy="89"/>
            </a:xfrm>
          </p:grpSpPr>
          <p:sp>
            <p:nvSpPr>
              <p:cNvPr id="14376" name="Line 30"/>
              <p:cNvSpPr>
                <a:spLocks noChangeShapeType="1"/>
              </p:cNvSpPr>
              <p:nvPr/>
            </p:nvSpPr>
            <p:spPr bwMode="auto">
              <a:xfrm>
                <a:off x="1600" y="2200"/>
                <a:ext cx="0" cy="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77" name="Line 31"/>
              <p:cNvSpPr>
                <a:spLocks noChangeShapeType="1"/>
              </p:cNvSpPr>
              <p:nvPr/>
            </p:nvSpPr>
            <p:spPr bwMode="auto">
              <a:xfrm>
                <a:off x="1600" y="2289"/>
                <a:ext cx="14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78" name="Line 32"/>
              <p:cNvSpPr>
                <a:spLocks noChangeShapeType="1"/>
              </p:cNvSpPr>
              <p:nvPr/>
            </p:nvSpPr>
            <p:spPr bwMode="auto">
              <a:xfrm flipV="1">
                <a:off x="3034" y="2200"/>
                <a:ext cx="0" cy="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4368" name="Group 33"/>
            <p:cNvGrpSpPr>
              <a:grpSpLocks/>
            </p:cNvGrpSpPr>
            <p:nvPr/>
          </p:nvGrpSpPr>
          <p:grpSpPr bwMode="auto">
            <a:xfrm>
              <a:off x="2452" y="2551"/>
              <a:ext cx="1434" cy="89"/>
              <a:chOff x="1600" y="2200"/>
              <a:chExt cx="1434" cy="89"/>
            </a:xfrm>
          </p:grpSpPr>
          <p:sp>
            <p:nvSpPr>
              <p:cNvPr id="14373" name="Line 34"/>
              <p:cNvSpPr>
                <a:spLocks noChangeShapeType="1"/>
              </p:cNvSpPr>
              <p:nvPr/>
            </p:nvSpPr>
            <p:spPr bwMode="auto">
              <a:xfrm>
                <a:off x="1600" y="2200"/>
                <a:ext cx="0" cy="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74" name="Line 35"/>
              <p:cNvSpPr>
                <a:spLocks noChangeShapeType="1"/>
              </p:cNvSpPr>
              <p:nvPr/>
            </p:nvSpPr>
            <p:spPr bwMode="auto">
              <a:xfrm>
                <a:off x="1600" y="2289"/>
                <a:ext cx="14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75" name="Line 36"/>
              <p:cNvSpPr>
                <a:spLocks noChangeShapeType="1"/>
              </p:cNvSpPr>
              <p:nvPr/>
            </p:nvSpPr>
            <p:spPr bwMode="auto">
              <a:xfrm flipV="1">
                <a:off x="3034" y="2200"/>
                <a:ext cx="0" cy="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4369" name="Group 37"/>
            <p:cNvGrpSpPr>
              <a:grpSpLocks/>
            </p:cNvGrpSpPr>
            <p:nvPr/>
          </p:nvGrpSpPr>
          <p:grpSpPr bwMode="auto">
            <a:xfrm>
              <a:off x="2785" y="2673"/>
              <a:ext cx="1434" cy="89"/>
              <a:chOff x="1600" y="2200"/>
              <a:chExt cx="1434" cy="89"/>
            </a:xfrm>
          </p:grpSpPr>
          <p:sp>
            <p:nvSpPr>
              <p:cNvPr id="14370" name="Line 38"/>
              <p:cNvSpPr>
                <a:spLocks noChangeShapeType="1"/>
              </p:cNvSpPr>
              <p:nvPr/>
            </p:nvSpPr>
            <p:spPr bwMode="auto">
              <a:xfrm>
                <a:off x="1600" y="2200"/>
                <a:ext cx="0" cy="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71" name="Line 39"/>
              <p:cNvSpPr>
                <a:spLocks noChangeShapeType="1"/>
              </p:cNvSpPr>
              <p:nvPr/>
            </p:nvSpPr>
            <p:spPr bwMode="auto">
              <a:xfrm>
                <a:off x="1600" y="2289"/>
                <a:ext cx="14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72" name="Line 40"/>
              <p:cNvSpPr>
                <a:spLocks noChangeShapeType="1"/>
              </p:cNvSpPr>
              <p:nvPr/>
            </p:nvSpPr>
            <p:spPr bwMode="auto">
              <a:xfrm flipV="1">
                <a:off x="3034" y="2200"/>
                <a:ext cx="0" cy="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51" name="Group 41"/>
          <p:cNvGrpSpPr>
            <a:grpSpLocks/>
          </p:cNvGrpSpPr>
          <p:nvPr/>
        </p:nvGrpSpPr>
        <p:grpSpPr bwMode="auto">
          <a:xfrm>
            <a:off x="1289050" y="3073400"/>
            <a:ext cx="5835650" cy="1131888"/>
            <a:chOff x="668" y="3191"/>
            <a:chExt cx="3676" cy="713"/>
          </a:xfrm>
        </p:grpSpPr>
        <p:grpSp>
          <p:nvGrpSpPr>
            <p:cNvPr id="14345" name="Group 42"/>
            <p:cNvGrpSpPr>
              <a:grpSpLocks/>
            </p:cNvGrpSpPr>
            <p:nvPr/>
          </p:nvGrpSpPr>
          <p:grpSpPr bwMode="auto">
            <a:xfrm>
              <a:off x="668" y="3191"/>
              <a:ext cx="3676" cy="442"/>
              <a:chOff x="505" y="1913"/>
              <a:chExt cx="3676" cy="442"/>
            </a:xfrm>
          </p:grpSpPr>
          <p:sp>
            <p:nvSpPr>
              <p:cNvPr id="14362" name="Text Box 43"/>
              <p:cNvSpPr txBox="1">
                <a:spLocks noChangeArrowheads="1"/>
              </p:cNvSpPr>
              <p:nvPr/>
            </p:nvSpPr>
            <p:spPr bwMode="auto">
              <a:xfrm>
                <a:off x="505" y="1913"/>
                <a:ext cx="921"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b="1">
                    <a:ea typeface="宋体" pitchFamily="2" charset="-122"/>
                  </a:rPr>
                  <a:t>取</a:t>
                </a:r>
                <a:r>
                  <a:rPr kumimoji="1" lang="en-US" altLang="zh-CN" sz="2000" b="1">
                    <a:ea typeface="宋体" pitchFamily="2" charset="-122"/>
                  </a:rPr>
                  <a:t>d2=3</a:t>
                </a:r>
              </a:p>
              <a:p>
                <a:pPr algn="l" eaLnBrk="1" hangingPunct="1"/>
                <a:r>
                  <a:rPr kumimoji="1" lang="zh-CN" altLang="en-US" sz="2000" b="1">
                    <a:ea typeface="宋体" pitchFamily="2" charset="-122"/>
                  </a:rPr>
                  <a:t>二趟分组：</a:t>
                </a:r>
              </a:p>
            </p:txBody>
          </p:sp>
          <p:sp>
            <p:nvSpPr>
              <p:cNvPr id="14363" name="Text Box 44"/>
              <p:cNvSpPr txBox="1">
                <a:spLocks noChangeArrowheads="1"/>
              </p:cNvSpPr>
              <p:nvPr/>
            </p:nvSpPr>
            <p:spPr bwMode="auto">
              <a:xfrm>
                <a:off x="1265" y="2066"/>
                <a:ext cx="2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zh-CN" sz="2000" b="1">
                    <a:solidFill>
                      <a:srgbClr val="FF3300"/>
                    </a:solidFill>
                    <a:ea typeface="宋体" pitchFamily="2" charset="-122"/>
                  </a:rPr>
                  <a:t>13</a:t>
                </a:r>
                <a:r>
                  <a:rPr kumimoji="1" lang="zh-CN" altLang="zh-CN" sz="2000" b="1">
                    <a:ea typeface="宋体" pitchFamily="2" charset="-122"/>
                  </a:rPr>
                  <a:t>   </a:t>
                </a:r>
                <a:r>
                  <a:rPr kumimoji="1" lang="zh-CN" altLang="zh-CN" sz="2000" b="1">
                    <a:solidFill>
                      <a:srgbClr val="0066FF"/>
                    </a:solidFill>
                    <a:ea typeface="宋体" pitchFamily="2" charset="-122"/>
                  </a:rPr>
                  <a:t>27</a:t>
                </a:r>
                <a:r>
                  <a:rPr kumimoji="1" lang="zh-CN" altLang="zh-CN" sz="2000" b="1">
                    <a:ea typeface="宋体" pitchFamily="2" charset="-122"/>
                  </a:rPr>
                  <a:t>   </a:t>
                </a:r>
                <a:r>
                  <a:rPr kumimoji="1" lang="zh-CN" altLang="zh-CN" sz="2000" b="1">
                    <a:solidFill>
                      <a:srgbClr val="800000"/>
                    </a:solidFill>
                    <a:ea typeface="宋体" pitchFamily="2" charset="-122"/>
                  </a:rPr>
                  <a:t>48</a:t>
                </a:r>
                <a:r>
                  <a:rPr kumimoji="1" lang="zh-CN" altLang="zh-CN" sz="2000" b="1">
                    <a:ea typeface="宋体" pitchFamily="2" charset="-122"/>
                  </a:rPr>
                  <a:t>   </a:t>
                </a:r>
                <a:r>
                  <a:rPr kumimoji="1" lang="zh-CN" altLang="zh-CN" sz="2000" b="1">
                    <a:solidFill>
                      <a:srgbClr val="FF3300"/>
                    </a:solidFill>
                    <a:ea typeface="宋体" pitchFamily="2" charset="-122"/>
                  </a:rPr>
                  <a:t>55</a:t>
                </a:r>
                <a:r>
                  <a:rPr kumimoji="1" lang="zh-CN" altLang="zh-CN" sz="2000" b="1">
                    <a:ea typeface="宋体" pitchFamily="2" charset="-122"/>
                  </a:rPr>
                  <a:t>   </a:t>
                </a:r>
                <a:r>
                  <a:rPr kumimoji="1" lang="zh-CN" altLang="zh-CN" sz="2000" b="1">
                    <a:solidFill>
                      <a:srgbClr val="0066FF"/>
                    </a:solidFill>
                    <a:ea typeface="宋体" pitchFamily="2" charset="-122"/>
                  </a:rPr>
                  <a:t>4</a:t>
                </a:r>
                <a:r>
                  <a:rPr kumimoji="1" lang="zh-CN" altLang="zh-CN" sz="2000" b="1">
                    <a:solidFill>
                      <a:srgbClr val="FF9900"/>
                    </a:solidFill>
                    <a:ea typeface="宋体" pitchFamily="2" charset="-122"/>
                  </a:rPr>
                  <a:t> </a:t>
                </a:r>
                <a:r>
                  <a:rPr kumimoji="1" lang="zh-CN" altLang="zh-CN" sz="2000" b="1">
                    <a:ea typeface="宋体" pitchFamily="2" charset="-122"/>
                  </a:rPr>
                  <a:t>    </a:t>
                </a:r>
                <a:r>
                  <a:rPr kumimoji="1" lang="zh-CN" altLang="zh-CN" sz="2000" b="1">
                    <a:solidFill>
                      <a:srgbClr val="800000"/>
                    </a:solidFill>
                    <a:ea typeface="宋体" pitchFamily="2" charset="-122"/>
                  </a:rPr>
                  <a:t>49 </a:t>
                </a:r>
                <a:r>
                  <a:rPr kumimoji="1" lang="zh-CN" altLang="zh-CN" sz="2000" b="1">
                    <a:ea typeface="宋体" pitchFamily="2" charset="-122"/>
                  </a:rPr>
                  <a:t>  </a:t>
                </a:r>
                <a:r>
                  <a:rPr kumimoji="1" lang="zh-CN" altLang="zh-CN" sz="2000" b="1">
                    <a:solidFill>
                      <a:srgbClr val="FF3300"/>
                    </a:solidFill>
                    <a:ea typeface="宋体" pitchFamily="2" charset="-122"/>
                  </a:rPr>
                  <a:t>38</a:t>
                </a:r>
                <a:r>
                  <a:rPr kumimoji="1" lang="zh-CN" altLang="zh-CN" sz="2000" b="1">
                    <a:ea typeface="宋体" pitchFamily="2" charset="-122"/>
                  </a:rPr>
                  <a:t>    </a:t>
                </a:r>
                <a:r>
                  <a:rPr kumimoji="1" lang="zh-CN" altLang="zh-CN" sz="2000" b="1">
                    <a:solidFill>
                      <a:srgbClr val="0066FF"/>
                    </a:solidFill>
                    <a:ea typeface="宋体" pitchFamily="2" charset="-122"/>
                  </a:rPr>
                  <a:t>65</a:t>
                </a:r>
                <a:r>
                  <a:rPr kumimoji="1" lang="zh-CN" altLang="zh-CN" sz="2000" b="1">
                    <a:ea typeface="宋体" pitchFamily="2" charset="-122"/>
                  </a:rPr>
                  <a:t>   </a:t>
                </a:r>
                <a:r>
                  <a:rPr kumimoji="1" lang="zh-CN" altLang="zh-CN" sz="2000" b="1">
                    <a:solidFill>
                      <a:srgbClr val="800000"/>
                    </a:solidFill>
                    <a:ea typeface="宋体" pitchFamily="2" charset="-122"/>
                  </a:rPr>
                  <a:t> 97</a:t>
                </a:r>
                <a:r>
                  <a:rPr kumimoji="1" lang="zh-CN" altLang="zh-CN" sz="2000" b="1">
                    <a:ea typeface="宋体" pitchFamily="2" charset="-122"/>
                  </a:rPr>
                  <a:t>    </a:t>
                </a:r>
                <a:r>
                  <a:rPr kumimoji="1" lang="zh-CN" altLang="zh-CN" sz="2000" b="1">
                    <a:solidFill>
                      <a:srgbClr val="FF3300"/>
                    </a:solidFill>
                    <a:ea typeface="宋体" pitchFamily="2" charset="-122"/>
                  </a:rPr>
                  <a:t>76</a:t>
                </a:r>
                <a:endParaRPr kumimoji="1" lang="en-US" altLang="zh-CN" sz="2000" b="1">
                  <a:solidFill>
                    <a:srgbClr val="FF9900"/>
                  </a:solidFill>
                  <a:ea typeface="宋体" pitchFamily="2" charset="-122"/>
                </a:endParaRPr>
              </a:p>
            </p:txBody>
          </p:sp>
        </p:grpSp>
        <p:grpSp>
          <p:nvGrpSpPr>
            <p:cNvPr id="14346" name="Group 45"/>
            <p:cNvGrpSpPr>
              <a:grpSpLocks/>
            </p:cNvGrpSpPr>
            <p:nvPr/>
          </p:nvGrpSpPr>
          <p:grpSpPr bwMode="auto">
            <a:xfrm>
              <a:off x="1567" y="3551"/>
              <a:ext cx="2656" cy="104"/>
              <a:chOff x="1567" y="3551"/>
              <a:chExt cx="2656" cy="104"/>
            </a:xfrm>
          </p:grpSpPr>
          <p:sp>
            <p:nvSpPr>
              <p:cNvPr id="14357" name="Line 46"/>
              <p:cNvSpPr>
                <a:spLocks noChangeShapeType="1"/>
              </p:cNvSpPr>
              <p:nvPr/>
            </p:nvSpPr>
            <p:spPr bwMode="auto">
              <a:xfrm>
                <a:off x="1567" y="3555"/>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58" name="Line 47"/>
              <p:cNvSpPr>
                <a:spLocks noChangeShapeType="1"/>
              </p:cNvSpPr>
              <p:nvPr/>
            </p:nvSpPr>
            <p:spPr bwMode="auto">
              <a:xfrm>
                <a:off x="1567" y="3655"/>
                <a:ext cx="26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59" name="Line 48"/>
              <p:cNvSpPr>
                <a:spLocks noChangeShapeType="1"/>
              </p:cNvSpPr>
              <p:nvPr/>
            </p:nvSpPr>
            <p:spPr bwMode="auto">
              <a:xfrm>
                <a:off x="2408" y="3551"/>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60" name="Line 49"/>
              <p:cNvSpPr>
                <a:spLocks noChangeShapeType="1"/>
              </p:cNvSpPr>
              <p:nvPr/>
            </p:nvSpPr>
            <p:spPr bwMode="auto">
              <a:xfrm>
                <a:off x="3241" y="3551"/>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61" name="Line 50"/>
              <p:cNvSpPr>
                <a:spLocks noChangeShapeType="1"/>
              </p:cNvSpPr>
              <p:nvPr/>
            </p:nvSpPr>
            <p:spPr bwMode="auto">
              <a:xfrm>
                <a:off x="4208" y="3551"/>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4347" name="Group 51"/>
            <p:cNvGrpSpPr>
              <a:grpSpLocks/>
            </p:cNvGrpSpPr>
            <p:nvPr/>
          </p:nvGrpSpPr>
          <p:grpSpPr bwMode="auto">
            <a:xfrm>
              <a:off x="1808" y="3670"/>
              <a:ext cx="1741" cy="104"/>
              <a:chOff x="1808" y="3670"/>
              <a:chExt cx="1741" cy="104"/>
            </a:xfrm>
          </p:grpSpPr>
          <p:sp>
            <p:nvSpPr>
              <p:cNvPr id="14353" name="Line 52"/>
              <p:cNvSpPr>
                <a:spLocks noChangeShapeType="1"/>
              </p:cNvSpPr>
              <p:nvPr/>
            </p:nvSpPr>
            <p:spPr bwMode="auto">
              <a:xfrm>
                <a:off x="1808" y="367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54" name="Line 53"/>
              <p:cNvSpPr>
                <a:spLocks noChangeShapeType="1"/>
              </p:cNvSpPr>
              <p:nvPr/>
            </p:nvSpPr>
            <p:spPr bwMode="auto">
              <a:xfrm>
                <a:off x="1808" y="3774"/>
                <a:ext cx="17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55" name="Line 54"/>
              <p:cNvSpPr>
                <a:spLocks noChangeShapeType="1"/>
              </p:cNvSpPr>
              <p:nvPr/>
            </p:nvSpPr>
            <p:spPr bwMode="auto">
              <a:xfrm>
                <a:off x="2649" y="3670"/>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56" name="Line 55"/>
              <p:cNvSpPr>
                <a:spLocks noChangeShapeType="1"/>
              </p:cNvSpPr>
              <p:nvPr/>
            </p:nvSpPr>
            <p:spPr bwMode="auto">
              <a:xfrm>
                <a:off x="3549" y="3670"/>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4348" name="Group 56"/>
            <p:cNvGrpSpPr>
              <a:grpSpLocks/>
            </p:cNvGrpSpPr>
            <p:nvPr/>
          </p:nvGrpSpPr>
          <p:grpSpPr bwMode="auto">
            <a:xfrm>
              <a:off x="2149" y="3800"/>
              <a:ext cx="1741" cy="104"/>
              <a:chOff x="1808" y="3670"/>
              <a:chExt cx="1741" cy="104"/>
            </a:xfrm>
          </p:grpSpPr>
          <p:sp>
            <p:nvSpPr>
              <p:cNvPr id="14349" name="Line 57"/>
              <p:cNvSpPr>
                <a:spLocks noChangeShapeType="1"/>
              </p:cNvSpPr>
              <p:nvPr/>
            </p:nvSpPr>
            <p:spPr bwMode="auto">
              <a:xfrm>
                <a:off x="1808" y="367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50" name="Line 58"/>
              <p:cNvSpPr>
                <a:spLocks noChangeShapeType="1"/>
              </p:cNvSpPr>
              <p:nvPr/>
            </p:nvSpPr>
            <p:spPr bwMode="auto">
              <a:xfrm>
                <a:off x="1808" y="3774"/>
                <a:ext cx="17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51" name="Line 59"/>
              <p:cNvSpPr>
                <a:spLocks noChangeShapeType="1"/>
              </p:cNvSpPr>
              <p:nvPr/>
            </p:nvSpPr>
            <p:spPr bwMode="auto">
              <a:xfrm>
                <a:off x="2649" y="3670"/>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52" name="Line 60"/>
              <p:cNvSpPr>
                <a:spLocks noChangeShapeType="1"/>
              </p:cNvSpPr>
              <p:nvPr/>
            </p:nvSpPr>
            <p:spPr bwMode="auto">
              <a:xfrm>
                <a:off x="3549" y="3670"/>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7A58D742-4B2F-4BCB-9121-31505DE42300}" type="slidenum">
              <a:rPr lang="en-US" altLang="zh-CN" sz="1800" b="1">
                <a:latin typeface="华文新魏" pitchFamily="2" charset="-122"/>
                <a:ea typeface="华文新魏" pitchFamily="2" charset="-122"/>
              </a:rPr>
              <a:pPr algn="r" eaLnBrk="1" hangingPunct="1"/>
              <a:t>16</a:t>
            </a:fld>
            <a:endParaRPr lang="en-US" altLang="zh-CN" sz="1800" b="1">
              <a:latin typeface="华文新魏" pitchFamily="2" charset="-122"/>
              <a:ea typeface="华文新魏" pitchFamily="2" charset="-122"/>
            </a:endParaRPr>
          </a:p>
        </p:txBody>
      </p:sp>
      <p:sp>
        <p:nvSpPr>
          <p:cNvPr id="26627" name="Rectangle 2"/>
          <p:cNvSpPr>
            <a:spLocks noGrp="1" noChangeArrowheads="1"/>
          </p:cNvSpPr>
          <p:nvPr>
            <p:ph type="body" idx="4294967295"/>
          </p:nvPr>
        </p:nvSpPr>
        <p:spPr>
          <a:xfrm>
            <a:off x="0" y="471488"/>
            <a:ext cx="9144000" cy="6061075"/>
          </a:xfrm>
        </p:spPr>
        <p:txBody>
          <a:bodyPr/>
          <a:lstStyle/>
          <a:p>
            <a:pPr marL="6350" indent="706438" eaLnBrk="1" hangingPunct="1">
              <a:lnSpc>
                <a:spcPct val="105000"/>
              </a:lnSpc>
              <a:spcBef>
                <a:spcPct val="5000"/>
              </a:spcBef>
              <a:buFont typeface="Wingdings" pitchFamily="2" charset="2"/>
              <a:buNone/>
            </a:pPr>
            <a:r>
              <a:rPr lang="zh-CN" altLang="en-US" sz="2600" b="1" dirty="0" smtClean="0">
                <a:solidFill>
                  <a:schemeClr val="tx2"/>
                </a:solidFill>
                <a:latin typeface="Times New Roman" pitchFamily="18" charset="0"/>
                <a:ea typeface="仿宋_GB2312" pitchFamily="49" charset="-122"/>
              </a:rPr>
              <a:t>    算法分析：</a:t>
            </a:r>
          </a:p>
          <a:p>
            <a:pPr marL="6350" indent="706438" algn="just" eaLnBrk="1" hangingPunct="1">
              <a:lnSpc>
                <a:spcPct val="90000"/>
              </a:lnSpc>
              <a:spcBef>
                <a:spcPct val="15000"/>
              </a:spcBef>
              <a:buClr>
                <a:srgbClr val="800080"/>
              </a:buClr>
              <a:buSzPct val="50000"/>
              <a:buNone/>
            </a:pPr>
            <a:r>
              <a:rPr lang="zh-CN" altLang="en-US" sz="2400" b="1" dirty="0">
                <a:latin typeface="Times New Roman" panose="02020603050405020304" pitchFamily="18" charset="0"/>
                <a:ea typeface="仿宋_GB2312" pitchFamily="49" charset="-122"/>
              </a:rPr>
              <a:t>希尔排序是一种</a:t>
            </a:r>
            <a:r>
              <a:rPr lang="zh-CN" altLang="en-US" sz="2400" b="1" dirty="0">
                <a:solidFill>
                  <a:srgbClr val="FF0000"/>
                </a:solidFill>
                <a:latin typeface="Times New Roman" panose="02020603050405020304" pitchFamily="18" charset="0"/>
                <a:ea typeface="仿宋_GB2312" pitchFamily="49" charset="-122"/>
              </a:rPr>
              <a:t>不稳定</a:t>
            </a:r>
            <a:r>
              <a:rPr lang="zh-CN" altLang="en-US" sz="2400" b="1" dirty="0">
                <a:latin typeface="Times New Roman" panose="02020603050405020304" pitchFamily="18" charset="0"/>
                <a:ea typeface="仿宋_GB2312" pitchFamily="49" charset="-122"/>
              </a:rPr>
              <a:t>的排序方法。</a:t>
            </a:r>
            <a:endParaRPr lang="en-US" altLang="zh-CN" sz="2400" b="1" dirty="0">
              <a:latin typeface="Times New Roman" panose="02020603050405020304" pitchFamily="18" charset="0"/>
              <a:ea typeface="仿宋_GB2312" pitchFamily="49" charset="-122"/>
            </a:endParaRPr>
          </a:p>
          <a:p>
            <a:pPr marL="6350" indent="706438" algn="just" eaLnBrk="1" hangingPunct="1">
              <a:lnSpc>
                <a:spcPct val="90000"/>
              </a:lnSpc>
              <a:spcBef>
                <a:spcPct val="15000"/>
              </a:spcBef>
              <a:buClr>
                <a:srgbClr val="800080"/>
              </a:buClr>
              <a:buSzPct val="50000"/>
              <a:buNone/>
            </a:pPr>
            <a:r>
              <a:rPr lang="en-US" altLang="zh-CN" sz="2400" b="1" dirty="0">
                <a:latin typeface="Times New Roman" panose="02020603050405020304" pitchFamily="18" charset="0"/>
                <a:ea typeface="仿宋_GB2312" pitchFamily="49" charset="-122"/>
              </a:rPr>
              <a:t>Gap</a:t>
            </a:r>
            <a:r>
              <a:rPr lang="zh-CN" altLang="en-US" sz="2400" b="1" dirty="0">
                <a:latin typeface="Times New Roman" panose="02020603050405020304" pitchFamily="18" charset="0"/>
                <a:ea typeface="仿宋_GB2312" pitchFamily="49" charset="-122"/>
              </a:rPr>
              <a:t>的取法有多种。最初 </a:t>
            </a:r>
            <a:r>
              <a:rPr lang="en-US" altLang="zh-CN" sz="2400" b="1" dirty="0">
                <a:latin typeface="Times New Roman" panose="02020603050405020304" pitchFamily="18" charset="0"/>
                <a:ea typeface="仿宋_GB2312" pitchFamily="49" charset="-122"/>
              </a:rPr>
              <a:t>shell </a:t>
            </a:r>
            <a:r>
              <a:rPr lang="zh-CN" altLang="en-US" sz="2400" b="1" dirty="0">
                <a:latin typeface="Times New Roman" panose="02020603050405020304" pitchFamily="18" charset="0"/>
                <a:ea typeface="仿宋_GB2312" pitchFamily="49" charset="-122"/>
              </a:rPr>
              <a:t>提出取 </a:t>
            </a:r>
            <a:r>
              <a:rPr lang="en-US" altLang="zh-CN" sz="2400" b="1" dirty="0">
                <a:solidFill>
                  <a:schemeClr val="tx2"/>
                </a:solidFill>
                <a:latin typeface="Times New Roman" panose="02020603050405020304" pitchFamily="18" charset="0"/>
                <a:ea typeface="仿宋_GB2312" pitchFamily="49" charset="-122"/>
              </a:rPr>
              <a:t>gap = </a:t>
            </a:r>
            <a:r>
              <a:rPr lang="en-US" altLang="zh-CN" sz="2400" b="1" dirty="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400" b="1" dirty="0">
                <a:solidFill>
                  <a:schemeClr val="tx2"/>
                </a:solidFill>
                <a:latin typeface="Times New Roman" panose="02020603050405020304" pitchFamily="18" charset="0"/>
                <a:ea typeface="仿宋_GB2312" pitchFamily="49" charset="-122"/>
              </a:rPr>
              <a:t>n/2</a:t>
            </a:r>
            <a:r>
              <a:rPr lang="en-US" altLang="zh-CN" sz="2400" b="1" dirty="0">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400" b="1" dirty="0">
                <a:latin typeface="Times New Roman" panose="02020603050405020304" pitchFamily="18" charset="0"/>
                <a:ea typeface="仿宋_GB2312" pitchFamily="49" charset="-122"/>
              </a:rPr>
              <a:t>，</a:t>
            </a:r>
            <a:r>
              <a:rPr lang="en-US" altLang="zh-CN" sz="2400" b="1" dirty="0">
                <a:solidFill>
                  <a:schemeClr val="tx2"/>
                </a:solidFill>
                <a:latin typeface="Times New Roman" panose="02020603050405020304" pitchFamily="18" charset="0"/>
                <a:ea typeface="仿宋_GB2312" pitchFamily="49" charset="-122"/>
              </a:rPr>
              <a:t>gap = </a:t>
            </a:r>
            <a:r>
              <a:rPr lang="en-US" altLang="zh-CN" sz="2400" b="1" dirty="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400" b="1" dirty="0">
                <a:solidFill>
                  <a:schemeClr val="tx2"/>
                </a:solidFill>
                <a:latin typeface="Times New Roman" panose="02020603050405020304" pitchFamily="18" charset="0"/>
                <a:ea typeface="仿宋_GB2312" pitchFamily="49" charset="-122"/>
              </a:rPr>
              <a:t>gap/2</a:t>
            </a:r>
            <a:r>
              <a:rPr lang="en-US" altLang="zh-CN" sz="2400" b="1" dirty="0">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400" b="1" dirty="0">
                <a:latin typeface="Times New Roman" panose="02020603050405020304" pitchFamily="18" charset="0"/>
                <a:ea typeface="仿宋_GB2312" pitchFamily="49" charset="-122"/>
              </a:rPr>
              <a:t>，直到</a:t>
            </a:r>
            <a:r>
              <a:rPr lang="en-US" altLang="zh-CN" sz="2400" b="1" dirty="0">
                <a:solidFill>
                  <a:schemeClr val="tx2"/>
                </a:solidFill>
                <a:latin typeface="Times New Roman" panose="02020603050405020304" pitchFamily="18" charset="0"/>
                <a:ea typeface="仿宋_GB2312" pitchFamily="49" charset="-122"/>
              </a:rPr>
              <a:t>gap = 1</a:t>
            </a:r>
            <a:r>
              <a:rPr lang="zh-CN" altLang="en-US" sz="2400" b="1" dirty="0">
                <a:latin typeface="Times New Roman" panose="02020603050405020304" pitchFamily="18" charset="0"/>
                <a:ea typeface="仿宋_GB2312" pitchFamily="49" charset="-122"/>
              </a:rPr>
              <a:t>。</a:t>
            </a:r>
            <a:r>
              <a:rPr lang="en-US" altLang="zh-CN" sz="2400" b="1" dirty="0" err="1">
                <a:latin typeface="Times New Roman" panose="02020603050405020304" pitchFamily="18" charset="0"/>
                <a:ea typeface="仿宋_GB2312" pitchFamily="49" charset="-122"/>
              </a:rPr>
              <a:t>knuth</a:t>
            </a:r>
            <a:r>
              <a:rPr lang="en-US" altLang="zh-CN" sz="2400" b="1" dirty="0">
                <a:latin typeface="Times New Roman" panose="02020603050405020304" pitchFamily="18" charset="0"/>
                <a:ea typeface="仿宋_GB2312" pitchFamily="49" charset="-122"/>
              </a:rPr>
              <a:t> </a:t>
            </a:r>
            <a:r>
              <a:rPr lang="zh-CN" altLang="en-US" sz="2400" b="1" dirty="0">
                <a:latin typeface="Times New Roman" panose="02020603050405020304" pitchFamily="18" charset="0"/>
                <a:ea typeface="仿宋_GB2312" pitchFamily="49" charset="-122"/>
              </a:rPr>
              <a:t>提出取 </a:t>
            </a:r>
            <a:r>
              <a:rPr lang="en-US" altLang="zh-CN" sz="2400" b="1" dirty="0">
                <a:solidFill>
                  <a:schemeClr val="tx2"/>
                </a:solidFill>
                <a:latin typeface="Times New Roman" panose="02020603050405020304" pitchFamily="18" charset="0"/>
                <a:ea typeface="仿宋_GB2312" pitchFamily="49" charset="-122"/>
              </a:rPr>
              <a:t>gap = </a:t>
            </a:r>
            <a:r>
              <a:rPr lang="en-US" altLang="zh-CN" sz="2400" b="1" dirty="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400" b="1" dirty="0">
                <a:solidFill>
                  <a:schemeClr val="tx2"/>
                </a:solidFill>
                <a:latin typeface="Times New Roman" panose="02020603050405020304" pitchFamily="18" charset="0"/>
                <a:ea typeface="仿宋_GB2312" pitchFamily="49" charset="-122"/>
              </a:rPr>
              <a:t>gap/3</a:t>
            </a:r>
            <a:r>
              <a:rPr lang="en-US" altLang="zh-CN" sz="2400" b="1" dirty="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400" b="1" dirty="0">
                <a:solidFill>
                  <a:schemeClr val="tx2"/>
                </a:solidFill>
                <a:latin typeface="Times New Roman" panose="02020603050405020304" pitchFamily="18" charset="0"/>
                <a:ea typeface="仿宋_GB2312" pitchFamily="49" charset="-122"/>
              </a:rPr>
              <a:t> +1</a:t>
            </a:r>
            <a:r>
              <a:rPr lang="zh-CN" altLang="en-US" sz="2400" b="1" dirty="0">
                <a:latin typeface="Times New Roman" panose="02020603050405020304" pitchFamily="18" charset="0"/>
                <a:ea typeface="仿宋_GB2312" pitchFamily="49" charset="-122"/>
              </a:rPr>
              <a:t>。还有人提出都取奇数为好，也有人提出各 </a:t>
            </a:r>
            <a:r>
              <a:rPr lang="en-US" altLang="zh-CN" sz="2400" b="1" dirty="0">
                <a:latin typeface="Times New Roman" panose="02020603050405020304" pitchFamily="18" charset="0"/>
                <a:ea typeface="仿宋_GB2312" pitchFamily="49" charset="-122"/>
              </a:rPr>
              <a:t>gap </a:t>
            </a:r>
            <a:r>
              <a:rPr lang="zh-CN" altLang="en-US" sz="2400" b="1" dirty="0">
                <a:latin typeface="Times New Roman" panose="02020603050405020304" pitchFamily="18" charset="0"/>
                <a:ea typeface="仿宋_GB2312" pitchFamily="49" charset="-122"/>
              </a:rPr>
              <a:t>互质为好。</a:t>
            </a:r>
          </a:p>
          <a:p>
            <a:pPr marL="6350" indent="706438" algn="just" eaLnBrk="1" hangingPunct="1">
              <a:lnSpc>
                <a:spcPct val="90000"/>
              </a:lnSpc>
              <a:spcBef>
                <a:spcPct val="15000"/>
              </a:spcBef>
              <a:buClr>
                <a:srgbClr val="800080"/>
              </a:buClr>
              <a:buSzPct val="50000"/>
              <a:buNone/>
            </a:pPr>
            <a:r>
              <a:rPr lang="zh-CN" altLang="en-US" sz="2400" b="1" dirty="0">
                <a:latin typeface="Times New Roman" panose="02020603050405020304" pitchFamily="18" charset="0"/>
                <a:ea typeface="仿宋_GB2312" pitchFamily="49" charset="-122"/>
              </a:rPr>
              <a:t>对特定的待排序元素序列，可以准确地估算排序码的比较次数和元素移动次数。</a:t>
            </a:r>
          </a:p>
          <a:p>
            <a:pPr marL="6350" indent="706438" algn="just" eaLnBrk="1" hangingPunct="1">
              <a:lnSpc>
                <a:spcPct val="110000"/>
              </a:lnSpc>
              <a:buClr>
                <a:srgbClr val="800080"/>
              </a:buClr>
              <a:buSzPct val="50000"/>
              <a:buNone/>
            </a:pPr>
            <a:r>
              <a:rPr lang="zh-CN" altLang="en-US" sz="2400" b="1" dirty="0">
                <a:latin typeface="Times New Roman" panose="02020603050405020304" pitchFamily="18" charset="0"/>
                <a:ea typeface="仿宋_GB2312" pitchFamily="49" charset="-122"/>
              </a:rPr>
              <a:t>想要弄清排序码比较次数和元素移动次数与增量选择之间的依赖关系，并给出完整的数学分析，还没有人能够做到。 </a:t>
            </a:r>
          </a:p>
          <a:p>
            <a:pPr marL="6350" indent="706438" algn="just" eaLnBrk="1" hangingPunct="1">
              <a:lnSpc>
                <a:spcPct val="110000"/>
              </a:lnSpc>
              <a:buClr>
                <a:srgbClr val="800080"/>
              </a:buClr>
              <a:buSzPct val="50000"/>
              <a:buNone/>
            </a:pPr>
            <a:r>
              <a:rPr lang="en-US" altLang="zh-CN" sz="2400" b="1" dirty="0">
                <a:latin typeface="Times New Roman" panose="02020603050405020304" pitchFamily="18" charset="0"/>
                <a:ea typeface="仿宋_GB2312" pitchFamily="49" charset="-122"/>
              </a:rPr>
              <a:t>Knuth</a:t>
            </a:r>
            <a:r>
              <a:rPr lang="zh-CN" altLang="en-US" sz="2400" b="1" dirty="0">
                <a:latin typeface="Times New Roman" panose="02020603050405020304" pitchFamily="18" charset="0"/>
                <a:ea typeface="仿宋_GB2312" pitchFamily="49" charset="-122"/>
              </a:rPr>
              <a:t>利用大量实验统计资料得出 </a:t>
            </a:r>
            <a:r>
              <a:rPr lang="en-US" altLang="zh-CN" sz="2400" b="1" dirty="0">
                <a:latin typeface="Times New Roman" panose="02020603050405020304" pitchFamily="18" charset="0"/>
                <a:ea typeface="仿宋_GB2312" pitchFamily="49" charset="-122"/>
              </a:rPr>
              <a:t>: </a:t>
            </a:r>
            <a:r>
              <a:rPr lang="zh-CN" altLang="en-US" sz="2400" b="1" dirty="0">
                <a:latin typeface="Times New Roman" panose="02020603050405020304" pitchFamily="18" charset="0"/>
                <a:ea typeface="仿宋_GB2312" pitchFamily="49" charset="-122"/>
              </a:rPr>
              <a:t>当 </a:t>
            </a:r>
            <a:r>
              <a:rPr lang="en-US" altLang="zh-CN" sz="2400" b="1" i="1" dirty="0">
                <a:latin typeface="Times New Roman" panose="02020603050405020304" pitchFamily="18" charset="0"/>
                <a:ea typeface="仿宋_GB2312" pitchFamily="49" charset="-122"/>
              </a:rPr>
              <a:t>n </a:t>
            </a:r>
            <a:r>
              <a:rPr lang="zh-CN" altLang="en-US" sz="2400" b="1" dirty="0">
                <a:latin typeface="Times New Roman" panose="02020603050405020304" pitchFamily="18" charset="0"/>
                <a:ea typeface="仿宋_GB2312" pitchFamily="49" charset="-122"/>
              </a:rPr>
              <a:t>很大时，</a:t>
            </a:r>
            <a:r>
              <a:rPr lang="zh-CN" altLang="en-US" sz="2400" b="1" dirty="0">
                <a:solidFill>
                  <a:schemeClr val="tx2"/>
                </a:solidFill>
                <a:latin typeface="Times New Roman" panose="02020603050405020304" pitchFamily="18" charset="0"/>
                <a:ea typeface="仿宋_GB2312" pitchFamily="49" charset="-122"/>
              </a:rPr>
              <a:t>排序码平均比较次数和元素平均移动次数大约在 </a:t>
            </a:r>
            <a:r>
              <a:rPr lang="en-US" altLang="zh-CN" sz="2400" b="1" i="1" dirty="0">
                <a:solidFill>
                  <a:schemeClr val="tx2"/>
                </a:solidFill>
                <a:latin typeface="Times New Roman" panose="02020603050405020304" pitchFamily="18" charset="0"/>
                <a:ea typeface="仿宋_GB2312" pitchFamily="49" charset="-122"/>
              </a:rPr>
              <a:t>n</a:t>
            </a:r>
            <a:r>
              <a:rPr lang="en-US" altLang="zh-CN" sz="2400" b="1" baseline="30000" dirty="0">
                <a:solidFill>
                  <a:schemeClr val="tx2"/>
                </a:solidFill>
                <a:latin typeface="Times New Roman" panose="02020603050405020304" pitchFamily="18" charset="0"/>
                <a:ea typeface="仿宋_GB2312" pitchFamily="49" charset="-122"/>
              </a:rPr>
              <a:t>1.25 </a:t>
            </a:r>
            <a:r>
              <a:rPr lang="zh-CN" altLang="en-US" sz="2400" b="1" dirty="0">
                <a:solidFill>
                  <a:schemeClr val="tx2"/>
                </a:solidFill>
                <a:latin typeface="Times New Roman" panose="02020603050405020304" pitchFamily="18" charset="0"/>
                <a:ea typeface="仿宋_GB2312" pitchFamily="49" charset="-122"/>
              </a:rPr>
              <a:t>到 </a:t>
            </a:r>
            <a:r>
              <a:rPr lang="en-US" altLang="zh-CN" sz="2400" b="1" dirty="0">
                <a:solidFill>
                  <a:schemeClr val="tx2"/>
                </a:solidFill>
                <a:latin typeface="Times New Roman" panose="02020603050405020304" pitchFamily="18" charset="0"/>
                <a:ea typeface="仿宋_GB2312" pitchFamily="49" charset="-122"/>
              </a:rPr>
              <a:t>1.6</a:t>
            </a:r>
            <a:r>
              <a:rPr lang="en-US" altLang="zh-CN" sz="2400" b="1" i="1" dirty="0">
                <a:solidFill>
                  <a:schemeClr val="tx2"/>
                </a:solidFill>
                <a:latin typeface="Times New Roman" panose="02020603050405020304" pitchFamily="18" charset="0"/>
                <a:ea typeface="仿宋_GB2312" pitchFamily="49" charset="-122"/>
              </a:rPr>
              <a:t>n</a:t>
            </a:r>
            <a:r>
              <a:rPr lang="en-US" altLang="zh-CN" sz="2400" b="1" baseline="30000" dirty="0">
                <a:solidFill>
                  <a:schemeClr val="tx2"/>
                </a:solidFill>
                <a:latin typeface="Times New Roman" panose="02020603050405020304" pitchFamily="18" charset="0"/>
                <a:ea typeface="仿宋_GB2312" pitchFamily="49" charset="-122"/>
              </a:rPr>
              <a:t>1.25 </a:t>
            </a:r>
            <a:r>
              <a:rPr lang="zh-CN" altLang="en-US" sz="2400" b="1" dirty="0">
                <a:solidFill>
                  <a:schemeClr val="tx2"/>
                </a:solidFill>
                <a:latin typeface="Times New Roman" panose="02020603050405020304" pitchFamily="18" charset="0"/>
                <a:ea typeface="仿宋_GB2312" pitchFamily="49" charset="-122"/>
              </a:rPr>
              <a:t>的范围内</a:t>
            </a:r>
            <a:r>
              <a:rPr lang="zh-CN" altLang="en-US" sz="2400" b="1" dirty="0">
                <a:latin typeface="Times New Roman" panose="02020603050405020304" pitchFamily="18" charset="0"/>
                <a:ea typeface="仿宋_GB2312" pitchFamily="49" charset="-122"/>
              </a:rPr>
              <a:t>。这是在利用直接插入排序作为子序列排序方法的情况下得到的。</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16713A10-D7A2-41BB-964A-AC145807298D}" type="slidenum">
              <a:rPr lang="en-US" altLang="zh-CN" sz="1800" b="1">
                <a:latin typeface="华文新魏" pitchFamily="2" charset="-122"/>
                <a:ea typeface="华文新魏" pitchFamily="2" charset="-122"/>
              </a:rPr>
              <a:pPr algn="r" eaLnBrk="1" hangingPunct="1"/>
              <a:t>17</a:t>
            </a:fld>
            <a:endParaRPr lang="en-US" altLang="zh-CN" sz="1800" b="1">
              <a:latin typeface="华文新魏" pitchFamily="2" charset="-122"/>
              <a:ea typeface="华文新魏" pitchFamily="2" charset="-122"/>
            </a:endParaRPr>
          </a:p>
        </p:txBody>
      </p:sp>
      <p:sp>
        <p:nvSpPr>
          <p:cNvPr id="16387" name="Rectangle 2"/>
          <p:cNvSpPr>
            <a:spLocks noGrp="1" noChangeArrowheads="1"/>
          </p:cNvSpPr>
          <p:nvPr>
            <p:ph type="title" idx="4294967295"/>
          </p:nvPr>
        </p:nvSpPr>
        <p:spPr>
          <a:xfrm>
            <a:off x="1368425" y="476250"/>
            <a:ext cx="6705600" cy="887413"/>
          </a:xfrm>
        </p:spPr>
        <p:txBody>
          <a:bodyPr/>
          <a:lstStyle/>
          <a:p>
            <a:pPr algn="ctr" eaLnBrk="1" hangingPunct="1"/>
            <a:r>
              <a:rPr lang="zh-CN" altLang="en-US" sz="4000" b="1" smtClean="0">
                <a:solidFill>
                  <a:srgbClr val="CC3300"/>
                </a:solidFill>
                <a:latin typeface="华文新魏" pitchFamily="2" charset="-122"/>
                <a:ea typeface="华文新魏" pitchFamily="2" charset="-122"/>
              </a:rPr>
              <a:t>交换排序 </a:t>
            </a:r>
            <a:r>
              <a:rPr lang="en-US" altLang="zh-CN" sz="4000" b="1" smtClean="0">
                <a:solidFill>
                  <a:srgbClr val="CC3300"/>
                </a:solidFill>
                <a:latin typeface="华文新魏" pitchFamily="2" charset="-122"/>
                <a:ea typeface="华文新魏" pitchFamily="2" charset="-122"/>
              </a:rPr>
              <a:t>( Exchange Sort )</a:t>
            </a:r>
            <a:endParaRPr lang="en-US" altLang="zh-CN" sz="4000" smtClean="0">
              <a:latin typeface="华文新魏" pitchFamily="2" charset="-122"/>
              <a:ea typeface="华文新魏" pitchFamily="2" charset="-122"/>
            </a:endParaRPr>
          </a:p>
        </p:txBody>
      </p:sp>
      <p:sp>
        <p:nvSpPr>
          <p:cNvPr id="16388" name="Rectangle 3"/>
          <p:cNvSpPr>
            <a:spLocks noGrp="1" noChangeArrowheads="1"/>
          </p:cNvSpPr>
          <p:nvPr>
            <p:ph type="body" idx="4294967295"/>
          </p:nvPr>
        </p:nvSpPr>
        <p:spPr>
          <a:xfrm>
            <a:off x="190500" y="1304925"/>
            <a:ext cx="8763000" cy="5219700"/>
          </a:xfrm>
        </p:spPr>
        <p:txBody>
          <a:bodyPr/>
          <a:lstStyle/>
          <a:p>
            <a:pPr marL="6350" indent="733425" eaLnBrk="1" hangingPunct="1">
              <a:lnSpc>
                <a:spcPct val="105000"/>
              </a:lnSpc>
              <a:spcBef>
                <a:spcPct val="15000"/>
              </a:spcBef>
              <a:buClr>
                <a:srgbClr val="800080"/>
              </a:buClr>
              <a:buSzPct val="50000"/>
              <a:buFont typeface="Wingdings" pitchFamily="2" charset="2"/>
              <a:buNone/>
            </a:pPr>
            <a:r>
              <a:rPr lang="zh-CN" altLang="en-US" sz="2900" b="1" smtClean="0">
                <a:latin typeface="Times New Roman" pitchFamily="18" charset="0"/>
                <a:ea typeface="仿宋_GB2312" pitchFamily="49" charset="-122"/>
              </a:rPr>
              <a:t>基本思想是两两比较待排序元素的排序码，如果发生逆序，则交换之。直到所有元素都排好序为止。</a:t>
            </a:r>
          </a:p>
          <a:p>
            <a:pPr marL="6350" indent="733425" eaLnBrk="1" hangingPunct="1">
              <a:lnSpc>
                <a:spcPct val="105000"/>
              </a:lnSpc>
              <a:spcBef>
                <a:spcPct val="15000"/>
              </a:spcBef>
              <a:buClr>
                <a:srgbClr val="800080"/>
              </a:buClr>
              <a:buSzPct val="50000"/>
              <a:buFont typeface="Wingdings" pitchFamily="2" charset="2"/>
              <a:buNone/>
            </a:pPr>
            <a:endParaRPr lang="zh-CN" altLang="en-US" sz="2900" b="1" smtClean="0">
              <a:latin typeface="Times New Roman" pitchFamily="18" charset="0"/>
              <a:ea typeface="仿宋_GB2312" pitchFamily="49" charset="-122"/>
            </a:endParaRPr>
          </a:p>
          <a:p>
            <a:pPr marL="6350" indent="733425" eaLnBrk="1" hangingPunct="1">
              <a:lnSpc>
                <a:spcPct val="105000"/>
              </a:lnSpc>
              <a:spcBef>
                <a:spcPct val="15000"/>
              </a:spcBef>
              <a:buClr>
                <a:srgbClr val="800080"/>
              </a:buClr>
              <a:buSzPct val="50000"/>
              <a:buFont typeface="Wingdings" pitchFamily="2" charset="2"/>
              <a:buNone/>
            </a:pPr>
            <a:r>
              <a:rPr lang="zh-CN" altLang="en-US" sz="2800" b="1" smtClean="0">
                <a:latin typeface="Times New Roman" pitchFamily="18" charset="0"/>
                <a:ea typeface="仿宋_GB2312" pitchFamily="49" charset="-122"/>
              </a:rPr>
              <a:t>思想：小的浮起，大的沉底。从左端开始比较。</a:t>
            </a:r>
          </a:p>
          <a:p>
            <a:pPr marL="6350" indent="733425" eaLnBrk="1" hangingPunct="1">
              <a:lnSpc>
                <a:spcPct val="105000"/>
              </a:lnSpc>
              <a:spcBef>
                <a:spcPct val="15000"/>
              </a:spcBef>
              <a:buClr>
                <a:srgbClr val="800080"/>
              </a:buClr>
              <a:buSzPct val="50000"/>
              <a:buFont typeface="Wingdings" pitchFamily="2" charset="2"/>
              <a:buNone/>
            </a:pPr>
            <a:r>
              <a:rPr lang="zh-CN" altLang="en-US" sz="2800" b="1" smtClean="0">
                <a:latin typeface="Times New Roman" pitchFamily="18" charset="0"/>
                <a:ea typeface="仿宋_GB2312" pitchFamily="49" charset="-122"/>
              </a:rPr>
              <a:t>第一趟：第</a:t>
            </a:r>
            <a:r>
              <a:rPr lang="en-US" altLang="zh-CN" sz="2800" b="1" smtClean="0">
                <a:latin typeface="Times New Roman" pitchFamily="18" charset="0"/>
                <a:ea typeface="仿宋_GB2312" pitchFamily="49" charset="-122"/>
              </a:rPr>
              <a:t>1</a:t>
            </a:r>
            <a:r>
              <a:rPr lang="zh-CN" altLang="en-US" sz="2800" b="1" smtClean="0">
                <a:latin typeface="Times New Roman" pitchFamily="18" charset="0"/>
                <a:ea typeface="仿宋_GB2312" pitchFamily="49" charset="-122"/>
              </a:rPr>
              <a:t>个与第</a:t>
            </a:r>
            <a:r>
              <a:rPr lang="en-US" altLang="zh-CN" sz="2800" b="1" smtClean="0">
                <a:latin typeface="Times New Roman" pitchFamily="18" charset="0"/>
                <a:ea typeface="仿宋_GB2312" pitchFamily="49" charset="-122"/>
              </a:rPr>
              <a:t>2</a:t>
            </a:r>
            <a:r>
              <a:rPr lang="zh-CN" altLang="en-US" sz="2800" b="1" smtClean="0">
                <a:latin typeface="Times New Roman" pitchFamily="18" charset="0"/>
                <a:ea typeface="仿宋_GB2312" pitchFamily="49" charset="-122"/>
              </a:rPr>
              <a:t>个比较，大则交换；第</a:t>
            </a:r>
            <a:r>
              <a:rPr lang="en-US" altLang="zh-CN" sz="2800" b="1" smtClean="0">
                <a:latin typeface="Times New Roman" pitchFamily="18" charset="0"/>
                <a:ea typeface="仿宋_GB2312" pitchFamily="49" charset="-122"/>
              </a:rPr>
              <a:t>2</a:t>
            </a:r>
            <a:r>
              <a:rPr lang="zh-CN" altLang="en-US" sz="2800" b="1" smtClean="0">
                <a:latin typeface="Times New Roman" pitchFamily="18" charset="0"/>
                <a:ea typeface="仿宋_GB2312" pitchFamily="49" charset="-122"/>
              </a:rPr>
              <a:t>个与第</a:t>
            </a:r>
            <a:r>
              <a:rPr lang="en-US" altLang="zh-CN" sz="2800" b="1" smtClean="0">
                <a:latin typeface="Times New Roman" pitchFamily="18" charset="0"/>
                <a:ea typeface="仿宋_GB2312" pitchFamily="49" charset="-122"/>
              </a:rPr>
              <a:t>3</a:t>
            </a:r>
            <a:r>
              <a:rPr lang="zh-CN" altLang="en-US" sz="2800" b="1" smtClean="0">
                <a:latin typeface="Times New Roman" pitchFamily="18" charset="0"/>
                <a:ea typeface="仿宋_GB2312" pitchFamily="49" charset="-122"/>
              </a:rPr>
              <a:t>个比较，大则交换，</a:t>
            </a:r>
            <a:r>
              <a:rPr lang="en-US" altLang="zh-CN" sz="2800" b="1" smtClean="0">
                <a:latin typeface="Times New Roman" pitchFamily="18" charset="0"/>
                <a:ea typeface="仿宋_GB2312" pitchFamily="49" charset="-122"/>
              </a:rPr>
              <a:t>……</a:t>
            </a:r>
            <a:r>
              <a:rPr lang="zh-CN" altLang="en-US" sz="2800" b="1" smtClean="0">
                <a:latin typeface="Times New Roman" pitchFamily="18" charset="0"/>
                <a:ea typeface="仿宋_GB2312" pitchFamily="49" charset="-122"/>
              </a:rPr>
              <a:t>关键字最大的记录交换到最后一个位置上；</a:t>
            </a:r>
          </a:p>
          <a:p>
            <a:pPr marL="6350" indent="733425" eaLnBrk="1" hangingPunct="1">
              <a:lnSpc>
                <a:spcPct val="105000"/>
              </a:lnSpc>
              <a:spcBef>
                <a:spcPct val="15000"/>
              </a:spcBef>
              <a:buClr>
                <a:srgbClr val="800080"/>
              </a:buClr>
              <a:buSzPct val="50000"/>
              <a:buFont typeface="Wingdings" pitchFamily="2" charset="2"/>
              <a:buNone/>
            </a:pPr>
            <a:r>
              <a:rPr lang="zh-CN" altLang="en-US" sz="2800" b="1" smtClean="0">
                <a:latin typeface="Times New Roman" pitchFamily="18" charset="0"/>
                <a:ea typeface="仿宋_GB2312" pitchFamily="49" charset="-122"/>
              </a:rPr>
              <a:t>第二趟：对前</a:t>
            </a:r>
            <a:r>
              <a:rPr lang="en-US" altLang="zh-CN" sz="2800" b="1" smtClean="0">
                <a:latin typeface="Times New Roman" pitchFamily="18" charset="0"/>
                <a:ea typeface="仿宋_GB2312" pitchFamily="49" charset="-122"/>
              </a:rPr>
              <a:t>n-1</a:t>
            </a:r>
            <a:r>
              <a:rPr lang="zh-CN" altLang="en-US" sz="2800" b="1" smtClean="0">
                <a:latin typeface="Times New Roman" pitchFamily="18" charset="0"/>
                <a:ea typeface="仿宋_GB2312" pitchFamily="49" charset="-122"/>
              </a:rPr>
              <a:t>个记录进行同样的操作，关键字次大的记录交换 到第</a:t>
            </a:r>
            <a:r>
              <a:rPr lang="en-US" altLang="zh-CN" sz="2800" b="1" smtClean="0">
                <a:latin typeface="Times New Roman" pitchFamily="18" charset="0"/>
                <a:ea typeface="仿宋_GB2312" pitchFamily="49" charset="-122"/>
              </a:rPr>
              <a:t>n-1</a:t>
            </a:r>
            <a:r>
              <a:rPr lang="zh-CN" altLang="en-US" sz="2800" b="1" smtClean="0">
                <a:latin typeface="Times New Roman" pitchFamily="18" charset="0"/>
                <a:ea typeface="仿宋_GB2312" pitchFamily="49" charset="-122"/>
              </a:rPr>
              <a:t>个位置上；</a:t>
            </a:r>
          </a:p>
          <a:p>
            <a:pPr marL="6350" indent="733425" eaLnBrk="1" hangingPunct="1">
              <a:lnSpc>
                <a:spcPct val="105000"/>
              </a:lnSpc>
              <a:spcBef>
                <a:spcPct val="15000"/>
              </a:spcBef>
              <a:buClr>
                <a:srgbClr val="800080"/>
              </a:buClr>
              <a:buSzPct val="50000"/>
              <a:buFont typeface="Wingdings" pitchFamily="2" charset="2"/>
              <a:buNone/>
            </a:pPr>
            <a:r>
              <a:rPr lang="zh-CN" altLang="en-US" sz="2800" b="1" smtClean="0">
                <a:latin typeface="Times New Roman" pitchFamily="18" charset="0"/>
                <a:ea typeface="仿宋_GB2312" pitchFamily="49" charset="-122"/>
              </a:rPr>
              <a:t>依次类推，则完成排序。</a:t>
            </a:r>
          </a:p>
        </p:txBody>
      </p:sp>
      <p:sp>
        <p:nvSpPr>
          <p:cNvPr id="27653" name="Rectangle 5"/>
          <p:cNvSpPr>
            <a:spLocks noChangeArrowheads="1"/>
          </p:cNvSpPr>
          <p:nvPr/>
        </p:nvSpPr>
        <p:spPr bwMode="auto">
          <a:xfrm>
            <a:off x="2011363" y="2271713"/>
            <a:ext cx="5273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b="1" dirty="0">
                <a:solidFill>
                  <a:schemeClr val="tx2"/>
                </a:solidFill>
                <a:latin typeface="华文新魏" pitchFamily="2" charset="-122"/>
                <a:ea typeface="华文新魏" pitchFamily="2" charset="-122"/>
              </a:rPr>
              <a:t>冒泡排序 </a:t>
            </a:r>
            <a:r>
              <a:rPr lang="en-US" altLang="zh-CN" b="1" dirty="0">
                <a:solidFill>
                  <a:schemeClr val="tx2"/>
                </a:solidFill>
                <a:latin typeface="华文新魏" pitchFamily="2" charset="-122"/>
                <a:ea typeface="华文新魏" pitchFamily="2" charset="-122"/>
              </a:rPr>
              <a:t>(Bubble Sort)</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62000" y="1654175"/>
            <a:ext cx="304800" cy="2682875"/>
          </a:xfrm>
          <a:prstGeom prst="rect">
            <a:avLst/>
          </a:prstGeom>
          <a:solidFill>
            <a:srgbClr val="000066"/>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宋体" pitchFamily="2" charset="-122"/>
              </a:rPr>
              <a:t>9</a:t>
            </a:r>
          </a:p>
          <a:p>
            <a:pPr algn="l" eaLnBrk="1" hangingPunct="1">
              <a:spcBef>
                <a:spcPct val="50000"/>
              </a:spcBef>
            </a:pPr>
            <a:r>
              <a:rPr kumimoji="1" lang="en-US" altLang="zh-CN" sz="2000">
                <a:solidFill>
                  <a:schemeClr val="bg1"/>
                </a:solidFill>
                <a:ea typeface="宋体" pitchFamily="2" charset="-122"/>
              </a:rPr>
              <a:t>8</a:t>
            </a:r>
          </a:p>
          <a:p>
            <a:pPr algn="l" eaLnBrk="1" hangingPunct="1">
              <a:spcBef>
                <a:spcPct val="50000"/>
              </a:spcBef>
            </a:pPr>
            <a:r>
              <a:rPr kumimoji="1" lang="en-US" altLang="zh-CN" sz="2000">
                <a:solidFill>
                  <a:schemeClr val="bg1"/>
                </a:solidFill>
                <a:ea typeface="宋体" pitchFamily="2" charset="-122"/>
              </a:rPr>
              <a:t>5</a:t>
            </a:r>
          </a:p>
          <a:p>
            <a:pPr algn="l" eaLnBrk="1" hangingPunct="1">
              <a:spcBef>
                <a:spcPct val="50000"/>
              </a:spcBef>
            </a:pPr>
            <a:r>
              <a:rPr kumimoji="1" lang="en-US" altLang="zh-CN" sz="2000">
                <a:solidFill>
                  <a:schemeClr val="bg1"/>
                </a:solidFill>
                <a:ea typeface="宋体" pitchFamily="2" charset="-122"/>
              </a:rPr>
              <a:t>4</a:t>
            </a:r>
          </a:p>
          <a:p>
            <a:pPr algn="l" eaLnBrk="1" hangingPunct="1">
              <a:spcBef>
                <a:spcPct val="50000"/>
              </a:spcBef>
            </a:pPr>
            <a:r>
              <a:rPr kumimoji="1" lang="en-US" altLang="zh-CN" sz="2000">
                <a:solidFill>
                  <a:schemeClr val="bg1"/>
                </a:solidFill>
                <a:ea typeface="宋体" pitchFamily="2" charset="-122"/>
              </a:rPr>
              <a:t>2</a:t>
            </a:r>
          </a:p>
          <a:p>
            <a:pPr algn="l" eaLnBrk="1" hangingPunct="1">
              <a:spcBef>
                <a:spcPct val="50000"/>
              </a:spcBef>
            </a:pPr>
            <a:r>
              <a:rPr kumimoji="1" lang="en-US" altLang="zh-CN" sz="2000">
                <a:solidFill>
                  <a:schemeClr val="bg1"/>
                </a:solidFill>
                <a:ea typeface="宋体" pitchFamily="2" charset="-122"/>
              </a:rPr>
              <a:t>0</a:t>
            </a:r>
          </a:p>
        </p:txBody>
      </p:sp>
      <p:sp>
        <p:nvSpPr>
          <p:cNvPr id="3" name="Text Box 3"/>
          <p:cNvSpPr txBox="1">
            <a:spLocks noChangeArrowheads="1"/>
          </p:cNvSpPr>
          <p:nvPr/>
        </p:nvSpPr>
        <p:spPr bwMode="auto">
          <a:xfrm>
            <a:off x="1822450" y="1654175"/>
            <a:ext cx="304800" cy="2682875"/>
          </a:xfrm>
          <a:prstGeom prst="rect">
            <a:avLst/>
          </a:prstGeom>
          <a:solidFill>
            <a:srgbClr val="000066"/>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宋体" pitchFamily="2" charset="-122"/>
              </a:rPr>
              <a:t>9</a:t>
            </a:r>
          </a:p>
          <a:p>
            <a:pPr algn="l" eaLnBrk="1" hangingPunct="1">
              <a:spcBef>
                <a:spcPct val="50000"/>
              </a:spcBef>
            </a:pPr>
            <a:r>
              <a:rPr kumimoji="1" lang="en-US" altLang="zh-CN" sz="2000">
                <a:solidFill>
                  <a:schemeClr val="bg1"/>
                </a:solidFill>
                <a:ea typeface="宋体" pitchFamily="2" charset="-122"/>
              </a:rPr>
              <a:t>8</a:t>
            </a:r>
          </a:p>
          <a:p>
            <a:pPr algn="l" eaLnBrk="1" hangingPunct="1">
              <a:spcBef>
                <a:spcPct val="50000"/>
              </a:spcBef>
            </a:pPr>
            <a:r>
              <a:rPr kumimoji="1" lang="en-US" altLang="zh-CN" sz="2000">
                <a:solidFill>
                  <a:schemeClr val="bg1"/>
                </a:solidFill>
                <a:ea typeface="宋体" pitchFamily="2" charset="-122"/>
              </a:rPr>
              <a:t>5</a:t>
            </a:r>
          </a:p>
          <a:p>
            <a:pPr algn="l" eaLnBrk="1" hangingPunct="1">
              <a:spcBef>
                <a:spcPct val="50000"/>
              </a:spcBef>
            </a:pPr>
            <a:r>
              <a:rPr kumimoji="1" lang="en-US" altLang="zh-CN" sz="2000">
                <a:solidFill>
                  <a:schemeClr val="bg1"/>
                </a:solidFill>
                <a:ea typeface="宋体" pitchFamily="2" charset="-122"/>
              </a:rPr>
              <a:t>4</a:t>
            </a:r>
          </a:p>
          <a:p>
            <a:pPr algn="l" eaLnBrk="1" hangingPunct="1">
              <a:spcBef>
                <a:spcPct val="50000"/>
              </a:spcBef>
            </a:pPr>
            <a:r>
              <a:rPr kumimoji="1" lang="en-US" altLang="zh-CN" sz="2000">
                <a:solidFill>
                  <a:schemeClr val="bg1"/>
                </a:solidFill>
                <a:ea typeface="宋体" pitchFamily="2" charset="-122"/>
              </a:rPr>
              <a:t>2</a:t>
            </a:r>
          </a:p>
          <a:p>
            <a:pPr algn="l" eaLnBrk="1" hangingPunct="1">
              <a:spcBef>
                <a:spcPct val="50000"/>
              </a:spcBef>
            </a:pPr>
            <a:r>
              <a:rPr kumimoji="1" lang="en-US" altLang="zh-CN" sz="2000">
                <a:solidFill>
                  <a:schemeClr val="bg1"/>
                </a:solidFill>
                <a:ea typeface="宋体" pitchFamily="2" charset="-122"/>
              </a:rPr>
              <a:t>0</a:t>
            </a:r>
          </a:p>
        </p:txBody>
      </p:sp>
      <p:sp>
        <p:nvSpPr>
          <p:cNvPr id="4" name="Text Box 4"/>
          <p:cNvSpPr txBox="1">
            <a:spLocks noChangeArrowheads="1"/>
          </p:cNvSpPr>
          <p:nvPr/>
        </p:nvSpPr>
        <p:spPr bwMode="auto">
          <a:xfrm>
            <a:off x="1816100" y="1654175"/>
            <a:ext cx="311150" cy="8540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楷体_GB2312" pitchFamily="49" charset="-122"/>
              </a:rPr>
              <a:t>8</a:t>
            </a:r>
          </a:p>
          <a:p>
            <a:pPr algn="l" eaLnBrk="1" hangingPunct="1">
              <a:spcBef>
                <a:spcPct val="50000"/>
              </a:spcBef>
            </a:pPr>
            <a:r>
              <a:rPr kumimoji="1" lang="en-US" altLang="zh-CN" sz="2000">
                <a:solidFill>
                  <a:schemeClr val="bg1"/>
                </a:solidFill>
                <a:ea typeface="楷体_GB2312" pitchFamily="49" charset="-122"/>
              </a:rPr>
              <a:t>9</a:t>
            </a:r>
          </a:p>
        </p:txBody>
      </p:sp>
      <p:sp>
        <p:nvSpPr>
          <p:cNvPr id="5" name="AutoShape 5"/>
          <p:cNvSpPr>
            <a:spLocks noChangeArrowheads="1"/>
          </p:cNvSpPr>
          <p:nvPr/>
        </p:nvSpPr>
        <p:spPr bwMode="auto">
          <a:xfrm>
            <a:off x="1441450" y="17303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5E4700"/>
              </a:gs>
              <a:gs pos="100000">
                <a:srgbClr val="CC99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6"/>
          <p:cNvSpPr>
            <a:spLocks noChangeArrowheads="1"/>
          </p:cNvSpPr>
          <p:nvPr/>
        </p:nvSpPr>
        <p:spPr bwMode="auto">
          <a:xfrm flipH="1" flipV="1">
            <a:off x="1441450" y="17303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CC9900"/>
              </a:gs>
              <a:gs pos="100000">
                <a:srgbClr val="5E47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7"/>
          <p:cNvSpPr txBox="1">
            <a:spLocks noChangeArrowheads="1"/>
          </p:cNvSpPr>
          <p:nvPr/>
        </p:nvSpPr>
        <p:spPr bwMode="auto">
          <a:xfrm>
            <a:off x="1822450" y="2111375"/>
            <a:ext cx="311150" cy="8540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楷体_GB2312" pitchFamily="49" charset="-122"/>
              </a:rPr>
              <a:t>5</a:t>
            </a:r>
          </a:p>
          <a:p>
            <a:pPr algn="l" eaLnBrk="1" hangingPunct="1">
              <a:spcBef>
                <a:spcPct val="50000"/>
              </a:spcBef>
            </a:pPr>
            <a:r>
              <a:rPr kumimoji="1" lang="en-US" altLang="zh-CN" sz="2000">
                <a:solidFill>
                  <a:schemeClr val="bg1"/>
                </a:solidFill>
                <a:ea typeface="楷体_GB2312" pitchFamily="49" charset="-122"/>
              </a:rPr>
              <a:t>9</a:t>
            </a:r>
          </a:p>
        </p:txBody>
      </p:sp>
      <p:sp>
        <p:nvSpPr>
          <p:cNvPr id="8" name="Text Box 8"/>
          <p:cNvSpPr txBox="1">
            <a:spLocks noChangeArrowheads="1"/>
          </p:cNvSpPr>
          <p:nvPr/>
        </p:nvSpPr>
        <p:spPr bwMode="auto">
          <a:xfrm>
            <a:off x="1822450" y="2568575"/>
            <a:ext cx="311150" cy="8540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楷体_GB2312" pitchFamily="49" charset="-122"/>
              </a:rPr>
              <a:t>4</a:t>
            </a:r>
          </a:p>
          <a:p>
            <a:pPr algn="l" eaLnBrk="1" hangingPunct="1">
              <a:spcBef>
                <a:spcPct val="50000"/>
              </a:spcBef>
            </a:pPr>
            <a:r>
              <a:rPr kumimoji="1" lang="en-US" altLang="zh-CN" sz="2000">
                <a:solidFill>
                  <a:schemeClr val="bg1"/>
                </a:solidFill>
                <a:ea typeface="楷体_GB2312" pitchFamily="49" charset="-122"/>
              </a:rPr>
              <a:t>9</a:t>
            </a:r>
          </a:p>
        </p:txBody>
      </p:sp>
      <p:sp>
        <p:nvSpPr>
          <p:cNvPr id="9" name="Text Box 9"/>
          <p:cNvSpPr txBox="1">
            <a:spLocks noChangeArrowheads="1"/>
          </p:cNvSpPr>
          <p:nvPr/>
        </p:nvSpPr>
        <p:spPr bwMode="auto">
          <a:xfrm>
            <a:off x="1822450" y="3025775"/>
            <a:ext cx="311150" cy="8540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楷体_GB2312" pitchFamily="49" charset="-122"/>
              </a:rPr>
              <a:t>2</a:t>
            </a:r>
          </a:p>
          <a:p>
            <a:pPr algn="l" eaLnBrk="1" hangingPunct="1">
              <a:spcBef>
                <a:spcPct val="50000"/>
              </a:spcBef>
            </a:pPr>
            <a:r>
              <a:rPr kumimoji="1" lang="en-US" altLang="zh-CN" sz="2000">
                <a:solidFill>
                  <a:schemeClr val="bg1"/>
                </a:solidFill>
                <a:ea typeface="楷体_GB2312" pitchFamily="49" charset="-122"/>
              </a:rPr>
              <a:t>9</a:t>
            </a:r>
          </a:p>
        </p:txBody>
      </p:sp>
      <p:sp>
        <p:nvSpPr>
          <p:cNvPr id="10" name="Text Box 10"/>
          <p:cNvSpPr txBox="1">
            <a:spLocks noChangeArrowheads="1"/>
          </p:cNvSpPr>
          <p:nvPr/>
        </p:nvSpPr>
        <p:spPr bwMode="auto">
          <a:xfrm>
            <a:off x="1816100" y="3482975"/>
            <a:ext cx="311150" cy="8540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楷体_GB2312" pitchFamily="49" charset="-122"/>
              </a:rPr>
              <a:t>0</a:t>
            </a:r>
          </a:p>
          <a:p>
            <a:pPr algn="l" eaLnBrk="1" hangingPunct="1">
              <a:spcBef>
                <a:spcPct val="50000"/>
              </a:spcBef>
            </a:pPr>
            <a:r>
              <a:rPr kumimoji="1" lang="en-US" altLang="zh-CN" sz="2000">
                <a:solidFill>
                  <a:schemeClr val="bg1"/>
                </a:solidFill>
                <a:ea typeface="楷体_GB2312" pitchFamily="49" charset="-122"/>
              </a:rPr>
              <a:t>9</a:t>
            </a:r>
          </a:p>
        </p:txBody>
      </p:sp>
      <p:sp>
        <p:nvSpPr>
          <p:cNvPr id="11" name="AutoShape 11"/>
          <p:cNvSpPr>
            <a:spLocks noChangeArrowheads="1"/>
          </p:cNvSpPr>
          <p:nvPr/>
        </p:nvSpPr>
        <p:spPr bwMode="auto">
          <a:xfrm>
            <a:off x="1441450" y="21875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5E4700"/>
              </a:gs>
              <a:gs pos="100000">
                <a:srgbClr val="CC99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12"/>
          <p:cNvSpPr>
            <a:spLocks noChangeArrowheads="1"/>
          </p:cNvSpPr>
          <p:nvPr/>
        </p:nvSpPr>
        <p:spPr bwMode="auto">
          <a:xfrm flipH="1" flipV="1">
            <a:off x="1441450" y="21875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CC9900"/>
              </a:gs>
              <a:gs pos="100000">
                <a:srgbClr val="5E47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AutoShape 13"/>
          <p:cNvSpPr>
            <a:spLocks noChangeArrowheads="1"/>
          </p:cNvSpPr>
          <p:nvPr/>
        </p:nvSpPr>
        <p:spPr bwMode="auto">
          <a:xfrm>
            <a:off x="1441450" y="26447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5E4700"/>
              </a:gs>
              <a:gs pos="100000">
                <a:srgbClr val="CC99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14"/>
          <p:cNvSpPr>
            <a:spLocks noChangeArrowheads="1"/>
          </p:cNvSpPr>
          <p:nvPr/>
        </p:nvSpPr>
        <p:spPr bwMode="auto">
          <a:xfrm flipH="1" flipV="1">
            <a:off x="1441450" y="26447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CC9900"/>
              </a:gs>
              <a:gs pos="100000">
                <a:srgbClr val="5E47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15"/>
          <p:cNvSpPr>
            <a:spLocks noChangeArrowheads="1"/>
          </p:cNvSpPr>
          <p:nvPr/>
        </p:nvSpPr>
        <p:spPr bwMode="auto">
          <a:xfrm>
            <a:off x="1441450" y="31019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5E4700"/>
              </a:gs>
              <a:gs pos="100000">
                <a:srgbClr val="CC99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AutoShape 16"/>
          <p:cNvSpPr>
            <a:spLocks noChangeArrowheads="1"/>
          </p:cNvSpPr>
          <p:nvPr/>
        </p:nvSpPr>
        <p:spPr bwMode="auto">
          <a:xfrm flipH="1" flipV="1">
            <a:off x="1441450" y="31019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CC9900"/>
              </a:gs>
              <a:gs pos="100000">
                <a:srgbClr val="5E47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AutoShape 17"/>
          <p:cNvSpPr>
            <a:spLocks noChangeArrowheads="1"/>
          </p:cNvSpPr>
          <p:nvPr/>
        </p:nvSpPr>
        <p:spPr bwMode="auto">
          <a:xfrm>
            <a:off x="1441450" y="36353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5E4700"/>
              </a:gs>
              <a:gs pos="100000">
                <a:srgbClr val="CC99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AutoShape 18"/>
          <p:cNvSpPr>
            <a:spLocks noChangeArrowheads="1"/>
          </p:cNvSpPr>
          <p:nvPr/>
        </p:nvSpPr>
        <p:spPr bwMode="auto">
          <a:xfrm flipH="1" flipV="1">
            <a:off x="1441450" y="36353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CC9900"/>
              </a:gs>
              <a:gs pos="100000">
                <a:srgbClr val="5E47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9"/>
          <p:cNvSpPr txBox="1">
            <a:spLocks noChangeArrowheads="1"/>
          </p:cNvSpPr>
          <p:nvPr/>
        </p:nvSpPr>
        <p:spPr bwMode="auto">
          <a:xfrm>
            <a:off x="1365250" y="1654175"/>
            <a:ext cx="311150" cy="396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a:solidFill>
                  <a:schemeClr val="bg1"/>
                </a:solidFill>
                <a:ea typeface="楷体_GB2312" pitchFamily="49" charset="-122"/>
              </a:rPr>
              <a:t>9</a:t>
            </a:r>
          </a:p>
        </p:txBody>
      </p:sp>
      <p:sp>
        <p:nvSpPr>
          <p:cNvPr id="20" name="Text Box 20"/>
          <p:cNvSpPr txBox="1">
            <a:spLocks noChangeArrowheads="1"/>
          </p:cNvSpPr>
          <p:nvPr/>
        </p:nvSpPr>
        <p:spPr bwMode="auto">
          <a:xfrm>
            <a:off x="1365250" y="1730375"/>
            <a:ext cx="311150" cy="25908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a:solidFill>
                  <a:schemeClr val="bg1"/>
                </a:solidFill>
                <a:ea typeface="楷体_GB2312" pitchFamily="49" charset="-122"/>
              </a:rPr>
              <a:t>9</a:t>
            </a:r>
          </a:p>
        </p:txBody>
      </p:sp>
      <p:sp>
        <p:nvSpPr>
          <p:cNvPr id="21" name="Text Box 21"/>
          <p:cNvSpPr txBox="1">
            <a:spLocks noChangeArrowheads="1"/>
          </p:cNvSpPr>
          <p:nvPr/>
        </p:nvSpPr>
        <p:spPr bwMode="auto">
          <a:xfrm>
            <a:off x="3048000" y="1654175"/>
            <a:ext cx="304800" cy="2682875"/>
          </a:xfrm>
          <a:prstGeom prst="rect">
            <a:avLst/>
          </a:prstGeom>
          <a:solidFill>
            <a:srgbClr val="000066"/>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宋体" pitchFamily="2" charset="-122"/>
              </a:rPr>
              <a:t>8</a:t>
            </a:r>
          </a:p>
          <a:p>
            <a:pPr algn="l" eaLnBrk="1" hangingPunct="1">
              <a:spcBef>
                <a:spcPct val="50000"/>
              </a:spcBef>
            </a:pPr>
            <a:r>
              <a:rPr kumimoji="1" lang="en-US" altLang="zh-CN" sz="2000">
                <a:solidFill>
                  <a:schemeClr val="bg1"/>
                </a:solidFill>
                <a:ea typeface="宋体" pitchFamily="2" charset="-122"/>
              </a:rPr>
              <a:t>5</a:t>
            </a:r>
          </a:p>
          <a:p>
            <a:pPr algn="l" eaLnBrk="1" hangingPunct="1">
              <a:spcBef>
                <a:spcPct val="50000"/>
              </a:spcBef>
            </a:pPr>
            <a:r>
              <a:rPr kumimoji="1" lang="en-US" altLang="zh-CN" sz="2000">
                <a:solidFill>
                  <a:schemeClr val="bg1"/>
                </a:solidFill>
                <a:ea typeface="宋体" pitchFamily="2" charset="-122"/>
              </a:rPr>
              <a:t>4</a:t>
            </a:r>
          </a:p>
          <a:p>
            <a:pPr algn="l" eaLnBrk="1" hangingPunct="1">
              <a:spcBef>
                <a:spcPct val="50000"/>
              </a:spcBef>
            </a:pPr>
            <a:r>
              <a:rPr kumimoji="1" lang="en-US" altLang="zh-CN" sz="2000">
                <a:solidFill>
                  <a:schemeClr val="bg1"/>
                </a:solidFill>
                <a:ea typeface="宋体" pitchFamily="2" charset="-122"/>
              </a:rPr>
              <a:t>2</a:t>
            </a:r>
          </a:p>
          <a:p>
            <a:pPr algn="l" eaLnBrk="1" hangingPunct="1">
              <a:spcBef>
                <a:spcPct val="50000"/>
              </a:spcBef>
            </a:pPr>
            <a:r>
              <a:rPr kumimoji="1" lang="en-US" altLang="zh-CN" sz="2000">
                <a:solidFill>
                  <a:schemeClr val="bg1"/>
                </a:solidFill>
                <a:ea typeface="宋体" pitchFamily="2" charset="-122"/>
              </a:rPr>
              <a:t>0</a:t>
            </a:r>
          </a:p>
          <a:p>
            <a:pPr algn="l" eaLnBrk="1" hangingPunct="1">
              <a:spcBef>
                <a:spcPct val="50000"/>
              </a:spcBef>
            </a:pPr>
            <a:r>
              <a:rPr kumimoji="1" lang="en-US" altLang="zh-CN" sz="2000">
                <a:solidFill>
                  <a:schemeClr val="bg1"/>
                </a:solidFill>
                <a:ea typeface="宋体" pitchFamily="2" charset="-122"/>
              </a:rPr>
              <a:t>9</a:t>
            </a:r>
          </a:p>
        </p:txBody>
      </p:sp>
      <p:sp>
        <p:nvSpPr>
          <p:cNvPr id="22" name="Text Box 22"/>
          <p:cNvSpPr txBox="1">
            <a:spLocks noChangeArrowheads="1"/>
          </p:cNvSpPr>
          <p:nvPr/>
        </p:nvSpPr>
        <p:spPr bwMode="auto">
          <a:xfrm>
            <a:off x="3041650" y="1654175"/>
            <a:ext cx="311150" cy="8540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楷体_GB2312" pitchFamily="49" charset="-122"/>
              </a:rPr>
              <a:t>5</a:t>
            </a:r>
          </a:p>
          <a:p>
            <a:pPr algn="l" eaLnBrk="1" hangingPunct="1">
              <a:spcBef>
                <a:spcPct val="50000"/>
              </a:spcBef>
            </a:pPr>
            <a:r>
              <a:rPr kumimoji="1" lang="en-US" altLang="zh-CN" sz="2000">
                <a:solidFill>
                  <a:schemeClr val="bg1"/>
                </a:solidFill>
                <a:ea typeface="楷体_GB2312" pitchFamily="49" charset="-122"/>
              </a:rPr>
              <a:t>8</a:t>
            </a:r>
          </a:p>
        </p:txBody>
      </p:sp>
      <p:sp>
        <p:nvSpPr>
          <p:cNvPr id="23" name="AutoShape 23"/>
          <p:cNvSpPr>
            <a:spLocks noChangeArrowheads="1"/>
          </p:cNvSpPr>
          <p:nvPr/>
        </p:nvSpPr>
        <p:spPr bwMode="auto">
          <a:xfrm>
            <a:off x="2667000" y="17303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5E4700"/>
              </a:gs>
              <a:gs pos="100000">
                <a:srgbClr val="CC99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utoShape 24"/>
          <p:cNvSpPr>
            <a:spLocks noChangeArrowheads="1"/>
          </p:cNvSpPr>
          <p:nvPr/>
        </p:nvSpPr>
        <p:spPr bwMode="auto">
          <a:xfrm flipH="1" flipV="1">
            <a:off x="2667000" y="17303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CC9900"/>
              </a:gs>
              <a:gs pos="100000">
                <a:srgbClr val="5E47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25"/>
          <p:cNvSpPr txBox="1">
            <a:spLocks noChangeArrowheads="1"/>
          </p:cNvSpPr>
          <p:nvPr/>
        </p:nvSpPr>
        <p:spPr bwMode="auto">
          <a:xfrm>
            <a:off x="3048000" y="2111375"/>
            <a:ext cx="311150" cy="8540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楷体_GB2312" pitchFamily="49" charset="-122"/>
              </a:rPr>
              <a:t>4</a:t>
            </a:r>
          </a:p>
          <a:p>
            <a:pPr algn="l" eaLnBrk="1" hangingPunct="1">
              <a:spcBef>
                <a:spcPct val="50000"/>
              </a:spcBef>
            </a:pPr>
            <a:r>
              <a:rPr kumimoji="1" lang="en-US" altLang="zh-CN" sz="2000">
                <a:solidFill>
                  <a:schemeClr val="bg1"/>
                </a:solidFill>
                <a:ea typeface="楷体_GB2312" pitchFamily="49" charset="-122"/>
              </a:rPr>
              <a:t>8</a:t>
            </a:r>
          </a:p>
        </p:txBody>
      </p:sp>
      <p:sp>
        <p:nvSpPr>
          <p:cNvPr id="26" name="Text Box 26"/>
          <p:cNvSpPr txBox="1">
            <a:spLocks noChangeArrowheads="1"/>
          </p:cNvSpPr>
          <p:nvPr/>
        </p:nvSpPr>
        <p:spPr bwMode="auto">
          <a:xfrm>
            <a:off x="3048000" y="2568575"/>
            <a:ext cx="311150" cy="8540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楷体_GB2312" pitchFamily="49" charset="-122"/>
              </a:rPr>
              <a:t>2</a:t>
            </a:r>
          </a:p>
          <a:p>
            <a:pPr algn="l" eaLnBrk="1" hangingPunct="1">
              <a:spcBef>
                <a:spcPct val="50000"/>
              </a:spcBef>
            </a:pPr>
            <a:r>
              <a:rPr kumimoji="1" lang="en-US" altLang="zh-CN" sz="2000">
                <a:solidFill>
                  <a:schemeClr val="bg1"/>
                </a:solidFill>
                <a:ea typeface="楷体_GB2312" pitchFamily="49" charset="-122"/>
              </a:rPr>
              <a:t>8</a:t>
            </a:r>
          </a:p>
        </p:txBody>
      </p:sp>
      <p:sp>
        <p:nvSpPr>
          <p:cNvPr id="27" name="Text Box 27"/>
          <p:cNvSpPr txBox="1">
            <a:spLocks noChangeArrowheads="1"/>
          </p:cNvSpPr>
          <p:nvPr/>
        </p:nvSpPr>
        <p:spPr bwMode="auto">
          <a:xfrm>
            <a:off x="3048000" y="3025775"/>
            <a:ext cx="311150" cy="8540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楷体_GB2312" pitchFamily="49" charset="-122"/>
              </a:rPr>
              <a:t>0</a:t>
            </a:r>
          </a:p>
          <a:p>
            <a:pPr algn="l" eaLnBrk="1" hangingPunct="1">
              <a:spcBef>
                <a:spcPct val="50000"/>
              </a:spcBef>
            </a:pPr>
            <a:r>
              <a:rPr kumimoji="1" lang="en-US" altLang="zh-CN" sz="2000">
                <a:solidFill>
                  <a:schemeClr val="bg1"/>
                </a:solidFill>
                <a:ea typeface="楷体_GB2312" pitchFamily="49" charset="-122"/>
              </a:rPr>
              <a:t>8</a:t>
            </a:r>
          </a:p>
        </p:txBody>
      </p:sp>
      <p:sp>
        <p:nvSpPr>
          <p:cNvPr id="28" name="AutoShape 28"/>
          <p:cNvSpPr>
            <a:spLocks noChangeArrowheads="1"/>
          </p:cNvSpPr>
          <p:nvPr/>
        </p:nvSpPr>
        <p:spPr bwMode="auto">
          <a:xfrm>
            <a:off x="2667000" y="21875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5E4700"/>
              </a:gs>
              <a:gs pos="100000">
                <a:srgbClr val="CC99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utoShape 29"/>
          <p:cNvSpPr>
            <a:spLocks noChangeArrowheads="1"/>
          </p:cNvSpPr>
          <p:nvPr/>
        </p:nvSpPr>
        <p:spPr bwMode="auto">
          <a:xfrm flipH="1" flipV="1">
            <a:off x="2667000" y="21875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CC9900"/>
              </a:gs>
              <a:gs pos="100000">
                <a:srgbClr val="5E47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utoShape 30"/>
          <p:cNvSpPr>
            <a:spLocks noChangeArrowheads="1"/>
          </p:cNvSpPr>
          <p:nvPr/>
        </p:nvSpPr>
        <p:spPr bwMode="auto">
          <a:xfrm>
            <a:off x="2667000" y="26447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5E4700"/>
              </a:gs>
              <a:gs pos="100000">
                <a:srgbClr val="CC99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AutoShape 31"/>
          <p:cNvSpPr>
            <a:spLocks noChangeArrowheads="1"/>
          </p:cNvSpPr>
          <p:nvPr/>
        </p:nvSpPr>
        <p:spPr bwMode="auto">
          <a:xfrm flipH="1" flipV="1">
            <a:off x="2667000" y="26447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CC9900"/>
              </a:gs>
              <a:gs pos="100000">
                <a:srgbClr val="5E47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utoShape 32"/>
          <p:cNvSpPr>
            <a:spLocks noChangeArrowheads="1"/>
          </p:cNvSpPr>
          <p:nvPr/>
        </p:nvSpPr>
        <p:spPr bwMode="auto">
          <a:xfrm>
            <a:off x="2667000" y="31019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5E4700"/>
              </a:gs>
              <a:gs pos="100000">
                <a:srgbClr val="CC99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utoShape 33"/>
          <p:cNvSpPr>
            <a:spLocks noChangeArrowheads="1"/>
          </p:cNvSpPr>
          <p:nvPr/>
        </p:nvSpPr>
        <p:spPr bwMode="auto">
          <a:xfrm flipH="1" flipV="1">
            <a:off x="2667000" y="3101975"/>
            <a:ext cx="1066800" cy="762000"/>
          </a:xfrm>
          <a:custGeom>
            <a:avLst/>
            <a:gdLst>
              <a:gd name="T0" fmla="*/ 51768446 w 21600"/>
              <a:gd name="T1" fmla="*/ 9923815 h 21600"/>
              <a:gd name="T2" fmla="*/ 30832298 w 21600"/>
              <a:gd name="T3" fmla="*/ 2644599 h 21600"/>
              <a:gd name="T4" fmla="*/ 42672445 w 21600"/>
              <a:gd name="T5" fmla="*/ 11182033 h 21600"/>
              <a:gd name="T6" fmla="*/ 48507149 w 21600"/>
              <a:gd name="T7" fmla="*/ 25864891 h 21600"/>
              <a:gd name="T8" fmla="*/ 32547080 w 21600"/>
              <a:gd name="T9" fmla="*/ 25482832 h 21600"/>
              <a:gd name="T10" fmla="*/ 33298384 w 21600"/>
              <a:gd name="T11" fmla="*/ 1733867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68" y="15929"/>
                </a:moveTo>
                <a:cubicBezTo>
                  <a:pt x="16912" y="14615"/>
                  <a:pt x="17736" y="12752"/>
                  <a:pt x="17736" y="10800"/>
                </a:cubicBezTo>
                <a:cubicBezTo>
                  <a:pt x="17736" y="7524"/>
                  <a:pt x="15444" y="4694"/>
                  <a:pt x="12239" y="4015"/>
                </a:cubicBezTo>
                <a:lnTo>
                  <a:pt x="13041" y="235"/>
                </a:lnTo>
                <a:cubicBezTo>
                  <a:pt x="18031" y="1293"/>
                  <a:pt x="21600" y="5699"/>
                  <a:pt x="21600" y="10800"/>
                </a:cubicBezTo>
                <a:cubicBezTo>
                  <a:pt x="21600" y="13840"/>
                  <a:pt x="20318" y="16740"/>
                  <a:pt x="18069" y="18787"/>
                </a:cubicBezTo>
                <a:lnTo>
                  <a:pt x="19886" y="20783"/>
                </a:lnTo>
                <a:lnTo>
                  <a:pt x="13343" y="20476"/>
                </a:lnTo>
                <a:lnTo>
                  <a:pt x="13651" y="13932"/>
                </a:lnTo>
                <a:lnTo>
                  <a:pt x="15468" y="15929"/>
                </a:lnTo>
                <a:close/>
              </a:path>
            </a:pathLst>
          </a:custGeom>
          <a:gradFill rotWithShape="0">
            <a:gsLst>
              <a:gs pos="0">
                <a:srgbClr val="CC9900"/>
              </a:gs>
              <a:gs pos="100000">
                <a:srgbClr val="5E47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34"/>
          <p:cNvSpPr txBox="1">
            <a:spLocks noChangeArrowheads="1"/>
          </p:cNvSpPr>
          <p:nvPr/>
        </p:nvSpPr>
        <p:spPr bwMode="auto">
          <a:xfrm>
            <a:off x="2590800" y="1638300"/>
            <a:ext cx="311150" cy="396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a:solidFill>
                  <a:schemeClr val="bg1"/>
                </a:solidFill>
                <a:ea typeface="楷体_GB2312" pitchFamily="49" charset="-122"/>
              </a:rPr>
              <a:t>8</a:t>
            </a:r>
          </a:p>
        </p:txBody>
      </p:sp>
      <p:sp>
        <p:nvSpPr>
          <p:cNvPr id="35" name="Text Box 35"/>
          <p:cNvSpPr txBox="1">
            <a:spLocks noChangeArrowheads="1"/>
          </p:cNvSpPr>
          <p:nvPr/>
        </p:nvSpPr>
        <p:spPr bwMode="auto">
          <a:xfrm>
            <a:off x="2590800" y="1730375"/>
            <a:ext cx="311150" cy="21336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a:solidFill>
                  <a:schemeClr val="bg1"/>
                </a:solidFill>
                <a:ea typeface="楷体_GB2312" pitchFamily="49" charset="-122"/>
              </a:rPr>
              <a:t>8</a:t>
            </a:r>
          </a:p>
        </p:txBody>
      </p:sp>
      <p:sp>
        <p:nvSpPr>
          <p:cNvPr id="36" name="Text Box 36"/>
          <p:cNvSpPr txBox="1">
            <a:spLocks noChangeArrowheads="1"/>
          </p:cNvSpPr>
          <p:nvPr/>
        </p:nvSpPr>
        <p:spPr bwMode="auto">
          <a:xfrm>
            <a:off x="4343400" y="1654175"/>
            <a:ext cx="304800" cy="2682875"/>
          </a:xfrm>
          <a:prstGeom prst="rect">
            <a:avLst/>
          </a:prstGeom>
          <a:solidFill>
            <a:srgbClr val="000066"/>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宋体" pitchFamily="2" charset="-122"/>
              </a:rPr>
              <a:t>4</a:t>
            </a:r>
          </a:p>
          <a:p>
            <a:pPr algn="l" eaLnBrk="1" hangingPunct="1">
              <a:spcBef>
                <a:spcPct val="50000"/>
              </a:spcBef>
            </a:pPr>
            <a:r>
              <a:rPr kumimoji="1" lang="en-US" altLang="zh-CN" sz="2000">
                <a:solidFill>
                  <a:schemeClr val="bg1"/>
                </a:solidFill>
                <a:ea typeface="宋体" pitchFamily="2" charset="-122"/>
              </a:rPr>
              <a:t>2</a:t>
            </a:r>
          </a:p>
          <a:p>
            <a:pPr algn="l" eaLnBrk="1" hangingPunct="1">
              <a:spcBef>
                <a:spcPct val="50000"/>
              </a:spcBef>
            </a:pPr>
            <a:r>
              <a:rPr kumimoji="1" lang="en-US" altLang="zh-CN" sz="2000">
                <a:solidFill>
                  <a:schemeClr val="bg1"/>
                </a:solidFill>
                <a:ea typeface="宋体" pitchFamily="2" charset="-122"/>
              </a:rPr>
              <a:t>0</a:t>
            </a:r>
          </a:p>
          <a:p>
            <a:pPr algn="l" eaLnBrk="1" hangingPunct="1">
              <a:spcBef>
                <a:spcPct val="50000"/>
              </a:spcBef>
            </a:pPr>
            <a:r>
              <a:rPr kumimoji="1" lang="en-US" altLang="zh-CN" sz="2000">
                <a:solidFill>
                  <a:schemeClr val="bg1"/>
                </a:solidFill>
                <a:ea typeface="宋体" pitchFamily="2" charset="-122"/>
              </a:rPr>
              <a:t>5</a:t>
            </a:r>
          </a:p>
          <a:p>
            <a:pPr algn="l" eaLnBrk="1" hangingPunct="1">
              <a:spcBef>
                <a:spcPct val="50000"/>
              </a:spcBef>
            </a:pPr>
            <a:r>
              <a:rPr kumimoji="1" lang="en-US" altLang="zh-CN" sz="2000">
                <a:solidFill>
                  <a:schemeClr val="bg1"/>
                </a:solidFill>
                <a:ea typeface="宋体" pitchFamily="2" charset="-122"/>
              </a:rPr>
              <a:t>8</a:t>
            </a:r>
          </a:p>
          <a:p>
            <a:pPr algn="l" eaLnBrk="1" hangingPunct="1">
              <a:spcBef>
                <a:spcPct val="50000"/>
              </a:spcBef>
            </a:pPr>
            <a:r>
              <a:rPr kumimoji="1" lang="en-US" altLang="zh-CN" sz="2000">
                <a:solidFill>
                  <a:schemeClr val="bg1"/>
                </a:solidFill>
                <a:ea typeface="宋体" pitchFamily="2" charset="-122"/>
              </a:rPr>
              <a:t>9</a:t>
            </a:r>
          </a:p>
        </p:txBody>
      </p:sp>
      <p:sp>
        <p:nvSpPr>
          <p:cNvPr id="37" name="Text Box 37"/>
          <p:cNvSpPr txBox="1">
            <a:spLocks noChangeArrowheads="1"/>
          </p:cNvSpPr>
          <p:nvPr/>
        </p:nvSpPr>
        <p:spPr bwMode="auto">
          <a:xfrm>
            <a:off x="3886200" y="1638300"/>
            <a:ext cx="311150" cy="396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a:solidFill>
                  <a:schemeClr val="bg1"/>
                </a:solidFill>
                <a:ea typeface="楷体_GB2312" pitchFamily="49" charset="-122"/>
              </a:rPr>
              <a:t>5</a:t>
            </a:r>
          </a:p>
        </p:txBody>
      </p:sp>
      <p:sp>
        <p:nvSpPr>
          <p:cNvPr id="38" name="Text Box 38"/>
          <p:cNvSpPr txBox="1">
            <a:spLocks noChangeArrowheads="1"/>
          </p:cNvSpPr>
          <p:nvPr/>
        </p:nvSpPr>
        <p:spPr bwMode="auto">
          <a:xfrm>
            <a:off x="3886200" y="1730375"/>
            <a:ext cx="311150" cy="16764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a:solidFill>
                  <a:schemeClr val="bg1"/>
                </a:solidFill>
                <a:ea typeface="楷体_GB2312" pitchFamily="49" charset="-122"/>
              </a:rPr>
              <a:t>5</a:t>
            </a:r>
          </a:p>
        </p:txBody>
      </p:sp>
      <p:sp>
        <p:nvSpPr>
          <p:cNvPr id="39" name="Text Box 39"/>
          <p:cNvSpPr txBox="1">
            <a:spLocks noChangeArrowheads="1"/>
          </p:cNvSpPr>
          <p:nvPr/>
        </p:nvSpPr>
        <p:spPr bwMode="auto">
          <a:xfrm>
            <a:off x="5410200" y="1654175"/>
            <a:ext cx="304800" cy="2682875"/>
          </a:xfrm>
          <a:prstGeom prst="rect">
            <a:avLst/>
          </a:prstGeom>
          <a:solidFill>
            <a:srgbClr val="000066"/>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宋体" pitchFamily="2" charset="-122"/>
              </a:rPr>
              <a:t>2</a:t>
            </a:r>
          </a:p>
          <a:p>
            <a:pPr algn="l" eaLnBrk="1" hangingPunct="1">
              <a:spcBef>
                <a:spcPct val="50000"/>
              </a:spcBef>
            </a:pPr>
            <a:r>
              <a:rPr kumimoji="1" lang="en-US" altLang="zh-CN" sz="2000">
                <a:solidFill>
                  <a:schemeClr val="bg1"/>
                </a:solidFill>
                <a:ea typeface="宋体" pitchFamily="2" charset="-122"/>
              </a:rPr>
              <a:t>0</a:t>
            </a:r>
          </a:p>
          <a:p>
            <a:pPr algn="l" eaLnBrk="1" hangingPunct="1">
              <a:spcBef>
                <a:spcPct val="50000"/>
              </a:spcBef>
            </a:pPr>
            <a:r>
              <a:rPr kumimoji="1" lang="en-US" altLang="zh-CN" sz="2000">
                <a:solidFill>
                  <a:schemeClr val="bg1"/>
                </a:solidFill>
                <a:ea typeface="宋体" pitchFamily="2" charset="-122"/>
              </a:rPr>
              <a:t>4</a:t>
            </a:r>
          </a:p>
          <a:p>
            <a:pPr algn="l" eaLnBrk="1" hangingPunct="1">
              <a:spcBef>
                <a:spcPct val="50000"/>
              </a:spcBef>
            </a:pPr>
            <a:r>
              <a:rPr kumimoji="1" lang="en-US" altLang="zh-CN" sz="2000">
                <a:solidFill>
                  <a:schemeClr val="bg1"/>
                </a:solidFill>
                <a:ea typeface="宋体" pitchFamily="2" charset="-122"/>
              </a:rPr>
              <a:t>5</a:t>
            </a:r>
          </a:p>
          <a:p>
            <a:pPr algn="l" eaLnBrk="1" hangingPunct="1">
              <a:spcBef>
                <a:spcPct val="50000"/>
              </a:spcBef>
            </a:pPr>
            <a:r>
              <a:rPr kumimoji="1" lang="en-US" altLang="zh-CN" sz="2000">
                <a:solidFill>
                  <a:schemeClr val="bg1"/>
                </a:solidFill>
                <a:ea typeface="宋体" pitchFamily="2" charset="-122"/>
              </a:rPr>
              <a:t>8</a:t>
            </a:r>
          </a:p>
          <a:p>
            <a:pPr algn="l" eaLnBrk="1" hangingPunct="1">
              <a:spcBef>
                <a:spcPct val="50000"/>
              </a:spcBef>
            </a:pPr>
            <a:r>
              <a:rPr kumimoji="1" lang="en-US" altLang="zh-CN" sz="2000">
                <a:solidFill>
                  <a:schemeClr val="bg1"/>
                </a:solidFill>
                <a:ea typeface="宋体" pitchFamily="2" charset="-122"/>
              </a:rPr>
              <a:t>9</a:t>
            </a:r>
          </a:p>
        </p:txBody>
      </p:sp>
      <p:sp>
        <p:nvSpPr>
          <p:cNvPr id="40" name="Text Box 40"/>
          <p:cNvSpPr txBox="1">
            <a:spLocks noChangeArrowheads="1"/>
          </p:cNvSpPr>
          <p:nvPr/>
        </p:nvSpPr>
        <p:spPr bwMode="auto">
          <a:xfrm>
            <a:off x="4953000" y="1622425"/>
            <a:ext cx="311150" cy="396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a:solidFill>
                  <a:schemeClr val="bg1"/>
                </a:solidFill>
                <a:ea typeface="楷体_GB2312" pitchFamily="49" charset="-122"/>
              </a:rPr>
              <a:t>4</a:t>
            </a:r>
          </a:p>
        </p:txBody>
      </p:sp>
      <p:sp>
        <p:nvSpPr>
          <p:cNvPr id="41" name="Text Box 41"/>
          <p:cNvSpPr txBox="1">
            <a:spLocks noChangeArrowheads="1"/>
          </p:cNvSpPr>
          <p:nvPr/>
        </p:nvSpPr>
        <p:spPr bwMode="auto">
          <a:xfrm>
            <a:off x="4953000" y="1730375"/>
            <a:ext cx="311150" cy="12350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a:solidFill>
                  <a:schemeClr val="bg1"/>
                </a:solidFill>
                <a:ea typeface="楷体_GB2312" pitchFamily="49" charset="-122"/>
              </a:rPr>
              <a:t>4</a:t>
            </a:r>
          </a:p>
        </p:txBody>
      </p:sp>
      <p:sp>
        <p:nvSpPr>
          <p:cNvPr id="42" name="Text Box 42"/>
          <p:cNvSpPr txBox="1">
            <a:spLocks noChangeArrowheads="1"/>
          </p:cNvSpPr>
          <p:nvPr/>
        </p:nvSpPr>
        <p:spPr bwMode="auto">
          <a:xfrm>
            <a:off x="6553200" y="1654175"/>
            <a:ext cx="304800" cy="2682875"/>
          </a:xfrm>
          <a:prstGeom prst="rect">
            <a:avLst/>
          </a:prstGeom>
          <a:solidFill>
            <a:srgbClr val="000066"/>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宋体" pitchFamily="2" charset="-122"/>
              </a:rPr>
              <a:t>0</a:t>
            </a:r>
          </a:p>
          <a:p>
            <a:pPr algn="l" eaLnBrk="1" hangingPunct="1">
              <a:spcBef>
                <a:spcPct val="50000"/>
              </a:spcBef>
            </a:pPr>
            <a:r>
              <a:rPr kumimoji="1" lang="en-US" altLang="zh-CN" sz="2000">
                <a:solidFill>
                  <a:schemeClr val="bg1"/>
                </a:solidFill>
                <a:ea typeface="宋体" pitchFamily="2" charset="-122"/>
              </a:rPr>
              <a:t>2</a:t>
            </a:r>
          </a:p>
          <a:p>
            <a:pPr algn="l" eaLnBrk="1" hangingPunct="1">
              <a:spcBef>
                <a:spcPct val="50000"/>
              </a:spcBef>
            </a:pPr>
            <a:r>
              <a:rPr kumimoji="1" lang="en-US" altLang="zh-CN" sz="2000">
                <a:solidFill>
                  <a:schemeClr val="bg1"/>
                </a:solidFill>
                <a:ea typeface="宋体" pitchFamily="2" charset="-122"/>
              </a:rPr>
              <a:t>4</a:t>
            </a:r>
          </a:p>
          <a:p>
            <a:pPr algn="l" eaLnBrk="1" hangingPunct="1">
              <a:spcBef>
                <a:spcPct val="50000"/>
              </a:spcBef>
            </a:pPr>
            <a:r>
              <a:rPr kumimoji="1" lang="en-US" altLang="zh-CN" sz="2000">
                <a:solidFill>
                  <a:schemeClr val="bg1"/>
                </a:solidFill>
                <a:ea typeface="宋体" pitchFamily="2" charset="-122"/>
              </a:rPr>
              <a:t>5</a:t>
            </a:r>
          </a:p>
          <a:p>
            <a:pPr algn="l" eaLnBrk="1" hangingPunct="1">
              <a:spcBef>
                <a:spcPct val="50000"/>
              </a:spcBef>
            </a:pPr>
            <a:r>
              <a:rPr kumimoji="1" lang="en-US" altLang="zh-CN" sz="2000">
                <a:solidFill>
                  <a:schemeClr val="bg1"/>
                </a:solidFill>
                <a:ea typeface="宋体" pitchFamily="2" charset="-122"/>
              </a:rPr>
              <a:t>8</a:t>
            </a:r>
          </a:p>
          <a:p>
            <a:pPr algn="l" eaLnBrk="1" hangingPunct="1">
              <a:spcBef>
                <a:spcPct val="50000"/>
              </a:spcBef>
            </a:pPr>
            <a:r>
              <a:rPr kumimoji="1" lang="en-US" altLang="zh-CN" sz="2000">
                <a:solidFill>
                  <a:schemeClr val="bg1"/>
                </a:solidFill>
                <a:ea typeface="宋体" pitchFamily="2" charset="-122"/>
              </a:rPr>
              <a:t>9</a:t>
            </a:r>
          </a:p>
        </p:txBody>
      </p:sp>
      <p:sp>
        <p:nvSpPr>
          <p:cNvPr id="43" name="Text Box 43"/>
          <p:cNvSpPr txBox="1">
            <a:spLocks noChangeArrowheads="1"/>
          </p:cNvSpPr>
          <p:nvPr/>
        </p:nvSpPr>
        <p:spPr bwMode="auto">
          <a:xfrm>
            <a:off x="6096000" y="1654175"/>
            <a:ext cx="311150" cy="396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a:solidFill>
                  <a:schemeClr val="bg1"/>
                </a:solidFill>
                <a:ea typeface="楷体_GB2312" pitchFamily="49" charset="-122"/>
              </a:rPr>
              <a:t>2</a:t>
            </a:r>
          </a:p>
        </p:txBody>
      </p:sp>
      <p:sp>
        <p:nvSpPr>
          <p:cNvPr id="44" name="Text Box 44"/>
          <p:cNvSpPr txBox="1">
            <a:spLocks noChangeArrowheads="1"/>
          </p:cNvSpPr>
          <p:nvPr/>
        </p:nvSpPr>
        <p:spPr bwMode="auto">
          <a:xfrm>
            <a:off x="6096000" y="1670050"/>
            <a:ext cx="311150" cy="82232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a:solidFill>
                  <a:schemeClr val="bg1"/>
                </a:solidFill>
                <a:ea typeface="楷体_GB2312" pitchFamily="49" charset="-122"/>
              </a:rPr>
              <a:t>2</a:t>
            </a:r>
          </a:p>
        </p:txBody>
      </p:sp>
      <p:sp>
        <p:nvSpPr>
          <p:cNvPr id="45" name="Rectangle 45"/>
          <p:cNvSpPr>
            <a:spLocks noChangeArrowheads="1"/>
          </p:cNvSpPr>
          <p:nvPr/>
        </p:nvSpPr>
        <p:spPr bwMode="auto">
          <a:xfrm>
            <a:off x="7315200" y="1196975"/>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FF3300"/>
                </a:solidFill>
                <a:ea typeface="宋体" pitchFamily="2" charset="-122"/>
              </a:rPr>
              <a:t>结果</a:t>
            </a:r>
          </a:p>
        </p:txBody>
      </p:sp>
      <p:sp>
        <p:nvSpPr>
          <p:cNvPr id="46" name="Rectangle 46"/>
          <p:cNvSpPr>
            <a:spLocks noChangeArrowheads="1"/>
          </p:cNvSpPr>
          <p:nvPr/>
        </p:nvSpPr>
        <p:spPr bwMode="auto">
          <a:xfrm>
            <a:off x="1676400" y="11969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FF3300"/>
                </a:solidFill>
                <a:ea typeface="宋体" pitchFamily="2" charset="-122"/>
              </a:rPr>
              <a:t>㈠</a:t>
            </a:r>
          </a:p>
        </p:txBody>
      </p:sp>
      <p:sp>
        <p:nvSpPr>
          <p:cNvPr id="47" name="Rectangle 47"/>
          <p:cNvSpPr>
            <a:spLocks noChangeArrowheads="1"/>
          </p:cNvSpPr>
          <p:nvPr/>
        </p:nvSpPr>
        <p:spPr bwMode="auto">
          <a:xfrm>
            <a:off x="2895600" y="11969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FF3300"/>
                </a:solidFill>
                <a:ea typeface="宋体" pitchFamily="2" charset="-122"/>
              </a:rPr>
              <a:t>㈡</a:t>
            </a:r>
          </a:p>
        </p:txBody>
      </p:sp>
      <p:sp>
        <p:nvSpPr>
          <p:cNvPr id="48" name="Rectangle 48"/>
          <p:cNvSpPr>
            <a:spLocks noChangeArrowheads="1"/>
          </p:cNvSpPr>
          <p:nvPr/>
        </p:nvSpPr>
        <p:spPr bwMode="auto">
          <a:xfrm>
            <a:off x="4191000" y="11969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FF3300"/>
                </a:solidFill>
                <a:ea typeface="宋体" pitchFamily="2" charset="-122"/>
              </a:rPr>
              <a:t>㈢</a:t>
            </a:r>
          </a:p>
        </p:txBody>
      </p:sp>
      <p:sp>
        <p:nvSpPr>
          <p:cNvPr id="49" name="Rectangle 49"/>
          <p:cNvSpPr>
            <a:spLocks noChangeArrowheads="1"/>
          </p:cNvSpPr>
          <p:nvPr/>
        </p:nvSpPr>
        <p:spPr bwMode="auto">
          <a:xfrm>
            <a:off x="5257800" y="11969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FF3300"/>
                </a:solidFill>
                <a:ea typeface="宋体" pitchFamily="2" charset="-122"/>
              </a:rPr>
              <a:t>㈣</a:t>
            </a:r>
          </a:p>
        </p:txBody>
      </p:sp>
      <p:sp>
        <p:nvSpPr>
          <p:cNvPr id="50" name="Text Box 50"/>
          <p:cNvSpPr txBox="1">
            <a:spLocks noChangeArrowheads="1"/>
          </p:cNvSpPr>
          <p:nvPr/>
        </p:nvSpPr>
        <p:spPr bwMode="auto">
          <a:xfrm>
            <a:off x="533400" y="1196975"/>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solidFill>
                  <a:srgbClr val="FF3300"/>
                </a:solidFill>
                <a:ea typeface="宋体" pitchFamily="2" charset="-122"/>
              </a:rPr>
              <a:t>开始</a:t>
            </a:r>
          </a:p>
        </p:txBody>
      </p:sp>
      <p:sp>
        <p:nvSpPr>
          <p:cNvPr id="51" name="Text Box 51"/>
          <p:cNvSpPr txBox="1">
            <a:spLocks noChangeArrowheads="1"/>
          </p:cNvSpPr>
          <p:nvPr/>
        </p:nvSpPr>
        <p:spPr bwMode="auto">
          <a:xfrm>
            <a:off x="6461125" y="11969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a:solidFill>
                  <a:srgbClr val="FF3300"/>
                </a:solidFill>
                <a:ea typeface="宋体" pitchFamily="2" charset="-122"/>
              </a:rPr>
              <a:t>㈤</a:t>
            </a:r>
          </a:p>
        </p:txBody>
      </p:sp>
      <p:sp>
        <p:nvSpPr>
          <p:cNvPr id="52" name="Text Box 52"/>
          <p:cNvSpPr txBox="1">
            <a:spLocks noChangeArrowheads="1"/>
          </p:cNvSpPr>
          <p:nvPr/>
        </p:nvSpPr>
        <p:spPr bwMode="auto">
          <a:xfrm>
            <a:off x="7543800" y="1654175"/>
            <a:ext cx="304800" cy="2682875"/>
          </a:xfrm>
          <a:prstGeom prst="rect">
            <a:avLst/>
          </a:prstGeom>
          <a:solidFill>
            <a:srgbClr val="000066"/>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solidFill>
                  <a:schemeClr val="bg1"/>
                </a:solidFill>
                <a:ea typeface="宋体" pitchFamily="2" charset="-122"/>
              </a:rPr>
              <a:t>0</a:t>
            </a:r>
          </a:p>
          <a:p>
            <a:pPr algn="l" eaLnBrk="1" hangingPunct="1">
              <a:spcBef>
                <a:spcPct val="50000"/>
              </a:spcBef>
            </a:pPr>
            <a:r>
              <a:rPr kumimoji="1" lang="en-US" altLang="zh-CN" sz="2000">
                <a:solidFill>
                  <a:schemeClr val="bg1"/>
                </a:solidFill>
                <a:ea typeface="宋体" pitchFamily="2" charset="-122"/>
              </a:rPr>
              <a:t>2</a:t>
            </a:r>
          </a:p>
          <a:p>
            <a:pPr algn="l" eaLnBrk="1" hangingPunct="1">
              <a:spcBef>
                <a:spcPct val="50000"/>
              </a:spcBef>
            </a:pPr>
            <a:r>
              <a:rPr kumimoji="1" lang="en-US" altLang="zh-CN" sz="2000">
                <a:solidFill>
                  <a:schemeClr val="bg1"/>
                </a:solidFill>
                <a:ea typeface="宋体" pitchFamily="2" charset="-122"/>
              </a:rPr>
              <a:t>4</a:t>
            </a:r>
          </a:p>
          <a:p>
            <a:pPr algn="l" eaLnBrk="1" hangingPunct="1">
              <a:spcBef>
                <a:spcPct val="50000"/>
              </a:spcBef>
            </a:pPr>
            <a:r>
              <a:rPr kumimoji="1" lang="en-US" altLang="zh-CN" sz="2000">
                <a:solidFill>
                  <a:schemeClr val="bg1"/>
                </a:solidFill>
                <a:ea typeface="宋体" pitchFamily="2" charset="-122"/>
              </a:rPr>
              <a:t>5</a:t>
            </a:r>
          </a:p>
          <a:p>
            <a:pPr algn="l" eaLnBrk="1" hangingPunct="1">
              <a:spcBef>
                <a:spcPct val="50000"/>
              </a:spcBef>
            </a:pPr>
            <a:r>
              <a:rPr kumimoji="1" lang="en-US" altLang="zh-CN" sz="2000">
                <a:solidFill>
                  <a:schemeClr val="bg1"/>
                </a:solidFill>
                <a:ea typeface="宋体" pitchFamily="2" charset="-122"/>
              </a:rPr>
              <a:t>8</a:t>
            </a:r>
          </a:p>
          <a:p>
            <a:pPr algn="l" eaLnBrk="1" hangingPunct="1">
              <a:spcBef>
                <a:spcPct val="50000"/>
              </a:spcBef>
            </a:pPr>
            <a:r>
              <a:rPr kumimoji="1" lang="en-US" altLang="zh-CN" sz="2000">
                <a:solidFill>
                  <a:schemeClr val="bg1"/>
                </a:solidFill>
                <a:ea typeface="宋体" pitchFamily="2" charset="-122"/>
              </a:rPr>
              <a:t>9</a:t>
            </a:r>
          </a:p>
        </p:txBody>
      </p:sp>
      <p:sp>
        <p:nvSpPr>
          <p:cNvPr id="53" name="Text Box 55"/>
          <p:cNvSpPr txBox="1">
            <a:spLocks noChangeArrowheads="1"/>
          </p:cNvSpPr>
          <p:nvPr/>
        </p:nvSpPr>
        <p:spPr bwMode="auto">
          <a:xfrm>
            <a:off x="457200" y="4549775"/>
            <a:ext cx="6592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400">
                <a:solidFill>
                  <a:srgbClr val="FF3399"/>
                </a:solidFill>
                <a:ea typeface="楷体_GB2312" pitchFamily="49" charset="-122"/>
              </a:rPr>
              <a:t>比较次数：</a:t>
            </a:r>
            <a:r>
              <a:rPr kumimoji="1" lang="en-US" altLang="zh-CN" sz="2400">
                <a:solidFill>
                  <a:srgbClr val="FF3399"/>
                </a:solidFill>
                <a:ea typeface="楷体_GB2312" pitchFamily="49" charset="-122"/>
              </a:rPr>
              <a:t>5            4                3            2              1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
                                        </p:tgtEl>
                                        <p:attrNameLst>
                                          <p:attrName>style.visibility</p:attrName>
                                        </p:attrNameLst>
                                      </p:cBhvr>
                                      <p:to>
                                        <p:strVal val="visible"/>
                                      </p:to>
                                    </p:set>
                                  </p:childTnLst>
                                </p:cTn>
                              </p:par>
                            </p:childTnLst>
                          </p:cTn>
                        </p:par>
                        <p:par>
                          <p:cTn id="7" fill="hold" nodeType="afterGroup">
                            <p:stCondLst>
                              <p:cond delay="500"/>
                            </p:stCondLst>
                            <p:childTnLst>
                              <p:par>
                                <p:cTn id="8" presetID="12" presetClass="entr" presetSubtype="1"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ppt_y</p:attrName>
                                        </p:attrNameLst>
                                      </p:cBhvr>
                                      <p:tavLst>
                                        <p:tav tm="0">
                                          <p:val>
                                            <p:strVal val="#ppt_y-#ppt_h*1.125000"/>
                                          </p:val>
                                        </p:tav>
                                        <p:tav tm="100000">
                                          <p:val>
                                            <p:strVal val="#ppt_y"/>
                                          </p:val>
                                        </p:tav>
                                      </p:tavLst>
                                    </p:anim>
                                    <p:animEffect transition="in" filter="wipe(down)">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6"/>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par>
                          <p:cTn id="24" fill="hold" nodeType="afterGroup">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par>
                          <p:cTn id="28" fill="hold" nodeType="afterGroup">
                            <p:stCondLst>
                              <p:cond delay="1000"/>
                            </p:stCondLst>
                            <p:childTnLst>
                              <p:par>
                                <p:cTn id="29" presetID="16" presetClass="entr" presetSubtype="42"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outHorizontal)">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par>
                          <p:cTn id="37" fill="hold" nodeType="afterGroup">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par>
                          <p:cTn id="41" fill="hold" nodeType="afterGroup">
                            <p:stCondLst>
                              <p:cond delay="1000"/>
                            </p:stCondLst>
                            <p:childTnLst>
                              <p:par>
                                <p:cTn id="42" presetID="16" presetClass="entr" presetSubtype="42"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outHorizontal)">
                                      <p:cBhvr>
                                        <p:cTn id="44" dur="500"/>
                                        <p:tgtEl>
                                          <p:spTgt spid="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par>
                          <p:cTn id="50" fill="hold" nodeType="afterGroup">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54" fill="hold" nodeType="afterGroup">
                            <p:stCondLst>
                              <p:cond delay="1000"/>
                            </p:stCondLst>
                            <p:childTnLst>
                              <p:par>
                                <p:cTn id="55" presetID="16" presetClass="entr" presetSubtype="42"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arn(outHorizontal)">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up)">
                                      <p:cBhvr>
                                        <p:cTn id="6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63" fill="hold" nodeType="afterGroup">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down)">
                                      <p:cBhvr>
                                        <p:cTn id="66"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67" fill="hold" nodeType="afterGroup">
                            <p:stCondLst>
                              <p:cond delay="1000"/>
                            </p:stCondLst>
                            <p:childTnLst>
                              <p:par>
                                <p:cTn id="68" presetID="16" presetClass="entr" presetSubtype="42" fill="hold" grpId="0" nodeType="after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barn(outHorizontal)">
                                      <p:cBhvr>
                                        <p:cTn id="70" dur="500"/>
                                        <p:tgtEl>
                                          <p:spTgt spid="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up)">
                                      <p:cBhvr>
                                        <p:cTn id="7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par>
                          <p:cTn id="76" fill="hold" nodeType="afterGroup">
                            <p:stCondLst>
                              <p:cond delay="500"/>
                            </p:stCondLst>
                            <p:childTnLst>
                              <p:par>
                                <p:cTn id="77" presetID="22" presetClass="entr" presetSubtype="4"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down)">
                                      <p:cBhvr>
                                        <p:cTn id="7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par>
                          <p:cTn id="80" fill="hold" nodeType="afterGroup">
                            <p:stCondLst>
                              <p:cond delay="1000"/>
                            </p:stCondLst>
                            <p:childTnLst>
                              <p:par>
                                <p:cTn id="81" presetID="16" presetClass="entr" presetSubtype="42" fill="hold" grpId="0" nodeType="after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barn(outHorizontal)">
                                      <p:cBhvr>
                                        <p:cTn id="83" dur="500"/>
                                        <p:tgtEl>
                                          <p:spTgt spid="1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2" presetClass="entr" presetSubtype="8"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p:tgtEl>
                                          <p:spTgt spid="19"/>
                                        </p:tgtEl>
                                        <p:attrNameLst>
                                          <p:attrName>ppt_x</p:attrName>
                                        </p:attrNameLst>
                                      </p:cBhvr>
                                      <p:tavLst>
                                        <p:tav tm="0">
                                          <p:val>
                                            <p:strVal val="#ppt_x-#ppt_w*1.125000"/>
                                          </p:val>
                                        </p:tav>
                                        <p:tav tm="100000">
                                          <p:val>
                                            <p:strVal val="#ppt_x"/>
                                          </p:val>
                                        </p:tav>
                                      </p:tavLst>
                                    </p:anim>
                                    <p:animEffect transition="in" filter="wipe(right)">
                                      <p:cBhvr>
                                        <p:cTn id="89"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par>
                          <p:cTn id="90" fill="hold" nodeType="afterGroup">
                            <p:stCondLst>
                              <p:cond delay="500"/>
                            </p:stCondLst>
                            <p:childTnLst>
                              <p:par>
                                <p:cTn id="91" presetID="12" presetClass="entr" presetSubtype="1"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p:tgtEl>
                                          <p:spTgt spid="20"/>
                                        </p:tgtEl>
                                        <p:attrNameLst>
                                          <p:attrName>ppt_y</p:attrName>
                                        </p:attrNameLst>
                                      </p:cBhvr>
                                      <p:tavLst>
                                        <p:tav tm="0">
                                          <p:val>
                                            <p:strVal val="#ppt_y-#ppt_h*1.125000"/>
                                          </p:val>
                                        </p:tav>
                                        <p:tav tm="100000">
                                          <p:val>
                                            <p:strVal val="#ppt_y"/>
                                          </p:val>
                                        </p:tav>
                                      </p:tavLst>
                                    </p:anim>
                                    <p:animEffect transition="in" filter="wipe(down)">
                                      <p:cBhvr>
                                        <p:cTn id="9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4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2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wipe(up)">
                                      <p:cBhvr>
                                        <p:cTn id="10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par>
                          <p:cTn id="108" fill="hold" nodeType="afterGroup">
                            <p:stCondLst>
                              <p:cond delay="500"/>
                            </p:stCondLst>
                            <p:childTnLst>
                              <p:par>
                                <p:cTn id="109" presetID="22" presetClass="entr" presetSubtype="4" fill="hold" grpId="0" nodeType="after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wipe(down)">
                                      <p:cBhvr>
                                        <p:cTn id="111"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par>
                          <p:cTn id="112" fill="hold" nodeType="afterGroup">
                            <p:stCondLst>
                              <p:cond delay="1000"/>
                            </p:stCondLst>
                            <p:childTnLst>
                              <p:par>
                                <p:cTn id="113" presetID="16" presetClass="entr" presetSubtype="42"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barn(outHorizontal)">
                                      <p:cBhvr>
                                        <p:cTn id="115" dur="500"/>
                                        <p:tgtEl>
                                          <p:spTgt spid="2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wipe(up)">
                                      <p:cBhvr>
                                        <p:cTn id="120"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par>
                          <p:cTn id="121" fill="hold" nodeType="afterGroup">
                            <p:stCondLst>
                              <p:cond delay="500"/>
                            </p:stCondLst>
                            <p:childTnLst>
                              <p:par>
                                <p:cTn id="122" presetID="22" presetClass="entr" presetSubtype="4" fill="hold" grpId="0" nodeType="afterEffect">
                                  <p:stCondLst>
                                    <p:cond delay="0"/>
                                  </p:stCondLst>
                                  <p:childTnLst>
                                    <p:set>
                                      <p:cBhvr>
                                        <p:cTn id="123" dur="1" fill="hold">
                                          <p:stCondLst>
                                            <p:cond delay="0"/>
                                          </p:stCondLst>
                                        </p:cTn>
                                        <p:tgtEl>
                                          <p:spTgt spid="29"/>
                                        </p:tgtEl>
                                        <p:attrNameLst>
                                          <p:attrName>style.visibility</p:attrName>
                                        </p:attrNameLst>
                                      </p:cBhvr>
                                      <p:to>
                                        <p:strVal val="visible"/>
                                      </p:to>
                                    </p:set>
                                    <p:animEffect transition="in" filter="wipe(down)">
                                      <p:cBhvr>
                                        <p:cTn id="124"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par>
                          <p:cTn id="125" fill="hold" nodeType="afterGroup">
                            <p:stCondLst>
                              <p:cond delay="1000"/>
                            </p:stCondLst>
                            <p:childTnLst>
                              <p:par>
                                <p:cTn id="126" presetID="16" presetClass="entr" presetSubtype="42" fill="hold" grpId="0"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barn(outHorizontal)">
                                      <p:cBhvr>
                                        <p:cTn id="128" dur="500"/>
                                        <p:tgtEl>
                                          <p:spTgt spid="25"/>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grpId="0" nodeType="clickEffect">
                                  <p:stCondLst>
                                    <p:cond delay="0"/>
                                  </p:stCondLst>
                                  <p:childTnLst>
                                    <p:set>
                                      <p:cBhvr>
                                        <p:cTn id="132" dur="1" fill="hold">
                                          <p:stCondLst>
                                            <p:cond delay="0"/>
                                          </p:stCondLst>
                                        </p:cTn>
                                        <p:tgtEl>
                                          <p:spTgt spid="30"/>
                                        </p:tgtEl>
                                        <p:attrNameLst>
                                          <p:attrName>style.visibility</p:attrName>
                                        </p:attrNameLst>
                                      </p:cBhvr>
                                      <p:to>
                                        <p:strVal val="visible"/>
                                      </p:to>
                                    </p:set>
                                    <p:animEffect transition="in" filter="wipe(up)">
                                      <p:cBhvr>
                                        <p:cTn id="133"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par>
                          <p:cTn id="134" fill="hold" nodeType="afterGroup">
                            <p:stCondLst>
                              <p:cond delay="500"/>
                            </p:stCondLst>
                            <p:childTnLst>
                              <p:par>
                                <p:cTn id="135" presetID="22" presetClass="entr" presetSubtype="4" fill="hold" grpId="0" nodeType="after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wipe(down)">
                                      <p:cBhvr>
                                        <p:cTn id="137"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par>
                          <p:cTn id="138" fill="hold" nodeType="afterGroup">
                            <p:stCondLst>
                              <p:cond delay="1000"/>
                            </p:stCondLst>
                            <p:childTnLst>
                              <p:par>
                                <p:cTn id="139" presetID="16" presetClass="entr" presetSubtype="42" fill="hold" grpId="0" nodeType="afterEffect">
                                  <p:stCondLst>
                                    <p:cond delay="0"/>
                                  </p:stCondLst>
                                  <p:childTnLst>
                                    <p:set>
                                      <p:cBhvr>
                                        <p:cTn id="140" dur="1" fill="hold">
                                          <p:stCondLst>
                                            <p:cond delay="0"/>
                                          </p:stCondLst>
                                        </p:cTn>
                                        <p:tgtEl>
                                          <p:spTgt spid="26"/>
                                        </p:tgtEl>
                                        <p:attrNameLst>
                                          <p:attrName>style.visibility</p:attrName>
                                        </p:attrNameLst>
                                      </p:cBhvr>
                                      <p:to>
                                        <p:strVal val="visible"/>
                                      </p:to>
                                    </p:set>
                                    <p:animEffect transition="in" filter="barn(outHorizontal)">
                                      <p:cBhvr>
                                        <p:cTn id="141" dur="500"/>
                                        <p:tgtEl>
                                          <p:spTgt spid="26"/>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1" fill="hold" grpId="0" nodeType="clickEffect">
                                  <p:stCondLst>
                                    <p:cond delay="0"/>
                                  </p:stCondLst>
                                  <p:childTnLst>
                                    <p:set>
                                      <p:cBhvr>
                                        <p:cTn id="145" dur="1" fill="hold">
                                          <p:stCondLst>
                                            <p:cond delay="0"/>
                                          </p:stCondLst>
                                        </p:cTn>
                                        <p:tgtEl>
                                          <p:spTgt spid="32"/>
                                        </p:tgtEl>
                                        <p:attrNameLst>
                                          <p:attrName>style.visibility</p:attrName>
                                        </p:attrNameLst>
                                      </p:cBhvr>
                                      <p:to>
                                        <p:strVal val="visible"/>
                                      </p:to>
                                    </p:set>
                                    <p:animEffect transition="in" filter="wipe(up)">
                                      <p:cBhvr>
                                        <p:cTn id="146"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par>
                          <p:cTn id="147" fill="hold" nodeType="afterGroup">
                            <p:stCondLst>
                              <p:cond delay="500"/>
                            </p:stCondLst>
                            <p:childTnLst>
                              <p:par>
                                <p:cTn id="148" presetID="22" presetClass="entr" presetSubtype="4"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Effect transition="in" filter="wipe(down)">
                                      <p:cBhvr>
                                        <p:cTn id="150"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par>
                          <p:cTn id="151" fill="hold" nodeType="afterGroup">
                            <p:stCondLst>
                              <p:cond delay="1000"/>
                            </p:stCondLst>
                            <p:childTnLst>
                              <p:par>
                                <p:cTn id="152" presetID="16" presetClass="entr" presetSubtype="42" fill="hold" grpId="0" nodeType="afterEffect">
                                  <p:stCondLst>
                                    <p:cond delay="0"/>
                                  </p:stCondLst>
                                  <p:childTnLst>
                                    <p:set>
                                      <p:cBhvr>
                                        <p:cTn id="153" dur="1" fill="hold">
                                          <p:stCondLst>
                                            <p:cond delay="0"/>
                                          </p:stCondLst>
                                        </p:cTn>
                                        <p:tgtEl>
                                          <p:spTgt spid="27"/>
                                        </p:tgtEl>
                                        <p:attrNameLst>
                                          <p:attrName>style.visibility</p:attrName>
                                        </p:attrNameLst>
                                      </p:cBhvr>
                                      <p:to>
                                        <p:strVal val="visible"/>
                                      </p:to>
                                    </p:set>
                                    <p:animEffect transition="in" filter="barn(outHorizontal)">
                                      <p:cBhvr>
                                        <p:cTn id="154" dur="500"/>
                                        <p:tgtEl>
                                          <p:spTgt spid="27"/>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8" fill="hold" grpId="0" nodeType="clickEffect">
                                  <p:stCondLst>
                                    <p:cond delay="0"/>
                                  </p:stCondLst>
                                  <p:childTnLst>
                                    <p:set>
                                      <p:cBhvr>
                                        <p:cTn id="158" dur="1" fill="hold">
                                          <p:stCondLst>
                                            <p:cond delay="0"/>
                                          </p:stCondLst>
                                        </p:cTn>
                                        <p:tgtEl>
                                          <p:spTgt spid="34"/>
                                        </p:tgtEl>
                                        <p:attrNameLst>
                                          <p:attrName>style.visibility</p:attrName>
                                        </p:attrNameLst>
                                      </p:cBhvr>
                                      <p:to>
                                        <p:strVal val="visible"/>
                                      </p:to>
                                    </p:set>
                                    <p:anim calcmode="lin" valueType="num">
                                      <p:cBhvr additive="base">
                                        <p:cTn id="159" dur="500"/>
                                        <p:tgtEl>
                                          <p:spTgt spid="34"/>
                                        </p:tgtEl>
                                        <p:attrNameLst>
                                          <p:attrName>ppt_x</p:attrName>
                                        </p:attrNameLst>
                                      </p:cBhvr>
                                      <p:tavLst>
                                        <p:tav tm="0">
                                          <p:val>
                                            <p:strVal val="#ppt_x-#ppt_w*1.125000"/>
                                          </p:val>
                                        </p:tav>
                                        <p:tav tm="100000">
                                          <p:val>
                                            <p:strVal val="#ppt_x"/>
                                          </p:val>
                                        </p:tav>
                                      </p:tavLst>
                                    </p:anim>
                                    <p:animEffect transition="in" filter="wipe(right)">
                                      <p:cBhvr>
                                        <p:cTn id="160"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par>
                          <p:cTn id="161" fill="hold" nodeType="afterGroup">
                            <p:stCondLst>
                              <p:cond delay="500"/>
                            </p:stCondLst>
                            <p:childTnLst>
                              <p:par>
                                <p:cTn id="162" presetID="12" presetClass="entr" presetSubtype="1" fill="hold" grpId="0" nodeType="afterEffect">
                                  <p:stCondLst>
                                    <p:cond delay="0"/>
                                  </p:stCondLst>
                                  <p:childTnLst>
                                    <p:set>
                                      <p:cBhvr>
                                        <p:cTn id="163" dur="1" fill="hold">
                                          <p:stCondLst>
                                            <p:cond delay="0"/>
                                          </p:stCondLst>
                                        </p:cTn>
                                        <p:tgtEl>
                                          <p:spTgt spid="35"/>
                                        </p:tgtEl>
                                        <p:attrNameLst>
                                          <p:attrName>style.visibility</p:attrName>
                                        </p:attrNameLst>
                                      </p:cBhvr>
                                      <p:to>
                                        <p:strVal val="visible"/>
                                      </p:to>
                                    </p:set>
                                    <p:anim calcmode="lin" valueType="num">
                                      <p:cBhvr additive="base">
                                        <p:cTn id="164" dur="500"/>
                                        <p:tgtEl>
                                          <p:spTgt spid="35"/>
                                        </p:tgtEl>
                                        <p:attrNameLst>
                                          <p:attrName>ppt_y</p:attrName>
                                        </p:attrNameLst>
                                      </p:cBhvr>
                                      <p:tavLst>
                                        <p:tav tm="0">
                                          <p:val>
                                            <p:strVal val="#ppt_y-#ppt_h*1.125000"/>
                                          </p:val>
                                        </p:tav>
                                        <p:tav tm="100000">
                                          <p:val>
                                            <p:strVal val="#ppt_y"/>
                                          </p:val>
                                        </p:tav>
                                      </p:tavLst>
                                    </p:anim>
                                    <p:animEffect transition="in" filter="wipe(down)">
                                      <p:cBhvr>
                                        <p:cTn id="165"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ntr" presetSubtype="0" fill="hold" grpId="0" nodeType="clickEffect">
                                  <p:stCondLst>
                                    <p:cond delay="0"/>
                                  </p:stCondLst>
                                  <p:childTnLst>
                                    <p:set>
                                      <p:cBhvr>
                                        <p:cTn id="169" dur="1" fill="hold">
                                          <p:stCondLst>
                                            <p:cond delay="499"/>
                                          </p:stCondLst>
                                        </p:cTn>
                                        <p:tgtEl>
                                          <p:spTgt spid="48"/>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2" presetClass="entr" presetSubtype="8" fill="hold" grpId="0" nodeType="clickEffect">
                                  <p:stCondLst>
                                    <p:cond delay="0"/>
                                  </p:stCondLst>
                                  <p:childTnLst>
                                    <p:set>
                                      <p:cBhvr>
                                        <p:cTn id="173" dur="1" fill="hold">
                                          <p:stCondLst>
                                            <p:cond delay="0"/>
                                          </p:stCondLst>
                                        </p:cTn>
                                        <p:tgtEl>
                                          <p:spTgt spid="37"/>
                                        </p:tgtEl>
                                        <p:attrNameLst>
                                          <p:attrName>style.visibility</p:attrName>
                                        </p:attrNameLst>
                                      </p:cBhvr>
                                      <p:to>
                                        <p:strVal val="visible"/>
                                      </p:to>
                                    </p:set>
                                    <p:anim calcmode="lin" valueType="num">
                                      <p:cBhvr additive="base">
                                        <p:cTn id="174" dur="500"/>
                                        <p:tgtEl>
                                          <p:spTgt spid="37"/>
                                        </p:tgtEl>
                                        <p:attrNameLst>
                                          <p:attrName>ppt_x</p:attrName>
                                        </p:attrNameLst>
                                      </p:cBhvr>
                                      <p:tavLst>
                                        <p:tav tm="0">
                                          <p:val>
                                            <p:strVal val="#ppt_x-#ppt_w*1.125000"/>
                                          </p:val>
                                        </p:tav>
                                        <p:tav tm="100000">
                                          <p:val>
                                            <p:strVal val="#ppt_x"/>
                                          </p:val>
                                        </p:tav>
                                      </p:tavLst>
                                    </p:anim>
                                    <p:animEffect transition="in" filter="wipe(right)">
                                      <p:cBhvr>
                                        <p:cTn id="175"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par>
                          <p:cTn id="176" fill="hold" nodeType="afterGroup">
                            <p:stCondLst>
                              <p:cond delay="500"/>
                            </p:stCondLst>
                            <p:childTnLst>
                              <p:par>
                                <p:cTn id="177" presetID="12" presetClass="entr" presetSubtype="1" fill="hold" grpId="0" nodeType="afterEffect">
                                  <p:stCondLst>
                                    <p:cond delay="0"/>
                                  </p:stCondLst>
                                  <p:childTnLst>
                                    <p:set>
                                      <p:cBhvr>
                                        <p:cTn id="178" dur="1" fill="hold">
                                          <p:stCondLst>
                                            <p:cond delay="0"/>
                                          </p:stCondLst>
                                        </p:cTn>
                                        <p:tgtEl>
                                          <p:spTgt spid="38"/>
                                        </p:tgtEl>
                                        <p:attrNameLst>
                                          <p:attrName>style.visibility</p:attrName>
                                        </p:attrNameLst>
                                      </p:cBhvr>
                                      <p:to>
                                        <p:strVal val="visible"/>
                                      </p:to>
                                    </p:set>
                                    <p:anim calcmode="lin" valueType="num">
                                      <p:cBhvr additive="base">
                                        <p:cTn id="179" dur="500"/>
                                        <p:tgtEl>
                                          <p:spTgt spid="38"/>
                                        </p:tgtEl>
                                        <p:attrNameLst>
                                          <p:attrName>ppt_y</p:attrName>
                                        </p:attrNameLst>
                                      </p:cBhvr>
                                      <p:tavLst>
                                        <p:tav tm="0">
                                          <p:val>
                                            <p:strVal val="#ppt_y-#ppt_h*1.125000"/>
                                          </p:val>
                                        </p:tav>
                                        <p:tav tm="100000">
                                          <p:val>
                                            <p:strVal val="#ppt_y"/>
                                          </p:val>
                                        </p:tav>
                                      </p:tavLst>
                                    </p:anim>
                                    <p:animEffect transition="in" filter="wipe(down)">
                                      <p:cBhvr>
                                        <p:cTn id="180"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par>
                          <p:cTn id="181" fill="hold" nodeType="afterGroup">
                            <p:stCondLst>
                              <p:cond delay="1000"/>
                            </p:stCondLst>
                            <p:childTnLst>
                              <p:par>
                                <p:cTn id="182" presetID="1" presetClass="entr" presetSubtype="0" fill="hold" grpId="0" nodeType="afterEffect">
                                  <p:stCondLst>
                                    <p:cond delay="0"/>
                                  </p:stCondLst>
                                  <p:childTnLst>
                                    <p:set>
                                      <p:cBhvr>
                                        <p:cTn id="183" dur="1" fill="hold">
                                          <p:stCondLst>
                                            <p:cond delay="499"/>
                                          </p:stCondLst>
                                        </p:cTn>
                                        <p:tgtEl>
                                          <p:spTgt spid="36"/>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grpId="0" nodeType="clickEffect">
                                  <p:stCondLst>
                                    <p:cond delay="0"/>
                                  </p:stCondLst>
                                  <p:childTnLst>
                                    <p:set>
                                      <p:cBhvr>
                                        <p:cTn id="187" dur="1" fill="hold">
                                          <p:stCondLst>
                                            <p:cond delay="499"/>
                                          </p:stCondLst>
                                        </p:cTn>
                                        <p:tgtEl>
                                          <p:spTgt spid="49"/>
                                        </p:tgtEl>
                                        <p:attrNameLst>
                                          <p:attrName>style.visibility</p:attrName>
                                        </p:attrNameLst>
                                      </p:cBhvr>
                                      <p:to>
                                        <p:strVal val="visible"/>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2" presetClass="entr" presetSubtype="8" fill="hold" grpId="0" nodeType="clickEffect">
                                  <p:stCondLst>
                                    <p:cond delay="0"/>
                                  </p:stCondLst>
                                  <p:childTnLst>
                                    <p:set>
                                      <p:cBhvr>
                                        <p:cTn id="191" dur="1" fill="hold">
                                          <p:stCondLst>
                                            <p:cond delay="0"/>
                                          </p:stCondLst>
                                        </p:cTn>
                                        <p:tgtEl>
                                          <p:spTgt spid="40"/>
                                        </p:tgtEl>
                                        <p:attrNameLst>
                                          <p:attrName>style.visibility</p:attrName>
                                        </p:attrNameLst>
                                      </p:cBhvr>
                                      <p:to>
                                        <p:strVal val="visible"/>
                                      </p:to>
                                    </p:set>
                                    <p:anim calcmode="lin" valueType="num">
                                      <p:cBhvr additive="base">
                                        <p:cTn id="192" dur="500"/>
                                        <p:tgtEl>
                                          <p:spTgt spid="40"/>
                                        </p:tgtEl>
                                        <p:attrNameLst>
                                          <p:attrName>ppt_x</p:attrName>
                                        </p:attrNameLst>
                                      </p:cBhvr>
                                      <p:tavLst>
                                        <p:tav tm="0">
                                          <p:val>
                                            <p:strVal val="#ppt_x-#ppt_w*1.125000"/>
                                          </p:val>
                                        </p:tav>
                                        <p:tav tm="100000">
                                          <p:val>
                                            <p:strVal val="#ppt_x"/>
                                          </p:val>
                                        </p:tav>
                                      </p:tavLst>
                                    </p:anim>
                                    <p:animEffect transition="in" filter="wipe(right)">
                                      <p:cBhvr>
                                        <p:cTn id="193"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par>
                          <p:cTn id="194" fill="hold" nodeType="afterGroup">
                            <p:stCondLst>
                              <p:cond delay="500"/>
                            </p:stCondLst>
                            <p:childTnLst>
                              <p:par>
                                <p:cTn id="195" presetID="12" presetClass="entr" presetSubtype="1" fill="hold" grpId="0" nodeType="afterEffect">
                                  <p:stCondLst>
                                    <p:cond delay="0"/>
                                  </p:stCondLst>
                                  <p:childTnLst>
                                    <p:set>
                                      <p:cBhvr>
                                        <p:cTn id="196" dur="1" fill="hold">
                                          <p:stCondLst>
                                            <p:cond delay="0"/>
                                          </p:stCondLst>
                                        </p:cTn>
                                        <p:tgtEl>
                                          <p:spTgt spid="41"/>
                                        </p:tgtEl>
                                        <p:attrNameLst>
                                          <p:attrName>style.visibility</p:attrName>
                                        </p:attrNameLst>
                                      </p:cBhvr>
                                      <p:to>
                                        <p:strVal val="visible"/>
                                      </p:to>
                                    </p:set>
                                    <p:anim calcmode="lin" valueType="num">
                                      <p:cBhvr additive="base">
                                        <p:cTn id="197" dur="500"/>
                                        <p:tgtEl>
                                          <p:spTgt spid="41"/>
                                        </p:tgtEl>
                                        <p:attrNameLst>
                                          <p:attrName>ppt_y</p:attrName>
                                        </p:attrNameLst>
                                      </p:cBhvr>
                                      <p:tavLst>
                                        <p:tav tm="0">
                                          <p:val>
                                            <p:strVal val="#ppt_y-#ppt_h*1.125000"/>
                                          </p:val>
                                        </p:tav>
                                        <p:tav tm="100000">
                                          <p:val>
                                            <p:strVal val="#ppt_y"/>
                                          </p:val>
                                        </p:tav>
                                      </p:tavLst>
                                    </p:anim>
                                    <p:animEffect transition="in" filter="wipe(down)">
                                      <p:cBhvr>
                                        <p:cTn id="198"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par>
                          <p:cTn id="199" fill="hold" nodeType="afterGroup">
                            <p:stCondLst>
                              <p:cond delay="1000"/>
                            </p:stCondLst>
                            <p:childTnLst>
                              <p:par>
                                <p:cTn id="200" presetID="1" presetClass="entr" presetSubtype="0" fill="hold" grpId="0" nodeType="afterEffect">
                                  <p:stCondLst>
                                    <p:cond delay="0"/>
                                  </p:stCondLst>
                                  <p:childTnLst>
                                    <p:set>
                                      <p:cBhvr>
                                        <p:cTn id="201" dur="1" fill="hold">
                                          <p:stCondLst>
                                            <p:cond delay="499"/>
                                          </p:stCondLst>
                                        </p:cTn>
                                        <p:tgtEl>
                                          <p:spTgt spid="39"/>
                                        </p:tgtEl>
                                        <p:attrNameLst>
                                          <p:attrName>style.visibility</p:attrName>
                                        </p:attrNameLst>
                                      </p:cBhvr>
                                      <p:to>
                                        <p:strVal val="visible"/>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grpId="0" nodeType="clickEffect">
                                  <p:stCondLst>
                                    <p:cond delay="0"/>
                                  </p:stCondLst>
                                  <p:childTnLst>
                                    <p:set>
                                      <p:cBhvr>
                                        <p:cTn id="205" dur="1" fill="hold">
                                          <p:stCondLst>
                                            <p:cond delay="499"/>
                                          </p:stCondLst>
                                        </p:cTn>
                                        <p:tgtEl>
                                          <p:spTgt spid="51"/>
                                        </p:tgtEl>
                                        <p:attrNameLst>
                                          <p:attrName>style.visibility</p:attrName>
                                        </p:attrNameLst>
                                      </p:cBhvr>
                                      <p:to>
                                        <p:strVal val="visible"/>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2" presetClass="entr" presetSubtype="8" fill="hold" grpId="0" nodeType="clickEffect">
                                  <p:stCondLst>
                                    <p:cond delay="0"/>
                                  </p:stCondLst>
                                  <p:childTnLst>
                                    <p:set>
                                      <p:cBhvr>
                                        <p:cTn id="209" dur="1" fill="hold">
                                          <p:stCondLst>
                                            <p:cond delay="0"/>
                                          </p:stCondLst>
                                        </p:cTn>
                                        <p:tgtEl>
                                          <p:spTgt spid="43"/>
                                        </p:tgtEl>
                                        <p:attrNameLst>
                                          <p:attrName>style.visibility</p:attrName>
                                        </p:attrNameLst>
                                      </p:cBhvr>
                                      <p:to>
                                        <p:strVal val="visible"/>
                                      </p:to>
                                    </p:set>
                                    <p:anim calcmode="lin" valueType="num">
                                      <p:cBhvr additive="base">
                                        <p:cTn id="210" dur="500"/>
                                        <p:tgtEl>
                                          <p:spTgt spid="43"/>
                                        </p:tgtEl>
                                        <p:attrNameLst>
                                          <p:attrName>ppt_x</p:attrName>
                                        </p:attrNameLst>
                                      </p:cBhvr>
                                      <p:tavLst>
                                        <p:tav tm="0">
                                          <p:val>
                                            <p:strVal val="#ppt_x-#ppt_w*1.125000"/>
                                          </p:val>
                                        </p:tav>
                                        <p:tav tm="100000">
                                          <p:val>
                                            <p:strVal val="#ppt_x"/>
                                          </p:val>
                                        </p:tav>
                                      </p:tavLst>
                                    </p:anim>
                                    <p:animEffect transition="in" filter="wipe(right)">
                                      <p:cBhvr>
                                        <p:cTn id="211"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par>
                          <p:cTn id="212" fill="hold" nodeType="afterGroup">
                            <p:stCondLst>
                              <p:cond delay="500"/>
                            </p:stCondLst>
                            <p:childTnLst>
                              <p:par>
                                <p:cTn id="213" presetID="12" presetClass="entr" presetSubtype="1" fill="hold" grpId="0" nodeType="afterEffect">
                                  <p:stCondLst>
                                    <p:cond delay="0"/>
                                  </p:stCondLst>
                                  <p:childTnLst>
                                    <p:set>
                                      <p:cBhvr>
                                        <p:cTn id="214" dur="1" fill="hold">
                                          <p:stCondLst>
                                            <p:cond delay="0"/>
                                          </p:stCondLst>
                                        </p:cTn>
                                        <p:tgtEl>
                                          <p:spTgt spid="44"/>
                                        </p:tgtEl>
                                        <p:attrNameLst>
                                          <p:attrName>style.visibility</p:attrName>
                                        </p:attrNameLst>
                                      </p:cBhvr>
                                      <p:to>
                                        <p:strVal val="visible"/>
                                      </p:to>
                                    </p:set>
                                    <p:anim calcmode="lin" valueType="num">
                                      <p:cBhvr additive="base">
                                        <p:cTn id="215" dur="500"/>
                                        <p:tgtEl>
                                          <p:spTgt spid="44"/>
                                        </p:tgtEl>
                                        <p:attrNameLst>
                                          <p:attrName>ppt_y</p:attrName>
                                        </p:attrNameLst>
                                      </p:cBhvr>
                                      <p:tavLst>
                                        <p:tav tm="0">
                                          <p:val>
                                            <p:strVal val="#ppt_y-#ppt_h*1.125000"/>
                                          </p:val>
                                        </p:tav>
                                        <p:tav tm="100000">
                                          <p:val>
                                            <p:strVal val="#ppt_y"/>
                                          </p:val>
                                        </p:tav>
                                      </p:tavLst>
                                    </p:anim>
                                    <p:animEffect transition="in" filter="wipe(down)">
                                      <p:cBhvr>
                                        <p:cTn id="216"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par>
                          <p:cTn id="217" fill="hold" nodeType="afterGroup">
                            <p:stCondLst>
                              <p:cond delay="1000"/>
                            </p:stCondLst>
                            <p:childTnLst>
                              <p:par>
                                <p:cTn id="218" presetID="1" presetClass="entr" presetSubtype="0" fill="hold" grpId="0" nodeType="afterEffect">
                                  <p:stCondLst>
                                    <p:cond delay="0"/>
                                  </p:stCondLst>
                                  <p:childTnLst>
                                    <p:set>
                                      <p:cBhvr>
                                        <p:cTn id="219" dur="1" fill="hold">
                                          <p:stCondLst>
                                            <p:cond delay="499"/>
                                          </p:stCondLst>
                                        </p:cTn>
                                        <p:tgtEl>
                                          <p:spTgt spid="42"/>
                                        </p:tgtEl>
                                        <p:attrNameLst>
                                          <p:attrName>style.visibility</p:attrName>
                                        </p:attrNameLst>
                                      </p:cBhvr>
                                      <p:to>
                                        <p:strVal val="visible"/>
                                      </p:to>
                                    </p:se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 presetClass="entr" presetSubtype="0" fill="hold" grpId="0" nodeType="clickEffect">
                                  <p:stCondLst>
                                    <p:cond delay="0"/>
                                  </p:stCondLst>
                                  <p:childTnLst>
                                    <p:set>
                                      <p:cBhvr>
                                        <p:cTn id="223" dur="1" fill="hold">
                                          <p:stCondLst>
                                            <p:cond delay="499"/>
                                          </p:stCondLst>
                                        </p:cTn>
                                        <p:tgtEl>
                                          <p:spTgt spid="45"/>
                                        </p:tgtEl>
                                        <p:attrNameLst>
                                          <p:attrName>style.visibility</p:attrName>
                                        </p:attrNameLst>
                                      </p:cBhvr>
                                      <p:to>
                                        <p:strVal val="visible"/>
                                      </p:to>
                                    </p:set>
                                  </p:childTnLst>
                                </p:cTn>
                              </p:par>
                            </p:childTnLst>
                          </p:cTn>
                        </p:par>
                        <p:par>
                          <p:cTn id="224" fill="hold" nodeType="afterGroup">
                            <p:stCondLst>
                              <p:cond delay="500"/>
                            </p:stCondLst>
                            <p:childTnLst>
                              <p:par>
                                <p:cTn id="225" presetID="1" presetClass="entr" presetSubtype="0" fill="hold" grpId="0" nodeType="afterEffect">
                                  <p:stCondLst>
                                    <p:cond delay="0"/>
                                  </p:stCondLst>
                                  <p:childTnLst>
                                    <p:set>
                                      <p:cBhvr>
                                        <p:cTn id="226" dur="1" fill="hold">
                                          <p:stCondLst>
                                            <p:cond delay="499"/>
                                          </p:stCondLst>
                                        </p:cTn>
                                        <p:tgtEl>
                                          <p:spTgt spid="52"/>
                                        </p:tgtEl>
                                        <p:attrNameLst>
                                          <p:attrName>style.visibility</p:attrName>
                                        </p:attrNameLst>
                                      </p:cBhvr>
                                      <p:to>
                                        <p:strVal val="visible"/>
                                      </p:to>
                                    </p:se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 presetClass="entr" presetSubtype="0" fill="hold" grpId="0" nodeType="clickEffect">
                                  <p:stCondLst>
                                    <p:cond delay="0"/>
                                  </p:stCondLst>
                                  <p:iterate type="lt">
                                    <p:tmAbs val="75"/>
                                  </p:iterate>
                                  <p:childTnLst>
                                    <p:set>
                                      <p:cBhvr>
                                        <p:cTn id="230" dur="1" fill="hold">
                                          <p:stCondLst>
                                            <p:cond delay="74"/>
                                          </p:stCondLst>
                                        </p:cTn>
                                        <p:tgtEl>
                                          <p:spTgt spid="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animBg="1" autoUpdateAnimBg="0"/>
      <p:bldP spid="5" grpId="0" animBg="1"/>
      <p:bldP spid="6" grpId="0" animBg="1"/>
      <p:bldP spid="7" grpId="0" animBg="1" autoUpdateAnimBg="0"/>
      <p:bldP spid="8" grpId="0" animBg="1" autoUpdateAnimBg="0"/>
      <p:bldP spid="9" grpId="0" animBg="1" autoUpdateAnimBg="0"/>
      <p:bldP spid="10" grpId="0" animBg="1" autoUpdateAnimBg="0"/>
      <p:bldP spid="11" grpId="0" animBg="1"/>
      <p:bldP spid="12" grpId="0" animBg="1"/>
      <p:bldP spid="13" grpId="0" animBg="1"/>
      <p:bldP spid="14" grpId="0" animBg="1"/>
      <p:bldP spid="15" grpId="0" animBg="1"/>
      <p:bldP spid="16" grpId="0" animBg="1"/>
      <p:bldP spid="17" grpId="0" animBg="1"/>
      <p:bldP spid="18" grpId="0" animBg="1"/>
      <p:bldP spid="19" grpId="0" animBg="1" autoUpdateAnimBg="0"/>
      <p:bldP spid="20" grpId="0" animBg="1" autoUpdateAnimBg="0"/>
      <p:bldP spid="21" grpId="0" animBg="1" autoUpdateAnimBg="0"/>
      <p:bldP spid="22" grpId="0" animBg="1" autoUpdateAnimBg="0"/>
      <p:bldP spid="23" grpId="0" animBg="1"/>
      <p:bldP spid="24" grpId="0" animBg="1"/>
      <p:bldP spid="25" grpId="0" animBg="1" autoUpdateAnimBg="0"/>
      <p:bldP spid="26" grpId="0" animBg="1" autoUpdateAnimBg="0"/>
      <p:bldP spid="27" grpId="0" animBg="1" autoUpdateAnimBg="0"/>
      <p:bldP spid="28" grpId="0" animBg="1"/>
      <p:bldP spid="29" grpId="0" animBg="1"/>
      <p:bldP spid="30" grpId="0" animBg="1"/>
      <p:bldP spid="31" grpId="0" animBg="1"/>
      <p:bldP spid="32" grpId="0" animBg="1"/>
      <p:bldP spid="33" grpId="0" animBg="1"/>
      <p:bldP spid="34" grpId="0" animBg="1" autoUpdateAnimBg="0"/>
      <p:bldP spid="35" grpId="0" animBg="1" autoUpdateAnimBg="0"/>
      <p:bldP spid="36" grpId="0" animBg="1" autoUpdateAnimBg="0"/>
      <p:bldP spid="37" grpId="0" animBg="1" autoUpdateAnimBg="0"/>
      <p:bldP spid="38" grpId="0" animBg="1" autoUpdateAnimBg="0"/>
      <p:bldP spid="39" grpId="0" animBg="1" autoUpdateAnimBg="0"/>
      <p:bldP spid="40" grpId="0" animBg="1" autoUpdateAnimBg="0"/>
      <p:bldP spid="41" grpId="0" animBg="1" autoUpdateAnimBg="0"/>
      <p:bldP spid="42" grpId="0" animBg="1" autoUpdateAnimBg="0"/>
      <p:bldP spid="43" grpId="0" animBg="1" autoUpdateAnimBg="0"/>
      <p:bldP spid="44" grpId="0" animBg="1" autoUpdateAnimBg="0"/>
      <p:bldP spid="45" grpId="0" autoUpdateAnimBg="0"/>
      <p:bldP spid="46" grpId="0" autoUpdateAnimBg="0"/>
      <p:bldP spid="47" grpId="0" autoUpdateAnimBg="0"/>
      <p:bldP spid="48" grpId="0" autoUpdateAnimBg="0"/>
      <p:bldP spid="49" grpId="0" autoUpdateAnimBg="0"/>
      <p:bldP spid="50" grpId="0" autoUpdateAnimBg="0"/>
      <p:bldP spid="51" grpId="0" autoUpdateAnimBg="0"/>
      <p:bldP spid="52" grpId="0" animBg="1" autoUpdateAnimBg="0"/>
      <p:bldP spid="5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233488"/>
            <a:ext cx="8620125"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261B52FD-5589-47C9-B177-7225771ED40A}" type="slidenum">
              <a:rPr lang="en-US" altLang="zh-CN" sz="1800" b="1">
                <a:latin typeface="华文新魏" pitchFamily="2" charset="-122"/>
                <a:ea typeface="华文新魏" pitchFamily="2" charset="-122"/>
              </a:rPr>
              <a:pPr algn="r" eaLnBrk="1" hangingPunct="1"/>
              <a:t>2</a:t>
            </a:fld>
            <a:endParaRPr lang="en-US" altLang="zh-CN" sz="1800" b="1">
              <a:latin typeface="华文新魏" pitchFamily="2" charset="-122"/>
              <a:ea typeface="华文新魏" pitchFamily="2" charset="-122"/>
            </a:endParaRPr>
          </a:p>
        </p:txBody>
      </p:sp>
      <p:sp>
        <p:nvSpPr>
          <p:cNvPr id="4099" name="Rectangle 2"/>
          <p:cNvSpPr>
            <a:spLocks noGrp="1" noChangeArrowheads="1"/>
          </p:cNvSpPr>
          <p:nvPr>
            <p:ph type="body" idx="4294967295"/>
          </p:nvPr>
        </p:nvSpPr>
        <p:spPr>
          <a:xfrm>
            <a:off x="373063" y="1530350"/>
            <a:ext cx="8580437" cy="4965700"/>
          </a:xfrm>
          <a:noFill/>
        </p:spPr>
        <p:txBody>
          <a:bodyPr lIns="92075" tIns="46038" rIns="92075" bIns="46038"/>
          <a:lstStyle/>
          <a:p>
            <a:pPr eaLnBrk="1" hangingPunct="1">
              <a:buClr>
                <a:srgbClr val="800080"/>
              </a:buClr>
              <a:buSzPct val="50000"/>
            </a:pPr>
            <a:r>
              <a:rPr lang="zh-CN" altLang="en-US" sz="3600" b="1" smtClean="0">
                <a:ea typeface="仿宋_GB2312" pitchFamily="49" charset="-122"/>
                <a:hlinkClick r:id="rId2" action="ppaction://hlinksldjump"/>
              </a:rPr>
              <a:t>概述</a:t>
            </a:r>
            <a:endParaRPr lang="zh-CN" altLang="en-US" sz="3600" b="1" smtClean="0">
              <a:ea typeface="仿宋_GB2312" pitchFamily="49" charset="-122"/>
              <a:hlinkClick r:id="rId3" action="ppaction://hlinksldjump"/>
            </a:endParaRPr>
          </a:p>
          <a:p>
            <a:pPr eaLnBrk="1" hangingPunct="1">
              <a:buClr>
                <a:srgbClr val="800080"/>
              </a:buClr>
              <a:buSzPct val="50000"/>
            </a:pPr>
            <a:r>
              <a:rPr lang="zh-CN" altLang="en-US" sz="3600" b="1" smtClean="0">
                <a:ea typeface="仿宋_GB2312" pitchFamily="49" charset="-122"/>
                <a:hlinkClick r:id="rId4" action="ppaction://hlinksldjump"/>
              </a:rPr>
              <a:t>插入排序</a:t>
            </a:r>
            <a:r>
              <a:rPr lang="zh-CN" altLang="en-US" sz="3600" b="1" smtClean="0">
                <a:ea typeface="仿宋_GB2312" pitchFamily="49" charset="-122"/>
              </a:rPr>
              <a:t>（直接、折半、</a:t>
            </a:r>
            <a:r>
              <a:rPr lang="zh-CN" altLang="en-US" sz="3600" b="1" smtClean="0">
                <a:solidFill>
                  <a:srgbClr val="FF0000"/>
                </a:solidFill>
                <a:ea typeface="仿宋_GB2312" pitchFamily="49" charset="-122"/>
              </a:rPr>
              <a:t>希尔</a:t>
            </a:r>
            <a:r>
              <a:rPr lang="zh-CN" altLang="en-US" sz="3600" b="1" smtClean="0">
                <a:ea typeface="仿宋_GB2312" pitchFamily="49" charset="-122"/>
              </a:rPr>
              <a:t>）</a:t>
            </a:r>
            <a:endParaRPr lang="en-US" sz="3600" b="1" smtClean="0">
              <a:ea typeface="仿宋_GB2312" pitchFamily="49" charset="-122"/>
            </a:endParaRPr>
          </a:p>
          <a:p>
            <a:pPr eaLnBrk="1" hangingPunct="1">
              <a:buClr>
                <a:srgbClr val="800080"/>
              </a:buClr>
              <a:buSzPct val="50000"/>
            </a:pPr>
            <a:r>
              <a:rPr lang="zh-CN" altLang="en-US" sz="3600" b="1" smtClean="0">
                <a:ea typeface="仿宋_GB2312" pitchFamily="49" charset="-122"/>
                <a:hlinkClick r:id="rId3" action="ppaction://hlinksldjump"/>
              </a:rPr>
              <a:t>快速排序 </a:t>
            </a:r>
            <a:endParaRPr lang="zh-CN" altLang="en-US" sz="3600" b="1" smtClean="0">
              <a:solidFill>
                <a:srgbClr val="FF0000"/>
              </a:solidFill>
              <a:ea typeface="仿宋_GB2312" pitchFamily="49" charset="-122"/>
              <a:hlinkClick r:id="rId3" action="ppaction://hlinksldjump"/>
            </a:endParaRPr>
          </a:p>
          <a:p>
            <a:pPr eaLnBrk="1" hangingPunct="1">
              <a:buClr>
                <a:srgbClr val="800080"/>
              </a:buClr>
              <a:buSzPct val="50000"/>
            </a:pPr>
            <a:r>
              <a:rPr lang="zh-CN" altLang="en-US" sz="3600" b="1" smtClean="0">
                <a:ea typeface="仿宋_GB2312" pitchFamily="49" charset="-122"/>
                <a:hlinkClick r:id="rId5" action="ppaction://hlinksldjump"/>
              </a:rPr>
              <a:t>交换排序</a:t>
            </a:r>
            <a:r>
              <a:rPr lang="zh-CN" altLang="en-US" sz="3600" b="1" smtClean="0">
                <a:ea typeface="仿宋_GB2312" pitchFamily="49" charset="-122"/>
              </a:rPr>
              <a:t>（气泡）</a:t>
            </a:r>
            <a:endParaRPr lang="zh-CN" altLang="en-US" sz="3600" b="1" smtClean="0">
              <a:ea typeface="仿宋_GB2312" pitchFamily="49" charset="-122"/>
              <a:hlinkClick r:id="" action="ppaction://noaction"/>
            </a:endParaRPr>
          </a:p>
          <a:p>
            <a:pPr eaLnBrk="1" hangingPunct="1">
              <a:buClr>
                <a:srgbClr val="800080"/>
              </a:buClr>
              <a:buSzPct val="50000"/>
            </a:pPr>
            <a:r>
              <a:rPr lang="zh-CN" altLang="en-US" sz="3600" b="1" smtClean="0">
                <a:ea typeface="仿宋_GB2312" pitchFamily="49" charset="-122"/>
                <a:hlinkClick r:id="rId6" action="ppaction://hlinksldjump"/>
              </a:rPr>
              <a:t>选择排序</a:t>
            </a:r>
            <a:r>
              <a:rPr lang="zh-CN" altLang="en-US" sz="3600" b="1" smtClean="0">
                <a:ea typeface="仿宋_GB2312" pitchFamily="49" charset="-122"/>
              </a:rPr>
              <a:t>（直接）</a:t>
            </a:r>
          </a:p>
          <a:p>
            <a:pPr eaLnBrk="1" hangingPunct="1">
              <a:buClr>
                <a:srgbClr val="800080"/>
              </a:buClr>
              <a:buSzPct val="50000"/>
            </a:pPr>
            <a:r>
              <a:rPr lang="zh-CN" altLang="en-US" sz="3600" b="1" smtClean="0">
                <a:ea typeface="仿宋_GB2312" pitchFamily="49" charset="-122"/>
                <a:hlinkClick r:id="rId7" action="ppaction://hlinksldjump"/>
              </a:rPr>
              <a:t>归并排序</a:t>
            </a:r>
            <a:endParaRPr lang="zh-CN" altLang="en-US" sz="3600" b="1" smtClean="0">
              <a:ea typeface="仿宋_GB2312" pitchFamily="49" charset="-122"/>
              <a:hlinkClick r:id="rId3" action="ppaction://hlinksldjump"/>
            </a:endParaRPr>
          </a:p>
        </p:txBody>
      </p:sp>
      <p:sp>
        <p:nvSpPr>
          <p:cNvPr id="4100" name="Rectangle 5"/>
          <p:cNvSpPr>
            <a:spLocks noGrp="1" noChangeArrowheads="1"/>
          </p:cNvSpPr>
          <p:nvPr>
            <p:ph type="title" idx="4294967295"/>
          </p:nvPr>
        </p:nvSpPr>
        <p:spPr>
          <a:xfrm>
            <a:off x="358775" y="509588"/>
            <a:ext cx="8229600" cy="1371600"/>
          </a:xfrm>
        </p:spPr>
        <p:txBody>
          <a:bodyPr/>
          <a:lstStyle/>
          <a:p>
            <a:pPr algn="ctr" eaLnBrk="1" hangingPunct="1"/>
            <a:r>
              <a:rPr lang="zh-CN" sz="4800" b="1" smtClean="0">
                <a:latin typeface="Times New Roman" pitchFamily="18" charset="0"/>
                <a:ea typeface="仿宋_GB2312" pitchFamily="49" charset="-122"/>
              </a:rPr>
              <a:t>第九章  排序</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8D24DA40-74BE-4664-9DB4-DA3005A6E870}" type="slidenum">
              <a:rPr lang="en-US" altLang="zh-CN" sz="1800" b="1">
                <a:latin typeface="华文新魏" pitchFamily="2" charset="-122"/>
                <a:ea typeface="华文新魏" pitchFamily="2" charset="-122"/>
              </a:rPr>
              <a:pPr algn="r" eaLnBrk="1" hangingPunct="1"/>
              <a:t>20</a:t>
            </a:fld>
            <a:endParaRPr lang="en-US" altLang="zh-CN" sz="1800" b="1">
              <a:latin typeface="华文新魏" pitchFamily="2" charset="-122"/>
              <a:ea typeface="华文新魏" pitchFamily="2" charset="-122"/>
            </a:endParaRPr>
          </a:p>
        </p:txBody>
      </p:sp>
      <p:sp>
        <p:nvSpPr>
          <p:cNvPr id="30723" name="Rectangle 3"/>
          <p:cNvSpPr>
            <a:spLocks noGrp="1" noChangeArrowheads="1"/>
          </p:cNvSpPr>
          <p:nvPr>
            <p:ph type="body" idx="4294967295"/>
          </p:nvPr>
        </p:nvSpPr>
        <p:spPr>
          <a:xfrm>
            <a:off x="153988" y="909638"/>
            <a:ext cx="8990012" cy="5489575"/>
          </a:xfrm>
        </p:spPr>
        <p:txBody>
          <a:bodyPr/>
          <a:lstStyle/>
          <a:p>
            <a:pPr eaLnBrk="1" hangingPunct="1">
              <a:spcBef>
                <a:spcPct val="15000"/>
              </a:spcBef>
              <a:buClr>
                <a:srgbClr val="800080"/>
              </a:buClr>
              <a:buSzPct val="50000"/>
              <a:buFont typeface="Wingdings" pitchFamily="2" charset="2"/>
              <a:buNone/>
            </a:pPr>
            <a:r>
              <a:rPr lang="zh-CN" altLang="en-US" sz="2800" b="1" dirty="0" smtClean="0">
                <a:latin typeface="Times New Roman" pitchFamily="18" charset="0"/>
                <a:ea typeface="仿宋_GB2312" pitchFamily="49" charset="-122"/>
              </a:rPr>
              <a:t>    基本思想：</a:t>
            </a:r>
            <a:endParaRPr lang="en-US" sz="2800" b="1" dirty="0" smtClean="0">
              <a:latin typeface="Times New Roman" pitchFamily="18" charset="0"/>
              <a:ea typeface="仿宋_GB2312" pitchFamily="49" charset="-122"/>
            </a:endParaRPr>
          </a:p>
          <a:p>
            <a:pPr eaLnBrk="1" hangingPunct="1">
              <a:spcBef>
                <a:spcPct val="15000"/>
              </a:spcBef>
              <a:buClr>
                <a:srgbClr val="800080"/>
              </a:buClr>
              <a:buSzPct val="50000"/>
              <a:buFont typeface="Wingdings" pitchFamily="2" charset="2"/>
              <a:buNone/>
            </a:pPr>
            <a:r>
              <a:rPr lang="en-US" sz="2600" b="1" dirty="0" smtClean="0">
                <a:solidFill>
                  <a:srgbClr val="FF0000"/>
                </a:solidFill>
                <a:latin typeface="Times New Roman" pitchFamily="18" charset="0"/>
                <a:ea typeface="仿宋_GB2312" pitchFamily="49" charset="-122"/>
              </a:rPr>
              <a:t>①</a:t>
            </a:r>
            <a:r>
              <a:rPr lang="zh-CN" altLang="en-US" sz="2600" b="1" dirty="0" smtClean="0">
                <a:solidFill>
                  <a:srgbClr val="FF0000"/>
                </a:solidFill>
                <a:latin typeface="Times New Roman" pitchFamily="18" charset="0"/>
                <a:ea typeface="仿宋_GB2312" pitchFamily="49" charset="-122"/>
              </a:rPr>
              <a:t>任取</a:t>
            </a:r>
            <a:r>
              <a:rPr lang="zh-CN" altLang="en-US" sz="2600" b="1" dirty="0" smtClean="0">
                <a:latin typeface="Times New Roman" pitchFamily="18" charset="0"/>
                <a:ea typeface="仿宋_GB2312" pitchFamily="49" charset="-122"/>
              </a:rPr>
              <a:t>待排序元素序列中的某个元素作为</a:t>
            </a:r>
            <a:r>
              <a:rPr lang="zh-CN" altLang="en-US" sz="2600" b="1" dirty="0" smtClean="0">
                <a:solidFill>
                  <a:srgbClr val="FF0000"/>
                </a:solidFill>
                <a:latin typeface="Times New Roman" pitchFamily="18" charset="0"/>
                <a:ea typeface="仿宋_GB2312" pitchFamily="49" charset="-122"/>
              </a:rPr>
              <a:t>基准（支点，一般取第一个）</a:t>
            </a:r>
            <a:r>
              <a:rPr lang="zh-CN" altLang="en-US" sz="2600" b="1" dirty="0" smtClean="0">
                <a:latin typeface="Times New Roman" pitchFamily="18" charset="0"/>
                <a:ea typeface="仿宋_GB2312" pitchFamily="49" charset="-122"/>
              </a:rPr>
              <a:t>，按照该元素的排序码大小，将整个元素序列划分为</a:t>
            </a:r>
            <a:r>
              <a:rPr lang="zh-CN" altLang="en-US" sz="2600" b="1" dirty="0" smtClean="0">
                <a:solidFill>
                  <a:srgbClr val="0000E5"/>
                </a:solidFill>
                <a:latin typeface="Times New Roman" pitchFamily="18" charset="0"/>
                <a:ea typeface="仿宋_GB2312" pitchFamily="49" charset="-122"/>
              </a:rPr>
              <a:t>左右两个子序列</a:t>
            </a:r>
            <a:r>
              <a:rPr lang="zh-CN" altLang="en-US" sz="2600" b="1" dirty="0" smtClean="0">
                <a:latin typeface="Times New Roman" pitchFamily="18" charset="0"/>
                <a:ea typeface="仿宋_GB2312" pitchFamily="49" charset="-122"/>
              </a:rPr>
              <a:t>：</a:t>
            </a:r>
          </a:p>
          <a:p>
            <a:pPr lvl="1" eaLnBrk="1" hangingPunct="1">
              <a:spcBef>
                <a:spcPct val="15000"/>
              </a:spcBef>
              <a:buClr>
                <a:srgbClr val="009900"/>
              </a:buClr>
              <a:buSzPct val="50000"/>
              <a:buFont typeface="Wingdings" pitchFamily="2" charset="2"/>
              <a:buChar char="u"/>
            </a:pPr>
            <a:r>
              <a:rPr lang="zh-CN" altLang="en-US" sz="2600" b="1" dirty="0" smtClean="0">
                <a:ea typeface="仿宋_GB2312" pitchFamily="49" charset="-122"/>
              </a:rPr>
              <a:t>左侧子序列中所有元素的都小于基准元素</a:t>
            </a:r>
            <a:endParaRPr lang="en-US" sz="2600" b="1" dirty="0" smtClean="0">
              <a:ea typeface="仿宋_GB2312" pitchFamily="49" charset="-122"/>
            </a:endParaRPr>
          </a:p>
          <a:p>
            <a:pPr lvl="1" eaLnBrk="1" hangingPunct="1">
              <a:spcBef>
                <a:spcPct val="15000"/>
              </a:spcBef>
              <a:buClr>
                <a:srgbClr val="009900"/>
              </a:buClr>
              <a:buSzPct val="50000"/>
              <a:buFont typeface="Wingdings" pitchFamily="2" charset="2"/>
              <a:buChar char="u"/>
            </a:pPr>
            <a:r>
              <a:rPr lang="zh-CN" altLang="en-US" sz="2600" b="1" dirty="0" smtClean="0">
                <a:ea typeface="仿宋_GB2312" pitchFamily="49" charset="-122"/>
              </a:rPr>
              <a:t>右侧子序列中所有元素的都大于基准元素</a:t>
            </a:r>
          </a:p>
          <a:p>
            <a:pPr eaLnBrk="1" hangingPunct="1">
              <a:buClr>
                <a:srgbClr val="800080"/>
              </a:buClr>
              <a:buSzPct val="50000"/>
              <a:buFont typeface="Wingdings" pitchFamily="2" charset="2"/>
              <a:buNone/>
            </a:pPr>
            <a:r>
              <a:rPr lang="en-US" sz="2600" b="1" dirty="0" smtClean="0">
                <a:ea typeface="仿宋_GB2312" pitchFamily="49" charset="-122"/>
              </a:rPr>
              <a:t>②</a:t>
            </a:r>
            <a:r>
              <a:rPr lang="zh-CN" altLang="en-US" sz="2600" b="1" dirty="0" smtClean="0">
                <a:ea typeface="仿宋_GB2312" pitchFamily="49" charset="-122"/>
              </a:rPr>
              <a:t>基准元素则排在这两个子序列中间</a:t>
            </a:r>
            <a:r>
              <a:rPr lang="en-US" altLang="zh-CN" sz="2600" b="1" dirty="0" smtClean="0">
                <a:ea typeface="仿宋_GB2312" pitchFamily="49" charset="-122"/>
              </a:rPr>
              <a:t>(</a:t>
            </a:r>
            <a:r>
              <a:rPr lang="zh-CN" altLang="en-US" sz="2600" b="1" dirty="0" smtClean="0">
                <a:ea typeface="仿宋_GB2312" pitchFamily="49" charset="-122"/>
              </a:rPr>
              <a:t>这也是该元素</a:t>
            </a:r>
            <a:r>
              <a:rPr lang="zh-CN" altLang="en-US" sz="2600" b="1" dirty="0" smtClean="0">
                <a:solidFill>
                  <a:srgbClr val="0000E5"/>
                </a:solidFill>
                <a:ea typeface="仿宋_GB2312" pitchFamily="49" charset="-122"/>
              </a:rPr>
              <a:t>最终应安放的位置</a:t>
            </a:r>
            <a:r>
              <a:rPr lang="en-US" altLang="zh-CN" sz="2600" b="1" dirty="0" smtClean="0">
                <a:ea typeface="仿宋_GB2312" pitchFamily="49" charset="-122"/>
              </a:rPr>
              <a:t>)</a:t>
            </a:r>
            <a:r>
              <a:rPr lang="zh-CN" altLang="en-US" sz="2600" b="1" dirty="0" smtClean="0">
                <a:ea typeface="仿宋_GB2312" pitchFamily="49" charset="-122"/>
              </a:rPr>
              <a:t>。</a:t>
            </a:r>
          </a:p>
          <a:p>
            <a:pPr eaLnBrk="1" hangingPunct="1">
              <a:buClr>
                <a:srgbClr val="800080"/>
              </a:buClr>
              <a:buSzPct val="50000"/>
              <a:buFont typeface="Wingdings" pitchFamily="2" charset="2"/>
              <a:buNone/>
            </a:pPr>
            <a:r>
              <a:rPr lang="en-US" altLang="zh-CN" sz="2600" b="1" dirty="0" smtClean="0">
                <a:ea typeface="仿宋_GB2312" pitchFamily="49" charset="-122"/>
              </a:rPr>
              <a:t>③</a:t>
            </a:r>
            <a:r>
              <a:rPr lang="zh-CN" altLang="en-US" sz="2600" b="1" dirty="0" smtClean="0">
                <a:ea typeface="仿宋_GB2312" pitchFamily="49" charset="-122"/>
              </a:rPr>
              <a:t>然后分别对这两个子序列重复施行上述方法，直到所有的元素都排在相应位置上为止。</a:t>
            </a:r>
          </a:p>
          <a:p>
            <a:pPr lvl="1" eaLnBrk="1" hangingPunct="1">
              <a:lnSpc>
                <a:spcPct val="110000"/>
              </a:lnSpc>
              <a:spcBef>
                <a:spcPct val="15000"/>
              </a:spcBef>
              <a:buClr>
                <a:srgbClr val="009900"/>
              </a:buClr>
              <a:buSzPct val="50000"/>
              <a:buFont typeface="Wingdings" pitchFamily="2" charset="2"/>
              <a:buNone/>
            </a:pPr>
            <a:endParaRPr lang="zh-CN" altLang="en-US" sz="3000" b="1" dirty="0" smtClean="0">
              <a:ea typeface="仿宋_GB2312" pitchFamily="49" charset="-122"/>
            </a:endParaRPr>
          </a:p>
        </p:txBody>
      </p:sp>
      <p:sp>
        <p:nvSpPr>
          <p:cNvPr id="19460" name="Rectangle 2"/>
          <p:cNvSpPr>
            <a:spLocks noGrp="1" noChangeArrowheads="1"/>
          </p:cNvSpPr>
          <p:nvPr>
            <p:ph type="title" idx="4294967295"/>
          </p:nvPr>
        </p:nvSpPr>
        <p:spPr>
          <a:xfrm>
            <a:off x="847725" y="0"/>
            <a:ext cx="8188325" cy="1116013"/>
          </a:xfrm>
        </p:spPr>
        <p:txBody>
          <a:bodyPr/>
          <a:lstStyle/>
          <a:p>
            <a:pPr algn="ctr" eaLnBrk="1" hangingPunct="1"/>
            <a:r>
              <a:rPr lang="en-US" altLang="zh-CN" sz="3600" b="1" smtClean="0">
                <a:solidFill>
                  <a:schemeClr val="tx2"/>
                </a:solidFill>
                <a:latin typeface="华文新魏" pitchFamily="2" charset="-122"/>
                <a:ea typeface="华文新魏" pitchFamily="2" charset="-122"/>
              </a:rPr>
              <a:t>9.3</a:t>
            </a:r>
            <a:r>
              <a:rPr lang="zh-CN" altLang="en-US" sz="3600" b="1" smtClean="0">
                <a:solidFill>
                  <a:schemeClr val="tx2"/>
                </a:solidFill>
                <a:latin typeface="华文新魏" pitchFamily="2" charset="-122"/>
                <a:ea typeface="华文新魏" pitchFamily="2" charset="-122"/>
              </a:rPr>
              <a:t>  快速排序 </a:t>
            </a:r>
            <a:r>
              <a:rPr lang="en-US" altLang="zh-CN" sz="3600" b="1" smtClean="0">
                <a:solidFill>
                  <a:schemeClr val="tx2"/>
                </a:solidFill>
                <a:latin typeface="华文新魏" pitchFamily="2" charset="-122"/>
                <a:ea typeface="华文新魏" pitchFamily="2" charset="-122"/>
              </a:rPr>
              <a:t>(Quick Sort)</a:t>
            </a:r>
            <a:endParaRPr lang="en-US" altLang="zh-CN" sz="3600" smtClean="0">
              <a:solidFill>
                <a:srgbClr val="0000E5"/>
              </a:solidFill>
              <a:latin typeface="华文新魏" pitchFamily="2" charset="-122"/>
              <a:ea typeface="华文新魏"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1938338" y="2700338"/>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b="1"/>
          </a:p>
        </p:txBody>
      </p:sp>
      <p:sp>
        <p:nvSpPr>
          <p:cNvPr id="106" name="Text Box 2"/>
          <p:cNvSpPr txBox="1">
            <a:spLocks noChangeArrowheads="1"/>
          </p:cNvSpPr>
          <p:nvPr/>
        </p:nvSpPr>
        <p:spPr bwMode="auto">
          <a:xfrm>
            <a:off x="311150" y="800100"/>
            <a:ext cx="83058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15000"/>
              </a:spcBef>
            </a:pPr>
            <a:r>
              <a:rPr lang="zh-CN" altLang="en-US" sz="2800" b="1">
                <a:ea typeface="宋体" pitchFamily="2" charset="-122"/>
              </a:rPr>
              <a:t>做法：</a:t>
            </a:r>
          </a:p>
          <a:p>
            <a:pPr algn="l" eaLnBrk="1" hangingPunct="1">
              <a:spcBef>
                <a:spcPct val="15000"/>
              </a:spcBef>
            </a:pPr>
            <a:r>
              <a:rPr kumimoji="1" lang="zh-CN" altLang="en-US" sz="2800" b="1">
                <a:ea typeface="宋体" pitchFamily="2" charset="-122"/>
              </a:rPr>
              <a:t>附设两个指针</a:t>
            </a:r>
            <a:r>
              <a:rPr kumimoji="1" lang="en-US" altLang="zh-CN" sz="2800" b="1">
                <a:solidFill>
                  <a:srgbClr val="0000FF"/>
                </a:solidFill>
                <a:ea typeface="宋体" pitchFamily="2" charset="-122"/>
              </a:rPr>
              <a:t>low</a:t>
            </a:r>
            <a:r>
              <a:rPr kumimoji="1" lang="zh-CN" altLang="en-US" sz="2800" b="1">
                <a:ea typeface="宋体" pitchFamily="2" charset="-122"/>
              </a:rPr>
              <a:t>和</a:t>
            </a:r>
            <a:r>
              <a:rPr kumimoji="1" lang="en-US" altLang="zh-CN" sz="2800" b="1">
                <a:solidFill>
                  <a:srgbClr val="0000FF"/>
                </a:solidFill>
                <a:ea typeface="宋体" pitchFamily="2" charset="-122"/>
              </a:rPr>
              <a:t>high</a:t>
            </a:r>
            <a:r>
              <a:rPr kumimoji="1" lang="en-US" altLang="zh-CN" sz="2800" b="1">
                <a:ea typeface="宋体" pitchFamily="2" charset="-122"/>
              </a:rPr>
              <a:t> </a:t>
            </a:r>
            <a:r>
              <a:rPr kumimoji="1" lang="zh-CN" altLang="en-US" sz="2800" b="1">
                <a:ea typeface="宋体" pitchFamily="2" charset="-122"/>
              </a:rPr>
              <a:t>，初值分别指向</a:t>
            </a:r>
            <a:r>
              <a:rPr kumimoji="1" lang="zh-CN" altLang="en-US" sz="2800" b="1">
                <a:solidFill>
                  <a:srgbClr val="FF0000"/>
                </a:solidFill>
                <a:ea typeface="宋体" pitchFamily="2" charset="-122"/>
              </a:rPr>
              <a:t>第一个记录</a:t>
            </a:r>
            <a:r>
              <a:rPr kumimoji="1" lang="zh-CN" altLang="en-US" sz="2800" b="1">
                <a:ea typeface="宋体" pitchFamily="2" charset="-122"/>
              </a:rPr>
              <a:t>和</a:t>
            </a:r>
            <a:r>
              <a:rPr kumimoji="1" lang="zh-CN" altLang="en-US" sz="2800" b="1">
                <a:solidFill>
                  <a:srgbClr val="FF0000"/>
                </a:solidFill>
                <a:ea typeface="宋体" pitchFamily="2" charset="-122"/>
              </a:rPr>
              <a:t>最后一个记录</a:t>
            </a:r>
            <a:r>
              <a:rPr kumimoji="1" lang="zh-CN" altLang="en-US" sz="2800" b="1">
                <a:ea typeface="宋体" pitchFamily="2" charset="-122"/>
              </a:rPr>
              <a:t>，设</a:t>
            </a:r>
            <a:r>
              <a:rPr lang="zh-CN" altLang="en-US" sz="2800" b="1">
                <a:ea typeface="宋体" pitchFamily="2" charset="-122"/>
              </a:rPr>
              <a:t>支点记录</a:t>
            </a:r>
            <a:r>
              <a:rPr kumimoji="1" lang="zh-CN" altLang="en-US" sz="2800" b="1">
                <a:ea typeface="宋体" pitchFamily="2" charset="-122"/>
              </a:rPr>
              <a:t>为</a:t>
            </a:r>
            <a:r>
              <a:rPr kumimoji="1" lang="en-US" altLang="zh-CN" sz="2800" b="1">
                <a:solidFill>
                  <a:srgbClr val="FF3300"/>
                </a:solidFill>
                <a:ea typeface="宋体" pitchFamily="2" charset="-122"/>
              </a:rPr>
              <a:t>r[1]</a:t>
            </a:r>
            <a:r>
              <a:rPr kumimoji="1" lang="en-US" altLang="zh-CN" sz="2800" b="1">
                <a:ea typeface="宋体" pitchFamily="2" charset="-122"/>
              </a:rPr>
              <a:t> </a:t>
            </a:r>
            <a:r>
              <a:rPr kumimoji="1" lang="zh-CN" altLang="en-US" sz="2800" b="1">
                <a:ea typeface="宋体" pitchFamily="2" charset="-122"/>
              </a:rPr>
              <a:t>，</a:t>
            </a:r>
            <a:r>
              <a:rPr kumimoji="1" lang="en-US" altLang="zh-CN" sz="2800" b="1">
                <a:solidFill>
                  <a:srgbClr val="FF3399"/>
                </a:solidFill>
                <a:ea typeface="宋体" pitchFamily="2" charset="-122"/>
              </a:rPr>
              <a:t>(</a:t>
            </a:r>
            <a:r>
              <a:rPr kumimoji="1" lang="en-US" altLang="zh-CN" sz="2800" b="1">
                <a:solidFill>
                  <a:srgbClr val="FF3300"/>
                </a:solidFill>
                <a:ea typeface="宋体" pitchFamily="2" charset="-122"/>
              </a:rPr>
              <a:t>r[1]</a:t>
            </a:r>
            <a:r>
              <a:rPr lang="zh-CN" altLang="en-US" sz="2800" b="1">
                <a:solidFill>
                  <a:srgbClr val="FF3399"/>
                </a:solidFill>
                <a:ea typeface="宋体" pitchFamily="2" charset="-122"/>
              </a:rPr>
              <a:t>通常取第一个记录的值为基准值。</a:t>
            </a:r>
            <a:r>
              <a:rPr lang="en-US" altLang="zh-CN" sz="2800" b="1">
                <a:solidFill>
                  <a:srgbClr val="FF3399"/>
                </a:solidFill>
                <a:ea typeface="宋体" pitchFamily="2" charset="-122"/>
              </a:rPr>
              <a:t>)</a:t>
            </a:r>
            <a:endParaRPr kumimoji="1" lang="en-US" altLang="zh-CN" sz="2800" b="1">
              <a:solidFill>
                <a:srgbClr val="FF3399"/>
              </a:solidFill>
              <a:ea typeface="宋体" pitchFamily="2" charset="-122"/>
            </a:endParaRPr>
          </a:p>
          <a:p>
            <a:pPr algn="l" eaLnBrk="1" hangingPunct="1">
              <a:spcBef>
                <a:spcPct val="15000"/>
              </a:spcBef>
            </a:pPr>
            <a:r>
              <a:rPr kumimoji="1" lang="zh-CN" altLang="en-US" sz="2800" b="1">
                <a:ea typeface="宋体" pitchFamily="2" charset="-122"/>
              </a:rPr>
              <a:t>首先从 </a:t>
            </a:r>
            <a:r>
              <a:rPr kumimoji="1" lang="en-US" altLang="zh-CN" sz="2800" b="1">
                <a:solidFill>
                  <a:srgbClr val="0000FF"/>
                </a:solidFill>
                <a:ea typeface="宋体" pitchFamily="2" charset="-122"/>
              </a:rPr>
              <a:t>high</a:t>
            </a:r>
            <a:r>
              <a:rPr kumimoji="1" lang="zh-CN" altLang="en-US" sz="2800" b="1">
                <a:ea typeface="宋体" pitchFamily="2" charset="-122"/>
              </a:rPr>
              <a:t>所指位置起</a:t>
            </a:r>
            <a:r>
              <a:rPr kumimoji="1" lang="zh-CN" altLang="en-US" sz="2800" b="1">
                <a:solidFill>
                  <a:srgbClr val="FF0000"/>
                </a:solidFill>
                <a:ea typeface="宋体" pitchFamily="2" charset="-122"/>
              </a:rPr>
              <a:t>向前</a:t>
            </a:r>
            <a:r>
              <a:rPr kumimoji="1" lang="zh-CN" altLang="en-US" sz="2800" b="1">
                <a:ea typeface="宋体" pitchFamily="2" charset="-122"/>
              </a:rPr>
              <a:t>搜索，找到第一个</a:t>
            </a:r>
            <a:r>
              <a:rPr kumimoji="1" lang="zh-CN" altLang="en-US" sz="2800" b="1">
                <a:solidFill>
                  <a:srgbClr val="FF0000"/>
                </a:solidFill>
                <a:ea typeface="宋体" pitchFamily="2" charset="-122"/>
              </a:rPr>
              <a:t>小于</a:t>
            </a:r>
            <a:r>
              <a:rPr kumimoji="1" lang="zh-CN" altLang="en-US" sz="2800" b="1">
                <a:ea typeface="宋体" pitchFamily="2" charset="-122"/>
              </a:rPr>
              <a:t>基准值的记录与基准记录交换（大的原地不动），</a:t>
            </a:r>
          </a:p>
          <a:p>
            <a:pPr algn="l" eaLnBrk="1" hangingPunct="1">
              <a:spcBef>
                <a:spcPct val="15000"/>
              </a:spcBef>
            </a:pPr>
            <a:r>
              <a:rPr kumimoji="1" lang="zh-CN" altLang="en-US" sz="2800" b="1">
                <a:ea typeface="宋体" pitchFamily="2" charset="-122"/>
              </a:rPr>
              <a:t>然后从</a:t>
            </a:r>
            <a:r>
              <a:rPr kumimoji="1" lang="en-US" altLang="zh-CN" sz="2800" b="1">
                <a:solidFill>
                  <a:srgbClr val="0000FF"/>
                </a:solidFill>
                <a:ea typeface="宋体" pitchFamily="2" charset="-122"/>
              </a:rPr>
              <a:t>low </a:t>
            </a:r>
            <a:r>
              <a:rPr kumimoji="1" lang="en-US" altLang="zh-CN" sz="2800" b="1">
                <a:ea typeface="宋体" pitchFamily="2" charset="-122"/>
              </a:rPr>
              <a:t> </a:t>
            </a:r>
            <a:r>
              <a:rPr kumimoji="1" lang="zh-CN" altLang="en-US" sz="2800" b="1">
                <a:ea typeface="宋体" pitchFamily="2" charset="-122"/>
              </a:rPr>
              <a:t>所指位置起</a:t>
            </a:r>
            <a:r>
              <a:rPr kumimoji="1" lang="zh-CN" altLang="en-US" sz="2800" b="1">
                <a:solidFill>
                  <a:srgbClr val="FF0000"/>
                </a:solidFill>
                <a:ea typeface="宋体" pitchFamily="2" charset="-122"/>
              </a:rPr>
              <a:t>向后</a:t>
            </a:r>
            <a:r>
              <a:rPr kumimoji="1" lang="zh-CN" altLang="en-US" sz="2800" b="1">
                <a:ea typeface="宋体" pitchFamily="2" charset="-122"/>
              </a:rPr>
              <a:t>搜索，找到第一个</a:t>
            </a:r>
            <a:r>
              <a:rPr kumimoji="1" lang="zh-CN" altLang="en-US" sz="2800" b="1">
                <a:solidFill>
                  <a:srgbClr val="FF0000"/>
                </a:solidFill>
                <a:ea typeface="宋体" pitchFamily="2" charset="-122"/>
              </a:rPr>
              <a:t>大于</a:t>
            </a:r>
            <a:r>
              <a:rPr kumimoji="1" lang="zh-CN" altLang="en-US" sz="2800" b="1">
                <a:ea typeface="宋体" pitchFamily="2" charset="-122"/>
              </a:rPr>
              <a:t>基准值的记录与基准记录交换（小的原地不动），</a:t>
            </a:r>
          </a:p>
          <a:p>
            <a:pPr algn="l" eaLnBrk="1" hangingPunct="1">
              <a:spcBef>
                <a:spcPct val="15000"/>
              </a:spcBef>
            </a:pPr>
            <a:r>
              <a:rPr kumimoji="1" lang="zh-CN" altLang="en-US" sz="2800" b="1">
                <a:ea typeface="宋体" pitchFamily="2" charset="-122"/>
              </a:rPr>
              <a:t>重复这两步直至</a:t>
            </a:r>
            <a:r>
              <a:rPr kumimoji="1" lang="en-US" altLang="zh-CN" sz="2800" b="1">
                <a:solidFill>
                  <a:srgbClr val="FF0000"/>
                </a:solidFill>
                <a:ea typeface="宋体" pitchFamily="2" charset="-122"/>
              </a:rPr>
              <a:t>low=high</a:t>
            </a:r>
            <a:r>
              <a:rPr kumimoji="1" lang="zh-CN" altLang="en-US" sz="2800" b="1">
                <a:ea typeface="宋体" pitchFamily="2" charset="-122"/>
              </a:rPr>
              <a:t>为止。</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2425" y="1284288"/>
            <a:ext cx="7485063" cy="573087"/>
            <a:chOff x="520" y="384"/>
            <a:chExt cx="4715" cy="361"/>
          </a:xfrm>
        </p:grpSpPr>
        <p:sp>
          <p:nvSpPr>
            <p:cNvPr id="21577" name="Text Box 3"/>
            <p:cNvSpPr txBox="1">
              <a:spLocks noChangeArrowheads="1"/>
            </p:cNvSpPr>
            <p:nvPr/>
          </p:nvSpPr>
          <p:spPr bwMode="auto">
            <a:xfrm>
              <a:off x="520" y="384"/>
              <a:ext cx="27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b="1">
                  <a:ea typeface="宋体" pitchFamily="2" charset="-122"/>
                </a:rPr>
                <a:t>例</a:t>
              </a:r>
            </a:p>
          </p:txBody>
        </p:sp>
        <p:sp>
          <p:nvSpPr>
            <p:cNvPr id="21578" name="Text Box 4"/>
            <p:cNvSpPr txBox="1">
              <a:spLocks noChangeArrowheads="1"/>
            </p:cNvSpPr>
            <p:nvPr/>
          </p:nvSpPr>
          <p:spPr bwMode="auto">
            <a:xfrm>
              <a:off x="953" y="495"/>
              <a:ext cx="428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b="1">
                  <a:ea typeface="宋体" pitchFamily="2" charset="-122"/>
                </a:rPr>
                <a:t>初始关键字：     </a:t>
              </a:r>
              <a:r>
                <a:rPr kumimoji="1" lang="en-US" altLang="zh-CN" sz="2000" b="1">
                  <a:solidFill>
                    <a:srgbClr val="0066FF"/>
                  </a:solidFill>
                  <a:ea typeface="宋体" pitchFamily="2" charset="-122"/>
                </a:rPr>
                <a:t>49</a:t>
              </a:r>
              <a:r>
                <a:rPr kumimoji="1" lang="en-US" altLang="zh-CN" sz="2000" b="1">
                  <a:ea typeface="宋体" pitchFamily="2" charset="-122"/>
                </a:rPr>
                <a:t>      38      65      97     76     13      27      50   </a:t>
              </a:r>
            </a:p>
          </p:txBody>
        </p:sp>
      </p:grpSp>
      <p:grpSp>
        <p:nvGrpSpPr>
          <p:cNvPr id="5" name="Group 5"/>
          <p:cNvGrpSpPr>
            <a:grpSpLocks/>
          </p:cNvGrpSpPr>
          <p:nvPr/>
        </p:nvGrpSpPr>
        <p:grpSpPr bwMode="auto">
          <a:xfrm>
            <a:off x="2965450" y="1833563"/>
            <a:ext cx="4714875" cy="517525"/>
            <a:chOff x="2166" y="685"/>
            <a:chExt cx="2970" cy="326"/>
          </a:xfrm>
        </p:grpSpPr>
        <p:grpSp>
          <p:nvGrpSpPr>
            <p:cNvPr id="21571" name="Group 6"/>
            <p:cNvGrpSpPr>
              <a:grpSpLocks/>
            </p:cNvGrpSpPr>
            <p:nvPr/>
          </p:nvGrpSpPr>
          <p:grpSpPr bwMode="auto">
            <a:xfrm>
              <a:off x="2166" y="689"/>
              <a:ext cx="223" cy="322"/>
              <a:chOff x="2166" y="689"/>
              <a:chExt cx="223" cy="322"/>
            </a:xfrm>
          </p:grpSpPr>
          <p:sp>
            <p:nvSpPr>
              <p:cNvPr id="21575" name="Line 7"/>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76" name="Text Box 8"/>
              <p:cNvSpPr txBox="1">
                <a:spLocks noChangeArrowheads="1"/>
              </p:cNvSpPr>
              <p:nvPr/>
            </p:nvSpPr>
            <p:spPr bwMode="auto">
              <a:xfrm>
                <a:off x="2166" y="761"/>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L</a:t>
                </a:r>
              </a:p>
            </p:txBody>
          </p:sp>
        </p:grpSp>
        <p:grpSp>
          <p:nvGrpSpPr>
            <p:cNvPr id="21572" name="Group 9"/>
            <p:cNvGrpSpPr>
              <a:grpSpLocks/>
            </p:cNvGrpSpPr>
            <p:nvPr/>
          </p:nvGrpSpPr>
          <p:grpSpPr bwMode="auto">
            <a:xfrm>
              <a:off x="4896" y="685"/>
              <a:ext cx="240" cy="322"/>
              <a:chOff x="2166" y="689"/>
              <a:chExt cx="240" cy="322"/>
            </a:xfrm>
          </p:grpSpPr>
          <p:sp>
            <p:nvSpPr>
              <p:cNvPr id="21573" name="Line 10"/>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74" name="Text Box 11"/>
              <p:cNvSpPr txBox="1">
                <a:spLocks noChangeArrowheads="1"/>
              </p:cNvSpPr>
              <p:nvPr/>
            </p:nvSpPr>
            <p:spPr bwMode="auto">
              <a:xfrm>
                <a:off x="2166" y="761"/>
                <a:ext cx="24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H</a:t>
                </a:r>
              </a:p>
            </p:txBody>
          </p:sp>
        </p:grpSp>
      </p:grpSp>
      <p:grpSp>
        <p:nvGrpSpPr>
          <p:cNvPr id="12" name="Group 76"/>
          <p:cNvGrpSpPr>
            <a:grpSpLocks/>
          </p:cNvGrpSpPr>
          <p:nvPr/>
        </p:nvGrpSpPr>
        <p:grpSpPr bwMode="auto">
          <a:xfrm>
            <a:off x="2667000" y="687388"/>
            <a:ext cx="1828800" cy="709612"/>
            <a:chOff x="1680" y="433"/>
            <a:chExt cx="1152" cy="447"/>
          </a:xfrm>
        </p:grpSpPr>
        <p:sp>
          <p:nvSpPr>
            <p:cNvPr id="21569" name="Line 13"/>
            <p:cNvSpPr>
              <a:spLocks noChangeShapeType="1"/>
            </p:cNvSpPr>
            <p:nvPr/>
          </p:nvSpPr>
          <p:spPr bwMode="auto">
            <a:xfrm>
              <a:off x="1887" y="770"/>
              <a:ext cx="0" cy="1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70" name="Text Box 15"/>
            <p:cNvSpPr txBox="1">
              <a:spLocks noChangeArrowheads="1"/>
            </p:cNvSpPr>
            <p:nvPr/>
          </p:nvSpPr>
          <p:spPr bwMode="auto">
            <a:xfrm>
              <a:off x="1680" y="433"/>
              <a:ext cx="1152"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solidFill>
                    <a:srgbClr val="FF3300"/>
                  </a:solidFill>
                  <a:ea typeface="宋体" pitchFamily="2" charset="-122"/>
                </a:rPr>
                <a:t>r[1]</a:t>
              </a:r>
              <a:r>
                <a:rPr kumimoji="1" lang="en-US" altLang="zh-CN" sz="2600" b="1">
                  <a:ea typeface="宋体" pitchFamily="2" charset="-122"/>
                </a:rPr>
                <a:t> .</a:t>
              </a:r>
              <a:r>
                <a:rPr kumimoji="1" lang="en-US" altLang="zh-CN" sz="2000" b="1">
                  <a:ea typeface="宋体" pitchFamily="2" charset="-122"/>
                </a:rPr>
                <a:t>KEY=49</a:t>
              </a:r>
            </a:p>
          </p:txBody>
        </p:sp>
      </p:grpSp>
      <p:grpSp>
        <p:nvGrpSpPr>
          <p:cNvPr id="15" name="Group 16"/>
          <p:cNvGrpSpPr>
            <a:grpSpLocks/>
          </p:cNvGrpSpPr>
          <p:nvPr/>
        </p:nvGrpSpPr>
        <p:grpSpPr bwMode="auto">
          <a:xfrm>
            <a:off x="2960688" y="1870075"/>
            <a:ext cx="4130675" cy="519113"/>
            <a:chOff x="2163" y="676"/>
            <a:chExt cx="2602" cy="327"/>
          </a:xfrm>
        </p:grpSpPr>
        <p:grpSp>
          <p:nvGrpSpPr>
            <p:cNvPr id="21563" name="Group 17"/>
            <p:cNvGrpSpPr>
              <a:grpSpLocks/>
            </p:cNvGrpSpPr>
            <p:nvPr/>
          </p:nvGrpSpPr>
          <p:grpSpPr bwMode="auto">
            <a:xfrm>
              <a:off x="4525" y="681"/>
              <a:ext cx="240" cy="322"/>
              <a:chOff x="2166" y="689"/>
              <a:chExt cx="240" cy="322"/>
            </a:xfrm>
          </p:grpSpPr>
          <p:sp>
            <p:nvSpPr>
              <p:cNvPr id="21567" name="Line 18"/>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68" name="Text Box 19"/>
              <p:cNvSpPr txBox="1">
                <a:spLocks noChangeArrowheads="1"/>
              </p:cNvSpPr>
              <p:nvPr/>
            </p:nvSpPr>
            <p:spPr bwMode="auto">
              <a:xfrm>
                <a:off x="2166" y="761"/>
                <a:ext cx="24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H</a:t>
                </a:r>
              </a:p>
            </p:txBody>
          </p:sp>
        </p:grpSp>
        <p:grpSp>
          <p:nvGrpSpPr>
            <p:cNvPr id="21564" name="Group 20"/>
            <p:cNvGrpSpPr>
              <a:grpSpLocks/>
            </p:cNvGrpSpPr>
            <p:nvPr/>
          </p:nvGrpSpPr>
          <p:grpSpPr bwMode="auto">
            <a:xfrm>
              <a:off x="2163" y="676"/>
              <a:ext cx="223" cy="322"/>
              <a:chOff x="2166" y="689"/>
              <a:chExt cx="223" cy="322"/>
            </a:xfrm>
          </p:grpSpPr>
          <p:sp>
            <p:nvSpPr>
              <p:cNvPr id="21565" name="Line 21"/>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66" name="Text Box 22"/>
              <p:cNvSpPr txBox="1">
                <a:spLocks noChangeArrowheads="1"/>
              </p:cNvSpPr>
              <p:nvPr/>
            </p:nvSpPr>
            <p:spPr bwMode="auto">
              <a:xfrm>
                <a:off x="2166" y="761"/>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L</a:t>
                </a:r>
              </a:p>
            </p:txBody>
          </p:sp>
        </p:grpSp>
      </p:grpSp>
      <p:sp>
        <p:nvSpPr>
          <p:cNvPr id="22" name="Text Box 23"/>
          <p:cNvSpPr txBox="1">
            <a:spLocks noChangeArrowheads="1"/>
          </p:cNvSpPr>
          <p:nvPr/>
        </p:nvSpPr>
        <p:spPr bwMode="auto">
          <a:xfrm>
            <a:off x="152400" y="2667000"/>
            <a:ext cx="8755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400" b="1">
                <a:ea typeface="宋体" pitchFamily="2" charset="-122"/>
              </a:rPr>
              <a:t>  </a:t>
            </a:r>
            <a:r>
              <a:rPr kumimoji="1" lang="zh-CN" altLang="en-US" sz="2400" b="1">
                <a:ea typeface="宋体" pitchFamily="2" charset="-122"/>
              </a:rPr>
              <a:t>完成一趟排序：   </a:t>
            </a:r>
            <a:r>
              <a:rPr kumimoji="1" lang="en-US" altLang="zh-CN" sz="2400" b="1">
                <a:ea typeface="宋体" pitchFamily="2" charset="-122"/>
              </a:rPr>
              <a:t>( 27      38      13)     </a:t>
            </a:r>
            <a:r>
              <a:rPr kumimoji="1" lang="en-US" altLang="zh-CN" sz="2400" b="1">
                <a:solidFill>
                  <a:srgbClr val="0066FF"/>
                </a:solidFill>
                <a:ea typeface="宋体" pitchFamily="2" charset="-122"/>
              </a:rPr>
              <a:t>49</a:t>
            </a:r>
            <a:r>
              <a:rPr kumimoji="1" lang="en-US" altLang="zh-CN" sz="2400" b="1">
                <a:ea typeface="宋体" pitchFamily="2" charset="-122"/>
              </a:rPr>
              <a:t>    (76     97      65      50)   </a:t>
            </a:r>
          </a:p>
        </p:txBody>
      </p:sp>
      <p:sp>
        <p:nvSpPr>
          <p:cNvPr id="23" name="Text Box 24"/>
          <p:cNvSpPr txBox="1">
            <a:spLocks noChangeArrowheads="1"/>
          </p:cNvSpPr>
          <p:nvPr/>
        </p:nvSpPr>
        <p:spPr bwMode="auto">
          <a:xfrm>
            <a:off x="0" y="3657600"/>
            <a:ext cx="88836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400" b="1">
                <a:ea typeface="宋体" pitchFamily="2" charset="-122"/>
              </a:rPr>
              <a:t>分别进行快速排序</a:t>
            </a:r>
            <a:r>
              <a:rPr kumimoji="1" lang="en-US" altLang="zh-CN" sz="2400" b="1">
                <a:ea typeface="宋体" pitchFamily="2" charset="-122"/>
              </a:rPr>
              <a:t>: ( 13)</a:t>
            </a:r>
            <a:r>
              <a:rPr kumimoji="1" lang="en-US" altLang="zh-CN" sz="2400" b="1">
                <a:solidFill>
                  <a:schemeClr val="folHlink"/>
                </a:solidFill>
                <a:ea typeface="宋体" pitchFamily="2" charset="-122"/>
              </a:rPr>
              <a:t>    </a:t>
            </a:r>
            <a:r>
              <a:rPr kumimoji="1" lang="en-US" altLang="zh-CN" sz="2400" b="1">
                <a:solidFill>
                  <a:srgbClr val="FF33CC"/>
                </a:solidFill>
                <a:ea typeface="宋体" pitchFamily="2" charset="-122"/>
              </a:rPr>
              <a:t>27    </a:t>
            </a:r>
            <a:r>
              <a:rPr kumimoji="1" lang="en-US" altLang="zh-CN" sz="2400" b="1">
                <a:solidFill>
                  <a:schemeClr val="folHlink"/>
                </a:solidFill>
                <a:ea typeface="宋体" pitchFamily="2" charset="-122"/>
              </a:rPr>
              <a:t>  </a:t>
            </a:r>
            <a:r>
              <a:rPr kumimoji="1" lang="en-US" altLang="zh-CN" sz="2400" b="1">
                <a:ea typeface="宋体" pitchFamily="2" charset="-122"/>
              </a:rPr>
              <a:t>(38)    </a:t>
            </a:r>
            <a:r>
              <a:rPr kumimoji="1" lang="en-US" altLang="zh-CN" sz="2400" b="1">
                <a:solidFill>
                  <a:srgbClr val="0066FF"/>
                </a:solidFill>
                <a:ea typeface="宋体" pitchFamily="2" charset="-122"/>
              </a:rPr>
              <a:t>49</a:t>
            </a:r>
            <a:r>
              <a:rPr kumimoji="1" lang="en-US" altLang="zh-CN" sz="2400" b="1">
                <a:ea typeface="宋体" pitchFamily="2" charset="-122"/>
              </a:rPr>
              <a:t>    (50     65)</a:t>
            </a:r>
            <a:r>
              <a:rPr kumimoji="1" lang="en-US" altLang="zh-CN" sz="2400" b="1">
                <a:solidFill>
                  <a:srgbClr val="FF9900"/>
                </a:solidFill>
                <a:ea typeface="宋体" pitchFamily="2" charset="-122"/>
              </a:rPr>
              <a:t>     </a:t>
            </a:r>
            <a:r>
              <a:rPr kumimoji="1" lang="en-US" altLang="zh-CN" sz="2400" b="1">
                <a:solidFill>
                  <a:srgbClr val="FF3300"/>
                </a:solidFill>
                <a:ea typeface="宋体" pitchFamily="2" charset="-122"/>
              </a:rPr>
              <a:t>76</a:t>
            </a:r>
            <a:r>
              <a:rPr kumimoji="1" lang="en-US" altLang="zh-CN" sz="2400" b="1">
                <a:solidFill>
                  <a:srgbClr val="FF9900"/>
                </a:solidFill>
                <a:ea typeface="宋体" pitchFamily="2" charset="-122"/>
              </a:rPr>
              <a:t>    </a:t>
            </a:r>
            <a:r>
              <a:rPr kumimoji="1" lang="en-US" altLang="zh-CN" sz="2400" b="1">
                <a:ea typeface="宋体" pitchFamily="2" charset="-122"/>
              </a:rPr>
              <a:t> (97)   </a:t>
            </a:r>
          </a:p>
        </p:txBody>
      </p:sp>
      <p:sp>
        <p:nvSpPr>
          <p:cNvPr id="24" name="Text Box 25"/>
          <p:cNvSpPr txBox="1">
            <a:spLocks noChangeArrowheads="1"/>
          </p:cNvSpPr>
          <p:nvPr/>
        </p:nvSpPr>
        <p:spPr bwMode="auto">
          <a:xfrm>
            <a:off x="228600" y="4572000"/>
            <a:ext cx="82724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400" b="1">
                <a:ea typeface="宋体" pitchFamily="2" charset="-122"/>
              </a:rPr>
              <a:t>快速排序结束：     </a:t>
            </a:r>
            <a:r>
              <a:rPr kumimoji="1" lang="en-US" altLang="zh-CN" sz="2400" b="1">
                <a:ea typeface="宋体" pitchFamily="2" charset="-122"/>
              </a:rPr>
              <a:t>13</a:t>
            </a:r>
            <a:r>
              <a:rPr kumimoji="1" lang="en-US" altLang="zh-CN" sz="2400" b="1">
                <a:solidFill>
                  <a:schemeClr val="folHlink"/>
                </a:solidFill>
                <a:ea typeface="宋体" pitchFamily="2" charset="-122"/>
              </a:rPr>
              <a:t>      </a:t>
            </a:r>
            <a:r>
              <a:rPr kumimoji="1" lang="en-US" altLang="zh-CN" sz="2400" b="1">
                <a:solidFill>
                  <a:srgbClr val="FF33CC"/>
                </a:solidFill>
                <a:ea typeface="宋体" pitchFamily="2" charset="-122"/>
              </a:rPr>
              <a:t>27  </a:t>
            </a:r>
            <a:r>
              <a:rPr kumimoji="1" lang="en-US" altLang="zh-CN" sz="2400" b="1">
                <a:solidFill>
                  <a:schemeClr val="folHlink"/>
                </a:solidFill>
                <a:ea typeface="宋体" pitchFamily="2" charset="-122"/>
              </a:rPr>
              <a:t>     </a:t>
            </a:r>
            <a:r>
              <a:rPr kumimoji="1" lang="en-US" altLang="zh-CN" sz="2400" b="1">
                <a:ea typeface="宋体" pitchFamily="2" charset="-122"/>
              </a:rPr>
              <a:t>38      </a:t>
            </a:r>
            <a:r>
              <a:rPr kumimoji="1" lang="en-US" altLang="zh-CN" sz="2400" b="1">
                <a:solidFill>
                  <a:srgbClr val="0066FF"/>
                </a:solidFill>
                <a:ea typeface="宋体" pitchFamily="2" charset="-122"/>
              </a:rPr>
              <a:t>49</a:t>
            </a:r>
            <a:r>
              <a:rPr kumimoji="1" lang="en-US" altLang="zh-CN" sz="2400" b="1">
                <a:ea typeface="宋体" pitchFamily="2" charset="-122"/>
              </a:rPr>
              <a:t>     </a:t>
            </a:r>
            <a:r>
              <a:rPr kumimoji="1" lang="en-US" altLang="zh-CN" sz="2400" b="1">
                <a:solidFill>
                  <a:schemeClr val="tx2"/>
                </a:solidFill>
                <a:ea typeface="宋体" pitchFamily="2" charset="-122"/>
              </a:rPr>
              <a:t>50</a:t>
            </a:r>
            <a:r>
              <a:rPr kumimoji="1" lang="en-US" altLang="zh-CN" sz="2400" b="1">
                <a:ea typeface="宋体" pitchFamily="2" charset="-122"/>
              </a:rPr>
              <a:t>     65</a:t>
            </a:r>
            <a:r>
              <a:rPr kumimoji="1" lang="en-US" altLang="zh-CN" sz="2400" b="1">
                <a:solidFill>
                  <a:srgbClr val="FF9900"/>
                </a:solidFill>
                <a:ea typeface="宋体" pitchFamily="2" charset="-122"/>
              </a:rPr>
              <a:t>      </a:t>
            </a:r>
            <a:r>
              <a:rPr kumimoji="1" lang="en-US" altLang="zh-CN" sz="2400" b="1">
                <a:solidFill>
                  <a:srgbClr val="FF3300"/>
                </a:solidFill>
                <a:ea typeface="宋体" pitchFamily="2" charset="-122"/>
              </a:rPr>
              <a:t>76</a:t>
            </a:r>
            <a:r>
              <a:rPr kumimoji="1" lang="en-US" altLang="zh-CN" sz="2400" b="1">
                <a:solidFill>
                  <a:srgbClr val="FF9900"/>
                </a:solidFill>
                <a:ea typeface="宋体" pitchFamily="2" charset="-122"/>
              </a:rPr>
              <a:t>    </a:t>
            </a:r>
            <a:r>
              <a:rPr kumimoji="1" lang="en-US" altLang="zh-CN" sz="2400" b="1">
                <a:ea typeface="宋体" pitchFamily="2" charset="-122"/>
              </a:rPr>
              <a:t>  97</a:t>
            </a:r>
          </a:p>
        </p:txBody>
      </p:sp>
      <p:sp>
        <p:nvSpPr>
          <p:cNvPr id="25" name="Text Box 26"/>
          <p:cNvSpPr txBox="1">
            <a:spLocks noChangeArrowheads="1"/>
          </p:cNvSpPr>
          <p:nvPr/>
        </p:nvSpPr>
        <p:spPr bwMode="auto">
          <a:xfrm>
            <a:off x="6578600" y="1458913"/>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solidFill>
                  <a:srgbClr val="0000FF"/>
                </a:solidFill>
                <a:ea typeface="宋体" pitchFamily="2" charset="-122"/>
              </a:rPr>
              <a:t>49</a:t>
            </a:r>
            <a:endParaRPr kumimoji="1" lang="en-US" altLang="zh-CN" sz="2000" b="1">
              <a:ea typeface="宋体" pitchFamily="2" charset="-122"/>
            </a:endParaRPr>
          </a:p>
        </p:txBody>
      </p:sp>
      <p:sp>
        <p:nvSpPr>
          <p:cNvPr id="26" name="Text Box 27"/>
          <p:cNvSpPr txBox="1">
            <a:spLocks noChangeArrowheads="1"/>
          </p:cNvSpPr>
          <p:nvPr/>
        </p:nvSpPr>
        <p:spPr bwMode="auto">
          <a:xfrm>
            <a:off x="2874963" y="1458913"/>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27</a:t>
            </a:r>
          </a:p>
        </p:txBody>
      </p:sp>
      <p:grpSp>
        <p:nvGrpSpPr>
          <p:cNvPr id="27" name="Group 28"/>
          <p:cNvGrpSpPr>
            <a:grpSpLocks/>
          </p:cNvGrpSpPr>
          <p:nvPr/>
        </p:nvGrpSpPr>
        <p:grpSpPr bwMode="auto">
          <a:xfrm>
            <a:off x="3611563" y="1851025"/>
            <a:ext cx="3479800" cy="541338"/>
            <a:chOff x="2573" y="741"/>
            <a:chExt cx="2192" cy="341"/>
          </a:xfrm>
        </p:grpSpPr>
        <p:grpSp>
          <p:nvGrpSpPr>
            <p:cNvPr id="21557" name="Group 29"/>
            <p:cNvGrpSpPr>
              <a:grpSpLocks/>
            </p:cNvGrpSpPr>
            <p:nvPr/>
          </p:nvGrpSpPr>
          <p:grpSpPr bwMode="auto">
            <a:xfrm>
              <a:off x="2573" y="741"/>
              <a:ext cx="223" cy="322"/>
              <a:chOff x="2166" y="689"/>
              <a:chExt cx="223" cy="322"/>
            </a:xfrm>
          </p:grpSpPr>
          <p:sp>
            <p:nvSpPr>
              <p:cNvPr id="21561" name="Line 30"/>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62" name="Text Box 31"/>
              <p:cNvSpPr txBox="1">
                <a:spLocks noChangeArrowheads="1"/>
              </p:cNvSpPr>
              <p:nvPr/>
            </p:nvSpPr>
            <p:spPr bwMode="auto">
              <a:xfrm>
                <a:off x="2166" y="761"/>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L</a:t>
                </a:r>
              </a:p>
            </p:txBody>
          </p:sp>
        </p:grpSp>
        <p:grpSp>
          <p:nvGrpSpPr>
            <p:cNvPr id="21558" name="Group 32"/>
            <p:cNvGrpSpPr>
              <a:grpSpLocks/>
            </p:cNvGrpSpPr>
            <p:nvPr/>
          </p:nvGrpSpPr>
          <p:grpSpPr bwMode="auto">
            <a:xfrm>
              <a:off x="4525" y="760"/>
              <a:ext cx="240" cy="322"/>
              <a:chOff x="2166" y="689"/>
              <a:chExt cx="240" cy="322"/>
            </a:xfrm>
          </p:grpSpPr>
          <p:sp>
            <p:nvSpPr>
              <p:cNvPr id="21559" name="Line 33"/>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60" name="Text Box 34"/>
              <p:cNvSpPr txBox="1">
                <a:spLocks noChangeArrowheads="1"/>
              </p:cNvSpPr>
              <p:nvPr/>
            </p:nvSpPr>
            <p:spPr bwMode="auto">
              <a:xfrm>
                <a:off x="2166" y="761"/>
                <a:ext cx="24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H</a:t>
                </a:r>
              </a:p>
            </p:txBody>
          </p:sp>
        </p:grpSp>
      </p:grpSp>
      <p:grpSp>
        <p:nvGrpSpPr>
          <p:cNvPr id="34" name="Group 35"/>
          <p:cNvGrpSpPr>
            <a:grpSpLocks/>
          </p:cNvGrpSpPr>
          <p:nvPr/>
        </p:nvGrpSpPr>
        <p:grpSpPr bwMode="auto">
          <a:xfrm>
            <a:off x="4840288" y="1787525"/>
            <a:ext cx="1027112" cy="603250"/>
            <a:chOff x="3347" y="701"/>
            <a:chExt cx="647" cy="380"/>
          </a:xfrm>
        </p:grpSpPr>
        <p:grpSp>
          <p:nvGrpSpPr>
            <p:cNvPr id="21551" name="Group 36"/>
            <p:cNvGrpSpPr>
              <a:grpSpLocks/>
            </p:cNvGrpSpPr>
            <p:nvPr/>
          </p:nvGrpSpPr>
          <p:grpSpPr bwMode="auto">
            <a:xfrm>
              <a:off x="3347" y="759"/>
              <a:ext cx="223" cy="322"/>
              <a:chOff x="2166" y="689"/>
              <a:chExt cx="223" cy="322"/>
            </a:xfrm>
          </p:grpSpPr>
          <p:sp>
            <p:nvSpPr>
              <p:cNvPr id="21555" name="Line 37"/>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56" name="Text Box 38"/>
              <p:cNvSpPr txBox="1">
                <a:spLocks noChangeArrowheads="1"/>
              </p:cNvSpPr>
              <p:nvPr/>
            </p:nvSpPr>
            <p:spPr bwMode="auto">
              <a:xfrm>
                <a:off x="2166" y="761"/>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L</a:t>
                </a:r>
              </a:p>
            </p:txBody>
          </p:sp>
        </p:grpSp>
        <p:grpSp>
          <p:nvGrpSpPr>
            <p:cNvPr id="21552" name="Group 39"/>
            <p:cNvGrpSpPr>
              <a:grpSpLocks/>
            </p:cNvGrpSpPr>
            <p:nvPr/>
          </p:nvGrpSpPr>
          <p:grpSpPr bwMode="auto">
            <a:xfrm>
              <a:off x="3754" y="701"/>
              <a:ext cx="240" cy="322"/>
              <a:chOff x="2166" y="689"/>
              <a:chExt cx="240" cy="322"/>
            </a:xfrm>
          </p:grpSpPr>
          <p:sp>
            <p:nvSpPr>
              <p:cNvPr id="21553" name="Line 40"/>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54" name="Text Box 41"/>
              <p:cNvSpPr txBox="1">
                <a:spLocks noChangeArrowheads="1"/>
              </p:cNvSpPr>
              <p:nvPr/>
            </p:nvSpPr>
            <p:spPr bwMode="auto">
              <a:xfrm>
                <a:off x="2166" y="761"/>
                <a:ext cx="24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H</a:t>
                </a:r>
              </a:p>
            </p:txBody>
          </p:sp>
        </p:grpSp>
      </p:grpSp>
      <p:grpSp>
        <p:nvGrpSpPr>
          <p:cNvPr id="41" name="Group 42"/>
          <p:cNvGrpSpPr>
            <a:grpSpLocks/>
          </p:cNvGrpSpPr>
          <p:nvPr/>
        </p:nvGrpSpPr>
        <p:grpSpPr bwMode="auto">
          <a:xfrm>
            <a:off x="4216400" y="1851025"/>
            <a:ext cx="2862263" cy="515938"/>
            <a:chOff x="2954" y="741"/>
            <a:chExt cx="1803" cy="325"/>
          </a:xfrm>
        </p:grpSpPr>
        <p:grpSp>
          <p:nvGrpSpPr>
            <p:cNvPr id="21545" name="Group 43"/>
            <p:cNvGrpSpPr>
              <a:grpSpLocks/>
            </p:cNvGrpSpPr>
            <p:nvPr/>
          </p:nvGrpSpPr>
          <p:grpSpPr bwMode="auto">
            <a:xfrm>
              <a:off x="2954" y="744"/>
              <a:ext cx="223" cy="322"/>
              <a:chOff x="2166" y="689"/>
              <a:chExt cx="223" cy="322"/>
            </a:xfrm>
          </p:grpSpPr>
          <p:sp>
            <p:nvSpPr>
              <p:cNvPr id="21549" name="Line 44"/>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50" name="Text Box 45"/>
              <p:cNvSpPr txBox="1">
                <a:spLocks noChangeArrowheads="1"/>
              </p:cNvSpPr>
              <p:nvPr/>
            </p:nvSpPr>
            <p:spPr bwMode="auto">
              <a:xfrm>
                <a:off x="2166" y="761"/>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L</a:t>
                </a:r>
              </a:p>
            </p:txBody>
          </p:sp>
        </p:grpSp>
        <p:grpSp>
          <p:nvGrpSpPr>
            <p:cNvPr id="21546" name="Group 46"/>
            <p:cNvGrpSpPr>
              <a:grpSpLocks/>
            </p:cNvGrpSpPr>
            <p:nvPr/>
          </p:nvGrpSpPr>
          <p:grpSpPr bwMode="auto">
            <a:xfrm>
              <a:off x="4517" y="741"/>
              <a:ext cx="240" cy="322"/>
              <a:chOff x="2166" y="689"/>
              <a:chExt cx="240" cy="322"/>
            </a:xfrm>
          </p:grpSpPr>
          <p:sp>
            <p:nvSpPr>
              <p:cNvPr id="21547" name="Line 47"/>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48" name="Text Box 48"/>
              <p:cNvSpPr txBox="1">
                <a:spLocks noChangeArrowheads="1"/>
              </p:cNvSpPr>
              <p:nvPr/>
            </p:nvSpPr>
            <p:spPr bwMode="auto">
              <a:xfrm>
                <a:off x="2166" y="761"/>
                <a:ext cx="24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H</a:t>
                </a:r>
              </a:p>
            </p:txBody>
          </p:sp>
        </p:grpSp>
      </p:grpSp>
      <p:sp>
        <p:nvSpPr>
          <p:cNvPr id="48" name="Text Box 49"/>
          <p:cNvSpPr txBox="1">
            <a:spLocks noChangeArrowheads="1"/>
          </p:cNvSpPr>
          <p:nvPr/>
        </p:nvSpPr>
        <p:spPr bwMode="auto">
          <a:xfrm>
            <a:off x="4137025" y="1458913"/>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solidFill>
                  <a:srgbClr val="0000FF"/>
                </a:solidFill>
                <a:ea typeface="宋体" pitchFamily="2" charset="-122"/>
              </a:rPr>
              <a:t>49</a:t>
            </a:r>
            <a:endParaRPr kumimoji="1" lang="en-US" altLang="zh-CN" sz="2000" b="1">
              <a:ea typeface="宋体" pitchFamily="2" charset="-122"/>
            </a:endParaRPr>
          </a:p>
        </p:txBody>
      </p:sp>
      <p:sp>
        <p:nvSpPr>
          <p:cNvPr id="49" name="Text Box 50"/>
          <p:cNvSpPr txBox="1">
            <a:spLocks noChangeArrowheads="1"/>
          </p:cNvSpPr>
          <p:nvPr/>
        </p:nvSpPr>
        <p:spPr bwMode="auto">
          <a:xfrm>
            <a:off x="6578600" y="1458913"/>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65</a:t>
            </a:r>
          </a:p>
        </p:txBody>
      </p:sp>
      <p:grpSp>
        <p:nvGrpSpPr>
          <p:cNvPr id="50" name="Group 51"/>
          <p:cNvGrpSpPr>
            <a:grpSpLocks/>
          </p:cNvGrpSpPr>
          <p:nvPr/>
        </p:nvGrpSpPr>
        <p:grpSpPr bwMode="auto">
          <a:xfrm>
            <a:off x="4216400" y="1816100"/>
            <a:ext cx="2192338" cy="568325"/>
            <a:chOff x="2954" y="719"/>
            <a:chExt cx="1381" cy="358"/>
          </a:xfrm>
        </p:grpSpPr>
        <p:grpSp>
          <p:nvGrpSpPr>
            <p:cNvPr id="21539" name="Group 52"/>
            <p:cNvGrpSpPr>
              <a:grpSpLocks/>
            </p:cNvGrpSpPr>
            <p:nvPr/>
          </p:nvGrpSpPr>
          <p:grpSpPr bwMode="auto">
            <a:xfrm>
              <a:off x="4095" y="719"/>
              <a:ext cx="240" cy="322"/>
              <a:chOff x="2166" y="689"/>
              <a:chExt cx="240" cy="322"/>
            </a:xfrm>
          </p:grpSpPr>
          <p:sp>
            <p:nvSpPr>
              <p:cNvPr id="21543" name="Line 53"/>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44" name="Text Box 54"/>
              <p:cNvSpPr txBox="1">
                <a:spLocks noChangeArrowheads="1"/>
              </p:cNvSpPr>
              <p:nvPr/>
            </p:nvSpPr>
            <p:spPr bwMode="auto">
              <a:xfrm>
                <a:off x="2166" y="761"/>
                <a:ext cx="24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H</a:t>
                </a:r>
              </a:p>
            </p:txBody>
          </p:sp>
        </p:grpSp>
        <p:grpSp>
          <p:nvGrpSpPr>
            <p:cNvPr id="21540" name="Group 55"/>
            <p:cNvGrpSpPr>
              <a:grpSpLocks/>
            </p:cNvGrpSpPr>
            <p:nvPr/>
          </p:nvGrpSpPr>
          <p:grpSpPr bwMode="auto">
            <a:xfrm>
              <a:off x="2954" y="755"/>
              <a:ext cx="223" cy="322"/>
              <a:chOff x="2166" y="689"/>
              <a:chExt cx="223" cy="322"/>
            </a:xfrm>
          </p:grpSpPr>
          <p:sp>
            <p:nvSpPr>
              <p:cNvPr id="21541" name="Line 56"/>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42" name="Text Box 57"/>
              <p:cNvSpPr txBox="1">
                <a:spLocks noChangeArrowheads="1"/>
              </p:cNvSpPr>
              <p:nvPr/>
            </p:nvSpPr>
            <p:spPr bwMode="auto">
              <a:xfrm>
                <a:off x="2166" y="761"/>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L</a:t>
                </a:r>
              </a:p>
            </p:txBody>
          </p:sp>
        </p:grpSp>
      </p:grpSp>
      <p:sp>
        <p:nvSpPr>
          <p:cNvPr id="57" name="Text Box 58"/>
          <p:cNvSpPr txBox="1">
            <a:spLocks noChangeArrowheads="1"/>
          </p:cNvSpPr>
          <p:nvPr/>
        </p:nvSpPr>
        <p:spPr bwMode="auto">
          <a:xfrm>
            <a:off x="4127500" y="1458913"/>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13</a:t>
            </a:r>
          </a:p>
        </p:txBody>
      </p:sp>
      <p:sp>
        <p:nvSpPr>
          <p:cNvPr id="58" name="Text Box 59"/>
          <p:cNvSpPr txBox="1">
            <a:spLocks noChangeArrowheads="1"/>
          </p:cNvSpPr>
          <p:nvPr/>
        </p:nvSpPr>
        <p:spPr bwMode="auto">
          <a:xfrm>
            <a:off x="5911850" y="1458913"/>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solidFill>
                  <a:srgbClr val="0000FF"/>
                </a:solidFill>
                <a:ea typeface="宋体" pitchFamily="2" charset="-122"/>
              </a:rPr>
              <a:t>49</a:t>
            </a:r>
            <a:endParaRPr kumimoji="1" lang="en-US" altLang="zh-CN" sz="2000" b="1">
              <a:ea typeface="宋体" pitchFamily="2" charset="-122"/>
            </a:endParaRPr>
          </a:p>
        </p:txBody>
      </p:sp>
      <p:grpSp>
        <p:nvGrpSpPr>
          <p:cNvPr id="59" name="Group 60"/>
          <p:cNvGrpSpPr>
            <a:grpSpLocks/>
          </p:cNvGrpSpPr>
          <p:nvPr/>
        </p:nvGrpSpPr>
        <p:grpSpPr bwMode="auto">
          <a:xfrm>
            <a:off x="4833938" y="1816100"/>
            <a:ext cx="1573212" cy="550863"/>
            <a:chOff x="3343" y="719"/>
            <a:chExt cx="991" cy="347"/>
          </a:xfrm>
        </p:grpSpPr>
        <p:grpSp>
          <p:nvGrpSpPr>
            <p:cNvPr id="21533" name="Group 61"/>
            <p:cNvGrpSpPr>
              <a:grpSpLocks/>
            </p:cNvGrpSpPr>
            <p:nvPr/>
          </p:nvGrpSpPr>
          <p:grpSpPr bwMode="auto">
            <a:xfrm>
              <a:off x="3343" y="744"/>
              <a:ext cx="223" cy="322"/>
              <a:chOff x="2166" y="689"/>
              <a:chExt cx="223" cy="322"/>
            </a:xfrm>
          </p:grpSpPr>
          <p:sp>
            <p:nvSpPr>
              <p:cNvPr id="21537" name="Line 62"/>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38" name="Text Box 63"/>
              <p:cNvSpPr txBox="1">
                <a:spLocks noChangeArrowheads="1"/>
              </p:cNvSpPr>
              <p:nvPr/>
            </p:nvSpPr>
            <p:spPr bwMode="auto">
              <a:xfrm>
                <a:off x="2166" y="761"/>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L</a:t>
                </a:r>
              </a:p>
            </p:txBody>
          </p:sp>
        </p:grpSp>
        <p:grpSp>
          <p:nvGrpSpPr>
            <p:cNvPr id="21534" name="Group 64"/>
            <p:cNvGrpSpPr>
              <a:grpSpLocks/>
            </p:cNvGrpSpPr>
            <p:nvPr/>
          </p:nvGrpSpPr>
          <p:grpSpPr bwMode="auto">
            <a:xfrm>
              <a:off x="4094" y="719"/>
              <a:ext cx="240" cy="322"/>
              <a:chOff x="2166" y="689"/>
              <a:chExt cx="240" cy="322"/>
            </a:xfrm>
          </p:grpSpPr>
          <p:sp>
            <p:nvSpPr>
              <p:cNvPr id="21535" name="Line 65"/>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36" name="Text Box 66"/>
              <p:cNvSpPr txBox="1">
                <a:spLocks noChangeArrowheads="1"/>
              </p:cNvSpPr>
              <p:nvPr/>
            </p:nvSpPr>
            <p:spPr bwMode="auto">
              <a:xfrm>
                <a:off x="2166" y="761"/>
                <a:ext cx="24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H</a:t>
                </a:r>
              </a:p>
            </p:txBody>
          </p:sp>
        </p:grpSp>
      </p:grpSp>
      <p:sp>
        <p:nvSpPr>
          <p:cNvPr id="66" name="Text Box 67"/>
          <p:cNvSpPr txBox="1">
            <a:spLocks noChangeArrowheads="1"/>
          </p:cNvSpPr>
          <p:nvPr/>
        </p:nvSpPr>
        <p:spPr bwMode="auto">
          <a:xfrm>
            <a:off x="4776788" y="1458913"/>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solidFill>
                  <a:srgbClr val="0000FF"/>
                </a:solidFill>
                <a:ea typeface="宋体" pitchFamily="2" charset="-122"/>
              </a:rPr>
              <a:t>49</a:t>
            </a:r>
            <a:endParaRPr kumimoji="1" lang="en-US" altLang="zh-CN" sz="2000" b="1">
              <a:ea typeface="宋体" pitchFamily="2" charset="-122"/>
            </a:endParaRPr>
          </a:p>
        </p:txBody>
      </p:sp>
      <p:sp>
        <p:nvSpPr>
          <p:cNvPr id="67" name="Text Box 68"/>
          <p:cNvSpPr txBox="1">
            <a:spLocks noChangeArrowheads="1"/>
          </p:cNvSpPr>
          <p:nvPr/>
        </p:nvSpPr>
        <p:spPr bwMode="auto">
          <a:xfrm>
            <a:off x="5908675" y="1458913"/>
            <a:ext cx="438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97</a:t>
            </a:r>
          </a:p>
        </p:txBody>
      </p:sp>
      <p:grpSp>
        <p:nvGrpSpPr>
          <p:cNvPr id="68" name="Group 69"/>
          <p:cNvGrpSpPr>
            <a:grpSpLocks/>
          </p:cNvGrpSpPr>
          <p:nvPr/>
        </p:nvGrpSpPr>
        <p:grpSpPr bwMode="auto">
          <a:xfrm>
            <a:off x="4781550" y="1820863"/>
            <a:ext cx="498475" cy="511175"/>
            <a:chOff x="3310" y="1944"/>
            <a:chExt cx="314" cy="322"/>
          </a:xfrm>
        </p:grpSpPr>
        <p:grpSp>
          <p:nvGrpSpPr>
            <p:cNvPr id="21527" name="Group 70"/>
            <p:cNvGrpSpPr>
              <a:grpSpLocks/>
            </p:cNvGrpSpPr>
            <p:nvPr/>
          </p:nvGrpSpPr>
          <p:grpSpPr bwMode="auto">
            <a:xfrm>
              <a:off x="3310" y="1944"/>
              <a:ext cx="223" cy="322"/>
              <a:chOff x="2166" y="689"/>
              <a:chExt cx="223" cy="322"/>
            </a:xfrm>
          </p:grpSpPr>
          <p:sp>
            <p:nvSpPr>
              <p:cNvPr id="21531" name="Line 71"/>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32" name="Text Box 72"/>
              <p:cNvSpPr txBox="1">
                <a:spLocks noChangeArrowheads="1"/>
              </p:cNvSpPr>
              <p:nvPr/>
            </p:nvSpPr>
            <p:spPr bwMode="auto">
              <a:xfrm>
                <a:off x="2166" y="761"/>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L</a:t>
                </a:r>
              </a:p>
            </p:txBody>
          </p:sp>
        </p:grpSp>
        <p:grpSp>
          <p:nvGrpSpPr>
            <p:cNvPr id="21528" name="Group 73"/>
            <p:cNvGrpSpPr>
              <a:grpSpLocks/>
            </p:cNvGrpSpPr>
            <p:nvPr/>
          </p:nvGrpSpPr>
          <p:grpSpPr bwMode="auto">
            <a:xfrm>
              <a:off x="3384" y="1944"/>
              <a:ext cx="240" cy="322"/>
              <a:chOff x="2166" y="689"/>
              <a:chExt cx="240" cy="322"/>
            </a:xfrm>
          </p:grpSpPr>
          <p:sp>
            <p:nvSpPr>
              <p:cNvPr id="21529" name="Line 74"/>
              <p:cNvSpPr>
                <a:spLocks noChangeShapeType="1"/>
              </p:cNvSpPr>
              <p:nvPr/>
            </p:nvSpPr>
            <p:spPr bwMode="auto">
              <a:xfrm flipV="1">
                <a:off x="2234" y="68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30" name="Text Box 75"/>
              <p:cNvSpPr txBox="1">
                <a:spLocks noChangeArrowheads="1"/>
              </p:cNvSpPr>
              <p:nvPr/>
            </p:nvSpPr>
            <p:spPr bwMode="auto">
              <a:xfrm>
                <a:off x="2166" y="761"/>
                <a:ext cx="24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b="1">
                    <a:ea typeface="宋体" pitchFamily="2" charset="-122"/>
                  </a:rPr>
                  <a:t>H</a:t>
                </a: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out)">
                                      <p:cBhvr>
                                        <p:cTn id="1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ox(out)">
                                      <p:cBhvr>
                                        <p:cTn id="23"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ox(out)">
                                      <p:cBhvr>
                                        <p:cTn id="28" dur="500"/>
                                        <p:tgtEl>
                                          <p:spTgt spid="25"/>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ox(out)">
                                      <p:cBhvr>
                                        <p:cTn id="33" dur="500"/>
                                        <p:tgtEl>
                                          <p:spTgt spid="26"/>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box(out)">
                                      <p:cBhvr>
                                        <p:cTn id="38"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box(out)">
                                      <p:cBhvr>
                                        <p:cTn id="43"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box(out)">
                                      <p:cBhvr>
                                        <p:cTn id="48" dur="500"/>
                                        <p:tgtEl>
                                          <p:spTgt spid="48"/>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box(out)">
                                      <p:cBhvr>
                                        <p:cTn id="53" dur="500"/>
                                        <p:tgtEl>
                                          <p:spTgt spid="49"/>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box(out)">
                                      <p:cBhvr>
                                        <p:cTn id="58"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audio>
                                      <p:cMediaNode>
                                        <p:cTn display="0" masterRel="sameClick">
                                          <p:stCondLst>
                                            <p:cond evt="begin" delay="0">
                                              <p:tn val="56"/>
                                            </p:cond>
                                          </p:stCondLst>
                                          <p:endCondLst>
                                            <p:cond evt="onStopAudio" delay="0">
                                              <p:tgtEl>
                                                <p:sldTgt/>
                                              </p:tgtEl>
                                            </p:cond>
                                          </p:endCondLst>
                                        </p:cTn>
                                        <p:tgtEl>
                                          <p:sndTgt r:embed="rId2"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box(out)">
                                      <p:cBhvr>
                                        <p:cTn id="63" dur="500"/>
                                        <p:tgtEl>
                                          <p:spTgt spid="58"/>
                                        </p:tgtEl>
                                      </p:cBhvr>
                                    </p:animEffect>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box(out)">
                                      <p:cBhvr>
                                        <p:cTn id="68" dur="500"/>
                                        <p:tgtEl>
                                          <p:spTgt spid="57"/>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nodeType="click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box(out)">
                                      <p:cBhvr>
                                        <p:cTn id="73"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66"/>
                                        </p:tgtEl>
                                        <p:attrNameLst>
                                          <p:attrName>style.visibility</p:attrName>
                                        </p:attrNameLst>
                                      </p:cBhvr>
                                      <p:to>
                                        <p:strVal val="visible"/>
                                      </p:to>
                                    </p:set>
                                    <p:animEffect transition="in" filter="box(out)">
                                      <p:cBhvr>
                                        <p:cTn id="78" dur="500"/>
                                        <p:tgtEl>
                                          <p:spTgt spid="66"/>
                                        </p:tgtEl>
                                      </p:cBhvr>
                                    </p:animEffect>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box(out)">
                                      <p:cBhvr>
                                        <p:cTn id="83" dur="500"/>
                                        <p:tgtEl>
                                          <p:spTgt spid="67"/>
                                        </p:tgtEl>
                                      </p:cBhvr>
                                    </p:animEffect>
                                  </p:childTnLst>
                                  <p:subTnLst>
                                    <p:audio>
                                      <p:cMediaNode>
                                        <p:cTn display="0" masterRel="sameClick">
                                          <p:stCondLst>
                                            <p:cond evt="begin" delay="0">
                                              <p:tn val="81"/>
                                            </p:cond>
                                          </p:stCondLst>
                                          <p:endCondLst>
                                            <p:cond evt="onStopAudio" delay="0">
                                              <p:tgtEl>
                                                <p:sldTgt/>
                                              </p:tgtEl>
                                            </p:cond>
                                          </p:endCondLst>
                                        </p:cTn>
                                        <p:tgtEl>
                                          <p:sndTgt r:embed="rId2" name="CAMERA.WAV"/>
                                        </p:tgtEl>
                                      </p:cMediaNode>
                                    </p:audio>
                                  </p:sub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nodeType="click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box(out)">
                                      <p:cBhvr>
                                        <p:cTn id="88"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audio>
                                      <p:cMediaNode>
                                        <p:cTn display="0" masterRel="sameClick">
                                          <p:stCondLst>
                                            <p:cond evt="begin" delay="0">
                                              <p:tn val="86"/>
                                            </p:cond>
                                          </p:stCondLst>
                                          <p:endCondLst>
                                            <p:cond evt="onStopAudio" delay="0">
                                              <p:tgtEl>
                                                <p:sldTgt/>
                                              </p:tgtEl>
                                            </p:cond>
                                          </p:endCondLst>
                                        </p:cTn>
                                        <p:tgtEl>
                                          <p:sndTgt r:embed="rId2" name="CAMERA.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nodeType="clickEffect">
                                  <p:stCondLst>
                                    <p:cond delay="0"/>
                                  </p:stCondLst>
                                  <p:childTnLst>
                                    <p:set>
                                      <p:cBhvr>
                                        <p:cTn id="92" dur="1" fill="hold">
                                          <p:stCondLst>
                                            <p:cond delay="0"/>
                                          </p:stCondLst>
                                        </p:cTn>
                                        <p:tgtEl>
                                          <p:spTgt spid="68"/>
                                        </p:tgtEl>
                                        <p:attrNameLst>
                                          <p:attrName>style.visibility</p:attrName>
                                        </p:attrNameLst>
                                      </p:cBhvr>
                                      <p:to>
                                        <p:strVal val="visible"/>
                                      </p:to>
                                    </p:set>
                                    <p:animEffect transition="in" filter="box(out)">
                                      <p:cBhvr>
                                        <p:cTn id="93" dur="500"/>
                                        <p:tgtEl>
                                          <p:spTgt spid="68"/>
                                        </p:tgtEl>
                                      </p:cBhvr>
                                    </p:animEffect>
                                  </p:childTnLst>
                                  <p:subTnLst>
                                    <p:set>
                                      <p:cBhvr override="childStyle">
                                        <p:cTn dur="1" fill="hold" display="0" masterRel="nextClick" afterEffect="1"/>
                                        <p:tgtEl>
                                          <p:spTgt spid="68"/>
                                        </p:tgtEl>
                                        <p:attrNameLst>
                                          <p:attrName>style.visibility</p:attrName>
                                        </p:attrNameLst>
                                      </p:cBhvr>
                                      <p:to>
                                        <p:strVal val="hidden"/>
                                      </p:to>
                                    </p:se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22">
                                            <p:txEl>
                                              <p:pRg st="0" end="0"/>
                                            </p:txEl>
                                          </p:spTgt>
                                        </p:tgtEl>
                                        <p:attrNameLst>
                                          <p:attrName>style.visibility</p:attrName>
                                        </p:attrNameLst>
                                      </p:cBhvr>
                                      <p:to>
                                        <p:strVal val="visible"/>
                                      </p:to>
                                    </p:set>
                                    <p:animEffect transition="in" filter="box(out)">
                                      <p:cBhvr>
                                        <p:cTn id="98" dur="500"/>
                                        <p:tgtEl>
                                          <p:spTgt spid="22">
                                            <p:txEl>
                                              <p:pRg st="0" end="0"/>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2" name="CAMERA.WAV"/>
                                        </p:tgtEl>
                                      </p:cMediaNode>
                                    </p:audio>
                                  </p:sub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23">
                                            <p:txEl>
                                              <p:pRg st="0" end="0"/>
                                            </p:txEl>
                                          </p:spTgt>
                                        </p:tgtEl>
                                        <p:attrNameLst>
                                          <p:attrName>style.visibility</p:attrName>
                                        </p:attrNameLst>
                                      </p:cBhvr>
                                      <p:to>
                                        <p:strVal val="visible"/>
                                      </p:to>
                                    </p:set>
                                    <p:animEffect transition="in" filter="box(out)">
                                      <p:cBhvr>
                                        <p:cTn id="103" dur="500"/>
                                        <p:tgtEl>
                                          <p:spTgt spid="23">
                                            <p:txEl>
                                              <p:pRg st="0" end="0"/>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2" name="CAMERA.WAV"/>
                                        </p:tgtEl>
                                      </p:cMediaNode>
                                    </p:audio>
                                  </p:sub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24">
                                            <p:txEl>
                                              <p:pRg st="0" end="0"/>
                                            </p:txEl>
                                          </p:spTgt>
                                        </p:tgtEl>
                                        <p:attrNameLst>
                                          <p:attrName>style.visibility</p:attrName>
                                        </p:attrNameLst>
                                      </p:cBhvr>
                                      <p:to>
                                        <p:strVal val="visible"/>
                                      </p:to>
                                    </p:set>
                                    <p:animEffect transition="in" filter="box(out)">
                                      <p:cBhvr>
                                        <p:cTn id="108" dur="500"/>
                                        <p:tgtEl>
                                          <p:spTgt spid="24">
                                            <p:txEl>
                                              <p:pRg st="0" end="0"/>
                                            </p:txEl>
                                          </p:spTgt>
                                        </p:tgtEl>
                                      </p:cBhvr>
                                    </p:animEffect>
                                  </p:childTnLst>
                                  <p:subTnLst>
                                    <p:audio>
                                      <p:cMediaNode>
                                        <p:cTn display="0" masterRel="sameClick">
                                          <p:stCondLst>
                                            <p:cond evt="begin" delay="0">
                                              <p:tn val="10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utoUpdateAnimBg="0"/>
      <p:bldP spid="23" grpId="0" build="p" autoUpdateAnimBg="0"/>
      <p:bldP spid="24" grpId="0" build="p" autoUpdateAnimBg="0"/>
      <p:bldP spid="25" grpId="0" animBg="1" autoUpdateAnimBg="0"/>
      <p:bldP spid="26" grpId="0" animBg="1" autoUpdateAnimBg="0"/>
      <p:bldP spid="48" grpId="0" animBg="1" autoUpdateAnimBg="0"/>
      <p:bldP spid="49" grpId="0" animBg="1" autoUpdateAnimBg="0"/>
      <p:bldP spid="57" grpId="0" animBg="1" autoUpdateAnimBg="0"/>
      <p:bldP spid="58" grpId="0" animBg="1" autoUpdateAnimBg="0"/>
      <p:bldP spid="66" grpId="0" animBg="1" autoUpdateAnimBg="0"/>
      <p:bldP spid="6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22"/>
          <p:cNvSpPr>
            <a:spLocks noChangeArrowheads="1"/>
          </p:cNvSpPr>
          <p:nvPr/>
        </p:nvSpPr>
        <p:spPr bwMode="auto">
          <a:xfrm>
            <a:off x="2308225" y="4597400"/>
            <a:ext cx="5211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00000"/>
                </a:solidFill>
                <a:latin typeface="楷体_GB2312" pitchFamily="49" charset="-122"/>
                <a:ea typeface="仿宋_GB2312" pitchFamily="49" charset="-122"/>
              </a:rPr>
              <a:t>快速排序算法各次快速排序过程</a:t>
            </a:r>
          </a:p>
        </p:txBody>
      </p:sp>
      <p:sp>
        <p:nvSpPr>
          <p:cNvPr id="30723" name="Rectangle 5"/>
          <p:cNvSpPr>
            <a:spLocks noChangeArrowheads="1"/>
          </p:cNvSpPr>
          <p:nvPr/>
        </p:nvSpPr>
        <p:spPr bwMode="auto">
          <a:xfrm>
            <a:off x="1938338" y="2700338"/>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0724" name="Rectangle 7"/>
          <p:cNvSpPr>
            <a:spLocks noChangeArrowheads="1"/>
          </p:cNvSpPr>
          <p:nvPr/>
        </p:nvSpPr>
        <p:spPr bwMode="auto">
          <a:xfrm>
            <a:off x="0" y="544513"/>
            <a:ext cx="36972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dirty="0">
                <a:solidFill>
                  <a:srgbClr val="080808"/>
                </a:solidFill>
                <a:latin typeface="Times New Roman" panose="02020603050405020304" pitchFamily="18" charset="0"/>
                <a:ea typeface="仿宋_GB2312" pitchFamily="49" charset="-122"/>
              </a:rPr>
              <a:t> 例：初始关键字序列：</a:t>
            </a:r>
          </a:p>
        </p:txBody>
      </p:sp>
      <p:sp>
        <p:nvSpPr>
          <p:cNvPr id="33803" name="Rectangle 9"/>
          <p:cNvSpPr>
            <a:spLocks noChangeArrowheads="1"/>
          </p:cNvSpPr>
          <p:nvPr/>
        </p:nvSpPr>
        <p:spPr bwMode="auto">
          <a:xfrm>
            <a:off x="1373188" y="2000250"/>
            <a:ext cx="4206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(1)</a:t>
            </a:r>
          </a:p>
        </p:txBody>
      </p:sp>
      <p:sp>
        <p:nvSpPr>
          <p:cNvPr id="30726" name="Rectangle 10"/>
          <p:cNvSpPr>
            <a:spLocks noChangeArrowheads="1"/>
          </p:cNvSpPr>
          <p:nvPr/>
        </p:nvSpPr>
        <p:spPr bwMode="auto">
          <a:xfrm>
            <a:off x="238125" y="2362200"/>
            <a:ext cx="1435100" cy="58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05" name="Rectangle 11"/>
          <p:cNvSpPr>
            <a:spLocks noChangeArrowheads="1"/>
          </p:cNvSpPr>
          <p:nvPr/>
        </p:nvSpPr>
        <p:spPr bwMode="auto">
          <a:xfrm>
            <a:off x="1373188" y="2582863"/>
            <a:ext cx="4206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(2)</a:t>
            </a:r>
          </a:p>
        </p:txBody>
      </p:sp>
      <p:sp>
        <p:nvSpPr>
          <p:cNvPr id="30728" name="Line 13"/>
          <p:cNvSpPr>
            <a:spLocks noChangeShapeType="1"/>
          </p:cNvSpPr>
          <p:nvPr/>
        </p:nvSpPr>
        <p:spPr bwMode="auto">
          <a:xfrm>
            <a:off x="2209800" y="1851025"/>
            <a:ext cx="161925"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9" name="Rectangle 14"/>
          <p:cNvSpPr>
            <a:spLocks noChangeArrowheads="1"/>
          </p:cNvSpPr>
          <p:nvPr/>
        </p:nvSpPr>
        <p:spPr bwMode="auto">
          <a:xfrm>
            <a:off x="2093913" y="1417638"/>
            <a:ext cx="1412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a:t>
            </a:r>
          </a:p>
        </p:txBody>
      </p:sp>
      <p:sp>
        <p:nvSpPr>
          <p:cNvPr id="30730" name="Rectangle 15"/>
          <p:cNvSpPr>
            <a:spLocks noChangeArrowheads="1"/>
          </p:cNvSpPr>
          <p:nvPr/>
        </p:nvSpPr>
        <p:spPr bwMode="auto">
          <a:xfrm>
            <a:off x="2246313" y="1449388"/>
            <a:ext cx="3651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FF0000"/>
                </a:solidFill>
                <a:latin typeface="Times New Roman" panose="02020603050405020304" pitchFamily="18" charset="0"/>
                <a:ea typeface="仿宋_GB2312" pitchFamily="49" charset="-122"/>
              </a:rPr>
              <a:t>60</a:t>
            </a:r>
          </a:p>
        </p:txBody>
      </p:sp>
      <p:sp>
        <p:nvSpPr>
          <p:cNvPr id="30731" name="Rectangle 17"/>
          <p:cNvSpPr>
            <a:spLocks noChangeArrowheads="1"/>
          </p:cNvSpPr>
          <p:nvPr/>
        </p:nvSpPr>
        <p:spPr bwMode="auto">
          <a:xfrm>
            <a:off x="2995613" y="141763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55</a:t>
            </a:r>
          </a:p>
        </p:txBody>
      </p:sp>
      <p:sp>
        <p:nvSpPr>
          <p:cNvPr id="30732" name="Rectangle 18"/>
          <p:cNvSpPr>
            <a:spLocks noChangeArrowheads="1"/>
          </p:cNvSpPr>
          <p:nvPr/>
        </p:nvSpPr>
        <p:spPr bwMode="auto">
          <a:xfrm>
            <a:off x="3495675" y="334963"/>
            <a:ext cx="862013"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0733" name="Rectangle 19"/>
          <p:cNvSpPr>
            <a:spLocks noChangeArrowheads="1"/>
          </p:cNvSpPr>
          <p:nvPr/>
        </p:nvSpPr>
        <p:spPr bwMode="auto">
          <a:xfrm>
            <a:off x="3857625" y="141763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48</a:t>
            </a:r>
          </a:p>
        </p:txBody>
      </p:sp>
      <p:sp>
        <p:nvSpPr>
          <p:cNvPr id="30734" name="Rectangle 20"/>
          <p:cNvSpPr>
            <a:spLocks noChangeArrowheads="1"/>
          </p:cNvSpPr>
          <p:nvPr/>
        </p:nvSpPr>
        <p:spPr bwMode="auto">
          <a:xfrm>
            <a:off x="4357688" y="334963"/>
            <a:ext cx="860425"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0735" name="Rectangle 21"/>
          <p:cNvSpPr>
            <a:spLocks noChangeArrowheads="1"/>
          </p:cNvSpPr>
          <p:nvPr/>
        </p:nvSpPr>
        <p:spPr bwMode="auto">
          <a:xfrm>
            <a:off x="4718050" y="141763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37</a:t>
            </a:r>
          </a:p>
        </p:txBody>
      </p:sp>
      <p:sp>
        <p:nvSpPr>
          <p:cNvPr id="30736" name="Rectangle 22"/>
          <p:cNvSpPr>
            <a:spLocks noChangeArrowheads="1"/>
          </p:cNvSpPr>
          <p:nvPr/>
        </p:nvSpPr>
        <p:spPr bwMode="auto">
          <a:xfrm>
            <a:off x="5218113" y="334963"/>
            <a:ext cx="862012"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0737" name="Rectangle 23"/>
          <p:cNvSpPr>
            <a:spLocks noChangeArrowheads="1"/>
          </p:cNvSpPr>
          <p:nvPr/>
        </p:nvSpPr>
        <p:spPr bwMode="auto">
          <a:xfrm>
            <a:off x="5580063" y="141763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10</a:t>
            </a:r>
          </a:p>
        </p:txBody>
      </p:sp>
      <p:sp>
        <p:nvSpPr>
          <p:cNvPr id="30738" name="Rectangle 24"/>
          <p:cNvSpPr>
            <a:spLocks noChangeArrowheads="1"/>
          </p:cNvSpPr>
          <p:nvPr/>
        </p:nvSpPr>
        <p:spPr bwMode="auto">
          <a:xfrm>
            <a:off x="6080125" y="334963"/>
            <a:ext cx="860425"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0739" name="Rectangle 25"/>
          <p:cNvSpPr>
            <a:spLocks noChangeArrowheads="1"/>
          </p:cNvSpPr>
          <p:nvPr/>
        </p:nvSpPr>
        <p:spPr bwMode="auto">
          <a:xfrm>
            <a:off x="6440488" y="141763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90</a:t>
            </a:r>
          </a:p>
        </p:txBody>
      </p:sp>
      <p:sp>
        <p:nvSpPr>
          <p:cNvPr id="30740" name="Rectangle 26"/>
          <p:cNvSpPr>
            <a:spLocks noChangeArrowheads="1"/>
          </p:cNvSpPr>
          <p:nvPr/>
        </p:nvSpPr>
        <p:spPr bwMode="auto">
          <a:xfrm>
            <a:off x="6940550" y="334963"/>
            <a:ext cx="862013"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0741" name="Rectangle 27"/>
          <p:cNvSpPr>
            <a:spLocks noChangeArrowheads="1"/>
          </p:cNvSpPr>
          <p:nvPr/>
        </p:nvSpPr>
        <p:spPr bwMode="auto">
          <a:xfrm>
            <a:off x="7302500" y="141763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84</a:t>
            </a:r>
          </a:p>
        </p:txBody>
      </p:sp>
      <p:sp>
        <p:nvSpPr>
          <p:cNvPr id="30742" name="Rectangle 28"/>
          <p:cNvSpPr>
            <a:spLocks noChangeArrowheads="1"/>
          </p:cNvSpPr>
          <p:nvPr/>
        </p:nvSpPr>
        <p:spPr bwMode="auto">
          <a:xfrm>
            <a:off x="7802563" y="334963"/>
            <a:ext cx="860425"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0743" name="Rectangle 29"/>
          <p:cNvSpPr>
            <a:spLocks noChangeArrowheads="1"/>
          </p:cNvSpPr>
          <p:nvPr/>
        </p:nvSpPr>
        <p:spPr bwMode="auto">
          <a:xfrm>
            <a:off x="8162925" y="141763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36</a:t>
            </a:r>
          </a:p>
        </p:txBody>
      </p:sp>
      <p:sp>
        <p:nvSpPr>
          <p:cNvPr id="30744" name="Rectangle 30"/>
          <p:cNvSpPr>
            <a:spLocks noChangeArrowheads="1"/>
          </p:cNvSpPr>
          <p:nvPr/>
        </p:nvSpPr>
        <p:spPr bwMode="auto">
          <a:xfrm>
            <a:off x="1784350" y="1822450"/>
            <a:ext cx="862013"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3826" name="Rectangle 32"/>
          <p:cNvSpPr>
            <a:spLocks noChangeArrowheads="1"/>
          </p:cNvSpPr>
          <p:nvPr/>
        </p:nvSpPr>
        <p:spPr bwMode="auto">
          <a:xfrm>
            <a:off x="2093913" y="2000250"/>
            <a:ext cx="1412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a:t>
            </a:r>
          </a:p>
        </p:txBody>
      </p:sp>
      <p:sp>
        <p:nvSpPr>
          <p:cNvPr id="33827" name="Rectangle 33"/>
          <p:cNvSpPr>
            <a:spLocks noChangeArrowheads="1"/>
          </p:cNvSpPr>
          <p:nvPr/>
        </p:nvSpPr>
        <p:spPr bwMode="auto">
          <a:xfrm>
            <a:off x="2246313" y="203358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FF0000"/>
                </a:solidFill>
                <a:latin typeface="Times New Roman" panose="02020603050405020304" pitchFamily="18" charset="0"/>
                <a:ea typeface="仿宋_GB2312" pitchFamily="49" charset="-122"/>
              </a:rPr>
              <a:t>36</a:t>
            </a:r>
          </a:p>
        </p:txBody>
      </p:sp>
      <p:sp>
        <p:nvSpPr>
          <p:cNvPr id="30747" name="Rectangle 34"/>
          <p:cNvSpPr>
            <a:spLocks noChangeArrowheads="1"/>
          </p:cNvSpPr>
          <p:nvPr/>
        </p:nvSpPr>
        <p:spPr bwMode="auto">
          <a:xfrm>
            <a:off x="2646363" y="1822450"/>
            <a:ext cx="860425"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3829" name="Rectangle 35"/>
          <p:cNvSpPr>
            <a:spLocks noChangeArrowheads="1"/>
          </p:cNvSpPr>
          <p:nvPr/>
        </p:nvSpPr>
        <p:spPr bwMode="auto">
          <a:xfrm>
            <a:off x="2995613" y="2000250"/>
            <a:ext cx="358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55</a:t>
            </a:r>
          </a:p>
        </p:txBody>
      </p:sp>
      <p:sp>
        <p:nvSpPr>
          <p:cNvPr id="30749" name="Rectangle 36"/>
          <p:cNvSpPr>
            <a:spLocks noChangeArrowheads="1"/>
          </p:cNvSpPr>
          <p:nvPr/>
        </p:nvSpPr>
        <p:spPr bwMode="auto">
          <a:xfrm>
            <a:off x="3506788" y="1822450"/>
            <a:ext cx="862012"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3831" name="Rectangle 37"/>
          <p:cNvSpPr>
            <a:spLocks noChangeArrowheads="1"/>
          </p:cNvSpPr>
          <p:nvPr/>
        </p:nvSpPr>
        <p:spPr bwMode="auto">
          <a:xfrm>
            <a:off x="3857625" y="2000250"/>
            <a:ext cx="358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48</a:t>
            </a:r>
          </a:p>
        </p:txBody>
      </p:sp>
      <p:sp>
        <p:nvSpPr>
          <p:cNvPr id="30751" name="Rectangle 38"/>
          <p:cNvSpPr>
            <a:spLocks noChangeArrowheads="1"/>
          </p:cNvSpPr>
          <p:nvPr/>
        </p:nvSpPr>
        <p:spPr bwMode="auto">
          <a:xfrm>
            <a:off x="4368800" y="1822450"/>
            <a:ext cx="860425"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3833" name="Rectangle 39"/>
          <p:cNvSpPr>
            <a:spLocks noChangeArrowheads="1"/>
          </p:cNvSpPr>
          <p:nvPr/>
        </p:nvSpPr>
        <p:spPr bwMode="auto">
          <a:xfrm>
            <a:off x="4718050" y="2000250"/>
            <a:ext cx="358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37</a:t>
            </a:r>
          </a:p>
        </p:txBody>
      </p:sp>
      <p:sp>
        <p:nvSpPr>
          <p:cNvPr id="30753" name="Rectangle 40"/>
          <p:cNvSpPr>
            <a:spLocks noChangeArrowheads="1"/>
          </p:cNvSpPr>
          <p:nvPr/>
        </p:nvSpPr>
        <p:spPr bwMode="auto">
          <a:xfrm>
            <a:off x="5229225" y="1822450"/>
            <a:ext cx="862013"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3835" name="Rectangle 41"/>
          <p:cNvSpPr>
            <a:spLocks noChangeArrowheads="1"/>
          </p:cNvSpPr>
          <p:nvPr/>
        </p:nvSpPr>
        <p:spPr bwMode="auto">
          <a:xfrm>
            <a:off x="5538788" y="2000250"/>
            <a:ext cx="5000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10}</a:t>
            </a:r>
          </a:p>
        </p:txBody>
      </p:sp>
      <p:sp>
        <p:nvSpPr>
          <p:cNvPr id="30755" name="Rectangle 42"/>
          <p:cNvSpPr>
            <a:spLocks noChangeArrowheads="1"/>
          </p:cNvSpPr>
          <p:nvPr/>
        </p:nvSpPr>
        <p:spPr bwMode="auto">
          <a:xfrm>
            <a:off x="6091238" y="1822450"/>
            <a:ext cx="860425"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3837" name="Rectangle 43"/>
          <p:cNvSpPr>
            <a:spLocks noChangeArrowheads="1"/>
          </p:cNvSpPr>
          <p:nvPr/>
        </p:nvSpPr>
        <p:spPr bwMode="auto">
          <a:xfrm>
            <a:off x="6440488" y="2000250"/>
            <a:ext cx="358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60</a:t>
            </a:r>
          </a:p>
        </p:txBody>
      </p:sp>
      <p:sp>
        <p:nvSpPr>
          <p:cNvPr id="30757" name="Rectangle 44"/>
          <p:cNvSpPr>
            <a:spLocks noChangeArrowheads="1"/>
          </p:cNvSpPr>
          <p:nvPr/>
        </p:nvSpPr>
        <p:spPr bwMode="auto">
          <a:xfrm>
            <a:off x="6951663" y="1822450"/>
            <a:ext cx="862012"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3839" name="Rectangle 46"/>
          <p:cNvSpPr>
            <a:spLocks noChangeArrowheads="1"/>
          </p:cNvSpPr>
          <p:nvPr/>
        </p:nvSpPr>
        <p:spPr bwMode="auto">
          <a:xfrm>
            <a:off x="7261225" y="2000250"/>
            <a:ext cx="1412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000FF"/>
                </a:solidFill>
                <a:latin typeface="Times New Roman" panose="02020603050405020304" pitchFamily="18" charset="0"/>
                <a:ea typeface="仿宋_GB2312" pitchFamily="49" charset="-122"/>
              </a:rPr>
              <a:t>{</a:t>
            </a:r>
          </a:p>
        </p:txBody>
      </p:sp>
      <p:sp>
        <p:nvSpPr>
          <p:cNvPr id="30759" name="Rectangle 48"/>
          <p:cNvSpPr>
            <a:spLocks noChangeArrowheads="1"/>
          </p:cNvSpPr>
          <p:nvPr/>
        </p:nvSpPr>
        <p:spPr bwMode="auto">
          <a:xfrm>
            <a:off x="7813675" y="1822450"/>
            <a:ext cx="860425"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3841" name="Rectangle 49"/>
          <p:cNvSpPr>
            <a:spLocks noChangeArrowheads="1"/>
          </p:cNvSpPr>
          <p:nvPr/>
        </p:nvSpPr>
        <p:spPr bwMode="auto">
          <a:xfrm>
            <a:off x="8121650" y="2000250"/>
            <a:ext cx="5000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90}</a:t>
            </a:r>
          </a:p>
        </p:txBody>
      </p:sp>
      <p:sp>
        <p:nvSpPr>
          <p:cNvPr id="30761" name="Rectangle 50"/>
          <p:cNvSpPr>
            <a:spLocks noChangeArrowheads="1"/>
          </p:cNvSpPr>
          <p:nvPr/>
        </p:nvSpPr>
        <p:spPr bwMode="auto">
          <a:xfrm>
            <a:off x="1784350" y="2405063"/>
            <a:ext cx="862013" cy="58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44" name="Rectangle 52"/>
          <p:cNvSpPr>
            <a:spLocks noChangeArrowheads="1"/>
          </p:cNvSpPr>
          <p:nvPr/>
        </p:nvSpPr>
        <p:spPr bwMode="auto">
          <a:xfrm>
            <a:off x="2052638" y="2582863"/>
            <a:ext cx="1412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a:t>
            </a:r>
          </a:p>
        </p:txBody>
      </p:sp>
      <p:sp>
        <p:nvSpPr>
          <p:cNvPr id="33845" name="Rectangle 53"/>
          <p:cNvSpPr>
            <a:spLocks noChangeArrowheads="1"/>
          </p:cNvSpPr>
          <p:nvPr/>
        </p:nvSpPr>
        <p:spPr bwMode="auto">
          <a:xfrm>
            <a:off x="2136775" y="2581275"/>
            <a:ext cx="358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10</a:t>
            </a:r>
          </a:p>
        </p:txBody>
      </p:sp>
      <p:sp>
        <p:nvSpPr>
          <p:cNvPr id="33846" name="Rectangle 54"/>
          <p:cNvSpPr>
            <a:spLocks noChangeArrowheads="1"/>
          </p:cNvSpPr>
          <p:nvPr/>
        </p:nvSpPr>
        <p:spPr bwMode="auto">
          <a:xfrm>
            <a:off x="2428875" y="2581275"/>
            <a:ext cx="1412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a:t>
            </a:r>
          </a:p>
        </p:txBody>
      </p:sp>
      <p:sp>
        <p:nvSpPr>
          <p:cNvPr id="30765" name="Rectangle 55"/>
          <p:cNvSpPr>
            <a:spLocks noChangeArrowheads="1"/>
          </p:cNvSpPr>
          <p:nvPr/>
        </p:nvSpPr>
        <p:spPr bwMode="auto">
          <a:xfrm>
            <a:off x="2646363" y="2405063"/>
            <a:ext cx="860425" cy="58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48" name="Rectangle 56"/>
          <p:cNvSpPr>
            <a:spLocks noChangeArrowheads="1"/>
          </p:cNvSpPr>
          <p:nvPr/>
        </p:nvSpPr>
        <p:spPr bwMode="auto">
          <a:xfrm>
            <a:off x="2995613" y="2582863"/>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36</a:t>
            </a:r>
          </a:p>
        </p:txBody>
      </p:sp>
      <p:sp>
        <p:nvSpPr>
          <p:cNvPr id="30767" name="Rectangle 57"/>
          <p:cNvSpPr>
            <a:spLocks noChangeArrowheads="1"/>
          </p:cNvSpPr>
          <p:nvPr/>
        </p:nvSpPr>
        <p:spPr bwMode="auto">
          <a:xfrm>
            <a:off x="3506788" y="2405063"/>
            <a:ext cx="862012" cy="58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50" name="Rectangle 59"/>
          <p:cNvSpPr>
            <a:spLocks noChangeArrowheads="1"/>
          </p:cNvSpPr>
          <p:nvPr/>
        </p:nvSpPr>
        <p:spPr bwMode="auto">
          <a:xfrm>
            <a:off x="3816350" y="2582863"/>
            <a:ext cx="1412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000FF"/>
                </a:solidFill>
                <a:latin typeface="Times New Roman" panose="02020603050405020304" pitchFamily="18" charset="0"/>
                <a:ea typeface="仿宋_GB2312" pitchFamily="49" charset="-122"/>
              </a:rPr>
              <a:t>{</a:t>
            </a:r>
          </a:p>
        </p:txBody>
      </p:sp>
      <p:sp>
        <p:nvSpPr>
          <p:cNvPr id="30769" name="Rectangle 61"/>
          <p:cNvSpPr>
            <a:spLocks noChangeArrowheads="1"/>
          </p:cNvSpPr>
          <p:nvPr/>
        </p:nvSpPr>
        <p:spPr bwMode="auto">
          <a:xfrm>
            <a:off x="4368800" y="2405063"/>
            <a:ext cx="860425" cy="58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52" name="Rectangle 62"/>
          <p:cNvSpPr>
            <a:spLocks noChangeArrowheads="1"/>
          </p:cNvSpPr>
          <p:nvPr/>
        </p:nvSpPr>
        <p:spPr bwMode="auto">
          <a:xfrm>
            <a:off x="4718050" y="2582863"/>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37</a:t>
            </a:r>
          </a:p>
        </p:txBody>
      </p:sp>
      <p:sp>
        <p:nvSpPr>
          <p:cNvPr id="30771" name="Rectangle 63"/>
          <p:cNvSpPr>
            <a:spLocks noChangeArrowheads="1"/>
          </p:cNvSpPr>
          <p:nvPr/>
        </p:nvSpPr>
        <p:spPr bwMode="auto">
          <a:xfrm>
            <a:off x="5229225" y="2405063"/>
            <a:ext cx="862013" cy="58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54" name="Rectangle 64"/>
          <p:cNvSpPr>
            <a:spLocks noChangeArrowheads="1"/>
          </p:cNvSpPr>
          <p:nvPr/>
        </p:nvSpPr>
        <p:spPr bwMode="auto">
          <a:xfrm>
            <a:off x="5538788" y="2582863"/>
            <a:ext cx="5000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55}</a:t>
            </a:r>
          </a:p>
        </p:txBody>
      </p:sp>
      <p:sp>
        <p:nvSpPr>
          <p:cNvPr id="30773" name="Rectangle 65"/>
          <p:cNvSpPr>
            <a:spLocks noChangeArrowheads="1"/>
          </p:cNvSpPr>
          <p:nvPr/>
        </p:nvSpPr>
        <p:spPr bwMode="auto">
          <a:xfrm>
            <a:off x="6091238" y="2405063"/>
            <a:ext cx="860425" cy="58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56" name="Rectangle 66"/>
          <p:cNvSpPr>
            <a:spLocks noChangeArrowheads="1"/>
          </p:cNvSpPr>
          <p:nvPr/>
        </p:nvSpPr>
        <p:spPr bwMode="auto">
          <a:xfrm>
            <a:off x="6440488" y="2582863"/>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60</a:t>
            </a:r>
          </a:p>
        </p:txBody>
      </p:sp>
      <p:sp>
        <p:nvSpPr>
          <p:cNvPr id="30775" name="Rectangle 67"/>
          <p:cNvSpPr>
            <a:spLocks noChangeArrowheads="1"/>
          </p:cNvSpPr>
          <p:nvPr/>
        </p:nvSpPr>
        <p:spPr bwMode="auto">
          <a:xfrm>
            <a:off x="6951663" y="2405063"/>
            <a:ext cx="862012" cy="58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58" name="Rectangle 68"/>
          <p:cNvSpPr>
            <a:spLocks noChangeArrowheads="1"/>
          </p:cNvSpPr>
          <p:nvPr/>
        </p:nvSpPr>
        <p:spPr bwMode="auto">
          <a:xfrm>
            <a:off x="7302500" y="2582863"/>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84</a:t>
            </a:r>
          </a:p>
        </p:txBody>
      </p:sp>
      <p:sp>
        <p:nvSpPr>
          <p:cNvPr id="30777" name="Rectangle 69"/>
          <p:cNvSpPr>
            <a:spLocks noChangeArrowheads="1"/>
          </p:cNvSpPr>
          <p:nvPr/>
        </p:nvSpPr>
        <p:spPr bwMode="auto">
          <a:xfrm>
            <a:off x="7813675" y="2405063"/>
            <a:ext cx="860425" cy="58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60" name="Rectangle 71"/>
          <p:cNvSpPr>
            <a:spLocks noChangeArrowheads="1"/>
          </p:cNvSpPr>
          <p:nvPr/>
        </p:nvSpPr>
        <p:spPr bwMode="auto">
          <a:xfrm>
            <a:off x="8080375" y="2582863"/>
            <a:ext cx="1412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000FF"/>
                </a:solidFill>
                <a:latin typeface="Times New Roman" panose="02020603050405020304" pitchFamily="18" charset="0"/>
                <a:ea typeface="仿宋_GB2312" pitchFamily="49" charset="-122"/>
              </a:rPr>
              <a:t>{</a:t>
            </a:r>
          </a:p>
        </p:txBody>
      </p:sp>
      <p:sp>
        <p:nvSpPr>
          <p:cNvPr id="33861" name="Rectangle 73"/>
          <p:cNvSpPr>
            <a:spLocks noChangeArrowheads="1"/>
          </p:cNvSpPr>
          <p:nvPr/>
        </p:nvSpPr>
        <p:spPr bwMode="auto">
          <a:xfrm>
            <a:off x="8562975" y="2581275"/>
            <a:ext cx="1412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000FF"/>
                </a:solidFill>
                <a:latin typeface="Times New Roman" panose="02020603050405020304" pitchFamily="18" charset="0"/>
                <a:ea typeface="仿宋_GB2312" pitchFamily="49" charset="-122"/>
              </a:rPr>
              <a:t>}</a:t>
            </a:r>
          </a:p>
        </p:txBody>
      </p:sp>
      <p:sp>
        <p:nvSpPr>
          <p:cNvPr id="30780" name="Rectangle 74"/>
          <p:cNvSpPr>
            <a:spLocks noChangeArrowheads="1"/>
          </p:cNvSpPr>
          <p:nvPr/>
        </p:nvSpPr>
        <p:spPr bwMode="auto">
          <a:xfrm>
            <a:off x="263525" y="2986088"/>
            <a:ext cx="1435100"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3863" name="Rectangle 75"/>
          <p:cNvSpPr>
            <a:spLocks noChangeArrowheads="1"/>
          </p:cNvSpPr>
          <p:nvPr/>
        </p:nvSpPr>
        <p:spPr bwMode="auto">
          <a:xfrm>
            <a:off x="1373188" y="3165475"/>
            <a:ext cx="4206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(3)</a:t>
            </a:r>
          </a:p>
        </p:txBody>
      </p:sp>
      <p:sp>
        <p:nvSpPr>
          <p:cNvPr id="33864" name="Rectangle 76"/>
          <p:cNvSpPr>
            <a:spLocks noChangeArrowheads="1"/>
          </p:cNvSpPr>
          <p:nvPr/>
        </p:nvSpPr>
        <p:spPr bwMode="auto">
          <a:xfrm>
            <a:off x="1784350" y="2986088"/>
            <a:ext cx="862013"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66" name="Rectangle 78"/>
          <p:cNvSpPr>
            <a:spLocks noChangeArrowheads="1"/>
          </p:cNvSpPr>
          <p:nvPr/>
        </p:nvSpPr>
        <p:spPr bwMode="auto">
          <a:xfrm>
            <a:off x="2052638" y="3165475"/>
            <a:ext cx="1412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a:t>
            </a:r>
          </a:p>
        </p:txBody>
      </p:sp>
      <p:sp>
        <p:nvSpPr>
          <p:cNvPr id="33867" name="Rectangle 79"/>
          <p:cNvSpPr>
            <a:spLocks noChangeArrowheads="1"/>
          </p:cNvSpPr>
          <p:nvPr/>
        </p:nvSpPr>
        <p:spPr bwMode="auto">
          <a:xfrm>
            <a:off x="2136775" y="3165475"/>
            <a:ext cx="358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10</a:t>
            </a:r>
          </a:p>
        </p:txBody>
      </p:sp>
      <p:sp>
        <p:nvSpPr>
          <p:cNvPr id="33868" name="Rectangle 80"/>
          <p:cNvSpPr>
            <a:spLocks noChangeArrowheads="1"/>
          </p:cNvSpPr>
          <p:nvPr/>
        </p:nvSpPr>
        <p:spPr bwMode="auto">
          <a:xfrm>
            <a:off x="2465388" y="3165475"/>
            <a:ext cx="1412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a:t>
            </a:r>
          </a:p>
        </p:txBody>
      </p:sp>
      <p:sp>
        <p:nvSpPr>
          <p:cNvPr id="33869" name="Rectangle 81"/>
          <p:cNvSpPr>
            <a:spLocks noChangeArrowheads="1"/>
          </p:cNvSpPr>
          <p:nvPr/>
        </p:nvSpPr>
        <p:spPr bwMode="auto">
          <a:xfrm>
            <a:off x="2646363" y="2986088"/>
            <a:ext cx="860425"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70" name="Rectangle 82"/>
          <p:cNvSpPr>
            <a:spLocks noChangeArrowheads="1"/>
          </p:cNvSpPr>
          <p:nvPr/>
        </p:nvSpPr>
        <p:spPr bwMode="auto">
          <a:xfrm>
            <a:off x="2995613" y="3165475"/>
            <a:ext cx="358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36</a:t>
            </a:r>
          </a:p>
        </p:txBody>
      </p:sp>
      <p:sp>
        <p:nvSpPr>
          <p:cNvPr id="33871" name="Rectangle 85"/>
          <p:cNvSpPr>
            <a:spLocks noChangeArrowheads="1"/>
          </p:cNvSpPr>
          <p:nvPr/>
        </p:nvSpPr>
        <p:spPr bwMode="auto">
          <a:xfrm>
            <a:off x="3775075" y="3165475"/>
            <a:ext cx="1412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a:t>
            </a:r>
          </a:p>
        </p:txBody>
      </p:sp>
      <p:sp>
        <p:nvSpPr>
          <p:cNvPr id="33872" name="Rectangle 87"/>
          <p:cNvSpPr>
            <a:spLocks noChangeArrowheads="1"/>
          </p:cNvSpPr>
          <p:nvPr/>
        </p:nvSpPr>
        <p:spPr bwMode="auto">
          <a:xfrm>
            <a:off x="4017963" y="3165475"/>
            <a:ext cx="1412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a:t>
            </a:r>
          </a:p>
        </p:txBody>
      </p:sp>
      <p:sp>
        <p:nvSpPr>
          <p:cNvPr id="33873" name="Rectangle 88"/>
          <p:cNvSpPr>
            <a:spLocks noChangeArrowheads="1"/>
          </p:cNvSpPr>
          <p:nvPr/>
        </p:nvSpPr>
        <p:spPr bwMode="auto">
          <a:xfrm>
            <a:off x="4368800" y="2986088"/>
            <a:ext cx="860425"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74" name="Rectangle 89"/>
          <p:cNvSpPr>
            <a:spLocks noChangeArrowheads="1"/>
          </p:cNvSpPr>
          <p:nvPr/>
        </p:nvSpPr>
        <p:spPr bwMode="auto">
          <a:xfrm>
            <a:off x="4718050" y="3165475"/>
            <a:ext cx="358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48</a:t>
            </a:r>
          </a:p>
        </p:txBody>
      </p:sp>
      <p:sp>
        <p:nvSpPr>
          <p:cNvPr id="33875" name="Rectangle 90"/>
          <p:cNvSpPr>
            <a:spLocks noChangeArrowheads="1"/>
          </p:cNvSpPr>
          <p:nvPr/>
        </p:nvSpPr>
        <p:spPr bwMode="auto">
          <a:xfrm>
            <a:off x="5229225" y="2986088"/>
            <a:ext cx="862013"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76" name="Rectangle 92"/>
          <p:cNvSpPr>
            <a:spLocks noChangeArrowheads="1"/>
          </p:cNvSpPr>
          <p:nvPr/>
        </p:nvSpPr>
        <p:spPr bwMode="auto">
          <a:xfrm>
            <a:off x="5497513" y="3165475"/>
            <a:ext cx="1412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000FF"/>
                </a:solidFill>
                <a:latin typeface="Times New Roman" panose="02020603050405020304" pitchFamily="18" charset="0"/>
                <a:ea typeface="仿宋_GB2312" pitchFamily="49" charset="-122"/>
              </a:rPr>
              <a:t>{</a:t>
            </a:r>
          </a:p>
        </p:txBody>
      </p:sp>
      <p:sp>
        <p:nvSpPr>
          <p:cNvPr id="33877" name="Rectangle 94"/>
          <p:cNvSpPr>
            <a:spLocks noChangeArrowheads="1"/>
          </p:cNvSpPr>
          <p:nvPr/>
        </p:nvSpPr>
        <p:spPr bwMode="auto">
          <a:xfrm>
            <a:off x="5740400" y="3165475"/>
            <a:ext cx="485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000FF"/>
                </a:solidFill>
                <a:latin typeface="Times New Roman" panose="02020603050405020304" pitchFamily="18" charset="0"/>
                <a:ea typeface="仿宋_GB2312" pitchFamily="49" charset="-122"/>
              </a:rPr>
              <a:t>}</a:t>
            </a:r>
          </a:p>
        </p:txBody>
      </p:sp>
      <p:sp>
        <p:nvSpPr>
          <p:cNvPr id="33878" name="Rectangle 95"/>
          <p:cNvSpPr>
            <a:spLocks noChangeArrowheads="1"/>
          </p:cNvSpPr>
          <p:nvPr/>
        </p:nvSpPr>
        <p:spPr bwMode="auto">
          <a:xfrm>
            <a:off x="6091238" y="2986088"/>
            <a:ext cx="860425"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79" name="Rectangle 96"/>
          <p:cNvSpPr>
            <a:spLocks noChangeArrowheads="1"/>
          </p:cNvSpPr>
          <p:nvPr/>
        </p:nvSpPr>
        <p:spPr bwMode="auto">
          <a:xfrm>
            <a:off x="6440488" y="3165475"/>
            <a:ext cx="358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60</a:t>
            </a:r>
          </a:p>
        </p:txBody>
      </p:sp>
      <p:sp>
        <p:nvSpPr>
          <p:cNvPr id="33880" name="Rectangle 97"/>
          <p:cNvSpPr>
            <a:spLocks noChangeArrowheads="1"/>
          </p:cNvSpPr>
          <p:nvPr/>
        </p:nvSpPr>
        <p:spPr bwMode="auto">
          <a:xfrm>
            <a:off x="6951663" y="2986088"/>
            <a:ext cx="862012"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81" name="Rectangle 98"/>
          <p:cNvSpPr>
            <a:spLocks noChangeArrowheads="1"/>
          </p:cNvSpPr>
          <p:nvPr/>
        </p:nvSpPr>
        <p:spPr bwMode="auto">
          <a:xfrm>
            <a:off x="7302500" y="3165475"/>
            <a:ext cx="358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84</a:t>
            </a:r>
          </a:p>
        </p:txBody>
      </p:sp>
      <p:sp>
        <p:nvSpPr>
          <p:cNvPr id="33882" name="Rectangle 99"/>
          <p:cNvSpPr>
            <a:spLocks noChangeArrowheads="1"/>
          </p:cNvSpPr>
          <p:nvPr/>
        </p:nvSpPr>
        <p:spPr bwMode="auto">
          <a:xfrm>
            <a:off x="7813675" y="2986088"/>
            <a:ext cx="860425"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83" name="Rectangle 100"/>
          <p:cNvSpPr>
            <a:spLocks noChangeArrowheads="1"/>
          </p:cNvSpPr>
          <p:nvPr/>
        </p:nvSpPr>
        <p:spPr bwMode="auto">
          <a:xfrm>
            <a:off x="8162925" y="3165475"/>
            <a:ext cx="358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90</a:t>
            </a:r>
          </a:p>
        </p:txBody>
      </p:sp>
      <p:sp>
        <p:nvSpPr>
          <p:cNvPr id="33884" name="Rectangle 101"/>
          <p:cNvSpPr>
            <a:spLocks noChangeArrowheads="1"/>
          </p:cNvSpPr>
          <p:nvPr/>
        </p:nvSpPr>
        <p:spPr bwMode="auto">
          <a:xfrm>
            <a:off x="263525" y="3568700"/>
            <a:ext cx="1435100"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b="1">
              <a:latin typeface="Times New Roman" panose="02020603050405020304" pitchFamily="18" charset="0"/>
              <a:ea typeface="仿宋_GB2312" pitchFamily="49" charset="-122"/>
            </a:endParaRPr>
          </a:p>
        </p:txBody>
      </p:sp>
      <p:sp>
        <p:nvSpPr>
          <p:cNvPr id="33885" name="Rectangle 102"/>
          <p:cNvSpPr>
            <a:spLocks noChangeArrowheads="1"/>
          </p:cNvSpPr>
          <p:nvPr/>
        </p:nvSpPr>
        <p:spPr bwMode="auto">
          <a:xfrm>
            <a:off x="274638" y="3749675"/>
            <a:ext cx="14430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最后结果</a:t>
            </a:r>
          </a:p>
        </p:txBody>
      </p:sp>
      <p:sp>
        <p:nvSpPr>
          <p:cNvPr id="33886" name="Rectangle 103"/>
          <p:cNvSpPr>
            <a:spLocks noChangeArrowheads="1"/>
          </p:cNvSpPr>
          <p:nvPr/>
        </p:nvSpPr>
        <p:spPr bwMode="auto">
          <a:xfrm>
            <a:off x="1784350" y="3568700"/>
            <a:ext cx="862013"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87" name="Rectangle 104"/>
          <p:cNvSpPr>
            <a:spLocks noChangeArrowheads="1"/>
          </p:cNvSpPr>
          <p:nvPr/>
        </p:nvSpPr>
        <p:spPr bwMode="auto">
          <a:xfrm>
            <a:off x="2135188" y="374808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10</a:t>
            </a:r>
          </a:p>
        </p:txBody>
      </p:sp>
      <p:sp>
        <p:nvSpPr>
          <p:cNvPr id="33888" name="Rectangle 105"/>
          <p:cNvSpPr>
            <a:spLocks noChangeArrowheads="1"/>
          </p:cNvSpPr>
          <p:nvPr/>
        </p:nvSpPr>
        <p:spPr bwMode="auto">
          <a:xfrm>
            <a:off x="2646363" y="3568700"/>
            <a:ext cx="860425"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89" name="Rectangle 106"/>
          <p:cNvSpPr>
            <a:spLocks noChangeArrowheads="1"/>
          </p:cNvSpPr>
          <p:nvPr/>
        </p:nvSpPr>
        <p:spPr bwMode="auto">
          <a:xfrm>
            <a:off x="2995613" y="374808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36</a:t>
            </a:r>
          </a:p>
        </p:txBody>
      </p:sp>
      <p:sp>
        <p:nvSpPr>
          <p:cNvPr id="33890" name="Rectangle 107"/>
          <p:cNvSpPr>
            <a:spLocks noChangeArrowheads="1"/>
          </p:cNvSpPr>
          <p:nvPr/>
        </p:nvSpPr>
        <p:spPr bwMode="auto">
          <a:xfrm>
            <a:off x="3506788" y="3568700"/>
            <a:ext cx="862012"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91" name="Rectangle 108"/>
          <p:cNvSpPr>
            <a:spLocks noChangeArrowheads="1"/>
          </p:cNvSpPr>
          <p:nvPr/>
        </p:nvSpPr>
        <p:spPr bwMode="auto">
          <a:xfrm>
            <a:off x="3857625" y="374808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37</a:t>
            </a:r>
          </a:p>
        </p:txBody>
      </p:sp>
      <p:sp>
        <p:nvSpPr>
          <p:cNvPr id="33892" name="Rectangle 109"/>
          <p:cNvSpPr>
            <a:spLocks noChangeArrowheads="1"/>
          </p:cNvSpPr>
          <p:nvPr/>
        </p:nvSpPr>
        <p:spPr bwMode="auto">
          <a:xfrm>
            <a:off x="4368800" y="3568700"/>
            <a:ext cx="860425"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93" name="Rectangle 110"/>
          <p:cNvSpPr>
            <a:spLocks noChangeArrowheads="1"/>
          </p:cNvSpPr>
          <p:nvPr/>
        </p:nvSpPr>
        <p:spPr bwMode="auto">
          <a:xfrm>
            <a:off x="4718050" y="374808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48</a:t>
            </a:r>
          </a:p>
        </p:txBody>
      </p:sp>
      <p:sp>
        <p:nvSpPr>
          <p:cNvPr id="33894" name="Rectangle 111"/>
          <p:cNvSpPr>
            <a:spLocks noChangeArrowheads="1"/>
          </p:cNvSpPr>
          <p:nvPr/>
        </p:nvSpPr>
        <p:spPr bwMode="auto">
          <a:xfrm>
            <a:off x="5229225" y="3568700"/>
            <a:ext cx="862013"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95" name="Rectangle 112"/>
          <p:cNvSpPr>
            <a:spLocks noChangeArrowheads="1"/>
          </p:cNvSpPr>
          <p:nvPr/>
        </p:nvSpPr>
        <p:spPr bwMode="auto">
          <a:xfrm>
            <a:off x="5580063" y="374808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55</a:t>
            </a:r>
          </a:p>
        </p:txBody>
      </p:sp>
      <p:sp>
        <p:nvSpPr>
          <p:cNvPr id="33896" name="Rectangle 113"/>
          <p:cNvSpPr>
            <a:spLocks noChangeArrowheads="1"/>
          </p:cNvSpPr>
          <p:nvPr/>
        </p:nvSpPr>
        <p:spPr bwMode="auto">
          <a:xfrm>
            <a:off x="6091238" y="3568700"/>
            <a:ext cx="860425"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97" name="Rectangle 114"/>
          <p:cNvSpPr>
            <a:spLocks noChangeArrowheads="1"/>
          </p:cNvSpPr>
          <p:nvPr/>
        </p:nvSpPr>
        <p:spPr bwMode="auto">
          <a:xfrm>
            <a:off x="6440488" y="374808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60</a:t>
            </a:r>
          </a:p>
        </p:txBody>
      </p:sp>
      <p:sp>
        <p:nvSpPr>
          <p:cNvPr id="33898" name="Rectangle 115"/>
          <p:cNvSpPr>
            <a:spLocks noChangeArrowheads="1"/>
          </p:cNvSpPr>
          <p:nvPr/>
        </p:nvSpPr>
        <p:spPr bwMode="auto">
          <a:xfrm>
            <a:off x="6951663" y="3568700"/>
            <a:ext cx="862012"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899" name="Rectangle 116"/>
          <p:cNvSpPr>
            <a:spLocks noChangeArrowheads="1"/>
          </p:cNvSpPr>
          <p:nvPr/>
        </p:nvSpPr>
        <p:spPr bwMode="auto">
          <a:xfrm>
            <a:off x="7302500" y="374808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84</a:t>
            </a:r>
          </a:p>
        </p:txBody>
      </p:sp>
      <p:sp>
        <p:nvSpPr>
          <p:cNvPr id="33900" name="Rectangle 117"/>
          <p:cNvSpPr>
            <a:spLocks noChangeArrowheads="1"/>
          </p:cNvSpPr>
          <p:nvPr/>
        </p:nvSpPr>
        <p:spPr bwMode="auto">
          <a:xfrm>
            <a:off x="7813675" y="3568700"/>
            <a:ext cx="860425" cy="58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latin typeface="Times New Roman" panose="02020603050405020304" pitchFamily="18" charset="0"/>
              <a:ea typeface="仿宋_GB2312" pitchFamily="49" charset="-122"/>
            </a:endParaRPr>
          </a:p>
        </p:txBody>
      </p:sp>
      <p:sp>
        <p:nvSpPr>
          <p:cNvPr id="33901" name="Rectangle 118"/>
          <p:cNvSpPr>
            <a:spLocks noChangeArrowheads="1"/>
          </p:cNvSpPr>
          <p:nvPr/>
        </p:nvSpPr>
        <p:spPr bwMode="auto">
          <a:xfrm>
            <a:off x="8162925" y="374808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80808"/>
                </a:solidFill>
                <a:latin typeface="Times New Roman" panose="02020603050405020304" pitchFamily="18" charset="0"/>
                <a:ea typeface="仿宋_GB2312" pitchFamily="49" charset="-122"/>
              </a:rPr>
              <a:t>90</a:t>
            </a:r>
          </a:p>
        </p:txBody>
      </p:sp>
      <p:sp>
        <p:nvSpPr>
          <p:cNvPr id="33902" name="Rectangle 123"/>
          <p:cNvSpPr>
            <a:spLocks noChangeArrowheads="1"/>
          </p:cNvSpPr>
          <p:nvPr/>
        </p:nvSpPr>
        <p:spPr bwMode="auto">
          <a:xfrm>
            <a:off x="3506788" y="2986088"/>
            <a:ext cx="862012" cy="582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800" b="1">
              <a:solidFill>
                <a:srgbClr val="0000FF"/>
              </a:solidFill>
              <a:latin typeface="Times New Roman" panose="02020603050405020304" pitchFamily="18" charset="0"/>
              <a:ea typeface="仿宋_GB2312" pitchFamily="49" charset="-122"/>
            </a:endParaRPr>
          </a:p>
        </p:txBody>
      </p:sp>
      <p:sp>
        <p:nvSpPr>
          <p:cNvPr id="33903" name="Rectangle 124"/>
          <p:cNvSpPr>
            <a:spLocks noChangeArrowheads="1"/>
          </p:cNvSpPr>
          <p:nvPr/>
        </p:nvSpPr>
        <p:spPr bwMode="auto">
          <a:xfrm>
            <a:off x="3857625" y="3175000"/>
            <a:ext cx="6413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000FF"/>
                </a:solidFill>
                <a:latin typeface="Times New Roman" panose="02020603050405020304" pitchFamily="18" charset="0"/>
                <a:ea typeface="仿宋_GB2312" pitchFamily="49" charset="-122"/>
              </a:rPr>
              <a:t>{37}</a:t>
            </a:r>
          </a:p>
        </p:txBody>
      </p:sp>
      <p:sp>
        <p:nvSpPr>
          <p:cNvPr id="33904" name="Rectangle 125"/>
          <p:cNvSpPr>
            <a:spLocks noChangeArrowheads="1"/>
          </p:cNvSpPr>
          <p:nvPr/>
        </p:nvSpPr>
        <p:spPr bwMode="auto">
          <a:xfrm>
            <a:off x="3895725" y="2582863"/>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u="sng">
                <a:solidFill>
                  <a:srgbClr val="0000FF"/>
                </a:solidFill>
                <a:latin typeface="Times New Roman" panose="02020603050405020304" pitchFamily="18" charset="0"/>
                <a:ea typeface="仿宋_GB2312" pitchFamily="49" charset="-122"/>
              </a:rPr>
              <a:t>48</a:t>
            </a:r>
          </a:p>
        </p:txBody>
      </p:sp>
      <p:sp>
        <p:nvSpPr>
          <p:cNvPr id="33905" name="Rectangle 126"/>
          <p:cNvSpPr>
            <a:spLocks noChangeArrowheads="1"/>
          </p:cNvSpPr>
          <p:nvPr/>
        </p:nvSpPr>
        <p:spPr bwMode="auto">
          <a:xfrm>
            <a:off x="5605463" y="3165475"/>
            <a:ext cx="358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000FF"/>
                </a:solidFill>
                <a:latin typeface="Times New Roman" panose="02020603050405020304" pitchFamily="18" charset="0"/>
                <a:ea typeface="仿宋_GB2312" pitchFamily="49" charset="-122"/>
              </a:rPr>
              <a:t>55</a:t>
            </a:r>
          </a:p>
        </p:txBody>
      </p:sp>
      <p:sp>
        <p:nvSpPr>
          <p:cNvPr id="33906" name="Rectangle 127"/>
          <p:cNvSpPr>
            <a:spLocks noChangeArrowheads="1"/>
          </p:cNvSpPr>
          <p:nvPr/>
        </p:nvSpPr>
        <p:spPr bwMode="auto">
          <a:xfrm>
            <a:off x="7394575" y="2033588"/>
            <a:ext cx="35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u="sng">
                <a:solidFill>
                  <a:srgbClr val="0000FF"/>
                </a:solidFill>
                <a:latin typeface="Times New Roman" panose="02020603050405020304" pitchFamily="18" charset="0"/>
                <a:ea typeface="仿宋_GB2312" pitchFamily="49" charset="-122"/>
              </a:rPr>
              <a:t>84</a:t>
            </a:r>
          </a:p>
        </p:txBody>
      </p:sp>
      <p:sp>
        <p:nvSpPr>
          <p:cNvPr id="33907" name="Rectangle 129"/>
          <p:cNvSpPr>
            <a:spLocks noChangeArrowheads="1"/>
          </p:cNvSpPr>
          <p:nvPr/>
        </p:nvSpPr>
        <p:spPr bwMode="auto">
          <a:xfrm>
            <a:off x="8161338" y="2617788"/>
            <a:ext cx="4492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0000FF"/>
                </a:solidFill>
                <a:latin typeface="Times New Roman" panose="02020603050405020304" pitchFamily="18" charset="0"/>
                <a:ea typeface="仿宋_GB2312" pitchFamily="49" charset="-122"/>
              </a:rPr>
              <a:t>90</a:t>
            </a:r>
            <a:r>
              <a:rPr lang="zh-CN" altLang="en-US" sz="2800" b="1" u="sng">
                <a:solidFill>
                  <a:srgbClr val="0000FF"/>
                </a:solidFill>
                <a:latin typeface="Times New Roman" panose="02020603050405020304" pitchFamily="18" charset="0"/>
                <a:ea typeface="仿宋_GB2312" pitchFamily="49" charset="-122"/>
              </a:rPr>
              <a:t> </a:t>
            </a:r>
          </a:p>
        </p:txBody>
      </p:sp>
    </p:spTree>
    <p:extLst>
      <p:ext uri="{BB962C8B-B14F-4D97-AF65-F5344CB8AC3E}">
        <p14:creationId xmlns:p14="http://schemas.microsoft.com/office/powerpoint/2010/main" val="32014427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8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8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8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90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8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8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8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8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8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8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8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8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8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8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8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90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90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8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8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86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86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8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86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8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87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8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8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38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8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387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387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387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387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388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38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38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38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39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39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390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388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388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388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388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388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388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389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389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389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389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389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389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389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389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389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389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390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3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3" grpId="0"/>
      <p:bldP spid="33805" grpId="0"/>
      <p:bldP spid="33826" grpId="0"/>
      <p:bldP spid="33827" grpId="0"/>
      <p:bldP spid="33829" grpId="0"/>
      <p:bldP spid="33831" grpId="0"/>
      <p:bldP spid="33833" grpId="0"/>
      <p:bldP spid="33835" grpId="0"/>
      <p:bldP spid="33837" grpId="0"/>
      <p:bldP spid="33839" grpId="0"/>
      <p:bldP spid="33841" grpId="0"/>
      <p:bldP spid="33844" grpId="0"/>
      <p:bldP spid="33845" grpId="0"/>
      <p:bldP spid="33846" grpId="0"/>
      <p:bldP spid="33848" grpId="0"/>
      <p:bldP spid="33850" grpId="0"/>
      <p:bldP spid="33852" grpId="0"/>
      <p:bldP spid="33854" grpId="0"/>
      <p:bldP spid="33856" grpId="0"/>
      <p:bldP spid="33858" grpId="0"/>
      <p:bldP spid="33860" grpId="0"/>
      <p:bldP spid="33861" grpId="0"/>
      <p:bldP spid="33863" grpId="0"/>
      <p:bldP spid="33864" grpId="0" animBg="1"/>
      <p:bldP spid="33866" grpId="0"/>
      <p:bldP spid="33867" grpId="0"/>
      <p:bldP spid="33868" grpId="0"/>
      <p:bldP spid="33869" grpId="0" animBg="1"/>
      <p:bldP spid="33870" grpId="0"/>
      <p:bldP spid="33871" grpId="0"/>
      <p:bldP spid="33872" grpId="0"/>
      <p:bldP spid="33873" grpId="0" animBg="1"/>
      <p:bldP spid="33874" grpId="0"/>
      <p:bldP spid="33875" grpId="0" animBg="1"/>
      <p:bldP spid="33876" grpId="0"/>
      <p:bldP spid="33877" grpId="0"/>
      <p:bldP spid="33878" grpId="0" animBg="1"/>
      <p:bldP spid="33879" grpId="0"/>
      <p:bldP spid="33880" grpId="0" animBg="1"/>
      <p:bldP spid="33881" grpId="0"/>
      <p:bldP spid="33882" grpId="0" animBg="1"/>
      <p:bldP spid="33883" grpId="0"/>
      <p:bldP spid="33884" grpId="0" animBg="1"/>
      <p:bldP spid="33885" grpId="0"/>
      <p:bldP spid="33886" grpId="0" animBg="1"/>
      <p:bldP spid="33887" grpId="0"/>
      <p:bldP spid="33888" grpId="0" animBg="1"/>
      <p:bldP spid="33889" grpId="0"/>
      <p:bldP spid="33890" grpId="0" animBg="1"/>
      <p:bldP spid="33891" grpId="0"/>
      <p:bldP spid="33892" grpId="0" animBg="1"/>
      <p:bldP spid="33893" grpId="0"/>
      <p:bldP spid="33894" grpId="0" animBg="1"/>
      <p:bldP spid="33895" grpId="0"/>
      <p:bldP spid="33896" grpId="0" animBg="1"/>
      <p:bldP spid="33897" grpId="0"/>
      <p:bldP spid="33898" grpId="0" animBg="1"/>
      <p:bldP spid="33899" grpId="0"/>
      <p:bldP spid="33900" grpId="0" animBg="1"/>
      <p:bldP spid="33901" grpId="0"/>
      <p:bldP spid="33902" grpId="0" animBg="1"/>
      <p:bldP spid="33903" grpId="0"/>
      <p:bldP spid="33904" grpId="0"/>
      <p:bldP spid="33905" grpId="0"/>
      <p:bldP spid="33906" grpId="0"/>
      <p:bldP spid="3390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5FB78C-A6AC-4D11-AE03-6E099E98D10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24</a:t>
            </a:fld>
            <a:endParaRPr lang="en-US" altLang="zh-CN" sz="1800" smtClean="0">
              <a:latin typeface="华文新魏" panose="02010800040101010101" pitchFamily="2" charset="-122"/>
              <a:ea typeface="华文新魏" panose="02010800040101010101" pitchFamily="2" charset="-122"/>
            </a:endParaRPr>
          </a:p>
        </p:txBody>
      </p:sp>
      <p:sp>
        <p:nvSpPr>
          <p:cNvPr id="69636" name="Rectangle 8"/>
          <p:cNvSpPr>
            <a:spLocks noGrp="1" noChangeArrowheads="1"/>
          </p:cNvSpPr>
          <p:nvPr>
            <p:ph type="body" idx="1"/>
          </p:nvPr>
        </p:nvSpPr>
        <p:spPr>
          <a:xfrm>
            <a:off x="143508" y="644525"/>
            <a:ext cx="8795320" cy="5832475"/>
          </a:xfrm>
        </p:spPr>
        <p:txBody>
          <a:bodyPr/>
          <a:lstStyle/>
          <a:p>
            <a:pPr marL="0" indent="806450" algn="just" eaLnBrk="1" hangingPunct="1">
              <a:buClr>
                <a:srgbClr val="800080"/>
              </a:buClr>
              <a:buSzPct val="50000"/>
              <a:buFont typeface="Wingdings" panose="05000000000000000000" pitchFamily="2" charset="2"/>
              <a:buNone/>
            </a:pPr>
            <a:r>
              <a:rPr lang="zh-CN" altLang="en-US" sz="3000" b="1" dirty="0" smtClean="0">
                <a:latin typeface="Times New Roman" panose="02020603050405020304" pitchFamily="18" charset="0"/>
                <a:ea typeface="仿宋_GB2312" pitchFamily="49" charset="-122"/>
              </a:rPr>
              <a:t>快速排序是一种</a:t>
            </a:r>
            <a:r>
              <a:rPr lang="zh-CN" altLang="en-US" sz="3000" b="1" dirty="0" smtClean="0">
                <a:solidFill>
                  <a:srgbClr val="FF0000"/>
                </a:solidFill>
                <a:latin typeface="Times New Roman" panose="02020603050405020304" pitchFamily="18" charset="0"/>
                <a:ea typeface="仿宋_GB2312" pitchFamily="49" charset="-122"/>
              </a:rPr>
              <a:t>不稳定</a:t>
            </a:r>
            <a:r>
              <a:rPr lang="zh-CN" altLang="en-US" sz="3000" b="1" dirty="0" smtClean="0">
                <a:latin typeface="Times New Roman" panose="02020603050405020304" pitchFamily="18" charset="0"/>
                <a:ea typeface="仿宋_GB2312" pitchFamily="49" charset="-122"/>
              </a:rPr>
              <a:t>的排序方法。</a:t>
            </a:r>
            <a:endParaRPr lang="en-US" altLang="zh-CN" sz="3000" b="1" dirty="0" smtClean="0">
              <a:latin typeface="Times New Roman" panose="02020603050405020304" pitchFamily="18" charset="0"/>
              <a:ea typeface="仿宋_GB2312" pitchFamily="49" charset="-122"/>
            </a:endParaRPr>
          </a:p>
          <a:p>
            <a:pPr marL="0" indent="806450" algn="just" eaLnBrk="1" hangingPunct="1">
              <a:buClr>
                <a:srgbClr val="800080"/>
              </a:buClr>
              <a:buSzPct val="50000"/>
              <a:buFont typeface="Wingdings" panose="05000000000000000000" pitchFamily="2" charset="2"/>
              <a:buNone/>
            </a:pPr>
            <a:r>
              <a:rPr lang="zh-CN" altLang="en-US" sz="3000" b="1" dirty="0" smtClean="0">
                <a:latin typeface="Times New Roman" panose="02020603050405020304" pitchFamily="18" charset="0"/>
                <a:ea typeface="仿宋_GB2312" pitchFamily="49" charset="-122"/>
              </a:rPr>
              <a:t>平均时间复杂度</a:t>
            </a:r>
            <a:r>
              <a:rPr lang="en-US" altLang="zh-CN" sz="3000" b="1" dirty="0" err="1" smtClean="0">
                <a:latin typeface="Times New Roman" panose="02020603050405020304" pitchFamily="18" charset="0"/>
                <a:ea typeface="仿宋_GB2312" pitchFamily="49" charset="-122"/>
              </a:rPr>
              <a:t>nlogn</a:t>
            </a:r>
            <a:r>
              <a:rPr lang="zh-CN" altLang="en-US" sz="3000" b="1" dirty="0" smtClean="0">
                <a:latin typeface="Times New Roman" panose="02020603050405020304" pitchFamily="18" charset="0"/>
                <a:ea typeface="仿宋_GB2312" pitchFamily="49" charset="-122"/>
              </a:rPr>
              <a:t>，平均时间是所有内部排序方法中最好的。</a:t>
            </a:r>
          </a:p>
          <a:p>
            <a:pPr marL="0" indent="806450" algn="just" eaLnBrk="1" hangingPunct="1">
              <a:buClr>
                <a:srgbClr val="800080"/>
              </a:buClr>
              <a:buSzPct val="50000"/>
              <a:buFont typeface="Wingdings" panose="05000000000000000000" pitchFamily="2" charset="2"/>
              <a:buNone/>
            </a:pPr>
            <a:r>
              <a:rPr lang="zh-CN" altLang="en-US" sz="3000" b="1" dirty="0" smtClean="0">
                <a:latin typeface="Times New Roman" panose="02020603050405020304" pitchFamily="18" charset="0"/>
                <a:ea typeface="仿宋_GB2312" pitchFamily="49" charset="-122"/>
              </a:rPr>
              <a:t>对于 </a:t>
            </a:r>
            <a:r>
              <a:rPr lang="en-US" altLang="zh-CN" sz="3000" b="1" i="1" dirty="0" smtClean="0">
                <a:latin typeface="Times New Roman" panose="02020603050405020304" pitchFamily="18" charset="0"/>
                <a:ea typeface="仿宋_GB2312" pitchFamily="49" charset="-122"/>
              </a:rPr>
              <a:t>n </a:t>
            </a:r>
            <a:r>
              <a:rPr lang="zh-CN" altLang="en-US" sz="3000" b="1" dirty="0" smtClean="0">
                <a:latin typeface="Times New Roman" panose="02020603050405020304" pitchFamily="18" charset="0"/>
                <a:ea typeface="仿宋_GB2312" pitchFamily="49" charset="-122"/>
              </a:rPr>
              <a:t>较大的平均情况而言</a:t>
            </a:r>
            <a:r>
              <a:rPr lang="en-US" altLang="zh-CN" sz="3000" b="1" dirty="0" smtClean="0">
                <a:latin typeface="Times New Roman" panose="02020603050405020304" pitchFamily="18" charset="0"/>
                <a:ea typeface="仿宋_GB2312" pitchFamily="49" charset="-122"/>
              </a:rPr>
              <a:t>, </a:t>
            </a:r>
            <a:r>
              <a:rPr lang="zh-CN" altLang="en-US" sz="3000" b="1" dirty="0" smtClean="0">
                <a:latin typeface="Times New Roman" panose="02020603050405020304" pitchFamily="18" charset="0"/>
                <a:ea typeface="仿宋_GB2312" pitchFamily="49" charset="-122"/>
              </a:rPr>
              <a:t>快速排序是“快速”的</a:t>
            </a:r>
            <a:r>
              <a:rPr lang="en-US" altLang="zh-CN" sz="3000" b="1" dirty="0" smtClean="0">
                <a:latin typeface="Times New Roman" panose="02020603050405020304" pitchFamily="18" charset="0"/>
                <a:ea typeface="仿宋_GB2312" pitchFamily="49" charset="-122"/>
              </a:rPr>
              <a:t>, </a:t>
            </a:r>
            <a:r>
              <a:rPr lang="zh-CN" altLang="en-US" sz="3000" b="1" dirty="0" smtClean="0">
                <a:latin typeface="Times New Roman" panose="02020603050405020304" pitchFamily="18" charset="0"/>
                <a:ea typeface="仿宋_GB2312" pitchFamily="49" charset="-122"/>
              </a:rPr>
              <a:t>但是当 </a:t>
            </a:r>
            <a:r>
              <a:rPr lang="en-US" altLang="zh-CN" sz="3000" b="1" i="1" dirty="0" smtClean="0">
                <a:latin typeface="Times New Roman" panose="02020603050405020304" pitchFamily="18" charset="0"/>
                <a:ea typeface="仿宋_GB2312" pitchFamily="49" charset="-122"/>
              </a:rPr>
              <a:t>n </a:t>
            </a:r>
            <a:r>
              <a:rPr lang="zh-CN" altLang="en-US" sz="3000" b="1" dirty="0" smtClean="0">
                <a:latin typeface="Times New Roman" panose="02020603050405020304" pitchFamily="18" charset="0"/>
                <a:ea typeface="仿宋_GB2312" pitchFamily="49" charset="-122"/>
              </a:rPr>
              <a:t>很小时</a:t>
            </a:r>
            <a:r>
              <a:rPr lang="en-US" altLang="zh-CN" sz="3000" b="1" dirty="0" smtClean="0">
                <a:latin typeface="Times New Roman" panose="02020603050405020304" pitchFamily="18" charset="0"/>
                <a:ea typeface="仿宋_GB2312" pitchFamily="49" charset="-122"/>
              </a:rPr>
              <a:t>, </a:t>
            </a:r>
            <a:r>
              <a:rPr lang="zh-CN" altLang="en-US" sz="3000" b="1" dirty="0" smtClean="0">
                <a:latin typeface="Times New Roman" panose="02020603050405020304" pitchFamily="18" charset="0"/>
                <a:ea typeface="仿宋_GB2312" pitchFamily="49" charset="-122"/>
              </a:rPr>
              <a:t>这种排序方法往往比其它简单排序方法还要慢。</a:t>
            </a:r>
          </a:p>
          <a:p>
            <a:pPr marL="0" indent="806450" algn="just" eaLnBrk="1" hangingPunct="1">
              <a:buClr>
                <a:srgbClr val="800080"/>
              </a:buClr>
              <a:buSzPct val="50000"/>
              <a:buFont typeface="Wingdings" panose="05000000000000000000" pitchFamily="2" charset="2"/>
              <a:buNone/>
            </a:pPr>
            <a:r>
              <a:rPr lang="zh-CN" altLang="en-US" sz="3000" b="1" dirty="0" smtClean="0">
                <a:latin typeface="Times New Roman" panose="02020603050405020304" pitchFamily="18" charset="0"/>
                <a:ea typeface="仿宋_GB2312" pitchFamily="49" charset="-122"/>
              </a:rPr>
              <a:t>因此，当</a:t>
            </a:r>
            <a:r>
              <a:rPr lang="en-US" altLang="zh-CN" sz="3000" b="1" dirty="0" smtClean="0">
                <a:latin typeface="Times New Roman" panose="02020603050405020304" pitchFamily="18" charset="0"/>
                <a:ea typeface="仿宋_GB2312" pitchFamily="49" charset="-122"/>
              </a:rPr>
              <a:t>n</a:t>
            </a:r>
            <a:r>
              <a:rPr lang="zh-CN" altLang="en-US" sz="3000" b="1" dirty="0" smtClean="0">
                <a:latin typeface="Times New Roman" panose="02020603050405020304" pitchFamily="18" charset="0"/>
                <a:ea typeface="仿宋_GB2312" pitchFamily="49" charset="-122"/>
              </a:rPr>
              <a:t>很小时可以用直接插入排序方法。</a:t>
            </a:r>
            <a:r>
              <a:rPr lang="en-US" altLang="zh-CN" sz="3000" b="1" dirty="0">
                <a:latin typeface="Times New Roman" panose="02020603050405020304" pitchFamily="18" charset="0"/>
                <a:ea typeface="仿宋_GB2312" pitchFamily="49" charset="-122"/>
              </a:rPr>
              <a:t> </a:t>
            </a:r>
            <a:r>
              <a:rPr lang="en-US" altLang="zh-CN" sz="3000" b="1" dirty="0" smtClean="0">
                <a:latin typeface="Times New Roman" panose="02020603050405020304" pitchFamily="18" charset="0"/>
                <a:ea typeface="仿宋_GB2312" pitchFamily="49" charset="-122"/>
              </a:rPr>
              <a:t>   </a:t>
            </a:r>
            <a:r>
              <a:rPr lang="zh-CN" altLang="en-US" sz="3000" b="1" dirty="0" smtClean="0">
                <a:latin typeface="Times New Roman" panose="02020603050405020304" pitchFamily="18" charset="0"/>
                <a:ea typeface="仿宋_GB2312" pitchFamily="49" charset="-122"/>
              </a:rPr>
              <a:t>初始序列有序时快速排序退化为冒泡排序</a:t>
            </a:r>
            <a:r>
              <a:rPr lang="en-US" altLang="zh-CN" sz="3000" b="1" dirty="0" smtClean="0">
                <a:latin typeface="Times New Roman" panose="02020603050405020304" pitchFamily="18" charset="0"/>
                <a:ea typeface="仿宋_GB2312" pitchFamily="49" charset="-122"/>
              </a:rPr>
              <a:t>O(n*n)</a:t>
            </a:r>
            <a:endParaRPr lang="zh-CN" altLang="en-US" sz="3000" b="1" dirty="0" smtClean="0">
              <a:latin typeface="Times New Roman" panose="02020603050405020304" pitchFamily="18" charset="0"/>
              <a:ea typeface="仿宋_GB2312" pitchFamily="49" charset="-122"/>
            </a:endParaRPr>
          </a:p>
        </p:txBody>
      </p:sp>
    </p:spTree>
    <p:extLst>
      <p:ext uri="{BB962C8B-B14F-4D97-AF65-F5344CB8AC3E}">
        <p14:creationId xmlns:p14="http://schemas.microsoft.com/office/powerpoint/2010/main" val="269994153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02155713-74E3-4586-A49D-A7A7DB04B242}" type="slidenum">
              <a:rPr lang="en-US" altLang="zh-CN" sz="1800" b="1">
                <a:latin typeface="华文新魏" pitchFamily="2" charset="-122"/>
                <a:ea typeface="华文新魏" pitchFamily="2" charset="-122"/>
              </a:rPr>
              <a:pPr algn="r" eaLnBrk="1" hangingPunct="1"/>
              <a:t>25</a:t>
            </a:fld>
            <a:endParaRPr lang="en-US" altLang="zh-CN" sz="1800" b="1">
              <a:latin typeface="华文新魏" pitchFamily="2" charset="-122"/>
              <a:ea typeface="华文新魏" pitchFamily="2" charset="-122"/>
            </a:endParaRPr>
          </a:p>
        </p:txBody>
      </p:sp>
      <p:sp>
        <p:nvSpPr>
          <p:cNvPr id="22531" name="Rectangle 3"/>
          <p:cNvSpPr>
            <a:spLocks noGrp="1" noChangeArrowheads="1"/>
          </p:cNvSpPr>
          <p:nvPr>
            <p:ph type="title" idx="4294967295"/>
          </p:nvPr>
        </p:nvSpPr>
        <p:spPr>
          <a:xfrm>
            <a:off x="2454275" y="252413"/>
            <a:ext cx="4235450" cy="973137"/>
          </a:xfrm>
        </p:spPr>
        <p:txBody>
          <a:bodyPr/>
          <a:lstStyle/>
          <a:p>
            <a:pPr algn="ctr" eaLnBrk="1" hangingPunct="1"/>
            <a:r>
              <a:rPr lang="en-US" altLang="zh-CN" sz="4000" b="1" smtClean="0">
                <a:solidFill>
                  <a:srgbClr val="CC3300"/>
                </a:solidFill>
                <a:ea typeface="华文新魏" pitchFamily="2" charset="-122"/>
              </a:rPr>
              <a:t>9.4</a:t>
            </a:r>
            <a:r>
              <a:rPr lang="zh-CN" altLang="en-US" sz="4000" b="1" smtClean="0">
                <a:solidFill>
                  <a:srgbClr val="CC3300"/>
                </a:solidFill>
                <a:ea typeface="华文新魏" pitchFamily="2" charset="-122"/>
              </a:rPr>
              <a:t>  选择排序</a:t>
            </a:r>
            <a:endParaRPr lang="zh-CN" altLang="en-US" sz="4000" smtClean="0">
              <a:ea typeface="华文新魏" pitchFamily="2" charset="-122"/>
            </a:endParaRPr>
          </a:p>
        </p:txBody>
      </p:sp>
      <p:sp>
        <p:nvSpPr>
          <p:cNvPr id="19460" name="Rectangle 4"/>
          <p:cNvSpPr>
            <a:spLocks noGrp="1" noChangeArrowheads="1"/>
          </p:cNvSpPr>
          <p:nvPr>
            <p:ph type="body" idx="4294967295"/>
          </p:nvPr>
        </p:nvSpPr>
        <p:spPr>
          <a:xfrm>
            <a:off x="519113" y="1379538"/>
            <a:ext cx="8229600" cy="3886200"/>
          </a:xfrm>
        </p:spPr>
        <p:txBody>
          <a:bodyPr/>
          <a:lstStyle/>
          <a:p>
            <a:pPr marL="6350" indent="800100" eaLnBrk="1" hangingPunct="1">
              <a:lnSpc>
                <a:spcPct val="110000"/>
              </a:lnSpc>
              <a:buClr>
                <a:srgbClr val="800080"/>
              </a:buClr>
              <a:buSzPct val="50000"/>
              <a:buFont typeface="Wingdings" pitchFamily="2" charset="2"/>
              <a:buNone/>
              <a:defRPr/>
            </a:pPr>
            <a:r>
              <a:rPr lang="zh-CN" altLang="en-US" sz="3000" b="1" dirty="0" smtClean="0">
                <a:latin typeface="Times New Roman" pitchFamily="18" charset="0"/>
                <a:ea typeface="仿宋_GB2312" pitchFamily="49" charset="-122"/>
              </a:rPr>
              <a:t>基本思想是</a:t>
            </a:r>
            <a:r>
              <a:rPr lang="en-US" altLang="zh-CN" sz="3000" b="1" dirty="0" smtClean="0">
                <a:latin typeface="Times New Roman" pitchFamily="18" charset="0"/>
                <a:ea typeface="仿宋_GB2312" pitchFamily="49" charset="-122"/>
              </a:rPr>
              <a:t>: </a:t>
            </a:r>
            <a:endParaRPr lang="en-US" sz="3000" b="1" dirty="0" smtClean="0">
              <a:latin typeface="Times New Roman" pitchFamily="18" charset="0"/>
              <a:ea typeface="仿宋_GB2312" pitchFamily="49" charset="-122"/>
            </a:endParaRPr>
          </a:p>
          <a:p>
            <a:pPr eaLnBrk="1" hangingPunct="1">
              <a:spcBef>
                <a:spcPct val="50000"/>
              </a:spcBef>
              <a:defRPr/>
            </a:pPr>
            <a:r>
              <a:rPr kumimoji="1" lang="zh-CN" altLang="en-US" sz="2800" b="1" dirty="0" smtClean="0">
                <a:effectLst>
                  <a:outerShdw blurRad="38100" dist="38100" dir="2700000" algn="tl">
                    <a:srgbClr val="000000">
                      <a:alpha val="43137"/>
                    </a:srgbClr>
                  </a:outerShdw>
                </a:effectLst>
              </a:rPr>
              <a:t>首先从</a:t>
            </a:r>
            <a:r>
              <a:rPr kumimoji="1" lang="en-US" altLang="zh-CN" sz="2800" b="1" dirty="0" smtClean="0">
                <a:solidFill>
                  <a:srgbClr val="FF3300"/>
                </a:solidFill>
                <a:effectLst>
                  <a:outerShdw blurRad="38100" dist="38100" dir="2700000" algn="tl">
                    <a:srgbClr val="000000">
                      <a:alpha val="43137"/>
                    </a:srgbClr>
                  </a:outerShdw>
                </a:effectLst>
              </a:rPr>
              <a:t>1~n</a:t>
            </a:r>
            <a:r>
              <a:rPr kumimoji="1" lang="zh-CN" altLang="en-US" sz="2800" b="1" dirty="0" smtClean="0">
                <a:effectLst>
                  <a:outerShdw blurRad="38100" dist="38100" dir="2700000" algn="tl">
                    <a:srgbClr val="000000">
                      <a:alpha val="43137"/>
                    </a:srgbClr>
                  </a:outerShdw>
                </a:effectLst>
              </a:rPr>
              <a:t>个元素中选出关键字</a:t>
            </a:r>
            <a:r>
              <a:rPr kumimoji="1" lang="zh-CN" altLang="en-US" sz="2800" b="1" dirty="0" smtClean="0">
                <a:solidFill>
                  <a:srgbClr val="FF3300"/>
                </a:solidFill>
                <a:effectLst>
                  <a:outerShdw blurRad="38100" dist="38100" dir="2700000" algn="tl">
                    <a:srgbClr val="000000">
                      <a:alpha val="43137"/>
                    </a:srgbClr>
                  </a:outerShdw>
                </a:effectLst>
              </a:rPr>
              <a:t>最小</a:t>
            </a:r>
            <a:r>
              <a:rPr kumimoji="1" lang="zh-CN" altLang="en-US" sz="2800" b="1" dirty="0" smtClean="0">
                <a:effectLst>
                  <a:outerShdw blurRad="38100" dist="38100" dir="2700000" algn="tl">
                    <a:srgbClr val="000000">
                      <a:alpha val="43137"/>
                    </a:srgbClr>
                  </a:outerShdw>
                </a:effectLst>
              </a:rPr>
              <a:t>的记录交换到</a:t>
            </a:r>
            <a:r>
              <a:rPr kumimoji="1" lang="zh-CN" altLang="en-US" sz="2800" b="1" dirty="0" smtClean="0">
                <a:solidFill>
                  <a:srgbClr val="FF3300"/>
                </a:solidFill>
                <a:effectLst>
                  <a:outerShdw blurRad="38100" dist="38100" dir="2700000" algn="tl">
                    <a:srgbClr val="000000">
                      <a:alpha val="43137"/>
                    </a:srgbClr>
                  </a:outerShdw>
                </a:effectLst>
              </a:rPr>
              <a:t>第一个</a:t>
            </a:r>
            <a:r>
              <a:rPr kumimoji="1" lang="zh-CN" altLang="en-US" sz="2800" b="1" dirty="0" smtClean="0">
                <a:effectLst>
                  <a:outerShdw blurRad="38100" dist="38100" dir="2700000" algn="tl">
                    <a:srgbClr val="000000">
                      <a:alpha val="43137"/>
                    </a:srgbClr>
                  </a:outerShdw>
                </a:effectLst>
              </a:rPr>
              <a:t>位置上。然后再从第</a:t>
            </a:r>
            <a:r>
              <a:rPr kumimoji="1" lang="en-US" altLang="zh-CN" sz="2800" b="1" dirty="0" smtClean="0">
                <a:solidFill>
                  <a:srgbClr val="FF3300"/>
                </a:solidFill>
                <a:effectLst>
                  <a:outerShdw blurRad="38100" dist="38100" dir="2700000" algn="tl">
                    <a:srgbClr val="000000">
                      <a:alpha val="43137"/>
                    </a:srgbClr>
                  </a:outerShdw>
                </a:effectLst>
              </a:rPr>
              <a:t>2 </a:t>
            </a:r>
            <a:r>
              <a:rPr kumimoji="1" lang="zh-CN" altLang="en-US" sz="2800" b="1" dirty="0" smtClean="0">
                <a:effectLst>
                  <a:outerShdw blurRad="38100" dist="38100" dir="2700000" algn="tl">
                    <a:srgbClr val="000000">
                      <a:alpha val="43137"/>
                    </a:srgbClr>
                  </a:outerShdw>
                </a:effectLst>
              </a:rPr>
              <a:t>个到第</a:t>
            </a:r>
            <a:r>
              <a:rPr kumimoji="1" lang="en-US" altLang="zh-CN" sz="2800" b="1" dirty="0" smtClean="0">
                <a:effectLst>
                  <a:outerShdw blurRad="38100" dist="38100" dir="2700000" algn="tl">
                    <a:srgbClr val="000000">
                      <a:alpha val="43137"/>
                    </a:srgbClr>
                  </a:outerShdw>
                </a:effectLst>
              </a:rPr>
              <a:t>n</a:t>
            </a:r>
            <a:r>
              <a:rPr kumimoji="1" lang="zh-CN" altLang="en-US" sz="2800" b="1" dirty="0" smtClean="0">
                <a:effectLst>
                  <a:outerShdw blurRad="38100" dist="38100" dir="2700000" algn="tl">
                    <a:srgbClr val="000000">
                      <a:alpha val="43137"/>
                    </a:srgbClr>
                  </a:outerShdw>
                </a:effectLst>
              </a:rPr>
              <a:t>个元素中选出次小的记录交换到</a:t>
            </a:r>
            <a:r>
              <a:rPr kumimoji="1" lang="zh-CN" altLang="en-US" sz="2800" b="1" dirty="0" smtClean="0">
                <a:solidFill>
                  <a:srgbClr val="FF3300"/>
                </a:solidFill>
                <a:effectLst>
                  <a:outerShdw blurRad="38100" dist="38100" dir="2700000" algn="tl">
                    <a:srgbClr val="000000">
                      <a:alpha val="43137"/>
                    </a:srgbClr>
                  </a:outerShdw>
                </a:effectLst>
              </a:rPr>
              <a:t>第二个</a:t>
            </a:r>
            <a:r>
              <a:rPr kumimoji="1" lang="zh-CN" altLang="en-US" sz="2800" b="1" dirty="0" smtClean="0">
                <a:effectLst>
                  <a:outerShdw blurRad="38100" dist="38100" dir="2700000" algn="tl">
                    <a:srgbClr val="000000">
                      <a:alpha val="43137"/>
                    </a:srgbClr>
                  </a:outerShdw>
                </a:effectLst>
              </a:rPr>
              <a:t>位置上，依次类推。</a:t>
            </a:r>
          </a:p>
          <a:p>
            <a:pPr eaLnBrk="1" hangingPunct="1">
              <a:spcBef>
                <a:spcPct val="50000"/>
              </a:spcBef>
              <a:defRPr/>
            </a:pPr>
            <a:r>
              <a:rPr kumimoji="1" lang="zh-CN" altLang="en-US" sz="2800" b="1" dirty="0" smtClean="0">
                <a:effectLst>
                  <a:outerShdw blurRad="38100" dist="38100" dir="2700000" algn="tl">
                    <a:srgbClr val="000000">
                      <a:alpha val="43137"/>
                    </a:srgbClr>
                  </a:outerShdw>
                </a:effectLst>
              </a:rPr>
              <a:t>时间复杂度为</a:t>
            </a:r>
            <a:r>
              <a:rPr kumimoji="1" lang="en-US" altLang="zh-CN" sz="2800" b="1" dirty="0" smtClean="0">
                <a:solidFill>
                  <a:srgbClr val="FF3300"/>
                </a:solidFill>
                <a:effectLst>
                  <a:outerShdw blurRad="38100" dist="38100" dir="2700000" algn="tl">
                    <a:srgbClr val="000000">
                      <a:alpha val="43137"/>
                    </a:srgbClr>
                  </a:outerShdw>
                </a:effectLst>
              </a:rPr>
              <a:t>O(n</a:t>
            </a:r>
            <a:r>
              <a:rPr kumimoji="1" lang="en-US" altLang="zh-CN" sz="2800" b="1" baseline="30000" dirty="0" smtClean="0">
                <a:solidFill>
                  <a:srgbClr val="FF3300"/>
                </a:solidFill>
                <a:effectLst>
                  <a:outerShdw blurRad="38100" dist="38100" dir="2700000" algn="tl">
                    <a:srgbClr val="000000">
                      <a:alpha val="43137"/>
                    </a:srgbClr>
                  </a:outerShdw>
                </a:effectLst>
              </a:rPr>
              <a:t>2</a:t>
            </a:r>
            <a:r>
              <a:rPr kumimoji="1" lang="en-US" altLang="zh-CN" sz="2800" b="1" dirty="0" smtClean="0">
                <a:solidFill>
                  <a:srgbClr val="FF3300"/>
                </a:solidFill>
                <a:effectLst>
                  <a:outerShdw blurRad="38100" dist="38100" dir="2700000" algn="tl">
                    <a:srgbClr val="000000">
                      <a:alpha val="43137"/>
                    </a:srgbClr>
                  </a:outerShdw>
                </a:effectLst>
              </a:rPr>
              <a:t>)</a:t>
            </a:r>
            <a:r>
              <a:rPr kumimoji="1" lang="zh-CN" altLang="en-US" sz="2800" b="1" dirty="0" smtClean="0">
                <a:effectLst>
                  <a:outerShdw blurRad="38100" dist="38100" dir="2700000" algn="tl">
                    <a:srgbClr val="000000">
                      <a:alpha val="43137"/>
                    </a:srgbClr>
                  </a:outerShdw>
                </a:effectLst>
              </a:rPr>
              <a:t>，</a:t>
            </a:r>
          </a:p>
          <a:p>
            <a:pPr eaLnBrk="1" hangingPunct="1">
              <a:spcBef>
                <a:spcPct val="50000"/>
              </a:spcBef>
              <a:defRPr/>
            </a:pPr>
            <a:r>
              <a:rPr kumimoji="1" lang="zh-CN" altLang="en-US" sz="2800" b="1" dirty="0" smtClean="0">
                <a:effectLst>
                  <a:outerShdw blurRad="38100" dist="38100" dir="2700000" algn="tl">
                    <a:srgbClr val="000000">
                      <a:alpha val="43137"/>
                    </a:srgbClr>
                  </a:outerShdw>
                </a:effectLst>
              </a:rPr>
              <a:t>适用于</a:t>
            </a:r>
            <a:r>
              <a:rPr kumimoji="1" lang="zh-CN" altLang="en-US" sz="2800" b="1" dirty="0" smtClean="0">
                <a:solidFill>
                  <a:srgbClr val="FF3300"/>
                </a:solidFill>
                <a:effectLst>
                  <a:outerShdw blurRad="38100" dist="38100" dir="2700000" algn="tl">
                    <a:srgbClr val="000000">
                      <a:alpha val="43137"/>
                    </a:srgbClr>
                  </a:outerShdw>
                </a:effectLst>
              </a:rPr>
              <a:t>待排序元素较少</a:t>
            </a:r>
            <a:r>
              <a:rPr kumimoji="1" lang="zh-CN" altLang="en-US" sz="2800" b="1" dirty="0" smtClean="0">
                <a:effectLst>
                  <a:outerShdw blurRad="38100" dist="38100" dir="2700000" algn="tl">
                    <a:srgbClr val="000000">
                      <a:alpha val="43137"/>
                    </a:srgbClr>
                  </a:outerShdw>
                </a:effectLst>
              </a:rPr>
              <a:t>的情况。</a:t>
            </a:r>
            <a:endParaRPr lang="zh-CN" altLang="en-US" sz="3000" b="1" dirty="0" smtClean="0">
              <a:effectLst>
                <a:outerShdw blurRad="38100" dist="38100" dir="2700000" algn="tl">
                  <a:srgbClr val="000000">
                    <a:alpha val="43137"/>
                  </a:srgbClr>
                </a:outerShdw>
              </a:effectLst>
              <a:latin typeface="Times New Roman" pitchFamily="18" charset="0"/>
              <a:ea typeface="仿宋_GB2312" pitchFamily="49" charset="-122"/>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38900053-CAD0-4F2C-9763-79A3A1C9B49A}" type="slidenum">
              <a:rPr lang="en-US" altLang="zh-CN" sz="1800" b="1">
                <a:latin typeface="华文新魏" panose="02010800040101010101" pitchFamily="2" charset="-122"/>
                <a:ea typeface="华文新魏" panose="02010800040101010101" pitchFamily="2" charset="-122"/>
              </a:rPr>
              <a:pPr algn="r" eaLnBrk="1" hangingPunct="1">
                <a:spcBef>
                  <a:spcPct val="0"/>
                </a:spcBef>
                <a:buClrTx/>
                <a:buSzTx/>
                <a:buFontTx/>
                <a:buNone/>
              </a:pPr>
              <a:t>26</a:t>
            </a:fld>
            <a:endParaRPr lang="en-US" altLang="zh-CN" sz="1800" b="1">
              <a:latin typeface="华文新魏" panose="02010800040101010101" pitchFamily="2" charset="-122"/>
              <a:ea typeface="华文新魏" panose="02010800040101010101" pitchFamily="2" charset="-122"/>
            </a:endParaRPr>
          </a:p>
        </p:txBody>
      </p:sp>
      <p:sp>
        <p:nvSpPr>
          <p:cNvPr id="33795" name="Rectangle 3"/>
          <p:cNvSpPr>
            <a:spLocks noChangeArrowheads="1"/>
          </p:cNvSpPr>
          <p:nvPr/>
        </p:nvSpPr>
        <p:spPr bwMode="auto">
          <a:xfrm>
            <a:off x="428625" y="362902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b="1">
              <a:solidFill>
                <a:srgbClr val="CC3300"/>
              </a:solidFill>
              <a:latin typeface="Times New Roman" panose="02020603050405020304" pitchFamily="18" charset="0"/>
            </a:endParaRPr>
          </a:p>
        </p:txBody>
      </p:sp>
      <p:sp>
        <p:nvSpPr>
          <p:cNvPr id="33796" name="Rectangle 6"/>
          <p:cNvSpPr>
            <a:spLocks noGrp="1" noChangeArrowheads="1"/>
          </p:cNvSpPr>
          <p:nvPr>
            <p:ph type="title" idx="4294967295"/>
          </p:nvPr>
        </p:nvSpPr>
        <p:spPr>
          <a:xfrm>
            <a:off x="457200" y="457200"/>
            <a:ext cx="8229600" cy="955675"/>
          </a:xfrm>
        </p:spPr>
        <p:txBody>
          <a:bodyPr/>
          <a:lstStyle/>
          <a:p>
            <a:pPr algn="ctr" eaLnBrk="1" hangingPunct="1"/>
            <a:r>
              <a:rPr lang="zh-CN" altLang="en-US" sz="4000" b="1" smtClean="0">
                <a:solidFill>
                  <a:schemeClr val="tx2"/>
                </a:solidFill>
                <a:latin typeface="华文新魏" panose="02010800040101010101" pitchFamily="2" charset="-122"/>
                <a:ea typeface="华文新魏" panose="02010800040101010101" pitchFamily="2" charset="-122"/>
              </a:rPr>
              <a:t>直接选择排序 </a:t>
            </a:r>
            <a:r>
              <a:rPr lang="en-US" altLang="zh-CN" sz="4000" b="1" smtClean="0">
                <a:solidFill>
                  <a:schemeClr val="tx2"/>
                </a:solidFill>
                <a:latin typeface="华文新魏" panose="02010800040101010101" pitchFamily="2" charset="-122"/>
                <a:ea typeface="华文新魏" panose="02010800040101010101" pitchFamily="2" charset="-122"/>
              </a:rPr>
              <a:t>(Select Sort)</a:t>
            </a:r>
          </a:p>
        </p:txBody>
      </p:sp>
      <p:sp>
        <p:nvSpPr>
          <p:cNvPr id="7" name="Text Box 2" descr="花岗岩"/>
          <p:cNvSpPr txBox="1">
            <a:spLocks noChangeArrowheads="1"/>
          </p:cNvSpPr>
          <p:nvPr/>
        </p:nvSpPr>
        <p:spPr bwMode="auto">
          <a:xfrm>
            <a:off x="1042988" y="1209675"/>
            <a:ext cx="6842125" cy="4894263"/>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kumimoji="1" lang="zh-CN" altLang="en-US" sz="2400" b="1" dirty="0">
                <a:solidFill>
                  <a:srgbClr val="3333FF"/>
                </a:solidFill>
                <a:effectLst>
                  <a:outerShdw blurRad="38100" dist="38100" dir="2700000" algn="tl">
                    <a:srgbClr val="000000">
                      <a:alpha val="43137"/>
                    </a:srgbClr>
                  </a:outerShdw>
                </a:effectLst>
                <a:ea typeface="宋体" pitchFamily="2" charset="-122"/>
              </a:rPr>
              <a:t>直接选择排序的算法如下：</a:t>
            </a:r>
          </a:p>
          <a:p>
            <a:pPr eaLnBrk="1" hangingPunct="1">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void   </a:t>
            </a:r>
            <a:r>
              <a:rPr kumimoji="1" lang="en-US" altLang="zh-CN" sz="2400" b="1" dirty="0" err="1">
                <a:effectLst>
                  <a:outerShdw blurRad="38100" dist="38100" dir="2700000" algn="tl">
                    <a:srgbClr val="000000">
                      <a:alpha val="43137"/>
                    </a:srgbClr>
                  </a:outerShdw>
                </a:effectLst>
                <a:ea typeface="宋体" pitchFamily="2" charset="-122"/>
              </a:rPr>
              <a:t>SelectSort</a:t>
            </a:r>
            <a:r>
              <a:rPr kumimoji="1" lang="en-US" altLang="zh-CN" sz="2400" b="1" dirty="0">
                <a:effectLst>
                  <a:outerShdw blurRad="38100" dist="38100" dir="2700000" algn="tl">
                    <a:srgbClr val="000000">
                      <a:alpha val="43137"/>
                    </a:srgbClr>
                  </a:outerShdw>
                </a:effectLst>
                <a:ea typeface="宋体" pitchFamily="2" charset="-122"/>
              </a:rPr>
              <a:t>( STBL L[ ],</a:t>
            </a:r>
            <a:r>
              <a:rPr kumimoji="1" lang="en-US" altLang="zh-CN" sz="2400" b="1" dirty="0" err="1">
                <a:effectLst>
                  <a:outerShdw blurRad="38100" dist="38100" dir="2700000" algn="tl">
                    <a:srgbClr val="000000">
                      <a:alpha val="43137"/>
                    </a:srgbClr>
                  </a:outerShdw>
                </a:effectLst>
                <a:ea typeface="宋体" pitchFamily="2" charset="-122"/>
              </a:rPr>
              <a:t>int</a:t>
            </a:r>
            <a:r>
              <a:rPr kumimoji="1" lang="en-US" altLang="zh-CN" sz="2400" b="1" dirty="0">
                <a:effectLst>
                  <a:outerShdw blurRad="38100" dist="38100" dir="2700000" algn="tl">
                    <a:srgbClr val="000000">
                      <a:alpha val="43137"/>
                    </a:srgbClr>
                  </a:outerShdw>
                </a:effectLst>
                <a:ea typeface="宋体" pitchFamily="2" charset="-122"/>
              </a:rPr>
              <a:t> n)</a:t>
            </a:r>
          </a:p>
          <a:p>
            <a:pPr eaLnBrk="1" hangingPunct="1">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 {  </a:t>
            </a:r>
            <a:r>
              <a:rPr kumimoji="1" lang="en-US" altLang="zh-CN" sz="2400" b="1" dirty="0" err="1">
                <a:effectLst>
                  <a:outerShdw blurRad="38100" dist="38100" dir="2700000" algn="tl">
                    <a:srgbClr val="000000">
                      <a:alpha val="43137"/>
                    </a:srgbClr>
                  </a:outerShdw>
                </a:effectLst>
                <a:ea typeface="宋体" pitchFamily="2" charset="-122"/>
              </a:rPr>
              <a:t>int</a:t>
            </a:r>
            <a:r>
              <a:rPr kumimoji="1" lang="en-US" altLang="zh-CN" sz="2400" b="1" dirty="0">
                <a:effectLst>
                  <a:outerShdw blurRad="38100" dist="38100" dir="2700000" algn="tl">
                    <a:srgbClr val="000000">
                      <a:alpha val="43137"/>
                    </a:srgbClr>
                  </a:outerShdw>
                </a:effectLst>
                <a:ea typeface="宋体" pitchFamily="2" charset="-122"/>
              </a:rPr>
              <a:t> </a:t>
            </a:r>
            <a:r>
              <a:rPr kumimoji="1" lang="en-US" altLang="zh-CN" sz="2400" b="1" dirty="0" err="1">
                <a:effectLst>
                  <a:outerShdw blurRad="38100" dist="38100" dir="2700000" algn="tl">
                    <a:srgbClr val="000000">
                      <a:alpha val="43137"/>
                    </a:srgbClr>
                  </a:outerShdw>
                </a:effectLst>
                <a:ea typeface="宋体" pitchFamily="2" charset="-122"/>
              </a:rPr>
              <a:t>i,j,k,t</a:t>
            </a:r>
            <a:r>
              <a:rPr kumimoji="1" lang="en-US" altLang="zh-CN" sz="2400" b="1" dirty="0">
                <a:effectLst>
                  <a:outerShdw blurRad="38100" dist="38100" dir="2700000" algn="tl">
                    <a:srgbClr val="000000">
                      <a:alpha val="43137"/>
                    </a:srgbClr>
                  </a:outerShdw>
                </a:effectLst>
                <a:ea typeface="宋体" pitchFamily="2" charset="-122"/>
              </a:rPr>
              <a:t>;</a:t>
            </a:r>
          </a:p>
          <a:p>
            <a:pPr eaLnBrk="1" hangingPunct="1">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     for  (i=0,i&lt;n;++i</a:t>
            </a:r>
            <a:r>
              <a:rPr kumimoji="1" lang="zh-CN" altLang="en-US" sz="2400" b="1" dirty="0">
                <a:effectLst>
                  <a:outerShdw blurRad="38100" dist="38100" dir="2700000" algn="tl">
                    <a:srgbClr val="000000">
                      <a:alpha val="43137"/>
                    </a:srgbClr>
                  </a:outerShdw>
                </a:effectLst>
                <a:ea typeface="宋体" pitchFamily="2" charset="-122"/>
              </a:rPr>
              <a:t>）</a:t>
            </a:r>
          </a:p>
          <a:p>
            <a:pPr eaLnBrk="1" hangingPunct="1">
              <a:spcBef>
                <a:spcPct val="20000"/>
              </a:spcBef>
              <a:defRPr/>
            </a:pPr>
            <a:r>
              <a:rPr kumimoji="1" lang="zh-CN" altLang="en-US" sz="2400" b="1" dirty="0">
                <a:effectLst>
                  <a:outerShdw blurRad="38100" dist="38100" dir="2700000" algn="tl">
                    <a:srgbClr val="000000">
                      <a:alpha val="43137"/>
                    </a:srgbClr>
                  </a:outerShdw>
                </a:effectLst>
                <a:ea typeface="宋体" pitchFamily="2" charset="-122"/>
              </a:rPr>
              <a:t>     </a:t>
            </a:r>
            <a:r>
              <a:rPr kumimoji="1" lang="en-US" altLang="zh-CN" sz="2400" b="1" dirty="0">
                <a:effectLst>
                  <a:outerShdw blurRad="38100" dist="38100" dir="2700000" algn="tl">
                    <a:srgbClr val="000000">
                      <a:alpha val="43137"/>
                    </a:srgbClr>
                  </a:outerShdw>
                </a:effectLst>
                <a:ea typeface="宋体" pitchFamily="2" charset="-122"/>
              </a:rPr>
              <a:t>{  k=i</a:t>
            </a:r>
            <a:r>
              <a:rPr kumimoji="1" lang="zh-CN" altLang="en-US" sz="2400" b="1" dirty="0">
                <a:effectLst>
                  <a:outerShdw blurRad="38100" dist="38100" dir="2700000" algn="tl">
                    <a:srgbClr val="000000">
                      <a:alpha val="43137"/>
                    </a:srgbClr>
                  </a:outerShdw>
                </a:effectLst>
                <a:ea typeface="宋体" pitchFamily="2" charset="-122"/>
              </a:rPr>
              <a:t>；</a:t>
            </a:r>
            <a:r>
              <a:rPr kumimoji="1" lang="zh-CN" altLang="en-US" sz="2400" b="1" dirty="0">
                <a:solidFill>
                  <a:srgbClr val="CC0066"/>
                </a:solidFill>
                <a:effectLst>
                  <a:outerShdw blurRad="38100" dist="38100" dir="2700000" algn="tl">
                    <a:srgbClr val="000000">
                      <a:alpha val="43137"/>
                    </a:srgbClr>
                  </a:outerShdw>
                </a:effectLst>
                <a:ea typeface="宋体" pitchFamily="2" charset="-122"/>
              </a:rPr>
              <a:t>第</a:t>
            </a:r>
            <a:r>
              <a:rPr kumimoji="1" lang="en-US" altLang="zh-CN" sz="2400" b="1" dirty="0">
                <a:solidFill>
                  <a:srgbClr val="CC0066"/>
                </a:solidFill>
                <a:effectLst>
                  <a:outerShdw blurRad="38100" dist="38100" dir="2700000" algn="tl">
                    <a:srgbClr val="000000">
                      <a:alpha val="43137"/>
                    </a:srgbClr>
                  </a:outerShdw>
                </a:effectLst>
                <a:ea typeface="宋体" pitchFamily="2" charset="-122"/>
              </a:rPr>
              <a:t>I</a:t>
            </a:r>
            <a:r>
              <a:rPr kumimoji="1" lang="zh-CN" altLang="en-US" sz="2400" b="1" dirty="0">
                <a:solidFill>
                  <a:srgbClr val="CC0066"/>
                </a:solidFill>
                <a:effectLst>
                  <a:outerShdw blurRad="38100" dist="38100" dir="2700000" algn="tl">
                    <a:srgbClr val="000000">
                      <a:alpha val="43137"/>
                    </a:srgbClr>
                  </a:outerShdw>
                </a:effectLst>
                <a:ea typeface="宋体" pitchFamily="2" charset="-122"/>
              </a:rPr>
              <a:t>小的元素</a:t>
            </a:r>
            <a:endParaRPr kumimoji="1" lang="zh-CN" altLang="en-US" sz="2400" b="1" dirty="0">
              <a:effectLst>
                <a:outerShdw blurRad="38100" dist="38100" dir="2700000" algn="tl">
                  <a:srgbClr val="000000">
                    <a:alpha val="43137"/>
                  </a:srgbClr>
                </a:outerShdw>
              </a:effectLst>
              <a:ea typeface="宋体" pitchFamily="2" charset="-122"/>
            </a:endParaRPr>
          </a:p>
          <a:p>
            <a:pPr eaLnBrk="1" hangingPunct="1">
              <a:spcBef>
                <a:spcPct val="20000"/>
              </a:spcBef>
              <a:defRPr/>
            </a:pPr>
            <a:r>
              <a:rPr kumimoji="1" lang="zh-CN" altLang="en-US" sz="2400" b="1" dirty="0">
                <a:effectLst>
                  <a:outerShdw blurRad="38100" dist="38100" dir="2700000" algn="tl">
                    <a:srgbClr val="000000">
                      <a:alpha val="43137"/>
                    </a:srgbClr>
                  </a:outerShdw>
                </a:effectLst>
                <a:ea typeface="宋体" pitchFamily="2" charset="-122"/>
              </a:rPr>
              <a:t>         </a:t>
            </a:r>
            <a:r>
              <a:rPr kumimoji="1" lang="en-US" altLang="zh-CN" sz="2400" b="1" dirty="0">
                <a:effectLst>
                  <a:outerShdw blurRad="38100" dist="38100" dir="2700000" algn="tl">
                    <a:srgbClr val="000000">
                      <a:alpha val="43137"/>
                    </a:srgbClr>
                  </a:outerShdw>
                </a:effectLst>
                <a:ea typeface="宋体" pitchFamily="2" charset="-122"/>
              </a:rPr>
              <a:t>for(j=i+1;j&lt;n;++j)</a:t>
            </a:r>
          </a:p>
          <a:p>
            <a:pPr eaLnBrk="1" hangingPunct="1">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           if ( L[j].key&lt;L[k].key) k=j; </a:t>
            </a:r>
          </a:p>
          <a:p>
            <a:pPr eaLnBrk="1" hangingPunct="1">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            if(k!=i)</a:t>
            </a:r>
            <a:endParaRPr kumimoji="1" lang="en-US" altLang="zh-CN" sz="2400" b="1" dirty="0">
              <a:solidFill>
                <a:srgbClr val="CC0066"/>
              </a:solidFill>
              <a:effectLst>
                <a:outerShdw blurRad="38100" dist="38100" dir="2700000" algn="tl">
                  <a:srgbClr val="000000">
                    <a:alpha val="43137"/>
                  </a:srgbClr>
                </a:outerShdw>
              </a:effectLst>
              <a:ea typeface="宋体" pitchFamily="2" charset="-122"/>
            </a:endParaRPr>
          </a:p>
          <a:p>
            <a:pPr eaLnBrk="1" hangingPunct="1">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         {  t=L[i]; L[i]=L[k];   L[k]=t </a:t>
            </a:r>
            <a:r>
              <a:rPr kumimoji="1" lang="zh-CN" altLang="en-US" sz="2400" b="1" dirty="0">
                <a:effectLst>
                  <a:outerShdw blurRad="38100" dist="38100" dir="2700000" algn="tl">
                    <a:srgbClr val="000000">
                      <a:alpha val="43137"/>
                    </a:srgbClr>
                  </a:outerShdw>
                </a:effectLst>
                <a:ea typeface="宋体" pitchFamily="2" charset="-122"/>
              </a:rPr>
              <a:t>；</a:t>
            </a:r>
            <a:r>
              <a:rPr kumimoji="1" lang="en-US" altLang="zh-CN" sz="2400" b="1" dirty="0">
                <a:effectLst>
                  <a:outerShdw blurRad="38100" dist="38100" dir="2700000" algn="tl">
                    <a:srgbClr val="000000">
                      <a:alpha val="43137"/>
                    </a:srgbClr>
                  </a:outerShdw>
                </a:effectLst>
                <a:ea typeface="宋体" pitchFamily="2" charset="-122"/>
              </a:rPr>
              <a:t>}</a:t>
            </a:r>
          </a:p>
          <a:p>
            <a:pPr eaLnBrk="1" hangingPunct="1">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        } </a:t>
            </a:r>
          </a:p>
          <a:p>
            <a:pPr eaLnBrk="1" hangingPunct="1">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a:t>
            </a:r>
          </a:p>
        </p:txBody>
      </p:sp>
    </p:spTree>
    <p:extLst>
      <p:ext uri="{BB962C8B-B14F-4D97-AF65-F5344CB8AC3E}">
        <p14:creationId xmlns:p14="http://schemas.microsoft.com/office/powerpoint/2010/main" val="258563884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1B6381-924E-495A-A169-292D83DD48D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27</a:t>
            </a:fld>
            <a:endParaRPr lang="en-US" altLang="zh-CN" sz="1800" smtClean="0">
              <a:latin typeface="华文新魏" panose="02010800040101010101" pitchFamily="2" charset="-122"/>
              <a:ea typeface="华文新魏" panose="02010800040101010101" pitchFamily="2" charset="-122"/>
            </a:endParaRPr>
          </a:p>
        </p:txBody>
      </p:sp>
      <p:sp>
        <p:nvSpPr>
          <p:cNvPr id="937986" name="AutoShape 2" descr="白色大理石"/>
          <p:cNvSpPr>
            <a:spLocks noChangeArrowheads="1"/>
          </p:cNvSpPr>
          <p:nvPr/>
        </p:nvSpPr>
        <p:spPr bwMode="auto">
          <a:xfrm>
            <a:off x="609600" y="57912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937987" name="AutoShape 3" descr="白色大理石"/>
          <p:cNvSpPr>
            <a:spLocks noChangeArrowheads="1"/>
          </p:cNvSpPr>
          <p:nvPr/>
        </p:nvSpPr>
        <p:spPr bwMode="auto">
          <a:xfrm>
            <a:off x="609600" y="43434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937988" name="AutoShape 4" descr="白色大理石"/>
          <p:cNvSpPr>
            <a:spLocks noChangeArrowheads="1"/>
          </p:cNvSpPr>
          <p:nvPr/>
        </p:nvSpPr>
        <p:spPr bwMode="auto">
          <a:xfrm>
            <a:off x="609600" y="28956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34822" name="AutoShape 5" descr="白色大理石"/>
          <p:cNvSpPr>
            <a:spLocks noChangeArrowheads="1"/>
          </p:cNvSpPr>
          <p:nvPr/>
        </p:nvSpPr>
        <p:spPr bwMode="auto">
          <a:xfrm>
            <a:off x="609600" y="1219200"/>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34823" name="Rectangle 6"/>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b="1">
              <a:solidFill>
                <a:schemeClr val="tx2"/>
              </a:solidFill>
              <a:latin typeface="Times New Roman" panose="02020603050405020304" pitchFamily="18" charset="0"/>
            </a:endParaRPr>
          </a:p>
        </p:txBody>
      </p:sp>
      <p:sp>
        <p:nvSpPr>
          <p:cNvPr id="937991" name="AutoShape 7"/>
          <p:cNvSpPr>
            <a:spLocks noChangeArrowheads="1"/>
          </p:cNvSpPr>
          <p:nvPr/>
        </p:nvSpPr>
        <p:spPr bwMode="auto">
          <a:xfrm>
            <a:off x="16764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21</a:t>
            </a:r>
            <a:endParaRPr kumimoji="1" lang="en-US" altLang="zh-CN" sz="2400">
              <a:effectLst>
                <a:outerShdw blurRad="38100" dist="38100" dir="2700000" algn="tl">
                  <a:srgbClr val="000000"/>
                </a:outerShdw>
              </a:effectLst>
              <a:ea typeface="宋体" pitchFamily="2" charset="-122"/>
            </a:endParaRPr>
          </a:p>
        </p:txBody>
      </p:sp>
      <p:sp>
        <p:nvSpPr>
          <p:cNvPr id="937992" name="AutoShape 8"/>
          <p:cNvSpPr>
            <a:spLocks noChangeArrowheads="1"/>
          </p:cNvSpPr>
          <p:nvPr/>
        </p:nvSpPr>
        <p:spPr bwMode="auto">
          <a:xfrm>
            <a:off x="26670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37993" name="AutoShape 9"/>
          <p:cNvSpPr>
            <a:spLocks noChangeArrowheads="1"/>
          </p:cNvSpPr>
          <p:nvPr/>
        </p:nvSpPr>
        <p:spPr bwMode="auto">
          <a:xfrm>
            <a:off x="36576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a:effectLst>
                <a:outerShdw blurRad="38100" dist="38100" dir="2700000" algn="tl">
                  <a:srgbClr val="000000"/>
                </a:outerShdw>
              </a:effectLst>
              <a:ea typeface="宋体" pitchFamily="2" charset="-122"/>
            </a:endParaRPr>
          </a:p>
        </p:txBody>
      </p:sp>
      <p:sp>
        <p:nvSpPr>
          <p:cNvPr id="937994" name="AutoShape 10"/>
          <p:cNvSpPr>
            <a:spLocks noChangeArrowheads="1"/>
          </p:cNvSpPr>
          <p:nvPr/>
        </p:nvSpPr>
        <p:spPr bwMode="auto">
          <a:xfrm>
            <a:off x="4648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37995" name="AutoShape 11"/>
          <p:cNvSpPr>
            <a:spLocks noChangeArrowheads="1"/>
          </p:cNvSpPr>
          <p:nvPr/>
        </p:nvSpPr>
        <p:spPr bwMode="auto">
          <a:xfrm>
            <a:off x="56388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16</a:t>
            </a:r>
            <a:endParaRPr kumimoji="1" lang="en-US" altLang="zh-CN" sz="2400">
              <a:solidFill>
                <a:schemeClr val="tx2"/>
              </a:solidFill>
              <a:effectLst>
                <a:outerShdw blurRad="38100" dist="38100" dir="2700000" algn="tl">
                  <a:srgbClr val="000000"/>
                </a:outerShdw>
              </a:effectLst>
              <a:ea typeface="宋体" pitchFamily="2" charset="-122"/>
            </a:endParaRPr>
          </a:p>
        </p:txBody>
      </p:sp>
      <p:sp>
        <p:nvSpPr>
          <p:cNvPr id="937996" name="AutoShape 12"/>
          <p:cNvSpPr>
            <a:spLocks noChangeArrowheads="1"/>
          </p:cNvSpPr>
          <p:nvPr/>
        </p:nvSpPr>
        <p:spPr bwMode="auto">
          <a:xfrm>
            <a:off x="66294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08</a:t>
            </a:r>
            <a:endParaRPr kumimoji="1" lang="en-US" altLang="zh-CN" sz="2400">
              <a:effectLst>
                <a:outerShdw blurRad="38100" dist="38100" dir="2700000" algn="tl">
                  <a:srgbClr val="000000"/>
                </a:outerShdw>
              </a:effectLst>
              <a:ea typeface="宋体" pitchFamily="2" charset="-122"/>
            </a:endParaRPr>
          </a:p>
        </p:txBody>
      </p:sp>
      <p:sp>
        <p:nvSpPr>
          <p:cNvPr id="34830" name="Text Box 13"/>
          <p:cNvSpPr txBox="1">
            <a:spLocks noChangeArrowheads="1"/>
          </p:cNvSpPr>
          <p:nvPr/>
        </p:nvSpPr>
        <p:spPr bwMode="auto">
          <a:xfrm>
            <a:off x="1752600" y="1676400"/>
            <a:ext cx="528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937998" name="AutoShape 14"/>
          <p:cNvSpPr>
            <a:spLocks noChangeArrowheads="1"/>
          </p:cNvSpPr>
          <p:nvPr/>
        </p:nvSpPr>
        <p:spPr bwMode="auto">
          <a:xfrm>
            <a:off x="1676400" y="25146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21</a:t>
            </a:r>
            <a:endParaRPr kumimoji="1" lang="en-US" altLang="zh-CN" sz="2400">
              <a:solidFill>
                <a:schemeClr val="bg2"/>
              </a:solidFill>
              <a:effectLst>
                <a:outerShdw blurRad="38100" dist="38100" dir="2700000" algn="tl">
                  <a:srgbClr val="000000"/>
                </a:outerShdw>
              </a:effectLst>
              <a:ea typeface="宋体" pitchFamily="2" charset="-122"/>
            </a:endParaRPr>
          </a:p>
        </p:txBody>
      </p:sp>
      <p:sp>
        <p:nvSpPr>
          <p:cNvPr id="937999" name="AutoShape 15"/>
          <p:cNvSpPr>
            <a:spLocks noChangeArrowheads="1"/>
          </p:cNvSpPr>
          <p:nvPr/>
        </p:nvSpPr>
        <p:spPr bwMode="auto">
          <a:xfrm>
            <a:off x="46482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38000" name="Text Box 16"/>
          <p:cNvSpPr txBox="1">
            <a:spLocks noChangeArrowheads="1"/>
          </p:cNvSpPr>
          <p:nvPr/>
        </p:nvSpPr>
        <p:spPr bwMode="auto">
          <a:xfrm>
            <a:off x="436563" y="2468563"/>
            <a:ext cx="868362" cy="579437"/>
          </a:xfrm>
          <a:prstGeom prst="rect">
            <a:avLst/>
          </a:prstGeom>
          <a:noFill/>
          <a:ln w="9525">
            <a:noFill/>
            <a:miter lim="800000"/>
            <a:headEnd/>
            <a:tailEnd/>
          </a:ln>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ea typeface="宋体" pitchFamily="2" charset="-122"/>
              </a:rPr>
              <a:t>i </a:t>
            </a:r>
            <a:r>
              <a:rPr kumimoji="1" lang="en-US" altLang="zh-CN" sz="2800" b="1">
                <a:solidFill>
                  <a:schemeClr val="hlink"/>
                </a:solidFill>
                <a:effectLst>
                  <a:outerShdw blurRad="38100" dist="38100" dir="2700000" algn="tl">
                    <a:srgbClr val="C0C0C0"/>
                  </a:outerShdw>
                </a:effectLst>
                <a:ea typeface="宋体" pitchFamily="2" charset="-122"/>
              </a:rPr>
              <a:t>= 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8001" name="AutoShape 17"/>
          <p:cNvSpPr>
            <a:spLocks noChangeArrowheads="1"/>
          </p:cNvSpPr>
          <p:nvPr/>
        </p:nvSpPr>
        <p:spPr bwMode="auto">
          <a:xfrm>
            <a:off x="3657600" y="5029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a:effectLst>
                <a:outerShdw blurRad="38100" dist="38100" dir="2700000" algn="tl">
                  <a:srgbClr val="000000"/>
                </a:outerShdw>
              </a:effectLst>
              <a:ea typeface="宋体" pitchFamily="2" charset="-122"/>
            </a:endParaRPr>
          </a:p>
        </p:txBody>
      </p:sp>
      <p:sp>
        <p:nvSpPr>
          <p:cNvPr id="938002" name="AutoShape 18"/>
          <p:cNvSpPr>
            <a:spLocks noChangeArrowheads="1"/>
          </p:cNvSpPr>
          <p:nvPr/>
        </p:nvSpPr>
        <p:spPr bwMode="auto">
          <a:xfrm>
            <a:off x="26670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b="1">
              <a:effectLst>
                <a:outerShdw blurRad="38100" dist="38100" dir="2700000" algn="tl">
                  <a:srgbClr val="000000"/>
                </a:outerShdw>
              </a:effectLst>
              <a:ea typeface="宋体" pitchFamily="2" charset="-122"/>
            </a:endParaRPr>
          </a:p>
        </p:txBody>
      </p:sp>
      <p:sp>
        <p:nvSpPr>
          <p:cNvPr id="938003" name="AutoShape 19"/>
          <p:cNvSpPr>
            <a:spLocks noChangeArrowheads="1"/>
          </p:cNvSpPr>
          <p:nvPr/>
        </p:nvSpPr>
        <p:spPr bwMode="auto">
          <a:xfrm>
            <a:off x="5638800" y="40386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ea typeface="宋体" pitchFamily="2" charset="-122"/>
              </a:rPr>
              <a:t>16</a:t>
            </a:r>
            <a:endParaRPr kumimoji="1" lang="en-US" altLang="zh-CN" sz="2400">
              <a:effectLst>
                <a:outerShdw blurRad="38100" dist="38100" dir="2700000" algn="tl">
                  <a:srgbClr val="000000"/>
                </a:outerShdw>
              </a:effectLst>
              <a:ea typeface="宋体" pitchFamily="2" charset="-122"/>
            </a:endParaRPr>
          </a:p>
        </p:txBody>
      </p:sp>
      <p:sp>
        <p:nvSpPr>
          <p:cNvPr id="938004" name="AutoShape 20"/>
          <p:cNvSpPr>
            <a:spLocks noChangeArrowheads="1"/>
          </p:cNvSpPr>
          <p:nvPr/>
        </p:nvSpPr>
        <p:spPr bwMode="auto">
          <a:xfrm>
            <a:off x="26670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38005" name="AutoShape 21"/>
          <p:cNvSpPr>
            <a:spLocks noChangeArrowheads="1"/>
          </p:cNvSpPr>
          <p:nvPr/>
        </p:nvSpPr>
        <p:spPr bwMode="auto">
          <a:xfrm>
            <a:off x="5638800" y="25908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16</a:t>
            </a:r>
            <a:endParaRPr kumimoji="1" lang="en-US" altLang="zh-CN" sz="2400">
              <a:effectLst>
                <a:outerShdw blurRad="38100" dist="38100" dir="2700000" algn="tl">
                  <a:srgbClr val="000000"/>
                </a:outerShdw>
              </a:effectLst>
              <a:ea typeface="宋体" pitchFamily="2" charset="-122"/>
            </a:endParaRPr>
          </a:p>
        </p:txBody>
      </p:sp>
      <p:sp>
        <p:nvSpPr>
          <p:cNvPr id="938006" name="AutoShape 22"/>
          <p:cNvSpPr>
            <a:spLocks noChangeArrowheads="1"/>
          </p:cNvSpPr>
          <p:nvPr/>
        </p:nvSpPr>
        <p:spPr bwMode="auto">
          <a:xfrm>
            <a:off x="1676400" y="43434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08</a:t>
            </a:r>
            <a:endParaRPr kumimoji="1" lang="en-US" altLang="zh-CN" sz="2400">
              <a:solidFill>
                <a:srgbClr val="FFFFCC"/>
              </a:solidFill>
              <a:effectLst>
                <a:outerShdw blurRad="38100" dist="38100" dir="2700000" algn="tl">
                  <a:srgbClr val="000000"/>
                </a:outerShdw>
              </a:effectLst>
              <a:ea typeface="宋体" pitchFamily="2" charset="-122"/>
            </a:endParaRPr>
          </a:p>
        </p:txBody>
      </p:sp>
      <p:sp>
        <p:nvSpPr>
          <p:cNvPr id="938007" name="AutoShape 23"/>
          <p:cNvSpPr>
            <a:spLocks noChangeArrowheads="1"/>
          </p:cNvSpPr>
          <p:nvPr/>
        </p:nvSpPr>
        <p:spPr bwMode="auto">
          <a:xfrm>
            <a:off x="3657600" y="21336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a:effectLst>
                <a:outerShdw blurRad="38100" dist="38100" dir="2700000" algn="tl">
                  <a:srgbClr val="000000"/>
                </a:outerShdw>
              </a:effectLst>
              <a:ea typeface="宋体" pitchFamily="2" charset="-122"/>
            </a:endParaRPr>
          </a:p>
        </p:txBody>
      </p:sp>
      <p:sp>
        <p:nvSpPr>
          <p:cNvPr id="938008" name="AutoShape 24"/>
          <p:cNvSpPr>
            <a:spLocks noChangeArrowheads="1"/>
          </p:cNvSpPr>
          <p:nvPr/>
        </p:nvSpPr>
        <p:spPr bwMode="auto">
          <a:xfrm>
            <a:off x="6629400" y="28956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ea typeface="宋体" pitchFamily="2" charset="-122"/>
              </a:rPr>
              <a:t>08</a:t>
            </a:r>
            <a:endParaRPr kumimoji="1" lang="en-US" altLang="zh-CN" sz="2400">
              <a:effectLst>
                <a:outerShdw blurRad="38100" dist="38100" dir="2700000" algn="tl">
                  <a:srgbClr val="000000"/>
                </a:outerShdw>
              </a:effectLst>
              <a:ea typeface="宋体" pitchFamily="2" charset="-122"/>
            </a:endParaRPr>
          </a:p>
        </p:txBody>
      </p:sp>
      <p:sp>
        <p:nvSpPr>
          <p:cNvPr id="938009" name="AutoShape 25"/>
          <p:cNvSpPr>
            <a:spLocks noChangeArrowheads="1"/>
          </p:cNvSpPr>
          <p:nvPr/>
        </p:nvSpPr>
        <p:spPr bwMode="auto">
          <a:xfrm>
            <a:off x="46482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38010" name="AutoShape 26"/>
          <p:cNvSpPr>
            <a:spLocks noChangeArrowheads="1"/>
          </p:cNvSpPr>
          <p:nvPr/>
        </p:nvSpPr>
        <p:spPr bwMode="auto">
          <a:xfrm>
            <a:off x="3657600" y="35814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a:effectLst>
                <a:outerShdw blurRad="38100" dist="38100" dir="2700000" algn="tl">
                  <a:srgbClr val="000000"/>
                </a:outerShdw>
              </a:effectLst>
              <a:ea typeface="宋体" pitchFamily="2" charset="-122"/>
            </a:endParaRPr>
          </a:p>
        </p:txBody>
      </p:sp>
      <p:sp>
        <p:nvSpPr>
          <p:cNvPr id="938011" name="AutoShape 27"/>
          <p:cNvSpPr>
            <a:spLocks noChangeArrowheads="1"/>
          </p:cNvSpPr>
          <p:nvPr/>
        </p:nvSpPr>
        <p:spPr bwMode="auto">
          <a:xfrm>
            <a:off x="6629400" y="39624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21</a:t>
            </a:r>
            <a:endParaRPr kumimoji="1" lang="en-US" altLang="zh-CN" sz="2400">
              <a:effectLst>
                <a:outerShdw blurRad="38100" dist="38100" dir="2700000" algn="tl">
                  <a:srgbClr val="000000"/>
                </a:outerShdw>
              </a:effectLst>
              <a:ea typeface="宋体" pitchFamily="2" charset="-122"/>
            </a:endParaRPr>
          </a:p>
        </p:txBody>
      </p:sp>
      <p:sp>
        <p:nvSpPr>
          <p:cNvPr id="938012" name="Text Box 28"/>
          <p:cNvSpPr txBox="1">
            <a:spLocks noChangeArrowheads="1"/>
          </p:cNvSpPr>
          <p:nvPr/>
        </p:nvSpPr>
        <p:spPr bwMode="auto">
          <a:xfrm>
            <a:off x="457200" y="3886200"/>
            <a:ext cx="868363" cy="579438"/>
          </a:xfrm>
          <a:prstGeom prst="rect">
            <a:avLst/>
          </a:prstGeom>
          <a:noFill/>
          <a:ln w="9525">
            <a:noFill/>
            <a:miter lim="800000"/>
            <a:headEnd/>
            <a:tailEnd/>
          </a:ln>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ea typeface="宋体" pitchFamily="2" charset="-122"/>
              </a:rPr>
              <a:t>i </a:t>
            </a:r>
            <a:r>
              <a:rPr kumimoji="1" lang="en-US" altLang="zh-CN" sz="2800" b="1">
                <a:solidFill>
                  <a:schemeClr val="hlink"/>
                </a:solidFill>
                <a:effectLst>
                  <a:outerShdw blurRad="38100" dist="38100" dir="2700000" algn="tl">
                    <a:srgbClr val="C0C0C0"/>
                  </a:outerShdw>
                </a:effectLst>
                <a:ea typeface="宋体" pitchFamily="2" charset="-122"/>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8013" name="Text Box 29"/>
          <p:cNvSpPr txBox="1">
            <a:spLocks noChangeArrowheads="1"/>
          </p:cNvSpPr>
          <p:nvPr/>
        </p:nvSpPr>
        <p:spPr bwMode="auto">
          <a:xfrm>
            <a:off x="457200" y="5334000"/>
            <a:ext cx="868363" cy="579438"/>
          </a:xfrm>
          <a:prstGeom prst="rect">
            <a:avLst/>
          </a:prstGeom>
          <a:noFill/>
          <a:ln w="9525">
            <a:noFill/>
            <a:miter lim="800000"/>
            <a:headEnd/>
            <a:tailEnd/>
          </a:ln>
        </p:spPr>
        <p:txBody>
          <a:bodyPr wrap="none">
            <a:spAutoFit/>
          </a:bodyPr>
          <a:lstStyle/>
          <a:p>
            <a:pPr eaLnBrk="1" hangingPunct="1">
              <a:defRPr/>
            </a:pPr>
            <a:r>
              <a:rPr kumimoji="1" lang="en-US" altLang="zh-CN" sz="3200" b="1" i="1">
                <a:solidFill>
                  <a:schemeClr val="hlink"/>
                </a:solidFill>
                <a:effectLst>
                  <a:outerShdw blurRad="38100" dist="38100" dir="2700000" algn="tl">
                    <a:srgbClr val="C0C0C0"/>
                  </a:outerShdw>
                </a:effectLst>
                <a:ea typeface="宋体" pitchFamily="2" charset="-122"/>
              </a:rPr>
              <a:t>i </a:t>
            </a:r>
            <a:r>
              <a:rPr kumimoji="1" lang="en-US" altLang="zh-CN" sz="2800" b="1">
                <a:solidFill>
                  <a:schemeClr val="hlink"/>
                </a:solidFill>
                <a:effectLst>
                  <a:outerShdw blurRad="38100" dist="38100" dir="2700000" algn="tl">
                    <a:srgbClr val="C0C0C0"/>
                  </a:outerShdw>
                </a:effectLst>
                <a:ea typeface="宋体" pitchFamily="2" charset="-122"/>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8014" name="AutoShape 30"/>
          <p:cNvSpPr>
            <a:spLocks noChangeArrowheads="1"/>
          </p:cNvSpPr>
          <p:nvPr/>
        </p:nvSpPr>
        <p:spPr bwMode="auto">
          <a:xfrm>
            <a:off x="1676400" y="57912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08</a:t>
            </a:r>
            <a:endParaRPr kumimoji="1" lang="en-US" altLang="zh-CN" sz="2400">
              <a:solidFill>
                <a:srgbClr val="FFFFCC"/>
              </a:solidFill>
              <a:effectLst>
                <a:outerShdw blurRad="38100" dist="38100" dir="2700000" algn="tl">
                  <a:srgbClr val="000000"/>
                </a:outerShdw>
              </a:effectLst>
              <a:ea typeface="宋体" pitchFamily="2" charset="-122"/>
            </a:endParaRPr>
          </a:p>
        </p:txBody>
      </p:sp>
      <p:sp>
        <p:nvSpPr>
          <p:cNvPr id="938015" name="AutoShape 31"/>
          <p:cNvSpPr>
            <a:spLocks noChangeArrowheads="1"/>
          </p:cNvSpPr>
          <p:nvPr/>
        </p:nvSpPr>
        <p:spPr bwMode="auto">
          <a:xfrm>
            <a:off x="2667000" y="5486400"/>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16</a:t>
            </a:r>
            <a:endParaRPr kumimoji="1" lang="en-US" altLang="zh-CN" sz="2400">
              <a:solidFill>
                <a:srgbClr val="FFFFCC"/>
              </a:solidFill>
              <a:effectLst>
                <a:outerShdw blurRad="38100" dist="38100" dir="2700000" algn="tl">
                  <a:srgbClr val="000000"/>
                </a:outerShdw>
              </a:effectLst>
              <a:ea typeface="宋体" pitchFamily="2" charset="-122"/>
            </a:endParaRPr>
          </a:p>
        </p:txBody>
      </p:sp>
      <p:sp>
        <p:nvSpPr>
          <p:cNvPr id="938016" name="AutoShape 32"/>
          <p:cNvSpPr>
            <a:spLocks noChangeArrowheads="1"/>
          </p:cNvSpPr>
          <p:nvPr/>
        </p:nvSpPr>
        <p:spPr bwMode="auto">
          <a:xfrm>
            <a:off x="46482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938017" name="AutoShape 33"/>
          <p:cNvSpPr>
            <a:spLocks noChangeArrowheads="1"/>
          </p:cNvSpPr>
          <p:nvPr/>
        </p:nvSpPr>
        <p:spPr bwMode="auto">
          <a:xfrm>
            <a:off x="56388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b="1">
              <a:effectLst>
                <a:outerShdw blurRad="38100" dist="38100" dir="2700000" algn="tl">
                  <a:srgbClr val="000000"/>
                </a:outerShdw>
              </a:effectLst>
              <a:ea typeface="宋体" pitchFamily="2" charset="-122"/>
            </a:endParaRPr>
          </a:p>
        </p:txBody>
      </p:sp>
      <p:sp>
        <p:nvSpPr>
          <p:cNvPr id="938018" name="AutoShape 34"/>
          <p:cNvSpPr>
            <a:spLocks noChangeArrowheads="1"/>
          </p:cNvSpPr>
          <p:nvPr/>
        </p:nvSpPr>
        <p:spPr bwMode="auto">
          <a:xfrm>
            <a:off x="6629400" y="53340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ea typeface="宋体" pitchFamily="2" charset="-122"/>
              </a:rPr>
              <a:t>21</a:t>
            </a:r>
            <a:endParaRPr kumimoji="1" lang="en-US" altLang="zh-CN" sz="2400">
              <a:effectLst>
                <a:outerShdw blurRad="38100" dist="38100" dir="2700000" algn="tl">
                  <a:srgbClr val="000000"/>
                </a:outerShdw>
              </a:effectLst>
              <a:ea typeface="宋体" pitchFamily="2" charset="-122"/>
            </a:endParaRPr>
          </a:p>
        </p:txBody>
      </p:sp>
      <p:sp>
        <p:nvSpPr>
          <p:cNvPr id="938019" name="Text Box 35"/>
          <p:cNvSpPr txBox="1">
            <a:spLocks noChangeArrowheads="1"/>
          </p:cNvSpPr>
          <p:nvPr/>
        </p:nvSpPr>
        <p:spPr bwMode="auto">
          <a:xfrm>
            <a:off x="441325" y="806450"/>
            <a:ext cx="898525" cy="519113"/>
          </a:xfrm>
          <a:prstGeom prst="rect">
            <a:avLst/>
          </a:prstGeom>
          <a:noFill/>
          <a:ln w="9525">
            <a:noFill/>
            <a:miter lim="800000"/>
            <a:headEnd/>
            <a:tailEnd/>
          </a:ln>
        </p:spPr>
        <p:txBody>
          <a:bodyPr wrap="none">
            <a:spAutoFit/>
          </a:bodyPr>
          <a:lstStyle/>
          <a:p>
            <a:pPr eaLnBrk="1" hangingPunct="1">
              <a:defRPr/>
            </a:pPr>
            <a:r>
              <a:rPr kumimoji="1" lang="zh-CN" altLang="en-US" sz="2800" b="1">
                <a:solidFill>
                  <a:schemeClr val="tx2"/>
                </a:solidFill>
                <a:effectLst>
                  <a:outerShdw blurRad="38100" dist="38100" dir="2700000" algn="tl">
                    <a:srgbClr val="C0C0C0"/>
                  </a:outerShdw>
                </a:effectLst>
                <a:ea typeface="隶书" pitchFamily="49" charset="-122"/>
              </a:rPr>
              <a:t>初始</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8020" name="Text Box 36"/>
          <p:cNvSpPr txBox="1">
            <a:spLocks noChangeArrowheads="1"/>
          </p:cNvSpPr>
          <p:nvPr/>
        </p:nvSpPr>
        <p:spPr bwMode="auto">
          <a:xfrm>
            <a:off x="7239000" y="2111375"/>
            <a:ext cx="1700213" cy="860425"/>
          </a:xfrm>
          <a:prstGeom prst="rect">
            <a:avLst/>
          </a:prstGeom>
          <a:noFill/>
          <a:ln w="9525">
            <a:noFill/>
            <a:miter lim="800000"/>
            <a:headEnd/>
            <a:tailEnd/>
          </a:ln>
        </p:spPr>
        <p:txBody>
          <a:bodyPr wrap="none">
            <a:spAutoFit/>
          </a:bodyPr>
          <a:lstStyle/>
          <a:p>
            <a:pPr eaLnBrk="1" hangingPunct="1">
              <a:lnSpc>
                <a:spcPct val="90000"/>
              </a:lnSpc>
              <a:defRPr/>
            </a:pPr>
            <a:r>
              <a:rPr kumimoji="1" lang="zh-CN" altLang="en-US" sz="2800" b="1">
                <a:ea typeface="隶书" pitchFamily="49" charset="-122"/>
              </a:rPr>
              <a:t>最小者</a:t>
            </a:r>
            <a:r>
              <a:rPr kumimoji="1" lang="zh-CN" altLang="en-US" sz="2800" b="1">
                <a:effectLst>
                  <a:outerShdw blurRad="38100" dist="38100" dir="2700000" algn="tl">
                    <a:srgbClr val="C0C0C0"/>
                  </a:outerShdw>
                </a:effectLst>
              </a:rPr>
              <a:t> </a:t>
            </a:r>
            <a:r>
              <a:rPr kumimoji="1" lang="en-US" altLang="zh-CN" sz="2800" b="1">
                <a:effectLst>
                  <a:outerShdw blurRad="38100" dist="38100" dir="2700000" algn="tl">
                    <a:srgbClr val="C0C0C0"/>
                  </a:outerShdw>
                </a:effectLst>
              </a:rPr>
              <a:t>08</a:t>
            </a:r>
          </a:p>
          <a:p>
            <a:pPr eaLnBrk="1" hangingPunct="1">
              <a:lnSpc>
                <a:spcPct val="90000"/>
              </a:lnSpc>
              <a:defRPr/>
            </a:pPr>
            <a:r>
              <a:rPr kumimoji="1" lang="zh-CN" altLang="en-US" sz="2800" b="1">
                <a:effectLst>
                  <a:outerShdw blurRad="38100" dist="38100" dir="2700000" algn="tl">
                    <a:srgbClr val="C0C0C0"/>
                  </a:outerShdw>
                </a:effectLst>
                <a:ea typeface="隶书" pitchFamily="49" charset="-122"/>
              </a:rPr>
              <a:t>交换</a:t>
            </a:r>
            <a:r>
              <a:rPr kumimoji="1" lang="en-US" altLang="zh-CN" sz="2800" b="1">
                <a:effectLst>
                  <a:outerShdw blurRad="38100" dist="38100" dir="2700000" algn="tl">
                    <a:srgbClr val="C0C0C0"/>
                  </a:outerShdw>
                </a:effectLst>
              </a:rPr>
              <a:t>21,08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8021" name="Text Box 37"/>
          <p:cNvSpPr txBox="1">
            <a:spLocks noChangeArrowheads="1"/>
          </p:cNvSpPr>
          <p:nvPr/>
        </p:nvSpPr>
        <p:spPr bwMode="auto">
          <a:xfrm>
            <a:off x="7210425" y="3559175"/>
            <a:ext cx="1700213" cy="860425"/>
          </a:xfrm>
          <a:prstGeom prst="rect">
            <a:avLst/>
          </a:prstGeom>
          <a:noFill/>
          <a:ln w="9525">
            <a:noFill/>
            <a:miter lim="800000"/>
            <a:headEnd/>
            <a:tailEnd/>
          </a:ln>
        </p:spPr>
        <p:txBody>
          <a:bodyPr wrap="none">
            <a:spAutoFit/>
          </a:bodyPr>
          <a:lstStyle/>
          <a:p>
            <a:pPr eaLnBrk="1" hangingPunct="1">
              <a:lnSpc>
                <a:spcPct val="90000"/>
              </a:lnSpc>
              <a:defRPr/>
            </a:pPr>
            <a:r>
              <a:rPr kumimoji="1" lang="zh-CN" altLang="en-US" sz="2800" b="1">
                <a:ea typeface="隶书" pitchFamily="49" charset="-122"/>
              </a:rPr>
              <a:t>最小者</a:t>
            </a:r>
            <a:r>
              <a:rPr kumimoji="1" lang="zh-CN" altLang="en-US" sz="2800" b="1">
                <a:effectLst>
                  <a:outerShdw blurRad="38100" dist="38100" dir="2700000" algn="tl">
                    <a:srgbClr val="C0C0C0"/>
                  </a:outerShdw>
                </a:effectLst>
              </a:rPr>
              <a:t> </a:t>
            </a:r>
            <a:r>
              <a:rPr kumimoji="1" lang="en-US" altLang="zh-CN" sz="2800" b="1">
                <a:effectLst>
                  <a:outerShdw blurRad="38100" dist="38100" dir="2700000" algn="tl">
                    <a:srgbClr val="C0C0C0"/>
                  </a:outerShdw>
                </a:effectLst>
              </a:rPr>
              <a:t>16</a:t>
            </a:r>
          </a:p>
          <a:p>
            <a:pPr eaLnBrk="1" hangingPunct="1">
              <a:lnSpc>
                <a:spcPct val="90000"/>
              </a:lnSpc>
              <a:defRPr/>
            </a:pPr>
            <a:r>
              <a:rPr kumimoji="1" lang="zh-CN" altLang="en-US" sz="2800" b="1">
                <a:effectLst>
                  <a:outerShdw blurRad="38100" dist="38100" dir="2700000" algn="tl">
                    <a:srgbClr val="C0C0C0"/>
                  </a:outerShdw>
                </a:effectLst>
                <a:ea typeface="隶书" pitchFamily="49" charset="-122"/>
              </a:rPr>
              <a:t>交换</a:t>
            </a:r>
            <a:r>
              <a:rPr kumimoji="1" lang="en-US" altLang="zh-CN" sz="2800" b="1">
                <a:effectLst>
                  <a:outerShdw blurRad="38100" dist="38100" dir="2700000" algn="tl">
                    <a:srgbClr val="C0C0C0"/>
                  </a:outerShdw>
                </a:effectLst>
                <a:ea typeface="隶书" pitchFamily="49" charset="-122"/>
              </a:rPr>
              <a:t>25,16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8022" name="Text Box 38"/>
          <p:cNvSpPr txBox="1">
            <a:spLocks noChangeArrowheads="1"/>
          </p:cNvSpPr>
          <p:nvPr/>
        </p:nvSpPr>
        <p:spPr bwMode="auto">
          <a:xfrm>
            <a:off x="7239000" y="5006975"/>
            <a:ext cx="1700213" cy="860425"/>
          </a:xfrm>
          <a:prstGeom prst="rect">
            <a:avLst/>
          </a:prstGeom>
          <a:noFill/>
          <a:ln w="9525">
            <a:noFill/>
            <a:miter lim="800000"/>
            <a:headEnd/>
            <a:tailEnd/>
          </a:ln>
        </p:spPr>
        <p:txBody>
          <a:bodyPr wrap="none">
            <a:spAutoFit/>
          </a:bodyPr>
          <a:lstStyle/>
          <a:p>
            <a:pPr eaLnBrk="1" hangingPunct="1">
              <a:lnSpc>
                <a:spcPct val="90000"/>
              </a:lnSpc>
              <a:defRPr/>
            </a:pPr>
            <a:r>
              <a:rPr kumimoji="1" lang="zh-CN" altLang="en-US" sz="2800" b="1">
                <a:ea typeface="隶书" pitchFamily="49" charset="-122"/>
              </a:rPr>
              <a:t>最小者</a:t>
            </a:r>
            <a:r>
              <a:rPr kumimoji="1" lang="zh-CN" altLang="en-US" sz="2800" b="1">
                <a:effectLst>
                  <a:outerShdw blurRad="38100" dist="38100" dir="2700000" algn="tl">
                    <a:srgbClr val="C0C0C0"/>
                  </a:outerShdw>
                </a:effectLst>
              </a:rPr>
              <a:t> </a:t>
            </a:r>
            <a:r>
              <a:rPr kumimoji="1" lang="en-US" altLang="zh-CN" sz="2800" b="1">
                <a:effectLst>
                  <a:outerShdw blurRad="38100" dist="38100" dir="2700000" algn="tl">
                    <a:srgbClr val="C0C0C0"/>
                  </a:outerShdw>
                </a:effectLst>
              </a:rPr>
              <a:t>21</a:t>
            </a:r>
          </a:p>
          <a:p>
            <a:pPr eaLnBrk="1" hangingPunct="1">
              <a:lnSpc>
                <a:spcPct val="90000"/>
              </a:lnSpc>
              <a:defRPr/>
            </a:pPr>
            <a:r>
              <a:rPr kumimoji="1" lang="zh-CN" altLang="en-US" sz="2800" b="1">
                <a:effectLst>
                  <a:outerShdw blurRad="38100" dist="38100" dir="2700000" algn="tl">
                    <a:srgbClr val="C0C0C0"/>
                  </a:outerShdw>
                </a:effectLst>
                <a:ea typeface="隶书" pitchFamily="49" charset="-122"/>
              </a:rPr>
              <a:t>交换</a:t>
            </a:r>
            <a:r>
              <a:rPr kumimoji="1" lang="en-US" altLang="zh-CN" sz="2800" b="1">
                <a:effectLst>
                  <a:outerShdw blurRad="38100" dist="38100" dir="2700000" algn="tl">
                    <a:srgbClr val="C0C0C0"/>
                  </a:outerShdw>
                </a:effectLst>
                <a:ea typeface="隶书" pitchFamily="49" charset="-122"/>
              </a:rPr>
              <a:t>49,21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Tree>
    <p:extLst>
      <p:ext uri="{BB962C8B-B14F-4D97-AF65-F5344CB8AC3E}">
        <p14:creationId xmlns:p14="http://schemas.microsoft.com/office/powerpoint/2010/main" val="38396802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79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79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79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80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80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80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800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80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380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379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800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3800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380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80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380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80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380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3802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37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379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80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380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380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80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80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3801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380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38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937986" grpId="0" animBg="1"/>
      <p:bldP spid="937987" grpId="0" animBg="1"/>
      <p:bldP spid="937988" grpId="0" animBg="1"/>
      <p:bldP spid="937998" grpId="0" animBg="1"/>
      <p:bldP spid="937999" grpId="0" animBg="1"/>
      <p:bldP spid="938000" grpId="0"/>
      <p:bldP spid="938001" grpId="0" animBg="1"/>
      <p:bldP spid="938002" grpId="0" animBg="1"/>
      <p:bldP spid="938003" grpId="0" animBg="1"/>
      <p:bldP spid="938004" grpId="0" animBg="1"/>
      <p:bldP spid="938005" grpId="0" animBg="1"/>
      <p:bldP spid="938006" grpId="0" animBg="1"/>
      <p:bldP spid="938007" grpId="0" animBg="1"/>
      <p:bldP spid="938008" grpId="0" animBg="1"/>
      <p:bldP spid="938009" grpId="0" animBg="1"/>
      <p:bldP spid="938010" grpId="0" animBg="1"/>
      <p:bldP spid="938011" grpId="0" animBg="1"/>
      <p:bldP spid="938012" grpId="0"/>
      <p:bldP spid="938013" grpId="0"/>
      <p:bldP spid="938014" grpId="0" animBg="1"/>
      <p:bldP spid="938015" grpId="0" animBg="1"/>
      <p:bldP spid="938016" grpId="0" animBg="1"/>
      <p:bldP spid="938017" grpId="0" animBg="1"/>
      <p:bldP spid="938018" grpId="0" animBg="1"/>
      <p:bldP spid="938020" grpId="0"/>
      <p:bldP spid="938021" grpId="0"/>
      <p:bldP spid="9380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2150549-E0DA-423A-BE6B-FF14B490603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28</a:t>
            </a:fld>
            <a:endParaRPr lang="en-US" altLang="zh-CN" sz="1800" smtClean="0">
              <a:latin typeface="华文新魏" panose="02010800040101010101" pitchFamily="2" charset="-122"/>
              <a:ea typeface="华文新魏" panose="02010800040101010101" pitchFamily="2" charset="-122"/>
            </a:endParaRPr>
          </a:p>
        </p:txBody>
      </p:sp>
      <p:sp>
        <p:nvSpPr>
          <p:cNvPr id="939010" name="AutoShape 2" descr="白色大理石"/>
          <p:cNvSpPr>
            <a:spLocks noChangeArrowheads="1"/>
          </p:cNvSpPr>
          <p:nvPr/>
        </p:nvSpPr>
        <p:spPr bwMode="auto">
          <a:xfrm>
            <a:off x="609600" y="4478338"/>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939011" name="AutoShape 3" descr="白色大理石"/>
          <p:cNvSpPr>
            <a:spLocks noChangeArrowheads="1"/>
          </p:cNvSpPr>
          <p:nvPr/>
        </p:nvSpPr>
        <p:spPr bwMode="auto">
          <a:xfrm>
            <a:off x="609600" y="3030538"/>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35845" name="AutoShape 4" descr="白色大理石"/>
          <p:cNvSpPr>
            <a:spLocks noChangeArrowheads="1"/>
          </p:cNvSpPr>
          <p:nvPr/>
        </p:nvSpPr>
        <p:spPr bwMode="auto">
          <a:xfrm>
            <a:off x="609600" y="1354138"/>
            <a:ext cx="7696200" cy="457200"/>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4000">
              <a:latin typeface="Times New Roman" panose="02020603050405020304" pitchFamily="18" charset="0"/>
              <a:ea typeface="仿宋_GB2312" pitchFamily="49" charset="-122"/>
            </a:endParaRPr>
          </a:p>
        </p:txBody>
      </p:sp>
      <p:sp>
        <p:nvSpPr>
          <p:cNvPr id="35846" name="Rectangle 5"/>
          <p:cNvSpPr>
            <a:spLocks noChangeArrowheads="1"/>
          </p:cNvSpPr>
          <p:nvPr/>
        </p:nvSpPr>
        <p:spPr bwMode="auto">
          <a:xfrm>
            <a:off x="152400" y="4814888"/>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b="1">
              <a:solidFill>
                <a:schemeClr val="tx2"/>
              </a:solidFill>
              <a:latin typeface="Times New Roman" panose="02020603050405020304" pitchFamily="18" charset="0"/>
            </a:endParaRPr>
          </a:p>
        </p:txBody>
      </p:sp>
      <p:sp>
        <p:nvSpPr>
          <p:cNvPr id="939014" name="AutoShape 6"/>
          <p:cNvSpPr>
            <a:spLocks noChangeArrowheads="1"/>
          </p:cNvSpPr>
          <p:nvPr/>
        </p:nvSpPr>
        <p:spPr bwMode="auto">
          <a:xfrm>
            <a:off x="6629400" y="5921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a:effectLst>
                <a:outerShdw blurRad="38100" dist="38100" dir="2700000" algn="tl">
                  <a:srgbClr val="000000"/>
                </a:outerShdw>
              </a:effectLst>
              <a:ea typeface="宋体" pitchFamily="2" charset="-122"/>
            </a:endParaRPr>
          </a:p>
        </p:txBody>
      </p:sp>
      <p:sp>
        <p:nvSpPr>
          <p:cNvPr id="939015" name="AutoShape 7"/>
          <p:cNvSpPr>
            <a:spLocks noChangeArrowheads="1"/>
          </p:cNvSpPr>
          <p:nvPr/>
        </p:nvSpPr>
        <p:spPr bwMode="auto">
          <a:xfrm>
            <a:off x="4648200" y="8969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ea typeface="宋体" pitchFamily="2" charset="-122"/>
              </a:rPr>
              <a:t>25*</a:t>
            </a:r>
            <a:endParaRPr kumimoji="1" lang="en-US" altLang="zh-CN" sz="2400">
              <a:effectLst>
                <a:outerShdw blurRad="38100" dist="38100" dir="2700000" algn="tl">
                  <a:srgbClr val="000000"/>
                </a:outerShdw>
              </a:effectLst>
              <a:ea typeface="宋体" pitchFamily="2" charset="-122"/>
            </a:endParaRPr>
          </a:p>
        </p:txBody>
      </p:sp>
      <p:sp>
        <p:nvSpPr>
          <p:cNvPr id="35849" name="Text Box 8"/>
          <p:cNvSpPr txBox="1">
            <a:spLocks noChangeArrowheads="1"/>
          </p:cNvSpPr>
          <p:nvPr/>
        </p:nvSpPr>
        <p:spPr bwMode="auto">
          <a:xfrm>
            <a:off x="1752600" y="1811338"/>
            <a:ext cx="528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0           1           2           3           4           5</a:t>
            </a:r>
            <a:endParaRPr kumimoji="1" lang="en-US" altLang="zh-CN" sz="2400">
              <a:latin typeface="Times New Roman" panose="02020603050405020304" pitchFamily="18" charset="0"/>
            </a:endParaRPr>
          </a:p>
        </p:txBody>
      </p:sp>
      <p:sp>
        <p:nvSpPr>
          <p:cNvPr id="939017" name="AutoShape 9"/>
          <p:cNvSpPr>
            <a:spLocks noChangeArrowheads="1"/>
          </p:cNvSpPr>
          <p:nvPr/>
        </p:nvSpPr>
        <p:spPr bwMode="auto">
          <a:xfrm>
            <a:off x="4648200" y="25733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25*</a:t>
            </a:r>
            <a:endParaRPr kumimoji="1" lang="en-US" altLang="zh-CN" sz="2400">
              <a:solidFill>
                <a:srgbClr val="FFFFCC"/>
              </a:solidFill>
              <a:effectLst>
                <a:outerShdw blurRad="38100" dist="38100" dir="2700000" algn="tl">
                  <a:srgbClr val="000000"/>
                </a:outerShdw>
              </a:effectLst>
              <a:ea typeface="宋体" pitchFamily="2" charset="-122"/>
            </a:endParaRPr>
          </a:p>
        </p:txBody>
      </p:sp>
      <p:sp>
        <p:nvSpPr>
          <p:cNvPr id="939018" name="Text Box 10"/>
          <p:cNvSpPr txBox="1">
            <a:spLocks noChangeArrowheads="1"/>
          </p:cNvSpPr>
          <p:nvPr/>
        </p:nvSpPr>
        <p:spPr bwMode="auto">
          <a:xfrm>
            <a:off x="436563" y="2603500"/>
            <a:ext cx="868362" cy="579438"/>
          </a:xfrm>
          <a:prstGeom prst="rect">
            <a:avLst/>
          </a:prstGeom>
          <a:noFill/>
          <a:ln w="9525">
            <a:noFill/>
            <a:miter lim="800000"/>
            <a:headEnd/>
            <a:tailEnd/>
          </a:ln>
        </p:spPr>
        <p:txBody>
          <a:bodyPr wrap="none">
            <a:spAutoFit/>
          </a:bodyPr>
          <a:lstStyle/>
          <a:p>
            <a:pPr eaLnBrk="1" hangingPunct="1">
              <a:defRPr/>
            </a:pPr>
            <a:r>
              <a:rPr kumimoji="1" lang="en-US" altLang="zh-CN" sz="3200" b="1" i="1">
                <a:solidFill>
                  <a:schemeClr val="hlink"/>
                </a:solidFill>
                <a:ea typeface="宋体" pitchFamily="2" charset="-122"/>
              </a:rPr>
              <a:t>i </a:t>
            </a:r>
            <a:r>
              <a:rPr kumimoji="1" lang="en-US" altLang="zh-CN" sz="2800" b="1">
                <a:solidFill>
                  <a:schemeClr val="hlink"/>
                </a:solidFill>
                <a:ea typeface="宋体" pitchFamily="2" charset="-122"/>
              </a:rPr>
              <a:t>= 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9019" name="AutoShape 11"/>
          <p:cNvSpPr>
            <a:spLocks noChangeArrowheads="1"/>
          </p:cNvSpPr>
          <p:nvPr/>
        </p:nvSpPr>
        <p:spPr bwMode="auto">
          <a:xfrm>
            <a:off x="5638800" y="40211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25</a:t>
            </a:r>
            <a:endParaRPr kumimoji="1" lang="en-US" altLang="zh-CN" sz="2400" b="1">
              <a:solidFill>
                <a:srgbClr val="FFFFCC"/>
              </a:solidFill>
              <a:effectLst>
                <a:outerShdw blurRad="38100" dist="38100" dir="2700000" algn="tl">
                  <a:srgbClr val="000000"/>
                </a:outerShdw>
              </a:effectLst>
              <a:ea typeface="宋体" pitchFamily="2" charset="-122"/>
            </a:endParaRPr>
          </a:p>
        </p:txBody>
      </p:sp>
      <p:sp>
        <p:nvSpPr>
          <p:cNvPr id="939020" name="AutoShape 12"/>
          <p:cNvSpPr>
            <a:spLocks noChangeArrowheads="1"/>
          </p:cNvSpPr>
          <p:nvPr/>
        </p:nvSpPr>
        <p:spPr bwMode="auto">
          <a:xfrm>
            <a:off x="2667000" y="41735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16</a:t>
            </a:r>
            <a:endParaRPr kumimoji="1" lang="en-US" altLang="zh-CN" sz="2400">
              <a:solidFill>
                <a:srgbClr val="FFFFCC"/>
              </a:solidFill>
              <a:effectLst>
                <a:outerShdw blurRad="38100" dist="38100" dir="2700000" algn="tl">
                  <a:srgbClr val="000000"/>
                </a:outerShdw>
              </a:effectLst>
              <a:ea typeface="宋体" pitchFamily="2" charset="-122"/>
            </a:endParaRPr>
          </a:p>
        </p:txBody>
      </p:sp>
      <p:sp>
        <p:nvSpPr>
          <p:cNvPr id="939021" name="AutoShape 13"/>
          <p:cNvSpPr>
            <a:spLocks noChangeArrowheads="1"/>
          </p:cNvSpPr>
          <p:nvPr/>
        </p:nvSpPr>
        <p:spPr bwMode="auto">
          <a:xfrm>
            <a:off x="1676400" y="44783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08</a:t>
            </a:r>
            <a:endParaRPr kumimoji="1" lang="en-US" altLang="zh-CN" sz="2400">
              <a:solidFill>
                <a:srgbClr val="FFFFCC"/>
              </a:solidFill>
              <a:effectLst>
                <a:outerShdw blurRad="38100" dist="38100" dir="2700000" algn="tl">
                  <a:srgbClr val="000000"/>
                </a:outerShdw>
              </a:effectLst>
              <a:ea typeface="宋体" pitchFamily="2" charset="-122"/>
            </a:endParaRPr>
          </a:p>
        </p:txBody>
      </p:sp>
      <p:sp>
        <p:nvSpPr>
          <p:cNvPr id="939022" name="AutoShape 14"/>
          <p:cNvSpPr>
            <a:spLocks noChangeArrowheads="1"/>
          </p:cNvSpPr>
          <p:nvPr/>
        </p:nvSpPr>
        <p:spPr bwMode="auto">
          <a:xfrm>
            <a:off x="6629400" y="22685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a:effectLst>
                <a:outerShdw blurRad="38100" dist="38100" dir="2700000" algn="tl">
                  <a:srgbClr val="000000"/>
                </a:outerShdw>
              </a:effectLst>
              <a:ea typeface="宋体" pitchFamily="2" charset="-122"/>
            </a:endParaRPr>
          </a:p>
        </p:txBody>
      </p:sp>
      <p:sp>
        <p:nvSpPr>
          <p:cNvPr id="939023" name="AutoShape 15"/>
          <p:cNvSpPr>
            <a:spLocks noChangeArrowheads="1"/>
          </p:cNvSpPr>
          <p:nvPr/>
        </p:nvSpPr>
        <p:spPr bwMode="auto">
          <a:xfrm>
            <a:off x="4648200" y="40211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25*</a:t>
            </a:r>
            <a:endParaRPr kumimoji="1" lang="en-US" altLang="zh-CN" sz="2400">
              <a:solidFill>
                <a:srgbClr val="FFFFCC"/>
              </a:solidFill>
              <a:effectLst>
                <a:outerShdw blurRad="38100" dist="38100" dir="2700000" algn="tl">
                  <a:srgbClr val="000000"/>
                </a:outerShdw>
              </a:effectLst>
              <a:ea typeface="宋体" pitchFamily="2" charset="-122"/>
            </a:endParaRPr>
          </a:p>
        </p:txBody>
      </p:sp>
      <p:sp>
        <p:nvSpPr>
          <p:cNvPr id="939024" name="AutoShape 16"/>
          <p:cNvSpPr>
            <a:spLocks noChangeArrowheads="1"/>
          </p:cNvSpPr>
          <p:nvPr/>
        </p:nvSpPr>
        <p:spPr bwMode="auto">
          <a:xfrm>
            <a:off x="6629400" y="37163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a:effectLst>
                <a:outerShdw blurRad="38100" dist="38100" dir="2700000" algn="tl">
                  <a:srgbClr val="000000"/>
                </a:outerShdw>
              </a:effectLst>
              <a:ea typeface="宋体" pitchFamily="2" charset="-122"/>
            </a:endParaRPr>
          </a:p>
        </p:txBody>
      </p:sp>
      <p:sp>
        <p:nvSpPr>
          <p:cNvPr id="939025" name="AutoShape 17"/>
          <p:cNvSpPr>
            <a:spLocks noChangeArrowheads="1"/>
          </p:cNvSpPr>
          <p:nvPr/>
        </p:nvSpPr>
        <p:spPr bwMode="auto">
          <a:xfrm>
            <a:off x="3657600" y="40973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21</a:t>
            </a:r>
            <a:endParaRPr kumimoji="1" lang="en-US" altLang="zh-CN" sz="2400">
              <a:solidFill>
                <a:srgbClr val="FFFFCC"/>
              </a:solidFill>
              <a:effectLst>
                <a:outerShdw blurRad="38100" dist="38100" dir="2700000" algn="tl">
                  <a:srgbClr val="000000"/>
                </a:outerShdw>
              </a:effectLst>
              <a:ea typeface="宋体" pitchFamily="2" charset="-122"/>
            </a:endParaRPr>
          </a:p>
        </p:txBody>
      </p:sp>
      <p:sp>
        <p:nvSpPr>
          <p:cNvPr id="939026" name="Text Box 18"/>
          <p:cNvSpPr txBox="1">
            <a:spLocks noChangeArrowheads="1"/>
          </p:cNvSpPr>
          <p:nvPr/>
        </p:nvSpPr>
        <p:spPr bwMode="auto">
          <a:xfrm>
            <a:off x="457200" y="4046538"/>
            <a:ext cx="898525" cy="519112"/>
          </a:xfrm>
          <a:prstGeom prst="rect">
            <a:avLst/>
          </a:prstGeom>
          <a:noFill/>
          <a:ln w="9525">
            <a:noFill/>
            <a:miter lim="800000"/>
            <a:headEnd/>
            <a:tailEnd/>
          </a:ln>
        </p:spPr>
        <p:txBody>
          <a:bodyPr wrap="none">
            <a:spAutoFit/>
          </a:bodyPr>
          <a:lstStyle/>
          <a:p>
            <a:pPr eaLnBrk="1" hangingPunct="1">
              <a:defRPr/>
            </a:pPr>
            <a:r>
              <a:rPr kumimoji="1" lang="zh-CN" altLang="en-US" sz="2800" b="1">
                <a:solidFill>
                  <a:schemeClr val="hlink"/>
                </a:solidFill>
                <a:ea typeface="隶书" pitchFamily="49" charset="-122"/>
              </a:rPr>
              <a:t>结果</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9027" name="Text Box 19"/>
          <p:cNvSpPr txBox="1">
            <a:spLocks noChangeArrowheads="1"/>
          </p:cNvSpPr>
          <p:nvPr/>
        </p:nvSpPr>
        <p:spPr bwMode="auto">
          <a:xfrm>
            <a:off x="457200" y="927100"/>
            <a:ext cx="868363" cy="579438"/>
          </a:xfrm>
          <a:prstGeom prst="rect">
            <a:avLst/>
          </a:prstGeom>
          <a:noFill/>
          <a:ln w="9525">
            <a:noFill/>
            <a:miter lim="800000"/>
            <a:headEnd/>
            <a:tailEnd/>
          </a:ln>
        </p:spPr>
        <p:txBody>
          <a:bodyPr wrap="none">
            <a:spAutoFit/>
          </a:bodyPr>
          <a:lstStyle/>
          <a:p>
            <a:pPr eaLnBrk="1" hangingPunct="1">
              <a:defRPr/>
            </a:pPr>
            <a:r>
              <a:rPr kumimoji="1" lang="en-US" altLang="zh-CN" sz="3200" b="1" i="1">
                <a:solidFill>
                  <a:schemeClr val="hlink"/>
                </a:solidFill>
                <a:ea typeface="宋体" pitchFamily="2" charset="-122"/>
              </a:rPr>
              <a:t>i </a:t>
            </a:r>
            <a:r>
              <a:rPr kumimoji="1" lang="en-US" altLang="zh-CN" sz="2800" b="1">
                <a:solidFill>
                  <a:schemeClr val="hlink"/>
                </a:solidFill>
                <a:ea typeface="宋体" pitchFamily="2" charset="-122"/>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9028" name="AutoShape 20"/>
          <p:cNvSpPr>
            <a:spLocks noChangeArrowheads="1"/>
          </p:cNvSpPr>
          <p:nvPr/>
        </p:nvSpPr>
        <p:spPr bwMode="auto">
          <a:xfrm>
            <a:off x="1676400" y="13541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08</a:t>
            </a:r>
            <a:endParaRPr kumimoji="1" lang="en-US" altLang="zh-CN" sz="2400">
              <a:solidFill>
                <a:srgbClr val="FFFFCC"/>
              </a:solidFill>
              <a:effectLst>
                <a:outerShdw blurRad="38100" dist="38100" dir="2700000" algn="tl">
                  <a:srgbClr val="000000"/>
                </a:outerShdw>
              </a:effectLst>
              <a:ea typeface="宋体" pitchFamily="2" charset="-122"/>
            </a:endParaRPr>
          </a:p>
        </p:txBody>
      </p:sp>
      <p:sp>
        <p:nvSpPr>
          <p:cNvPr id="939029" name="AutoShape 21"/>
          <p:cNvSpPr>
            <a:spLocks noChangeArrowheads="1"/>
          </p:cNvSpPr>
          <p:nvPr/>
        </p:nvSpPr>
        <p:spPr bwMode="auto">
          <a:xfrm>
            <a:off x="2667000" y="10493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latin typeface="Arial" charset="0"/>
                <a:ea typeface="宋体" pitchFamily="2" charset="-122"/>
              </a:rPr>
              <a:t>16</a:t>
            </a:r>
            <a:endParaRPr kumimoji="1" lang="en-US" altLang="zh-CN" sz="2400">
              <a:ea typeface="宋体" pitchFamily="2" charset="-122"/>
            </a:endParaRPr>
          </a:p>
        </p:txBody>
      </p:sp>
      <p:sp>
        <p:nvSpPr>
          <p:cNvPr id="939030" name="AutoShape 22"/>
          <p:cNvSpPr>
            <a:spLocks noChangeArrowheads="1"/>
          </p:cNvSpPr>
          <p:nvPr/>
        </p:nvSpPr>
        <p:spPr bwMode="auto">
          <a:xfrm>
            <a:off x="5638800" y="8969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b="1">
              <a:effectLst>
                <a:outerShdw blurRad="38100" dist="38100" dir="2700000" algn="tl">
                  <a:srgbClr val="000000"/>
                </a:outerShdw>
              </a:effectLst>
              <a:ea typeface="宋体" pitchFamily="2" charset="-122"/>
            </a:endParaRPr>
          </a:p>
        </p:txBody>
      </p:sp>
      <p:sp>
        <p:nvSpPr>
          <p:cNvPr id="939031" name="AutoShape 23"/>
          <p:cNvSpPr>
            <a:spLocks noChangeArrowheads="1"/>
          </p:cNvSpPr>
          <p:nvPr/>
        </p:nvSpPr>
        <p:spPr bwMode="auto">
          <a:xfrm>
            <a:off x="3657600" y="9731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21</a:t>
            </a:r>
            <a:endParaRPr kumimoji="1" lang="en-US" altLang="zh-CN" sz="2400">
              <a:solidFill>
                <a:srgbClr val="FFFFCC"/>
              </a:solidFill>
              <a:effectLst>
                <a:outerShdw blurRad="38100" dist="38100" dir="2700000" algn="tl">
                  <a:srgbClr val="000000"/>
                </a:outerShdw>
              </a:effectLst>
              <a:ea typeface="宋体" pitchFamily="2" charset="-122"/>
            </a:endParaRPr>
          </a:p>
        </p:txBody>
      </p:sp>
      <p:sp>
        <p:nvSpPr>
          <p:cNvPr id="35865" name="Text Box 24"/>
          <p:cNvSpPr txBox="1">
            <a:spLocks noChangeArrowheads="1"/>
          </p:cNvSpPr>
          <p:nvPr/>
        </p:nvSpPr>
        <p:spPr bwMode="auto">
          <a:xfrm>
            <a:off x="7239000" y="550863"/>
            <a:ext cx="18780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800" b="1">
                <a:latin typeface="Times New Roman" panose="02020603050405020304" pitchFamily="18" charset="0"/>
                <a:ea typeface="隶书" panose="02010509060101010101" pitchFamily="49" charset="-122"/>
              </a:rPr>
              <a:t>最小者</a:t>
            </a:r>
            <a:r>
              <a:rPr kumimoji="1" lang="zh-CN" altLang="en-US" sz="2800" b="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25*</a:t>
            </a:r>
          </a:p>
          <a:p>
            <a:pPr eaLnBrk="1" hangingPunct="1">
              <a:lnSpc>
                <a:spcPct val="90000"/>
              </a:lnSpc>
              <a:spcBef>
                <a:spcPct val="0"/>
              </a:spcBef>
              <a:buClrTx/>
              <a:buSzTx/>
              <a:buFontTx/>
              <a:buNone/>
            </a:pPr>
            <a:r>
              <a:rPr kumimoji="1" lang="zh-CN" altLang="en-US" sz="2800" b="1">
                <a:latin typeface="Times New Roman" panose="02020603050405020304" pitchFamily="18" charset="0"/>
                <a:ea typeface="隶书" panose="02010509060101010101" pitchFamily="49" charset="-122"/>
              </a:rPr>
              <a:t>无交换</a:t>
            </a:r>
            <a:endParaRPr kumimoji="1" lang="zh-CN" altLang="en-US" sz="2400">
              <a:latin typeface="Times New Roman" panose="02020603050405020304" pitchFamily="18" charset="0"/>
            </a:endParaRPr>
          </a:p>
        </p:txBody>
      </p:sp>
      <p:sp>
        <p:nvSpPr>
          <p:cNvPr id="74778" name="Text Box 25"/>
          <p:cNvSpPr txBox="1">
            <a:spLocks noChangeArrowheads="1"/>
          </p:cNvSpPr>
          <p:nvPr/>
        </p:nvSpPr>
        <p:spPr bwMode="auto">
          <a:xfrm>
            <a:off x="7210425" y="2246313"/>
            <a:ext cx="17002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1" lang="zh-CN" altLang="en-US" sz="2800" b="1">
                <a:latin typeface="Times New Roman" panose="02020603050405020304" pitchFamily="18" charset="0"/>
                <a:ea typeface="隶书" panose="02010509060101010101" pitchFamily="49" charset="-122"/>
              </a:rPr>
              <a:t>最小者</a:t>
            </a:r>
            <a:r>
              <a:rPr kumimoji="1" lang="zh-CN" altLang="en-US" sz="2800" b="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25</a:t>
            </a:r>
          </a:p>
          <a:p>
            <a:pPr eaLnBrk="1" hangingPunct="1">
              <a:lnSpc>
                <a:spcPct val="90000"/>
              </a:lnSpc>
              <a:spcBef>
                <a:spcPct val="0"/>
              </a:spcBef>
              <a:buClrTx/>
              <a:buSzTx/>
              <a:buFontTx/>
              <a:buNone/>
            </a:pPr>
            <a:r>
              <a:rPr kumimoji="1" lang="zh-CN" altLang="en-US" sz="2800" b="1">
                <a:latin typeface="Times New Roman" panose="02020603050405020304" pitchFamily="18" charset="0"/>
                <a:ea typeface="隶书" panose="02010509060101010101" pitchFamily="49" charset="-122"/>
              </a:rPr>
              <a:t>无交换</a:t>
            </a:r>
            <a:endParaRPr kumimoji="1" lang="zh-CN" altLang="en-US" sz="2400">
              <a:latin typeface="Times New Roman" panose="02020603050405020304" pitchFamily="18" charset="0"/>
            </a:endParaRPr>
          </a:p>
        </p:txBody>
      </p:sp>
      <p:sp>
        <p:nvSpPr>
          <p:cNvPr id="939034" name="AutoShape 26"/>
          <p:cNvSpPr>
            <a:spLocks noChangeArrowheads="1"/>
          </p:cNvSpPr>
          <p:nvPr/>
        </p:nvSpPr>
        <p:spPr bwMode="auto">
          <a:xfrm>
            <a:off x="5638800" y="25733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chemeClr val="accent2"/>
                </a:solidFill>
                <a:effectLst>
                  <a:outerShdw blurRad="38100" dist="38100" dir="2700000" algn="tl">
                    <a:srgbClr val="000000"/>
                  </a:outerShdw>
                </a:effectLst>
                <a:latin typeface="Arial" charset="0"/>
                <a:ea typeface="宋体" pitchFamily="2" charset="-122"/>
              </a:rPr>
              <a:t>25</a:t>
            </a:r>
            <a:endParaRPr kumimoji="1" lang="en-US" altLang="zh-CN" sz="2400" b="1">
              <a:effectLst>
                <a:outerShdw blurRad="38100" dist="38100" dir="2700000" algn="tl">
                  <a:srgbClr val="000000"/>
                </a:outerShdw>
              </a:effectLst>
              <a:ea typeface="宋体" pitchFamily="2" charset="-122"/>
            </a:endParaRPr>
          </a:p>
        </p:txBody>
      </p:sp>
      <p:sp>
        <p:nvSpPr>
          <p:cNvPr id="939035" name="AutoShape 27"/>
          <p:cNvSpPr>
            <a:spLocks noChangeArrowheads="1"/>
          </p:cNvSpPr>
          <p:nvPr/>
        </p:nvSpPr>
        <p:spPr bwMode="auto">
          <a:xfrm>
            <a:off x="3657600" y="26495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21</a:t>
            </a:r>
            <a:endParaRPr kumimoji="1" lang="en-US" altLang="zh-CN" sz="2400">
              <a:solidFill>
                <a:srgbClr val="FFFFCC"/>
              </a:solidFill>
              <a:effectLst>
                <a:outerShdw blurRad="38100" dist="38100" dir="2700000" algn="tl">
                  <a:srgbClr val="000000"/>
                </a:outerShdw>
              </a:effectLst>
              <a:ea typeface="宋体" pitchFamily="2" charset="-122"/>
            </a:endParaRPr>
          </a:p>
        </p:txBody>
      </p:sp>
      <p:sp>
        <p:nvSpPr>
          <p:cNvPr id="939036" name="AutoShape 28"/>
          <p:cNvSpPr>
            <a:spLocks noChangeArrowheads="1"/>
          </p:cNvSpPr>
          <p:nvPr/>
        </p:nvSpPr>
        <p:spPr bwMode="auto">
          <a:xfrm>
            <a:off x="2667000" y="27257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16</a:t>
            </a:r>
            <a:endParaRPr kumimoji="1" lang="en-US" altLang="zh-CN" sz="2400">
              <a:solidFill>
                <a:srgbClr val="FFFFCC"/>
              </a:solidFill>
              <a:effectLst>
                <a:outerShdw blurRad="38100" dist="38100" dir="2700000" algn="tl">
                  <a:srgbClr val="000000"/>
                </a:outerShdw>
              </a:effectLst>
              <a:ea typeface="宋体" pitchFamily="2" charset="-122"/>
            </a:endParaRPr>
          </a:p>
        </p:txBody>
      </p:sp>
      <p:sp>
        <p:nvSpPr>
          <p:cNvPr id="939037" name="AutoShape 29"/>
          <p:cNvSpPr>
            <a:spLocks noChangeArrowheads="1"/>
          </p:cNvSpPr>
          <p:nvPr/>
        </p:nvSpPr>
        <p:spPr bwMode="auto">
          <a:xfrm>
            <a:off x="1676400" y="30305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eaLnBrk="1" hangingPunct="1">
              <a:defRPr/>
            </a:pPr>
            <a:r>
              <a:rPr kumimoji="1" lang="en-US" altLang="zh-CN" sz="2400" b="1">
                <a:solidFill>
                  <a:srgbClr val="FFFFCC"/>
                </a:solidFill>
                <a:effectLst>
                  <a:outerShdw blurRad="38100" dist="38100" dir="2700000" algn="tl">
                    <a:srgbClr val="000000"/>
                  </a:outerShdw>
                </a:effectLst>
                <a:latin typeface="Arial" charset="0"/>
                <a:ea typeface="宋体" pitchFamily="2" charset="-122"/>
              </a:rPr>
              <a:t>08</a:t>
            </a:r>
            <a:endParaRPr kumimoji="1" lang="en-US" altLang="zh-CN" sz="2400">
              <a:solidFill>
                <a:srgbClr val="FFFFCC"/>
              </a:solidFill>
              <a:effectLst>
                <a:outerShdw blurRad="38100" dist="38100" dir="2700000" algn="tl">
                  <a:srgbClr val="000000"/>
                </a:outerShdw>
              </a:effectLst>
              <a:ea typeface="宋体" pitchFamily="2" charset="-122"/>
            </a:endParaRPr>
          </a:p>
        </p:txBody>
      </p:sp>
      <p:sp>
        <p:nvSpPr>
          <p:cNvPr id="939038" name="Text Box 30"/>
          <p:cNvSpPr txBox="1">
            <a:spLocks noChangeArrowheads="1"/>
          </p:cNvSpPr>
          <p:nvPr/>
        </p:nvSpPr>
        <p:spPr bwMode="auto">
          <a:xfrm>
            <a:off x="3041650" y="5178425"/>
            <a:ext cx="3041650" cy="519113"/>
          </a:xfrm>
          <a:prstGeom prst="rect">
            <a:avLst/>
          </a:prstGeom>
          <a:noFill/>
          <a:ln w="9525">
            <a:noFill/>
            <a:miter lim="800000"/>
            <a:headEnd/>
            <a:tailEnd/>
          </a:ln>
        </p:spPr>
        <p:txBody>
          <a:bodyPr wrap="none">
            <a:spAutoFit/>
          </a:bodyPr>
          <a:lstStyle/>
          <a:p>
            <a:pPr eaLnBrk="1" hangingPunct="1">
              <a:defRPr/>
            </a:pPr>
            <a:r>
              <a:rPr kumimoji="1" lang="zh-CN" altLang="en-US" sz="2800" b="1"/>
              <a:t>各趟排序后的结果</a:t>
            </a:r>
            <a:endParaRPr kumimoji="1" lang="zh-CN" altLang="en-US" sz="2800" b="1">
              <a:effectLst>
                <a:outerShdw blurRad="38100" dist="38100" dir="2700000" algn="tl">
                  <a:srgbClr val="C0C0C0"/>
                </a:outerShdw>
              </a:effectLst>
              <a:ea typeface="隶书" pitchFamily="49" charset="-122"/>
            </a:endParaRPr>
          </a:p>
        </p:txBody>
      </p:sp>
    </p:spTree>
    <p:extLst>
      <p:ext uri="{BB962C8B-B14F-4D97-AF65-F5344CB8AC3E}">
        <p14:creationId xmlns:p14="http://schemas.microsoft.com/office/powerpoint/2010/main" val="196848525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9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9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9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90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90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90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90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390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390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90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390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390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90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390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90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39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0" grpId="0" animBg="1"/>
      <p:bldP spid="939011" grpId="0" animBg="1"/>
      <p:bldP spid="939017" grpId="0" animBg="1"/>
      <p:bldP spid="939018" grpId="0"/>
      <p:bldP spid="939019" grpId="0" animBg="1"/>
      <p:bldP spid="939020" grpId="0" animBg="1"/>
      <p:bldP spid="939021" grpId="0" animBg="1"/>
      <p:bldP spid="939022" grpId="0" animBg="1"/>
      <p:bldP spid="939023" grpId="0" animBg="1"/>
      <p:bldP spid="939024" grpId="0" animBg="1"/>
      <p:bldP spid="939025" grpId="0" animBg="1"/>
      <p:bldP spid="939026" grpId="0"/>
      <p:bldP spid="74778" grpId="0"/>
      <p:bldP spid="939034" grpId="0" animBg="1"/>
      <p:bldP spid="939035" grpId="0" animBg="1"/>
      <p:bldP spid="939036" grpId="0" animBg="1"/>
      <p:bldP spid="9390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6966A65-CC9F-4F1D-A57A-710CF4F6C4A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29</a:t>
            </a:fld>
            <a:endParaRPr lang="en-US" altLang="zh-CN" sz="1800" smtClean="0">
              <a:latin typeface="华文新魏" panose="02010800040101010101" pitchFamily="2" charset="-122"/>
              <a:ea typeface="华文新魏" panose="02010800040101010101" pitchFamily="2" charset="-122"/>
            </a:endParaRPr>
          </a:p>
        </p:txBody>
      </p:sp>
      <p:sp>
        <p:nvSpPr>
          <p:cNvPr id="36867" name="Rectangle 2"/>
          <p:cNvSpPr>
            <a:spLocks noGrp="1" noChangeArrowheads="1"/>
          </p:cNvSpPr>
          <p:nvPr>
            <p:ph type="body" idx="1"/>
          </p:nvPr>
        </p:nvSpPr>
        <p:spPr>
          <a:xfrm>
            <a:off x="227013" y="766763"/>
            <a:ext cx="8726487" cy="6091237"/>
          </a:xfrm>
        </p:spPr>
        <p:txBody>
          <a:bodyPr/>
          <a:lstStyle/>
          <a:p>
            <a:pPr marL="0" indent="800100" eaLnBrk="1" hangingPunct="1">
              <a:lnSpc>
                <a:spcPct val="105000"/>
              </a:lnSpc>
              <a:spcBef>
                <a:spcPct val="5000"/>
              </a:spcBef>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最坏情况是每一趟都要进行交换，总的元素移动次数为 </a:t>
            </a:r>
            <a:r>
              <a:rPr lang="en-US" altLang="zh-CN" sz="3000" b="1" i="1" smtClean="0">
                <a:latin typeface="Times New Roman" panose="02020603050405020304" pitchFamily="18" charset="0"/>
                <a:ea typeface="仿宋_GB2312" pitchFamily="49" charset="-122"/>
              </a:rPr>
              <a:t>RMN</a:t>
            </a:r>
            <a:r>
              <a:rPr lang="en-US" altLang="zh-CN" sz="3000" b="1" smtClean="0">
                <a:latin typeface="Times New Roman" panose="02020603050405020304" pitchFamily="18" charset="0"/>
                <a:ea typeface="仿宋_GB2312" pitchFamily="49" charset="-122"/>
              </a:rPr>
              <a:t> = 3(</a:t>
            </a:r>
            <a:r>
              <a:rPr lang="en-US" altLang="zh-CN" sz="3000" b="1" i="1" smtClean="0">
                <a:latin typeface="Times New Roman" panose="02020603050405020304" pitchFamily="18" charset="0"/>
                <a:ea typeface="仿宋_GB2312" pitchFamily="49" charset="-122"/>
              </a:rPr>
              <a:t>n</a:t>
            </a:r>
            <a:r>
              <a:rPr lang="en-US" altLang="zh-CN" sz="3000" b="1" i="1" smtClean="0">
                <a:latin typeface="黑体" panose="02010609060101010101" pitchFamily="49" charset="-122"/>
                <a:ea typeface="黑体" panose="02010609060101010101" pitchFamily="49" charset="-122"/>
              </a:rPr>
              <a:t>-</a:t>
            </a:r>
            <a:r>
              <a:rPr lang="en-US" altLang="zh-CN" sz="3000" b="1" smtClean="0">
                <a:latin typeface="Times New Roman" panose="02020603050405020304" pitchFamily="18" charset="0"/>
                <a:ea typeface="仿宋_GB2312" pitchFamily="49" charset="-122"/>
              </a:rPr>
              <a:t>1)</a:t>
            </a:r>
            <a:r>
              <a:rPr lang="zh-CN" altLang="en-US" sz="3000" b="1" smtClean="0">
                <a:latin typeface="Times New Roman" panose="02020603050405020304" pitchFamily="18" charset="0"/>
                <a:ea typeface="仿宋_GB2312" pitchFamily="49" charset="-122"/>
              </a:rPr>
              <a:t>。</a:t>
            </a:r>
          </a:p>
          <a:p>
            <a:pPr marL="0" indent="800100" eaLnBrk="1" hangingPunct="1">
              <a:lnSpc>
                <a:spcPct val="105000"/>
              </a:lnSpc>
              <a:spcBef>
                <a:spcPct val="5000"/>
              </a:spcBef>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直接选择排序是一种</a:t>
            </a:r>
            <a:r>
              <a:rPr lang="zh-CN" altLang="en-US" sz="3000" b="1" smtClean="0">
                <a:solidFill>
                  <a:srgbClr val="FF0000"/>
                </a:solidFill>
                <a:latin typeface="Times New Roman" panose="02020603050405020304" pitchFamily="18" charset="0"/>
                <a:ea typeface="仿宋_GB2312" pitchFamily="49" charset="-122"/>
              </a:rPr>
              <a:t>不稳定</a:t>
            </a:r>
            <a:r>
              <a:rPr lang="zh-CN" altLang="en-US" sz="3000" b="1" smtClean="0">
                <a:latin typeface="Times New Roman" panose="02020603050405020304" pitchFamily="18" charset="0"/>
                <a:ea typeface="仿宋_GB2312" pitchFamily="49" charset="-122"/>
              </a:rPr>
              <a:t>的排序方法。</a:t>
            </a:r>
          </a:p>
          <a:p>
            <a:pPr marL="0" indent="800100" eaLnBrk="1" hangingPunct="1">
              <a:lnSpc>
                <a:spcPct val="105000"/>
              </a:lnSpc>
              <a:spcBef>
                <a:spcPct val="5000"/>
              </a:spcBef>
              <a:buClr>
                <a:srgbClr val="800080"/>
              </a:buClr>
              <a:buSzPct val="50000"/>
              <a:buFont typeface="Wingdings" panose="05000000000000000000" pitchFamily="2" charset="2"/>
              <a:buNone/>
            </a:pPr>
            <a:endParaRPr lang="zh-CN" altLang="en-US" sz="3000" b="1" smtClean="0">
              <a:latin typeface="Times New Roman" panose="02020603050405020304" pitchFamily="18" charset="0"/>
              <a:ea typeface="仿宋_GB2312" pitchFamily="49" charset="-122"/>
            </a:endParaRPr>
          </a:p>
          <a:p>
            <a:pPr marL="0" indent="800100" eaLnBrk="1" hangingPunct="1">
              <a:lnSpc>
                <a:spcPct val="105000"/>
              </a:lnSpc>
              <a:spcBef>
                <a:spcPct val="5000"/>
              </a:spcBef>
              <a:buClr>
                <a:srgbClr val="800080"/>
              </a:buClr>
              <a:buSzPct val="50000"/>
              <a:buFont typeface="Wingdings" panose="05000000000000000000" pitchFamily="2" charset="2"/>
              <a:buNone/>
            </a:pPr>
            <a:endParaRPr lang="zh-CN" altLang="en-US" sz="3000" b="1" smtClean="0">
              <a:latin typeface="Times New Roman" panose="02020603050405020304" pitchFamily="18" charset="0"/>
              <a:ea typeface="仿宋_GB2312" pitchFamily="49" charset="-122"/>
            </a:endParaRPr>
          </a:p>
        </p:txBody>
      </p:sp>
    </p:spTree>
    <p:extLst>
      <p:ext uri="{BB962C8B-B14F-4D97-AF65-F5344CB8AC3E}">
        <p14:creationId xmlns:p14="http://schemas.microsoft.com/office/powerpoint/2010/main" val="312993339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DB13914C-3F6C-4C73-BA63-32C864788659}" type="slidenum">
              <a:rPr lang="en-US" altLang="zh-CN" sz="1800" b="1">
                <a:latin typeface="华文新魏" pitchFamily="2" charset="-122"/>
                <a:ea typeface="华文新魏" pitchFamily="2" charset="-122"/>
              </a:rPr>
              <a:pPr algn="r" eaLnBrk="1" hangingPunct="1"/>
              <a:t>3</a:t>
            </a:fld>
            <a:endParaRPr lang="en-US" altLang="zh-CN" sz="1800" b="1">
              <a:latin typeface="华文新魏" pitchFamily="2" charset="-122"/>
              <a:ea typeface="华文新魏" pitchFamily="2" charset="-122"/>
            </a:endParaRPr>
          </a:p>
        </p:txBody>
      </p:sp>
      <p:sp>
        <p:nvSpPr>
          <p:cNvPr id="7171" name="Rectangle 2"/>
          <p:cNvSpPr>
            <a:spLocks noGrp="1" noChangeArrowheads="1"/>
          </p:cNvSpPr>
          <p:nvPr>
            <p:ph type="body" idx="4294967295"/>
          </p:nvPr>
        </p:nvSpPr>
        <p:spPr>
          <a:xfrm>
            <a:off x="457200" y="688975"/>
            <a:ext cx="8229600" cy="5943600"/>
          </a:xfrm>
        </p:spPr>
        <p:txBody>
          <a:bodyPr/>
          <a:lstStyle/>
          <a:p>
            <a:pPr marL="0" indent="800100" eaLnBrk="1" hangingPunct="1">
              <a:lnSpc>
                <a:spcPct val="105000"/>
              </a:lnSpc>
              <a:buClr>
                <a:srgbClr val="800080"/>
              </a:buClr>
              <a:buSzPct val="50000"/>
              <a:buFont typeface="Wingdings" pitchFamily="2" charset="2"/>
              <a:buNone/>
            </a:pPr>
            <a:r>
              <a:rPr lang="zh-CN" altLang="en-US" sz="3000" b="1" u="sng" dirty="0" smtClean="0">
                <a:solidFill>
                  <a:schemeClr val="tx2"/>
                </a:solidFill>
                <a:latin typeface="Times New Roman" pitchFamily="18" charset="0"/>
                <a:ea typeface="仿宋_GB2312" pitchFamily="49" charset="-122"/>
              </a:rPr>
              <a:t>排序算法的稳定性</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如果在元素序列中有两 个元素</a:t>
            </a:r>
            <a:r>
              <a:rPr lang="en-US" altLang="zh-CN" sz="3000" b="1" i="1" dirty="0" smtClean="0">
                <a:latin typeface="Times New Roman" pitchFamily="18" charset="0"/>
                <a:ea typeface="仿宋_GB2312" pitchFamily="49" charset="-122"/>
              </a:rPr>
              <a:t>r</a:t>
            </a:r>
            <a:r>
              <a:rPr lang="en-US" altLang="zh-CN" sz="3000" b="1" dirty="0" smtClean="0">
                <a:latin typeface="Times New Roman" pitchFamily="18" charset="0"/>
                <a:ea typeface="仿宋_GB2312" pitchFamily="49" charset="-122"/>
              </a:rPr>
              <a:t>[</a:t>
            </a:r>
            <a:r>
              <a:rPr lang="en-US" altLang="zh-CN" sz="3000" b="1" i="1" dirty="0" err="1"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和</a:t>
            </a:r>
            <a:r>
              <a:rPr lang="en-US" altLang="zh-CN" sz="3000" b="1" i="1" dirty="0" smtClean="0">
                <a:latin typeface="Times New Roman" pitchFamily="18" charset="0"/>
                <a:ea typeface="仿宋_GB2312" pitchFamily="49" charset="-122"/>
              </a:rPr>
              <a:t>r</a:t>
            </a:r>
            <a:r>
              <a:rPr lang="en-US" altLang="zh-CN" sz="3000" b="1" dirty="0" smtClean="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j</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且在排序之前</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元素</a:t>
            </a:r>
            <a:r>
              <a:rPr lang="en-US" altLang="zh-CN" sz="3000" b="1" i="1" dirty="0" smtClean="0">
                <a:latin typeface="Times New Roman" pitchFamily="18" charset="0"/>
                <a:ea typeface="仿宋_GB2312" pitchFamily="49" charset="-122"/>
              </a:rPr>
              <a:t>r</a:t>
            </a:r>
            <a:r>
              <a:rPr lang="en-US" altLang="zh-CN" sz="3000" b="1" dirty="0" smtClean="0">
                <a:latin typeface="Times New Roman" pitchFamily="18" charset="0"/>
                <a:ea typeface="仿宋_GB2312" pitchFamily="49" charset="-122"/>
              </a:rPr>
              <a:t>[</a:t>
            </a:r>
            <a:r>
              <a:rPr lang="en-US" altLang="zh-CN" sz="3000" b="1" i="1" dirty="0" err="1"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排在</a:t>
            </a:r>
            <a:r>
              <a:rPr lang="en-US" altLang="zh-CN" sz="3000" b="1" i="1" dirty="0" smtClean="0">
                <a:latin typeface="Times New Roman" pitchFamily="18" charset="0"/>
                <a:ea typeface="仿宋_GB2312" pitchFamily="49" charset="-122"/>
              </a:rPr>
              <a:t>r</a:t>
            </a:r>
            <a:r>
              <a:rPr lang="en-US" altLang="zh-CN" sz="3000" b="1" dirty="0" smtClean="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j</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前面。如果在排序之后</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元素</a:t>
            </a:r>
            <a:r>
              <a:rPr lang="en-US" altLang="zh-CN" sz="3000" b="1" i="1" dirty="0" smtClean="0">
                <a:latin typeface="Times New Roman" pitchFamily="18" charset="0"/>
                <a:ea typeface="仿宋_GB2312" pitchFamily="49" charset="-122"/>
              </a:rPr>
              <a:t>r</a:t>
            </a:r>
            <a:r>
              <a:rPr lang="en-US" altLang="zh-CN" sz="3000" b="1" dirty="0" smtClean="0">
                <a:latin typeface="Times New Roman" pitchFamily="18" charset="0"/>
                <a:ea typeface="仿宋_GB2312" pitchFamily="49" charset="-122"/>
              </a:rPr>
              <a:t>[</a:t>
            </a:r>
            <a:r>
              <a:rPr lang="en-US" altLang="zh-CN" sz="3000" b="1" i="1" dirty="0" err="1"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仍在元素</a:t>
            </a:r>
            <a:r>
              <a:rPr lang="en-US" altLang="zh-CN" sz="3000" b="1" i="1" dirty="0" smtClean="0">
                <a:latin typeface="Times New Roman" pitchFamily="18" charset="0"/>
                <a:ea typeface="仿宋_GB2312" pitchFamily="49" charset="-122"/>
              </a:rPr>
              <a:t>r</a:t>
            </a:r>
            <a:r>
              <a:rPr lang="en-US" altLang="zh-CN" sz="3000" b="1" dirty="0" smtClean="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j</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的前面</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则称这个排序方法是稳定的</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否则称这个排序方法是不稳定的。</a:t>
            </a:r>
          </a:p>
          <a:p>
            <a:pPr marL="0" indent="800100" eaLnBrk="1" hangingPunct="1">
              <a:lnSpc>
                <a:spcPct val="105000"/>
              </a:lnSpc>
              <a:buClr>
                <a:srgbClr val="800080"/>
              </a:buClr>
              <a:buSzPct val="50000"/>
              <a:buFont typeface="Wingdings" pitchFamily="2" charset="2"/>
              <a:buNone/>
            </a:pPr>
            <a:r>
              <a:rPr lang="zh-CN" altLang="en-US" sz="3000" b="1" u="sng" dirty="0" smtClean="0">
                <a:solidFill>
                  <a:schemeClr val="tx2"/>
                </a:solidFill>
                <a:latin typeface="Times New Roman" pitchFamily="18" charset="0"/>
                <a:ea typeface="仿宋_GB2312" pitchFamily="49" charset="-122"/>
              </a:rPr>
              <a:t>内排序与外排序</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内排序是指在排序期间数据元素全部存放在内存的排序；外排序是指在排序期间全部元素个数太多，不能同时存放在内存，必须根据排序过程的要求，不断在内、外存之间移动的排序。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CD3AD8F2-E6D9-4685-8D95-5E04A9FA407D}" type="slidenum">
              <a:rPr lang="en-US" altLang="zh-CN" sz="1800" b="1">
                <a:latin typeface="华文新魏" pitchFamily="2" charset="-122"/>
                <a:ea typeface="华文新魏" pitchFamily="2" charset="-122"/>
              </a:rPr>
              <a:pPr algn="r" eaLnBrk="1" hangingPunct="1"/>
              <a:t>30</a:t>
            </a:fld>
            <a:endParaRPr lang="en-US" altLang="zh-CN" sz="1800" b="1">
              <a:latin typeface="华文新魏" pitchFamily="2" charset="-122"/>
              <a:ea typeface="华文新魏" pitchFamily="2" charset="-122"/>
            </a:endParaRPr>
          </a:p>
        </p:txBody>
      </p:sp>
      <p:sp>
        <p:nvSpPr>
          <p:cNvPr id="23555" name="Rectangle 3"/>
          <p:cNvSpPr>
            <a:spLocks noChangeArrowheads="1"/>
          </p:cNvSpPr>
          <p:nvPr/>
        </p:nvSpPr>
        <p:spPr bwMode="auto">
          <a:xfrm>
            <a:off x="428625" y="362902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endParaRPr lang="zh-CN" altLang="en-US" sz="3200" b="1">
              <a:solidFill>
                <a:srgbClr val="CC3300"/>
              </a:solidFill>
              <a:ea typeface="宋体" pitchFamily="2" charset="-122"/>
            </a:endParaRPr>
          </a:p>
        </p:txBody>
      </p:sp>
      <p:sp>
        <p:nvSpPr>
          <p:cNvPr id="23556" name="Rectangle 6"/>
          <p:cNvSpPr>
            <a:spLocks noGrp="1" noChangeArrowheads="1"/>
          </p:cNvSpPr>
          <p:nvPr>
            <p:ph type="title" idx="4294967295"/>
          </p:nvPr>
        </p:nvSpPr>
        <p:spPr>
          <a:xfrm>
            <a:off x="457200" y="457200"/>
            <a:ext cx="8229600" cy="955675"/>
          </a:xfrm>
        </p:spPr>
        <p:txBody>
          <a:bodyPr/>
          <a:lstStyle/>
          <a:p>
            <a:pPr algn="ctr" eaLnBrk="1" hangingPunct="1"/>
            <a:r>
              <a:rPr lang="zh-CN" altLang="en-US" sz="4000" b="1" smtClean="0">
                <a:solidFill>
                  <a:schemeClr val="tx2"/>
                </a:solidFill>
                <a:latin typeface="华文新魏" pitchFamily="2" charset="-122"/>
                <a:ea typeface="华文新魏" pitchFamily="2" charset="-122"/>
              </a:rPr>
              <a:t>直接选择排序 </a:t>
            </a:r>
            <a:r>
              <a:rPr lang="en-US" altLang="zh-CN" sz="4000" b="1" smtClean="0">
                <a:solidFill>
                  <a:schemeClr val="tx2"/>
                </a:solidFill>
                <a:latin typeface="华文新魏" pitchFamily="2" charset="-122"/>
                <a:ea typeface="华文新魏" pitchFamily="2" charset="-122"/>
              </a:rPr>
              <a:t>(Select Sort)</a:t>
            </a:r>
          </a:p>
        </p:txBody>
      </p:sp>
      <p:sp>
        <p:nvSpPr>
          <p:cNvPr id="7" name="Text Box 2" descr="花岗岩"/>
          <p:cNvSpPr txBox="1">
            <a:spLocks noChangeArrowheads="1"/>
          </p:cNvSpPr>
          <p:nvPr/>
        </p:nvSpPr>
        <p:spPr bwMode="auto">
          <a:xfrm>
            <a:off x="1042988" y="1209675"/>
            <a:ext cx="6842125" cy="4894263"/>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defRPr/>
            </a:pPr>
            <a:r>
              <a:rPr kumimoji="1" lang="zh-CN" altLang="en-US" sz="2400" b="1" dirty="0">
                <a:solidFill>
                  <a:srgbClr val="3333FF"/>
                </a:solidFill>
                <a:effectLst>
                  <a:outerShdw blurRad="38100" dist="38100" dir="2700000" algn="tl">
                    <a:srgbClr val="000000">
                      <a:alpha val="43137"/>
                    </a:srgbClr>
                  </a:outerShdw>
                </a:effectLst>
                <a:ea typeface="宋体" pitchFamily="2" charset="-122"/>
              </a:rPr>
              <a:t>直接选择排序的算法如下：</a:t>
            </a:r>
          </a:p>
          <a:p>
            <a:pPr algn="l">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void   </a:t>
            </a:r>
            <a:r>
              <a:rPr kumimoji="1" lang="en-US" altLang="zh-CN" sz="2400" b="1" dirty="0" err="1">
                <a:effectLst>
                  <a:outerShdw blurRad="38100" dist="38100" dir="2700000" algn="tl">
                    <a:srgbClr val="000000">
                      <a:alpha val="43137"/>
                    </a:srgbClr>
                  </a:outerShdw>
                </a:effectLst>
                <a:ea typeface="宋体" pitchFamily="2" charset="-122"/>
              </a:rPr>
              <a:t>SelectSort</a:t>
            </a:r>
            <a:r>
              <a:rPr kumimoji="1" lang="en-US" altLang="zh-CN" sz="2400" b="1" dirty="0">
                <a:effectLst>
                  <a:outerShdw blurRad="38100" dist="38100" dir="2700000" algn="tl">
                    <a:srgbClr val="000000">
                      <a:alpha val="43137"/>
                    </a:srgbClr>
                  </a:outerShdw>
                </a:effectLst>
                <a:ea typeface="宋体" pitchFamily="2" charset="-122"/>
              </a:rPr>
              <a:t>( STBL L[ ],</a:t>
            </a:r>
            <a:r>
              <a:rPr kumimoji="1" lang="en-US" altLang="zh-CN" sz="2400" b="1" dirty="0" err="1">
                <a:effectLst>
                  <a:outerShdw blurRad="38100" dist="38100" dir="2700000" algn="tl">
                    <a:srgbClr val="000000">
                      <a:alpha val="43137"/>
                    </a:srgbClr>
                  </a:outerShdw>
                </a:effectLst>
                <a:ea typeface="宋体" pitchFamily="2" charset="-122"/>
              </a:rPr>
              <a:t>int</a:t>
            </a:r>
            <a:r>
              <a:rPr kumimoji="1" lang="en-US" altLang="zh-CN" sz="2400" b="1" dirty="0">
                <a:effectLst>
                  <a:outerShdw blurRad="38100" dist="38100" dir="2700000" algn="tl">
                    <a:srgbClr val="000000">
                      <a:alpha val="43137"/>
                    </a:srgbClr>
                  </a:outerShdw>
                </a:effectLst>
                <a:ea typeface="宋体" pitchFamily="2" charset="-122"/>
              </a:rPr>
              <a:t> n)</a:t>
            </a:r>
          </a:p>
          <a:p>
            <a:pPr algn="l">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 {  </a:t>
            </a:r>
            <a:r>
              <a:rPr kumimoji="1" lang="en-US" altLang="zh-CN" sz="2400" b="1" dirty="0" err="1">
                <a:effectLst>
                  <a:outerShdw blurRad="38100" dist="38100" dir="2700000" algn="tl">
                    <a:srgbClr val="000000">
                      <a:alpha val="43137"/>
                    </a:srgbClr>
                  </a:outerShdw>
                </a:effectLst>
                <a:ea typeface="宋体" pitchFamily="2" charset="-122"/>
              </a:rPr>
              <a:t>int</a:t>
            </a:r>
            <a:r>
              <a:rPr kumimoji="1" lang="en-US" altLang="zh-CN" sz="2400" b="1" dirty="0">
                <a:effectLst>
                  <a:outerShdw blurRad="38100" dist="38100" dir="2700000" algn="tl">
                    <a:srgbClr val="000000">
                      <a:alpha val="43137"/>
                    </a:srgbClr>
                  </a:outerShdw>
                </a:effectLst>
                <a:ea typeface="宋体" pitchFamily="2" charset="-122"/>
              </a:rPr>
              <a:t> </a:t>
            </a:r>
            <a:r>
              <a:rPr kumimoji="1" lang="en-US" altLang="zh-CN" sz="2400" b="1" dirty="0" err="1">
                <a:effectLst>
                  <a:outerShdw blurRad="38100" dist="38100" dir="2700000" algn="tl">
                    <a:srgbClr val="000000">
                      <a:alpha val="43137"/>
                    </a:srgbClr>
                  </a:outerShdw>
                </a:effectLst>
                <a:ea typeface="宋体" pitchFamily="2" charset="-122"/>
              </a:rPr>
              <a:t>i,j,k,t</a:t>
            </a:r>
            <a:r>
              <a:rPr kumimoji="1" lang="en-US" altLang="zh-CN" sz="2400" b="1" dirty="0">
                <a:effectLst>
                  <a:outerShdw blurRad="38100" dist="38100" dir="2700000" algn="tl">
                    <a:srgbClr val="000000">
                      <a:alpha val="43137"/>
                    </a:srgbClr>
                  </a:outerShdw>
                </a:effectLst>
                <a:ea typeface="宋体" pitchFamily="2" charset="-122"/>
              </a:rPr>
              <a:t>;</a:t>
            </a:r>
          </a:p>
          <a:p>
            <a:pPr algn="l">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     for  (i=0,i&lt;n;++i</a:t>
            </a:r>
            <a:r>
              <a:rPr kumimoji="1" lang="zh-CN" altLang="en-US" sz="2400" b="1" dirty="0">
                <a:effectLst>
                  <a:outerShdw blurRad="38100" dist="38100" dir="2700000" algn="tl">
                    <a:srgbClr val="000000">
                      <a:alpha val="43137"/>
                    </a:srgbClr>
                  </a:outerShdw>
                </a:effectLst>
                <a:ea typeface="宋体" pitchFamily="2" charset="-122"/>
              </a:rPr>
              <a:t>）</a:t>
            </a:r>
          </a:p>
          <a:p>
            <a:pPr algn="l">
              <a:spcBef>
                <a:spcPct val="20000"/>
              </a:spcBef>
              <a:defRPr/>
            </a:pPr>
            <a:r>
              <a:rPr kumimoji="1" lang="zh-CN" altLang="en-US" sz="2400" b="1" dirty="0">
                <a:effectLst>
                  <a:outerShdw blurRad="38100" dist="38100" dir="2700000" algn="tl">
                    <a:srgbClr val="000000">
                      <a:alpha val="43137"/>
                    </a:srgbClr>
                  </a:outerShdw>
                </a:effectLst>
                <a:ea typeface="宋体" pitchFamily="2" charset="-122"/>
              </a:rPr>
              <a:t>     </a:t>
            </a:r>
            <a:r>
              <a:rPr kumimoji="1" lang="en-US" altLang="zh-CN" sz="2400" b="1" dirty="0">
                <a:effectLst>
                  <a:outerShdw blurRad="38100" dist="38100" dir="2700000" algn="tl">
                    <a:srgbClr val="000000">
                      <a:alpha val="43137"/>
                    </a:srgbClr>
                  </a:outerShdw>
                </a:effectLst>
                <a:ea typeface="宋体" pitchFamily="2" charset="-122"/>
              </a:rPr>
              <a:t>{  k=i</a:t>
            </a:r>
            <a:r>
              <a:rPr kumimoji="1" lang="zh-CN" altLang="en-US" sz="2400" b="1" dirty="0">
                <a:effectLst>
                  <a:outerShdw blurRad="38100" dist="38100" dir="2700000" algn="tl">
                    <a:srgbClr val="000000">
                      <a:alpha val="43137"/>
                    </a:srgbClr>
                  </a:outerShdw>
                </a:effectLst>
                <a:ea typeface="宋体" pitchFamily="2" charset="-122"/>
              </a:rPr>
              <a:t>；</a:t>
            </a:r>
            <a:r>
              <a:rPr kumimoji="1" lang="zh-CN" altLang="en-US" sz="2400" b="1" dirty="0">
                <a:solidFill>
                  <a:srgbClr val="CC0066"/>
                </a:solidFill>
                <a:effectLst>
                  <a:outerShdw blurRad="38100" dist="38100" dir="2700000" algn="tl">
                    <a:srgbClr val="000000">
                      <a:alpha val="43137"/>
                    </a:srgbClr>
                  </a:outerShdw>
                </a:effectLst>
                <a:ea typeface="宋体" pitchFamily="2" charset="-122"/>
              </a:rPr>
              <a:t>第</a:t>
            </a:r>
            <a:r>
              <a:rPr kumimoji="1" lang="en-US" altLang="zh-CN" sz="2400" b="1" dirty="0">
                <a:solidFill>
                  <a:srgbClr val="CC0066"/>
                </a:solidFill>
                <a:effectLst>
                  <a:outerShdw blurRad="38100" dist="38100" dir="2700000" algn="tl">
                    <a:srgbClr val="000000">
                      <a:alpha val="43137"/>
                    </a:srgbClr>
                  </a:outerShdw>
                </a:effectLst>
                <a:ea typeface="宋体" pitchFamily="2" charset="-122"/>
              </a:rPr>
              <a:t>I</a:t>
            </a:r>
            <a:r>
              <a:rPr kumimoji="1" lang="zh-CN" altLang="en-US" sz="2400" b="1" dirty="0">
                <a:solidFill>
                  <a:srgbClr val="CC0066"/>
                </a:solidFill>
                <a:effectLst>
                  <a:outerShdw blurRad="38100" dist="38100" dir="2700000" algn="tl">
                    <a:srgbClr val="000000">
                      <a:alpha val="43137"/>
                    </a:srgbClr>
                  </a:outerShdw>
                </a:effectLst>
                <a:ea typeface="宋体" pitchFamily="2" charset="-122"/>
              </a:rPr>
              <a:t>小的元素</a:t>
            </a:r>
            <a:endParaRPr kumimoji="1" lang="zh-CN" altLang="en-US" sz="2400" b="1" dirty="0">
              <a:effectLst>
                <a:outerShdw blurRad="38100" dist="38100" dir="2700000" algn="tl">
                  <a:srgbClr val="000000">
                    <a:alpha val="43137"/>
                  </a:srgbClr>
                </a:outerShdw>
              </a:effectLst>
              <a:ea typeface="宋体" pitchFamily="2" charset="-122"/>
            </a:endParaRPr>
          </a:p>
          <a:p>
            <a:pPr algn="l">
              <a:spcBef>
                <a:spcPct val="20000"/>
              </a:spcBef>
              <a:defRPr/>
            </a:pPr>
            <a:r>
              <a:rPr kumimoji="1" lang="zh-CN" altLang="en-US" sz="2400" b="1" dirty="0">
                <a:effectLst>
                  <a:outerShdw blurRad="38100" dist="38100" dir="2700000" algn="tl">
                    <a:srgbClr val="000000">
                      <a:alpha val="43137"/>
                    </a:srgbClr>
                  </a:outerShdw>
                </a:effectLst>
                <a:ea typeface="宋体" pitchFamily="2" charset="-122"/>
              </a:rPr>
              <a:t>         </a:t>
            </a:r>
            <a:r>
              <a:rPr kumimoji="1" lang="en-US" altLang="zh-CN" sz="2400" b="1" dirty="0">
                <a:effectLst>
                  <a:outerShdw blurRad="38100" dist="38100" dir="2700000" algn="tl">
                    <a:srgbClr val="000000">
                      <a:alpha val="43137"/>
                    </a:srgbClr>
                  </a:outerShdw>
                </a:effectLst>
                <a:ea typeface="宋体" pitchFamily="2" charset="-122"/>
              </a:rPr>
              <a:t>for(j=i+1;j&lt;n;++j)</a:t>
            </a:r>
          </a:p>
          <a:p>
            <a:pPr algn="l">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           if ( L[j].key&lt;L[k].key) k=j; </a:t>
            </a:r>
          </a:p>
          <a:p>
            <a:pPr algn="l">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            if(k!=i)</a:t>
            </a:r>
            <a:endParaRPr kumimoji="1" lang="en-US" altLang="zh-CN" sz="2400" b="1" dirty="0">
              <a:solidFill>
                <a:srgbClr val="CC0066"/>
              </a:solidFill>
              <a:effectLst>
                <a:outerShdw blurRad="38100" dist="38100" dir="2700000" algn="tl">
                  <a:srgbClr val="000000">
                    <a:alpha val="43137"/>
                  </a:srgbClr>
                </a:outerShdw>
              </a:effectLst>
              <a:ea typeface="宋体" pitchFamily="2" charset="-122"/>
            </a:endParaRPr>
          </a:p>
          <a:p>
            <a:pPr algn="l">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         {  t=L[i]; L[i]=L[k];   L[k]=t </a:t>
            </a:r>
            <a:r>
              <a:rPr kumimoji="1" lang="zh-CN" altLang="en-US" sz="2400" b="1" dirty="0">
                <a:effectLst>
                  <a:outerShdw blurRad="38100" dist="38100" dir="2700000" algn="tl">
                    <a:srgbClr val="000000">
                      <a:alpha val="43137"/>
                    </a:srgbClr>
                  </a:outerShdw>
                </a:effectLst>
                <a:ea typeface="宋体" pitchFamily="2" charset="-122"/>
              </a:rPr>
              <a:t>；</a:t>
            </a:r>
            <a:r>
              <a:rPr kumimoji="1" lang="en-US" altLang="zh-CN" sz="2400" b="1" dirty="0">
                <a:effectLst>
                  <a:outerShdw blurRad="38100" dist="38100" dir="2700000" algn="tl">
                    <a:srgbClr val="000000">
                      <a:alpha val="43137"/>
                    </a:srgbClr>
                  </a:outerShdw>
                </a:effectLst>
                <a:ea typeface="宋体" pitchFamily="2" charset="-122"/>
              </a:rPr>
              <a:t>}</a:t>
            </a:r>
          </a:p>
          <a:p>
            <a:pPr algn="l">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        } </a:t>
            </a:r>
          </a:p>
          <a:p>
            <a:pPr algn="l">
              <a:spcBef>
                <a:spcPct val="20000"/>
              </a:spcBef>
              <a:defRPr/>
            </a:pPr>
            <a:r>
              <a:rPr kumimoji="1" lang="en-US" altLang="zh-CN" sz="2400" b="1" dirty="0">
                <a:effectLst>
                  <a:outerShdw blurRad="38100" dist="38100" dir="2700000" algn="tl">
                    <a:srgbClr val="000000">
                      <a:alpha val="43137"/>
                    </a:srgbClr>
                  </a:outerShdw>
                </a:effectLst>
                <a:ea typeface="宋体" pitchFamily="2" charset="-122"/>
              </a:rPr>
              <a:t>}</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36525" y="304800"/>
            <a:ext cx="8534400" cy="188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defRPr/>
            </a:pPr>
            <a:r>
              <a:rPr lang="en-US" altLang="zh-CN" sz="2800" b="1" dirty="0">
                <a:solidFill>
                  <a:schemeClr val="tx2"/>
                </a:solidFill>
                <a:latin typeface="华文新魏" pitchFamily="2" charset="-122"/>
                <a:ea typeface="华文新魏" pitchFamily="2" charset="-122"/>
              </a:rPr>
              <a:t>9.4.3</a:t>
            </a:r>
            <a:r>
              <a:rPr lang="zh-CN" altLang="en-US" sz="2800" b="1" dirty="0">
                <a:solidFill>
                  <a:schemeClr val="tx2"/>
                </a:solidFill>
                <a:latin typeface="华文新魏" pitchFamily="2" charset="-122"/>
                <a:ea typeface="华文新魏" pitchFamily="2" charset="-122"/>
              </a:rPr>
              <a:t>    堆排序 </a:t>
            </a:r>
            <a:r>
              <a:rPr lang="en-US" altLang="zh-CN" sz="2800" b="1" dirty="0">
                <a:solidFill>
                  <a:schemeClr val="tx2"/>
                </a:solidFill>
                <a:latin typeface="华文新魏" pitchFamily="2" charset="-122"/>
                <a:ea typeface="华文新魏" pitchFamily="2" charset="-122"/>
              </a:rPr>
              <a:t>(Heap Sort)</a:t>
            </a:r>
          </a:p>
          <a:p>
            <a:pPr algn="l">
              <a:spcBef>
                <a:spcPct val="15000"/>
              </a:spcBef>
              <a:defRPr/>
            </a:pPr>
            <a:r>
              <a:rPr kumimoji="1" lang="zh-CN" altLang="en-US" sz="2800" b="1" dirty="0">
                <a:effectLst>
                  <a:outerShdw blurRad="38100" dist="38100" dir="2700000" algn="tl">
                    <a:srgbClr val="000000">
                      <a:alpha val="43137"/>
                    </a:srgbClr>
                  </a:outerShdw>
                </a:effectLst>
                <a:ea typeface="宋体" pitchFamily="2" charset="-122"/>
              </a:rPr>
              <a:t>堆</a:t>
            </a:r>
            <a:r>
              <a:rPr kumimoji="1" lang="en-US" altLang="zh-CN" sz="2800" b="1" dirty="0">
                <a:effectLst>
                  <a:outerShdw blurRad="38100" dist="38100" dir="2700000" algn="tl">
                    <a:srgbClr val="000000">
                      <a:alpha val="43137"/>
                    </a:srgbClr>
                  </a:outerShdw>
                </a:effectLst>
                <a:ea typeface="宋体" pitchFamily="2" charset="-122"/>
              </a:rPr>
              <a:t>:</a:t>
            </a:r>
            <a:r>
              <a:rPr kumimoji="1" lang="zh-CN" altLang="en-US" sz="2800" b="1" dirty="0">
                <a:effectLst>
                  <a:outerShdw blurRad="38100" dist="38100" dir="2700000" algn="tl">
                    <a:srgbClr val="000000">
                      <a:alpha val="43137"/>
                    </a:srgbClr>
                  </a:outerShdw>
                </a:effectLst>
                <a:ea typeface="宋体" pitchFamily="2" charset="-122"/>
              </a:rPr>
              <a:t>是具有特定条件的顺序存储的</a:t>
            </a:r>
            <a:r>
              <a:rPr kumimoji="1" lang="zh-CN" altLang="en-US" sz="2800" b="1" dirty="0">
                <a:solidFill>
                  <a:srgbClr val="FF0000"/>
                </a:solidFill>
                <a:effectLst>
                  <a:outerShdw blurRad="38100" dist="38100" dir="2700000" algn="tl">
                    <a:srgbClr val="000000">
                      <a:alpha val="43137"/>
                    </a:srgbClr>
                  </a:outerShdw>
                </a:effectLst>
                <a:ea typeface="宋体" pitchFamily="2" charset="-122"/>
              </a:rPr>
              <a:t>完全二叉树</a:t>
            </a:r>
            <a:r>
              <a:rPr kumimoji="1" lang="zh-CN" altLang="en-US" sz="2800" b="1" dirty="0">
                <a:effectLst>
                  <a:outerShdw blurRad="38100" dist="38100" dir="2700000" algn="tl">
                    <a:srgbClr val="000000">
                      <a:alpha val="43137"/>
                    </a:srgbClr>
                  </a:outerShdw>
                </a:effectLst>
                <a:ea typeface="宋体" pitchFamily="2" charset="-122"/>
              </a:rPr>
              <a:t>，其特定条件是：</a:t>
            </a:r>
            <a:r>
              <a:rPr kumimoji="1" lang="zh-CN" altLang="en-US" sz="2800" b="1" dirty="0">
                <a:solidFill>
                  <a:srgbClr val="FF3300"/>
                </a:solidFill>
                <a:effectLst>
                  <a:outerShdw blurRad="38100" dist="38100" dir="2700000" algn="tl">
                    <a:srgbClr val="000000">
                      <a:alpha val="43137"/>
                    </a:srgbClr>
                  </a:outerShdw>
                </a:effectLst>
                <a:ea typeface="宋体" pitchFamily="2" charset="-122"/>
              </a:rPr>
              <a:t>任何一个非叶子结点的关键字大于等于（或小于等于）子女的关键字的值。</a:t>
            </a:r>
            <a:endParaRPr kumimoji="1" lang="en-US" altLang="zh-CN" sz="2800" b="1" dirty="0">
              <a:solidFill>
                <a:srgbClr val="FF3300"/>
              </a:solidFill>
              <a:effectLst>
                <a:outerShdw blurRad="38100" dist="38100" dir="2700000" algn="tl">
                  <a:srgbClr val="000000">
                    <a:alpha val="43137"/>
                  </a:srgbClr>
                </a:outerShdw>
              </a:effectLst>
              <a:ea typeface="宋体" pitchFamily="2" charset="-122"/>
            </a:endParaRPr>
          </a:p>
        </p:txBody>
      </p:sp>
      <p:grpSp>
        <p:nvGrpSpPr>
          <p:cNvPr id="14" name="Group 3"/>
          <p:cNvGrpSpPr>
            <a:grpSpLocks/>
          </p:cNvGrpSpPr>
          <p:nvPr/>
        </p:nvGrpSpPr>
        <p:grpSpPr bwMode="auto">
          <a:xfrm>
            <a:off x="858838" y="2786063"/>
            <a:ext cx="3208337" cy="2230437"/>
            <a:chOff x="384" y="768"/>
            <a:chExt cx="2160" cy="1872"/>
          </a:xfrm>
        </p:grpSpPr>
        <p:sp>
          <p:nvSpPr>
            <p:cNvPr id="24592" name="Oval 4"/>
            <p:cNvSpPr>
              <a:spLocks noChangeArrowheads="1"/>
            </p:cNvSpPr>
            <p:nvPr/>
          </p:nvSpPr>
          <p:spPr bwMode="auto">
            <a:xfrm>
              <a:off x="1440" y="768"/>
              <a:ext cx="336" cy="336"/>
            </a:xfrm>
            <a:prstGeom prst="ellipse">
              <a:avLst/>
            </a:prstGeom>
            <a:solidFill>
              <a:srgbClr val="66CCFF"/>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89</a:t>
              </a:r>
            </a:p>
          </p:txBody>
        </p:sp>
        <p:sp>
          <p:nvSpPr>
            <p:cNvPr id="24593" name="Oval 5"/>
            <p:cNvSpPr>
              <a:spLocks noChangeArrowheads="1"/>
            </p:cNvSpPr>
            <p:nvPr/>
          </p:nvSpPr>
          <p:spPr bwMode="auto">
            <a:xfrm>
              <a:off x="864" y="1344"/>
              <a:ext cx="336" cy="336"/>
            </a:xfrm>
            <a:prstGeom prst="ellipse">
              <a:avLst/>
            </a:prstGeom>
            <a:solidFill>
              <a:srgbClr val="66CCFF"/>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76</a:t>
              </a:r>
            </a:p>
          </p:txBody>
        </p:sp>
        <p:sp>
          <p:nvSpPr>
            <p:cNvPr id="24594" name="Oval 6"/>
            <p:cNvSpPr>
              <a:spLocks noChangeArrowheads="1"/>
            </p:cNvSpPr>
            <p:nvPr/>
          </p:nvSpPr>
          <p:spPr bwMode="auto">
            <a:xfrm>
              <a:off x="2208" y="1344"/>
              <a:ext cx="336" cy="336"/>
            </a:xfrm>
            <a:prstGeom prst="ellipse">
              <a:avLst/>
            </a:prstGeom>
            <a:solidFill>
              <a:srgbClr val="66CCFF"/>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24</a:t>
              </a:r>
            </a:p>
          </p:txBody>
        </p:sp>
        <p:sp>
          <p:nvSpPr>
            <p:cNvPr id="24595" name="Oval 7"/>
            <p:cNvSpPr>
              <a:spLocks noChangeArrowheads="1"/>
            </p:cNvSpPr>
            <p:nvPr/>
          </p:nvSpPr>
          <p:spPr bwMode="auto">
            <a:xfrm>
              <a:off x="384" y="2256"/>
              <a:ext cx="336" cy="336"/>
            </a:xfrm>
            <a:prstGeom prst="ellipse">
              <a:avLst/>
            </a:prstGeom>
            <a:solidFill>
              <a:srgbClr val="66CCFF"/>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33</a:t>
              </a:r>
            </a:p>
          </p:txBody>
        </p:sp>
        <p:sp>
          <p:nvSpPr>
            <p:cNvPr id="24596" name="Oval 8"/>
            <p:cNvSpPr>
              <a:spLocks noChangeArrowheads="1"/>
            </p:cNvSpPr>
            <p:nvPr/>
          </p:nvSpPr>
          <p:spPr bwMode="auto">
            <a:xfrm>
              <a:off x="1344" y="2304"/>
              <a:ext cx="336" cy="336"/>
            </a:xfrm>
            <a:prstGeom prst="ellipse">
              <a:avLst/>
            </a:prstGeom>
            <a:solidFill>
              <a:srgbClr val="66CCFF"/>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15</a:t>
              </a:r>
            </a:p>
          </p:txBody>
        </p:sp>
        <p:sp>
          <p:nvSpPr>
            <p:cNvPr id="24597" name="Oval 9"/>
            <p:cNvSpPr>
              <a:spLocks noChangeArrowheads="1"/>
            </p:cNvSpPr>
            <p:nvPr/>
          </p:nvSpPr>
          <p:spPr bwMode="auto">
            <a:xfrm>
              <a:off x="2160" y="2304"/>
              <a:ext cx="336" cy="336"/>
            </a:xfrm>
            <a:prstGeom prst="ellipse">
              <a:avLst/>
            </a:prstGeom>
            <a:solidFill>
              <a:srgbClr val="66CCFF"/>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10</a:t>
              </a:r>
            </a:p>
          </p:txBody>
        </p:sp>
        <p:cxnSp>
          <p:nvCxnSpPr>
            <p:cNvPr id="24598" name="AutoShape 10"/>
            <p:cNvCxnSpPr>
              <a:cxnSpLocks noChangeShapeType="1"/>
              <a:stCxn id="24592" idx="3"/>
              <a:endCxn id="24593" idx="7"/>
            </p:cNvCxnSpPr>
            <p:nvPr/>
          </p:nvCxnSpPr>
          <p:spPr bwMode="auto">
            <a:xfrm flipH="1">
              <a:off x="1151" y="1061"/>
              <a:ext cx="338" cy="326"/>
            </a:xfrm>
            <a:prstGeom prst="straightConnector1">
              <a:avLst/>
            </a:prstGeom>
            <a:noFill/>
            <a:ln w="1905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9" name="AutoShape 11"/>
            <p:cNvCxnSpPr>
              <a:cxnSpLocks noChangeShapeType="1"/>
              <a:stCxn id="24593" idx="3"/>
              <a:endCxn id="24595" idx="0"/>
            </p:cNvCxnSpPr>
            <p:nvPr/>
          </p:nvCxnSpPr>
          <p:spPr bwMode="auto">
            <a:xfrm flipH="1">
              <a:off x="552" y="1637"/>
              <a:ext cx="361" cy="613"/>
            </a:xfrm>
            <a:prstGeom prst="straightConnector1">
              <a:avLst/>
            </a:prstGeom>
            <a:noFill/>
            <a:ln w="1905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0" name="AutoShape 12"/>
            <p:cNvCxnSpPr>
              <a:cxnSpLocks noChangeShapeType="1"/>
              <a:stCxn id="24593" idx="5"/>
              <a:endCxn id="24596" idx="0"/>
            </p:cNvCxnSpPr>
            <p:nvPr/>
          </p:nvCxnSpPr>
          <p:spPr bwMode="auto">
            <a:xfrm>
              <a:off x="1151" y="1637"/>
              <a:ext cx="361" cy="661"/>
            </a:xfrm>
            <a:prstGeom prst="straightConnector1">
              <a:avLst/>
            </a:prstGeom>
            <a:noFill/>
            <a:ln w="1905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1" name="AutoShape 13"/>
            <p:cNvCxnSpPr>
              <a:cxnSpLocks noChangeShapeType="1"/>
              <a:stCxn id="24592" idx="5"/>
              <a:endCxn id="24594" idx="1"/>
            </p:cNvCxnSpPr>
            <p:nvPr/>
          </p:nvCxnSpPr>
          <p:spPr bwMode="auto">
            <a:xfrm>
              <a:off x="1727" y="1061"/>
              <a:ext cx="530" cy="326"/>
            </a:xfrm>
            <a:prstGeom prst="straightConnector1">
              <a:avLst/>
            </a:prstGeom>
            <a:noFill/>
            <a:ln w="1905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2" name="AutoShape 14"/>
            <p:cNvCxnSpPr>
              <a:cxnSpLocks noChangeShapeType="1"/>
              <a:stCxn id="24594" idx="4"/>
              <a:endCxn id="24597" idx="0"/>
            </p:cNvCxnSpPr>
            <p:nvPr/>
          </p:nvCxnSpPr>
          <p:spPr bwMode="auto">
            <a:xfrm flipH="1">
              <a:off x="2328" y="1686"/>
              <a:ext cx="48" cy="612"/>
            </a:xfrm>
            <a:prstGeom prst="straightConnector1">
              <a:avLst/>
            </a:prstGeom>
            <a:noFill/>
            <a:ln w="1905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Group 15"/>
          <p:cNvGrpSpPr>
            <a:grpSpLocks/>
          </p:cNvGrpSpPr>
          <p:nvPr/>
        </p:nvGrpSpPr>
        <p:grpSpPr bwMode="auto">
          <a:xfrm>
            <a:off x="4711700" y="2701925"/>
            <a:ext cx="3748088" cy="2382838"/>
            <a:chOff x="3264" y="720"/>
            <a:chExt cx="2112" cy="1824"/>
          </a:xfrm>
        </p:grpSpPr>
        <p:sp>
          <p:nvSpPr>
            <p:cNvPr id="24581" name="Oval 16"/>
            <p:cNvSpPr>
              <a:spLocks noChangeArrowheads="1"/>
            </p:cNvSpPr>
            <p:nvPr/>
          </p:nvSpPr>
          <p:spPr bwMode="auto">
            <a:xfrm>
              <a:off x="4320" y="720"/>
              <a:ext cx="336" cy="336"/>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11</a:t>
              </a:r>
            </a:p>
          </p:txBody>
        </p:sp>
        <p:sp>
          <p:nvSpPr>
            <p:cNvPr id="24582" name="Oval 17"/>
            <p:cNvSpPr>
              <a:spLocks noChangeArrowheads="1"/>
            </p:cNvSpPr>
            <p:nvPr/>
          </p:nvSpPr>
          <p:spPr bwMode="auto">
            <a:xfrm>
              <a:off x="3696" y="1296"/>
              <a:ext cx="336" cy="336"/>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25</a:t>
              </a:r>
            </a:p>
          </p:txBody>
        </p:sp>
        <p:sp>
          <p:nvSpPr>
            <p:cNvPr id="24583" name="Oval 18"/>
            <p:cNvSpPr>
              <a:spLocks noChangeArrowheads="1"/>
            </p:cNvSpPr>
            <p:nvPr/>
          </p:nvSpPr>
          <p:spPr bwMode="auto">
            <a:xfrm>
              <a:off x="5040" y="1296"/>
              <a:ext cx="336" cy="336"/>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36</a:t>
              </a:r>
            </a:p>
          </p:txBody>
        </p:sp>
        <p:sp>
          <p:nvSpPr>
            <p:cNvPr id="24584" name="Oval 19"/>
            <p:cNvSpPr>
              <a:spLocks noChangeArrowheads="1"/>
            </p:cNvSpPr>
            <p:nvPr/>
          </p:nvSpPr>
          <p:spPr bwMode="auto">
            <a:xfrm>
              <a:off x="4224" y="2208"/>
              <a:ext cx="336" cy="336"/>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49</a:t>
              </a:r>
            </a:p>
          </p:txBody>
        </p:sp>
        <p:sp>
          <p:nvSpPr>
            <p:cNvPr id="24585" name="Oval 20"/>
            <p:cNvSpPr>
              <a:spLocks noChangeArrowheads="1"/>
            </p:cNvSpPr>
            <p:nvPr/>
          </p:nvSpPr>
          <p:spPr bwMode="auto">
            <a:xfrm>
              <a:off x="4944" y="2208"/>
              <a:ext cx="336" cy="336"/>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78</a:t>
              </a:r>
            </a:p>
          </p:txBody>
        </p:sp>
        <p:sp>
          <p:nvSpPr>
            <p:cNvPr id="24586" name="Oval 21"/>
            <p:cNvSpPr>
              <a:spLocks noChangeArrowheads="1"/>
            </p:cNvSpPr>
            <p:nvPr/>
          </p:nvSpPr>
          <p:spPr bwMode="auto">
            <a:xfrm>
              <a:off x="3264" y="2208"/>
              <a:ext cx="336" cy="336"/>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ea typeface="宋体" pitchFamily="2" charset="-122"/>
                </a:rPr>
                <a:t>56</a:t>
              </a:r>
            </a:p>
          </p:txBody>
        </p:sp>
        <p:cxnSp>
          <p:nvCxnSpPr>
            <p:cNvPr id="24587" name="AutoShape 22"/>
            <p:cNvCxnSpPr>
              <a:cxnSpLocks noChangeShapeType="1"/>
              <a:stCxn id="24582" idx="3"/>
              <a:endCxn id="24586" idx="0"/>
            </p:cNvCxnSpPr>
            <p:nvPr/>
          </p:nvCxnSpPr>
          <p:spPr bwMode="auto">
            <a:xfrm flipH="1">
              <a:off x="3432" y="1589"/>
              <a:ext cx="313" cy="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8" name="AutoShape 23"/>
            <p:cNvCxnSpPr>
              <a:cxnSpLocks noChangeShapeType="1"/>
              <a:stCxn id="24582" idx="5"/>
              <a:endCxn id="24584" idx="0"/>
            </p:cNvCxnSpPr>
            <p:nvPr/>
          </p:nvCxnSpPr>
          <p:spPr bwMode="auto">
            <a:xfrm>
              <a:off x="3983" y="1589"/>
              <a:ext cx="409" cy="61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9" name="AutoShape 24"/>
            <p:cNvCxnSpPr>
              <a:cxnSpLocks noChangeShapeType="1"/>
              <a:stCxn id="24581" idx="3"/>
              <a:endCxn id="24582" idx="0"/>
            </p:cNvCxnSpPr>
            <p:nvPr/>
          </p:nvCxnSpPr>
          <p:spPr bwMode="auto">
            <a:xfrm flipH="1">
              <a:off x="3864" y="1013"/>
              <a:ext cx="505" cy="27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0" name="AutoShape 25"/>
            <p:cNvCxnSpPr>
              <a:cxnSpLocks noChangeShapeType="1"/>
              <a:stCxn id="24581" idx="5"/>
              <a:endCxn id="24583" idx="0"/>
            </p:cNvCxnSpPr>
            <p:nvPr/>
          </p:nvCxnSpPr>
          <p:spPr bwMode="auto">
            <a:xfrm>
              <a:off x="4607" y="1013"/>
              <a:ext cx="601" cy="27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1" name="AutoShape 26"/>
            <p:cNvCxnSpPr>
              <a:cxnSpLocks noChangeShapeType="1"/>
              <a:stCxn id="24583" idx="4"/>
              <a:endCxn id="24585" idx="0"/>
            </p:cNvCxnSpPr>
            <p:nvPr/>
          </p:nvCxnSpPr>
          <p:spPr bwMode="auto">
            <a:xfrm flipH="1">
              <a:off x="5112" y="1638"/>
              <a:ext cx="96" cy="564"/>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3E958132-8E39-4B55-9C5A-0D00BD6D482C}" type="slidenum">
              <a:rPr lang="en-US" altLang="zh-CN" sz="1800" b="1">
                <a:latin typeface="华文新魏" pitchFamily="2" charset="-122"/>
                <a:ea typeface="华文新魏" pitchFamily="2" charset="-122"/>
              </a:rPr>
              <a:pPr algn="r" eaLnBrk="1" hangingPunct="1"/>
              <a:t>32</a:t>
            </a:fld>
            <a:endParaRPr lang="en-US" altLang="zh-CN" sz="1800" b="1">
              <a:latin typeface="华文新魏" pitchFamily="2" charset="-122"/>
              <a:ea typeface="华文新魏" pitchFamily="2" charset="-122"/>
            </a:endParaRPr>
          </a:p>
        </p:txBody>
      </p:sp>
      <p:sp>
        <p:nvSpPr>
          <p:cNvPr id="55299" name="Rectangle 2"/>
          <p:cNvSpPr>
            <a:spLocks noChangeArrowheads="1"/>
          </p:cNvSpPr>
          <p:nvPr/>
        </p:nvSpPr>
        <p:spPr bwMode="auto">
          <a:xfrm>
            <a:off x="1219200" y="13493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defRPr/>
            </a:pPr>
            <a:endParaRPr lang="zh-CN" altLang="en-US" sz="2800" b="1">
              <a:effectLst>
                <a:outerShdw blurRad="38100" dist="38100" dir="2700000" algn="tl">
                  <a:srgbClr val="C0C0C0"/>
                </a:outerShdw>
              </a:effectLst>
              <a:ea typeface="楷体_GB2312" pitchFamily="49" charset="-122"/>
            </a:endParaRPr>
          </a:p>
        </p:txBody>
      </p:sp>
      <p:sp>
        <p:nvSpPr>
          <p:cNvPr id="25604" name="Rectangle 4"/>
          <p:cNvSpPr>
            <a:spLocks noGrp="1" noChangeArrowheads="1"/>
          </p:cNvSpPr>
          <p:nvPr>
            <p:ph type="title" idx="4294967295"/>
          </p:nvPr>
        </p:nvSpPr>
        <p:spPr>
          <a:xfrm>
            <a:off x="1468438" y="288925"/>
            <a:ext cx="6499225" cy="955675"/>
          </a:xfrm>
        </p:spPr>
        <p:txBody>
          <a:bodyPr/>
          <a:lstStyle/>
          <a:p>
            <a:pPr algn="ctr" eaLnBrk="1" hangingPunct="1"/>
            <a:r>
              <a:rPr lang="en-US" altLang="zh-CN" sz="4000" b="1" dirty="0" smtClean="0">
                <a:solidFill>
                  <a:schemeClr val="tx2"/>
                </a:solidFill>
                <a:latin typeface="华文新魏" pitchFamily="2" charset="-122"/>
                <a:ea typeface="华文新魏" pitchFamily="2" charset="-122"/>
              </a:rPr>
              <a:t>9.4.3</a:t>
            </a:r>
            <a:r>
              <a:rPr lang="zh-CN" altLang="en-US" sz="4000" b="1" dirty="0" smtClean="0">
                <a:solidFill>
                  <a:schemeClr val="tx2"/>
                </a:solidFill>
                <a:latin typeface="华文新魏" pitchFamily="2" charset="-122"/>
                <a:ea typeface="华文新魏" pitchFamily="2" charset="-122"/>
              </a:rPr>
              <a:t>  堆排序 </a:t>
            </a:r>
            <a:r>
              <a:rPr lang="en-US" altLang="zh-CN" sz="4000" b="1" dirty="0" smtClean="0">
                <a:solidFill>
                  <a:schemeClr val="tx2"/>
                </a:solidFill>
                <a:latin typeface="华文新魏" pitchFamily="2" charset="-122"/>
                <a:ea typeface="华文新魏" pitchFamily="2" charset="-122"/>
              </a:rPr>
              <a:t>(Heap Sort)</a:t>
            </a:r>
          </a:p>
        </p:txBody>
      </p:sp>
      <p:sp>
        <p:nvSpPr>
          <p:cNvPr id="25605" name="Rectangle 5"/>
          <p:cNvSpPr>
            <a:spLocks noGrp="1" noChangeArrowheads="1"/>
          </p:cNvSpPr>
          <p:nvPr>
            <p:ph type="body" idx="4294967295"/>
          </p:nvPr>
        </p:nvSpPr>
        <p:spPr>
          <a:xfrm>
            <a:off x="153988" y="1089025"/>
            <a:ext cx="8799512" cy="5146675"/>
          </a:xfrm>
        </p:spPr>
        <p:txBody>
          <a:bodyPr/>
          <a:lstStyle/>
          <a:p>
            <a:pPr marL="0" indent="790575" eaLnBrk="1" hangingPunct="1">
              <a:lnSpc>
                <a:spcPct val="105000"/>
              </a:lnSpc>
              <a:spcBef>
                <a:spcPct val="10000"/>
              </a:spcBef>
              <a:buClr>
                <a:srgbClr val="800080"/>
              </a:buClr>
              <a:buSzPct val="50000"/>
              <a:buFont typeface="Wingdings" pitchFamily="2" charset="2"/>
              <a:buNone/>
            </a:pPr>
            <a:r>
              <a:rPr kumimoji="1" lang="zh-CN" altLang="en-US" sz="2800" b="1" smtClean="0"/>
              <a:t>堆排序思想：设有</a:t>
            </a:r>
            <a:r>
              <a:rPr kumimoji="1" lang="en-US" altLang="zh-CN" sz="2800" b="1" smtClean="0"/>
              <a:t>n</a:t>
            </a:r>
            <a:r>
              <a:rPr kumimoji="1" lang="zh-CN" altLang="en-US" sz="2800" b="1" smtClean="0"/>
              <a:t>个元素，将其按关键字排序。首先将这</a:t>
            </a:r>
            <a:r>
              <a:rPr kumimoji="1" lang="en-US" altLang="zh-CN" sz="2800" b="1" smtClean="0"/>
              <a:t>n</a:t>
            </a:r>
            <a:r>
              <a:rPr kumimoji="1" lang="zh-CN" altLang="en-US" sz="2800" b="1" smtClean="0"/>
              <a:t>个元素按关键字建成堆，将堆顶元素输出，得到</a:t>
            </a:r>
            <a:r>
              <a:rPr kumimoji="1" lang="en-US" altLang="zh-CN" sz="2800" b="1" smtClean="0"/>
              <a:t>n</a:t>
            </a:r>
            <a:r>
              <a:rPr kumimoji="1" lang="zh-CN" altLang="en-US" sz="2800" b="1" smtClean="0"/>
              <a:t>个元素中关键字最小</a:t>
            </a:r>
            <a:r>
              <a:rPr kumimoji="1" lang="en-US" altLang="zh-CN" sz="2800" b="1" smtClean="0"/>
              <a:t>(</a:t>
            </a:r>
            <a:r>
              <a:rPr kumimoji="1" lang="zh-CN" altLang="en-US" sz="2800" b="1" smtClean="0"/>
              <a:t>或最大</a:t>
            </a:r>
            <a:r>
              <a:rPr kumimoji="1" lang="en-US" altLang="zh-CN" sz="2800" b="1" smtClean="0"/>
              <a:t>)</a:t>
            </a:r>
            <a:r>
              <a:rPr kumimoji="1" lang="zh-CN" altLang="en-US" sz="2800" b="1" smtClean="0"/>
              <a:t>的元素。然后，再对剩下的</a:t>
            </a:r>
            <a:r>
              <a:rPr kumimoji="1" lang="en-US" altLang="zh-CN" sz="2800" b="1" smtClean="0"/>
              <a:t>n-1</a:t>
            </a:r>
            <a:r>
              <a:rPr kumimoji="1" lang="zh-CN" altLang="en-US" sz="2800" b="1" smtClean="0"/>
              <a:t>个元素建成堆，输出堆顶元素，得到</a:t>
            </a:r>
            <a:r>
              <a:rPr kumimoji="1" lang="en-US" altLang="zh-CN" sz="2800" b="1" smtClean="0"/>
              <a:t>n</a:t>
            </a:r>
            <a:r>
              <a:rPr kumimoji="1" lang="zh-CN" altLang="en-US" sz="2800" b="1" smtClean="0"/>
              <a:t>个元素中关键字次小</a:t>
            </a:r>
            <a:r>
              <a:rPr kumimoji="1" lang="en-US" altLang="zh-CN" sz="2800" b="1" smtClean="0"/>
              <a:t>(</a:t>
            </a:r>
            <a:r>
              <a:rPr kumimoji="1" lang="zh-CN" altLang="en-US" sz="2800" b="1" smtClean="0"/>
              <a:t>或次大</a:t>
            </a:r>
            <a:r>
              <a:rPr kumimoji="1" lang="en-US" altLang="zh-CN" sz="2800" b="1" smtClean="0"/>
              <a:t>)</a:t>
            </a:r>
            <a:r>
              <a:rPr kumimoji="1" lang="zh-CN" altLang="en-US" sz="2800" b="1" smtClean="0"/>
              <a:t>的元素。如此反复，便得到一个按关键字有序的序列。称这个过程为堆排序。</a:t>
            </a:r>
            <a:endParaRPr lang="zh-CN" altLang="en-US" sz="2800" b="1" smtClean="0">
              <a:latin typeface="Times New Roman" pitchFamily="18" charset="0"/>
              <a:ea typeface="仿宋_GB2312" pitchFamily="49" charset="-122"/>
            </a:endParaRPr>
          </a:p>
          <a:p>
            <a:pPr marL="0" indent="790575" eaLnBrk="1" hangingPunct="1">
              <a:lnSpc>
                <a:spcPct val="105000"/>
              </a:lnSpc>
              <a:spcBef>
                <a:spcPct val="10000"/>
              </a:spcBef>
              <a:buClr>
                <a:srgbClr val="800080"/>
              </a:buClr>
              <a:buSzPct val="50000"/>
              <a:buFont typeface="Wingdings" pitchFamily="2" charset="2"/>
              <a:buNone/>
            </a:pPr>
            <a:r>
              <a:rPr lang="zh-CN" altLang="en-US" sz="2800" b="1" smtClean="0">
                <a:latin typeface="Times New Roman" pitchFamily="18" charset="0"/>
                <a:ea typeface="仿宋_GB2312" pitchFamily="49" charset="-122"/>
              </a:rPr>
              <a:t>堆排序分为两个步骤</a:t>
            </a:r>
            <a:r>
              <a:rPr lang="en-US" altLang="zh-CN" sz="2800" b="1" smtClean="0">
                <a:latin typeface="Times New Roman" pitchFamily="18" charset="0"/>
                <a:ea typeface="仿宋_GB2312" pitchFamily="49" charset="-122"/>
              </a:rPr>
              <a:t>:</a:t>
            </a:r>
            <a:endParaRPr lang="zh-CN" altLang="en-US" sz="2800" b="1" smtClean="0">
              <a:latin typeface="Times New Roman" pitchFamily="18" charset="0"/>
              <a:ea typeface="仿宋_GB2312" pitchFamily="49" charset="-122"/>
            </a:endParaRPr>
          </a:p>
          <a:p>
            <a:pPr marL="0" indent="790575" eaLnBrk="1" hangingPunct="1">
              <a:lnSpc>
                <a:spcPct val="105000"/>
              </a:lnSpc>
              <a:spcBef>
                <a:spcPct val="10000"/>
              </a:spcBef>
              <a:buClr>
                <a:srgbClr val="800080"/>
              </a:buClr>
              <a:buSzPct val="50000"/>
              <a:buFont typeface="Wingdings" pitchFamily="2" charset="2"/>
              <a:buNone/>
            </a:pPr>
            <a:r>
              <a:rPr kumimoji="1" lang="en-US" altLang="zh-CN" sz="2800" b="1" smtClean="0"/>
              <a:t>1</a:t>
            </a:r>
            <a:r>
              <a:rPr kumimoji="1" lang="zh-CN" altLang="en-US" sz="2800" b="1" smtClean="0"/>
              <a:t>）如何由一个无序序列建成一个堆？ </a:t>
            </a:r>
          </a:p>
          <a:p>
            <a:pPr marL="0" indent="790575" eaLnBrk="1" hangingPunct="1">
              <a:lnSpc>
                <a:spcPct val="105000"/>
              </a:lnSpc>
              <a:spcBef>
                <a:spcPct val="10000"/>
              </a:spcBef>
              <a:buClr>
                <a:srgbClr val="800080"/>
              </a:buClr>
              <a:buSzPct val="50000"/>
              <a:buFont typeface="Wingdings" pitchFamily="2" charset="2"/>
              <a:buNone/>
            </a:pPr>
            <a:r>
              <a:rPr kumimoji="1" lang="en-US" altLang="zh-CN" sz="2800" b="1" smtClean="0"/>
              <a:t>2</a:t>
            </a:r>
            <a:r>
              <a:rPr kumimoji="1" lang="zh-CN" altLang="en-US" sz="2800" b="1" smtClean="0"/>
              <a:t>）输出堆顶元素后，如何将剩余元素调整成一个新的堆？ </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灯片编号占位符 1"/>
          <p:cNvSpPr>
            <a:spLocks noGrp="1"/>
          </p:cNvSpPr>
          <p:nvPr>
            <p:ph type="sldNum" sz="quarter" idx="11"/>
          </p:nvPr>
        </p:nvSpPr>
        <p:spPr>
          <a:xfrm>
            <a:off x="3124200" y="6427788"/>
            <a:ext cx="2895600" cy="457200"/>
          </a:xfrm>
        </p:spPr>
        <p:txBody>
          <a:bodyPr/>
          <a:lstStyle/>
          <a:p>
            <a:pPr algn="ctr">
              <a:defRPr/>
            </a:pPr>
            <a:fld id="{C152A251-0FF9-4AA0-95B2-69B45B91E63C}" type="slidenum">
              <a:rPr lang="en-US" altLang="zh-CN" sz="1200" b="0">
                <a:latin typeface="+mn-lt"/>
                <a:ea typeface="+mn-ea"/>
              </a:rPr>
              <a:pPr algn="ctr">
                <a:defRPr/>
              </a:pPr>
              <a:t>33</a:t>
            </a:fld>
            <a:endParaRPr lang="en-US" altLang="zh-CN" sz="1200" b="0">
              <a:latin typeface="+mn-lt"/>
              <a:ea typeface="+mn-ea"/>
            </a:endParaRPr>
          </a:p>
        </p:txBody>
      </p:sp>
      <p:sp>
        <p:nvSpPr>
          <p:cNvPr id="114690" name="Text Box 2"/>
          <p:cNvSpPr txBox="1">
            <a:spLocks noChangeArrowheads="1"/>
          </p:cNvSpPr>
          <p:nvPr/>
        </p:nvSpPr>
        <p:spPr bwMode="auto">
          <a:xfrm>
            <a:off x="-527050" y="3429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spcBef>
                <a:spcPct val="50000"/>
              </a:spcBef>
            </a:pPr>
            <a:r>
              <a:rPr kumimoji="1" lang="en-US" altLang="zh-CN" sz="2400" b="1">
                <a:ea typeface="宋体" pitchFamily="2" charset="-122"/>
              </a:rPr>
              <a:t>(1)</a:t>
            </a:r>
            <a:r>
              <a:rPr kumimoji="1" lang="zh-CN" altLang="en-US" sz="2400" b="1">
                <a:latin typeface="Arial" charset="0"/>
              </a:rPr>
              <a:t>第二个问题解决方法</a:t>
            </a:r>
            <a:r>
              <a:rPr kumimoji="1" lang="en-US" altLang="zh-CN" sz="2400" b="1">
                <a:latin typeface="Arial" charset="0"/>
              </a:rPr>
              <a:t>——</a:t>
            </a:r>
            <a:r>
              <a:rPr kumimoji="1" lang="zh-CN" altLang="en-US" sz="2400" b="1">
                <a:latin typeface="Arial" charset="0"/>
              </a:rPr>
              <a:t>筛选</a:t>
            </a:r>
            <a:endParaRPr kumimoji="1" lang="zh-CN" altLang="en-US" sz="2400" b="1">
              <a:ea typeface="宋体" pitchFamily="2" charset="-122"/>
            </a:endParaRPr>
          </a:p>
        </p:txBody>
      </p:sp>
      <p:grpSp>
        <p:nvGrpSpPr>
          <p:cNvPr id="114771" name="Group 83"/>
          <p:cNvGrpSpPr>
            <a:grpSpLocks/>
          </p:cNvGrpSpPr>
          <p:nvPr/>
        </p:nvGrpSpPr>
        <p:grpSpPr bwMode="auto">
          <a:xfrm>
            <a:off x="5105400" y="2540000"/>
            <a:ext cx="3276600" cy="1524000"/>
            <a:chOff x="3024" y="232"/>
            <a:chExt cx="2562" cy="2408"/>
          </a:xfrm>
        </p:grpSpPr>
        <p:sp>
          <p:nvSpPr>
            <p:cNvPr id="26681" name="Freeform 78"/>
            <p:cNvSpPr>
              <a:spLocks/>
            </p:cNvSpPr>
            <p:nvPr/>
          </p:nvSpPr>
          <p:spPr bwMode="auto">
            <a:xfrm>
              <a:off x="3249" y="232"/>
              <a:ext cx="2337" cy="1953"/>
            </a:xfrm>
            <a:custGeom>
              <a:avLst/>
              <a:gdLst>
                <a:gd name="T0" fmla="*/ 987 w 2337"/>
                <a:gd name="T1" fmla="*/ 147 h 1953"/>
                <a:gd name="T2" fmla="*/ 1029 w 2337"/>
                <a:gd name="T3" fmla="*/ 91 h 1953"/>
                <a:gd name="T4" fmla="*/ 1211 w 2337"/>
                <a:gd name="T5" fmla="*/ 0 h 1953"/>
                <a:gd name="T6" fmla="*/ 1373 w 2337"/>
                <a:gd name="T7" fmla="*/ 7 h 1953"/>
                <a:gd name="T8" fmla="*/ 1591 w 2337"/>
                <a:gd name="T9" fmla="*/ 63 h 1953"/>
                <a:gd name="T10" fmla="*/ 1682 w 2337"/>
                <a:gd name="T11" fmla="*/ 112 h 1953"/>
                <a:gd name="T12" fmla="*/ 1907 w 2337"/>
                <a:gd name="T13" fmla="*/ 316 h 1953"/>
                <a:gd name="T14" fmla="*/ 2033 w 2337"/>
                <a:gd name="T15" fmla="*/ 463 h 1953"/>
                <a:gd name="T16" fmla="*/ 2153 w 2337"/>
                <a:gd name="T17" fmla="*/ 604 h 1953"/>
                <a:gd name="T18" fmla="*/ 2188 w 2337"/>
                <a:gd name="T19" fmla="*/ 660 h 1953"/>
                <a:gd name="T20" fmla="*/ 2216 w 2337"/>
                <a:gd name="T21" fmla="*/ 702 h 1953"/>
                <a:gd name="T22" fmla="*/ 2265 w 2337"/>
                <a:gd name="T23" fmla="*/ 927 h 1953"/>
                <a:gd name="T24" fmla="*/ 2279 w 2337"/>
                <a:gd name="T25" fmla="*/ 1011 h 1953"/>
                <a:gd name="T26" fmla="*/ 2293 w 2337"/>
                <a:gd name="T27" fmla="*/ 1053 h 1953"/>
                <a:gd name="T28" fmla="*/ 2300 w 2337"/>
                <a:gd name="T29" fmla="*/ 1103 h 1953"/>
                <a:gd name="T30" fmla="*/ 2314 w 2337"/>
                <a:gd name="T31" fmla="*/ 1145 h 1953"/>
                <a:gd name="T32" fmla="*/ 2335 w 2337"/>
                <a:gd name="T33" fmla="*/ 1405 h 1953"/>
                <a:gd name="T34" fmla="*/ 2328 w 2337"/>
                <a:gd name="T35" fmla="*/ 1552 h 1953"/>
                <a:gd name="T36" fmla="*/ 2300 w 2337"/>
                <a:gd name="T37" fmla="*/ 1594 h 1953"/>
                <a:gd name="T38" fmla="*/ 2272 w 2337"/>
                <a:gd name="T39" fmla="*/ 1651 h 1953"/>
                <a:gd name="T40" fmla="*/ 2258 w 2337"/>
                <a:gd name="T41" fmla="*/ 1714 h 1953"/>
                <a:gd name="T42" fmla="*/ 2174 w 2337"/>
                <a:gd name="T43" fmla="*/ 1910 h 1953"/>
                <a:gd name="T44" fmla="*/ 2153 w 2337"/>
                <a:gd name="T45" fmla="*/ 1939 h 1953"/>
                <a:gd name="T46" fmla="*/ 2104 w 2337"/>
                <a:gd name="T47" fmla="*/ 1953 h 1953"/>
                <a:gd name="T48" fmla="*/ 1247 w 2337"/>
                <a:gd name="T49" fmla="*/ 1932 h 1953"/>
                <a:gd name="T50" fmla="*/ 1106 w 2337"/>
                <a:gd name="T51" fmla="*/ 1917 h 1953"/>
                <a:gd name="T52" fmla="*/ 1022 w 2337"/>
                <a:gd name="T53" fmla="*/ 1889 h 1953"/>
                <a:gd name="T54" fmla="*/ 860 w 2337"/>
                <a:gd name="T55" fmla="*/ 1861 h 1953"/>
                <a:gd name="T56" fmla="*/ 790 w 2337"/>
                <a:gd name="T57" fmla="*/ 1840 h 1953"/>
                <a:gd name="T58" fmla="*/ 298 w 2337"/>
                <a:gd name="T59" fmla="*/ 1777 h 1953"/>
                <a:gd name="T60" fmla="*/ 59 w 2337"/>
                <a:gd name="T61" fmla="*/ 1665 h 1953"/>
                <a:gd name="T62" fmla="*/ 88 w 2337"/>
                <a:gd name="T63" fmla="*/ 1075 h 1953"/>
                <a:gd name="T64" fmla="*/ 123 w 2337"/>
                <a:gd name="T65" fmla="*/ 990 h 1953"/>
                <a:gd name="T66" fmla="*/ 235 w 2337"/>
                <a:gd name="T67" fmla="*/ 787 h 1953"/>
                <a:gd name="T68" fmla="*/ 347 w 2337"/>
                <a:gd name="T69" fmla="*/ 646 h 1953"/>
                <a:gd name="T70" fmla="*/ 509 w 2337"/>
                <a:gd name="T71" fmla="*/ 463 h 1953"/>
                <a:gd name="T72" fmla="*/ 558 w 2337"/>
                <a:gd name="T73" fmla="*/ 428 h 1953"/>
                <a:gd name="T74" fmla="*/ 621 w 2337"/>
                <a:gd name="T75" fmla="*/ 351 h 1953"/>
                <a:gd name="T76" fmla="*/ 804 w 2337"/>
                <a:gd name="T77" fmla="*/ 267 h 1953"/>
                <a:gd name="T78" fmla="*/ 945 w 2337"/>
                <a:gd name="T79" fmla="*/ 189 h 1953"/>
                <a:gd name="T80" fmla="*/ 987 w 2337"/>
                <a:gd name="T81" fmla="*/ 168 h 1953"/>
                <a:gd name="T82" fmla="*/ 1015 w 2337"/>
                <a:gd name="T83" fmla="*/ 126 h 1953"/>
                <a:gd name="T84" fmla="*/ 987 w 2337"/>
                <a:gd name="T85" fmla="*/ 147 h 19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337" h="1953">
                  <a:moveTo>
                    <a:pt x="987" y="147"/>
                  </a:moveTo>
                  <a:cubicBezTo>
                    <a:pt x="1062" y="72"/>
                    <a:pt x="942" y="195"/>
                    <a:pt x="1029" y="91"/>
                  </a:cubicBezTo>
                  <a:cubicBezTo>
                    <a:pt x="1095" y="11"/>
                    <a:pt x="1111" y="11"/>
                    <a:pt x="1211" y="0"/>
                  </a:cubicBezTo>
                  <a:cubicBezTo>
                    <a:pt x="1265" y="2"/>
                    <a:pt x="1319" y="3"/>
                    <a:pt x="1373" y="7"/>
                  </a:cubicBezTo>
                  <a:cubicBezTo>
                    <a:pt x="1439" y="12"/>
                    <a:pt x="1525" y="49"/>
                    <a:pt x="1591" y="63"/>
                  </a:cubicBezTo>
                  <a:cubicBezTo>
                    <a:pt x="1669" y="102"/>
                    <a:pt x="1639" y="84"/>
                    <a:pt x="1682" y="112"/>
                  </a:cubicBezTo>
                  <a:cubicBezTo>
                    <a:pt x="1742" y="202"/>
                    <a:pt x="1847" y="227"/>
                    <a:pt x="1907" y="316"/>
                  </a:cubicBezTo>
                  <a:cubicBezTo>
                    <a:pt x="1920" y="394"/>
                    <a:pt x="1969" y="425"/>
                    <a:pt x="2033" y="463"/>
                  </a:cubicBezTo>
                  <a:cubicBezTo>
                    <a:pt x="2064" y="502"/>
                    <a:pt x="2129" y="562"/>
                    <a:pt x="2153" y="604"/>
                  </a:cubicBezTo>
                  <a:cubicBezTo>
                    <a:pt x="2194" y="676"/>
                    <a:pt x="2136" y="586"/>
                    <a:pt x="2188" y="660"/>
                  </a:cubicBezTo>
                  <a:cubicBezTo>
                    <a:pt x="2198" y="674"/>
                    <a:pt x="2216" y="702"/>
                    <a:pt x="2216" y="702"/>
                  </a:cubicBezTo>
                  <a:cubicBezTo>
                    <a:pt x="2235" y="777"/>
                    <a:pt x="2252" y="851"/>
                    <a:pt x="2265" y="927"/>
                  </a:cubicBezTo>
                  <a:cubicBezTo>
                    <a:pt x="2270" y="955"/>
                    <a:pt x="2273" y="983"/>
                    <a:pt x="2279" y="1011"/>
                  </a:cubicBezTo>
                  <a:cubicBezTo>
                    <a:pt x="2282" y="1025"/>
                    <a:pt x="2293" y="1053"/>
                    <a:pt x="2293" y="1053"/>
                  </a:cubicBezTo>
                  <a:cubicBezTo>
                    <a:pt x="2295" y="1070"/>
                    <a:pt x="2296" y="1087"/>
                    <a:pt x="2300" y="1103"/>
                  </a:cubicBezTo>
                  <a:cubicBezTo>
                    <a:pt x="2303" y="1117"/>
                    <a:pt x="2314" y="1145"/>
                    <a:pt x="2314" y="1145"/>
                  </a:cubicBezTo>
                  <a:cubicBezTo>
                    <a:pt x="2318" y="1234"/>
                    <a:pt x="2325" y="1317"/>
                    <a:pt x="2335" y="1405"/>
                  </a:cubicBezTo>
                  <a:cubicBezTo>
                    <a:pt x="2333" y="1454"/>
                    <a:pt x="2337" y="1504"/>
                    <a:pt x="2328" y="1552"/>
                  </a:cubicBezTo>
                  <a:cubicBezTo>
                    <a:pt x="2325" y="1569"/>
                    <a:pt x="2307" y="1579"/>
                    <a:pt x="2300" y="1594"/>
                  </a:cubicBezTo>
                  <a:cubicBezTo>
                    <a:pt x="2291" y="1613"/>
                    <a:pt x="2281" y="1632"/>
                    <a:pt x="2272" y="1651"/>
                  </a:cubicBezTo>
                  <a:cubicBezTo>
                    <a:pt x="2262" y="1672"/>
                    <a:pt x="2264" y="1691"/>
                    <a:pt x="2258" y="1714"/>
                  </a:cubicBezTo>
                  <a:cubicBezTo>
                    <a:pt x="2239" y="1788"/>
                    <a:pt x="2224" y="1852"/>
                    <a:pt x="2174" y="1910"/>
                  </a:cubicBezTo>
                  <a:cubicBezTo>
                    <a:pt x="2166" y="1919"/>
                    <a:pt x="2163" y="1932"/>
                    <a:pt x="2153" y="1939"/>
                  </a:cubicBezTo>
                  <a:cubicBezTo>
                    <a:pt x="2139" y="1949"/>
                    <a:pt x="2120" y="1948"/>
                    <a:pt x="2104" y="1953"/>
                  </a:cubicBezTo>
                  <a:cubicBezTo>
                    <a:pt x="1817" y="1950"/>
                    <a:pt x="1533" y="1952"/>
                    <a:pt x="1247" y="1932"/>
                  </a:cubicBezTo>
                  <a:cubicBezTo>
                    <a:pt x="1201" y="1923"/>
                    <a:pt x="1152" y="1926"/>
                    <a:pt x="1106" y="1917"/>
                  </a:cubicBezTo>
                  <a:cubicBezTo>
                    <a:pt x="1077" y="1911"/>
                    <a:pt x="1050" y="1898"/>
                    <a:pt x="1022" y="1889"/>
                  </a:cubicBezTo>
                  <a:cubicBezTo>
                    <a:pt x="970" y="1872"/>
                    <a:pt x="912" y="1877"/>
                    <a:pt x="860" y="1861"/>
                  </a:cubicBezTo>
                  <a:cubicBezTo>
                    <a:pt x="818" y="1848"/>
                    <a:pt x="833" y="1844"/>
                    <a:pt x="790" y="1840"/>
                  </a:cubicBezTo>
                  <a:cubicBezTo>
                    <a:pt x="629" y="1825"/>
                    <a:pt x="454" y="1829"/>
                    <a:pt x="298" y="1777"/>
                  </a:cubicBezTo>
                  <a:cubicBezTo>
                    <a:pt x="214" y="1749"/>
                    <a:pt x="143" y="1692"/>
                    <a:pt x="59" y="1665"/>
                  </a:cubicBezTo>
                  <a:cubicBezTo>
                    <a:pt x="22" y="1473"/>
                    <a:pt x="0" y="1252"/>
                    <a:pt x="88" y="1075"/>
                  </a:cubicBezTo>
                  <a:cubicBezTo>
                    <a:pt x="95" y="1040"/>
                    <a:pt x="104" y="1019"/>
                    <a:pt x="123" y="990"/>
                  </a:cubicBezTo>
                  <a:cubicBezTo>
                    <a:pt x="141" y="918"/>
                    <a:pt x="174" y="833"/>
                    <a:pt x="235" y="787"/>
                  </a:cubicBezTo>
                  <a:cubicBezTo>
                    <a:pt x="268" y="736"/>
                    <a:pt x="309" y="694"/>
                    <a:pt x="347" y="646"/>
                  </a:cubicBezTo>
                  <a:cubicBezTo>
                    <a:pt x="398" y="582"/>
                    <a:pt x="451" y="521"/>
                    <a:pt x="509" y="463"/>
                  </a:cubicBezTo>
                  <a:cubicBezTo>
                    <a:pt x="523" y="449"/>
                    <a:pt x="544" y="442"/>
                    <a:pt x="558" y="428"/>
                  </a:cubicBezTo>
                  <a:cubicBezTo>
                    <a:pt x="586" y="400"/>
                    <a:pt x="587" y="373"/>
                    <a:pt x="621" y="351"/>
                  </a:cubicBezTo>
                  <a:cubicBezTo>
                    <a:pt x="677" y="314"/>
                    <a:pt x="748" y="305"/>
                    <a:pt x="804" y="267"/>
                  </a:cubicBezTo>
                  <a:cubicBezTo>
                    <a:pt x="848" y="238"/>
                    <a:pt x="895" y="205"/>
                    <a:pt x="945" y="189"/>
                  </a:cubicBezTo>
                  <a:cubicBezTo>
                    <a:pt x="958" y="180"/>
                    <a:pt x="976" y="179"/>
                    <a:pt x="987" y="168"/>
                  </a:cubicBezTo>
                  <a:cubicBezTo>
                    <a:pt x="999" y="156"/>
                    <a:pt x="1028" y="116"/>
                    <a:pt x="1015" y="126"/>
                  </a:cubicBezTo>
                  <a:cubicBezTo>
                    <a:pt x="1006" y="133"/>
                    <a:pt x="996" y="140"/>
                    <a:pt x="987" y="147"/>
                  </a:cubicBezTo>
                  <a:close/>
                </a:path>
              </a:pathLst>
            </a:custGeom>
            <a:solidFill>
              <a:srgbClr val="FFFF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2" name="Oval 18"/>
            <p:cNvSpPr>
              <a:spLocks noChangeArrowheads="1"/>
            </p:cNvSpPr>
            <p:nvPr/>
          </p:nvSpPr>
          <p:spPr bwMode="auto">
            <a:xfrm>
              <a:off x="4320" y="336"/>
              <a:ext cx="336" cy="336"/>
            </a:xfrm>
            <a:prstGeom prst="ellipse">
              <a:avLst/>
            </a:prstGeom>
            <a:solidFill>
              <a:srgbClr val="FFCCFF"/>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65</a:t>
              </a:r>
            </a:p>
          </p:txBody>
        </p:sp>
        <p:sp>
          <p:nvSpPr>
            <p:cNvPr id="26683" name="Oval 19"/>
            <p:cNvSpPr>
              <a:spLocks noChangeArrowheads="1"/>
            </p:cNvSpPr>
            <p:nvPr/>
          </p:nvSpPr>
          <p:spPr bwMode="auto">
            <a:xfrm>
              <a:off x="3792" y="912"/>
              <a:ext cx="336" cy="336"/>
            </a:xfrm>
            <a:prstGeom prst="ellipse">
              <a:avLst/>
            </a:prstGeom>
            <a:solidFill>
              <a:srgbClr val="FFCCFF"/>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25</a:t>
              </a:r>
            </a:p>
          </p:txBody>
        </p:sp>
        <p:sp>
          <p:nvSpPr>
            <p:cNvPr id="26684" name="Oval 20"/>
            <p:cNvSpPr>
              <a:spLocks noChangeArrowheads="1"/>
            </p:cNvSpPr>
            <p:nvPr/>
          </p:nvSpPr>
          <p:spPr bwMode="auto">
            <a:xfrm>
              <a:off x="4800" y="912"/>
              <a:ext cx="336" cy="336"/>
            </a:xfrm>
            <a:prstGeom prst="ellipse">
              <a:avLst/>
            </a:prstGeom>
            <a:solidFill>
              <a:srgbClr val="CCFFCC"/>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36</a:t>
              </a:r>
            </a:p>
          </p:txBody>
        </p:sp>
        <p:sp>
          <p:nvSpPr>
            <p:cNvPr id="26685" name="Oval 21"/>
            <p:cNvSpPr>
              <a:spLocks noChangeArrowheads="1"/>
            </p:cNvSpPr>
            <p:nvPr/>
          </p:nvSpPr>
          <p:spPr bwMode="auto">
            <a:xfrm>
              <a:off x="3456" y="1632"/>
              <a:ext cx="336" cy="336"/>
            </a:xfrm>
            <a:prstGeom prst="ellipse">
              <a:avLst/>
            </a:prstGeom>
            <a:solidFill>
              <a:srgbClr val="CCFFCC"/>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56</a:t>
              </a:r>
            </a:p>
          </p:txBody>
        </p:sp>
        <p:sp>
          <p:nvSpPr>
            <p:cNvPr id="26686" name="Oval 22"/>
            <p:cNvSpPr>
              <a:spLocks noChangeArrowheads="1"/>
            </p:cNvSpPr>
            <p:nvPr/>
          </p:nvSpPr>
          <p:spPr bwMode="auto">
            <a:xfrm>
              <a:off x="4080" y="1632"/>
              <a:ext cx="336" cy="336"/>
            </a:xfrm>
            <a:prstGeom prst="ellipse">
              <a:avLst/>
            </a:prstGeom>
            <a:solidFill>
              <a:srgbClr val="CCFFCC"/>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49</a:t>
              </a:r>
            </a:p>
          </p:txBody>
        </p:sp>
        <p:sp>
          <p:nvSpPr>
            <p:cNvPr id="26687" name="Oval 23"/>
            <p:cNvSpPr>
              <a:spLocks noChangeArrowheads="1"/>
            </p:cNvSpPr>
            <p:nvPr/>
          </p:nvSpPr>
          <p:spPr bwMode="auto">
            <a:xfrm>
              <a:off x="4560" y="1632"/>
              <a:ext cx="336" cy="336"/>
            </a:xfrm>
            <a:prstGeom prst="ellipse">
              <a:avLst/>
            </a:prstGeom>
            <a:solidFill>
              <a:srgbClr val="CCFFCC"/>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78</a:t>
              </a:r>
            </a:p>
          </p:txBody>
        </p:sp>
        <p:sp>
          <p:nvSpPr>
            <p:cNvPr id="26688" name="Oval 24"/>
            <p:cNvSpPr>
              <a:spLocks noChangeArrowheads="1"/>
            </p:cNvSpPr>
            <p:nvPr/>
          </p:nvSpPr>
          <p:spPr bwMode="auto">
            <a:xfrm>
              <a:off x="5136" y="1632"/>
              <a:ext cx="336" cy="336"/>
            </a:xfrm>
            <a:prstGeom prst="ellipse">
              <a:avLst/>
            </a:prstGeom>
            <a:solidFill>
              <a:srgbClr val="CCFFCC"/>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41</a:t>
              </a:r>
            </a:p>
          </p:txBody>
        </p:sp>
        <p:sp>
          <p:nvSpPr>
            <p:cNvPr id="26689" name="Oval 25"/>
            <p:cNvSpPr>
              <a:spLocks noChangeArrowheads="1"/>
            </p:cNvSpPr>
            <p:nvPr/>
          </p:nvSpPr>
          <p:spPr bwMode="auto">
            <a:xfrm>
              <a:off x="3024" y="2304"/>
              <a:ext cx="336" cy="336"/>
            </a:xfrm>
            <a:prstGeom prst="ellipse">
              <a:avLst/>
            </a:prstGeom>
            <a:solidFill>
              <a:srgbClr val="CCFFCC"/>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11</a:t>
              </a:r>
            </a:p>
          </p:txBody>
        </p:sp>
        <p:cxnSp>
          <p:nvCxnSpPr>
            <p:cNvPr id="26690" name="AutoShape 26"/>
            <p:cNvCxnSpPr>
              <a:cxnSpLocks noChangeShapeType="1"/>
              <a:stCxn id="26682" idx="3"/>
              <a:endCxn id="26683" idx="7"/>
            </p:cNvCxnSpPr>
            <p:nvPr/>
          </p:nvCxnSpPr>
          <p:spPr bwMode="auto">
            <a:xfrm flipH="1">
              <a:off x="4079" y="629"/>
              <a:ext cx="290" cy="326"/>
            </a:xfrm>
            <a:prstGeom prst="straightConnector1">
              <a:avLst/>
            </a:prstGeom>
            <a:noFill/>
            <a:ln w="1905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91" name="AutoShape 27"/>
            <p:cNvCxnSpPr>
              <a:cxnSpLocks noChangeShapeType="1"/>
              <a:stCxn id="26682" idx="5"/>
              <a:endCxn id="26684" idx="0"/>
            </p:cNvCxnSpPr>
            <p:nvPr/>
          </p:nvCxnSpPr>
          <p:spPr bwMode="auto">
            <a:xfrm>
              <a:off x="4607" y="629"/>
              <a:ext cx="361" cy="277"/>
            </a:xfrm>
            <a:prstGeom prst="straightConnector1">
              <a:avLst/>
            </a:prstGeom>
            <a:noFill/>
            <a:ln w="1905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92" name="AutoShape 28"/>
            <p:cNvCxnSpPr>
              <a:cxnSpLocks noChangeShapeType="1"/>
              <a:stCxn id="26683" idx="3"/>
              <a:endCxn id="26685" idx="0"/>
            </p:cNvCxnSpPr>
            <p:nvPr/>
          </p:nvCxnSpPr>
          <p:spPr bwMode="auto">
            <a:xfrm flipH="1">
              <a:off x="3624" y="1205"/>
              <a:ext cx="217" cy="421"/>
            </a:xfrm>
            <a:prstGeom prst="straightConnector1">
              <a:avLst/>
            </a:prstGeom>
            <a:noFill/>
            <a:ln w="1905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93" name="AutoShape 29"/>
            <p:cNvCxnSpPr>
              <a:cxnSpLocks noChangeShapeType="1"/>
              <a:stCxn id="26683" idx="5"/>
              <a:endCxn id="26686" idx="0"/>
            </p:cNvCxnSpPr>
            <p:nvPr/>
          </p:nvCxnSpPr>
          <p:spPr bwMode="auto">
            <a:xfrm>
              <a:off x="4079" y="1205"/>
              <a:ext cx="169" cy="421"/>
            </a:xfrm>
            <a:prstGeom prst="straightConnector1">
              <a:avLst/>
            </a:prstGeom>
            <a:noFill/>
            <a:ln w="1905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94" name="AutoShape 30"/>
            <p:cNvCxnSpPr>
              <a:cxnSpLocks noChangeShapeType="1"/>
              <a:stCxn id="26684" idx="3"/>
              <a:endCxn id="26687" idx="0"/>
            </p:cNvCxnSpPr>
            <p:nvPr/>
          </p:nvCxnSpPr>
          <p:spPr bwMode="auto">
            <a:xfrm flipH="1">
              <a:off x="4728" y="1205"/>
              <a:ext cx="121" cy="421"/>
            </a:xfrm>
            <a:prstGeom prst="straightConnector1">
              <a:avLst/>
            </a:prstGeom>
            <a:noFill/>
            <a:ln w="1905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95" name="AutoShape 31"/>
            <p:cNvCxnSpPr>
              <a:cxnSpLocks noChangeShapeType="1"/>
              <a:stCxn id="26684" idx="5"/>
              <a:endCxn id="26688" idx="0"/>
            </p:cNvCxnSpPr>
            <p:nvPr/>
          </p:nvCxnSpPr>
          <p:spPr bwMode="auto">
            <a:xfrm>
              <a:off x="5087" y="1205"/>
              <a:ext cx="217" cy="421"/>
            </a:xfrm>
            <a:prstGeom prst="straightConnector1">
              <a:avLst/>
            </a:prstGeom>
            <a:noFill/>
            <a:ln w="1905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96" name="Text Box 62" descr="蓝色砂纸"/>
            <p:cNvSpPr txBox="1">
              <a:spLocks noChangeArrowheads="1"/>
            </p:cNvSpPr>
            <p:nvPr/>
          </p:nvSpPr>
          <p:spPr bwMode="auto">
            <a:xfrm>
              <a:off x="3312" y="480"/>
              <a:ext cx="432" cy="627"/>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ea typeface="宋体" pitchFamily="2" charset="-122"/>
                </a:rPr>
                <a:t>(b)</a:t>
              </a:r>
            </a:p>
          </p:txBody>
        </p:sp>
      </p:grpSp>
      <p:grpSp>
        <p:nvGrpSpPr>
          <p:cNvPr id="114770" name="Group 82"/>
          <p:cNvGrpSpPr>
            <a:grpSpLocks/>
          </p:cNvGrpSpPr>
          <p:nvPr/>
        </p:nvGrpSpPr>
        <p:grpSpPr bwMode="auto">
          <a:xfrm>
            <a:off x="838200" y="4522788"/>
            <a:ext cx="3581400" cy="1833562"/>
            <a:chOff x="576" y="2352"/>
            <a:chExt cx="2448" cy="2145"/>
          </a:xfrm>
        </p:grpSpPr>
        <p:sp>
          <p:nvSpPr>
            <p:cNvPr id="26666" name="Oval 34"/>
            <p:cNvSpPr>
              <a:spLocks noChangeArrowheads="1"/>
            </p:cNvSpPr>
            <p:nvPr/>
          </p:nvSpPr>
          <p:spPr bwMode="auto">
            <a:xfrm>
              <a:off x="1296" y="2831"/>
              <a:ext cx="336" cy="336"/>
            </a:xfrm>
            <a:prstGeom prst="ellipse">
              <a:avLst/>
            </a:prstGeom>
            <a:solidFill>
              <a:srgbClr val="FFCCFF"/>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65</a:t>
              </a:r>
            </a:p>
          </p:txBody>
        </p:sp>
        <p:sp>
          <p:nvSpPr>
            <p:cNvPr id="26667" name="Oval 35"/>
            <p:cNvSpPr>
              <a:spLocks noChangeArrowheads="1"/>
            </p:cNvSpPr>
            <p:nvPr/>
          </p:nvSpPr>
          <p:spPr bwMode="auto">
            <a:xfrm>
              <a:off x="2352" y="2831"/>
              <a:ext cx="336" cy="336"/>
            </a:xfrm>
            <a:prstGeom prst="ellipse">
              <a:avLst/>
            </a:prstGeom>
            <a:solidFill>
              <a:srgbClr val="CCFFCC"/>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36</a:t>
              </a:r>
            </a:p>
          </p:txBody>
        </p:sp>
        <p:sp>
          <p:nvSpPr>
            <p:cNvPr id="26668" name="Oval 36"/>
            <p:cNvSpPr>
              <a:spLocks noChangeArrowheads="1"/>
            </p:cNvSpPr>
            <p:nvPr/>
          </p:nvSpPr>
          <p:spPr bwMode="auto">
            <a:xfrm>
              <a:off x="1008" y="3455"/>
              <a:ext cx="336" cy="336"/>
            </a:xfrm>
            <a:prstGeom prst="ellipse">
              <a:avLst/>
            </a:prstGeom>
            <a:solidFill>
              <a:srgbClr val="CCFFCC"/>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56</a:t>
              </a:r>
            </a:p>
          </p:txBody>
        </p:sp>
        <p:sp>
          <p:nvSpPr>
            <p:cNvPr id="26669" name="Oval 37"/>
            <p:cNvSpPr>
              <a:spLocks noChangeArrowheads="1"/>
            </p:cNvSpPr>
            <p:nvPr/>
          </p:nvSpPr>
          <p:spPr bwMode="auto">
            <a:xfrm>
              <a:off x="1632" y="3455"/>
              <a:ext cx="336" cy="336"/>
            </a:xfrm>
            <a:prstGeom prst="ellipse">
              <a:avLst/>
            </a:prstGeom>
            <a:solidFill>
              <a:srgbClr val="FFCCFF"/>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49</a:t>
              </a:r>
            </a:p>
          </p:txBody>
        </p:sp>
        <p:sp>
          <p:nvSpPr>
            <p:cNvPr id="26670" name="Oval 38"/>
            <p:cNvSpPr>
              <a:spLocks noChangeArrowheads="1"/>
            </p:cNvSpPr>
            <p:nvPr/>
          </p:nvSpPr>
          <p:spPr bwMode="auto">
            <a:xfrm>
              <a:off x="2112" y="3455"/>
              <a:ext cx="336" cy="336"/>
            </a:xfrm>
            <a:prstGeom prst="ellipse">
              <a:avLst/>
            </a:prstGeom>
            <a:solidFill>
              <a:srgbClr val="CCFFCC"/>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78</a:t>
              </a:r>
            </a:p>
          </p:txBody>
        </p:sp>
        <p:sp>
          <p:nvSpPr>
            <p:cNvPr id="26671" name="Oval 39"/>
            <p:cNvSpPr>
              <a:spLocks noChangeArrowheads="1"/>
            </p:cNvSpPr>
            <p:nvPr/>
          </p:nvSpPr>
          <p:spPr bwMode="auto">
            <a:xfrm>
              <a:off x="2688" y="3455"/>
              <a:ext cx="336" cy="336"/>
            </a:xfrm>
            <a:prstGeom prst="ellipse">
              <a:avLst/>
            </a:prstGeom>
            <a:solidFill>
              <a:srgbClr val="CCFFCC"/>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41</a:t>
              </a:r>
            </a:p>
          </p:txBody>
        </p:sp>
        <p:cxnSp>
          <p:nvCxnSpPr>
            <p:cNvPr id="26672" name="AutoShape 41"/>
            <p:cNvCxnSpPr>
              <a:cxnSpLocks noChangeShapeType="1"/>
              <a:stCxn id="26679" idx="3"/>
              <a:endCxn id="26666" idx="7"/>
            </p:cNvCxnSpPr>
            <p:nvPr/>
          </p:nvCxnSpPr>
          <p:spPr bwMode="auto">
            <a:xfrm flipH="1">
              <a:off x="1583" y="2645"/>
              <a:ext cx="338" cy="229"/>
            </a:xfrm>
            <a:prstGeom prst="straightConnector1">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3" name="AutoShape 43"/>
            <p:cNvCxnSpPr>
              <a:cxnSpLocks noChangeShapeType="1"/>
              <a:stCxn id="26666" idx="3"/>
              <a:endCxn id="26668" idx="0"/>
            </p:cNvCxnSpPr>
            <p:nvPr/>
          </p:nvCxnSpPr>
          <p:spPr bwMode="auto">
            <a:xfrm flipH="1">
              <a:off x="1176" y="3124"/>
              <a:ext cx="169" cy="325"/>
            </a:xfrm>
            <a:prstGeom prst="straightConnector1">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4" name="AutoShape 44"/>
            <p:cNvCxnSpPr>
              <a:cxnSpLocks noChangeShapeType="1"/>
              <a:stCxn id="26667" idx="3"/>
              <a:endCxn id="26670" idx="0"/>
            </p:cNvCxnSpPr>
            <p:nvPr/>
          </p:nvCxnSpPr>
          <p:spPr bwMode="auto">
            <a:xfrm flipH="1">
              <a:off x="2280" y="3124"/>
              <a:ext cx="121" cy="325"/>
            </a:xfrm>
            <a:prstGeom prst="straightConnector1">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5" name="AutoShape 45"/>
            <p:cNvCxnSpPr>
              <a:cxnSpLocks noChangeShapeType="1"/>
              <a:stCxn id="26667" idx="5"/>
              <a:endCxn id="26671" idx="0"/>
            </p:cNvCxnSpPr>
            <p:nvPr/>
          </p:nvCxnSpPr>
          <p:spPr bwMode="auto">
            <a:xfrm>
              <a:off x="2639" y="3124"/>
              <a:ext cx="217" cy="325"/>
            </a:xfrm>
            <a:prstGeom prst="straightConnector1">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6" name="AutoShape 46"/>
            <p:cNvCxnSpPr>
              <a:cxnSpLocks noChangeShapeType="1"/>
              <a:stCxn id="26666" idx="5"/>
              <a:endCxn id="26669" idx="0"/>
            </p:cNvCxnSpPr>
            <p:nvPr/>
          </p:nvCxnSpPr>
          <p:spPr bwMode="auto">
            <a:xfrm>
              <a:off x="1583" y="3124"/>
              <a:ext cx="217" cy="325"/>
            </a:xfrm>
            <a:prstGeom prst="straightConnector1">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77" name="Oval 40"/>
            <p:cNvSpPr>
              <a:spLocks noChangeArrowheads="1"/>
            </p:cNvSpPr>
            <p:nvPr/>
          </p:nvSpPr>
          <p:spPr bwMode="auto">
            <a:xfrm>
              <a:off x="576" y="3984"/>
              <a:ext cx="336" cy="336"/>
            </a:xfrm>
            <a:prstGeom prst="ellipse">
              <a:avLst/>
            </a:prstGeom>
            <a:solidFill>
              <a:srgbClr val="CCFFCC"/>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11</a:t>
              </a:r>
            </a:p>
          </p:txBody>
        </p:sp>
        <p:sp>
          <p:nvSpPr>
            <p:cNvPr id="26678" name="Text Box 63" descr="蓝色砂纸"/>
            <p:cNvSpPr txBox="1">
              <a:spLocks noChangeArrowheads="1"/>
            </p:cNvSpPr>
            <p:nvPr/>
          </p:nvSpPr>
          <p:spPr bwMode="auto">
            <a:xfrm>
              <a:off x="1968" y="4032"/>
              <a:ext cx="335" cy="465"/>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ea typeface="宋体" pitchFamily="2" charset="-122"/>
                </a:rPr>
                <a:t>(c)</a:t>
              </a:r>
            </a:p>
          </p:txBody>
        </p:sp>
        <p:sp>
          <p:nvSpPr>
            <p:cNvPr id="26679" name="Oval 33"/>
            <p:cNvSpPr>
              <a:spLocks noChangeArrowheads="1"/>
            </p:cNvSpPr>
            <p:nvPr/>
          </p:nvSpPr>
          <p:spPr bwMode="auto">
            <a:xfrm>
              <a:off x="1872" y="2352"/>
              <a:ext cx="336" cy="336"/>
            </a:xfrm>
            <a:prstGeom prst="ellipse">
              <a:avLst/>
            </a:prstGeom>
            <a:solidFill>
              <a:srgbClr val="CCFFCC"/>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25</a:t>
              </a:r>
            </a:p>
          </p:txBody>
        </p:sp>
        <p:cxnSp>
          <p:nvCxnSpPr>
            <p:cNvPr id="26680" name="AutoShape 42"/>
            <p:cNvCxnSpPr>
              <a:cxnSpLocks noChangeShapeType="1"/>
              <a:stCxn id="26679" idx="5"/>
              <a:endCxn id="26667" idx="0"/>
            </p:cNvCxnSpPr>
            <p:nvPr/>
          </p:nvCxnSpPr>
          <p:spPr bwMode="auto">
            <a:xfrm>
              <a:off x="2159" y="2645"/>
              <a:ext cx="361" cy="180"/>
            </a:xfrm>
            <a:prstGeom prst="straightConnector1">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4769" name="Group 81"/>
          <p:cNvGrpSpPr>
            <a:grpSpLocks/>
          </p:cNvGrpSpPr>
          <p:nvPr/>
        </p:nvGrpSpPr>
        <p:grpSpPr bwMode="auto">
          <a:xfrm>
            <a:off x="1066800" y="2463800"/>
            <a:ext cx="3276600" cy="1828800"/>
            <a:chOff x="288" y="433"/>
            <a:chExt cx="2160" cy="2159"/>
          </a:xfrm>
        </p:grpSpPr>
        <p:sp>
          <p:nvSpPr>
            <p:cNvPr id="26649" name="Oval 3"/>
            <p:cNvSpPr>
              <a:spLocks noChangeArrowheads="1"/>
            </p:cNvSpPr>
            <p:nvPr/>
          </p:nvSpPr>
          <p:spPr bwMode="auto">
            <a:xfrm>
              <a:off x="1296" y="433"/>
              <a:ext cx="336" cy="336"/>
            </a:xfrm>
            <a:prstGeom prst="ellipse">
              <a:avLst/>
            </a:prstGeom>
            <a:solidFill>
              <a:srgbClr val="FFCCFF"/>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11</a:t>
              </a:r>
            </a:p>
          </p:txBody>
        </p:sp>
        <p:sp>
          <p:nvSpPr>
            <p:cNvPr id="26650" name="Oval 4"/>
            <p:cNvSpPr>
              <a:spLocks noChangeArrowheads="1"/>
            </p:cNvSpPr>
            <p:nvPr/>
          </p:nvSpPr>
          <p:spPr bwMode="auto">
            <a:xfrm>
              <a:off x="768" y="961"/>
              <a:ext cx="336" cy="336"/>
            </a:xfrm>
            <a:prstGeom prst="ellipse">
              <a:avLst/>
            </a:prstGeom>
            <a:solidFill>
              <a:srgbClr val="CCFFCC"/>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25</a:t>
              </a:r>
            </a:p>
          </p:txBody>
        </p:sp>
        <p:sp>
          <p:nvSpPr>
            <p:cNvPr id="26651" name="Oval 5"/>
            <p:cNvSpPr>
              <a:spLocks noChangeArrowheads="1"/>
            </p:cNvSpPr>
            <p:nvPr/>
          </p:nvSpPr>
          <p:spPr bwMode="auto">
            <a:xfrm>
              <a:off x="1776" y="961"/>
              <a:ext cx="336" cy="336"/>
            </a:xfrm>
            <a:prstGeom prst="ellipse">
              <a:avLst/>
            </a:prstGeom>
            <a:solidFill>
              <a:srgbClr val="CCFFCC"/>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36</a:t>
              </a:r>
            </a:p>
          </p:txBody>
        </p:sp>
        <p:sp>
          <p:nvSpPr>
            <p:cNvPr id="26652" name="Oval 6"/>
            <p:cNvSpPr>
              <a:spLocks noChangeArrowheads="1"/>
            </p:cNvSpPr>
            <p:nvPr/>
          </p:nvSpPr>
          <p:spPr bwMode="auto">
            <a:xfrm>
              <a:off x="432" y="1681"/>
              <a:ext cx="336" cy="336"/>
            </a:xfrm>
            <a:prstGeom prst="ellipse">
              <a:avLst/>
            </a:prstGeom>
            <a:solidFill>
              <a:srgbClr val="CCFFCC"/>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56</a:t>
              </a:r>
            </a:p>
          </p:txBody>
        </p:sp>
        <p:sp>
          <p:nvSpPr>
            <p:cNvPr id="26653" name="Oval 7"/>
            <p:cNvSpPr>
              <a:spLocks noChangeArrowheads="1"/>
            </p:cNvSpPr>
            <p:nvPr/>
          </p:nvSpPr>
          <p:spPr bwMode="auto">
            <a:xfrm>
              <a:off x="1056" y="1681"/>
              <a:ext cx="336" cy="336"/>
            </a:xfrm>
            <a:prstGeom prst="ellipse">
              <a:avLst/>
            </a:prstGeom>
            <a:solidFill>
              <a:srgbClr val="CCFFCC"/>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49</a:t>
              </a:r>
            </a:p>
          </p:txBody>
        </p:sp>
        <p:sp>
          <p:nvSpPr>
            <p:cNvPr id="26654" name="Oval 8"/>
            <p:cNvSpPr>
              <a:spLocks noChangeArrowheads="1"/>
            </p:cNvSpPr>
            <p:nvPr/>
          </p:nvSpPr>
          <p:spPr bwMode="auto">
            <a:xfrm>
              <a:off x="1536" y="1681"/>
              <a:ext cx="336" cy="336"/>
            </a:xfrm>
            <a:prstGeom prst="ellipse">
              <a:avLst/>
            </a:prstGeom>
            <a:solidFill>
              <a:srgbClr val="CCFFCC"/>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78</a:t>
              </a:r>
            </a:p>
          </p:txBody>
        </p:sp>
        <p:sp>
          <p:nvSpPr>
            <p:cNvPr id="26655" name="Oval 9"/>
            <p:cNvSpPr>
              <a:spLocks noChangeArrowheads="1"/>
            </p:cNvSpPr>
            <p:nvPr/>
          </p:nvSpPr>
          <p:spPr bwMode="auto">
            <a:xfrm>
              <a:off x="2112" y="1681"/>
              <a:ext cx="336" cy="336"/>
            </a:xfrm>
            <a:prstGeom prst="ellipse">
              <a:avLst/>
            </a:prstGeom>
            <a:solidFill>
              <a:srgbClr val="CCFFCC"/>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41</a:t>
              </a:r>
            </a:p>
          </p:txBody>
        </p:sp>
        <p:sp>
          <p:nvSpPr>
            <p:cNvPr id="26656" name="Oval 10"/>
            <p:cNvSpPr>
              <a:spLocks noChangeArrowheads="1"/>
            </p:cNvSpPr>
            <p:nvPr/>
          </p:nvSpPr>
          <p:spPr bwMode="auto">
            <a:xfrm>
              <a:off x="288" y="2256"/>
              <a:ext cx="336" cy="336"/>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65</a:t>
              </a:r>
            </a:p>
          </p:txBody>
        </p:sp>
        <p:cxnSp>
          <p:nvCxnSpPr>
            <p:cNvPr id="26657" name="AutoShape 11"/>
            <p:cNvCxnSpPr>
              <a:cxnSpLocks noChangeShapeType="1"/>
              <a:stCxn id="26649" idx="3"/>
              <a:endCxn id="26650" idx="7"/>
            </p:cNvCxnSpPr>
            <p:nvPr/>
          </p:nvCxnSpPr>
          <p:spPr bwMode="auto">
            <a:xfrm flipH="1">
              <a:off x="1055" y="726"/>
              <a:ext cx="290" cy="278"/>
            </a:xfrm>
            <a:prstGeom prst="straightConnector1">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58" name="AutoShape 12"/>
            <p:cNvCxnSpPr>
              <a:cxnSpLocks noChangeShapeType="1"/>
              <a:stCxn id="26649" idx="5"/>
              <a:endCxn id="26651" idx="0"/>
            </p:cNvCxnSpPr>
            <p:nvPr/>
          </p:nvCxnSpPr>
          <p:spPr bwMode="auto">
            <a:xfrm>
              <a:off x="1583" y="726"/>
              <a:ext cx="361" cy="229"/>
            </a:xfrm>
            <a:prstGeom prst="straightConnector1">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59" name="AutoShape 13"/>
            <p:cNvCxnSpPr>
              <a:cxnSpLocks noChangeShapeType="1"/>
              <a:stCxn id="26650" idx="3"/>
              <a:endCxn id="26652" idx="0"/>
            </p:cNvCxnSpPr>
            <p:nvPr/>
          </p:nvCxnSpPr>
          <p:spPr bwMode="auto">
            <a:xfrm flipH="1">
              <a:off x="600" y="1254"/>
              <a:ext cx="217" cy="421"/>
            </a:xfrm>
            <a:prstGeom prst="straightConnector1">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60" name="AutoShape 14"/>
            <p:cNvCxnSpPr>
              <a:cxnSpLocks noChangeShapeType="1"/>
            </p:cNvCxnSpPr>
            <p:nvPr/>
          </p:nvCxnSpPr>
          <p:spPr bwMode="auto">
            <a:xfrm>
              <a:off x="1056" y="1249"/>
              <a:ext cx="169" cy="433"/>
            </a:xfrm>
            <a:prstGeom prst="straightConnector1">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61" name="AutoShape 15"/>
            <p:cNvCxnSpPr>
              <a:cxnSpLocks noChangeShapeType="1"/>
              <a:stCxn id="26651" idx="3"/>
              <a:endCxn id="26654" idx="0"/>
            </p:cNvCxnSpPr>
            <p:nvPr/>
          </p:nvCxnSpPr>
          <p:spPr bwMode="auto">
            <a:xfrm flipH="1">
              <a:off x="1704" y="1254"/>
              <a:ext cx="121" cy="421"/>
            </a:xfrm>
            <a:prstGeom prst="straightConnector1">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62" name="AutoShape 16"/>
            <p:cNvCxnSpPr>
              <a:cxnSpLocks noChangeShapeType="1"/>
              <a:stCxn id="26651" idx="5"/>
              <a:endCxn id="26655" idx="0"/>
            </p:cNvCxnSpPr>
            <p:nvPr/>
          </p:nvCxnSpPr>
          <p:spPr bwMode="auto">
            <a:xfrm>
              <a:off x="2063" y="1254"/>
              <a:ext cx="217" cy="421"/>
            </a:xfrm>
            <a:prstGeom prst="straightConnector1">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63" name="AutoShape 17"/>
            <p:cNvCxnSpPr>
              <a:cxnSpLocks noChangeShapeType="1"/>
              <a:stCxn id="26652" idx="4"/>
              <a:endCxn id="26656" idx="0"/>
            </p:cNvCxnSpPr>
            <p:nvPr/>
          </p:nvCxnSpPr>
          <p:spPr bwMode="auto">
            <a:xfrm flipH="1">
              <a:off x="456" y="2023"/>
              <a:ext cx="144" cy="233"/>
            </a:xfrm>
            <a:prstGeom prst="straightConnector1">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64" name="Text Box 61" descr="蓝色砂纸"/>
            <p:cNvSpPr txBox="1">
              <a:spLocks noChangeArrowheads="1"/>
            </p:cNvSpPr>
            <p:nvPr/>
          </p:nvSpPr>
          <p:spPr bwMode="auto">
            <a:xfrm>
              <a:off x="528" y="482"/>
              <a:ext cx="336" cy="468"/>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ea typeface="宋体" pitchFamily="2" charset="-122"/>
                </a:rPr>
                <a:t>(a)</a:t>
              </a:r>
            </a:p>
          </p:txBody>
        </p:sp>
        <p:sp>
          <p:nvSpPr>
            <p:cNvPr id="26665" name="AutoShape 72"/>
            <p:cNvSpPr>
              <a:spLocks noChangeArrowheads="1"/>
            </p:cNvSpPr>
            <p:nvPr/>
          </p:nvSpPr>
          <p:spPr bwMode="auto">
            <a:xfrm>
              <a:off x="1728" y="528"/>
              <a:ext cx="528" cy="48"/>
            </a:xfrm>
            <a:prstGeom prst="leftArrow">
              <a:avLst>
                <a:gd name="adj1" fmla="val 50000"/>
                <a:gd name="adj2" fmla="val 275000"/>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4772" name="Group 84"/>
          <p:cNvGrpSpPr>
            <a:grpSpLocks/>
          </p:cNvGrpSpPr>
          <p:nvPr/>
        </p:nvGrpSpPr>
        <p:grpSpPr bwMode="auto">
          <a:xfrm>
            <a:off x="4876800" y="4294188"/>
            <a:ext cx="3429000" cy="1995487"/>
            <a:chOff x="3264" y="2400"/>
            <a:chExt cx="2496" cy="2036"/>
          </a:xfrm>
        </p:grpSpPr>
        <p:sp>
          <p:nvSpPr>
            <p:cNvPr id="26633" name="Oval 48"/>
            <p:cNvSpPr>
              <a:spLocks noChangeArrowheads="1"/>
            </p:cNvSpPr>
            <p:nvPr/>
          </p:nvSpPr>
          <p:spPr bwMode="auto">
            <a:xfrm>
              <a:off x="4607" y="2400"/>
              <a:ext cx="336" cy="336"/>
            </a:xfrm>
            <a:prstGeom prst="ellipse">
              <a:avLst/>
            </a:prstGeom>
            <a:solidFill>
              <a:srgbClr val="CCFFCC"/>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25</a:t>
              </a:r>
            </a:p>
          </p:txBody>
        </p:sp>
        <p:sp>
          <p:nvSpPr>
            <p:cNvPr id="26634" name="Oval 49"/>
            <p:cNvSpPr>
              <a:spLocks noChangeArrowheads="1"/>
            </p:cNvSpPr>
            <p:nvPr/>
          </p:nvSpPr>
          <p:spPr bwMode="auto">
            <a:xfrm>
              <a:off x="4031" y="2880"/>
              <a:ext cx="336" cy="336"/>
            </a:xfrm>
            <a:prstGeom prst="ellipse">
              <a:avLst/>
            </a:prstGeom>
            <a:solidFill>
              <a:srgbClr val="FFCCFF"/>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49</a:t>
              </a:r>
            </a:p>
          </p:txBody>
        </p:sp>
        <p:sp>
          <p:nvSpPr>
            <p:cNvPr id="26635" name="Oval 50"/>
            <p:cNvSpPr>
              <a:spLocks noChangeArrowheads="1"/>
            </p:cNvSpPr>
            <p:nvPr/>
          </p:nvSpPr>
          <p:spPr bwMode="auto">
            <a:xfrm>
              <a:off x="5087" y="2880"/>
              <a:ext cx="336" cy="336"/>
            </a:xfrm>
            <a:prstGeom prst="ellipse">
              <a:avLst/>
            </a:prstGeom>
            <a:solidFill>
              <a:srgbClr val="CCFFCC"/>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36</a:t>
              </a:r>
            </a:p>
          </p:txBody>
        </p:sp>
        <p:sp>
          <p:nvSpPr>
            <p:cNvPr id="26636" name="Oval 51"/>
            <p:cNvSpPr>
              <a:spLocks noChangeArrowheads="1"/>
            </p:cNvSpPr>
            <p:nvPr/>
          </p:nvSpPr>
          <p:spPr bwMode="auto">
            <a:xfrm>
              <a:off x="3743" y="3504"/>
              <a:ext cx="336" cy="336"/>
            </a:xfrm>
            <a:prstGeom prst="ellipse">
              <a:avLst/>
            </a:prstGeom>
            <a:solidFill>
              <a:srgbClr val="CCFFCC"/>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56</a:t>
              </a:r>
            </a:p>
          </p:txBody>
        </p:sp>
        <p:sp>
          <p:nvSpPr>
            <p:cNvPr id="26637" name="Oval 52"/>
            <p:cNvSpPr>
              <a:spLocks noChangeArrowheads="1"/>
            </p:cNvSpPr>
            <p:nvPr/>
          </p:nvSpPr>
          <p:spPr bwMode="auto">
            <a:xfrm>
              <a:off x="4367" y="3504"/>
              <a:ext cx="336" cy="336"/>
            </a:xfrm>
            <a:prstGeom prst="ellipse">
              <a:avLst/>
            </a:prstGeom>
            <a:solidFill>
              <a:srgbClr val="FFCCFF"/>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65</a:t>
              </a:r>
            </a:p>
          </p:txBody>
        </p:sp>
        <p:sp>
          <p:nvSpPr>
            <p:cNvPr id="26638" name="Oval 53"/>
            <p:cNvSpPr>
              <a:spLocks noChangeArrowheads="1"/>
            </p:cNvSpPr>
            <p:nvPr/>
          </p:nvSpPr>
          <p:spPr bwMode="auto">
            <a:xfrm>
              <a:off x="4847" y="3504"/>
              <a:ext cx="336" cy="336"/>
            </a:xfrm>
            <a:prstGeom prst="ellipse">
              <a:avLst/>
            </a:prstGeom>
            <a:solidFill>
              <a:srgbClr val="CCFFCC"/>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78</a:t>
              </a:r>
            </a:p>
          </p:txBody>
        </p:sp>
        <p:sp>
          <p:nvSpPr>
            <p:cNvPr id="26639" name="Oval 54"/>
            <p:cNvSpPr>
              <a:spLocks noChangeArrowheads="1"/>
            </p:cNvSpPr>
            <p:nvPr/>
          </p:nvSpPr>
          <p:spPr bwMode="auto">
            <a:xfrm>
              <a:off x="5423" y="3504"/>
              <a:ext cx="336" cy="336"/>
            </a:xfrm>
            <a:prstGeom prst="ellipse">
              <a:avLst/>
            </a:prstGeom>
            <a:solidFill>
              <a:srgbClr val="CCFFCC"/>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41</a:t>
              </a:r>
            </a:p>
          </p:txBody>
        </p:sp>
        <p:cxnSp>
          <p:nvCxnSpPr>
            <p:cNvPr id="26640" name="AutoShape 55"/>
            <p:cNvCxnSpPr>
              <a:cxnSpLocks noChangeShapeType="1"/>
              <a:stCxn id="26633" idx="3"/>
              <a:endCxn id="26634" idx="7"/>
            </p:cNvCxnSpPr>
            <p:nvPr/>
          </p:nvCxnSpPr>
          <p:spPr bwMode="auto">
            <a:xfrm flipH="1">
              <a:off x="4318" y="2693"/>
              <a:ext cx="338" cy="230"/>
            </a:xfrm>
            <a:prstGeom prst="straightConnector1">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1" name="AutoShape 56"/>
            <p:cNvCxnSpPr>
              <a:cxnSpLocks noChangeShapeType="1"/>
              <a:stCxn id="26633" idx="5"/>
              <a:endCxn id="26635" idx="0"/>
            </p:cNvCxnSpPr>
            <p:nvPr/>
          </p:nvCxnSpPr>
          <p:spPr bwMode="auto">
            <a:xfrm>
              <a:off x="4894" y="2693"/>
              <a:ext cx="361" cy="181"/>
            </a:xfrm>
            <a:prstGeom prst="straightConnector1">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2" name="AutoShape 57"/>
            <p:cNvCxnSpPr>
              <a:cxnSpLocks noChangeShapeType="1"/>
              <a:stCxn id="26634" idx="3"/>
              <a:endCxn id="26636" idx="0"/>
            </p:cNvCxnSpPr>
            <p:nvPr/>
          </p:nvCxnSpPr>
          <p:spPr bwMode="auto">
            <a:xfrm flipH="1">
              <a:off x="3911" y="3173"/>
              <a:ext cx="169" cy="325"/>
            </a:xfrm>
            <a:prstGeom prst="straightConnector1">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3" name="AutoShape 58"/>
            <p:cNvCxnSpPr>
              <a:cxnSpLocks noChangeShapeType="1"/>
              <a:stCxn id="26635" idx="3"/>
              <a:endCxn id="26638" idx="0"/>
            </p:cNvCxnSpPr>
            <p:nvPr/>
          </p:nvCxnSpPr>
          <p:spPr bwMode="auto">
            <a:xfrm flipH="1">
              <a:off x="5015" y="3173"/>
              <a:ext cx="121" cy="325"/>
            </a:xfrm>
            <a:prstGeom prst="straightConnector1">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4" name="AutoShape 59"/>
            <p:cNvCxnSpPr>
              <a:cxnSpLocks noChangeShapeType="1"/>
              <a:stCxn id="26635" idx="5"/>
              <a:endCxn id="26639" idx="0"/>
            </p:cNvCxnSpPr>
            <p:nvPr/>
          </p:nvCxnSpPr>
          <p:spPr bwMode="auto">
            <a:xfrm>
              <a:off x="5374" y="3173"/>
              <a:ext cx="217" cy="325"/>
            </a:xfrm>
            <a:prstGeom prst="straightConnector1">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5" name="AutoShape 60"/>
            <p:cNvCxnSpPr>
              <a:cxnSpLocks noChangeShapeType="1"/>
              <a:stCxn id="26634" idx="5"/>
              <a:endCxn id="26637" idx="0"/>
            </p:cNvCxnSpPr>
            <p:nvPr/>
          </p:nvCxnSpPr>
          <p:spPr bwMode="auto">
            <a:xfrm>
              <a:off x="4318" y="3173"/>
              <a:ext cx="217" cy="325"/>
            </a:xfrm>
            <a:prstGeom prst="straightConnector1">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46" name="Text Box 64" descr="蓝色砂纸"/>
            <p:cNvSpPr txBox="1">
              <a:spLocks noChangeArrowheads="1"/>
            </p:cNvSpPr>
            <p:nvPr/>
          </p:nvSpPr>
          <p:spPr bwMode="auto">
            <a:xfrm>
              <a:off x="4704" y="4031"/>
              <a:ext cx="385" cy="405"/>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ea typeface="宋体" pitchFamily="2" charset="-122"/>
                </a:rPr>
                <a:t>(d)</a:t>
              </a:r>
            </a:p>
          </p:txBody>
        </p:sp>
        <p:sp>
          <p:nvSpPr>
            <p:cNvPr id="26647" name="Oval 69"/>
            <p:cNvSpPr>
              <a:spLocks noChangeArrowheads="1"/>
            </p:cNvSpPr>
            <p:nvPr/>
          </p:nvSpPr>
          <p:spPr bwMode="auto">
            <a:xfrm>
              <a:off x="3264" y="3984"/>
              <a:ext cx="336" cy="336"/>
            </a:xfrm>
            <a:prstGeom prst="ellipse">
              <a:avLst/>
            </a:prstGeom>
            <a:solidFill>
              <a:srgbClr val="CCFFCC"/>
            </a:solidFill>
            <a:ln w="1905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11</a:t>
              </a:r>
            </a:p>
          </p:txBody>
        </p:sp>
        <p:sp>
          <p:nvSpPr>
            <p:cNvPr id="26648" name="AutoShape 73"/>
            <p:cNvSpPr>
              <a:spLocks noChangeArrowheads="1"/>
            </p:cNvSpPr>
            <p:nvPr/>
          </p:nvSpPr>
          <p:spPr bwMode="auto">
            <a:xfrm>
              <a:off x="5280" y="2448"/>
              <a:ext cx="480" cy="48"/>
            </a:xfrm>
            <a:prstGeom prst="leftArrow">
              <a:avLst>
                <a:gd name="adj1" fmla="val 50000"/>
                <a:gd name="adj2" fmla="val 250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767" name="Text Box 79"/>
          <p:cNvSpPr txBox="1">
            <a:spLocks noChangeArrowheads="1"/>
          </p:cNvSpPr>
          <p:nvPr/>
        </p:nvSpPr>
        <p:spPr bwMode="auto">
          <a:xfrm>
            <a:off x="457200" y="742950"/>
            <a:ext cx="8382000" cy="1570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20000"/>
              </a:spcBef>
              <a:buClr>
                <a:srgbClr val="FF9900"/>
              </a:buClr>
            </a:pPr>
            <a:r>
              <a:rPr kumimoji="1" lang="zh-CN" altLang="en-US" sz="2400" b="1">
                <a:latin typeface="Arial" charset="0"/>
              </a:rPr>
              <a:t>方法：输出堆顶元素之后，以堆中最后一个元素替代之；然后将根结点值与左、右子树的根结点值进行比较，并</a:t>
            </a:r>
            <a:r>
              <a:rPr kumimoji="1" lang="zh-CN" altLang="en-US" sz="2400" b="1">
                <a:solidFill>
                  <a:srgbClr val="FF0000"/>
                </a:solidFill>
                <a:latin typeface="Arial" charset="0"/>
              </a:rPr>
              <a:t>与其中小者进行交换</a:t>
            </a:r>
            <a:r>
              <a:rPr kumimoji="1" lang="zh-CN" altLang="en-US" sz="2400" b="1">
                <a:latin typeface="Arial" charset="0"/>
              </a:rPr>
              <a:t>；重复上述操作，直至叶子结点，将得到新的堆，称这个从堆顶至叶子的调整过程为“</a:t>
            </a:r>
            <a:r>
              <a:rPr kumimoji="1" lang="zh-CN" altLang="en-US" sz="2400" b="1">
                <a:solidFill>
                  <a:srgbClr val="FF3300"/>
                </a:solidFill>
                <a:latin typeface="Arial" charset="0"/>
              </a:rPr>
              <a:t>筛选</a:t>
            </a:r>
            <a:r>
              <a:rPr kumimoji="1" lang="zh-CN" altLang="en-US" sz="2400" b="1">
                <a:latin typeface="Arial" charset="0"/>
              </a:rPr>
              <a:t>”</a:t>
            </a:r>
            <a:endParaRPr lang="zh-CN" altLang="en-US" sz="2400" b="1">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p:cTn id="7" dur="500" fill="hold"/>
                                        <p:tgtEl>
                                          <p:spTgt spid="114690"/>
                                        </p:tgtEl>
                                        <p:attrNameLst>
                                          <p:attrName>ppt_w</p:attrName>
                                        </p:attrNameLst>
                                      </p:cBhvr>
                                      <p:tavLst>
                                        <p:tav tm="0">
                                          <p:val>
                                            <p:fltVal val="0"/>
                                          </p:val>
                                        </p:tav>
                                        <p:tav tm="100000">
                                          <p:val>
                                            <p:strVal val="#ppt_w"/>
                                          </p:val>
                                        </p:tav>
                                      </p:tavLst>
                                    </p:anim>
                                    <p:anim calcmode="lin" valueType="num">
                                      <p:cBhvr>
                                        <p:cTn id="8" dur="500" fill="hold"/>
                                        <p:tgtEl>
                                          <p:spTgt spid="11469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14767"/>
                                        </p:tgtEl>
                                        <p:attrNameLst>
                                          <p:attrName>style.visibility</p:attrName>
                                        </p:attrNameLst>
                                      </p:cBhvr>
                                      <p:to>
                                        <p:strVal val="visible"/>
                                      </p:to>
                                    </p:set>
                                    <p:animEffect transition="in" filter="barn(outVertical)">
                                      <p:cBhvr>
                                        <p:cTn id="13" dur="500"/>
                                        <p:tgtEl>
                                          <p:spTgt spid="1147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14769"/>
                                        </p:tgtEl>
                                        <p:attrNameLst>
                                          <p:attrName>style.visibility</p:attrName>
                                        </p:attrNameLst>
                                      </p:cBhvr>
                                      <p:to>
                                        <p:strVal val="visible"/>
                                      </p:to>
                                    </p:set>
                                    <p:animEffect transition="in" filter="wipe(up)">
                                      <p:cBhvr>
                                        <p:cTn id="18" dur="500"/>
                                        <p:tgtEl>
                                          <p:spTgt spid="11476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14771"/>
                                        </p:tgtEl>
                                        <p:attrNameLst>
                                          <p:attrName>style.visibility</p:attrName>
                                        </p:attrNameLst>
                                      </p:cBhvr>
                                      <p:to>
                                        <p:strVal val="visible"/>
                                      </p:to>
                                    </p:set>
                                    <p:animEffect transition="in" filter="wipe(up)">
                                      <p:cBhvr>
                                        <p:cTn id="23" dur="500"/>
                                        <p:tgtEl>
                                          <p:spTgt spid="1147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14770"/>
                                        </p:tgtEl>
                                        <p:attrNameLst>
                                          <p:attrName>style.visibility</p:attrName>
                                        </p:attrNameLst>
                                      </p:cBhvr>
                                      <p:to>
                                        <p:strVal val="visible"/>
                                      </p:to>
                                    </p:set>
                                    <p:animEffect transition="in" filter="wipe(up)">
                                      <p:cBhvr>
                                        <p:cTn id="28" dur="500"/>
                                        <p:tgtEl>
                                          <p:spTgt spid="11477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14772"/>
                                        </p:tgtEl>
                                        <p:attrNameLst>
                                          <p:attrName>style.visibility</p:attrName>
                                        </p:attrNameLst>
                                      </p:cBhvr>
                                      <p:to>
                                        <p:strVal val="visible"/>
                                      </p:to>
                                    </p:set>
                                    <p:animEffect transition="in" filter="wipe(up)">
                                      <p:cBhvr>
                                        <p:cTn id="33" dur="500"/>
                                        <p:tgtEl>
                                          <p:spTgt spid="11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76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1"/>
          <p:cNvSpPr>
            <a:spLocks noGrp="1"/>
          </p:cNvSpPr>
          <p:nvPr>
            <p:ph type="sldNum" sz="quarter" idx="11"/>
          </p:nvPr>
        </p:nvSpPr>
        <p:spPr>
          <a:xfrm>
            <a:off x="3124200" y="6248400"/>
            <a:ext cx="2895600" cy="457200"/>
          </a:xfrm>
        </p:spPr>
        <p:txBody>
          <a:bodyPr/>
          <a:lstStyle/>
          <a:p>
            <a:pPr algn="ctr">
              <a:defRPr/>
            </a:pPr>
            <a:fld id="{E45CA3FC-EED6-4027-BC0C-6E9FE2889AF4}" type="slidenum">
              <a:rPr lang="en-US" altLang="zh-CN" sz="1200" b="0">
                <a:latin typeface="+mn-lt"/>
                <a:ea typeface="+mn-ea"/>
              </a:rPr>
              <a:pPr algn="ctr">
                <a:defRPr/>
              </a:pPr>
              <a:t>34</a:t>
            </a:fld>
            <a:endParaRPr lang="en-US" altLang="zh-CN" sz="1200" b="0">
              <a:latin typeface="+mn-lt"/>
              <a:ea typeface="+mn-ea"/>
            </a:endParaRPr>
          </a:p>
        </p:txBody>
      </p:sp>
      <p:sp>
        <p:nvSpPr>
          <p:cNvPr id="115714" name="Text Box 2"/>
          <p:cNvSpPr txBox="1">
            <a:spLocks noChangeArrowheads="1"/>
          </p:cNvSpPr>
          <p:nvPr/>
        </p:nvSpPr>
        <p:spPr bwMode="auto">
          <a:xfrm>
            <a:off x="228600" y="433388"/>
            <a:ext cx="86868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b="1">
                <a:ea typeface="宋体" pitchFamily="2" charset="-122"/>
              </a:rPr>
              <a:t>（</a:t>
            </a:r>
            <a:r>
              <a:rPr kumimoji="1" lang="en-US" altLang="zh-CN" sz="2000" b="1">
                <a:ea typeface="宋体" pitchFamily="2" charset="-122"/>
              </a:rPr>
              <a:t>2</a:t>
            </a:r>
            <a:r>
              <a:rPr kumimoji="1" lang="zh-CN" altLang="en-US" sz="2000" b="1">
                <a:ea typeface="宋体" pitchFamily="2" charset="-122"/>
              </a:rPr>
              <a:t>）</a:t>
            </a:r>
            <a:r>
              <a:rPr kumimoji="1" lang="zh-CN" altLang="en-US" sz="2000" b="1">
                <a:latin typeface="Arial" charset="0"/>
              </a:rPr>
              <a:t>第一个问题解决方法</a:t>
            </a:r>
            <a:endParaRPr kumimoji="1" lang="en-US" altLang="zh-CN" sz="2000" b="1">
              <a:latin typeface="Arial" charset="0"/>
            </a:endParaRPr>
          </a:p>
          <a:p>
            <a:pPr algn="l" eaLnBrk="1" hangingPunct="1"/>
            <a:r>
              <a:rPr kumimoji="1" lang="zh-CN" altLang="en-US" sz="2000" b="1">
                <a:latin typeface="Arial" charset="0"/>
              </a:rPr>
              <a:t>从无序序列的第</a:t>
            </a:r>
            <a:r>
              <a:rPr kumimoji="1" lang="zh-CN" altLang="en-US" sz="2000" b="1">
                <a:latin typeface="Arial" charset="0"/>
                <a:sym typeface="Symbol" pitchFamily="18" charset="2"/>
              </a:rPr>
              <a:t></a:t>
            </a:r>
            <a:r>
              <a:rPr kumimoji="1" lang="en-US" altLang="zh-CN" sz="2000" b="1">
                <a:latin typeface="Arial" charset="0"/>
                <a:sym typeface="Symbol" pitchFamily="18" charset="2"/>
              </a:rPr>
              <a:t>n/2</a:t>
            </a:r>
            <a:r>
              <a:rPr kumimoji="1" lang="zh-CN" altLang="zh-CN" sz="2000" b="1">
                <a:latin typeface="Arial" charset="0"/>
                <a:sym typeface="Symbol" pitchFamily="18" charset="2"/>
              </a:rPr>
              <a:t>个元素（即此无序序列对应的完全二叉树的最后一个非终端结点）起，至第一个元素止，进行反复筛选</a:t>
            </a:r>
            <a:endParaRPr kumimoji="1" lang="zh-CN" altLang="en-US" sz="2000" b="1">
              <a:latin typeface="Arial" charset="0"/>
              <a:sym typeface="Symbol" pitchFamily="18" charset="2"/>
            </a:endParaRPr>
          </a:p>
        </p:txBody>
      </p:sp>
      <p:grpSp>
        <p:nvGrpSpPr>
          <p:cNvPr id="115809" name="Group 97"/>
          <p:cNvGrpSpPr>
            <a:grpSpLocks/>
          </p:cNvGrpSpPr>
          <p:nvPr/>
        </p:nvGrpSpPr>
        <p:grpSpPr bwMode="auto">
          <a:xfrm>
            <a:off x="1219200" y="1447800"/>
            <a:ext cx="3124200" cy="2120900"/>
            <a:chOff x="96" y="336"/>
            <a:chExt cx="2496" cy="2090"/>
          </a:xfrm>
        </p:grpSpPr>
        <p:sp>
          <p:nvSpPr>
            <p:cNvPr id="27724" name="Oval 4"/>
            <p:cNvSpPr>
              <a:spLocks noChangeArrowheads="1"/>
            </p:cNvSpPr>
            <p:nvPr/>
          </p:nvSpPr>
          <p:spPr bwMode="auto">
            <a:xfrm>
              <a:off x="1008" y="336"/>
              <a:ext cx="288"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25</a:t>
              </a:r>
            </a:p>
          </p:txBody>
        </p:sp>
        <p:sp>
          <p:nvSpPr>
            <p:cNvPr id="27725" name="Oval 5"/>
            <p:cNvSpPr>
              <a:spLocks noChangeArrowheads="1"/>
            </p:cNvSpPr>
            <p:nvPr/>
          </p:nvSpPr>
          <p:spPr bwMode="auto">
            <a:xfrm>
              <a:off x="576" y="720"/>
              <a:ext cx="288"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56</a:t>
              </a:r>
            </a:p>
          </p:txBody>
        </p:sp>
        <p:sp>
          <p:nvSpPr>
            <p:cNvPr id="27726" name="Oval 6"/>
            <p:cNvSpPr>
              <a:spLocks noChangeArrowheads="1"/>
            </p:cNvSpPr>
            <p:nvPr/>
          </p:nvSpPr>
          <p:spPr bwMode="auto">
            <a:xfrm>
              <a:off x="1488" y="720"/>
              <a:ext cx="288"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49</a:t>
              </a:r>
            </a:p>
          </p:txBody>
        </p:sp>
        <p:sp>
          <p:nvSpPr>
            <p:cNvPr id="27727" name="Oval 7"/>
            <p:cNvSpPr>
              <a:spLocks noChangeArrowheads="1"/>
            </p:cNvSpPr>
            <p:nvPr/>
          </p:nvSpPr>
          <p:spPr bwMode="auto">
            <a:xfrm>
              <a:off x="336" y="1248"/>
              <a:ext cx="288" cy="288"/>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78</a:t>
              </a:r>
            </a:p>
          </p:txBody>
        </p:sp>
        <p:sp>
          <p:nvSpPr>
            <p:cNvPr id="27728" name="Oval 8"/>
            <p:cNvSpPr>
              <a:spLocks noChangeArrowheads="1"/>
            </p:cNvSpPr>
            <p:nvPr/>
          </p:nvSpPr>
          <p:spPr bwMode="auto">
            <a:xfrm>
              <a:off x="816" y="1248"/>
              <a:ext cx="288"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11</a:t>
              </a:r>
            </a:p>
          </p:txBody>
        </p:sp>
        <p:sp>
          <p:nvSpPr>
            <p:cNvPr id="27729" name="Oval 9"/>
            <p:cNvSpPr>
              <a:spLocks noChangeArrowheads="1"/>
            </p:cNvSpPr>
            <p:nvPr/>
          </p:nvSpPr>
          <p:spPr bwMode="auto">
            <a:xfrm>
              <a:off x="1248" y="1248"/>
              <a:ext cx="288"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65</a:t>
              </a:r>
            </a:p>
          </p:txBody>
        </p:sp>
        <p:sp>
          <p:nvSpPr>
            <p:cNvPr id="27730" name="Oval 10"/>
            <p:cNvSpPr>
              <a:spLocks noChangeArrowheads="1"/>
            </p:cNvSpPr>
            <p:nvPr/>
          </p:nvSpPr>
          <p:spPr bwMode="auto">
            <a:xfrm>
              <a:off x="1776" y="1248"/>
              <a:ext cx="288"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41</a:t>
              </a:r>
            </a:p>
          </p:txBody>
        </p:sp>
        <p:sp>
          <p:nvSpPr>
            <p:cNvPr id="27731" name="Oval 11"/>
            <p:cNvSpPr>
              <a:spLocks noChangeArrowheads="1"/>
            </p:cNvSpPr>
            <p:nvPr/>
          </p:nvSpPr>
          <p:spPr bwMode="auto">
            <a:xfrm>
              <a:off x="288" y="1920"/>
              <a:ext cx="288" cy="288"/>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36</a:t>
              </a:r>
            </a:p>
          </p:txBody>
        </p:sp>
        <p:cxnSp>
          <p:nvCxnSpPr>
            <p:cNvPr id="27732" name="AutoShape 12"/>
            <p:cNvCxnSpPr>
              <a:cxnSpLocks noChangeShapeType="1"/>
              <a:stCxn id="27724" idx="3"/>
              <a:endCxn id="27725" idx="7"/>
            </p:cNvCxnSpPr>
            <p:nvPr/>
          </p:nvCxnSpPr>
          <p:spPr bwMode="auto">
            <a:xfrm flipH="1">
              <a:off x="822" y="582"/>
              <a:ext cx="228" cy="1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33" name="AutoShape 13"/>
            <p:cNvCxnSpPr>
              <a:cxnSpLocks noChangeShapeType="1"/>
              <a:stCxn id="27724" idx="5"/>
              <a:endCxn id="27726" idx="1"/>
            </p:cNvCxnSpPr>
            <p:nvPr/>
          </p:nvCxnSpPr>
          <p:spPr bwMode="auto">
            <a:xfrm>
              <a:off x="1254" y="582"/>
              <a:ext cx="276" cy="1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34" name="AutoShape 14"/>
            <p:cNvCxnSpPr>
              <a:cxnSpLocks noChangeShapeType="1"/>
              <a:stCxn id="27725" idx="3"/>
              <a:endCxn id="27727" idx="0"/>
            </p:cNvCxnSpPr>
            <p:nvPr/>
          </p:nvCxnSpPr>
          <p:spPr bwMode="auto">
            <a:xfrm flipH="1">
              <a:off x="480" y="966"/>
              <a:ext cx="1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35" name="AutoShape 15"/>
            <p:cNvCxnSpPr>
              <a:cxnSpLocks noChangeShapeType="1"/>
              <a:stCxn id="27725" idx="5"/>
              <a:endCxn id="27728" idx="0"/>
            </p:cNvCxnSpPr>
            <p:nvPr/>
          </p:nvCxnSpPr>
          <p:spPr bwMode="auto">
            <a:xfrm>
              <a:off x="822" y="966"/>
              <a:ext cx="1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36" name="AutoShape 16"/>
            <p:cNvCxnSpPr>
              <a:cxnSpLocks noChangeShapeType="1"/>
              <a:stCxn id="27727" idx="4"/>
              <a:endCxn id="27731" idx="0"/>
            </p:cNvCxnSpPr>
            <p:nvPr/>
          </p:nvCxnSpPr>
          <p:spPr bwMode="auto">
            <a:xfrm flipH="1">
              <a:off x="432" y="1536"/>
              <a:ext cx="48"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37" name="AutoShape 17"/>
            <p:cNvCxnSpPr>
              <a:cxnSpLocks noChangeShapeType="1"/>
              <a:stCxn id="27726" idx="3"/>
              <a:endCxn id="27729" idx="0"/>
            </p:cNvCxnSpPr>
            <p:nvPr/>
          </p:nvCxnSpPr>
          <p:spPr bwMode="auto">
            <a:xfrm flipH="1">
              <a:off x="1392" y="966"/>
              <a:ext cx="1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38" name="AutoShape 18"/>
            <p:cNvCxnSpPr>
              <a:cxnSpLocks noChangeShapeType="1"/>
              <a:stCxn id="27726" idx="5"/>
              <a:endCxn id="27730" idx="0"/>
            </p:cNvCxnSpPr>
            <p:nvPr/>
          </p:nvCxnSpPr>
          <p:spPr bwMode="auto">
            <a:xfrm>
              <a:off x="1734" y="966"/>
              <a:ext cx="186"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39" name="AutoShape 19"/>
            <p:cNvSpPr>
              <a:spLocks noChangeArrowheads="1"/>
            </p:cNvSpPr>
            <p:nvPr/>
          </p:nvSpPr>
          <p:spPr bwMode="auto">
            <a:xfrm>
              <a:off x="96" y="1344"/>
              <a:ext cx="192" cy="96"/>
            </a:xfrm>
            <a:prstGeom prst="rightArrow">
              <a:avLst>
                <a:gd name="adj1" fmla="val 50000"/>
                <a:gd name="adj2"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40" name="Text Box 20"/>
            <p:cNvSpPr txBox="1">
              <a:spLocks noChangeArrowheads="1"/>
            </p:cNvSpPr>
            <p:nvPr/>
          </p:nvSpPr>
          <p:spPr bwMode="auto">
            <a:xfrm>
              <a:off x="672" y="1584"/>
              <a:ext cx="1920"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ea typeface="宋体" pitchFamily="2" charset="-122"/>
                </a:rPr>
                <a:t>(a)</a:t>
              </a:r>
              <a:r>
                <a:rPr kumimoji="1" lang="zh-CN" altLang="en-US" sz="2000">
                  <a:ea typeface="宋体" pitchFamily="2" charset="-122"/>
                </a:rPr>
                <a:t>无序序列</a:t>
              </a:r>
            </a:p>
            <a:p>
              <a:pPr algn="l" eaLnBrk="1" hangingPunct="1">
                <a:spcBef>
                  <a:spcPct val="50000"/>
                </a:spcBef>
              </a:pPr>
              <a:r>
                <a:rPr kumimoji="1" lang="en-US" altLang="zh-CN" sz="2000">
                  <a:ea typeface="宋体" pitchFamily="2" charset="-122"/>
                </a:rPr>
                <a:t>n=8, int(n/2)=4</a:t>
              </a:r>
              <a:r>
                <a:rPr kumimoji="1" lang="zh-CN" altLang="en-US" sz="2000">
                  <a:ea typeface="宋体" pitchFamily="2" charset="-122"/>
                </a:rPr>
                <a:t>开始</a:t>
              </a:r>
            </a:p>
          </p:txBody>
        </p:sp>
      </p:grpSp>
      <p:grpSp>
        <p:nvGrpSpPr>
          <p:cNvPr id="115810" name="Group 98"/>
          <p:cNvGrpSpPr>
            <a:grpSpLocks/>
          </p:cNvGrpSpPr>
          <p:nvPr/>
        </p:nvGrpSpPr>
        <p:grpSpPr bwMode="auto">
          <a:xfrm>
            <a:off x="5410200" y="1447800"/>
            <a:ext cx="3505200" cy="1954213"/>
            <a:chOff x="3312" y="288"/>
            <a:chExt cx="2448" cy="1927"/>
          </a:xfrm>
        </p:grpSpPr>
        <p:sp>
          <p:nvSpPr>
            <p:cNvPr id="27707" name="Oval 22"/>
            <p:cNvSpPr>
              <a:spLocks noChangeArrowheads="1"/>
            </p:cNvSpPr>
            <p:nvPr/>
          </p:nvSpPr>
          <p:spPr bwMode="auto">
            <a:xfrm>
              <a:off x="4032" y="288"/>
              <a:ext cx="311"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25</a:t>
              </a:r>
            </a:p>
          </p:txBody>
        </p:sp>
        <p:sp>
          <p:nvSpPr>
            <p:cNvPr id="27708" name="Oval 23"/>
            <p:cNvSpPr>
              <a:spLocks noChangeArrowheads="1"/>
            </p:cNvSpPr>
            <p:nvPr/>
          </p:nvSpPr>
          <p:spPr bwMode="auto">
            <a:xfrm>
              <a:off x="3600" y="672"/>
              <a:ext cx="311"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56</a:t>
              </a:r>
            </a:p>
          </p:txBody>
        </p:sp>
        <p:sp>
          <p:nvSpPr>
            <p:cNvPr id="27709" name="Oval 24"/>
            <p:cNvSpPr>
              <a:spLocks noChangeArrowheads="1"/>
            </p:cNvSpPr>
            <p:nvPr/>
          </p:nvSpPr>
          <p:spPr bwMode="auto">
            <a:xfrm>
              <a:off x="4512" y="672"/>
              <a:ext cx="311" cy="288"/>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49</a:t>
              </a:r>
            </a:p>
          </p:txBody>
        </p:sp>
        <p:sp>
          <p:nvSpPr>
            <p:cNvPr id="27710" name="Oval 25"/>
            <p:cNvSpPr>
              <a:spLocks noChangeArrowheads="1"/>
            </p:cNvSpPr>
            <p:nvPr/>
          </p:nvSpPr>
          <p:spPr bwMode="auto">
            <a:xfrm>
              <a:off x="3360" y="1200"/>
              <a:ext cx="311"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36</a:t>
              </a:r>
            </a:p>
          </p:txBody>
        </p:sp>
        <p:sp>
          <p:nvSpPr>
            <p:cNvPr id="27711" name="Oval 26"/>
            <p:cNvSpPr>
              <a:spLocks noChangeArrowheads="1"/>
            </p:cNvSpPr>
            <p:nvPr/>
          </p:nvSpPr>
          <p:spPr bwMode="auto">
            <a:xfrm>
              <a:off x="3840" y="1200"/>
              <a:ext cx="311"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11</a:t>
              </a:r>
            </a:p>
          </p:txBody>
        </p:sp>
        <p:sp>
          <p:nvSpPr>
            <p:cNvPr id="27712" name="Oval 27"/>
            <p:cNvSpPr>
              <a:spLocks noChangeArrowheads="1"/>
            </p:cNvSpPr>
            <p:nvPr/>
          </p:nvSpPr>
          <p:spPr bwMode="auto">
            <a:xfrm>
              <a:off x="4272" y="1200"/>
              <a:ext cx="311"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65</a:t>
              </a:r>
            </a:p>
          </p:txBody>
        </p:sp>
        <p:sp>
          <p:nvSpPr>
            <p:cNvPr id="27713" name="Oval 28"/>
            <p:cNvSpPr>
              <a:spLocks noChangeArrowheads="1"/>
            </p:cNvSpPr>
            <p:nvPr/>
          </p:nvSpPr>
          <p:spPr bwMode="auto">
            <a:xfrm>
              <a:off x="4800" y="1200"/>
              <a:ext cx="311" cy="288"/>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41</a:t>
              </a:r>
            </a:p>
          </p:txBody>
        </p:sp>
        <p:sp>
          <p:nvSpPr>
            <p:cNvPr id="27714" name="Oval 29"/>
            <p:cNvSpPr>
              <a:spLocks noChangeArrowheads="1"/>
            </p:cNvSpPr>
            <p:nvPr/>
          </p:nvSpPr>
          <p:spPr bwMode="auto">
            <a:xfrm>
              <a:off x="3312" y="1872"/>
              <a:ext cx="311"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78</a:t>
              </a:r>
            </a:p>
          </p:txBody>
        </p:sp>
        <p:cxnSp>
          <p:nvCxnSpPr>
            <p:cNvPr id="27715" name="AutoShape 30"/>
            <p:cNvCxnSpPr>
              <a:cxnSpLocks noChangeShapeType="1"/>
              <a:stCxn id="27707" idx="3"/>
              <a:endCxn id="27708" idx="7"/>
            </p:cNvCxnSpPr>
            <p:nvPr/>
          </p:nvCxnSpPr>
          <p:spPr bwMode="auto">
            <a:xfrm flipH="1">
              <a:off x="3865" y="534"/>
              <a:ext cx="213" cy="1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16" name="AutoShape 31"/>
            <p:cNvCxnSpPr>
              <a:cxnSpLocks noChangeShapeType="1"/>
              <a:stCxn id="27707" idx="5"/>
              <a:endCxn id="27709" idx="1"/>
            </p:cNvCxnSpPr>
            <p:nvPr/>
          </p:nvCxnSpPr>
          <p:spPr bwMode="auto">
            <a:xfrm>
              <a:off x="4297" y="534"/>
              <a:ext cx="261" cy="1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17" name="AutoShape 32"/>
            <p:cNvCxnSpPr>
              <a:cxnSpLocks noChangeShapeType="1"/>
              <a:stCxn id="27708" idx="3"/>
              <a:endCxn id="27710" idx="0"/>
            </p:cNvCxnSpPr>
            <p:nvPr/>
          </p:nvCxnSpPr>
          <p:spPr bwMode="auto">
            <a:xfrm flipH="1">
              <a:off x="3516" y="918"/>
              <a:ext cx="130"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18" name="AutoShape 33"/>
            <p:cNvCxnSpPr>
              <a:cxnSpLocks noChangeShapeType="1"/>
              <a:stCxn id="27708" idx="5"/>
              <a:endCxn id="27711" idx="0"/>
            </p:cNvCxnSpPr>
            <p:nvPr/>
          </p:nvCxnSpPr>
          <p:spPr bwMode="auto">
            <a:xfrm>
              <a:off x="3865" y="918"/>
              <a:ext cx="131"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19" name="AutoShape 34"/>
            <p:cNvCxnSpPr>
              <a:cxnSpLocks noChangeShapeType="1"/>
              <a:stCxn id="27710" idx="4"/>
              <a:endCxn id="27714" idx="0"/>
            </p:cNvCxnSpPr>
            <p:nvPr/>
          </p:nvCxnSpPr>
          <p:spPr bwMode="auto">
            <a:xfrm flipH="1">
              <a:off x="3468" y="1488"/>
              <a:ext cx="48"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20" name="AutoShape 35"/>
            <p:cNvCxnSpPr>
              <a:cxnSpLocks noChangeShapeType="1"/>
              <a:stCxn id="27709" idx="3"/>
              <a:endCxn id="27712" idx="0"/>
            </p:cNvCxnSpPr>
            <p:nvPr/>
          </p:nvCxnSpPr>
          <p:spPr bwMode="auto">
            <a:xfrm flipH="1">
              <a:off x="4428" y="918"/>
              <a:ext cx="130"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21" name="AutoShape 36"/>
            <p:cNvCxnSpPr>
              <a:cxnSpLocks noChangeShapeType="1"/>
              <a:stCxn id="27709" idx="5"/>
              <a:endCxn id="27713" idx="0"/>
            </p:cNvCxnSpPr>
            <p:nvPr/>
          </p:nvCxnSpPr>
          <p:spPr bwMode="auto">
            <a:xfrm>
              <a:off x="4777" y="918"/>
              <a:ext cx="179"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22" name="AutoShape 37"/>
            <p:cNvSpPr>
              <a:spLocks noChangeArrowheads="1"/>
            </p:cNvSpPr>
            <p:nvPr/>
          </p:nvSpPr>
          <p:spPr bwMode="auto">
            <a:xfrm>
              <a:off x="4896" y="768"/>
              <a:ext cx="208" cy="96"/>
            </a:xfrm>
            <a:prstGeom prst="leftArrow">
              <a:avLst>
                <a:gd name="adj1" fmla="val 50000"/>
                <a:gd name="adj2" fmla="val 541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23" name="Text Box 38"/>
            <p:cNvSpPr txBox="1">
              <a:spLocks noChangeArrowheads="1"/>
            </p:cNvSpPr>
            <p:nvPr/>
          </p:nvSpPr>
          <p:spPr bwMode="auto">
            <a:xfrm>
              <a:off x="3696" y="1824"/>
              <a:ext cx="2064"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000">
                  <a:ea typeface="宋体" pitchFamily="2" charset="-122"/>
                </a:rPr>
                <a:t>(b): 78</a:t>
              </a:r>
              <a:r>
                <a:rPr kumimoji="1" lang="zh-CN" altLang="en-US" sz="2000">
                  <a:ea typeface="宋体" pitchFamily="2" charset="-122"/>
                </a:rPr>
                <a:t>被筛选后的状态</a:t>
              </a:r>
            </a:p>
          </p:txBody>
        </p:sp>
      </p:grpSp>
      <p:grpSp>
        <p:nvGrpSpPr>
          <p:cNvPr id="115811" name="Group 99"/>
          <p:cNvGrpSpPr>
            <a:grpSpLocks/>
          </p:cNvGrpSpPr>
          <p:nvPr/>
        </p:nvGrpSpPr>
        <p:grpSpPr bwMode="auto">
          <a:xfrm>
            <a:off x="990600" y="3733800"/>
            <a:ext cx="1982788" cy="1801813"/>
            <a:chOff x="0" y="2256"/>
            <a:chExt cx="1584" cy="1776"/>
          </a:xfrm>
        </p:grpSpPr>
        <p:sp>
          <p:nvSpPr>
            <p:cNvPr id="27691" name="Oval 40"/>
            <p:cNvSpPr>
              <a:spLocks noChangeArrowheads="1"/>
            </p:cNvSpPr>
            <p:nvPr/>
          </p:nvSpPr>
          <p:spPr bwMode="auto">
            <a:xfrm>
              <a:off x="672" y="2256"/>
              <a:ext cx="288"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25</a:t>
              </a:r>
            </a:p>
          </p:txBody>
        </p:sp>
        <p:sp>
          <p:nvSpPr>
            <p:cNvPr id="27692" name="Oval 41"/>
            <p:cNvSpPr>
              <a:spLocks noChangeArrowheads="1"/>
            </p:cNvSpPr>
            <p:nvPr/>
          </p:nvSpPr>
          <p:spPr bwMode="auto">
            <a:xfrm>
              <a:off x="288" y="2688"/>
              <a:ext cx="288" cy="288"/>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56</a:t>
              </a:r>
            </a:p>
          </p:txBody>
        </p:sp>
        <p:sp>
          <p:nvSpPr>
            <p:cNvPr id="27693" name="Oval 42"/>
            <p:cNvSpPr>
              <a:spLocks noChangeArrowheads="1"/>
            </p:cNvSpPr>
            <p:nvPr/>
          </p:nvSpPr>
          <p:spPr bwMode="auto">
            <a:xfrm>
              <a:off x="1056" y="2688"/>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41</a:t>
              </a:r>
            </a:p>
          </p:txBody>
        </p:sp>
        <p:sp>
          <p:nvSpPr>
            <p:cNvPr id="27694" name="Oval 43"/>
            <p:cNvSpPr>
              <a:spLocks noChangeArrowheads="1"/>
            </p:cNvSpPr>
            <p:nvPr/>
          </p:nvSpPr>
          <p:spPr bwMode="auto">
            <a:xfrm>
              <a:off x="96" y="3216"/>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36</a:t>
              </a:r>
            </a:p>
          </p:txBody>
        </p:sp>
        <p:sp>
          <p:nvSpPr>
            <p:cNvPr id="27695" name="Oval 44"/>
            <p:cNvSpPr>
              <a:spLocks noChangeArrowheads="1"/>
            </p:cNvSpPr>
            <p:nvPr/>
          </p:nvSpPr>
          <p:spPr bwMode="auto">
            <a:xfrm>
              <a:off x="480" y="3216"/>
              <a:ext cx="288" cy="288"/>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11</a:t>
              </a:r>
            </a:p>
          </p:txBody>
        </p:sp>
        <p:sp>
          <p:nvSpPr>
            <p:cNvPr id="27696" name="Oval 45"/>
            <p:cNvSpPr>
              <a:spLocks noChangeArrowheads="1"/>
            </p:cNvSpPr>
            <p:nvPr/>
          </p:nvSpPr>
          <p:spPr bwMode="auto">
            <a:xfrm>
              <a:off x="864" y="3216"/>
              <a:ext cx="288"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65</a:t>
              </a:r>
            </a:p>
          </p:txBody>
        </p:sp>
        <p:sp>
          <p:nvSpPr>
            <p:cNvPr id="27697" name="Oval 46"/>
            <p:cNvSpPr>
              <a:spLocks noChangeArrowheads="1"/>
            </p:cNvSpPr>
            <p:nvPr/>
          </p:nvSpPr>
          <p:spPr bwMode="auto">
            <a:xfrm>
              <a:off x="1296" y="3216"/>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49</a:t>
              </a:r>
            </a:p>
          </p:txBody>
        </p:sp>
        <p:sp>
          <p:nvSpPr>
            <p:cNvPr id="27698" name="Oval 47"/>
            <p:cNvSpPr>
              <a:spLocks noChangeArrowheads="1"/>
            </p:cNvSpPr>
            <p:nvPr/>
          </p:nvSpPr>
          <p:spPr bwMode="auto">
            <a:xfrm>
              <a:off x="0" y="3744"/>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78</a:t>
              </a:r>
            </a:p>
          </p:txBody>
        </p:sp>
        <p:cxnSp>
          <p:nvCxnSpPr>
            <p:cNvPr id="27699" name="AutoShape 48"/>
            <p:cNvCxnSpPr>
              <a:cxnSpLocks noChangeShapeType="1"/>
              <a:stCxn id="27691" idx="3"/>
              <a:endCxn id="27692" idx="7"/>
            </p:cNvCxnSpPr>
            <p:nvPr/>
          </p:nvCxnSpPr>
          <p:spPr bwMode="auto">
            <a:xfrm flipH="1">
              <a:off x="534" y="2502"/>
              <a:ext cx="180" cy="2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00" name="AutoShape 49"/>
            <p:cNvCxnSpPr>
              <a:cxnSpLocks noChangeShapeType="1"/>
              <a:stCxn id="27691" idx="5"/>
              <a:endCxn id="27693" idx="1"/>
            </p:cNvCxnSpPr>
            <p:nvPr/>
          </p:nvCxnSpPr>
          <p:spPr bwMode="auto">
            <a:xfrm>
              <a:off x="918" y="2502"/>
              <a:ext cx="180" cy="2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01" name="AutoShape 50"/>
            <p:cNvCxnSpPr>
              <a:cxnSpLocks noChangeShapeType="1"/>
              <a:stCxn id="27692" idx="3"/>
              <a:endCxn id="27694" idx="0"/>
            </p:cNvCxnSpPr>
            <p:nvPr/>
          </p:nvCxnSpPr>
          <p:spPr bwMode="auto">
            <a:xfrm flipH="1">
              <a:off x="240" y="2934"/>
              <a:ext cx="90"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02" name="AutoShape 51"/>
            <p:cNvCxnSpPr>
              <a:cxnSpLocks noChangeShapeType="1"/>
              <a:stCxn id="27692" idx="5"/>
              <a:endCxn id="27695" idx="0"/>
            </p:cNvCxnSpPr>
            <p:nvPr/>
          </p:nvCxnSpPr>
          <p:spPr bwMode="auto">
            <a:xfrm>
              <a:off x="534" y="2934"/>
              <a:ext cx="90"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03" name="AutoShape 52"/>
            <p:cNvCxnSpPr>
              <a:cxnSpLocks noChangeShapeType="1"/>
              <a:stCxn id="27694" idx="4"/>
            </p:cNvCxnSpPr>
            <p:nvPr/>
          </p:nvCxnSpPr>
          <p:spPr bwMode="auto">
            <a:xfrm flipH="1">
              <a:off x="144" y="3504"/>
              <a:ext cx="96" cy="2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04" name="AutoShape 53"/>
            <p:cNvCxnSpPr>
              <a:cxnSpLocks noChangeShapeType="1"/>
              <a:stCxn id="27693" idx="3"/>
              <a:endCxn id="27696" idx="0"/>
            </p:cNvCxnSpPr>
            <p:nvPr/>
          </p:nvCxnSpPr>
          <p:spPr bwMode="auto">
            <a:xfrm flipH="1">
              <a:off x="1008" y="2934"/>
              <a:ext cx="90"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05" name="AutoShape 54"/>
            <p:cNvCxnSpPr>
              <a:cxnSpLocks noChangeShapeType="1"/>
              <a:stCxn id="27693" idx="5"/>
              <a:endCxn id="27697" idx="0"/>
            </p:cNvCxnSpPr>
            <p:nvPr/>
          </p:nvCxnSpPr>
          <p:spPr bwMode="auto">
            <a:xfrm>
              <a:off x="1302" y="2934"/>
              <a:ext cx="1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06" name="AutoShape 55"/>
            <p:cNvSpPr>
              <a:spLocks noChangeArrowheads="1"/>
            </p:cNvSpPr>
            <p:nvPr/>
          </p:nvSpPr>
          <p:spPr bwMode="auto">
            <a:xfrm>
              <a:off x="48" y="2784"/>
              <a:ext cx="192" cy="96"/>
            </a:xfrm>
            <a:prstGeom prst="rightArrow">
              <a:avLst>
                <a:gd name="adj1" fmla="val 50000"/>
                <a:gd name="adj2"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5768" name="Text Box 56"/>
          <p:cNvSpPr txBox="1">
            <a:spLocks noChangeArrowheads="1"/>
          </p:cNvSpPr>
          <p:nvPr/>
        </p:nvSpPr>
        <p:spPr bwMode="auto">
          <a:xfrm>
            <a:off x="533400" y="57150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400">
                <a:ea typeface="宋体" pitchFamily="2" charset="-122"/>
              </a:rPr>
              <a:t>(c): 49</a:t>
            </a:r>
            <a:r>
              <a:rPr kumimoji="1" lang="zh-CN" altLang="en-US" sz="2000">
                <a:ea typeface="宋体" pitchFamily="2" charset="-122"/>
              </a:rPr>
              <a:t>被筛选后的状态</a:t>
            </a:r>
          </a:p>
        </p:txBody>
      </p:sp>
      <p:grpSp>
        <p:nvGrpSpPr>
          <p:cNvPr id="115812" name="Group 100"/>
          <p:cNvGrpSpPr>
            <a:grpSpLocks/>
          </p:cNvGrpSpPr>
          <p:nvPr/>
        </p:nvGrpSpPr>
        <p:grpSpPr bwMode="auto">
          <a:xfrm>
            <a:off x="3733800" y="3733800"/>
            <a:ext cx="2401888" cy="1752600"/>
            <a:chOff x="1632" y="2256"/>
            <a:chExt cx="1920" cy="1728"/>
          </a:xfrm>
        </p:grpSpPr>
        <p:cxnSp>
          <p:nvCxnSpPr>
            <p:cNvPr id="27675" name="AutoShape 58"/>
            <p:cNvCxnSpPr>
              <a:cxnSpLocks noChangeShapeType="1"/>
            </p:cNvCxnSpPr>
            <p:nvPr/>
          </p:nvCxnSpPr>
          <p:spPr bwMode="auto">
            <a:xfrm flipH="1">
              <a:off x="1776" y="3456"/>
              <a:ext cx="144" cy="2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76" name="Oval 60"/>
            <p:cNvSpPr>
              <a:spLocks noChangeArrowheads="1"/>
            </p:cNvSpPr>
            <p:nvPr/>
          </p:nvSpPr>
          <p:spPr bwMode="auto">
            <a:xfrm>
              <a:off x="2496" y="2256"/>
              <a:ext cx="288" cy="288"/>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25</a:t>
              </a:r>
            </a:p>
          </p:txBody>
        </p:sp>
        <p:sp>
          <p:nvSpPr>
            <p:cNvPr id="27677" name="Oval 61"/>
            <p:cNvSpPr>
              <a:spLocks noChangeArrowheads="1"/>
            </p:cNvSpPr>
            <p:nvPr/>
          </p:nvSpPr>
          <p:spPr bwMode="auto">
            <a:xfrm>
              <a:off x="2064" y="2640"/>
              <a:ext cx="288" cy="288"/>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11</a:t>
              </a:r>
            </a:p>
          </p:txBody>
        </p:sp>
        <p:sp>
          <p:nvSpPr>
            <p:cNvPr id="27678" name="Oval 62"/>
            <p:cNvSpPr>
              <a:spLocks noChangeArrowheads="1"/>
            </p:cNvSpPr>
            <p:nvPr/>
          </p:nvSpPr>
          <p:spPr bwMode="auto">
            <a:xfrm>
              <a:off x="2976" y="2640"/>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41</a:t>
              </a:r>
            </a:p>
          </p:txBody>
        </p:sp>
        <p:sp>
          <p:nvSpPr>
            <p:cNvPr id="27679" name="Oval 63"/>
            <p:cNvSpPr>
              <a:spLocks noChangeArrowheads="1"/>
            </p:cNvSpPr>
            <p:nvPr/>
          </p:nvSpPr>
          <p:spPr bwMode="auto">
            <a:xfrm>
              <a:off x="1824" y="3168"/>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36</a:t>
              </a:r>
            </a:p>
          </p:txBody>
        </p:sp>
        <p:sp>
          <p:nvSpPr>
            <p:cNvPr id="27680" name="Oval 64"/>
            <p:cNvSpPr>
              <a:spLocks noChangeArrowheads="1"/>
            </p:cNvSpPr>
            <p:nvPr/>
          </p:nvSpPr>
          <p:spPr bwMode="auto">
            <a:xfrm>
              <a:off x="2304" y="3168"/>
              <a:ext cx="288" cy="288"/>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56</a:t>
              </a:r>
            </a:p>
          </p:txBody>
        </p:sp>
        <p:sp>
          <p:nvSpPr>
            <p:cNvPr id="27681" name="Oval 65"/>
            <p:cNvSpPr>
              <a:spLocks noChangeArrowheads="1"/>
            </p:cNvSpPr>
            <p:nvPr/>
          </p:nvSpPr>
          <p:spPr bwMode="auto">
            <a:xfrm>
              <a:off x="2736" y="3168"/>
              <a:ext cx="288"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65</a:t>
              </a:r>
            </a:p>
          </p:txBody>
        </p:sp>
        <p:sp>
          <p:nvSpPr>
            <p:cNvPr id="27682" name="Oval 66"/>
            <p:cNvSpPr>
              <a:spLocks noChangeArrowheads="1"/>
            </p:cNvSpPr>
            <p:nvPr/>
          </p:nvSpPr>
          <p:spPr bwMode="auto">
            <a:xfrm>
              <a:off x="3264" y="3168"/>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49</a:t>
              </a:r>
            </a:p>
          </p:txBody>
        </p:sp>
        <p:sp>
          <p:nvSpPr>
            <p:cNvPr id="27683" name="Oval 67"/>
            <p:cNvSpPr>
              <a:spLocks noChangeArrowheads="1"/>
            </p:cNvSpPr>
            <p:nvPr/>
          </p:nvSpPr>
          <p:spPr bwMode="auto">
            <a:xfrm>
              <a:off x="1632" y="3696"/>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78</a:t>
              </a:r>
            </a:p>
          </p:txBody>
        </p:sp>
        <p:cxnSp>
          <p:nvCxnSpPr>
            <p:cNvPr id="27684" name="AutoShape 68"/>
            <p:cNvCxnSpPr>
              <a:cxnSpLocks noChangeShapeType="1"/>
              <a:stCxn id="27676" idx="3"/>
              <a:endCxn id="27677" idx="7"/>
            </p:cNvCxnSpPr>
            <p:nvPr/>
          </p:nvCxnSpPr>
          <p:spPr bwMode="auto">
            <a:xfrm flipH="1">
              <a:off x="2310" y="2502"/>
              <a:ext cx="228" cy="1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85" name="AutoShape 69"/>
            <p:cNvCxnSpPr>
              <a:cxnSpLocks noChangeShapeType="1"/>
              <a:stCxn id="27676" idx="5"/>
              <a:endCxn id="27678" idx="1"/>
            </p:cNvCxnSpPr>
            <p:nvPr/>
          </p:nvCxnSpPr>
          <p:spPr bwMode="auto">
            <a:xfrm>
              <a:off x="2742" y="2502"/>
              <a:ext cx="276" cy="1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86" name="AutoShape 70"/>
            <p:cNvCxnSpPr>
              <a:cxnSpLocks noChangeShapeType="1"/>
              <a:stCxn id="27677" idx="3"/>
              <a:endCxn id="27679" idx="0"/>
            </p:cNvCxnSpPr>
            <p:nvPr/>
          </p:nvCxnSpPr>
          <p:spPr bwMode="auto">
            <a:xfrm flipH="1">
              <a:off x="1968" y="2886"/>
              <a:ext cx="1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87" name="AutoShape 71"/>
            <p:cNvCxnSpPr>
              <a:cxnSpLocks noChangeShapeType="1"/>
              <a:stCxn id="27677" idx="5"/>
              <a:endCxn id="27680" idx="0"/>
            </p:cNvCxnSpPr>
            <p:nvPr/>
          </p:nvCxnSpPr>
          <p:spPr bwMode="auto">
            <a:xfrm>
              <a:off x="2310" y="2886"/>
              <a:ext cx="1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88" name="AutoShape 72"/>
            <p:cNvCxnSpPr>
              <a:cxnSpLocks noChangeShapeType="1"/>
              <a:stCxn id="27678" idx="3"/>
              <a:endCxn id="27681" idx="0"/>
            </p:cNvCxnSpPr>
            <p:nvPr/>
          </p:nvCxnSpPr>
          <p:spPr bwMode="auto">
            <a:xfrm flipH="1">
              <a:off x="2880" y="2886"/>
              <a:ext cx="1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89" name="AutoShape 73"/>
            <p:cNvCxnSpPr>
              <a:cxnSpLocks noChangeShapeType="1"/>
              <a:stCxn id="27678" idx="5"/>
              <a:endCxn id="27682" idx="0"/>
            </p:cNvCxnSpPr>
            <p:nvPr/>
          </p:nvCxnSpPr>
          <p:spPr bwMode="auto">
            <a:xfrm>
              <a:off x="3222" y="2886"/>
              <a:ext cx="186"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90" name="AutoShape 74"/>
            <p:cNvSpPr>
              <a:spLocks noChangeArrowheads="1"/>
            </p:cNvSpPr>
            <p:nvPr/>
          </p:nvSpPr>
          <p:spPr bwMode="auto">
            <a:xfrm>
              <a:off x="2880" y="2304"/>
              <a:ext cx="192" cy="96"/>
            </a:xfrm>
            <a:prstGeom prst="leftArrow">
              <a:avLst>
                <a:gd name="adj1" fmla="val 50000"/>
                <a:gd name="adj2"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5787" name="Text Box 75"/>
          <p:cNvSpPr txBox="1">
            <a:spLocks noChangeArrowheads="1"/>
          </p:cNvSpPr>
          <p:nvPr/>
        </p:nvSpPr>
        <p:spPr bwMode="auto">
          <a:xfrm>
            <a:off x="3352800" y="56388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400">
                <a:ea typeface="宋体" pitchFamily="2" charset="-122"/>
              </a:rPr>
              <a:t>(d): </a:t>
            </a:r>
            <a:r>
              <a:rPr kumimoji="1" lang="en-US" altLang="zh-CN" sz="2000">
                <a:ea typeface="宋体" pitchFamily="2" charset="-122"/>
              </a:rPr>
              <a:t>56</a:t>
            </a:r>
            <a:r>
              <a:rPr kumimoji="1" lang="zh-CN" altLang="en-US" sz="2000">
                <a:ea typeface="宋体" pitchFamily="2" charset="-122"/>
              </a:rPr>
              <a:t>被筛选后的状态</a:t>
            </a:r>
          </a:p>
        </p:txBody>
      </p:sp>
      <p:sp>
        <p:nvSpPr>
          <p:cNvPr id="115804" name="Text Box 92"/>
          <p:cNvSpPr txBox="1">
            <a:spLocks noChangeArrowheads="1"/>
          </p:cNvSpPr>
          <p:nvPr/>
        </p:nvSpPr>
        <p:spPr bwMode="auto">
          <a:xfrm>
            <a:off x="6248400" y="56388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kumimoji="1" lang="en-US" altLang="zh-CN" sz="2400">
                <a:ea typeface="宋体" pitchFamily="2" charset="-122"/>
              </a:rPr>
              <a:t>(e): </a:t>
            </a:r>
            <a:r>
              <a:rPr kumimoji="1" lang="zh-CN" altLang="en-US" sz="2000">
                <a:ea typeface="宋体" pitchFamily="2" charset="-122"/>
              </a:rPr>
              <a:t>被筛选之后建成堆</a:t>
            </a:r>
          </a:p>
        </p:txBody>
      </p:sp>
      <p:grpSp>
        <p:nvGrpSpPr>
          <p:cNvPr id="115813" name="Group 101"/>
          <p:cNvGrpSpPr>
            <a:grpSpLocks/>
          </p:cNvGrpSpPr>
          <p:nvPr/>
        </p:nvGrpSpPr>
        <p:grpSpPr bwMode="auto">
          <a:xfrm>
            <a:off x="6477000" y="3733800"/>
            <a:ext cx="2463800" cy="1752600"/>
            <a:chOff x="3792" y="2112"/>
            <a:chExt cx="1968" cy="1728"/>
          </a:xfrm>
        </p:grpSpPr>
        <p:sp>
          <p:nvSpPr>
            <p:cNvPr id="27660" name="Oval 77"/>
            <p:cNvSpPr>
              <a:spLocks noChangeArrowheads="1"/>
            </p:cNvSpPr>
            <p:nvPr/>
          </p:nvSpPr>
          <p:spPr bwMode="auto">
            <a:xfrm>
              <a:off x="4704" y="2112"/>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11</a:t>
              </a:r>
            </a:p>
          </p:txBody>
        </p:sp>
        <p:sp>
          <p:nvSpPr>
            <p:cNvPr id="27661" name="Oval 78"/>
            <p:cNvSpPr>
              <a:spLocks noChangeArrowheads="1"/>
            </p:cNvSpPr>
            <p:nvPr/>
          </p:nvSpPr>
          <p:spPr bwMode="auto">
            <a:xfrm>
              <a:off x="4272" y="2496"/>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25</a:t>
              </a:r>
            </a:p>
          </p:txBody>
        </p:sp>
        <p:sp>
          <p:nvSpPr>
            <p:cNvPr id="27662" name="Oval 79"/>
            <p:cNvSpPr>
              <a:spLocks noChangeArrowheads="1"/>
            </p:cNvSpPr>
            <p:nvPr/>
          </p:nvSpPr>
          <p:spPr bwMode="auto">
            <a:xfrm>
              <a:off x="5184" y="2496"/>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41</a:t>
              </a:r>
            </a:p>
          </p:txBody>
        </p:sp>
        <p:sp>
          <p:nvSpPr>
            <p:cNvPr id="27663" name="Oval 80"/>
            <p:cNvSpPr>
              <a:spLocks noChangeArrowheads="1"/>
            </p:cNvSpPr>
            <p:nvPr/>
          </p:nvSpPr>
          <p:spPr bwMode="auto">
            <a:xfrm>
              <a:off x="4032" y="3024"/>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36</a:t>
              </a:r>
            </a:p>
          </p:txBody>
        </p:sp>
        <p:sp>
          <p:nvSpPr>
            <p:cNvPr id="27664" name="Oval 81"/>
            <p:cNvSpPr>
              <a:spLocks noChangeArrowheads="1"/>
            </p:cNvSpPr>
            <p:nvPr/>
          </p:nvSpPr>
          <p:spPr bwMode="auto">
            <a:xfrm>
              <a:off x="4512" y="3024"/>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56</a:t>
              </a:r>
            </a:p>
          </p:txBody>
        </p:sp>
        <p:sp>
          <p:nvSpPr>
            <p:cNvPr id="27665" name="Oval 82"/>
            <p:cNvSpPr>
              <a:spLocks noChangeArrowheads="1"/>
            </p:cNvSpPr>
            <p:nvPr/>
          </p:nvSpPr>
          <p:spPr bwMode="auto">
            <a:xfrm>
              <a:off x="4944" y="3024"/>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65</a:t>
              </a:r>
            </a:p>
          </p:txBody>
        </p:sp>
        <p:sp>
          <p:nvSpPr>
            <p:cNvPr id="27666" name="Oval 83"/>
            <p:cNvSpPr>
              <a:spLocks noChangeArrowheads="1"/>
            </p:cNvSpPr>
            <p:nvPr/>
          </p:nvSpPr>
          <p:spPr bwMode="auto">
            <a:xfrm>
              <a:off x="5472" y="3024"/>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49</a:t>
              </a:r>
            </a:p>
          </p:txBody>
        </p:sp>
        <p:sp>
          <p:nvSpPr>
            <p:cNvPr id="27667" name="Oval 84"/>
            <p:cNvSpPr>
              <a:spLocks noChangeArrowheads="1"/>
            </p:cNvSpPr>
            <p:nvPr/>
          </p:nvSpPr>
          <p:spPr bwMode="auto">
            <a:xfrm>
              <a:off x="3792" y="3552"/>
              <a:ext cx="288" cy="288"/>
            </a:xfrm>
            <a:prstGeom prst="ellipse">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ea typeface="宋体" pitchFamily="2" charset="-122"/>
                </a:rPr>
                <a:t>78</a:t>
              </a:r>
            </a:p>
          </p:txBody>
        </p:sp>
        <p:cxnSp>
          <p:nvCxnSpPr>
            <p:cNvPr id="27668" name="AutoShape 85"/>
            <p:cNvCxnSpPr>
              <a:cxnSpLocks noChangeShapeType="1"/>
              <a:stCxn id="27660" idx="3"/>
              <a:endCxn id="27661" idx="7"/>
            </p:cNvCxnSpPr>
            <p:nvPr/>
          </p:nvCxnSpPr>
          <p:spPr bwMode="auto">
            <a:xfrm flipH="1">
              <a:off x="4518" y="2358"/>
              <a:ext cx="228" cy="1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9" name="AutoShape 86"/>
            <p:cNvCxnSpPr>
              <a:cxnSpLocks noChangeShapeType="1"/>
              <a:stCxn id="27660" idx="5"/>
              <a:endCxn id="27662" idx="1"/>
            </p:cNvCxnSpPr>
            <p:nvPr/>
          </p:nvCxnSpPr>
          <p:spPr bwMode="auto">
            <a:xfrm>
              <a:off x="4950" y="2358"/>
              <a:ext cx="276" cy="1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0" name="AutoShape 87"/>
            <p:cNvCxnSpPr>
              <a:cxnSpLocks noChangeShapeType="1"/>
              <a:stCxn id="27661" idx="3"/>
              <a:endCxn id="27663" idx="0"/>
            </p:cNvCxnSpPr>
            <p:nvPr/>
          </p:nvCxnSpPr>
          <p:spPr bwMode="auto">
            <a:xfrm flipH="1">
              <a:off x="4176" y="2742"/>
              <a:ext cx="1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1" name="AutoShape 88"/>
            <p:cNvCxnSpPr>
              <a:cxnSpLocks noChangeShapeType="1"/>
              <a:stCxn id="27661" idx="5"/>
              <a:endCxn id="27664" idx="0"/>
            </p:cNvCxnSpPr>
            <p:nvPr/>
          </p:nvCxnSpPr>
          <p:spPr bwMode="auto">
            <a:xfrm>
              <a:off x="4518" y="2742"/>
              <a:ext cx="1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2" name="AutoShape 90"/>
            <p:cNvCxnSpPr>
              <a:cxnSpLocks noChangeShapeType="1"/>
              <a:stCxn id="27662" idx="3"/>
              <a:endCxn id="27665" idx="0"/>
            </p:cNvCxnSpPr>
            <p:nvPr/>
          </p:nvCxnSpPr>
          <p:spPr bwMode="auto">
            <a:xfrm flipH="1">
              <a:off x="5088" y="2742"/>
              <a:ext cx="1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3" name="AutoShape 91"/>
            <p:cNvCxnSpPr>
              <a:cxnSpLocks noChangeShapeType="1"/>
              <a:stCxn id="27662" idx="5"/>
              <a:endCxn id="27666" idx="0"/>
            </p:cNvCxnSpPr>
            <p:nvPr/>
          </p:nvCxnSpPr>
          <p:spPr bwMode="auto">
            <a:xfrm>
              <a:off x="5430" y="2742"/>
              <a:ext cx="186"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74" name="Line 96"/>
            <p:cNvSpPr>
              <a:spLocks noChangeShapeType="1"/>
            </p:cNvSpPr>
            <p:nvPr/>
          </p:nvSpPr>
          <p:spPr bwMode="auto">
            <a:xfrm flipH="1">
              <a:off x="3936" y="3312"/>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additive="base">
                                        <p:cTn id="7" dur="500" fill="hold"/>
                                        <p:tgtEl>
                                          <p:spTgt spid="115714"/>
                                        </p:tgtEl>
                                        <p:attrNameLst>
                                          <p:attrName>ppt_x</p:attrName>
                                        </p:attrNameLst>
                                      </p:cBhvr>
                                      <p:tavLst>
                                        <p:tav tm="0">
                                          <p:val>
                                            <p:strVal val="0-#ppt_w/2"/>
                                          </p:val>
                                        </p:tav>
                                        <p:tav tm="100000">
                                          <p:val>
                                            <p:strVal val="#ppt_x"/>
                                          </p:val>
                                        </p:tav>
                                      </p:tavLst>
                                    </p:anim>
                                    <p:anim calcmode="lin" valueType="num">
                                      <p:cBhvr additive="base">
                                        <p:cTn id="8" dur="500" fill="hold"/>
                                        <p:tgtEl>
                                          <p:spTgt spid="1157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15809"/>
                                        </p:tgtEl>
                                        <p:attrNameLst>
                                          <p:attrName>style.visibility</p:attrName>
                                        </p:attrNameLst>
                                      </p:cBhvr>
                                      <p:to>
                                        <p:strVal val="visible"/>
                                      </p:to>
                                    </p:set>
                                    <p:animEffect transition="in" filter="wipe(up)">
                                      <p:cBhvr>
                                        <p:cTn id="13" dur="500"/>
                                        <p:tgtEl>
                                          <p:spTgt spid="1158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15810"/>
                                        </p:tgtEl>
                                        <p:attrNameLst>
                                          <p:attrName>style.visibility</p:attrName>
                                        </p:attrNameLst>
                                      </p:cBhvr>
                                      <p:to>
                                        <p:strVal val="visible"/>
                                      </p:to>
                                    </p:set>
                                    <p:animEffect transition="in" filter="wipe(up)">
                                      <p:cBhvr>
                                        <p:cTn id="18" dur="500"/>
                                        <p:tgtEl>
                                          <p:spTgt spid="1158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15811"/>
                                        </p:tgtEl>
                                        <p:attrNameLst>
                                          <p:attrName>style.visibility</p:attrName>
                                        </p:attrNameLst>
                                      </p:cBhvr>
                                      <p:to>
                                        <p:strVal val="visible"/>
                                      </p:to>
                                    </p:set>
                                    <p:animEffect transition="in" filter="wipe(up)">
                                      <p:cBhvr>
                                        <p:cTn id="23" dur="500"/>
                                        <p:tgtEl>
                                          <p:spTgt spid="1158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5768"/>
                                        </p:tgtEl>
                                        <p:attrNameLst>
                                          <p:attrName>style.visibility</p:attrName>
                                        </p:attrNameLst>
                                      </p:cBhvr>
                                      <p:to>
                                        <p:strVal val="visible"/>
                                      </p:to>
                                    </p:set>
                                    <p:animEffect transition="in" filter="dissolve">
                                      <p:cBhvr>
                                        <p:cTn id="28" dur="500"/>
                                        <p:tgtEl>
                                          <p:spTgt spid="11576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15812"/>
                                        </p:tgtEl>
                                        <p:attrNameLst>
                                          <p:attrName>style.visibility</p:attrName>
                                        </p:attrNameLst>
                                      </p:cBhvr>
                                      <p:to>
                                        <p:strVal val="visible"/>
                                      </p:to>
                                    </p:set>
                                    <p:animEffect transition="in" filter="wipe(up)">
                                      <p:cBhvr>
                                        <p:cTn id="33" dur="500"/>
                                        <p:tgtEl>
                                          <p:spTgt spid="1158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5787"/>
                                        </p:tgtEl>
                                        <p:attrNameLst>
                                          <p:attrName>style.visibility</p:attrName>
                                        </p:attrNameLst>
                                      </p:cBhvr>
                                      <p:to>
                                        <p:strVal val="visible"/>
                                      </p:to>
                                    </p:set>
                                    <p:animEffect transition="in" filter="dissolve">
                                      <p:cBhvr>
                                        <p:cTn id="38" dur="500"/>
                                        <p:tgtEl>
                                          <p:spTgt spid="11578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115813"/>
                                        </p:tgtEl>
                                        <p:attrNameLst>
                                          <p:attrName>style.visibility</p:attrName>
                                        </p:attrNameLst>
                                      </p:cBhvr>
                                      <p:to>
                                        <p:strVal val="visible"/>
                                      </p:to>
                                    </p:set>
                                    <p:animEffect transition="in" filter="wipe(up)">
                                      <p:cBhvr>
                                        <p:cTn id="43" dur="500"/>
                                        <p:tgtEl>
                                          <p:spTgt spid="1158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5804"/>
                                        </p:tgtEl>
                                        <p:attrNameLst>
                                          <p:attrName>style.visibility</p:attrName>
                                        </p:attrNameLst>
                                      </p:cBhvr>
                                      <p:to>
                                        <p:strVal val="visible"/>
                                      </p:to>
                                    </p:set>
                                    <p:animEffect transition="in" filter="dissolve">
                                      <p:cBhvr>
                                        <p:cTn id="48" dur="500"/>
                                        <p:tgtEl>
                                          <p:spTgt spid="115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P spid="115768" grpId="0" autoUpdateAnimBg="0"/>
      <p:bldP spid="115787" grpId="0" autoUpdateAnimBg="0"/>
      <p:bldP spid="11580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灯片编号占位符 1"/>
          <p:cNvSpPr>
            <a:spLocks noGrp="1"/>
          </p:cNvSpPr>
          <p:nvPr>
            <p:ph type="sldNum" sz="quarter" idx="11"/>
          </p:nvPr>
        </p:nvSpPr>
        <p:spPr>
          <a:xfrm>
            <a:off x="3124200" y="6248400"/>
            <a:ext cx="2895600" cy="457200"/>
          </a:xfrm>
        </p:spPr>
        <p:txBody>
          <a:bodyPr/>
          <a:lstStyle/>
          <a:p>
            <a:pPr algn="ctr">
              <a:defRPr/>
            </a:pPr>
            <a:fld id="{8DDDA673-3D2C-4207-A851-BB31CC09C146}" type="slidenum">
              <a:rPr lang="en-US" altLang="zh-CN" sz="1200" b="0">
                <a:latin typeface="+mn-lt"/>
                <a:ea typeface="+mn-ea"/>
              </a:rPr>
              <a:pPr algn="ctr">
                <a:defRPr/>
              </a:pPr>
              <a:t>35</a:t>
            </a:fld>
            <a:endParaRPr lang="en-US" altLang="zh-CN" sz="1200" b="0">
              <a:latin typeface="+mn-lt"/>
              <a:ea typeface="+mn-ea"/>
            </a:endParaRPr>
          </a:p>
        </p:txBody>
      </p:sp>
      <p:sp>
        <p:nvSpPr>
          <p:cNvPr id="243714" name="Text Box 2"/>
          <p:cNvSpPr txBox="1">
            <a:spLocks noChangeArrowheads="1"/>
          </p:cNvSpPr>
          <p:nvPr/>
        </p:nvSpPr>
        <p:spPr bwMode="auto">
          <a:xfrm>
            <a:off x="152400" y="381000"/>
            <a:ext cx="95107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400">
                <a:ea typeface="宋体" pitchFamily="2" charset="-122"/>
              </a:rPr>
              <a:t>例  含</a:t>
            </a:r>
            <a:r>
              <a:rPr kumimoji="1" lang="en-US" altLang="zh-CN" sz="2400">
                <a:ea typeface="宋体" pitchFamily="2" charset="-122"/>
              </a:rPr>
              <a:t>8</a:t>
            </a:r>
            <a:r>
              <a:rPr kumimoji="1" lang="zh-CN" altLang="en-US" sz="2400">
                <a:ea typeface="宋体" pitchFamily="2" charset="-122"/>
              </a:rPr>
              <a:t>个元素的无序序列（</a:t>
            </a:r>
            <a:r>
              <a:rPr kumimoji="1" lang="en-US" altLang="zh-CN" sz="2400">
                <a:ea typeface="宋体" pitchFamily="2" charset="-122"/>
              </a:rPr>
              <a:t>49</a:t>
            </a:r>
            <a:r>
              <a:rPr kumimoji="1" lang="zh-CN" altLang="en-US" sz="2400">
                <a:ea typeface="宋体" pitchFamily="2" charset="-122"/>
              </a:rPr>
              <a:t>，</a:t>
            </a:r>
            <a:r>
              <a:rPr kumimoji="1" lang="en-US" altLang="zh-CN" sz="2400">
                <a:ea typeface="宋体" pitchFamily="2" charset="-122"/>
              </a:rPr>
              <a:t>38</a:t>
            </a:r>
            <a:r>
              <a:rPr kumimoji="1" lang="zh-CN" altLang="en-US" sz="2400">
                <a:ea typeface="宋体" pitchFamily="2" charset="-122"/>
              </a:rPr>
              <a:t>，</a:t>
            </a:r>
            <a:r>
              <a:rPr kumimoji="1" lang="en-US" altLang="zh-CN" sz="2400">
                <a:ea typeface="宋体" pitchFamily="2" charset="-122"/>
              </a:rPr>
              <a:t>65</a:t>
            </a:r>
            <a:r>
              <a:rPr kumimoji="1" lang="zh-CN" altLang="en-US" sz="2400">
                <a:ea typeface="宋体" pitchFamily="2" charset="-122"/>
              </a:rPr>
              <a:t>，</a:t>
            </a:r>
            <a:r>
              <a:rPr kumimoji="1" lang="en-US" altLang="zh-CN" sz="2400">
                <a:ea typeface="宋体" pitchFamily="2" charset="-122"/>
              </a:rPr>
              <a:t>97</a:t>
            </a:r>
            <a:r>
              <a:rPr kumimoji="1" lang="zh-CN" altLang="en-US" sz="2400">
                <a:ea typeface="宋体" pitchFamily="2" charset="-122"/>
              </a:rPr>
              <a:t>，</a:t>
            </a:r>
            <a:r>
              <a:rPr kumimoji="1" lang="en-US" altLang="zh-CN" sz="2400">
                <a:ea typeface="宋体" pitchFamily="2" charset="-122"/>
              </a:rPr>
              <a:t>76</a:t>
            </a:r>
            <a:r>
              <a:rPr kumimoji="1" lang="zh-CN" altLang="en-US" sz="2400">
                <a:ea typeface="宋体" pitchFamily="2" charset="-122"/>
              </a:rPr>
              <a:t>，</a:t>
            </a:r>
            <a:r>
              <a:rPr kumimoji="1" lang="en-US" altLang="zh-CN" sz="2400">
                <a:ea typeface="宋体" pitchFamily="2" charset="-122"/>
              </a:rPr>
              <a:t>13</a:t>
            </a:r>
            <a:r>
              <a:rPr kumimoji="1" lang="zh-CN" altLang="en-US" sz="2400">
                <a:ea typeface="宋体" pitchFamily="2" charset="-122"/>
              </a:rPr>
              <a:t>，</a:t>
            </a:r>
            <a:r>
              <a:rPr kumimoji="1" lang="en-US" altLang="zh-CN" sz="2400">
                <a:ea typeface="宋体" pitchFamily="2" charset="-122"/>
              </a:rPr>
              <a:t>27</a:t>
            </a:r>
            <a:r>
              <a:rPr kumimoji="1" lang="zh-CN" altLang="en-US" sz="2400">
                <a:ea typeface="宋体" pitchFamily="2" charset="-122"/>
              </a:rPr>
              <a:t>，</a:t>
            </a:r>
            <a:r>
              <a:rPr kumimoji="1" lang="en-US" altLang="zh-CN" sz="2400">
                <a:ea typeface="宋体" pitchFamily="2" charset="-122"/>
              </a:rPr>
              <a:t>50</a:t>
            </a:r>
            <a:r>
              <a:rPr kumimoji="1" lang="zh-CN" altLang="en-US" sz="2400">
                <a:ea typeface="宋体" pitchFamily="2" charset="-122"/>
              </a:rPr>
              <a:t>）</a:t>
            </a:r>
          </a:p>
          <a:p>
            <a:pPr algn="l" eaLnBrk="1" hangingPunct="1"/>
            <a:r>
              <a:rPr kumimoji="1" lang="zh-CN" altLang="en-US" sz="2400">
                <a:ea typeface="宋体" pitchFamily="2" charset="-122"/>
              </a:rPr>
              <a:t>①先建成堆</a:t>
            </a:r>
          </a:p>
        </p:txBody>
      </p:sp>
      <p:grpSp>
        <p:nvGrpSpPr>
          <p:cNvPr id="243715" name="Group 3"/>
          <p:cNvGrpSpPr>
            <a:grpSpLocks/>
          </p:cNvGrpSpPr>
          <p:nvPr/>
        </p:nvGrpSpPr>
        <p:grpSpPr bwMode="auto">
          <a:xfrm>
            <a:off x="796925" y="1350963"/>
            <a:ext cx="2162175" cy="1897062"/>
            <a:chOff x="502" y="851"/>
            <a:chExt cx="1362" cy="1195"/>
          </a:xfrm>
        </p:grpSpPr>
        <p:sp>
          <p:nvSpPr>
            <p:cNvPr id="28745" name="Oval 4"/>
            <p:cNvSpPr>
              <a:spLocks noChangeArrowheads="1"/>
            </p:cNvSpPr>
            <p:nvPr/>
          </p:nvSpPr>
          <p:spPr bwMode="auto">
            <a:xfrm>
              <a:off x="1209" y="85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28746" name="Oval 5"/>
            <p:cNvSpPr>
              <a:spLocks noChangeArrowheads="1"/>
            </p:cNvSpPr>
            <p:nvPr/>
          </p:nvSpPr>
          <p:spPr bwMode="auto">
            <a:xfrm>
              <a:off x="1527" y="118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28747" name="Oval 6"/>
            <p:cNvSpPr>
              <a:spLocks noChangeArrowheads="1"/>
            </p:cNvSpPr>
            <p:nvPr/>
          </p:nvSpPr>
          <p:spPr bwMode="auto">
            <a:xfrm>
              <a:off x="867" y="117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28748" name="Oval 7"/>
            <p:cNvSpPr>
              <a:spLocks noChangeArrowheads="1"/>
            </p:cNvSpPr>
            <p:nvPr/>
          </p:nvSpPr>
          <p:spPr bwMode="auto">
            <a:xfrm>
              <a:off x="1652" y="151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28749" name="Oval 8"/>
            <p:cNvSpPr>
              <a:spLocks noChangeArrowheads="1"/>
            </p:cNvSpPr>
            <p:nvPr/>
          </p:nvSpPr>
          <p:spPr bwMode="auto">
            <a:xfrm>
              <a:off x="1326" y="151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28750" name="Oval 9"/>
            <p:cNvSpPr>
              <a:spLocks noChangeArrowheads="1"/>
            </p:cNvSpPr>
            <p:nvPr/>
          </p:nvSpPr>
          <p:spPr bwMode="auto">
            <a:xfrm>
              <a:off x="1000" y="151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28751" name="Oval 10"/>
            <p:cNvSpPr>
              <a:spLocks noChangeArrowheads="1"/>
            </p:cNvSpPr>
            <p:nvPr/>
          </p:nvSpPr>
          <p:spPr bwMode="auto">
            <a:xfrm>
              <a:off x="674" y="1516"/>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28752" name="Oval 11"/>
            <p:cNvSpPr>
              <a:spLocks noChangeArrowheads="1"/>
            </p:cNvSpPr>
            <p:nvPr/>
          </p:nvSpPr>
          <p:spPr bwMode="auto">
            <a:xfrm>
              <a:off x="502" y="184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28753" name="Line 12"/>
            <p:cNvSpPr>
              <a:spLocks noChangeShapeType="1"/>
            </p:cNvSpPr>
            <p:nvPr/>
          </p:nvSpPr>
          <p:spPr bwMode="auto">
            <a:xfrm flipH="1">
              <a:off x="1067" y="1022"/>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54" name="Line 13"/>
            <p:cNvSpPr>
              <a:spLocks noChangeShapeType="1"/>
            </p:cNvSpPr>
            <p:nvPr/>
          </p:nvSpPr>
          <p:spPr bwMode="auto">
            <a:xfrm flipH="1">
              <a:off x="823" y="1366"/>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55" name="Line 14"/>
            <p:cNvSpPr>
              <a:spLocks noChangeShapeType="1"/>
            </p:cNvSpPr>
            <p:nvPr/>
          </p:nvSpPr>
          <p:spPr bwMode="auto">
            <a:xfrm flipH="1">
              <a:off x="623" y="1699"/>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56" name="Line 15"/>
            <p:cNvSpPr>
              <a:spLocks noChangeShapeType="1"/>
            </p:cNvSpPr>
            <p:nvPr/>
          </p:nvSpPr>
          <p:spPr bwMode="auto">
            <a:xfrm>
              <a:off x="1389" y="1011"/>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57" name="Line 16"/>
            <p:cNvSpPr>
              <a:spLocks noChangeShapeType="1"/>
            </p:cNvSpPr>
            <p:nvPr/>
          </p:nvSpPr>
          <p:spPr bwMode="auto">
            <a:xfrm>
              <a:off x="1667" y="1377"/>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58" name="Line 17"/>
            <p:cNvSpPr>
              <a:spLocks noChangeShapeType="1"/>
            </p:cNvSpPr>
            <p:nvPr/>
          </p:nvSpPr>
          <p:spPr bwMode="auto">
            <a:xfrm>
              <a:off x="1012" y="1355"/>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59" name="Line 18"/>
            <p:cNvSpPr>
              <a:spLocks noChangeShapeType="1"/>
            </p:cNvSpPr>
            <p:nvPr/>
          </p:nvSpPr>
          <p:spPr bwMode="auto">
            <a:xfrm flipH="1">
              <a:off x="1467" y="1388"/>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43731" name="Freeform 19"/>
          <p:cNvSpPr>
            <a:spLocks/>
          </p:cNvSpPr>
          <p:nvPr/>
        </p:nvSpPr>
        <p:spPr bwMode="auto">
          <a:xfrm>
            <a:off x="781050" y="2522538"/>
            <a:ext cx="295275" cy="528637"/>
          </a:xfrm>
          <a:custGeom>
            <a:avLst/>
            <a:gdLst>
              <a:gd name="T0" fmla="*/ 468749063 w 186"/>
              <a:gd name="T1" fmla="*/ 0 h 333"/>
              <a:gd name="T2" fmla="*/ 75604688 w 186"/>
              <a:gd name="T3" fmla="*/ 279736285 h 333"/>
              <a:gd name="T4" fmla="*/ 20161250 w 186"/>
              <a:gd name="T5" fmla="*/ 839210444 h 333"/>
              <a:gd name="T6" fmla="*/ 0 60000 65536"/>
              <a:gd name="T7" fmla="*/ 0 60000 65536"/>
              <a:gd name="T8" fmla="*/ 0 60000 65536"/>
            </a:gdLst>
            <a:ahLst/>
            <a:cxnLst>
              <a:cxn ang="T6">
                <a:pos x="T0" y="T1"/>
              </a:cxn>
              <a:cxn ang="T7">
                <a:pos x="T2" y="T3"/>
              </a:cxn>
              <a:cxn ang="T8">
                <a:pos x="T4" y="T5"/>
              </a:cxn>
            </a:cxnLst>
            <a:rect l="0" t="0" r="r" b="b"/>
            <a:pathLst>
              <a:path w="186" h="333">
                <a:moveTo>
                  <a:pt x="186" y="0"/>
                </a:moveTo>
                <a:cubicBezTo>
                  <a:pt x="123" y="27"/>
                  <a:pt x="60" y="55"/>
                  <a:pt x="30" y="111"/>
                </a:cubicBezTo>
                <a:cubicBezTo>
                  <a:pt x="0" y="167"/>
                  <a:pt x="4" y="250"/>
                  <a:pt x="8" y="333"/>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3732" name="Group 20"/>
          <p:cNvGrpSpPr>
            <a:grpSpLocks/>
          </p:cNvGrpSpPr>
          <p:nvPr/>
        </p:nvGrpSpPr>
        <p:grpSpPr bwMode="auto">
          <a:xfrm>
            <a:off x="3419475" y="1309688"/>
            <a:ext cx="2162175" cy="1897062"/>
            <a:chOff x="2154" y="825"/>
            <a:chExt cx="1362" cy="1195"/>
          </a:xfrm>
        </p:grpSpPr>
        <p:sp>
          <p:nvSpPr>
            <p:cNvPr id="28730" name="Oval 21"/>
            <p:cNvSpPr>
              <a:spLocks noChangeArrowheads="1"/>
            </p:cNvSpPr>
            <p:nvPr/>
          </p:nvSpPr>
          <p:spPr bwMode="auto">
            <a:xfrm>
              <a:off x="2861" y="82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28731" name="Oval 22"/>
            <p:cNvSpPr>
              <a:spLocks noChangeArrowheads="1"/>
            </p:cNvSpPr>
            <p:nvPr/>
          </p:nvSpPr>
          <p:spPr bwMode="auto">
            <a:xfrm>
              <a:off x="3179" y="1154"/>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28732" name="Oval 23"/>
            <p:cNvSpPr>
              <a:spLocks noChangeArrowheads="1"/>
            </p:cNvSpPr>
            <p:nvPr/>
          </p:nvSpPr>
          <p:spPr bwMode="auto">
            <a:xfrm>
              <a:off x="2519" y="115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28733" name="Oval 24"/>
            <p:cNvSpPr>
              <a:spLocks noChangeArrowheads="1"/>
            </p:cNvSpPr>
            <p:nvPr/>
          </p:nvSpPr>
          <p:spPr bwMode="auto">
            <a:xfrm>
              <a:off x="3304" y="149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28734" name="Oval 25"/>
            <p:cNvSpPr>
              <a:spLocks noChangeArrowheads="1"/>
            </p:cNvSpPr>
            <p:nvPr/>
          </p:nvSpPr>
          <p:spPr bwMode="auto">
            <a:xfrm>
              <a:off x="2978" y="149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28735" name="Oval 26"/>
            <p:cNvSpPr>
              <a:spLocks noChangeArrowheads="1"/>
            </p:cNvSpPr>
            <p:nvPr/>
          </p:nvSpPr>
          <p:spPr bwMode="auto">
            <a:xfrm>
              <a:off x="2652" y="149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28736" name="Oval 27"/>
            <p:cNvSpPr>
              <a:spLocks noChangeArrowheads="1"/>
            </p:cNvSpPr>
            <p:nvPr/>
          </p:nvSpPr>
          <p:spPr bwMode="auto">
            <a:xfrm>
              <a:off x="2326" y="149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28737" name="Oval 28"/>
            <p:cNvSpPr>
              <a:spLocks noChangeArrowheads="1"/>
            </p:cNvSpPr>
            <p:nvPr/>
          </p:nvSpPr>
          <p:spPr bwMode="auto">
            <a:xfrm>
              <a:off x="2154" y="182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28738" name="Line 29"/>
            <p:cNvSpPr>
              <a:spLocks noChangeShapeType="1"/>
            </p:cNvSpPr>
            <p:nvPr/>
          </p:nvSpPr>
          <p:spPr bwMode="auto">
            <a:xfrm flipH="1">
              <a:off x="2719" y="996"/>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39" name="Line 30"/>
            <p:cNvSpPr>
              <a:spLocks noChangeShapeType="1"/>
            </p:cNvSpPr>
            <p:nvPr/>
          </p:nvSpPr>
          <p:spPr bwMode="auto">
            <a:xfrm flipH="1">
              <a:off x="2475" y="1340"/>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40" name="Line 31"/>
            <p:cNvSpPr>
              <a:spLocks noChangeShapeType="1"/>
            </p:cNvSpPr>
            <p:nvPr/>
          </p:nvSpPr>
          <p:spPr bwMode="auto">
            <a:xfrm flipH="1">
              <a:off x="2275" y="1673"/>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41" name="Line 32"/>
            <p:cNvSpPr>
              <a:spLocks noChangeShapeType="1"/>
            </p:cNvSpPr>
            <p:nvPr/>
          </p:nvSpPr>
          <p:spPr bwMode="auto">
            <a:xfrm>
              <a:off x="3041" y="985"/>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42" name="Line 33"/>
            <p:cNvSpPr>
              <a:spLocks noChangeShapeType="1"/>
            </p:cNvSpPr>
            <p:nvPr/>
          </p:nvSpPr>
          <p:spPr bwMode="auto">
            <a:xfrm>
              <a:off x="3319" y="1351"/>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43" name="Line 34"/>
            <p:cNvSpPr>
              <a:spLocks noChangeShapeType="1"/>
            </p:cNvSpPr>
            <p:nvPr/>
          </p:nvSpPr>
          <p:spPr bwMode="auto">
            <a:xfrm>
              <a:off x="2664" y="1329"/>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44" name="Line 35"/>
            <p:cNvSpPr>
              <a:spLocks noChangeShapeType="1"/>
            </p:cNvSpPr>
            <p:nvPr/>
          </p:nvSpPr>
          <p:spPr bwMode="auto">
            <a:xfrm flipH="1">
              <a:off x="3119" y="1362"/>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43748" name="Freeform 36"/>
          <p:cNvSpPr>
            <a:spLocks/>
          </p:cNvSpPr>
          <p:nvPr/>
        </p:nvSpPr>
        <p:spPr bwMode="auto">
          <a:xfrm>
            <a:off x="4745038" y="1957388"/>
            <a:ext cx="300037" cy="530225"/>
          </a:xfrm>
          <a:custGeom>
            <a:avLst/>
            <a:gdLst>
              <a:gd name="T0" fmla="*/ 476307944 w 189"/>
              <a:gd name="T1" fmla="*/ 0 h 334"/>
              <a:gd name="T2" fmla="*/ 141128515 w 189"/>
              <a:gd name="T3" fmla="*/ 224294700 h 334"/>
              <a:gd name="T4" fmla="*/ 0 w 189"/>
              <a:gd name="T5" fmla="*/ 841732188 h 334"/>
              <a:gd name="T6" fmla="*/ 0 60000 65536"/>
              <a:gd name="T7" fmla="*/ 0 60000 65536"/>
              <a:gd name="T8" fmla="*/ 0 60000 65536"/>
            </a:gdLst>
            <a:ahLst/>
            <a:cxnLst>
              <a:cxn ang="T6">
                <a:pos x="T0" y="T1"/>
              </a:cxn>
              <a:cxn ang="T7">
                <a:pos x="T2" y="T3"/>
              </a:cxn>
              <a:cxn ang="T8">
                <a:pos x="T4" y="T5"/>
              </a:cxn>
            </a:cxnLst>
            <a:rect l="0" t="0" r="r" b="b"/>
            <a:pathLst>
              <a:path w="189" h="334">
                <a:moveTo>
                  <a:pt x="189" y="0"/>
                </a:moveTo>
                <a:cubicBezTo>
                  <a:pt x="138" y="16"/>
                  <a:pt x="87" y="33"/>
                  <a:pt x="56" y="89"/>
                </a:cubicBezTo>
                <a:cubicBezTo>
                  <a:pt x="25" y="145"/>
                  <a:pt x="12" y="239"/>
                  <a:pt x="0" y="334"/>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3749" name="Group 37"/>
          <p:cNvGrpSpPr>
            <a:grpSpLocks/>
          </p:cNvGrpSpPr>
          <p:nvPr/>
        </p:nvGrpSpPr>
        <p:grpSpPr bwMode="auto">
          <a:xfrm>
            <a:off x="6165850" y="1268413"/>
            <a:ext cx="2162175" cy="1897062"/>
            <a:chOff x="3884" y="799"/>
            <a:chExt cx="1362" cy="1195"/>
          </a:xfrm>
        </p:grpSpPr>
        <p:sp>
          <p:nvSpPr>
            <p:cNvPr id="28715" name="Oval 38"/>
            <p:cNvSpPr>
              <a:spLocks noChangeArrowheads="1"/>
            </p:cNvSpPr>
            <p:nvPr/>
          </p:nvSpPr>
          <p:spPr bwMode="auto">
            <a:xfrm>
              <a:off x="4591" y="79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28716" name="Oval 39"/>
            <p:cNvSpPr>
              <a:spLocks noChangeArrowheads="1"/>
            </p:cNvSpPr>
            <p:nvPr/>
          </p:nvSpPr>
          <p:spPr bwMode="auto">
            <a:xfrm>
              <a:off x="4909" y="112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28717" name="Oval 40"/>
            <p:cNvSpPr>
              <a:spLocks noChangeArrowheads="1"/>
            </p:cNvSpPr>
            <p:nvPr/>
          </p:nvSpPr>
          <p:spPr bwMode="auto">
            <a:xfrm>
              <a:off x="4249" y="1124"/>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28718" name="Oval 41"/>
            <p:cNvSpPr>
              <a:spLocks noChangeArrowheads="1"/>
            </p:cNvSpPr>
            <p:nvPr/>
          </p:nvSpPr>
          <p:spPr bwMode="auto">
            <a:xfrm>
              <a:off x="5034" y="14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28719" name="Oval 42"/>
            <p:cNvSpPr>
              <a:spLocks noChangeArrowheads="1"/>
            </p:cNvSpPr>
            <p:nvPr/>
          </p:nvSpPr>
          <p:spPr bwMode="auto">
            <a:xfrm>
              <a:off x="4708" y="14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28720" name="Oval 43"/>
            <p:cNvSpPr>
              <a:spLocks noChangeArrowheads="1"/>
            </p:cNvSpPr>
            <p:nvPr/>
          </p:nvSpPr>
          <p:spPr bwMode="auto">
            <a:xfrm>
              <a:off x="4382" y="14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28721" name="Oval 44"/>
            <p:cNvSpPr>
              <a:spLocks noChangeArrowheads="1"/>
            </p:cNvSpPr>
            <p:nvPr/>
          </p:nvSpPr>
          <p:spPr bwMode="auto">
            <a:xfrm>
              <a:off x="4056" y="14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28722" name="Oval 45"/>
            <p:cNvSpPr>
              <a:spLocks noChangeArrowheads="1"/>
            </p:cNvSpPr>
            <p:nvPr/>
          </p:nvSpPr>
          <p:spPr bwMode="auto">
            <a:xfrm>
              <a:off x="3884" y="179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28723" name="Line 46"/>
            <p:cNvSpPr>
              <a:spLocks noChangeShapeType="1"/>
            </p:cNvSpPr>
            <p:nvPr/>
          </p:nvSpPr>
          <p:spPr bwMode="auto">
            <a:xfrm flipH="1">
              <a:off x="4449" y="970"/>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4" name="Line 47"/>
            <p:cNvSpPr>
              <a:spLocks noChangeShapeType="1"/>
            </p:cNvSpPr>
            <p:nvPr/>
          </p:nvSpPr>
          <p:spPr bwMode="auto">
            <a:xfrm flipH="1">
              <a:off x="4205" y="1314"/>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5" name="Line 48"/>
            <p:cNvSpPr>
              <a:spLocks noChangeShapeType="1"/>
            </p:cNvSpPr>
            <p:nvPr/>
          </p:nvSpPr>
          <p:spPr bwMode="auto">
            <a:xfrm flipH="1">
              <a:off x="4005" y="1647"/>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6" name="Line 49"/>
            <p:cNvSpPr>
              <a:spLocks noChangeShapeType="1"/>
            </p:cNvSpPr>
            <p:nvPr/>
          </p:nvSpPr>
          <p:spPr bwMode="auto">
            <a:xfrm>
              <a:off x="4771" y="959"/>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7" name="Line 50"/>
            <p:cNvSpPr>
              <a:spLocks noChangeShapeType="1"/>
            </p:cNvSpPr>
            <p:nvPr/>
          </p:nvSpPr>
          <p:spPr bwMode="auto">
            <a:xfrm>
              <a:off x="5049" y="1325"/>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8" name="Line 51"/>
            <p:cNvSpPr>
              <a:spLocks noChangeShapeType="1"/>
            </p:cNvSpPr>
            <p:nvPr/>
          </p:nvSpPr>
          <p:spPr bwMode="auto">
            <a:xfrm>
              <a:off x="4394" y="1303"/>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29" name="Line 52"/>
            <p:cNvSpPr>
              <a:spLocks noChangeShapeType="1"/>
            </p:cNvSpPr>
            <p:nvPr/>
          </p:nvSpPr>
          <p:spPr bwMode="auto">
            <a:xfrm flipH="1">
              <a:off x="4849" y="1336"/>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43765" name="Group 53"/>
          <p:cNvGrpSpPr>
            <a:grpSpLocks/>
          </p:cNvGrpSpPr>
          <p:nvPr/>
        </p:nvGrpSpPr>
        <p:grpSpPr bwMode="auto">
          <a:xfrm>
            <a:off x="566738" y="3873500"/>
            <a:ext cx="2162175" cy="1897063"/>
            <a:chOff x="357" y="2440"/>
            <a:chExt cx="1362" cy="1195"/>
          </a:xfrm>
        </p:grpSpPr>
        <p:sp>
          <p:nvSpPr>
            <p:cNvPr id="28700" name="Oval 54"/>
            <p:cNvSpPr>
              <a:spLocks noChangeArrowheads="1"/>
            </p:cNvSpPr>
            <p:nvPr/>
          </p:nvSpPr>
          <p:spPr bwMode="auto">
            <a:xfrm>
              <a:off x="1064" y="2440"/>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28701" name="Oval 55"/>
            <p:cNvSpPr>
              <a:spLocks noChangeArrowheads="1"/>
            </p:cNvSpPr>
            <p:nvPr/>
          </p:nvSpPr>
          <p:spPr bwMode="auto">
            <a:xfrm>
              <a:off x="1382" y="276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28702" name="Oval 56"/>
            <p:cNvSpPr>
              <a:spLocks noChangeArrowheads="1"/>
            </p:cNvSpPr>
            <p:nvPr/>
          </p:nvSpPr>
          <p:spPr bwMode="auto">
            <a:xfrm>
              <a:off x="722" y="276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28703" name="Oval 57"/>
            <p:cNvSpPr>
              <a:spLocks noChangeArrowheads="1"/>
            </p:cNvSpPr>
            <p:nvPr/>
          </p:nvSpPr>
          <p:spPr bwMode="auto">
            <a:xfrm>
              <a:off x="1507" y="31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28704" name="Oval 58"/>
            <p:cNvSpPr>
              <a:spLocks noChangeArrowheads="1"/>
            </p:cNvSpPr>
            <p:nvPr/>
          </p:nvSpPr>
          <p:spPr bwMode="auto">
            <a:xfrm>
              <a:off x="1181" y="31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28705" name="Oval 59"/>
            <p:cNvSpPr>
              <a:spLocks noChangeArrowheads="1"/>
            </p:cNvSpPr>
            <p:nvPr/>
          </p:nvSpPr>
          <p:spPr bwMode="auto">
            <a:xfrm>
              <a:off x="855" y="31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28706" name="Oval 60"/>
            <p:cNvSpPr>
              <a:spLocks noChangeArrowheads="1"/>
            </p:cNvSpPr>
            <p:nvPr/>
          </p:nvSpPr>
          <p:spPr bwMode="auto">
            <a:xfrm>
              <a:off x="529" y="31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28707" name="Oval 61"/>
            <p:cNvSpPr>
              <a:spLocks noChangeArrowheads="1"/>
            </p:cNvSpPr>
            <p:nvPr/>
          </p:nvSpPr>
          <p:spPr bwMode="auto">
            <a:xfrm>
              <a:off x="357" y="343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28708" name="Line 62"/>
            <p:cNvSpPr>
              <a:spLocks noChangeShapeType="1"/>
            </p:cNvSpPr>
            <p:nvPr/>
          </p:nvSpPr>
          <p:spPr bwMode="auto">
            <a:xfrm flipH="1">
              <a:off x="922" y="2611"/>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09" name="Line 63"/>
            <p:cNvSpPr>
              <a:spLocks noChangeShapeType="1"/>
            </p:cNvSpPr>
            <p:nvPr/>
          </p:nvSpPr>
          <p:spPr bwMode="auto">
            <a:xfrm flipH="1">
              <a:off x="678" y="2955"/>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10" name="Line 64"/>
            <p:cNvSpPr>
              <a:spLocks noChangeShapeType="1"/>
            </p:cNvSpPr>
            <p:nvPr/>
          </p:nvSpPr>
          <p:spPr bwMode="auto">
            <a:xfrm flipH="1">
              <a:off x="478" y="3288"/>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11" name="Line 65"/>
            <p:cNvSpPr>
              <a:spLocks noChangeShapeType="1"/>
            </p:cNvSpPr>
            <p:nvPr/>
          </p:nvSpPr>
          <p:spPr bwMode="auto">
            <a:xfrm>
              <a:off x="1244" y="2600"/>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12" name="Line 66"/>
            <p:cNvSpPr>
              <a:spLocks noChangeShapeType="1"/>
            </p:cNvSpPr>
            <p:nvPr/>
          </p:nvSpPr>
          <p:spPr bwMode="auto">
            <a:xfrm>
              <a:off x="1522" y="2966"/>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13" name="Line 67"/>
            <p:cNvSpPr>
              <a:spLocks noChangeShapeType="1"/>
            </p:cNvSpPr>
            <p:nvPr/>
          </p:nvSpPr>
          <p:spPr bwMode="auto">
            <a:xfrm>
              <a:off x="867" y="2944"/>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14" name="Line 68"/>
            <p:cNvSpPr>
              <a:spLocks noChangeShapeType="1"/>
            </p:cNvSpPr>
            <p:nvPr/>
          </p:nvSpPr>
          <p:spPr bwMode="auto">
            <a:xfrm flipH="1">
              <a:off x="1322" y="2977"/>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43781" name="Freeform 69"/>
          <p:cNvSpPr>
            <a:spLocks/>
          </p:cNvSpPr>
          <p:nvPr/>
        </p:nvSpPr>
        <p:spPr bwMode="auto">
          <a:xfrm>
            <a:off x="2046288" y="3986213"/>
            <a:ext cx="476250" cy="511175"/>
          </a:xfrm>
          <a:custGeom>
            <a:avLst/>
            <a:gdLst>
              <a:gd name="T0" fmla="*/ 0 w 300"/>
              <a:gd name="T1" fmla="*/ 0 h 322"/>
              <a:gd name="T2" fmla="*/ 504031250 w 300"/>
              <a:gd name="T3" fmla="*/ 252015625 h 322"/>
              <a:gd name="T4" fmla="*/ 756046875 w 300"/>
              <a:gd name="T5" fmla="*/ 811490313 h 322"/>
              <a:gd name="T6" fmla="*/ 0 60000 65536"/>
              <a:gd name="T7" fmla="*/ 0 60000 65536"/>
              <a:gd name="T8" fmla="*/ 0 60000 65536"/>
            </a:gdLst>
            <a:ahLst/>
            <a:cxnLst>
              <a:cxn ang="T6">
                <a:pos x="T0" y="T1"/>
              </a:cxn>
              <a:cxn ang="T7">
                <a:pos x="T2" y="T3"/>
              </a:cxn>
              <a:cxn ang="T8">
                <a:pos x="T4" y="T5"/>
              </a:cxn>
            </a:cxnLst>
            <a:rect l="0" t="0" r="r" b="b"/>
            <a:pathLst>
              <a:path w="300" h="322">
                <a:moveTo>
                  <a:pt x="0" y="0"/>
                </a:moveTo>
                <a:cubicBezTo>
                  <a:pt x="75" y="23"/>
                  <a:pt x="150" y="46"/>
                  <a:pt x="200" y="100"/>
                </a:cubicBezTo>
                <a:cubicBezTo>
                  <a:pt x="250" y="154"/>
                  <a:pt x="283" y="289"/>
                  <a:pt x="300" y="322"/>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82" name="Freeform 70"/>
          <p:cNvSpPr>
            <a:spLocks/>
          </p:cNvSpPr>
          <p:nvPr/>
        </p:nvSpPr>
        <p:spPr bwMode="auto">
          <a:xfrm>
            <a:off x="2540000" y="4549775"/>
            <a:ext cx="244475" cy="530225"/>
          </a:xfrm>
          <a:custGeom>
            <a:avLst/>
            <a:gdLst>
              <a:gd name="T0" fmla="*/ 0 w 154"/>
              <a:gd name="T1" fmla="*/ 0 h 334"/>
              <a:gd name="T2" fmla="*/ 337700938 w 154"/>
              <a:gd name="T3" fmla="*/ 196572188 h 334"/>
              <a:gd name="T4" fmla="*/ 307459063 w 154"/>
              <a:gd name="T5" fmla="*/ 841732188 h 334"/>
              <a:gd name="T6" fmla="*/ 0 60000 65536"/>
              <a:gd name="T7" fmla="*/ 0 60000 65536"/>
              <a:gd name="T8" fmla="*/ 0 60000 65536"/>
            </a:gdLst>
            <a:ahLst/>
            <a:cxnLst>
              <a:cxn ang="T6">
                <a:pos x="T0" y="T1"/>
              </a:cxn>
              <a:cxn ang="T7">
                <a:pos x="T2" y="T3"/>
              </a:cxn>
              <a:cxn ang="T8">
                <a:pos x="T4" y="T5"/>
              </a:cxn>
            </a:cxnLst>
            <a:rect l="0" t="0" r="r" b="b"/>
            <a:pathLst>
              <a:path w="154" h="334">
                <a:moveTo>
                  <a:pt x="0" y="0"/>
                </a:moveTo>
                <a:cubicBezTo>
                  <a:pt x="57" y="11"/>
                  <a:pt x="114" y="22"/>
                  <a:pt x="134" y="78"/>
                </a:cubicBezTo>
                <a:cubicBezTo>
                  <a:pt x="154" y="134"/>
                  <a:pt x="128" y="295"/>
                  <a:pt x="122" y="334"/>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3783" name="Group 71"/>
          <p:cNvGrpSpPr>
            <a:grpSpLocks/>
          </p:cNvGrpSpPr>
          <p:nvPr/>
        </p:nvGrpSpPr>
        <p:grpSpPr bwMode="auto">
          <a:xfrm>
            <a:off x="3681413" y="3830638"/>
            <a:ext cx="2162175" cy="1897062"/>
            <a:chOff x="1842" y="2436"/>
            <a:chExt cx="1362" cy="1195"/>
          </a:xfrm>
        </p:grpSpPr>
        <p:sp>
          <p:nvSpPr>
            <p:cNvPr id="28685" name="Oval 72"/>
            <p:cNvSpPr>
              <a:spLocks noChangeArrowheads="1"/>
            </p:cNvSpPr>
            <p:nvPr/>
          </p:nvSpPr>
          <p:spPr bwMode="auto">
            <a:xfrm>
              <a:off x="2549" y="243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28686" name="Oval 73"/>
            <p:cNvSpPr>
              <a:spLocks noChangeArrowheads="1"/>
            </p:cNvSpPr>
            <p:nvPr/>
          </p:nvSpPr>
          <p:spPr bwMode="auto">
            <a:xfrm>
              <a:off x="2867" y="276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28687" name="Oval 74"/>
            <p:cNvSpPr>
              <a:spLocks noChangeArrowheads="1"/>
            </p:cNvSpPr>
            <p:nvPr/>
          </p:nvSpPr>
          <p:spPr bwMode="auto">
            <a:xfrm>
              <a:off x="2207" y="276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28688" name="Oval 75"/>
            <p:cNvSpPr>
              <a:spLocks noChangeArrowheads="1"/>
            </p:cNvSpPr>
            <p:nvPr/>
          </p:nvSpPr>
          <p:spPr bwMode="auto">
            <a:xfrm>
              <a:off x="2992" y="31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28689" name="Oval 76"/>
            <p:cNvSpPr>
              <a:spLocks noChangeArrowheads="1"/>
            </p:cNvSpPr>
            <p:nvPr/>
          </p:nvSpPr>
          <p:spPr bwMode="auto">
            <a:xfrm>
              <a:off x="2666" y="31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28690" name="Oval 77"/>
            <p:cNvSpPr>
              <a:spLocks noChangeArrowheads="1"/>
            </p:cNvSpPr>
            <p:nvPr/>
          </p:nvSpPr>
          <p:spPr bwMode="auto">
            <a:xfrm>
              <a:off x="2340" y="31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28691" name="Oval 78"/>
            <p:cNvSpPr>
              <a:spLocks noChangeArrowheads="1"/>
            </p:cNvSpPr>
            <p:nvPr/>
          </p:nvSpPr>
          <p:spPr bwMode="auto">
            <a:xfrm>
              <a:off x="2014" y="31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28692" name="Oval 79"/>
            <p:cNvSpPr>
              <a:spLocks noChangeArrowheads="1"/>
            </p:cNvSpPr>
            <p:nvPr/>
          </p:nvSpPr>
          <p:spPr bwMode="auto">
            <a:xfrm>
              <a:off x="1842" y="343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28693" name="Line 80"/>
            <p:cNvSpPr>
              <a:spLocks noChangeShapeType="1"/>
            </p:cNvSpPr>
            <p:nvPr/>
          </p:nvSpPr>
          <p:spPr bwMode="auto">
            <a:xfrm flipH="1">
              <a:off x="2407" y="2607"/>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694" name="Line 81"/>
            <p:cNvSpPr>
              <a:spLocks noChangeShapeType="1"/>
            </p:cNvSpPr>
            <p:nvPr/>
          </p:nvSpPr>
          <p:spPr bwMode="auto">
            <a:xfrm flipH="1">
              <a:off x="2163" y="2951"/>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695" name="Line 82"/>
            <p:cNvSpPr>
              <a:spLocks noChangeShapeType="1"/>
            </p:cNvSpPr>
            <p:nvPr/>
          </p:nvSpPr>
          <p:spPr bwMode="auto">
            <a:xfrm flipH="1">
              <a:off x="1963" y="3284"/>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696" name="Line 83"/>
            <p:cNvSpPr>
              <a:spLocks noChangeShapeType="1"/>
            </p:cNvSpPr>
            <p:nvPr/>
          </p:nvSpPr>
          <p:spPr bwMode="auto">
            <a:xfrm>
              <a:off x="2729" y="2596"/>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697" name="Line 84"/>
            <p:cNvSpPr>
              <a:spLocks noChangeShapeType="1"/>
            </p:cNvSpPr>
            <p:nvPr/>
          </p:nvSpPr>
          <p:spPr bwMode="auto">
            <a:xfrm>
              <a:off x="3007" y="2962"/>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698" name="Line 85"/>
            <p:cNvSpPr>
              <a:spLocks noChangeShapeType="1"/>
            </p:cNvSpPr>
            <p:nvPr/>
          </p:nvSpPr>
          <p:spPr bwMode="auto">
            <a:xfrm>
              <a:off x="2352" y="2940"/>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699" name="Line 86"/>
            <p:cNvSpPr>
              <a:spLocks noChangeShapeType="1"/>
            </p:cNvSpPr>
            <p:nvPr/>
          </p:nvSpPr>
          <p:spPr bwMode="auto">
            <a:xfrm flipH="1">
              <a:off x="2807" y="2973"/>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14">
                                            <p:txEl>
                                              <p:pRg st="0" end="0"/>
                                            </p:txEl>
                                          </p:spTgt>
                                        </p:tgtEl>
                                        <p:attrNameLst>
                                          <p:attrName>style.visibility</p:attrName>
                                        </p:attrNameLst>
                                      </p:cBhvr>
                                      <p:to>
                                        <p:strVal val="visible"/>
                                      </p:to>
                                    </p:set>
                                    <p:anim calcmode="lin" valueType="num">
                                      <p:cBhvr additive="base">
                                        <p:cTn id="7" dur="500" fill="hold"/>
                                        <p:tgtEl>
                                          <p:spTgt spid="2437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37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714">
                                            <p:txEl>
                                              <p:pRg st="1" end="1"/>
                                            </p:txEl>
                                          </p:spTgt>
                                        </p:tgtEl>
                                        <p:attrNameLst>
                                          <p:attrName>style.visibility</p:attrName>
                                        </p:attrNameLst>
                                      </p:cBhvr>
                                      <p:to>
                                        <p:strVal val="visible"/>
                                      </p:to>
                                    </p:set>
                                    <p:anim calcmode="lin" valueType="num">
                                      <p:cBhvr additive="base">
                                        <p:cTn id="13" dur="500" fill="hold"/>
                                        <p:tgtEl>
                                          <p:spTgt spid="2437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7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243715"/>
                                        </p:tgtEl>
                                        <p:attrNameLst>
                                          <p:attrName>style.visibility</p:attrName>
                                        </p:attrNameLst>
                                      </p:cBhvr>
                                      <p:to>
                                        <p:strVal val="visible"/>
                                      </p:to>
                                    </p:set>
                                    <p:animEffect transition="in" filter="box(out)">
                                      <p:cBhvr>
                                        <p:cTn id="19" dur="500"/>
                                        <p:tgtEl>
                                          <p:spTgt spid="243715"/>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43731"/>
                                        </p:tgtEl>
                                        <p:attrNameLst>
                                          <p:attrName>style.visibility</p:attrName>
                                        </p:attrNameLst>
                                      </p:cBhvr>
                                      <p:to>
                                        <p:strVal val="visible"/>
                                      </p:to>
                                    </p:set>
                                    <p:animEffect transition="in" filter="box(out)">
                                      <p:cBhvr>
                                        <p:cTn id="24" dur="500"/>
                                        <p:tgtEl>
                                          <p:spTgt spid="243731"/>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243732"/>
                                        </p:tgtEl>
                                        <p:attrNameLst>
                                          <p:attrName>style.visibility</p:attrName>
                                        </p:attrNameLst>
                                      </p:cBhvr>
                                      <p:to>
                                        <p:strVal val="visible"/>
                                      </p:to>
                                    </p:set>
                                    <p:animEffect transition="in" filter="box(out)">
                                      <p:cBhvr>
                                        <p:cTn id="29" dur="500"/>
                                        <p:tgtEl>
                                          <p:spTgt spid="243732"/>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243748"/>
                                        </p:tgtEl>
                                        <p:attrNameLst>
                                          <p:attrName>style.visibility</p:attrName>
                                        </p:attrNameLst>
                                      </p:cBhvr>
                                      <p:to>
                                        <p:strVal val="visible"/>
                                      </p:to>
                                    </p:set>
                                    <p:animEffect transition="in" filter="box(out)">
                                      <p:cBhvr>
                                        <p:cTn id="34" dur="500"/>
                                        <p:tgtEl>
                                          <p:spTgt spid="243748"/>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nodeType="clickEffect">
                                  <p:stCondLst>
                                    <p:cond delay="0"/>
                                  </p:stCondLst>
                                  <p:childTnLst>
                                    <p:set>
                                      <p:cBhvr>
                                        <p:cTn id="38" dur="1" fill="hold">
                                          <p:stCondLst>
                                            <p:cond delay="0"/>
                                          </p:stCondLst>
                                        </p:cTn>
                                        <p:tgtEl>
                                          <p:spTgt spid="243749"/>
                                        </p:tgtEl>
                                        <p:attrNameLst>
                                          <p:attrName>style.visibility</p:attrName>
                                        </p:attrNameLst>
                                      </p:cBhvr>
                                      <p:to>
                                        <p:strVal val="visible"/>
                                      </p:to>
                                    </p:set>
                                    <p:animEffect transition="in" filter="box(out)">
                                      <p:cBhvr>
                                        <p:cTn id="39" dur="500"/>
                                        <p:tgtEl>
                                          <p:spTgt spid="243749"/>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nodeType="clickEffect">
                                  <p:stCondLst>
                                    <p:cond delay="0"/>
                                  </p:stCondLst>
                                  <p:childTnLst>
                                    <p:set>
                                      <p:cBhvr>
                                        <p:cTn id="43" dur="1" fill="hold">
                                          <p:stCondLst>
                                            <p:cond delay="0"/>
                                          </p:stCondLst>
                                        </p:cTn>
                                        <p:tgtEl>
                                          <p:spTgt spid="243765"/>
                                        </p:tgtEl>
                                        <p:attrNameLst>
                                          <p:attrName>style.visibility</p:attrName>
                                        </p:attrNameLst>
                                      </p:cBhvr>
                                      <p:to>
                                        <p:strVal val="visible"/>
                                      </p:to>
                                    </p:set>
                                    <p:animEffect transition="in" filter="box(out)">
                                      <p:cBhvr>
                                        <p:cTn id="44" dur="500"/>
                                        <p:tgtEl>
                                          <p:spTgt spid="243765"/>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243781"/>
                                        </p:tgtEl>
                                        <p:attrNameLst>
                                          <p:attrName>style.visibility</p:attrName>
                                        </p:attrNameLst>
                                      </p:cBhvr>
                                      <p:to>
                                        <p:strVal val="visible"/>
                                      </p:to>
                                    </p:set>
                                    <p:animEffect transition="in" filter="box(out)">
                                      <p:cBhvr>
                                        <p:cTn id="49" dur="500"/>
                                        <p:tgtEl>
                                          <p:spTgt spid="243781"/>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243782"/>
                                        </p:tgtEl>
                                        <p:attrNameLst>
                                          <p:attrName>style.visibility</p:attrName>
                                        </p:attrNameLst>
                                      </p:cBhvr>
                                      <p:to>
                                        <p:strVal val="visible"/>
                                      </p:to>
                                    </p:set>
                                    <p:animEffect transition="in" filter="box(out)">
                                      <p:cBhvr>
                                        <p:cTn id="54" dur="500"/>
                                        <p:tgtEl>
                                          <p:spTgt spid="243782"/>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32" fill="hold" nodeType="clickEffect">
                                  <p:stCondLst>
                                    <p:cond delay="0"/>
                                  </p:stCondLst>
                                  <p:childTnLst>
                                    <p:set>
                                      <p:cBhvr>
                                        <p:cTn id="58" dur="1" fill="hold">
                                          <p:stCondLst>
                                            <p:cond delay="0"/>
                                          </p:stCondLst>
                                        </p:cTn>
                                        <p:tgtEl>
                                          <p:spTgt spid="243783"/>
                                        </p:tgtEl>
                                        <p:attrNameLst>
                                          <p:attrName>style.visibility</p:attrName>
                                        </p:attrNameLst>
                                      </p:cBhvr>
                                      <p:to>
                                        <p:strVal val="visible"/>
                                      </p:to>
                                    </p:set>
                                    <p:animEffect transition="in" filter="box(out)">
                                      <p:cBhvr>
                                        <p:cTn id="59" dur="500"/>
                                        <p:tgtEl>
                                          <p:spTgt spid="243783"/>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build="p" autoUpdateAnimBg="0"/>
      <p:bldP spid="243731" grpId="0" animBg="1"/>
      <p:bldP spid="243748" grpId="0" animBg="1"/>
      <p:bldP spid="243781" grpId="0" animBg="1"/>
      <p:bldP spid="24378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灯片编号占位符 1"/>
          <p:cNvSpPr>
            <a:spLocks noGrp="1"/>
          </p:cNvSpPr>
          <p:nvPr>
            <p:ph type="sldNum" sz="quarter" idx="11"/>
          </p:nvPr>
        </p:nvSpPr>
        <p:spPr>
          <a:xfrm>
            <a:off x="3124200" y="6248400"/>
            <a:ext cx="2895600" cy="457200"/>
          </a:xfrm>
        </p:spPr>
        <p:txBody>
          <a:bodyPr/>
          <a:lstStyle/>
          <a:p>
            <a:pPr algn="ctr">
              <a:defRPr/>
            </a:pPr>
            <a:fld id="{BEFC20B8-7146-4EBF-9818-AFE2EE9B5885}" type="slidenum">
              <a:rPr lang="en-US" altLang="zh-CN" sz="1200" b="0">
                <a:latin typeface="+mn-lt"/>
                <a:ea typeface="+mn-ea"/>
              </a:rPr>
              <a:pPr algn="ctr">
                <a:defRPr/>
              </a:pPr>
              <a:t>36</a:t>
            </a:fld>
            <a:endParaRPr lang="en-US" altLang="zh-CN" sz="1200" b="0">
              <a:latin typeface="+mn-lt"/>
              <a:ea typeface="+mn-ea"/>
            </a:endParaRPr>
          </a:p>
        </p:txBody>
      </p:sp>
      <p:sp>
        <p:nvSpPr>
          <p:cNvPr id="244738" name="Text Box 2"/>
          <p:cNvSpPr txBox="1">
            <a:spLocks noChangeArrowheads="1"/>
          </p:cNvSpPr>
          <p:nvPr/>
        </p:nvSpPr>
        <p:spPr bwMode="auto">
          <a:xfrm>
            <a:off x="609600" y="533400"/>
            <a:ext cx="2286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000">
                <a:ea typeface="宋体" pitchFamily="2" charset="-122"/>
              </a:rPr>
              <a:t>② </a:t>
            </a:r>
            <a:r>
              <a:rPr kumimoji="1" lang="zh-CN" altLang="en-US" sz="2000">
                <a:ea typeface="宋体" pitchFamily="2" charset="-122"/>
              </a:rPr>
              <a:t>进行堆排序</a:t>
            </a:r>
          </a:p>
        </p:txBody>
      </p:sp>
      <p:grpSp>
        <p:nvGrpSpPr>
          <p:cNvPr id="244739" name="Group 3"/>
          <p:cNvGrpSpPr>
            <a:grpSpLocks/>
          </p:cNvGrpSpPr>
          <p:nvPr/>
        </p:nvGrpSpPr>
        <p:grpSpPr bwMode="auto">
          <a:xfrm>
            <a:off x="1397000" y="946150"/>
            <a:ext cx="2162175" cy="1897063"/>
            <a:chOff x="2913" y="2718"/>
            <a:chExt cx="1362" cy="1195"/>
          </a:xfrm>
        </p:grpSpPr>
        <p:sp>
          <p:nvSpPr>
            <p:cNvPr id="29785" name="Oval 4"/>
            <p:cNvSpPr>
              <a:spLocks noChangeArrowheads="1"/>
            </p:cNvSpPr>
            <p:nvPr/>
          </p:nvSpPr>
          <p:spPr bwMode="auto">
            <a:xfrm>
              <a:off x="3620" y="271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29786" name="Oval 5"/>
            <p:cNvSpPr>
              <a:spLocks noChangeArrowheads="1"/>
            </p:cNvSpPr>
            <p:nvPr/>
          </p:nvSpPr>
          <p:spPr bwMode="auto">
            <a:xfrm>
              <a:off x="3938" y="304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29787" name="Oval 6"/>
            <p:cNvSpPr>
              <a:spLocks noChangeArrowheads="1"/>
            </p:cNvSpPr>
            <p:nvPr/>
          </p:nvSpPr>
          <p:spPr bwMode="auto">
            <a:xfrm>
              <a:off x="3278" y="304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29788" name="Oval 7"/>
            <p:cNvSpPr>
              <a:spLocks noChangeArrowheads="1"/>
            </p:cNvSpPr>
            <p:nvPr/>
          </p:nvSpPr>
          <p:spPr bwMode="auto">
            <a:xfrm>
              <a:off x="4063"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29789" name="Oval 8"/>
            <p:cNvSpPr>
              <a:spLocks noChangeArrowheads="1"/>
            </p:cNvSpPr>
            <p:nvPr/>
          </p:nvSpPr>
          <p:spPr bwMode="auto">
            <a:xfrm>
              <a:off x="3737"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29790" name="Oval 9"/>
            <p:cNvSpPr>
              <a:spLocks noChangeArrowheads="1"/>
            </p:cNvSpPr>
            <p:nvPr/>
          </p:nvSpPr>
          <p:spPr bwMode="auto">
            <a:xfrm>
              <a:off x="3411"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29791" name="Oval 10"/>
            <p:cNvSpPr>
              <a:spLocks noChangeArrowheads="1"/>
            </p:cNvSpPr>
            <p:nvPr/>
          </p:nvSpPr>
          <p:spPr bwMode="auto">
            <a:xfrm>
              <a:off x="3085"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29792" name="Oval 11"/>
            <p:cNvSpPr>
              <a:spLocks noChangeArrowheads="1"/>
            </p:cNvSpPr>
            <p:nvPr/>
          </p:nvSpPr>
          <p:spPr bwMode="auto">
            <a:xfrm>
              <a:off x="2913" y="371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29793" name="Line 12"/>
            <p:cNvSpPr>
              <a:spLocks noChangeShapeType="1"/>
            </p:cNvSpPr>
            <p:nvPr/>
          </p:nvSpPr>
          <p:spPr bwMode="auto">
            <a:xfrm flipH="1">
              <a:off x="3478" y="2889"/>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94" name="Line 13"/>
            <p:cNvSpPr>
              <a:spLocks noChangeShapeType="1"/>
            </p:cNvSpPr>
            <p:nvPr/>
          </p:nvSpPr>
          <p:spPr bwMode="auto">
            <a:xfrm flipH="1">
              <a:off x="3234" y="3233"/>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95" name="Line 14"/>
            <p:cNvSpPr>
              <a:spLocks noChangeShapeType="1"/>
            </p:cNvSpPr>
            <p:nvPr/>
          </p:nvSpPr>
          <p:spPr bwMode="auto">
            <a:xfrm flipH="1">
              <a:off x="3034" y="3566"/>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96" name="Line 15"/>
            <p:cNvSpPr>
              <a:spLocks noChangeShapeType="1"/>
            </p:cNvSpPr>
            <p:nvPr/>
          </p:nvSpPr>
          <p:spPr bwMode="auto">
            <a:xfrm>
              <a:off x="3800" y="2878"/>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97" name="Line 16"/>
            <p:cNvSpPr>
              <a:spLocks noChangeShapeType="1"/>
            </p:cNvSpPr>
            <p:nvPr/>
          </p:nvSpPr>
          <p:spPr bwMode="auto">
            <a:xfrm>
              <a:off x="4078" y="3244"/>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98" name="Line 17"/>
            <p:cNvSpPr>
              <a:spLocks noChangeShapeType="1"/>
            </p:cNvSpPr>
            <p:nvPr/>
          </p:nvSpPr>
          <p:spPr bwMode="auto">
            <a:xfrm>
              <a:off x="3423" y="3222"/>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99" name="Line 18"/>
            <p:cNvSpPr>
              <a:spLocks noChangeShapeType="1"/>
            </p:cNvSpPr>
            <p:nvPr/>
          </p:nvSpPr>
          <p:spPr bwMode="auto">
            <a:xfrm flipH="1">
              <a:off x="3878" y="3255"/>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44755" name="Freeform 19"/>
          <p:cNvSpPr>
            <a:spLocks/>
          </p:cNvSpPr>
          <p:nvPr/>
        </p:nvSpPr>
        <p:spPr bwMode="auto">
          <a:xfrm>
            <a:off x="1400175" y="1039813"/>
            <a:ext cx="1104900" cy="1535112"/>
          </a:xfrm>
          <a:custGeom>
            <a:avLst/>
            <a:gdLst>
              <a:gd name="T0" fmla="*/ 1754028750 w 696"/>
              <a:gd name="T1" fmla="*/ 0 h 967"/>
              <a:gd name="T2" fmla="*/ 997981875 w 696"/>
              <a:gd name="T3" fmla="*/ 420865163 h 967"/>
              <a:gd name="T4" fmla="*/ 352821875 w 696"/>
              <a:gd name="T5" fmla="*/ 1066024953 h 967"/>
              <a:gd name="T6" fmla="*/ 45362813 w 696"/>
              <a:gd name="T7" fmla="*/ 1905237504 h 967"/>
              <a:gd name="T8" fmla="*/ 73085325 w 696"/>
              <a:gd name="T9" fmla="*/ 2147483647 h 9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6" h="967">
                <a:moveTo>
                  <a:pt x="696" y="0"/>
                </a:moveTo>
                <a:cubicBezTo>
                  <a:pt x="592" y="48"/>
                  <a:pt x="489" y="97"/>
                  <a:pt x="396" y="167"/>
                </a:cubicBezTo>
                <a:cubicBezTo>
                  <a:pt x="303" y="237"/>
                  <a:pt x="203" y="325"/>
                  <a:pt x="140" y="423"/>
                </a:cubicBezTo>
                <a:cubicBezTo>
                  <a:pt x="77" y="521"/>
                  <a:pt x="36" y="665"/>
                  <a:pt x="18" y="756"/>
                </a:cubicBezTo>
                <a:cubicBezTo>
                  <a:pt x="0" y="847"/>
                  <a:pt x="14" y="907"/>
                  <a:pt x="29" y="967"/>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4756" name="Group 20"/>
          <p:cNvGrpSpPr>
            <a:grpSpLocks/>
          </p:cNvGrpSpPr>
          <p:nvPr/>
        </p:nvGrpSpPr>
        <p:grpSpPr bwMode="auto">
          <a:xfrm>
            <a:off x="4089400" y="903288"/>
            <a:ext cx="2162175" cy="2420937"/>
            <a:chOff x="2576" y="569"/>
            <a:chExt cx="1362" cy="1525"/>
          </a:xfrm>
        </p:grpSpPr>
        <p:sp>
          <p:nvSpPr>
            <p:cNvPr id="29770" name="Oval 21"/>
            <p:cNvSpPr>
              <a:spLocks noChangeArrowheads="1"/>
            </p:cNvSpPr>
            <p:nvPr/>
          </p:nvSpPr>
          <p:spPr bwMode="auto">
            <a:xfrm>
              <a:off x="3283" y="56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29771" name="Oval 22"/>
            <p:cNvSpPr>
              <a:spLocks noChangeArrowheads="1"/>
            </p:cNvSpPr>
            <p:nvPr/>
          </p:nvSpPr>
          <p:spPr bwMode="auto">
            <a:xfrm>
              <a:off x="3601" y="89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29772" name="Oval 23"/>
            <p:cNvSpPr>
              <a:spLocks noChangeArrowheads="1"/>
            </p:cNvSpPr>
            <p:nvPr/>
          </p:nvSpPr>
          <p:spPr bwMode="auto">
            <a:xfrm>
              <a:off x="2941" y="89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29773" name="Oval 24"/>
            <p:cNvSpPr>
              <a:spLocks noChangeArrowheads="1"/>
            </p:cNvSpPr>
            <p:nvPr/>
          </p:nvSpPr>
          <p:spPr bwMode="auto">
            <a:xfrm>
              <a:off x="3726" y="123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29774" name="Oval 25"/>
            <p:cNvSpPr>
              <a:spLocks noChangeArrowheads="1"/>
            </p:cNvSpPr>
            <p:nvPr/>
          </p:nvSpPr>
          <p:spPr bwMode="auto">
            <a:xfrm>
              <a:off x="3400" y="123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29775" name="Oval 26"/>
            <p:cNvSpPr>
              <a:spLocks noChangeArrowheads="1"/>
            </p:cNvSpPr>
            <p:nvPr/>
          </p:nvSpPr>
          <p:spPr bwMode="auto">
            <a:xfrm>
              <a:off x="3074" y="123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29776" name="Oval 27"/>
            <p:cNvSpPr>
              <a:spLocks noChangeArrowheads="1"/>
            </p:cNvSpPr>
            <p:nvPr/>
          </p:nvSpPr>
          <p:spPr bwMode="auto">
            <a:xfrm>
              <a:off x="2748" y="123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29777" name="Oval 28"/>
            <p:cNvSpPr>
              <a:spLocks noChangeArrowheads="1"/>
            </p:cNvSpPr>
            <p:nvPr/>
          </p:nvSpPr>
          <p:spPr bwMode="auto">
            <a:xfrm>
              <a:off x="2576" y="15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29778" name="Line 29"/>
            <p:cNvSpPr>
              <a:spLocks noChangeShapeType="1"/>
            </p:cNvSpPr>
            <p:nvPr/>
          </p:nvSpPr>
          <p:spPr bwMode="auto">
            <a:xfrm flipH="1">
              <a:off x="3141" y="740"/>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79" name="Line 30"/>
            <p:cNvSpPr>
              <a:spLocks noChangeShapeType="1"/>
            </p:cNvSpPr>
            <p:nvPr/>
          </p:nvSpPr>
          <p:spPr bwMode="auto">
            <a:xfrm flipH="1">
              <a:off x="2897" y="1084"/>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80" name="Line 31"/>
            <p:cNvSpPr>
              <a:spLocks noChangeShapeType="1"/>
            </p:cNvSpPr>
            <p:nvPr/>
          </p:nvSpPr>
          <p:spPr bwMode="auto">
            <a:xfrm>
              <a:off x="3463" y="729"/>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81" name="Line 32"/>
            <p:cNvSpPr>
              <a:spLocks noChangeShapeType="1"/>
            </p:cNvSpPr>
            <p:nvPr/>
          </p:nvSpPr>
          <p:spPr bwMode="auto">
            <a:xfrm>
              <a:off x="3741" y="1095"/>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82" name="Line 33"/>
            <p:cNvSpPr>
              <a:spLocks noChangeShapeType="1"/>
            </p:cNvSpPr>
            <p:nvPr/>
          </p:nvSpPr>
          <p:spPr bwMode="auto">
            <a:xfrm>
              <a:off x="3086" y="1073"/>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83" name="Line 34"/>
            <p:cNvSpPr>
              <a:spLocks noChangeShapeType="1"/>
            </p:cNvSpPr>
            <p:nvPr/>
          </p:nvSpPr>
          <p:spPr bwMode="auto">
            <a:xfrm flipH="1">
              <a:off x="3541" y="1106"/>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84" name="Text Box 35"/>
            <p:cNvSpPr txBox="1">
              <a:spLocks noChangeArrowheads="1"/>
            </p:cNvSpPr>
            <p:nvPr/>
          </p:nvSpPr>
          <p:spPr bwMode="auto">
            <a:xfrm>
              <a:off x="2709" y="1838"/>
              <a:ext cx="76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a:t>
              </a:r>
            </a:p>
          </p:txBody>
        </p:sp>
      </p:grpSp>
      <p:sp>
        <p:nvSpPr>
          <p:cNvPr id="244772" name="Freeform 36"/>
          <p:cNvSpPr>
            <a:spLocks/>
          </p:cNvSpPr>
          <p:nvPr/>
        </p:nvSpPr>
        <p:spPr bwMode="auto">
          <a:xfrm>
            <a:off x="5521325" y="987425"/>
            <a:ext cx="493713" cy="493713"/>
          </a:xfrm>
          <a:custGeom>
            <a:avLst/>
            <a:gdLst>
              <a:gd name="T0" fmla="*/ 0 w 311"/>
              <a:gd name="T1" fmla="*/ 0 h 311"/>
              <a:gd name="T2" fmla="*/ 589717160 w 311"/>
              <a:gd name="T3" fmla="*/ 365423820 h 311"/>
              <a:gd name="T4" fmla="*/ 783770181 w 311"/>
              <a:gd name="T5" fmla="*/ 783770181 h 311"/>
              <a:gd name="T6" fmla="*/ 0 60000 65536"/>
              <a:gd name="T7" fmla="*/ 0 60000 65536"/>
              <a:gd name="T8" fmla="*/ 0 60000 65536"/>
            </a:gdLst>
            <a:ahLst/>
            <a:cxnLst>
              <a:cxn ang="T6">
                <a:pos x="T0" y="T1"/>
              </a:cxn>
              <a:cxn ang="T7">
                <a:pos x="T2" y="T3"/>
              </a:cxn>
              <a:cxn ang="T8">
                <a:pos x="T4" y="T5"/>
              </a:cxn>
            </a:cxnLst>
            <a:rect l="0" t="0" r="r" b="b"/>
            <a:pathLst>
              <a:path w="311" h="311">
                <a:moveTo>
                  <a:pt x="0" y="0"/>
                </a:moveTo>
                <a:cubicBezTo>
                  <a:pt x="91" y="46"/>
                  <a:pt x="182" y="93"/>
                  <a:pt x="234" y="145"/>
                </a:cubicBezTo>
                <a:cubicBezTo>
                  <a:pt x="286" y="197"/>
                  <a:pt x="298" y="254"/>
                  <a:pt x="311" y="311"/>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4773" name="Freeform 37"/>
          <p:cNvSpPr>
            <a:spLocks/>
          </p:cNvSpPr>
          <p:nvPr/>
        </p:nvSpPr>
        <p:spPr bwMode="auto">
          <a:xfrm>
            <a:off x="6051550" y="1622425"/>
            <a:ext cx="228600" cy="511175"/>
          </a:xfrm>
          <a:custGeom>
            <a:avLst/>
            <a:gdLst>
              <a:gd name="T0" fmla="*/ 0 w 144"/>
              <a:gd name="T1" fmla="*/ 0 h 322"/>
              <a:gd name="T2" fmla="*/ 307459063 w 144"/>
              <a:gd name="T3" fmla="*/ 335181575 h 322"/>
              <a:gd name="T4" fmla="*/ 335181575 w 144"/>
              <a:gd name="T5" fmla="*/ 811490313 h 322"/>
              <a:gd name="T6" fmla="*/ 0 60000 65536"/>
              <a:gd name="T7" fmla="*/ 0 60000 65536"/>
              <a:gd name="T8" fmla="*/ 0 60000 65536"/>
            </a:gdLst>
            <a:ahLst/>
            <a:cxnLst>
              <a:cxn ang="T6">
                <a:pos x="T0" y="T1"/>
              </a:cxn>
              <a:cxn ang="T7">
                <a:pos x="T2" y="T3"/>
              </a:cxn>
              <a:cxn ang="T8">
                <a:pos x="T4" y="T5"/>
              </a:cxn>
            </a:cxnLst>
            <a:rect l="0" t="0" r="r" b="b"/>
            <a:pathLst>
              <a:path w="144" h="322">
                <a:moveTo>
                  <a:pt x="0" y="0"/>
                </a:moveTo>
                <a:cubicBezTo>
                  <a:pt x="50" y="39"/>
                  <a:pt x="100" y="79"/>
                  <a:pt x="122" y="133"/>
                </a:cubicBezTo>
                <a:cubicBezTo>
                  <a:pt x="144" y="187"/>
                  <a:pt x="137" y="296"/>
                  <a:pt x="133" y="322"/>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4774" name="Group 38"/>
          <p:cNvGrpSpPr>
            <a:grpSpLocks/>
          </p:cNvGrpSpPr>
          <p:nvPr/>
        </p:nvGrpSpPr>
        <p:grpSpPr bwMode="auto">
          <a:xfrm>
            <a:off x="6570663" y="879475"/>
            <a:ext cx="2162175" cy="2420938"/>
            <a:chOff x="4139" y="554"/>
            <a:chExt cx="1362" cy="1525"/>
          </a:xfrm>
        </p:grpSpPr>
        <p:sp>
          <p:nvSpPr>
            <p:cNvPr id="29755" name="Oval 39"/>
            <p:cNvSpPr>
              <a:spLocks noChangeArrowheads="1"/>
            </p:cNvSpPr>
            <p:nvPr/>
          </p:nvSpPr>
          <p:spPr bwMode="auto">
            <a:xfrm>
              <a:off x="4846" y="55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29756" name="Oval 40"/>
            <p:cNvSpPr>
              <a:spLocks noChangeArrowheads="1"/>
            </p:cNvSpPr>
            <p:nvPr/>
          </p:nvSpPr>
          <p:spPr bwMode="auto">
            <a:xfrm>
              <a:off x="5164" y="8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29757" name="Oval 41"/>
            <p:cNvSpPr>
              <a:spLocks noChangeArrowheads="1"/>
            </p:cNvSpPr>
            <p:nvPr/>
          </p:nvSpPr>
          <p:spPr bwMode="auto">
            <a:xfrm>
              <a:off x="4504" y="87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29758" name="Oval 42"/>
            <p:cNvSpPr>
              <a:spLocks noChangeArrowheads="1"/>
            </p:cNvSpPr>
            <p:nvPr/>
          </p:nvSpPr>
          <p:spPr bwMode="auto">
            <a:xfrm>
              <a:off x="5289" y="121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29759" name="Oval 43"/>
            <p:cNvSpPr>
              <a:spLocks noChangeArrowheads="1"/>
            </p:cNvSpPr>
            <p:nvPr/>
          </p:nvSpPr>
          <p:spPr bwMode="auto">
            <a:xfrm>
              <a:off x="4963" y="121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29760" name="Oval 44"/>
            <p:cNvSpPr>
              <a:spLocks noChangeArrowheads="1"/>
            </p:cNvSpPr>
            <p:nvPr/>
          </p:nvSpPr>
          <p:spPr bwMode="auto">
            <a:xfrm>
              <a:off x="4637" y="121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29761" name="Oval 45"/>
            <p:cNvSpPr>
              <a:spLocks noChangeArrowheads="1"/>
            </p:cNvSpPr>
            <p:nvPr/>
          </p:nvSpPr>
          <p:spPr bwMode="auto">
            <a:xfrm>
              <a:off x="4311" y="121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29762" name="Oval 46"/>
            <p:cNvSpPr>
              <a:spLocks noChangeArrowheads="1"/>
            </p:cNvSpPr>
            <p:nvPr/>
          </p:nvSpPr>
          <p:spPr bwMode="auto">
            <a:xfrm>
              <a:off x="4139" y="154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29763" name="Line 47"/>
            <p:cNvSpPr>
              <a:spLocks noChangeShapeType="1"/>
            </p:cNvSpPr>
            <p:nvPr/>
          </p:nvSpPr>
          <p:spPr bwMode="auto">
            <a:xfrm flipH="1">
              <a:off x="4704" y="725"/>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64" name="Line 48"/>
            <p:cNvSpPr>
              <a:spLocks noChangeShapeType="1"/>
            </p:cNvSpPr>
            <p:nvPr/>
          </p:nvSpPr>
          <p:spPr bwMode="auto">
            <a:xfrm flipH="1">
              <a:off x="4460" y="1069"/>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65" name="Line 49"/>
            <p:cNvSpPr>
              <a:spLocks noChangeShapeType="1"/>
            </p:cNvSpPr>
            <p:nvPr/>
          </p:nvSpPr>
          <p:spPr bwMode="auto">
            <a:xfrm>
              <a:off x="5026" y="714"/>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66" name="Line 50"/>
            <p:cNvSpPr>
              <a:spLocks noChangeShapeType="1"/>
            </p:cNvSpPr>
            <p:nvPr/>
          </p:nvSpPr>
          <p:spPr bwMode="auto">
            <a:xfrm>
              <a:off x="5304" y="1080"/>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67" name="Line 51"/>
            <p:cNvSpPr>
              <a:spLocks noChangeShapeType="1"/>
            </p:cNvSpPr>
            <p:nvPr/>
          </p:nvSpPr>
          <p:spPr bwMode="auto">
            <a:xfrm>
              <a:off x="4649" y="1058"/>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68" name="Line 52"/>
            <p:cNvSpPr>
              <a:spLocks noChangeShapeType="1"/>
            </p:cNvSpPr>
            <p:nvPr/>
          </p:nvSpPr>
          <p:spPr bwMode="auto">
            <a:xfrm flipH="1">
              <a:off x="5104" y="1091"/>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69" name="Text Box 53"/>
            <p:cNvSpPr txBox="1">
              <a:spLocks noChangeArrowheads="1"/>
            </p:cNvSpPr>
            <p:nvPr/>
          </p:nvSpPr>
          <p:spPr bwMode="auto">
            <a:xfrm>
              <a:off x="4272" y="1823"/>
              <a:ext cx="76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a:t>
              </a:r>
            </a:p>
          </p:txBody>
        </p:sp>
      </p:grpSp>
      <p:sp>
        <p:nvSpPr>
          <p:cNvPr id="244790" name="Freeform 54"/>
          <p:cNvSpPr>
            <a:spLocks/>
          </p:cNvSpPr>
          <p:nvPr/>
        </p:nvSpPr>
        <p:spPr bwMode="auto">
          <a:xfrm>
            <a:off x="7991475" y="917575"/>
            <a:ext cx="723900" cy="1093788"/>
          </a:xfrm>
          <a:custGeom>
            <a:avLst/>
            <a:gdLst>
              <a:gd name="T0" fmla="*/ 0 w 456"/>
              <a:gd name="T1" fmla="*/ 0 h 689"/>
              <a:gd name="T2" fmla="*/ 811490313 w 456"/>
              <a:gd name="T3" fmla="*/ 504031480 h 689"/>
              <a:gd name="T4" fmla="*/ 1149191250 w 456"/>
              <a:gd name="T5" fmla="*/ 1736389244 h 689"/>
              <a:gd name="T6" fmla="*/ 0 60000 65536"/>
              <a:gd name="T7" fmla="*/ 0 60000 65536"/>
              <a:gd name="T8" fmla="*/ 0 60000 65536"/>
            </a:gdLst>
            <a:ahLst/>
            <a:cxnLst>
              <a:cxn ang="T6">
                <a:pos x="T0" y="T1"/>
              </a:cxn>
              <a:cxn ang="T7">
                <a:pos x="T2" y="T3"/>
              </a:cxn>
              <a:cxn ang="T8">
                <a:pos x="T4" y="T5"/>
              </a:cxn>
            </a:cxnLst>
            <a:rect l="0" t="0" r="r" b="b"/>
            <a:pathLst>
              <a:path w="456" h="689">
                <a:moveTo>
                  <a:pt x="0" y="0"/>
                </a:moveTo>
                <a:cubicBezTo>
                  <a:pt x="123" y="42"/>
                  <a:pt x="246" y="85"/>
                  <a:pt x="322" y="200"/>
                </a:cubicBezTo>
                <a:cubicBezTo>
                  <a:pt x="398" y="315"/>
                  <a:pt x="436" y="608"/>
                  <a:pt x="456" y="689"/>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4791" name="Group 55"/>
          <p:cNvGrpSpPr>
            <a:grpSpLocks/>
          </p:cNvGrpSpPr>
          <p:nvPr/>
        </p:nvGrpSpPr>
        <p:grpSpPr bwMode="auto">
          <a:xfrm>
            <a:off x="534988" y="3333750"/>
            <a:ext cx="2162175" cy="2420938"/>
            <a:chOff x="268" y="2472"/>
            <a:chExt cx="1362" cy="1525"/>
          </a:xfrm>
        </p:grpSpPr>
        <p:sp>
          <p:nvSpPr>
            <p:cNvPr id="29741" name="Oval 56"/>
            <p:cNvSpPr>
              <a:spLocks noChangeArrowheads="1"/>
            </p:cNvSpPr>
            <p:nvPr/>
          </p:nvSpPr>
          <p:spPr bwMode="auto">
            <a:xfrm>
              <a:off x="975" y="247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29742" name="Oval 57"/>
            <p:cNvSpPr>
              <a:spLocks noChangeArrowheads="1"/>
            </p:cNvSpPr>
            <p:nvPr/>
          </p:nvSpPr>
          <p:spPr bwMode="auto">
            <a:xfrm>
              <a:off x="1293" y="28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29743" name="Oval 58"/>
            <p:cNvSpPr>
              <a:spLocks noChangeArrowheads="1"/>
            </p:cNvSpPr>
            <p:nvPr/>
          </p:nvSpPr>
          <p:spPr bwMode="auto">
            <a:xfrm>
              <a:off x="633" y="27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29744" name="Oval 59"/>
            <p:cNvSpPr>
              <a:spLocks noChangeArrowheads="1"/>
            </p:cNvSpPr>
            <p:nvPr/>
          </p:nvSpPr>
          <p:spPr bwMode="auto">
            <a:xfrm>
              <a:off x="1418" y="313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29745" name="Oval 60"/>
            <p:cNvSpPr>
              <a:spLocks noChangeArrowheads="1"/>
            </p:cNvSpPr>
            <p:nvPr/>
          </p:nvSpPr>
          <p:spPr bwMode="auto">
            <a:xfrm>
              <a:off x="1092" y="313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29746" name="Oval 61"/>
            <p:cNvSpPr>
              <a:spLocks noChangeArrowheads="1"/>
            </p:cNvSpPr>
            <p:nvPr/>
          </p:nvSpPr>
          <p:spPr bwMode="auto">
            <a:xfrm>
              <a:off x="766" y="313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29747" name="Oval 62"/>
            <p:cNvSpPr>
              <a:spLocks noChangeArrowheads="1"/>
            </p:cNvSpPr>
            <p:nvPr/>
          </p:nvSpPr>
          <p:spPr bwMode="auto">
            <a:xfrm>
              <a:off x="440" y="313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29748" name="Oval 63"/>
            <p:cNvSpPr>
              <a:spLocks noChangeArrowheads="1"/>
            </p:cNvSpPr>
            <p:nvPr/>
          </p:nvSpPr>
          <p:spPr bwMode="auto">
            <a:xfrm>
              <a:off x="268" y="346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29749" name="Line 64"/>
            <p:cNvSpPr>
              <a:spLocks noChangeShapeType="1"/>
            </p:cNvSpPr>
            <p:nvPr/>
          </p:nvSpPr>
          <p:spPr bwMode="auto">
            <a:xfrm flipH="1">
              <a:off x="833" y="2643"/>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50" name="Line 65"/>
            <p:cNvSpPr>
              <a:spLocks noChangeShapeType="1"/>
            </p:cNvSpPr>
            <p:nvPr/>
          </p:nvSpPr>
          <p:spPr bwMode="auto">
            <a:xfrm flipH="1">
              <a:off x="589" y="2987"/>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51" name="Line 66"/>
            <p:cNvSpPr>
              <a:spLocks noChangeShapeType="1"/>
            </p:cNvSpPr>
            <p:nvPr/>
          </p:nvSpPr>
          <p:spPr bwMode="auto">
            <a:xfrm>
              <a:off x="1155" y="2632"/>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52" name="Line 67"/>
            <p:cNvSpPr>
              <a:spLocks noChangeShapeType="1"/>
            </p:cNvSpPr>
            <p:nvPr/>
          </p:nvSpPr>
          <p:spPr bwMode="auto">
            <a:xfrm>
              <a:off x="778" y="2976"/>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53" name="Line 68"/>
            <p:cNvSpPr>
              <a:spLocks noChangeShapeType="1"/>
            </p:cNvSpPr>
            <p:nvPr/>
          </p:nvSpPr>
          <p:spPr bwMode="auto">
            <a:xfrm flipH="1">
              <a:off x="1233" y="3009"/>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54" name="Text Box 69"/>
            <p:cNvSpPr txBox="1">
              <a:spLocks noChangeArrowheads="1"/>
            </p:cNvSpPr>
            <p:nvPr/>
          </p:nvSpPr>
          <p:spPr bwMode="auto">
            <a:xfrm>
              <a:off x="401" y="3741"/>
              <a:ext cx="100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13  27</a:t>
              </a:r>
            </a:p>
          </p:txBody>
        </p:sp>
      </p:grpSp>
      <p:sp>
        <p:nvSpPr>
          <p:cNvPr id="244806" name="Freeform 70"/>
          <p:cNvSpPr>
            <a:spLocks/>
          </p:cNvSpPr>
          <p:nvPr/>
        </p:nvSpPr>
        <p:spPr bwMode="auto">
          <a:xfrm>
            <a:off x="1143000" y="3352800"/>
            <a:ext cx="476250" cy="476250"/>
          </a:xfrm>
          <a:custGeom>
            <a:avLst/>
            <a:gdLst>
              <a:gd name="T0" fmla="*/ 756046875 w 300"/>
              <a:gd name="T1" fmla="*/ 0 h 300"/>
              <a:gd name="T2" fmla="*/ 224294700 w 300"/>
              <a:gd name="T3" fmla="*/ 224294700 h 300"/>
              <a:gd name="T4" fmla="*/ 0 w 300"/>
              <a:gd name="T5" fmla="*/ 756046875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cubicBezTo>
                  <a:pt x="219" y="19"/>
                  <a:pt x="139" y="39"/>
                  <a:pt x="89" y="89"/>
                </a:cubicBezTo>
                <a:cubicBezTo>
                  <a:pt x="39" y="139"/>
                  <a:pt x="17" y="269"/>
                  <a:pt x="0" y="300"/>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4807" name="Freeform 71"/>
          <p:cNvSpPr>
            <a:spLocks/>
          </p:cNvSpPr>
          <p:nvPr/>
        </p:nvSpPr>
        <p:spPr bwMode="auto">
          <a:xfrm>
            <a:off x="762000" y="3962400"/>
            <a:ext cx="263525" cy="465138"/>
          </a:xfrm>
          <a:custGeom>
            <a:avLst/>
            <a:gdLst>
              <a:gd name="T0" fmla="*/ 418345938 w 166"/>
              <a:gd name="T1" fmla="*/ 10080636 h 293"/>
              <a:gd name="T2" fmla="*/ 166330313 w 166"/>
              <a:gd name="T3" fmla="*/ 120967630 h 293"/>
              <a:gd name="T4" fmla="*/ 0 w 166"/>
              <a:gd name="T5" fmla="*/ 738407369 h 293"/>
              <a:gd name="T6" fmla="*/ 0 60000 65536"/>
              <a:gd name="T7" fmla="*/ 0 60000 65536"/>
              <a:gd name="T8" fmla="*/ 0 60000 65536"/>
            </a:gdLst>
            <a:ahLst/>
            <a:cxnLst>
              <a:cxn ang="T6">
                <a:pos x="T0" y="T1"/>
              </a:cxn>
              <a:cxn ang="T7">
                <a:pos x="T2" y="T3"/>
              </a:cxn>
              <a:cxn ang="T8">
                <a:pos x="T4" y="T5"/>
              </a:cxn>
            </a:cxnLst>
            <a:rect l="0" t="0" r="r" b="b"/>
            <a:pathLst>
              <a:path w="166" h="293">
                <a:moveTo>
                  <a:pt x="166" y="4"/>
                </a:moveTo>
                <a:cubicBezTo>
                  <a:pt x="130" y="2"/>
                  <a:pt x="94" y="0"/>
                  <a:pt x="66" y="48"/>
                </a:cubicBezTo>
                <a:cubicBezTo>
                  <a:pt x="38" y="96"/>
                  <a:pt x="13" y="256"/>
                  <a:pt x="0" y="293"/>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4808" name="Group 72"/>
          <p:cNvGrpSpPr>
            <a:grpSpLocks/>
          </p:cNvGrpSpPr>
          <p:nvPr/>
        </p:nvGrpSpPr>
        <p:grpSpPr bwMode="auto">
          <a:xfrm>
            <a:off x="3140075" y="3398838"/>
            <a:ext cx="2162175" cy="2420937"/>
            <a:chOff x="1909" y="2513"/>
            <a:chExt cx="1362" cy="1525"/>
          </a:xfrm>
        </p:grpSpPr>
        <p:sp>
          <p:nvSpPr>
            <p:cNvPr id="29727" name="Oval 73"/>
            <p:cNvSpPr>
              <a:spLocks noChangeArrowheads="1"/>
            </p:cNvSpPr>
            <p:nvPr/>
          </p:nvSpPr>
          <p:spPr bwMode="auto">
            <a:xfrm>
              <a:off x="2616" y="251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29728" name="Oval 74"/>
            <p:cNvSpPr>
              <a:spLocks noChangeArrowheads="1"/>
            </p:cNvSpPr>
            <p:nvPr/>
          </p:nvSpPr>
          <p:spPr bwMode="auto">
            <a:xfrm>
              <a:off x="2934" y="284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29729" name="Oval 75"/>
            <p:cNvSpPr>
              <a:spLocks noChangeArrowheads="1"/>
            </p:cNvSpPr>
            <p:nvPr/>
          </p:nvSpPr>
          <p:spPr bwMode="auto">
            <a:xfrm>
              <a:off x="2274" y="283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29730" name="Oval 76"/>
            <p:cNvSpPr>
              <a:spLocks noChangeArrowheads="1"/>
            </p:cNvSpPr>
            <p:nvPr/>
          </p:nvSpPr>
          <p:spPr bwMode="auto">
            <a:xfrm>
              <a:off x="3059" y="31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29731" name="Oval 77"/>
            <p:cNvSpPr>
              <a:spLocks noChangeArrowheads="1"/>
            </p:cNvSpPr>
            <p:nvPr/>
          </p:nvSpPr>
          <p:spPr bwMode="auto">
            <a:xfrm>
              <a:off x="2733" y="31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29732" name="Oval 78"/>
            <p:cNvSpPr>
              <a:spLocks noChangeArrowheads="1"/>
            </p:cNvSpPr>
            <p:nvPr/>
          </p:nvSpPr>
          <p:spPr bwMode="auto">
            <a:xfrm>
              <a:off x="2407" y="31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29733" name="Oval 79"/>
            <p:cNvSpPr>
              <a:spLocks noChangeArrowheads="1"/>
            </p:cNvSpPr>
            <p:nvPr/>
          </p:nvSpPr>
          <p:spPr bwMode="auto">
            <a:xfrm>
              <a:off x="2081" y="31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29734" name="Oval 80"/>
            <p:cNvSpPr>
              <a:spLocks noChangeArrowheads="1"/>
            </p:cNvSpPr>
            <p:nvPr/>
          </p:nvSpPr>
          <p:spPr bwMode="auto">
            <a:xfrm>
              <a:off x="1909" y="350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29735" name="Line 81"/>
            <p:cNvSpPr>
              <a:spLocks noChangeShapeType="1"/>
            </p:cNvSpPr>
            <p:nvPr/>
          </p:nvSpPr>
          <p:spPr bwMode="auto">
            <a:xfrm flipH="1">
              <a:off x="2474" y="2684"/>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36" name="Line 82"/>
            <p:cNvSpPr>
              <a:spLocks noChangeShapeType="1"/>
            </p:cNvSpPr>
            <p:nvPr/>
          </p:nvSpPr>
          <p:spPr bwMode="auto">
            <a:xfrm flipH="1">
              <a:off x="2230" y="3028"/>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37" name="Line 83"/>
            <p:cNvSpPr>
              <a:spLocks noChangeShapeType="1"/>
            </p:cNvSpPr>
            <p:nvPr/>
          </p:nvSpPr>
          <p:spPr bwMode="auto">
            <a:xfrm>
              <a:off x="2796" y="2673"/>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38" name="Line 84"/>
            <p:cNvSpPr>
              <a:spLocks noChangeShapeType="1"/>
            </p:cNvSpPr>
            <p:nvPr/>
          </p:nvSpPr>
          <p:spPr bwMode="auto">
            <a:xfrm>
              <a:off x="2419" y="3017"/>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39" name="Line 85"/>
            <p:cNvSpPr>
              <a:spLocks noChangeShapeType="1"/>
            </p:cNvSpPr>
            <p:nvPr/>
          </p:nvSpPr>
          <p:spPr bwMode="auto">
            <a:xfrm flipH="1">
              <a:off x="2874" y="3050"/>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40" name="Text Box 86"/>
            <p:cNvSpPr txBox="1">
              <a:spLocks noChangeArrowheads="1"/>
            </p:cNvSpPr>
            <p:nvPr/>
          </p:nvSpPr>
          <p:spPr bwMode="auto">
            <a:xfrm>
              <a:off x="2042" y="3782"/>
              <a:ext cx="100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13  27</a:t>
              </a:r>
            </a:p>
          </p:txBody>
        </p:sp>
      </p:grpSp>
      <p:sp>
        <p:nvSpPr>
          <p:cNvPr id="244823" name="Freeform 87"/>
          <p:cNvSpPr>
            <a:spLocks/>
          </p:cNvSpPr>
          <p:nvPr/>
        </p:nvSpPr>
        <p:spPr bwMode="auto">
          <a:xfrm>
            <a:off x="4343400" y="3733800"/>
            <a:ext cx="193675" cy="758825"/>
          </a:xfrm>
          <a:custGeom>
            <a:avLst/>
            <a:gdLst>
              <a:gd name="T0" fmla="*/ 0 w 122"/>
              <a:gd name="T1" fmla="*/ 0 h 478"/>
              <a:gd name="T2" fmla="*/ 307459063 w 122"/>
              <a:gd name="T3" fmla="*/ 1204634688 h 478"/>
              <a:gd name="T4" fmla="*/ 0 60000 65536"/>
              <a:gd name="T5" fmla="*/ 0 60000 65536"/>
            </a:gdLst>
            <a:ahLst/>
            <a:cxnLst>
              <a:cxn ang="T4">
                <a:pos x="T0" y="T1"/>
              </a:cxn>
              <a:cxn ang="T5">
                <a:pos x="T2" y="T3"/>
              </a:cxn>
            </a:cxnLst>
            <a:rect l="0" t="0" r="r" b="b"/>
            <a:pathLst>
              <a:path w="122" h="478">
                <a:moveTo>
                  <a:pt x="0" y="0"/>
                </a:moveTo>
                <a:cubicBezTo>
                  <a:pt x="53" y="198"/>
                  <a:pt x="107" y="397"/>
                  <a:pt x="122" y="478"/>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4824" name="Freeform 88"/>
          <p:cNvSpPr>
            <a:spLocks/>
          </p:cNvSpPr>
          <p:nvPr/>
        </p:nvSpPr>
        <p:spPr bwMode="auto">
          <a:xfrm>
            <a:off x="7391400" y="3505200"/>
            <a:ext cx="546100" cy="511175"/>
          </a:xfrm>
          <a:custGeom>
            <a:avLst/>
            <a:gdLst>
              <a:gd name="T0" fmla="*/ 0 w 344"/>
              <a:gd name="T1" fmla="*/ 0 h 322"/>
              <a:gd name="T2" fmla="*/ 587197200 w 344"/>
              <a:gd name="T3" fmla="*/ 279738138 h 322"/>
              <a:gd name="T4" fmla="*/ 866933750 w 344"/>
              <a:gd name="T5" fmla="*/ 811490313 h 322"/>
              <a:gd name="T6" fmla="*/ 0 60000 65536"/>
              <a:gd name="T7" fmla="*/ 0 60000 65536"/>
              <a:gd name="T8" fmla="*/ 0 60000 65536"/>
            </a:gdLst>
            <a:ahLst/>
            <a:cxnLst>
              <a:cxn ang="T6">
                <a:pos x="T0" y="T1"/>
              </a:cxn>
              <a:cxn ang="T7">
                <a:pos x="T2" y="T3"/>
              </a:cxn>
              <a:cxn ang="T8">
                <a:pos x="T4" y="T5"/>
              </a:cxn>
            </a:cxnLst>
            <a:rect l="0" t="0" r="r" b="b"/>
            <a:pathLst>
              <a:path w="344" h="322">
                <a:moveTo>
                  <a:pt x="0" y="0"/>
                </a:moveTo>
                <a:cubicBezTo>
                  <a:pt x="88" y="28"/>
                  <a:pt x="176" y="57"/>
                  <a:pt x="233" y="111"/>
                </a:cubicBezTo>
                <a:cubicBezTo>
                  <a:pt x="290" y="165"/>
                  <a:pt x="331" y="287"/>
                  <a:pt x="344" y="322"/>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4825" name="Group 89"/>
          <p:cNvGrpSpPr>
            <a:grpSpLocks/>
          </p:cNvGrpSpPr>
          <p:nvPr/>
        </p:nvGrpSpPr>
        <p:grpSpPr bwMode="auto">
          <a:xfrm>
            <a:off x="5867400" y="3429000"/>
            <a:ext cx="2187575" cy="2420938"/>
            <a:chOff x="3627" y="2532"/>
            <a:chExt cx="1378" cy="1525"/>
          </a:xfrm>
        </p:grpSpPr>
        <p:sp>
          <p:nvSpPr>
            <p:cNvPr id="29714" name="Oval 90"/>
            <p:cNvSpPr>
              <a:spLocks noChangeArrowheads="1"/>
            </p:cNvSpPr>
            <p:nvPr/>
          </p:nvSpPr>
          <p:spPr bwMode="auto">
            <a:xfrm>
              <a:off x="4334" y="253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29715" name="Oval 91"/>
            <p:cNvSpPr>
              <a:spLocks noChangeArrowheads="1"/>
            </p:cNvSpPr>
            <p:nvPr/>
          </p:nvSpPr>
          <p:spPr bwMode="auto">
            <a:xfrm>
              <a:off x="4652" y="286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29716" name="Oval 92"/>
            <p:cNvSpPr>
              <a:spLocks noChangeArrowheads="1"/>
            </p:cNvSpPr>
            <p:nvPr/>
          </p:nvSpPr>
          <p:spPr bwMode="auto">
            <a:xfrm>
              <a:off x="3992" y="285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29717" name="Oval 93"/>
            <p:cNvSpPr>
              <a:spLocks noChangeArrowheads="1"/>
            </p:cNvSpPr>
            <p:nvPr/>
          </p:nvSpPr>
          <p:spPr bwMode="auto">
            <a:xfrm>
              <a:off x="4777" y="31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29718" name="Oval 94"/>
            <p:cNvSpPr>
              <a:spLocks noChangeArrowheads="1"/>
            </p:cNvSpPr>
            <p:nvPr/>
          </p:nvSpPr>
          <p:spPr bwMode="auto">
            <a:xfrm>
              <a:off x="4451" y="31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29719" name="Oval 95"/>
            <p:cNvSpPr>
              <a:spLocks noChangeArrowheads="1"/>
            </p:cNvSpPr>
            <p:nvPr/>
          </p:nvSpPr>
          <p:spPr bwMode="auto">
            <a:xfrm>
              <a:off x="4125" y="31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29720" name="Oval 96"/>
            <p:cNvSpPr>
              <a:spLocks noChangeArrowheads="1"/>
            </p:cNvSpPr>
            <p:nvPr/>
          </p:nvSpPr>
          <p:spPr bwMode="auto">
            <a:xfrm>
              <a:off x="3799" y="31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29721" name="Oval 97"/>
            <p:cNvSpPr>
              <a:spLocks noChangeArrowheads="1"/>
            </p:cNvSpPr>
            <p:nvPr/>
          </p:nvSpPr>
          <p:spPr bwMode="auto">
            <a:xfrm>
              <a:off x="3627" y="352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29722" name="Line 98"/>
            <p:cNvSpPr>
              <a:spLocks noChangeShapeType="1"/>
            </p:cNvSpPr>
            <p:nvPr/>
          </p:nvSpPr>
          <p:spPr bwMode="auto">
            <a:xfrm flipH="1">
              <a:off x="4192" y="2703"/>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23" name="Line 99"/>
            <p:cNvSpPr>
              <a:spLocks noChangeShapeType="1"/>
            </p:cNvSpPr>
            <p:nvPr/>
          </p:nvSpPr>
          <p:spPr bwMode="auto">
            <a:xfrm>
              <a:off x="4514" y="2692"/>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24" name="Line 100"/>
            <p:cNvSpPr>
              <a:spLocks noChangeShapeType="1"/>
            </p:cNvSpPr>
            <p:nvPr/>
          </p:nvSpPr>
          <p:spPr bwMode="auto">
            <a:xfrm>
              <a:off x="4137" y="3036"/>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25" name="Text Box 101"/>
            <p:cNvSpPr txBox="1">
              <a:spLocks noChangeArrowheads="1"/>
            </p:cNvSpPr>
            <p:nvPr/>
          </p:nvSpPr>
          <p:spPr bwMode="auto">
            <a:xfrm>
              <a:off x="3760" y="3801"/>
              <a:ext cx="124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13  27  38</a:t>
              </a:r>
            </a:p>
          </p:txBody>
        </p:sp>
        <p:sp>
          <p:nvSpPr>
            <p:cNvPr id="29726" name="Line 102"/>
            <p:cNvSpPr>
              <a:spLocks noChangeShapeType="1"/>
            </p:cNvSpPr>
            <p:nvPr/>
          </p:nvSpPr>
          <p:spPr bwMode="auto">
            <a:xfrm flipH="1">
              <a:off x="3945" y="3044"/>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4738">
                                            <p:txEl>
                                              <p:pRg st="0" end="0"/>
                                            </p:txEl>
                                          </p:spTgt>
                                        </p:tgtEl>
                                        <p:attrNameLst>
                                          <p:attrName>style.visibility</p:attrName>
                                        </p:attrNameLst>
                                      </p:cBhvr>
                                      <p:to>
                                        <p:strVal val="visible"/>
                                      </p:to>
                                    </p:set>
                                    <p:animEffect transition="in" filter="box(out)">
                                      <p:cBhvr>
                                        <p:cTn id="7" dur="500"/>
                                        <p:tgtEl>
                                          <p:spTgt spid="24473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44739"/>
                                        </p:tgtEl>
                                        <p:attrNameLst>
                                          <p:attrName>style.visibility</p:attrName>
                                        </p:attrNameLst>
                                      </p:cBhvr>
                                      <p:to>
                                        <p:strVal val="visible"/>
                                      </p:to>
                                    </p:set>
                                    <p:animEffect transition="in" filter="box(out)">
                                      <p:cBhvr>
                                        <p:cTn id="12" dur="500"/>
                                        <p:tgtEl>
                                          <p:spTgt spid="24473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44755"/>
                                        </p:tgtEl>
                                        <p:attrNameLst>
                                          <p:attrName>style.visibility</p:attrName>
                                        </p:attrNameLst>
                                      </p:cBhvr>
                                      <p:to>
                                        <p:strVal val="visible"/>
                                      </p:to>
                                    </p:set>
                                    <p:animEffect transition="in" filter="box(out)">
                                      <p:cBhvr>
                                        <p:cTn id="17" dur="500"/>
                                        <p:tgtEl>
                                          <p:spTgt spid="244755"/>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44756"/>
                                        </p:tgtEl>
                                        <p:attrNameLst>
                                          <p:attrName>style.visibility</p:attrName>
                                        </p:attrNameLst>
                                      </p:cBhvr>
                                      <p:to>
                                        <p:strVal val="visible"/>
                                      </p:to>
                                    </p:set>
                                    <p:animEffect transition="in" filter="box(out)">
                                      <p:cBhvr>
                                        <p:cTn id="22" dur="500"/>
                                        <p:tgtEl>
                                          <p:spTgt spid="24475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44772"/>
                                        </p:tgtEl>
                                        <p:attrNameLst>
                                          <p:attrName>style.visibility</p:attrName>
                                        </p:attrNameLst>
                                      </p:cBhvr>
                                      <p:to>
                                        <p:strVal val="visible"/>
                                      </p:to>
                                    </p:set>
                                    <p:animEffect transition="in" filter="box(out)">
                                      <p:cBhvr>
                                        <p:cTn id="27" dur="500"/>
                                        <p:tgtEl>
                                          <p:spTgt spid="244772"/>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44773"/>
                                        </p:tgtEl>
                                        <p:attrNameLst>
                                          <p:attrName>style.visibility</p:attrName>
                                        </p:attrNameLst>
                                      </p:cBhvr>
                                      <p:to>
                                        <p:strVal val="visible"/>
                                      </p:to>
                                    </p:set>
                                    <p:animEffect transition="in" filter="box(out)">
                                      <p:cBhvr>
                                        <p:cTn id="32" dur="500"/>
                                        <p:tgtEl>
                                          <p:spTgt spid="244773"/>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44774"/>
                                        </p:tgtEl>
                                        <p:attrNameLst>
                                          <p:attrName>style.visibility</p:attrName>
                                        </p:attrNameLst>
                                      </p:cBhvr>
                                      <p:to>
                                        <p:strVal val="visible"/>
                                      </p:to>
                                    </p:set>
                                    <p:animEffect transition="in" filter="box(out)">
                                      <p:cBhvr>
                                        <p:cTn id="37" dur="500"/>
                                        <p:tgtEl>
                                          <p:spTgt spid="244774"/>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44790"/>
                                        </p:tgtEl>
                                        <p:attrNameLst>
                                          <p:attrName>style.visibility</p:attrName>
                                        </p:attrNameLst>
                                      </p:cBhvr>
                                      <p:to>
                                        <p:strVal val="visible"/>
                                      </p:to>
                                    </p:set>
                                    <p:animEffect transition="in" filter="box(out)">
                                      <p:cBhvr>
                                        <p:cTn id="42" dur="500"/>
                                        <p:tgtEl>
                                          <p:spTgt spid="244790"/>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244791"/>
                                        </p:tgtEl>
                                        <p:attrNameLst>
                                          <p:attrName>style.visibility</p:attrName>
                                        </p:attrNameLst>
                                      </p:cBhvr>
                                      <p:to>
                                        <p:strVal val="visible"/>
                                      </p:to>
                                    </p:set>
                                    <p:animEffect transition="in" filter="box(out)">
                                      <p:cBhvr>
                                        <p:cTn id="47" dur="500"/>
                                        <p:tgtEl>
                                          <p:spTgt spid="244791"/>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44806"/>
                                        </p:tgtEl>
                                        <p:attrNameLst>
                                          <p:attrName>style.visibility</p:attrName>
                                        </p:attrNameLst>
                                      </p:cBhvr>
                                      <p:to>
                                        <p:strVal val="visible"/>
                                      </p:to>
                                    </p:set>
                                    <p:animEffect transition="in" filter="box(out)">
                                      <p:cBhvr>
                                        <p:cTn id="52" dur="500"/>
                                        <p:tgtEl>
                                          <p:spTgt spid="244806"/>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44807"/>
                                        </p:tgtEl>
                                        <p:attrNameLst>
                                          <p:attrName>style.visibility</p:attrName>
                                        </p:attrNameLst>
                                      </p:cBhvr>
                                      <p:to>
                                        <p:strVal val="visible"/>
                                      </p:to>
                                    </p:set>
                                    <p:animEffect transition="in" filter="box(out)">
                                      <p:cBhvr>
                                        <p:cTn id="57" dur="500"/>
                                        <p:tgtEl>
                                          <p:spTgt spid="244807"/>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244808"/>
                                        </p:tgtEl>
                                        <p:attrNameLst>
                                          <p:attrName>style.visibility</p:attrName>
                                        </p:attrNameLst>
                                      </p:cBhvr>
                                      <p:to>
                                        <p:strVal val="visible"/>
                                      </p:to>
                                    </p:set>
                                    <p:animEffect transition="in" filter="box(out)">
                                      <p:cBhvr>
                                        <p:cTn id="62" dur="500"/>
                                        <p:tgtEl>
                                          <p:spTgt spid="244808"/>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244823"/>
                                        </p:tgtEl>
                                        <p:attrNameLst>
                                          <p:attrName>style.visibility</p:attrName>
                                        </p:attrNameLst>
                                      </p:cBhvr>
                                      <p:to>
                                        <p:strVal val="visible"/>
                                      </p:to>
                                    </p:set>
                                    <p:animEffect transition="in" filter="box(out)">
                                      <p:cBhvr>
                                        <p:cTn id="67" dur="500"/>
                                        <p:tgtEl>
                                          <p:spTgt spid="244823"/>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nodeType="clickEffect">
                                  <p:stCondLst>
                                    <p:cond delay="0"/>
                                  </p:stCondLst>
                                  <p:childTnLst>
                                    <p:set>
                                      <p:cBhvr>
                                        <p:cTn id="71" dur="1" fill="hold">
                                          <p:stCondLst>
                                            <p:cond delay="0"/>
                                          </p:stCondLst>
                                        </p:cTn>
                                        <p:tgtEl>
                                          <p:spTgt spid="244825"/>
                                        </p:tgtEl>
                                        <p:attrNameLst>
                                          <p:attrName>style.visibility</p:attrName>
                                        </p:attrNameLst>
                                      </p:cBhvr>
                                      <p:to>
                                        <p:strVal val="visible"/>
                                      </p:to>
                                    </p:set>
                                    <p:animEffect transition="in" filter="box(out)">
                                      <p:cBhvr>
                                        <p:cTn id="72" dur="500"/>
                                        <p:tgtEl>
                                          <p:spTgt spid="244825"/>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244824"/>
                                        </p:tgtEl>
                                        <p:attrNameLst>
                                          <p:attrName>style.visibility</p:attrName>
                                        </p:attrNameLst>
                                      </p:cBhvr>
                                      <p:to>
                                        <p:strVal val="visible"/>
                                      </p:to>
                                    </p:set>
                                    <p:animEffect transition="in" filter="box(out)">
                                      <p:cBhvr>
                                        <p:cTn id="77" dur="500"/>
                                        <p:tgtEl>
                                          <p:spTgt spid="244824"/>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build="p" autoUpdateAnimBg="0"/>
      <p:bldP spid="244755" grpId="0" animBg="1"/>
      <p:bldP spid="244772" grpId="0" animBg="1"/>
      <p:bldP spid="244773" grpId="0" animBg="1"/>
      <p:bldP spid="244790" grpId="0" animBg="1"/>
      <p:bldP spid="244806" grpId="0" animBg="1"/>
      <p:bldP spid="244807" grpId="0" animBg="1"/>
      <p:bldP spid="244823" grpId="0" animBg="1"/>
      <p:bldP spid="2448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1"/>
          <p:cNvSpPr>
            <a:spLocks noGrp="1"/>
          </p:cNvSpPr>
          <p:nvPr>
            <p:ph type="sldNum" sz="quarter" idx="11"/>
          </p:nvPr>
        </p:nvSpPr>
        <p:spPr>
          <a:xfrm>
            <a:off x="3124200" y="6248400"/>
            <a:ext cx="2895600" cy="457200"/>
          </a:xfrm>
        </p:spPr>
        <p:txBody>
          <a:bodyPr/>
          <a:lstStyle/>
          <a:p>
            <a:pPr algn="ctr">
              <a:defRPr/>
            </a:pPr>
            <a:fld id="{53F31B10-A80F-4C4C-925C-911F293295AB}" type="slidenum">
              <a:rPr lang="en-US" altLang="zh-CN" sz="1200" b="0">
                <a:latin typeface="+mn-lt"/>
                <a:ea typeface="+mn-ea"/>
              </a:rPr>
              <a:pPr algn="ctr">
                <a:defRPr/>
              </a:pPr>
              <a:t>37</a:t>
            </a:fld>
            <a:endParaRPr lang="en-US" altLang="zh-CN" sz="1200" b="0">
              <a:latin typeface="+mn-lt"/>
              <a:ea typeface="+mn-ea"/>
            </a:endParaRPr>
          </a:p>
        </p:txBody>
      </p:sp>
      <p:grpSp>
        <p:nvGrpSpPr>
          <p:cNvPr id="245762" name="Group 2"/>
          <p:cNvGrpSpPr>
            <a:grpSpLocks/>
          </p:cNvGrpSpPr>
          <p:nvPr/>
        </p:nvGrpSpPr>
        <p:grpSpPr bwMode="auto">
          <a:xfrm>
            <a:off x="817563" y="755650"/>
            <a:ext cx="2187575" cy="2420938"/>
            <a:chOff x="515" y="476"/>
            <a:chExt cx="1378" cy="1525"/>
          </a:xfrm>
        </p:grpSpPr>
        <p:sp>
          <p:nvSpPr>
            <p:cNvPr id="30791" name="Oval 3"/>
            <p:cNvSpPr>
              <a:spLocks noChangeArrowheads="1"/>
            </p:cNvSpPr>
            <p:nvPr/>
          </p:nvSpPr>
          <p:spPr bwMode="auto">
            <a:xfrm>
              <a:off x="1222" y="47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30792" name="Oval 4"/>
            <p:cNvSpPr>
              <a:spLocks noChangeArrowheads="1"/>
            </p:cNvSpPr>
            <p:nvPr/>
          </p:nvSpPr>
          <p:spPr bwMode="auto">
            <a:xfrm>
              <a:off x="1540" y="8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30793" name="Oval 5"/>
            <p:cNvSpPr>
              <a:spLocks noChangeArrowheads="1"/>
            </p:cNvSpPr>
            <p:nvPr/>
          </p:nvSpPr>
          <p:spPr bwMode="auto">
            <a:xfrm>
              <a:off x="880" y="8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30794" name="Oval 6"/>
            <p:cNvSpPr>
              <a:spLocks noChangeArrowheads="1"/>
            </p:cNvSpPr>
            <p:nvPr/>
          </p:nvSpPr>
          <p:spPr bwMode="auto">
            <a:xfrm>
              <a:off x="1665" y="11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30795" name="Oval 7"/>
            <p:cNvSpPr>
              <a:spLocks noChangeArrowheads="1"/>
            </p:cNvSpPr>
            <p:nvPr/>
          </p:nvSpPr>
          <p:spPr bwMode="auto">
            <a:xfrm>
              <a:off x="1339" y="11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30796" name="Oval 8"/>
            <p:cNvSpPr>
              <a:spLocks noChangeArrowheads="1"/>
            </p:cNvSpPr>
            <p:nvPr/>
          </p:nvSpPr>
          <p:spPr bwMode="auto">
            <a:xfrm>
              <a:off x="1013" y="11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30797" name="Oval 9"/>
            <p:cNvSpPr>
              <a:spLocks noChangeArrowheads="1"/>
            </p:cNvSpPr>
            <p:nvPr/>
          </p:nvSpPr>
          <p:spPr bwMode="auto">
            <a:xfrm>
              <a:off x="687" y="11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30798" name="Oval 10"/>
            <p:cNvSpPr>
              <a:spLocks noChangeArrowheads="1"/>
            </p:cNvSpPr>
            <p:nvPr/>
          </p:nvSpPr>
          <p:spPr bwMode="auto">
            <a:xfrm>
              <a:off x="515" y="14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30799" name="Line 11"/>
            <p:cNvSpPr>
              <a:spLocks noChangeShapeType="1"/>
            </p:cNvSpPr>
            <p:nvPr/>
          </p:nvSpPr>
          <p:spPr bwMode="auto">
            <a:xfrm flipH="1">
              <a:off x="1080" y="647"/>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800" name="Line 12"/>
            <p:cNvSpPr>
              <a:spLocks noChangeShapeType="1"/>
            </p:cNvSpPr>
            <p:nvPr/>
          </p:nvSpPr>
          <p:spPr bwMode="auto">
            <a:xfrm>
              <a:off x="1402" y="636"/>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801" name="Line 13"/>
            <p:cNvSpPr>
              <a:spLocks noChangeShapeType="1"/>
            </p:cNvSpPr>
            <p:nvPr/>
          </p:nvSpPr>
          <p:spPr bwMode="auto">
            <a:xfrm>
              <a:off x="1025" y="980"/>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802" name="Text Box 14"/>
            <p:cNvSpPr txBox="1">
              <a:spLocks noChangeArrowheads="1"/>
            </p:cNvSpPr>
            <p:nvPr/>
          </p:nvSpPr>
          <p:spPr bwMode="auto">
            <a:xfrm>
              <a:off x="648" y="1745"/>
              <a:ext cx="124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13  27  38</a:t>
              </a:r>
            </a:p>
          </p:txBody>
        </p:sp>
        <p:sp>
          <p:nvSpPr>
            <p:cNvPr id="30803" name="Line 15"/>
            <p:cNvSpPr>
              <a:spLocks noChangeShapeType="1"/>
            </p:cNvSpPr>
            <p:nvPr/>
          </p:nvSpPr>
          <p:spPr bwMode="auto">
            <a:xfrm flipH="1">
              <a:off x="811" y="989"/>
              <a:ext cx="134"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45776" name="Line 16"/>
          <p:cNvSpPr>
            <a:spLocks noChangeShapeType="1"/>
          </p:cNvSpPr>
          <p:nvPr/>
        </p:nvSpPr>
        <p:spPr bwMode="auto">
          <a:xfrm flipH="1">
            <a:off x="1852613" y="1076325"/>
            <a:ext cx="246062" cy="776288"/>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5777" name="Group 17"/>
          <p:cNvGrpSpPr>
            <a:grpSpLocks/>
          </p:cNvGrpSpPr>
          <p:nvPr/>
        </p:nvGrpSpPr>
        <p:grpSpPr bwMode="auto">
          <a:xfrm>
            <a:off x="3440113" y="714375"/>
            <a:ext cx="2568575" cy="2420938"/>
            <a:chOff x="2167" y="450"/>
            <a:chExt cx="1618" cy="1525"/>
          </a:xfrm>
        </p:grpSpPr>
        <p:sp>
          <p:nvSpPr>
            <p:cNvPr id="30779" name="Oval 18"/>
            <p:cNvSpPr>
              <a:spLocks noChangeArrowheads="1"/>
            </p:cNvSpPr>
            <p:nvPr/>
          </p:nvSpPr>
          <p:spPr bwMode="auto">
            <a:xfrm>
              <a:off x="2874" y="45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30780" name="Oval 19"/>
            <p:cNvSpPr>
              <a:spLocks noChangeArrowheads="1"/>
            </p:cNvSpPr>
            <p:nvPr/>
          </p:nvSpPr>
          <p:spPr bwMode="auto">
            <a:xfrm>
              <a:off x="3192" y="77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30781" name="Oval 20"/>
            <p:cNvSpPr>
              <a:spLocks noChangeArrowheads="1"/>
            </p:cNvSpPr>
            <p:nvPr/>
          </p:nvSpPr>
          <p:spPr bwMode="auto">
            <a:xfrm>
              <a:off x="2532" y="77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30782" name="Oval 21"/>
            <p:cNvSpPr>
              <a:spLocks noChangeArrowheads="1"/>
            </p:cNvSpPr>
            <p:nvPr/>
          </p:nvSpPr>
          <p:spPr bwMode="auto">
            <a:xfrm>
              <a:off x="3317" y="111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30783" name="Oval 22"/>
            <p:cNvSpPr>
              <a:spLocks noChangeArrowheads="1"/>
            </p:cNvSpPr>
            <p:nvPr/>
          </p:nvSpPr>
          <p:spPr bwMode="auto">
            <a:xfrm>
              <a:off x="2991" y="111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30784" name="Oval 23"/>
            <p:cNvSpPr>
              <a:spLocks noChangeArrowheads="1"/>
            </p:cNvSpPr>
            <p:nvPr/>
          </p:nvSpPr>
          <p:spPr bwMode="auto">
            <a:xfrm>
              <a:off x="2665" y="111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30785" name="Oval 24"/>
            <p:cNvSpPr>
              <a:spLocks noChangeArrowheads="1"/>
            </p:cNvSpPr>
            <p:nvPr/>
          </p:nvSpPr>
          <p:spPr bwMode="auto">
            <a:xfrm>
              <a:off x="2339" y="111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30786" name="Oval 25"/>
            <p:cNvSpPr>
              <a:spLocks noChangeArrowheads="1"/>
            </p:cNvSpPr>
            <p:nvPr/>
          </p:nvSpPr>
          <p:spPr bwMode="auto">
            <a:xfrm>
              <a:off x="2167" y="144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30787" name="Line 26"/>
            <p:cNvSpPr>
              <a:spLocks noChangeShapeType="1"/>
            </p:cNvSpPr>
            <p:nvPr/>
          </p:nvSpPr>
          <p:spPr bwMode="auto">
            <a:xfrm flipH="1">
              <a:off x="2732" y="621"/>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8" name="Line 27"/>
            <p:cNvSpPr>
              <a:spLocks noChangeShapeType="1"/>
            </p:cNvSpPr>
            <p:nvPr/>
          </p:nvSpPr>
          <p:spPr bwMode="auto">
            <a:xfrm>
              <a:off x="3054" y="610"/>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89" name="Text Box 28"/>
            <p:cNvSpPr txBox="1">
              <a:spLocks noChangeArrowheads="1"/>
            </p:cNvSpPr>
            <p:nvPr/>
          </p:nvSpPr>
          <p:spPr bwMode="auto">
            <a:xfrm>
              <a:off x="2300" y="1719"/>
              <a:ext cx="148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13  27  38  49</a:t>
              </a:r>
            </a:p>
          </p:txBody>
        </p:sp>
        <p:sp>
          <p:nvSpPr>
            <p:cNvPr id="30790" name="Line 29"/>
            <p:cNvSpPr>
              <a:spLocks noChangeShapeType="1"/>
            </p:cNvSpPr>
            <p:nvPr/>
          </p:nvSpPr>
          <p:spPr bwMode="auto">
            <a:xfrm flipH="1">
              <a:off x="2463" y="963"/>
              <a:ext cx="134"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45790" name="Freeform 30"/>
          <p:cNvSpPr>
            <a:spLocks/>
          </p:cNvSpPr>
          <p:nvPr/>
        </p:nvSpPr>
        <p:spPr bwMode="auto">
          <a:xfrm>
            <a:off x="4057650" y="793750"/>
            <a:ext cx="546100" cy="528638"/>
          </a:xfrm>
          <a:custGeom>
            <a:avLst/>
            <a:gdLst>
              <a:gd name="T0" fmla="*/ 866933750 w 344"/>
              <a:gd name="T1" fmla="*/ 0 h 333"/>
              <a:gd name="T2" fmla="*/ 335181575 w 344"/>
              <a:gd name="T3" fmla="*/ 194053009 h 333"/>
              <a:gd name="T4" fmla="*/ 0 w 344"/>
              <a:gd name="T5" fmla="*/ 839213619 h 333"/>
              <a:gd name="T6" fmla="*/ 0 60000 65536"/>
              <a:gd name="T7" fmla="*/ 0 60000 65536"/>
              <a:gd name="T8" fmla="*/ 0 60000 65536"/>
            </a:gdLst>
            <a:ahLst/>
            <a:cxnLst>
              <a:cxn ang="T6">
                <a:pos x="T0" y="T1"/>
              </a:cxn>
              <a:cxn ang="T7">
                <a:pos x="T2" y="T3"/>
              </a:cxn>
              <a:cxn ang="T8">
                <a:pos x="T4" y="T5"/>
              </a:cxn>
            </a:cxnLst>
            <a:rect l="0" t="0" r="r" b="b"/>
            <a:pathLst>
              <a:path w="344" h="333">
                <a:moveTo>
                  <a:pt x="344" y="0"/>
                </a:moveTo>
                <a:cubicBezTo>
                  <a:pt x="267" y="11"/>
                  <a:pt x="190" y="22"/>
                  <a:pt x="133" y="77"/>
                </a:cubicBezTo>
                <a:cubicBezTo>
                  <a:pt x="76" y="132"/>
                  <a:pt x="26" y="290"/>
                  <a:pt x="0" y="333"/>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5791" name="Group 31"/>
          <p:cNvGrpSpPr>
            <a:grpSpLocks/>
          </p:cNvGrpSpPr>
          <p:nvPr/>
        </p:nvGrpSpPr>
        <p:grpSpPr bwMode="auto">
          <a:xfrm>
            <a:off x="6273800" y="708025"/>
            <a:ext cx="2568575" cy="2420938"/>
            <a:chOff x="3952" y="446"/>
            <a:chExt cx="1618" cy="1525"/>
          </a:xfrm>
        </p:grpSpPr>
        <p:sp>
          <p:nvSpPr>
            <p:cNvPr id="30767" name="Oval 32"/>
            <p:cNvSpPr>
              <a:spLocks noChangeArrowheads="1"/>
            </p:cNvSpPr>
            <p:nvPr/>
          </p:nvSpPr>
          <p:spPr bwMode="auto">
            <a:xfrm>
              <a:off x="4659" y="44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30768" name="Oval 33"/>
            <p:cNvSpPr>
              <a:spLocks noChangeArrowheads="1"/>
            </p:cNvSpPr>
            <p:nvPr/>
          </p:nvSpPr>
          <p:spPr bwMode="auto">
            <a:xfrm>
              <a:off x="4977" y="77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30769" name="Oval 34"/>
            <p:cNvSpPr>
              <a:spLocks noChangeArrowheads="1"/>
            </p:cNvSpPr>
            <p:nvPr/>
          </p:nvSpPr>
          <p:spPr bwMode="auto">
            <a:xfrm>
              <a:off x="4317" y="7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30770" name="Oval 35"/>
            <p:cNvSpPr>
              <a:spLocks noChangeArrowheads="1"/>
            </p:cNvSpPr>
            <p:nvPr/>
          </p:nvSpPr>
          <p:spPr bwMode="auto">
            <a:xfrm>
              <a:off x="5102" y="111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30771" name="Oval 36"/>
            <p:cNvSpPr>
              <a:spLocks noChangeArrowheads="1"/>
            </p:cNvSpPr>
            <p:nvPr/>
          </p:nvSpPr>
          <p:spPr bwMode="auto">
            <a:xfrm>
              <a:off x="4776" y="111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30772" name="Oval 37"/>
            <p:cNvSpPr>
              <a:spLocks noChangeArrowheads="1"/>
            </p:cNvSpPr>
            <p:nvPr/>
          </p:nvSpPr>
          <p:spPr bwMode="auto">
            <a:xfrm>
              <a:off x="4450" y="111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30773" name="Oval 38"/>
            <p:cNvSpPr>
              <a:spLocks noChangeArrowheads="1"/>
            </p:cNvSpPr>
            <p:nvPr/>
          </p:nvSpPr>
          <p:spPr bwMode="auto">
            <a:xfrm>
              <a:off x="4124" y="111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30774" name="Oval 39"/>
            <p:cNvSpPr>
              <a:spLocks noChangeArrowheads="1"/>
            </p:cNvSpPr>
            <p:nvPr/>
          </p:nvSpPr>
          <p:spPr bwMode="auto">
            <a:xfrm>
              <a:off x="3952" y="14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30775" name="Line 40"/>
            <p:cNvSpPr>
              <a:spLocks noChangeShapeType="1"/>
            </p:cNvSpPr>
            <p:nvPr/>
          </p:nvSpPr>
          <p:spPr bwMode="auto">
            <a:xfrm flipH="1">
              <a:off x="4517" y="617"/>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76" name="Line 41"/>
            <p:cNvSpPr>
              <a:spLocks noChangeShapeType="1"/>
            </p:cNvSpPr>
            <p:nvPr/>
          </p:nvSpPr>
          <p:spPr bwMode="auto">
            <a:xfrm>
              <a:off x="4839" y="606"/>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77" name="Text Box 42"/>
            <p:cNvSpPr txBox="1">
              <a:spLocks noChangeArrowheads="1"/>
            </p:cNvSpPr>
            <p:nvPr/>
          </p:nvSpPr>
          <p:spPr bwMode="auto">
            <a:xfrm>
              <a:off x="4085" y="1715"/>
              <a:ext cx="148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13  27  38  49</a:t>
              </a:r>
            </a:p>
          </p:txBody>
        </p:sp>
        <p:sp>
          <p:nvSpPr>
            <p:cNvPr id="30778" name="Line 43"/>
            <p:cNvSpPr>
              <a:spLocks noChangeShapeType="1"/>
            </p:cNvSpPr>
            <p:nvPr/>
          </p:nvSpPr>
          <p:spPr bwMode="auto">
            <a:xfrm flipH="1">
              <a:off x="4248" y="959"/>
              <a:ext cx="134"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45804" name="Freeform 44"/>
          <p:cNvSpPr>
            <a:spLocks/>
          </p:cNvSpPr>
          <p:nvPr/>
        </p:nvSpPr>
        <p:spPr bwMode="auto">
          <a:xfrm>
            <a:off x="6527800" y="793750"/>
            <a:ext cx="898525" cy="1181100"/>
          </a:xfrm>
          <a:custGeom>
            <a:avLst/>
            <a:gdLst>
              <a:gd name="T0" fmla="*/ 1426408438 w 566"/>
              <a:gd name="T1" fmla="*/ 0 h 744"/>
              <a:gd name="T2" fmla="*/ 279738138 w 566"/>
              <a:gd name="T3" fmla="*/ 504031250 h 744"/>
              <a:gd name="T4" fmla="*/ 0 w 566"/>
              <a:gd name="T5" fmla="*/ 1874996250 h 744"/>
              <a:gd name="T6" fmla="*/ 0 60000 65536"/>
              <a:gd name="T7" fmla="*/ 0 60000 65536"/>
              <a:gd name="T8" fmla="*/ 0 60000 65536"/>
            </a:gdLst>
            <a:ahLst/>
            <a:cxnLst>
              <a:cxn ang="T6">
                <a:pos x="T0" y="T1"/>
              </a:cxn>
              <a:cxn ang="T7">
                <a:pos x="T2" y="T3"/>
              </a:cxn>
              <a:cxn ang="T8">
                <a:pos x="T4" y="T5"/>
              </a:cxn>
            </a:cxnLst>
            <a:rect l="0" t="0" r="r" b="b"/>
            <a:pathLst>
              <a:path w="566" h="744">
                <a:moveTo>
                  <a:pt x="566" y="0"/>
                </a:moveTo>
                <a:cubicBezTo>
                  <a:pt x="385" y="38"/>
                  <a:pt x="205" y="76"/>
                  <a:pt x="111" y="200"/>
                </a:cubicBezTo>
                <a:cubicBezTo>
                  <a:pt x="17" y="324"/>
                  <a:pt x="8" y="534"/>
                  <a:pt x="0" y="744"/>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5805" name="Group 45"/>
          <p:cNvGrpSpPr>
            <a:grpSpLocks/>
          </p:cNvGrpSpPr>
          <p:nvPr/>
        </p:nvGrpSpPr>
        <p:grpSpPr bwMode="auto">
          <a:xfrm>
            <a:off x="212725" y="3328988"/>
            <a:ext cx="2886075" cy="2420937"/>
            <a:chOff x="58" y="2398"/>
            <a:chExt cx="1818" cy="1525"/>
          </a:xfrm>
        </p:grpSpPr>
        <p:sp>
          <p:nvSpPr>
            <p:cNvPr id="30756" name="Oval 46"/>
            <p:cNvSpPr>
              <a:spLocks noChangeArrowheads="1"/>
            </p:cNvSpPr>
            <p:nvPr/>
          </p:nvSpPr>
          <p:spPr bwMode="auto">
            <a:xfrm>
              <a:off x="765" y="239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30757" name="Oval 47"/>
            <p:cNvSpPr>
              <a:spLocks noChangeArrowheads="1"/>
            </p:cNvSpPr>
            <p:nvPr/>
          </p:nvSpPr>
          <p:spPr bwMode="auto">
            <a:xfrm>
              <a:off x="1083" y="272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30758" name="Oval 48"/>
            <p:cNvSpPr>
              <a:spLocks noChangeArrowheads="1"/>
            </p:cNvSpPr>
            <p:nvPr/>
          </p:nvSpPr>
          <p:spPr bwMode="auto">
            <a:xfrm>
              <a:off x="423" y="272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30759" name="Oval 49"/>
            <p:cNvSpPr>
              <a:spLocks noChangeArrowheads="1"/>
            </p:cNvSpPr>
            <p:nvPr/>
          </p:nvSpPr>
          <p:spPr bwMode="auto">
            <a:xfrm>
              <a:off x="1208" y="30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30760" name="Oval 50"/>
            <p:cNvSpPr>
              <a:spLocks noChangeArrowheads="1"/>
            </p:cNvSpPr>
            <p:nvPr/>
          </p:nvSpPr>
          <p:spPr bwMode="auto">
            <a:xfrm>
              <a:off x="882" y="30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30761" name="Oval 51"/>
            <p:cNvSpPr>
              <a:spLocks noChangeArrowheads="1"/>
            </p:cNvSpPr>
            <p:nvPr/>
          </p:nvSpPr>
          <p:spPr bwMode="auto">
            <a:xfrm>
              <a:off x="556" y="30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30762" name="Oval 52"/>
            <p:cNvSpPr>
              <a:spLocks noChangeArrowheads="1"/>
            </p:cNvSpPr>
            <p:nvPr/>
          </p:nvSpPr>
          <p:spPr bwMode="auto">
            <a:xfrm>
              <a:off x="230" y="30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30763" name="Oval 53"/>
            <p:cNvSpPr>
              <a:spLocks noChangeArrowheads="1"/>
            </p:cNvSpPr>
            <p:nvPr/>
          </p:nvSpPr>
          <p:spPr bwMode="auto">
            <a:xfrm>
              <a:off x="58" y="339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30764" name="Line 54"/>
            <p:cNvSpPr>
              <a:spLocks noChangeShapeType="1"/>
            </p:cNvSpPr>
            <p:nvPr/>
          </p:nvSpPr>
          <p:spPr bwMode="auto">
            <a:xfrm flipH="1">
              <a:off x="623" y="2569"/>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65" name="Line 55"/>
            <p:cNvSpPr>
              <a:spLocks noChangeShapeType="1"/>
            </p:cNvSpPr>
            <p:nvPr/>
          </p:nvSpPr>
          <p:spPr bwMode="auto">
            <a:xfrm>
              <a:off x="945" y="2558"/>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66" name="Text Box 56"/>
            <p:cNvSpPr txBox="1">
              <a:spLocks noChangeArrowheads="1"/>
            </p:cNvSpPr>
            <p:nvPr/>
          </p:nvSpPr>
          <p:spPr bwMode="auto">
            <a:xfrm>
              <a:off x="191" y="3667"/>
              <a:ext cx="168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13  27  38  49 50</a:t>
              </a:r>
            </a:p>
          </p:txBody>
        </p:sp>
      </p:grpSp>
      <p:sp>
        <p:nvSpPr>
          <p:cNvPr id="245817" name="Freeform 57"/>
          <p:cNvSpPr>
            <a:spLocks/>
          </p:cNvSpPr>
          <p:nvPr/>
        </p:nvSpPr>
        <p:spPr bwMode="auto">
          <a:xfrm>
            <a:off x="1752600" y="3429000"/>
            <a:ext cx="530225" cy="512763"/>
          </a:xfrm>
          <a:custGeom>
            <a:avLst/>
            <a:gdLst>
              <a:gd name="T0" fmla="*/ 0 w 334"/>
              <a:gd name="T1" fmla="*/ 0 h 323"/>
              <a:gd name="T2" fmla="*/ 589716563 w 334"/>
              <a:gd name="T3" fmla="*/ 252015871 h 323"/>
              <a:gd name="T4" fmla="*/ 841732188 w 334"/>
              <a:gd name="T5" fmla="*/ 814012056 h 323"/>
              <a:gd name="T6" fmla="*/ 0 60000 65536"/>
              <a:gd name="T7" fmla="*/ 0 60000 65536"/>
              <a:gd name="T8" fmla="*/ 0 60000 65536"/>
            </a:gdLst>
            <a:ahLst/>
            <a:cxnLst>
              <a:cxn ang="T6">
                <a:pos x="T0" y="T1"/>
              </a:cxn>
              <a:cxn ang="T7">
                <a:pos x="T2" y="T3"/>
              </a:cxn>
              <a:cxn ang="T8">
                <a:pos x="T4" y="T5"/>
              </a:cxn>
            </a:cxnLst>
            <a:rect l="0" t="0" r="r" b="b"/>
            <a:pathLst>
              <a:path w="334" h="323">
                <a:moveTo>
                  <a:pt x="0" y="0"/>
                </a:moveTo>
                <a:cubicBezTo>
                  <a:pt x="89" y="23"/>
                  <a:pt x="178" y="46"/>
                  <a:pt x="234" y="100"/>
                </a:cubicBezTo>
                <a:cubicBezTo>
                  <a:pt x="290" y="154"/>
                  <a:pt x="317" y="288"/>
                  <a:pt x="334" y="323"/>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5818" name="Group 58"/>
          <p:cNvGrpSpPr>
            <a:grpSpLocks/>
          </p:cNvGrpSpPr>
          <p:nvPr/>
        </p:nvGrpSpPr>
        <p:grpSpPr bwMode="auto">
          <a:xfrm>
            <a:off x="3065463" y="3341688"/>
            <a:ext cx="2886075" cy="2420937"/>
            <a:chOff x="1855" y="2406"/>
            <a:chExt cx="1818" cy="1525"/>
          </a:xfrm>
        </p:grpSpPr>
        <p:sp>
          <p:nvSpPr>
            <p:cNvPr id="30745" name="Oval 59"/>
            <p:cNvSpPr>
              <a:spLocks noChangeArrowheads="1"/>
            </p:cNvSpPr>
            <p:nvPr/>
          </p:nvSpPr>
          <p:spPr bwMode="auto">
            <a:xfrm>
              <a:off x="2562" y="240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30746" name="Oval 60"/>
            <p:cNvSpPr>
              <a:spLocks noChangeArrowheads="1"/>
            </p:cNvSpPr>
            <p:nvPr/>
          </p:nvSpPr>
          <p:spPr bwMode="auto">
            <a:xfrm>
              <a:off x="2880" y="273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30747" name="Oval 61"/>
            <p:cNvSpPr>
              <a:spLocks noChangeArrowheads="1"/>
            </p:cNvSpPr>
            <p:nvPr/>
          </p:nvSpPr>
          <p:spPr bwMode="auto">
            <a:xfrm>
              <a:off x="2220" y="273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30748" name="Oval 62"/>
            <p:cNvSpPr>
              <a:spLocks noChangeArrowheads="1"/>
            </p:cNvSpPr>
            <p:nvPr/>
          </p:nvSpPr>
          <p:spPr bwMode="auto">
            <a:xfrm>
              <a:off x="3005" y="30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30749" name="Oval 63"/>
            <p:cNvSpPr>
              <a:spLocks noChangeArrowheads="1"/>
            </p:cNvSpPr>
            <p:nvPr/>
          </p:nvSpPr>
          <p:spPr bwMode="auto">
            <a:xfrm>
              <a:off x="2679" y="30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30750" name="Oval 64"/>
            <p:cNvSpPr>
              <a:spLocks noChangeArrowheads="1"/>
            </p:cNvSpPr>
            <p:nvPr/>
          </p:nvSpPr>
          <p:spPr bwMode="auto">
            <a:xfrm>
              <a:off x="2353" y="30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30751" name="Oval 65"/>
            <p:cNvSpPr>
              <a:spLocks noChangeArrowheads="1"/>
            </p:cNvSpPr>
            <p:nvPr/>
          </p:nvSpPr>
          <p:spPr bwMode="auto">
            <a:xfrm>
              <a:off x="2027" y="30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30752" name="Oval 66"/>
            <p:cNvSpPr>
              <a:spLocks noChangeArrowheads="1"/>
            </p:cNvSpPr>
            <p:nvPr/>
          </p:nvSpPr>
          <p:spPr bwMode="auto">
            <a:xfrm>
              <a:off x="1855" y="34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30753" name="Line 67"/>
            <p:cNvSpPr>
              <a:spLocks noChangeShapeType="1"/>
            </p:cNvSpPr>
            <p:nvPr/>
          </p:nvSpPr>
          <p:spPr bwMode="auto">
            <a:xfrm flipH="1">
              <a:off x="2420" y="2577"/>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4" name="Line 68"/>
            <p:cNvSpPr>
              <a:spLocks noChangeShapeType="1"/>
            </p:cNvSpPr>
            <p:nvPr/>
          </p:nvSpPr>
          <p:spPr bwMode="auto">
            <a:xfrm>
              <a:off x="2742" y="2566"/>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5" name="Text Box 69"/>
            <p:cNvSpPr txBox="1">
              <a:spLocks noChangeArrowheads="1"/>
            </p:cNvSpPr>
            <p:nvPr/>
          </p:nvSpPr>
          <p:spPr bwMode="auto">
            <a:xfrm>
              <a:off x="1988" y="3675"/>
              <a:ext cx="168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13  27  38  49 50</a:t>
              </a:r>
            </a:p>
          </p:txBody>
        </p:sp>
      </p:grpSp>
      <p:sp>
        <p:nvSpPr>
          <p:cNvPr id="245830" name="Freeform 70"/>
          <p:cNvSpPr>
            <a:spLocks/>
          </p:cNvSpPr>
          <p:nvPr/>
        </p:nvSpPr>
        <p:spPr bwMode="auto">
          <a:xfrm>
            <a:off x="4495800" y="3429000"/>
            <a:ext cx="512763" cy="512763"/>
          </a:xfrm>
          <a:custGeom>
            <a:avLst/>
            <a:gdLst>
              <a:gd name="T0" fmla="*/ 0 w 323"/>
              <a:gd name="T1" fmla="*/ 0 h 323"/>
              <a:gd name="T2" fmla="*/ 561996186 w 323"/>
              <a:gd name="T3" fmla="*/ 309980315 h 323"/>
              <a:gd name="T4" fmla="*/ 814012056 w 323"/>
              <a:gd name="T5" fmla="*/ 814012056 h 323"/>
              <a:gd name="T6" fmla="*/ 0 60000 65536"/>
              <a:gd name="T7" fmla="*/ 0 60000 65536"/>
              <a:gd name="T8" fmla="*/ 0 60000 65536"/>
            </a:gdLst>
            <a:ahLst/>
            <a:cxnLst>
              <a:cxn ang="T6">
                <a:pos x="T0" y="T1"/>
              </a:cxn>
              <a:cxn ang="T7">
                <a:pos x="T2" y="T3"/>
              </a:cxn>
              <a:cxn ang="T8">
                <a:pos x="T4" y="T5"/>
              </a:cxn>
            </a:cxnLst>
            <a:rect l="0" t="0" r="r" b="b"/>
            <a:pathLst>
              <a:path w="323" h="323">
                <a:moveTo>
                  <a:pt x="0" y="0"/>
                </a:moveTo>
                <a:cubicBezTo>
                  <a:pt x="84" y="34"/>
                  <a:pt x="169" y="69"/>
                  <a:pt x="223" y="123"/>
                </a:cubicBezTo>
                <a:cubicBezTo>
                  <a:pt x="277" y="177"/>
                  <a:pt x="249" y="219"/>
                  <a:pt x="323" y="323"/>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5831" name="Group 71"/>
          <p:cNvGrpSpPr>
            <a:grpSpLocks/>
          </p:cNvGrpSpPr>
          <p:nvPr/>
        </p:nvGrpSpPr>
        <p:grpSpPr bwMode="auto">
          <a:xfrm>
            <a:off x="5881688" y="3352800"/>
            <a:ext cx="3267075" cy="2420938"/>
            <a:chOff x="3629" y="2413"/>
            <a:chExt cx="2058" cy="1525"/>
          </a:xfrm>
        </p:grpSpPr>
        <p:sp>
          <p:nvSpPr>
            <p:cNvPr id="30735" name="Oval 72"/>
            <p:cNvSpPr>
              <a:spLocks noChangeArrowheads="1"/>
            </p:cNvSpPr>
            <p:nvPr/>
          </p:nvSpPr>
          <p:spPr bwMode="auto">
            <a:xfrm>
              <a:off x="4336" y="241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30736" name="Oval 73"/>
            <p:cNvSpPr>
              <a:spLocks noChangeArrowheads="1"/>
            </p:cNvSpPr>
            <p:nvPr/>
          </p:nvSpPr>
          <p:spPr bwMode="auto">
            <a:xfrm>
              <a:off x="4654" y="274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30737" name="Oval 74"/>
            <p:cNvSpPr>
              <a:spLocks noChangeArrowheads="1"/>
            </p:cNvSpPr>
            <p:nvPr/>
          </p:nvSpPr>
          <p:spPr bwMode="auto">
            <a:xfrm>
              <a:off x="3994" y="273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30738" name="Oval 75"/>
            <p:cNvSpPr>
              <a:spLocks noChangeArrowheads="1"/>
            </p:cNvSpPr>
            <p:nvPr/>
          </p:nvSpPr>
          <p:spPr bwMode="auto">
            <a:xfrm>
              <a:off x="4779" y="30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30739" name="Oval 76"/>
            <p:cNvSpPr>
              <a:spLocks noChangeArrowheads="1"/>
            </p:cNvSpPr>
            <p:nvPr/>
          </p:nvSpPr>
          <p:spPr bwMode="auto">
            <a:xfrm>
              <a:off x="4453" y="30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30740" name="Oval 77"/>
            <p:cNvSpPr>
              <a:spLocks noChangeArrowheads="1"/>
            </p:cNvSpPr>
            <p:nvPr/>
          </p:nvSpPr>
          <p:spPr bwMode="auto">
            <a:xfrm>
              <a:off x="4127" y="30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30741" name="Oval 78"/>
            <p:cNvSpPr>
              <a:spLocks noChangeArrowheads="1"/>
            </p:cNvSpPr>
            <p:nvPr/>
          </p:nvSpPr>
          <p:spPr bwMode="auto">
            <a:xfrm>
              <a:off x="3801" y="30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30742" name="Oval 79"/>
            <p:cNvSpPr>
              <a:spLocks noChangeArrowheads="1"/>
            </p:cNvSpPr>
            <p:nvPr/>
          </p:nvSpPr>
          <p:spPr bwMode="auto">
            <a:xfrm>
              <a:off x="3629" y="340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30743" name="Line 80"/>
            <p:cNvSpPr>
              <a:spLocks noChangeShapeType="1"/>
            </p:cNvSpPr>
            <p:nvPr/>
          </p:nvSpPr>
          <p:spPr bwMode="auto">
            <a:xfrm flipH="1">
              <a:off x="4194" y="2584"/>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44" name="Text Box 81"/>
            <p:cNvSpPr txBox="1">
              <a:spLocks noChangeArrowheads="1"/>
            </p:cNvSpPr>
            <p:nvPr/>
          </p:nvSpPr>
          <p:spPr bwMode="auto">
            <a:xfrm>
              <a:off x="3762" y="3682"/>
              <a:ext cx="192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13  27  38  49 50  65</a:t>
              </a:r>
            </a:p>
          </p:txBody>
        </p:sp>
      </p:grpSp>
      <p:sp>
        <p:nvSpPr>
          <p:cNvPr id="245842" name="Freeform 82"/>
          <p:cNvSpPr>
            <a:spLocks/>
          </p:cNvSpPr>
          <p:nvPr/>
        </p:nvSpPr>
        <p:spPr bwMode="auto">
          <a:xfrm>
            <a:off x="6477000" y="3429000"/>
            <a:ext cx="511175" cy="476250"/>
          </a:xfrm>
          <a:custGeom>
            <a:avLst/>
            <a:gdLst>
              <a:gd name="T0" fmla="*/ 811490313 w 322"/>
              <a:gd name="T1" fmla="*/ 0 h 300"/>
              <a:gd name="T2" fmla="*/ 196572188 w 322"/>
              <a:gd name="T3" fmla="*/ 279738138 h 300"/>
              <a:gd name="T4" fmla="*/ 0 w 322"/>
              <a:gd name="T5" fmla="*/ 756046875 h 300"/>
              <a:gd name="T6" fmla="*/ 0 60000 65536"/>
              <a:gd name="T7" fmla="*/ 0 60000 65536"/>
              <a:gd name="T8" fmla="*/ 0 60000 65536"/>
            </a:gdLst>
            <a:ahLst/>
            <a:cxnLst>
              <a:cxn ang="T6">
                <a:pos x="T0" y="T1"/>
              </a:cxn>
              <a:cxn ang="T7">
                <a:pos x="T2" y="T3"/>
              </a:cxn>
              <a:cxn ang="T8">
                <a:pos x="T4" y="T5"/>
              </a:cxn>
            </a:cxnLst>
            <a:rect l="0" t="0" r="r" b="b"/>
            <a:pathLst>
              <a:path w="322" h="300">
                <a:moveTo>
                  <a:pt x="322" y="0"/>
                </a:moveTo>
                <a:cubicBezTo>
                  <a:pt x="227" y="30"/>
                  <a:pt x="132" y="61"/>
                  <a:pt x="78" y="111"/>
                </a:cubicBezTo>
                <a:cubicBezTo>
                  <a:pt x="24" y="161"/>
                  <a:pt x="12" y="230"/>
                  <a:pt x="0" y="300"/>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45762"/>
                                        </p:tgtEl>
                                        <p:attrNameLst>
                                          <p:attrName>style.visibility</p:attrName>
                                        </p:attrNameLst>
                                      </p:cBhvr>
                                      <p:to>
                                        <p:strVal val="visible"/>
                                      </p:to>
                                    </p:set>
                                    <p:animEffect transition="in" filter="box(out)">
                                      <p:cBhvr>
                                        <p:cTn id="7" dur="500"/>
                                        <p:tgtEl>
                                          <p:spTgt spid="24576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45776"/>
                                        </p:tgtEl>
                                        <p:attrNameLst>
                                          <p:attrName>style.visibility</p:attrName>
                                        </p:attrNameLst>
                                      </p:cBhvr>
                                      <p:to>
                                        <p:strVal val="visible"/>
                                      </p:to>
                                    </p:set>
                                    <p:animEffect transition="in" filter="box(out)">
                                      <p:cBhvr>
                                        <p:cTn id="12" dur="500"/>
                                        <p:tgtEl>
                                          <p:spTgt spid="24577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45777"/>
                                        </p:tgtEl>
                                        <p:attrNameLst>
                                          <p:attrName>style.visibility</p:attrName>
                                        </p:attrNameLst>
                                      </p:cBhvr>
                                      <p:to>
                                        <p:strVal val="visible"/>
                                      </p:to>
                                    </p:set>
                                    <p:animEffect transition="in" filter="box(out)">
                                      <p:cBhvr>
                                        <p:cTn id="17" dur="500"/>
                                        <p:tgtEl>
                                          <p:spTgt spid="24577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45790"/>
                                        </p:tgtEl>
                                        <p:attrNameLst>
                                          <p:attrName>style.visibility</p:attrName>
                                        </p:attrNameLst>
                                      </p:cBhvr>
                                      <p:to>
                                        <p:strVal val="visible"/>
                                      </p:to>
                                    </p:set>
                                    <p:animEffect transition="in" filter="box(out)">
                                      <p:cBhvr>
                                        <p:cTn id="22" dur="500"/>
                                        <p:tgtEl>
                                          <p:spTgt spid="245790"/>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45791"/>
                                        </p:tgtEl>
                                        <p:attrNameLst>
                                          <p:attrName>style.visibility</p:attrName>
                                        </p:attrNameLst>
                                      </p:cBhvr>
                                      <p:to>
                                        <p:strVal val="visible"/>
                                      </p:to>
                                    </p:set>
                                    <p:animEffect transition="in" filter="box(out)">
                                      <p:cBhvr>
                                        <p:cTn id="27" dur="500"/>
                                        <p:tgtEl>
                                          <p:spTgt spid="245791"/>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45804"/>
                                        </p:tgtEl>
                                        <p:attrNameLst>
                                          <p:attrName>style.visibility</p:attrName>
                                        </p:attrNameLst>
                                      </p:cBhvr>
                                      <p:to>
                                        <p:strVal val="visible"/>
                                      </p:to>
                                    </p:set>
                                    <p:animEffect transition="in" filter="box(out)">
                                      <p:cBhvr>
                                        <p:cTn id="32" dur="500"/>
                                        <p:tgtEl>
                                          <p:spTgt spid="245804"/>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45805"/>
                                        </p:tgtEl>
                                        <p:attrNameLst>
                                          <p:attrName>style.visibility</p:attrName>
                                        </p:attrNameLst>
                                      </p:cBhvr>
                                      <p:to>
                                        <p:strVal val="visible"/>
                                      </p:to>
                                    </p:set>
                                    <p:animEffect transition="in" filter="box(out)">
                                      <p:cBhvr>
                                        <p:cTn id="37" dur="500"/>
                                        <p:tgtEl>
                                          <p:spTgt spid="245805"/>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45817"/>
                                        </p:tgtEl>
                                        <p:attrNameLst>
                                          <p:attrName>style.visibility</p:attrName>
                                        </p:attrNameLst>
                                      </p:cBhvr>
                                      <p:to>
                                        <p:strVal val="visible"/>
                                      </p:to>
                                    </p:set>
                                    <p:animEffect transition="in" filter="box(out)">
                                      <p:cBhvr>
                                        <p:cTn id="42" dur="500"/>
                                        <p:tgtEl>
                                          <p:spTgt spid="245817"/>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245818"/>
                                        </p:tgtEl>
                                        <p:attrNameLst>
                                          <p:attrName>style.visibility</p:attrName>
                                        </p:attrNameLst>
                                      </p:cBhvr>
                                      <p:to>
                                        <p:strVal val="visible"/>
                                      </p:to>
                                    </p:set>
                                    <p:animEffect transition="in" filter="box(out)">
                                      <p:cBhvr>
                                        <p:cTn id="47" dur="500"/>
                                        <p:tgtEl>
                                          <p:spTgt spid="245818"/>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45830"/>
                                        </p:tgtEl>
                                        <p:attrNameLst>
                                          <p:attrName>style.visibility</p:attrName>
                                        </p:attrNameLst>
                                      </p:cBhvr>
                                      <p:to>
                                        <p:strVal val="visible"/>
                                      </p:to>
                                    </p:set>
                                    <p:animEffect transition="in" filter="box(out)">
                                      <p:cBhvr>
                                        <p:cTn id="52" dur="500"/>
                                        <p:tgtEl>
                                          <p:spTgt spid="245830"/>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245831"/>
                                        </p:tgtEl>
                                        <p:attrNameLst>
                                          <p:attrName>style.visibility</p:attrName>
                                        </p:attrNameLst>
                                      </p:cBhvr>
                                      <p:to>
                                        <p:strVal val="visible"/>
                                      </p:to>
                                    </p:set>
                                    <p:animEffect transition="in" filter="box(out)">
                                      <p:cBhvr>
                                        <p:cTn id="57" dur="500"/>
                                        <p:tgtEl>
                                          <p:spTgt spid="245831"/>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45842"/>
                                        </p:tgtEl>
                                        <p:attrNameLst>
                                          <p:attrName>style.visibility</p:attrName>
                                        </p:attrNameLst>
                                      </p:cBhvr>
                                      <p:to>
                                        <p:strVal val="visible"/>
                                      </p:to>
                                    </p:set>
                                    <p:animEffect transition="in" filter="box(out)">
                                      <p:cBhvr>
                                        <p:cTn id="62" dur="500"/>
                                        <p:tgtEl>
                                          <p:spTgt spid="245842"/>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6" grpId="0" animBg="1"/>
      <p:bldP spid="245790" grpId="0" animBg="1"/>
      <p:bldP spid="245804" grpId="0" animBg="1"/>
      <p:bldP spid="245817" grpId="0" animBg="1"/>
      <p:bldP spid="245830" grpId="0" animBg="1"/>
      <p:bldP spid="2458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1"/>
          <p:cNvSpPr>
            <a:spLocks noGrp="1"/>
          </p:cNvSpPr>
          <p:nvPr>
            <p:ph type="sldNum" sz="quarter" idx="11"/>
          </p:nvPr>
        </p:nvSpPr>
        <p:spPr>
          <a:xfrm>
            <a:off x="3124200" y="6248400"/>
            <a:ext cx="2895600" cy="457200"/>
          </a:xfrm>
        </p:spPr>
        <p:txBody>
          <a:bodyPr/>
          <a:lstStyle/>
          <a:p>
            <a:pPr algn="ctr">
              <a:defRPr/>
            </a:pPr>
            <a:fld id="{232EFC97-CAA2-4601-BA55-93B4F77D19CB}" type="slidenum">
              <a:rPr lang="en-US" altLang="zh-CN" sz="1200" b="0">
                <a:latin typeface="+mn-lt"/>
                <a:ea typeface="+mn-ea"/>
              </a:rPr>
              <a:pPr algn="ctr">
                <a:defRPr/>
              </a:pPr>
              <a:t>38</a:t>
            </a:fld>
            <a:endParaRPr lang="en-US" altLang="zh-CN" sz="1200" b="0">
              <a:latin typeface="+mn-lt"/>
              <a:ea typeface="+mn-ea"/>
            </a:endParaRPr>
          </a:p>
        </p:txBody>
      </p:sp>
      <p:grpSp>
        <p:nvGrpSpPr>
          <p:cNvPr id="246786" name="Group 2"/>
          <p:cNvGrpSpPr>
            <a:grpSpLocks/>
          </p:cNvGrpSpPr>
          <p:nvPr/>
        </p:nvGrpSpPr>
        <p:grpSpPr bwMode="auto">
          <a:xfrm>
            <a:off x="928688" y="742950"/>
            <a:ext cx="3267075" cy="2420938"/>
            <a:chOff x="585" y="468"/>
            <a:chExt cx="2058" cy="1525"/>
          </a:xfrm>
        </p:grpSpPr>
        <p:sp>
          <p:nvSpPr>
            <p:cNvPr id="31769" name="Oval 3"/>
            <p:cNvSpPr>
              <a:spLocks noChangeArrowheads="1"/>
            </p:cNvSpPr>
            <p:nvPr/>
          </p:nvSpPr>
          <p:spPr bwMode="auto">
            <a:xfrm>
              <a:off x="1292" y="46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31770" name="Oval 4"/>
            <p:cNvSpPr>
              <a:spLocks noChangeArrowheads="1"/>
            </p:cNvSpPr>
            <p:nvPr/>
          </p:nvSpPr>
          <p:spPr bwMode="auto">
            <a:xfrm>
              <a:off x="1610" y="7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31771" name="Oval 5"/>
            <p:cNvSpPr>
              <a:spLocks noChangeArrowheads="1"/>
            </p:cNvSpPr>
            <p:nvPr/>
          </p:nvSpPr>
          <p:spPr bwMode="auto">
            <a:xfrm>
              <a:off x="950" y="79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31772" name="Oval 6"/>
            <p:cNvSpPr>
              <a:spLocks noChangeArrowheads="1"/>
            </p:cNvSpPr>
            <p:nvPr/>
          </p:nvSpPr>
          <p:spPr bwMode="auto">
            <a:xfrm>
              <a:off x="1735" y="113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31773" name="Oval 7"/>
            <p:cNvSpPr>
              <a:spLocks noChangeArrowheads="1"/>
            </p:cNvSpPr>
            <p:nvPr/>
          </p:nvSpPr>
          <p:spPr bwMode="auto">
            <a:xfrm>
              <a:off x="1409" y="113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31774" name="Oval 8"/>
            <p:cNvSpPr>
              <a:spLocks noChangeArrowheads="1"/>
            </p:cNvSpPr>
            <p:nvPr/>
          </p:nvSpPr>
          <p:spPr bwMode="auto">
            <a:xfrm>
              <a:off x="1083" y="113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31775" name="Oval 9"/>
            <p:cNvSpPr>
              <a:spLocks noChangeArrowheads="1"/>
            </p:cNvSpPr>
            <p:nvPr/>
          </p:nvSpPr>
          <p:spPr bwMode="auto">
            <a:xfrm>
              <a:off x="757" y="113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31776" name="Oval 10"/>
            <p:cNvSpPr>
              <a:spLocks noChangeArrowheads="1"/>
            </p:cNvSpPr>
            <p:nvPr/>
          </p:nvSpPr>
          <p:spPr bwMode="auto">
            <a:xfrm>
              <a:off x="585" y="14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31777" name="Line 11"/>
            <p:cNvSpPr>
              <a:spLocks noChangeShapeType="1"/>
            </p:cNvSpPr>
            <p:nvPr/>
          </p:nvSpPr>
          <p:spPr bwMode="auto">
            <a:xfrm flipH="1">
              <a:off x="1150" y="639"/>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78" name="Text Box 12"/>
            <p:cNvSpPr txBox="1">
              <a:spLocks noChangeArrowheads="1"/>
            </p:cNvSpPr>
            <p:nvPr/>
          </p:nvSpPr>
          <p:spPr bwMode="auto">
            <a:xfrm>
              <a:off x="718" y="1737"/>
              <a:ext cx="192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13  27  38  49 50  65</a:t>
              </a:r>
            </a:p>
          </p:txBody>
        </p:sp>
      </p:grpSp>
      <p:sp>
        <p:nvSpPr>
          <p:cNvPr id="246797" name="Freeform 13"/>
          <p:cNvSpPr>
            <a:spLocks/>
          </p:cNvSpPr>
          <p:nvPr/>
        </p:nvSpPr>
        <p:spPr bwMode="auto">
          <a:xfrm>
            <a:off x="1554163" y="827088"/>
            <a:ext cx="511175" cy="476250"/>
          </a:xfrm>
          <a:custGeom>
            <a:avLst/>
            <a:gdLst>
              <a:gd name="T0" fmla="*/ 811490313 w 322"/>
              <a:gd name="T1" fmla="*/ 0 h 300"/>
              <a:gd name="T2" fmla="*/ 196572188 w 322"/>
              <a:gd name="T3" fmla="*/ 279738138 h 300"/>
              <a:gd name="T4" fmla="*/ 0 w 322"/>
              <a:gd name="T5" fmla="*/ 756046875 h 300"/>
              <a:gd name="T6" fmla="*/ 0 60000 65536"/>
              <a:gd name="T7" fmla="*/ 0 60000 65536"/>
              <a:gd name="T8" fmla="*/ 0 60000 65536"/>
            </a:gdLst>
            <a:ahLst/>
            <a:cxnLst>
              <a:cxn ang="T6">
                <a:pos x="T0" y="T1"/>
              </a:cxn>
              <a:cxn ang="T7">
                <a:pos x="T2" y="T3"/>
              </a:cxn>
              <a:cxn ang="T8">
                <a:pos x="T4" y="T5"/>
              </a:cxn>
            </a:cxnLst>
            <a:rect l="0" t="0" r="r" b="b"/>
            <a:pathLst>
              <a:path w="322" h="300">
                <a:moveTo>
                  <a:pt x="322" y="0"/>
                </a:moveTo>
                <a:cubicBezTo>
                  <a:pt x="227" y="30"/>
                  <a:pt x="132" y="61"/>
                  <a:pt x="78" y="111"/>
                </a:cubicBezTo>
                <a:cubicBezTo>
                  <a:pt x="24" y="161"/>
                  <a:pt x="12" y="230"/>
                  <a:pt x="0" y="300"/>
                </a:cubicBezTo>
              </a:path>
            </a:pathLst>
          </a:custGeom>
          <a:noFill/>
          <a:ln w="9525" cap="flat" cmpd="sng">
            <a:solidFill>
              <a:srgbClr val="FF33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6798" name="Group 14"/>
          <p:cNvGrpSpPr>
            <a:grpSpLocks/>
          </p:cNvGrpSpPr>
          <p:nvPr/>
        </p:nvGrpSpPr>
        <p:grpSpPr bwMode="auto">
          <a:xfrm>
            <a:off x="4732338" y="754063"/>
            <a:ext cx="3436937" cy="2403475"/>
            <a:chOff x="2981" y="475"/>
            <a:chExt cx="2165" cy="1514"/>
          </a:xfrm>
        </p:grpSpPr>
        <p:sp>
          <p:nvSpPr>
            <p:cNvPr id="31760" name="Oval 15"/>
            <p:cNvSpPr>
              <a:spLocks noChangeArrowheads="1"/>
            </p:cNvSpPr>
            <p:nvPr/>
          </p:nvSpPr>
          <p:spPr bwMode="auto">
            <a:xfrm>
              <a:off x="3766" y="47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31761" name="Oval 16"/>
            <p:cNvSpPr>
              <a:spLocks noChangeArrowheads="1"/>
            </p:cNvSpPr>
            <p:nvPr/>
          </p:nvSpPr>
          <p:spPr bwMode="auto">
            <a:xfrm>
              <a:off x="4084" y="80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31762" name="Oval 17"/>
            <p:cNvSpPr>
              <a:spLocks noChangeArrowheads="1"/>
            </p:cNvSpPr>
            <p:nvPr/>
          </p:nvSpPr>
          <p:spPr bwMode="auto">
            <a:xfrm>
              <a:off x="3424" y="80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31763" name="Oval 18"/>
            <p:cNvSpPr>
              <a:spLocks noChangeArrowheads="1"/>
            </p:cNvSpPr>
            <p:nvPr/>
          </p:nvSpPr>
          <p:spPr bwMode="auto">
            <a:xfrm>
              <a:off x="4209"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31764" name="Oval 19"/>
            <p:cNvSpPr>
              <a:spLocks noChangeArrowheads="1"/>
            </p:cNvSpPr>
            <p:nvPr/>
          </p:nvSpPr>
          <p:spPr bwMode="auto">
            <a:xfrm>
              <a:off x="3883"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31765" name="Oval 20"/>
            <p:cNvSpPr>
              <a:spLocks noChangeArrowheads="1"/>
            </p:cNvSpPr>
            <p:nvPr/>
          </p:nvSpPr>
          <p:spPr bwMode="auto">
            <a:xfrm>
              <a:off x="3557"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31766" name="Oval 21"/>
            <p:cNvSpPr>
              <a:spLocks noChangeArrowheads="1"/>
            </p:cNvSpPr>
            <p:nvPr/>
          </p:nvSpPr>
          <p:spPr bwMode="auto">
            <a:xfrm>
              <a:off x="3231"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31767" name="Oval 22"/>
            <p:cNvSpPr>
              <a:spLocks noChangeArrowheads="1"/>
            </p:cNvSpPr>
            <p:nvPr/>
          </p:nvSpPr>
          <p:spPr bwMode="auto">
            <a:xfrm>
              <a:off x="3059" y="147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31768" name="Text Box 23"/>
            <p:cNvSpPr txBox="1">
              <a:spLocks noChangeArrowheads="1"/>
            </p:cNvSpPr>
            <p:nvPr/>
          </p:nvSpPr>
          <p:spPr bwMode="auto">
            <a:xfrm>
              <a:off x="2981" y="1733"/>
              <a:ext cx="216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13  27  38  49 50  65  76</a:t>
              </a:r>
            </a:p>
          </p:txBody>
        </p:sp>
      </p:grpSp>
      <p:grpSp>
        <p:nvGrpSpPr>
          <p:cNvPr id="246808" name="Group 24"/>
          <p:cNvGrpSpPr>
            <a:grpSpLocks/>
          </p:cNvGrpSpPr>
          <p:nvPr/>
        </p:nvGrpSpPr>
        <p:grpSpPr bwMode="auto">
          <a:xfrm>
            <a:off x="1066800" y="3429000"/>
            <a:ext cx="3817938" cy="2403475"/>
            <a:chOff x="2981" y="475"/>
            <a:chExt cx="2405" cy="1514"/>
          </a:xfrm>
        </p:grpSpPr>
        <p:sp>
          <p:nvSpPr>
            <p:cNvPr id="31751" name="Oval 25"/>
            <p:cNvSpPr>
              <a:spLocks noChangeArrowheads="1"/>
            </p:cNvSpPr>
            <p:nvPr/>
          </p:nvSpPr>
          <p:spPr bwMode="auto">
            <a:xfrm>
              <a:off x="3766" y="47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97</a:t>
              </a:r>
            </a:p>
          </p:txBody>
        </p:sp>
        <p:sp>
          <p:nvSpPr>
            <p:cNvPr id="31752" name="Oval 26"/>
            <p:cNvSpPr>
              <a:spLocks noChangeArrowheads="1"/>
            </p:cNvSpPr>
            <p:nvPr/>
          </p:nvSpPr>
          <p:spPr bwMode="auto">
            <a:xfrm>
              <a:off x="4084" y="80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65</a:t>
              </a:r>
            </a:p>
          </p:txBody>
        </p:sp>
        <p:sp>
          <p:nvSpPr>
            <p:cNvPr id="31753" name="Oval 27"/>
            <p:cNvSpPr>
              <a:spLocks noChangeArrowheads="1"/>
            </p:cNvSpPr>
            <p:nvPr/>
          </p:nvSpPr>
          <p:spPr bwMode="auto">
            <a:xfrm>
              <a:off x="3424" y="80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76</a:t>
              </a:r>
            </a:p>
          </p:txBody>
        </p:sp>
        <p:sp>
          <p:nvSpPr>
            <p:cNvPr id="31754" name="Oval 28"/>
            <p:cNvSpPr>
              <a:spLocks noChangeArrowheads="1"/>
            </p:cNvSpPr>
            <p:nvPr/>
          </p:nvSpPr>
          <p:spPr bwMode="auto">
            <a:xfrm>
              <a:off x="4209"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27</a:t>
              </a:r>
            </a:p>
          </p:txBody>
        </p:sp>
        <p:sp>
          <p:nvSpPr>
            <p:cNvPr id="31755" name="Oval 29"/>
            <p:cNvSpPr>
              <a:spLocks noChangeArrowheads="1"/>
            </p:cNvSpPr>
            <p:nvPr/>
          </p:nvSpPr>
          <p:spPr bwMode="auto">
            <a:xfrm>
              <a:off x="3883"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38</a:t>
              </a:r>
            </a:p>
          </p:txBody>
        </p:sp>
        <p:sp>
          <p:nvSpPr>
            <p:cNvPr id="31756" name="Oval 30"/>
            <p:cNvSpPr>
              <a:spLocks noChangeArrowheads="1"/>
            </p:cNvSpPr>
            <p:nvPr/>
          </p:nvSpPr>
          <p:spPr bwMode="auto">
            <a:xfrm>
              <a:off x="3557"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49</a:t>
              </a:r>
            </a:p>
          </p:txBody>
        </p:sp>
        <p:sp>
          <p:nvSpPr>
            <p:cNvPr id="31757" name="Oval 31"/>
            <p:cNvSpPr>
              <a:spLocks noChangeArrowheads="1"/>
            </p:cNvSpPr>
            <p:nvPr/>
          </p:nvSpPr>
          <p:spPr bwMode="auto">
            <a:xfrm>
              <a:off x="3231"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50</a:t>
              </a:r>
            </a:p>
          </p:txBody>
        </p:sp>
        <p:sp>
          <p:nvSpPr>
            <p:cNvPr id="31758" name="Oval 32"/>
            <p:cNvSpPr>
              <a:spLocks noChangeArrowheads="1"/>
            </p:cNvSpPr>
            <p:nvPr/>
          </p:nvSpPr>
          <p:spPr bwMode="auto">
            <a:xfrm>
              <a:off x="3059" y="147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ea typeface="宋体" pitchFamily="2" charset="-122"/>
                </a:rPr>
                <a:t>13</a:t>
              </a:r>
            </a:p>
          </p:txBody>
        </p:sp>
        <p:sp>
          <p:nvSpPr>
            <p:cNvPr id="31759" name="Text Box 33"/>
            <p:cNvSpPr txBox="1">
              <a:spLocks noChangeArrowheads="1"/>
            </p:cNvSpPr>
            <p:nvPr/>
          </p:nvSpPr>
          <p:spPr bwMode="auto">
            <a:xfrm>
              <a:off x="2981" y="1733"/>
              <a:ext cx="240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000">
                  <a:ea typeface="宋体" pitchFamily="2" charset="-122"/>
                </a:rPr>
                <a:t>输出：</a:t>
              </a:r>
              <a:r>
                <a:rPr kumimoji="1" lang="en-US" altLang="zh-CN" sz="2000">
                  <a:ea typeface="宋体" pitchFamily="2" charset="-122"/>
                </a:rPr>
                <a:t>13  27  38  49 50  65  76  97</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46786"/>
                                        </p:tgtEl>
                                        <p:attrNameLst>
                                          <p:attrName>style.visibility</p:attrName>
                                        </p:attrNameLst>
                                      </p:cBhvr>
                                      <p:to>
                                        <p:strVal val="visible"/>
                                      </p:to>
                                    </p:set>
                                    <p:animEffect transition="in" filter="box(out)">
                                      <p:cBhvr>
                                        <p:cTn id="7" dur="500"/>
                                        <p:tgtEl>
                                          <p:spTgt spid="24678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46797"/>
                                        </p:tgtEl>
                                        <p:attrNameLst>
                                          <p:attrName>style.visibility</p:attrName>
                                        </p:attrNameLst>
                                      </p:cBhvr>
                                      <p:to>
                                        <p:strVal val="visible"/>
                                      </p:to>
                                    </p:set>
                                    <p:animEffect transition="in" filter="box(out)">
                                      <p:cBhvr>
                                        <p:cTn id="12" dur="500"/>
                                        <p:tgtEl>
                                          <p:spTgt spid="24679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46798"/>
                                        </p:tgtEl>
                                        <p:attrNameLst>
                                          <p:attrName>style.visibility</p:attrName>
                                        </p:attrNameLst>
                                      </p:cBhvr>
                                      <p:to>
                                        <p:strVal val="visible"/>
                                      </p:to>
                                    </p:set>
                                    <p:anim calcmode="lin" valueType="num">
                                      <p:cBhvr additive="base">
                                        <p:cTn id="17" dur="500" fill="hold"/>
                                        <p:tgtEl>
                                          <p:spTgt spid="246798"/>
                                        </p:tgtEl>
                                        <p:attrNameLst>
                                          <p:attrName>ppt_x</p:attrName>
                                        </p:attrNameLst>
                                      </p:cBhvr>
                                      <p:tavLst>
                                        <p:tav tm="0">
                                          <p:val>
                                            <p:strVal val="0-#ppt_w/2"/>
                                          </p:val>
                                        </p:tav>
                                        <p:tav tm="100000">
                                          <p:val>
                                            <p:strVal val="#ppt_x"/>
                                          </p:val>
                                        </p:tav>
                                      </p:tavLst>
                                    </p:anim>
                                    <p:anim calcmode="lin" valueType="num">
                                      <p:cBhvr additive="base">
                                        <p:cTn id="18" dur="500" fill="hold"/>
                                        <p:tgtEl>
                                          <p:spTgt spid="2467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246808"/>
                                        </p:tgtEl>
                                        <p:attrNameLst>
                                          <p:attrName>style.visibility</p:attrName>
                                        </p:attrNameLst>
                                      </p:cBhvr>
                                      <p:to>
                                        <p:strVal val="visible"/>
                                      </p:to>
                                    </p:set>
                                    <p:anim calcmode="lin" valueType="num">
                                      <p:cBhvr additive="base">
                                        <p:cTn id="23" dur="500" fill="hold"/>
                                        <p:tgtEl>
                                          <p:spTgt spid="246808"/>
                                        </p:tgtEl>
                                        <p:attrNameLst>
                                          <p:attrName>ppt_x</p:attrName>
                                        </p:attrNameLst>
                                      </p:cBhvr>
                                      <p:tavLst>
                                        <p:tav tm="0">
                                          <p:val>
                                            <p:strVal val="0-#ppt_w/2"/>
                                          </p:val>
                                        </p:tav>
                                        <p:tav tm="100000">
                                          <p:val>
                                            <p:strVal val="#ppt_x"/>
                                          </p:val>
                                        </p:tav>
                                      </p:tavLst>
                                    </p:anim>
                                    <p:anim calcmode="lin" valueType="num">
                                      <p:cBhvr additive="base">
                                        <p:cTn id="24" dur="500" fill="hold"/>
                                        <p:tgtEl>
                                          <p:spTgt spid="24680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5872B6-4EC3-4B30-AB55-28EA0047B898}"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39</a:t>
            </a:fld>
            <a:endParaRPr lang="en-US" altLang="zh-CN" sz="1800" smtClean="0">
              <a:latin typeface="华文新魏" panose="02010800040101010101" pitchFamily="2" charset="-122"/>
              <a:ea typeface="华文新魏" panose="02010800040101010101" pitchFamily="2" charset="-122"/>
            </a:endParaRPr>
          </a:p>
        </p:txBody>
      </p:sp>
      <p:sp>
        <p:nvSpPr>
          <p:cNvPr id="49155" name="Rectangle 2"/>
          <p:cNvSpPr>
            <a:spLocks noGrp="1" noChangeArrowheads="1"/>
          </p:cNvSpPr>
          <p:nvPr>
            <p:ph type="title"/>
          </p:nvPr>
        </p:nvSpPr>
        <p:spPr>
          <a:xfrm>
            <a:off x="1763713" y="512763"/>
            <a:ext cx="6096000" cy="900112"/>
          </a:xfrm>
        </p:spPr>
        <p:txBody>
          <a:bodyPr/>
          <a:lstStyle/>
          <a:p>
            <a:pPr algn="ctr" eaLnBrk="1" hangingPunct="1"/>
            <a:r>
              <a:rPr lang="en-US" altLang="zh-CN" sz="4000" b="1" smtClean="0">
                <a:solidFill>
                  <a:schemeClr val="tx2"/>
                </a:solidFill>
                <a:latin typeface="华文新魏" panose="02010800040101010101" pitchFamily="2" charset="-122"/>
                <a:ea typeface="华文新魏" panose="02010800040101010101" pitchFamily="2" charset="-122"/>
              </a:rPr>
              <a:t>9.5  </a:t>
            </a:r>
            <a:r>
              <a:rPr lang="zh-CN" altLang="en-US" sz="4000" b="1" smtClean="0">
                <a:solidFill>
                  <a:schemeClr val="tx2"/>
                </a:solidFill>
                <a:latin typeface="华文新魏" panose="02010800040101010101" pitchFamily="2" charset="-122"/>
                <a:ea typeface="华文新魏" panose="02010800040101010101" pitchFamily="2" charset="-122"/>
              </a:rPr>
              <a:t>归并排序 </a:t>
            </a:r>
            <a:r>
              <a:rPr lang="en-US" altLang="zh-CN" sz="4000" b="1" smtClean="0">
                <a:solidFill>
                  <a:schemeClr val="tx2"/>
                </a:solidFill>
                <a:latin typeface="华文新魏" panose="02010800040101010101" pitchFamily="2" charset="-122"/>
                <a:ea typeface="华文新魏" panose="02010800040101010101" pitchFamily="2" charset="-122"/>
              </a:rPr>
              <a:t>(Merge Sort)</a:t>
            </a:r>
            <a:endParaRPr lang="en-US" altLang="zh-CN" sz="4000" smtClean="0">
              <a:solidFill>
                <a:schemeClr val="tx2"/>
              </a:solidFill>
              <a:latin typeface="华文新魏" panose="02010800040101010101" pitchFamily="2" charset="-122"/>
              <a:ea typeface="华文新魏" panose="02010800040101010101" pitchFamily="2" charset="-122"/>
            </a:endParaRPr>
          </a:p>
        </p:txBody>
      </p:sp>
      <p:sp>
        <p:nvSpPr>
          <p:cNvPr id="110596" name="Rectangle 3"/>
          <p:cNvSpPr>
            <a:spLocks noGrp="1" noChangeArrowheads="1"/>
          </p:cNvSpPr>
          <p:nvPr>
            <p:ph type="body" idx="1"/>
          </p:nvPr>
        </p:nvSpPr>
        <p:spPr>
          <a:xfrm>
            <a:off x="227013" y="1381125"/>
            <a:ext cx="8558212" cy="5143500"/>
          </a:xfrm>
        </p:spPr>
        <p:txBody>
          <a:bodyPr/>
          <a:lstStyle/>
          <a:p>
            <a:pPr marL="0" indent="790575" eaLnBrk="1" hangingPunct="1">
              <a:lnSpc>
                <a:spcPct val="110000"/>
              </a:lnSpc>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归并，是将两个或两个以上的有序表合并成一个新的有序表。</a:t>
            </a:r>
          </a:p>
          <a:p>
            <a:pPr marL="0" indent="790575" eaLnBrk="1" hangingPunct="1">
              <a:lnSpc>
                <a:spcPct val="110000"/>
              </a:lnSpc>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元素序列</a:t>
            </a:r>
            <a:r>
              <a:rPr lang="en-US" altLang="zh-CN" sz="3000" b="1" smtClean="0">
                <a:solidFill>
                  <a:schemeClr val="tx2"/>
                </a:solidFill>
                <a:latin typeface="Times New Roman" panose="02020603050405020304" pitchFamily="18" charset="0"/>
                <a:ea typeface="仿宋_GB2312" pitchFamily="49" charset="-122"/>
              </a:rPr>
              <a:t>L1</a:t>
            </a:r>
            <a:r>
              <a:rPr lang="zh-CN" altLang="en-US" sz="3000" b="1" smtClean="0">
                <a:latin typeface="Times New Roman" panose="02020603050405020304" pitchFamily="18" charset="0"/>
                <a:ea typeface="仿宋_GB2312" pitchFamily="49" charset="-122"/>
              </a:rPr>
              <a:t>中有两个有序表</a:t>
            </a:r>
            <a:r>
              <a:rPr lang="en-US" altLang="zh-CN" sz="3000" b="1" smtClean="0">
                <a:solidFill>
                  <a:schemeClr val="tx2"/>
                </a:solidFill>
                <a:latin typeface="Times New Roman" panose="02020603050405020304" pitchFamily="18" charset="0"/>
                <a:ea typeface="仿宋_GB2312" pitchFamily="49" charset="-122"/>
              </a:rPr>
              <a:t>Vector[left..mid]</a:t>
            </a:r>
            <a:r>
              <a:rPr lang="zh-CN" altLang="en-US" sz="3000" b="1" smtClean="0">
                <a:latin typeface="Times New Roman" panose="02020603050405020304" pitchFamily="18" charset="0"/>
                <a:ea typeface="仿宋_GB2312" pitchFamily="49" charset="-122"/>
              </a:rPr>
              <a:t>和</a:t>
            </a:r>
            <a:r>
              <a:rPr lang="en-US" altLang="zh-CN" sz="3000" b="1" smtClean="0">
                <a:solidFill>
                  <a:schemeClr val="tx2"/>
                </a:solidFill>
                <a:latin typeface="Times New Roman" panose="02020603050405020304" pitchFamily="18" charset="0"/>
                <a:ea typeface="仿宋_GB2312" pitchFamily="49" charset="-122"/>
              </a:rPr>
              <a:t>Vector[mid+1..right]</a:t>
            </a:r>
            <a:r>
              <a:rPr lang="zh-CN" altLang="en-US" sz="3000" b="1" smtClean="0">
                <a:latin typeface="Times New Roman" panose="02020603050405020304" pitchFamily="18" charset="0"/>
                <a:ea typeface="仿宋_GB2312" pitchFamily="49" charset="-122"/>
              </a:rPr>
              <a:t>。它们可归并成一个有序表</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存于另一元素序列</a:t>
            </a:r>
            <a:r>
              <a:rPr lang="en-US" altLang="zh-CN" sz="3000" b="1" smtClean="0">
                <a:solidFill>
                  <a:schemeClr val="tx2"/>
                </a:solidFill>
                <a:latin typeface="Times New Roman" panose="02020603050405020304" pitchFamily="18" charset="0"/>
                <a:ea typeface="仿宋_GB2312" pitchFamily="49" charset="-122"/>
              </a:rPr>
              <a:t>L2</a:t>
            </a:r>
            <a:r>
              <a:rPr lang="zh-CN" altLang="en-US" sz="3000" b="1" smtClean="0">
                <a:latin typeface="Times New Roman" panose="02020603050405020304" pitchFamily="18" charset="0"/>
                <a:ea typeface="仿宋_GB2312" pitchFamily="49" charset="-122"/>
              </a:rPr>
              <a:t>的</a:t>
            </a:r>
            <a:r>
              <a:rPr lang="en-US" altLang="zh-CN" sz="3000" b="1" smtClean="0">
                <a:solidFill>
                  <a:schemeClr val="tx2"/>
                </a:solidFill>
                <a:latin typeface="Times New Roman" panose="02020603050405020304" pitchFamily="18" charset="0"/>
                <a:ea typeface="仿宋_GB2312" pitchFamily="49" charset="-122"/>
              </a:rPr>
              <a:t>Vector[left..right]</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中。</a:t>
            </a:r>
          </a:p>
          <a:p>
            <a:pPr marL="0" indent="790575" eaLnBrk="1" hangingPunct="1">
              <a:lnSpc>
                <a:spcPct val="110000"/>
              </a:lnSpc>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这种方法称为</a:t>
            </a:r>
            <a:r>
              <a:rPr lang="zh-CN" altLang="en-US" sz="3000" b="1" u="sng" smtClean="0">
                <a:solidFill>
                  <a:schemeClr val="tx2"/>
                </a:solidFill>
                <a:latin typeface="Times New Roman" panose="02020603050405020304" pitchFamily="18" charset="0"/>
                <a:ea typeface="仿宋_GB2312" pitchFamily="49" charset="-122"/>
              </a:rPr>
              <a:t>两路归并</a:t>
            </a:r>
            <a:r>
              <a:rPr lang="zh-CN" altLang="en-US" sz="3000" b="1" u="sng" smtClean="0">
                <a:latin typeface="Times New Roman" panose="02020603050405020304" pitchFamily="18" charset="0"/>
                <a:ea typeface="仿宋_GB2312" pitchFamily="49" charset="-122"/>
              </a:rPr>
              <a:t> </a:t>
            </a:r>
            <a:r>
              <a:rPr lang="en-US" altLang="zh-CN" sz="3000" b="1" smtClean="0">
                <a:latin typeface="Times New Roman" panose="02020603050405020304" pitchFamily="18" charset="0"/>
                <a:ea typeface="仿宋_GB2312" pitchFamily="49" charset="-122"/>
              </a:rPr>
              <a:t>(2-way merging)</a:t>
            </a:r>
            <a:r>
              <a:rPr lang="zh-CN" altLang="en-US" sz="3000" b="1" smtClean="0">
                <a:latin typeface="Times New Roman" panose="02020603050405020304" pitchFamily="18" charset="0"/>
                <a:ea typeface="仿宋_GB2312" pitchFamily="49" charset="-122"/>
              </a:rPr>
              <a:t>。</a:t>
            </a:r>
          </a:p>
          <a:p>
            <a:pPr marL="0" indent="790575" eaLnBrk="1" hangingPunct="1">
              <a:lnSpc>
                <a:spcPct val="110000"/>
              </a:lnSpc>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变量 </a:t>
            </a:r>
            <a:r>
              <a:rPr lang="en-US" altLang="zh-CN" sz="3000" b="1" smtClean="0">
                <a:latin typeface="Times New Roman" panose="02020603050405020304" pitchFamily="18" charset="0"/>
                <a:ea typeface="仿宋_GB2312" pitchFamily="49" charset="-122"/>
              </a:rPr>
              <a:t>i </a:t>
            </a:r>
            <a:r>
              <a:rPr lang="zh-CN" altLang="en-US" sz="3000" b="1" smtClean="0">
                <a:latin typeface="Times New Roman" panose="02020603050405020304" pitchFamily="18" charset="0"/>
                <a:ea typeface="仿宋_GB2312" pitchFamily="49" charset="-122"/>
              </a:rPr>
              <a:t>和 </a:t>
            </a:r>
            <a:r>
              <a:rPr lang="en-US" altLang="zh-CN" sz="3000" b="1" smtClean="0">
                <a:latin typeface="Times New Roman" panose="02020603050405020304" pitchFamily="18" charset="0"/>
                <a:ea typeface="仿宋_GB2312" pitchFamily="49" charset="-122"/>
              </a:rPr>
              <a:t>j </a:t>
            </a:r>
            <a:r>
              <a:rPr lang="zh-CN" altLang="en-US" sz="3000" b="1" smtClean="0">
                <a:latin typeface="Times New Roman" panose="02020603050405020304" pitchFamily="18" charset="0"/>
                <a:ea typeface="仿宋_GB2312" pitchFamily="49" charset="-122"/>
              </a:rPr>
              <a:t>分别是表</a:t>
            </a:r>
            <a:r>
              <a:rPr lang="en-US" altLang="zh-CN" sz="3000" b="1" smtClean="0">
                <a:solidFill>
                  <a:schemeClr val="tx2"/>
                </a:solidFill>
                <a:latin typeface="Times New Roman" panose="02020603050405020304" pitchFamily="18" charset="0"/>
                <a:ea typeface="仿宋_GB2312" pitchFamily="49" charset="-122"/>
              </a:rPr>
              <a:t>Vector[left..mid]</a:t>
            </a:r>
            <a:r>
              <a:rPr lang="zh-CN" altLang="en-US" sz="3000" b="1" smtClean="0">
                <a:latin typeface="Times New Roman" panose="02020603050405020304" pitchFamily="18" charset="0"/>
                <a:ea typeface="仿宋_GB2312" pitchFamily="49" charset="-122"/>
              </a:rPr>
              <a:t>和</a:t>
            </a:r>
            <a:r>
              <a:rPr lang="en-US" altLang="zh-CN" sz="3000" b="1" smtClean="0">
                <a:solidFill>
                  <a:schemeClr val="tx2"/>
                </a:solidFill>
                <a:latin typeface="Times New Roman" panose="02020603050405020304" pitchFamily="18" charset="0"/>
                <a:ea typeface="仿宋_GB2312" pitchFamily="49" charset="-122"/>
              </a:rPr>
              <a:t>Vector [mid+1..right]</a:t>
            </a:r>
            <a:r>
              <a:rPr lang="zh-CN" altLang="en-US" sz="3000" b="1" smtClean="0">
                <a:latin typeface="Times New Roman" panose="02020603050405020304" pitchFamily="18" charset="0"/>
                <a:ea typeface="仿宋_GB2312" pitchFamily="49" charset="-122"/>
              </a:rPr>
              <a:t>的检测指针。</a:t>
            </a:r>
            <a:r>
              <a:rPr lang="en-US" altLang="zh-CN" sz="3000" b="1" smtClean="0">
                <a:latin typeface="Times New Roman" panose="02020603050405020304" pitchFamily="18" charset="0"/>
                <a:ea typeface="仿宋_GB2312" pitchFamily="49" charset="-122"/>
              </a:rPr>
              <a:t>k </a:t>
            </a:r>
            <a:r>
              <a:rPr lang="zh-CN" altLang="en-US" sz="3000" b="1" smtClean="0">
                <a:latin typeface="Times New Roman" panose="02020603050405020304" pitchFamily="18" charset="0"/>
                <a:ea typeface="仿宋_GB2312" pitchFamily="49" charset="-122"/>
              </a:rPr>
              <a:t>是存放指针。</a:t>
            </a:r>
          </a:p>
        </p:txBody>
      </p:sp>
    </p:spTree>
    <p:extLst>
      <p:ext uri="{BB962C8B-B14F-4D97-AF65-F5344CB8AC3E}">
        <p14:creationId xmlns:p14="http://schemas.microsoft.com/office/powerpoint/2010/main" val="74028115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1A11A90A-601B-49FB-9DA3-0E0368011D9E}" type="slidenum">
              <a:rPr lang="en-US" altLang="zh-CN" sz="1800" b="1">
                <a:latin typeface="华文新魏" pitchFamily="2" charset="-122"/>
                <a:ea typeface="华文新魏" pitchFamily="2" charset="-122"/>
              </a:rPr>
              <a:pPr algn="r" eaLnBrk="1" hangingPunct="1"/>
              <a:t>4</a:t>
            </a:fld>
            <a:endParaRPr lang="en-US" altLang="zh-CN" sz="1800" b="1">
              <a:latin typeface="华文新魏" pitchFamily="2" charset="-122"/>
              <a:ea typeface="华文新魏" pitchFamily="2" charset="-122"/>
            </a:endParaRPr>
          </a:p>
        </p:txBody>
      </p:sp>
      <p:sp>
        <p:nvSpPr>
          <p:cNvPr id="6147" name="Rectangle 2"/>
          <p:cNvSpPr>
            <a:spLocks noGrp="1" noChangeArrowheads="1"/>
          </p:cNvSpPr>
          <p:nvPr>
            <p:ph type="title" idx="4294967295"/>
          </p:nvPr>
        </p:nvSpPr>
        <p:spPr>
          <a:xfrm>
            <a:off x="811213" y="441325"/>
            <a:ext cx="7521575" cy="900113"/>
          </a:xfrm>
        </p:spPr>
        <p:txBody>
          <a:bodyPr/>
          <a:lstStyle/>
          <a:p>
            <a:pPr algn="ctr" eaLnBrk="1" hangingPunct="1"/>
            <a:r>
              <a:rPr lang="en-US" altLang="zh-CN" sz="4000" b="1" smtClean="0">
                <a:solidFill>
                  <a:schemeClr val="tx2"/>
                </a:solidFill>
                <a:latin typeface="华文新魏" pitchFamily="2" charset="-122"/>
                <a:ea typeface="华文新魏" pitchFamily="2" charset="-122"/>
              </a:rPr>
              <a:t>9.2</a:t>
            </a:r>
            <a:r>
              <a:rPr lang="zh-CN" altLang="en-US" sz="4000" b="1" smtClean="0">
                <a:solidFill>
                  <a:schemeClr val="tx2"/>
                </a:solidFill>
                <a:latin typeface="华文新魏" pitchFamily="2" charset="-122"/>
                <a:ea typeface="华文新魏" pitchFamily="2" charset="-122"/>
              </a:rPr>
              <a:t> 插入排序 </a:t>
            </a:r>
            <a:r>
              <a:rPr lang="en-US" altLang="zh-CN" sz="4000" b="1" smtClean="0">
                <a:solidFill>
                  <a:schemeClr val="tx2"/>
                </a:solidFill>
                <a:latin typeface="华文新魏" pitchFamily="2" charset="-122"/>
                <a:ea typeface="华文新魏" pitchFamily="2" charset="-122"/>
              </a:rPr>
              <a:t>(Insert Sorting)</a:t>
            </a:r>
            <a:endParaRPr lang="en-US" altLang="zh-CN" sz="4000" smtClean="0">
              <a:solidFill>
                <a:schemeClr val="tx2"/>
              </a:solidFill>
              <a:latin typeface="华文新魏" pitchFamily="2" charset="-122"/>
              <a:ea typeface="华文新魏" pitchFamily="2" charset="-122"/>
            </a:endParaRPr>
          </a:p>
        </p:txBody>
      </p:sp>
      <p:sp>
        <p:nvSpPr>
          <p:cNvPr id="9220" name="Rectangle 3"/>
          <p:cNvSpPr>
            <a:spLocks noGrp="1" noChangeArrowheads="1"/>
          </p:cNvSpPr>
          <p:nvPr>
            <p:ph type="body" idx="4294967295"/>
          </p:nvPr>
        </p:nvSpPr>
        <p:spPr>
          <a:xfrm>
            <a:off x="153988" y="1304925"/>
            <a:ext cx="8990012" cy="5184775"/>
          </a:xfrm>
        </p:spPr>
        <p:txBody>
          <a:bodyPr/>
          <a:lstStyle/>
          <a:p>
            <a:pPr marL="0" indent="800100" eaLnBrk="1" hangingPunct="1">
              <a:lnSpc>
                <a:spcPct val="105000"/>
              </a:lnSpc>
              <a:buClr>
                <a:srgbClr val="800080"/>
              </a:buClr>
              <a:buSzPct val="50000"/>
              <a:buFont typeface="Wingdings" pitchFamily="2" charset="2"/>
              <a:buNone/>
              <a:defRPr/>
            </a:pPr>
            <a:r>
              <a:rPr lang="zh-CN" altLang="en-US" sz="3000" b="1" dirty="0" smtClean="0">
                <a:solidFill>
                  <a:srgbClr val="C00000"/>
                </a:solidFill>
                <a:latin typeface="Times New Roman" pitchFamily="18" charset="0"/>
                <a:ea typeface="仿宋_GB2312" pitchFamily="49" charset="-122"/>
              </a:rPr>
              <a:t>基本方法是</a:t>
            </a:r>
            <a:r>
              <a:rPr lang="zh-CN" altLang="en-US" sz="3000" b="1" dirty="0" smtClean="0">
                <a:latin typeface="Times New Roman" pitchFamily="18" charset="0"/>
                <a:ea typeface="仿宋_GB2312" pitchFamily="49" charset="-122"/>
              </a:rPr>
              <a:t>：每步将一个待排序的元素，按其排序码大小，插入到前面已经排好序的一组元素的适当位置上</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直到元素全部插入为止。</a:t>
            </a:r>
          </a:p>
          <a:p>
            <a:pPr marL="0" indent="800100" eaLnBrk="1" hangingPunct="1">
              <a:lnSpc>
                <a:spcPct val="105000"/>
              </a:lnSpc>
              <a:buClr>
                <a:srgbClr val="800080"/>
              </a:buClr>
              <a:buSzPct val="50000"/>
              <a:defRPr/>
            </a:pPr>
            <a:endParaRPr lang="zh-CN" altLang="en-US" sz="2400" b="1" dirty="0" smtClean="0">
              <a:latin typeface="Times New Roman" pitchFamily="18" charset="0"/>
              <a:ea typeface="仿宋_GB2312" pitchFamily="49" charset="-122"/>
            </a:endParaRPr>
          </a:p>
          <a:p>
            <a:pPr marL="0" indent="800100" eaLnBrk="1" hangingPunct="1">
              <a:lnSpc>
                <a:spcPct val="105000"/>
              </a:lnSpc>
              <a:buClr>
                <a:srgbClr val="800080"/>
              </a:buClr>
              <a:buSzPct val="50000"/>
              <a:defRPr/>
            </a:pPr>
            <a:endParaRPr lang="zh-CN" altLang="en-US" sz="2400" b="1" dirty="0" smtClean="0">
              <a:latin typeface="Times New Roman" pitchFamily="18" charset="0"/>
              <a:ea typeface="仿宋_GB2312" pitchFamily="49" charset="-122"/>
            </a:endParaRPr>
          </a:p>
          <a:p>
            <a:pPr marL="0" indent="800100" eaLnBrk="1" hangingPunct="1">
              <a:lnSpc>
                <a:spcPct val="105000"/>
              </a:lnSpc>
              <a:buClr>
                <a:srgbClr val="800080"/>
              </a:buClr>
              <a:buSzPct val="50000"/>
              <a:buNone/>
              <a:defRPr/>
            </a:pPr>
            <a:r>
              <a:rPr lang="zh-CN" altLang="en-US" sz="3000" b="1" dirty="0" smtClean="0">
                <a:solidFill>
                  <a:srgbClr val="C00000"/>
                </a:solidFill>
                <a:latin typeface="Times New Roman" pitchFamily="18" charset="0"/>
                <a:ea typeface="仿宋_GB2312" pitchFamily="49" charset="-122"/>
              </a:rPr>
              <a:t>基本思想是 </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当插入第</a:t>
            </a:r>
            <a:r>
              <a:rPr lang="en-US" altLang="zh-CN" sz="3000" b="1" i="1" dirty="0"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 (</a:t>
            </a:r>
            <a:r>
              <a:rPr lang="en-US" altLang="zh-CN" sz="3000" b="1" i="1" dirty="0" smtClean="0">
                <a:latin typeface="Times New Roman" pitchFamily="18" charset="0"/>
                <a:ea typeface="仿宋_GB2312" pitchFamily="49" charset="-122"/>
              </a:rPr>
              <a:t>i</a:t>
            </a:r>
            <a:r>
              <a:rPr lang="en-US" altLang="zh-CN" sz="3000" b="1" dirty="0" smtClean="0">
                <a:latin typeface="仿宋_GB2312" pitchFamily="49" charset="-122"/>
                <a:ea typeface="仿宋_GB2312" pitchFamily="49" charset="-122"/>
                <a:sym typeface="Symbol" pitchFamily="18" charset="2"/>
              </a:rPr>
              <a:t>≥</a:t>
            </a:r>
            <a:r>
              <a:rPr lang="en-US" altLang="zh-CN" sz="3000" b="1" dirty="0" smtClean="0">
                <a:latin typeface="Times New Roman" pitchFamily="18" charset="0"/>
                <a:ea typeface="仿宋_GB2312" pitchFamily="49" charset="-122"/>
              </a:rPr>
              <a:t>1) </a:t>
            </a:r>
            <a:r>
              <a:rPr lang="zh-CN" altLang="en-US" sz="3000" b="1" dirty="0" smtClean="0">
                <a:latin typeface="Times New Roman" pitchFamily="18" charset="0"/>
                <a:ea typeface="仿宋_GB2312" pitchFamily="49" charset="-122"/>
              </a:rPr>
              <a:t>个元素时，前面的</a:t>
            </a:r>
            <a:r>
              <a:rPr lang="en-US" altLang="zh-CN" sz="3000" b="1" dirty="0" smtClean="0">
                <a:latin typeface="Times New Roman" pitchFamily="18" charset="0"/>
                <a:ea typeface="仿宋_GB2312" pitchFamily="49" charset="-122"/>
              </a:rPr>
              <a:t>V[0], V[1], …, V[</a:t>
            </a:r>
            <a:r>
              <a:rPr lang="en-US" altLang="zh-CN" sz="3000" b="1" i="1" dirty="0" smtClean="0">
                <a:latin typeface="Times New Roman" pitchFamily="18" charset="0"/>
                <a:ea typeface="仿宋_GB2312" pitchFamily="49" charset="-122"/>
              </a:rPr>
              <a:t>i</a:t>
            </a:r>
            <a:r>
              <a:rPr lang="en-US" altLang="zh-CN" sz="3000" dirty="0" smtClean="0">
                <a:latin typeface="Courier New" pitchFamily="49" charset="0"/>
                <a:ea typeface="仿宋_GB2312" pitchFamily="49" charset="-122"/>
              </a:rPr>
              <a:t>-</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已经排好序。这时，用</a:t>
            </a:r>
            <a:r>
              <a:rPr lang="en-US" altLang="zh-CN" sz="3000" b="1" dirty="0" smtClean="0">
                <a:latin typeface="Times New Roman" pitchFamily="18" charset="0"/>
                <a:ea typeface="仿宋_GB2312" pitchFamily="49" charset="-122"/>
              </a:rPr>
              <a:t>V[</a:t>
            </a:r>
            <a:r>
              <a:rPr lang="en-US" altLang="zh-CN" sz="3000" b="1" i="1" dirty="0"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的排序码与</a:t>
            </a:r>
            <a:r>
              <a:rPr lang="en-US" altLang="zh-CN" sz="3000" b="1" dirty="0" smtClean="0">
                <a:latin typeface="Times New Roman" pitchFamily="18" charset="0"/>
                <a:ea typeface="仿宋_GB2312" pitchFamily="49" charset="-122"/>
              </a:rPr>
              <a:t>V[</a:t>
            </a:r>
            <a:r>
              <a:rPr lang="en-US" altLang="zh-CN" sz="3000" b="1" i="1" dirty="0" smtClean="0">
                <a:latin typeface="Times New Roman" pitchFamily="18" charset="0"/>
                <a:ea typeface="仿宋_GB2312" pitchFamily="49" charset="-122"/>
              </a:rPr>
              <a:t>i</a:t>
            </a:r>
            <a:r>
              <a:rPr lang="en-US" altLang="zh-CN" sz="3000" dirty="0" smtClean="0">
                <a:latin typeface="Courier New" pitchFamily="49" charset="0"/>
                <a:ea typeface="仿宋_GB2312" pitchFamily="49" charset="-122"/>
              </a:rPr>
              <a:t>-</a:t>
            </a:r>
            <a:r>
              <a:rPr lang="en-US" altLang="zh-CN" sz="3000" b="1" dirty="0" smtClean="0">
                <a:latin typeface="Times New Roman" pitchFamily="18" charset="0"/>
                <a:ea typeface="仿宋_GB2312" pitchFamily="49" charset="-122"/>
              </a:rPr>
              <a:t>1], V[</a:t>
            </a:r>
            <a:r>
              <a:rPr lang="en-US" altLang="zh-CN" sz="3000" b="1" i="1" dirty="0" smtClean="0">
                <a:latin typeface="Times New Roman" pitchFamily="18" charset="0"/>
                <a:ea typeface="仿宋_GB2312" pitchFamily="49" charset="-122"/>
              </a:rPr>
              <a:t>i</a:t>
            </a:r>
            <a:r>
              <a:rPr lang="en-US" altLang="zh-CN" sz="3000" dirty="0" smtClean="0">
                <a:latin typeface="Courier New" pitchFamily="49" charset="0"/>
                <a:ea typeface="仿宋_GB2312" pitchFamily="49" charset="-122"/>
              </a:rPr>
              <a:t>-</a:t>
            </a:r>
            <a:r>
              <a:rPr lang="en-US" altLang="zh-CN" sz="3000" b="1" dirty="0" smtClean="0">
                <a:latin typeface="Times New Roman" pitchFamily="18" charset="0"/>
                <a:ea typeface="仿宋_GB2312" pitchFamily="49" charset="-122"/>
              </a:rPr>
              <a:t>2], …</a:t>
            </a:r>
            <a:r>
              <a:rPr lang="zh-CN" altLang="en-US" sz="3000" b="1" dirty="0" smtClean="0">
                <a:latin typeface="Times New Roman" pitchFamily="18" charset="0"/>
                <a:ea typeface="仿宋_GB2312" pitchFamily="49" charset="-122"/>
              </a:rPr>
              <a:t>的排序码顺序进行</a:t>
            </a:r>
            <a:r>
              <a:rPr lang="zh-CN" altLang="en-US" sz="3000" b="1" dirty="0" smtClean="0">
                <a:solidFill>
                  <a:srgbClr val="FF0000"/>
                </a:solidFill>
                <a:effectLst>
                  <a:outerShdw blurRad="38100" dist="38100" dir="2700000" algn="tl">
                    <a:srgbClr val="000000">
                      <a:alpha val="43137"/>
                    </a:srgbClr>
                  </a:outerShdw>
                </a:effectLst>
                <a:latin typeface="Times New Roman" pitchFamily="18" charset="0"/>
                <a:ea typeface="仿宋_GB2312" pitchFamily="49" charset="-122"/>
              </a:rPr>
              <a:t>比较，</a:t>
            </a:r>
            <a:r>
              <a:rPr lang="zh-CN" altLang="en-US" sz="3000" b="1" dirty="0">
                <a:solidFill>
                  <a:srgbClr val="FF0000"/>
                </a:solidFill>
                <a:effectLst>
                  <a:outerShdw blurRad="38100" dist="38100" dir="2700000" algn="tl">
                    <a:srgbClr val="000000">
                      <a:alpha val="43137"/>
                    </a:srgbClr>
                  </a:outerShdw>
                </a:effectLst>
                <a:latin typeface="Times New Roman" pitchFamily="18" charset="0"/>
                <a:ea typeface="仿宋_GB2312" pitchFamily="49" charset="-122"/>
              </a:rPr>
              <a:t>后</a:t>
            </a:r>
            <a:r>
              <a:rPr lang="zh-CN" altLang="en-US" sz="3000" b="1" dirty="0" smtClean="0">
                <a:solidFill>
                  <a:srgbClr val="FF0000"/>
                </a:solidFill>
                <a:effectLst>
                  <a:outerShdw blurRad="38100" dist="38100" dir="2700000" algn="tl">
                    <a:srgbClr val="000000">
                      <a:alpha val="43137"/>
                    </a:srgbClr>
                  </a:outerShdw>
                </a:effectLst>
                <a:latin typeface="Times New Roman" pitchFamily="18" charset="0"/>
                <a:ea typeface="仿宋_GB2312" pitchFamily="49" charset="-122"/>
              </a:rPr>
              <a:t>移</a:t>
            </a:r>
            <a:r>
              <a:rPr lang="zh-CN" altLang="en-US" sz="3000" b="1" dirty="0" smtClean="0">
                <a:latin typeface="Times New Roman" pitchFamily="18" charset="0"/>
                <a:ea typeface="仿宋_GB2312" pitchFamily="49" charset="-122"/>
              </a:rPr>
              <a:t>，找到插入位置（若升序，则找到第一个小于等于</a:t>
            </a:r>
            <a:r>
              <a:rPr lang="en-US" altLang="zh-CN" sz="3000" b="1" dirty="0" smtClean="0">
                <a:latin typeface="Times New Roman" pitchFamily="18" charset="0"/>
                <a:ea typeface="仿宋_GB2312" pitchFamily="49" charset="-122"/>
              </a:rPr>
              <a:t> </a:t>
            </a:r>
            <a:r>
              <a:rPr lang="en-US" altLang="zh-CN" sz="3000" b="1" dirty="0">
                <a:latin typeface="Times New Roman" pitchFamily="18" charset="0"/>
                <a:ea typeface="仿宋_GB2312" pitchFamily="49" charset="-122"/>
              </a:rPr>
              <a:t>V[</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smtClean="0">
                <a:latin typeface="仿宋_GB2312" pitchFamily="49" charset="-122"/>
                <a:ea typeface="仿宋_GB2312" pitchFamily="49" charset="-122"/>
                <a:sym typeface="Symbol" pitchFamily="18" charset="2"/>
              </a:rPr>
              <a:t>的位置</a:t>
            </a:r>
            <a:r>
              <a:rPr lang="en-US" altLang="zh-CN" sz="3000" b="1" dirty="0" smtClean="0">
                <a:latin typeface="仿宋_GB2312" pitchFamily="49" charset="-122"/>
                <a:ea typeface="仿宋_GB2312" pitchFamily="49" charset="-122"/>
                <a:sym typeface="Symbol" pitchFamily="18" charset="2"/>
              </a:rPr>
              <a:t>+1</a:t>
            </a:r>
            <a:r>
              <a:rPr lang="zh-CN" altLang="en-US" sz="3000" b="1" dirty="0" smtClean="0">
                <a:latin typeface="Times New Roman" pitchFamily="18" charset="0"/>
                <a:ea typeface="仿宋_GB2312" pitchFamily="49" charset="-122"/>
              </a:rPr>
              <a:t>）即将</a:t>
            </a:r>
            <a:r>
              <a:rPr lang="en-US" altLang="zh-CN" sz="3000" b="1" dirty="0" smtClean="0">
                <a:latin typeface="Times New Roman" pitchFamily="18" charset="0"/>
                <a:ea typeface="仿宋_GB2312" pitchFamily="49" charset="-122"/>
              </a:rPr>
              <a:t>V[</a:t>
            </a:r>
            <a:r>
              <a:rPr lang="en-US" altLang="zh-CN" sz="3000" b="1" i="1" dirty="0"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插入。</a:t>
            </a:r>
          </a:p>
        </p:txBody>
      </p:sp>
      <p:sp>
        <p:nvSpPr>
          <p:cNvPr id="9221" name="Rectangle 5"/>
          <p:cNvSpPr>
            <a:spLocks noChangeArrowheads="1"/>
          </p:cNvSpPr>
          <p:nvPr/>
        </p:nvSpPr>
        <p:spPr bwMode="auto">
          <a:xfrm>
            <a:off x="720290" y="2962910"/>
            <a:ext cx="7704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b="1" dirty="0">
                <a:solidFill>
                  <a:schemeClr val="tx2"/>
                </a:solidFill>
                <a:latin typeface="华文新魏" pitchFamily="2" charset="-122"/>
                <a:ea typeface="华文新魏" pitchFamily="2" charset="-122"/>
              </a:rPr>
              <a:t>9.2.1</a:t>
            </a:r>
            <a:r>
              <a:rPr lang="zh-CN" altLang="en-US" b="1" dirty="0">
                <a:solidFill>
                  <a:schemeClr val="tx2"/>
                </a:solidFill>
                <a:latin typeface="华文新魏" pitchFamily="2" charset="-122"/>
                <a:ea typeface="华文新魏" pitchFamily="2" charset="-122"/>
              </a:rPr>
              <a:t> 直接</a:t>
            </a:r>
            <a:r>
              <a:rPr lang="zh-CN" altLang="en-US" b="1" dirty="0" smtClean="0">
                <a:solidFill>
                  <a:schemeClr val="tx2"/>
                </a:solidFill>
                <a:latin typeface="华文新魏" pitchFamily="2" charset="-122"/>
                <a:ea typeface="华文新魏" pitchFamily="2" charset="-122"/>
              </a:rPr>
              <a:t>插入排序 </a:t>
            </a:r>
            <a:endParaRPr lang="en-US" altLang="zh-CN" b="1" dirty="0">
              <a:latin typeface="华文新魏" pitchFamily="2" charset="-122"/>
              <a:ea typeface="华文新魏"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9168B7-33CF-478B-B54E-CA4824680A0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40</a:t>
            </a:fld>
            <a:endParaRPr lang="en-US" altLang="zh-CN" sz="1800" smtClean="0">
              <a:latin typeface="华文新魏" panose="02010800040101010101" pitchFamily="2" charset="-122"/>
              <a:ea typeface="华文新魏" panose="02010800040101010101" pitchFamily="2" charset="-122"/>
            </a:endParaRPr>
          </a:p>
        </p:txBody>
      </p:sp>
      <p:grpSp>
        <p:nvGrpSpPr>
          <p:cNvPr id="50179" name="Group 16"/>
          <p:cNvGrpSpPr>
            <a:grpSpLocks/>
          </p:cNvGrpSpPr>
          <p:nvPr/>
        </p:nvGrpSpPr>
        <p:grpSpPr bwMode="auto">
          <a:xfrm>
            <a:off x="76200" y="481013"/>
            <a:ext cx="8705850" cy="3508375"/>
            <a:chOff x="48" y="303"/>
            <a:chExt cx="5484" cy="2210"/>
          </a:xfrm>
        </p:grpSpPr>
        <p:sp>
          <p:nvSpPr>
            <p:cNvPr id="976898" name="Rectangle 2"/>
            <p:cNvSpPr>
              <a:spLocks noChangeArrowheads="1"/>
            </p:cNvSpPr>
            <p:nvPr/>
          </p:nvSpPr>
          <p:spPr bwMode="auto">
            <a:xfrm>
              <a:off x="1104" y="735"/>
              <a:ext cx="2887" cy="33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eaLnBrk="1" hangingPunct="1">
                <a:defRPr/>
              </a:pPr>
              <a:r>
                <a:rPr kumimoji="1" lang="en-US" altLang="zh-CN" sz="2600" b="1">
                  <a:effectLst>
                    <a:outerShdw blurRad="38100" dist="38100" dir="2700000" algn="tl">
                      <a:srgbClr val="C0C0C0"/>
                    </a:outerShdw>
                  </a:effectLst>
                  <a:latin typeface="Arial" charset="0"/>
                </a:rPr>
                <a:t>08  21  25  25* 49  62  72  93</a:t>
              </a:r>
              <a:r>
                <a:rPr kumimoji="1" lang="en-US" altLang="zh-CN" sz="2800" b="1">
                  <a:effectLst>
                    <a:outerShdw blurRad="38100" dist="38100" dir="2700000" algn="tl">
                      <a:srgbClr val="C0C0C0"/>
                    </a:outerShdw>
                  </a:effectLst>
                  <a:latin typeface="Arial" charset="0"/>
                </a:rPr>
                <a:t>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6899" name="Rectangle 3"/>
            <p:cNvSpPr>
              <a:spLocks noChangeArrowheads="1"/>
            </p:cNvSpPr>
            <p:nvPr/>
          </p:nvSpPr>
          <p:spPr bwMode="auto">
            <a:xfrm>
              <a:off x="4218" y="735"/>
              <a:ext cx="1066" cy="33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eaLnBrk="1" hangingPunct="1">
                <a:defRPr/>
              </a:pPr>
              <a:r>
                <a:rPr kumimoji="1" lang="en-US" altLang="zh-CN" sz="2600" b="1">
                  <a:effectLst>
                    <a:outerShdw blurRad="38100" dist="38100" dir="2700000" algn="tl">
                      <a:srgbClr val="C0C0C0"/>
                    </a:outerShdw>
                  </a:effectLst>
                  <a:latin typeface="Arial" charset="0"/>
                </a:rPr>
                <a:t>16  37  54  </a:t>
              </a:r>
              <a:endParaRPr kumimoji="1"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50183" name="Text Box 4"/>
            <p:cNvSpPr txBox="1">
              <a:spLocks noChangeArrowheads="1"/>
            </p:cNvSpPr>
            <p:nvPr/>
          </p:nvSpPr>
          <p:spPr bwMode="auto">
            <a:xfrm>
              <a:off x="1104" y="303"/>
              <a:ext cx="4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left                                       mid   mid+1   right</a:t>
              </a:r>
              <a:endParaRPr kumimoji="1" lang="en-US" altLang="zh-CN" sz="2800" b="1" i="1">
                <a:latin typeface="Times New Roman" panose="02020603050405020304" pitchFamily="18" charset="0"/>
              </a:endParaRPr>
            </a:p>
          </p:txBody>
        </p:sp>
        <p:sp>
          <p:nvSpPr>
            <p:cNvPr id="50184" name="Text Box 5"/>
            <p:cNvSpPr txBox="1">
              <a:spLocks noChangeArrowheads="1"/>
            </p:cNvSpPr>
            <p:nvPr/>
          </p:nvSpPr>
          <p:spPr bwMode="auto">
            <a:xfrm>
              <a:off x="281" y="687"/>
              <a:ext cx="8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initList</a:t>
              </a:r>
            </a:p>
          </p:txBody>
        </p:sp>
        <p:sp>
          <p:nvSpPr>
            <p:cNvPr id="50185" name="Line 6"/>
            <p:cNvSpPr>
              <a:spLocks noChangeShapeType="1"/>
            </p:cNvSpPr>
            <p:nvPr/>
          </p:nvSpPr>
          <p:spPr bwMode="auto">
            <a:xfrm flipV="1">
              <a:off x="2670" y="1071"/>
              <a:ext cx="0" cy="240"/>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6" name="Line 7"/>
            <p:cNvSpPr>
              <a:spLocks noChangeShapeType="1"/>
            </p:cNvSpPr>
            <p:nvPr/>
          </p:nvSpPr>
          <p:spPr bwMode="auto">
            <a:xfrm flipV="1">
              <a:off x="4734" y="1071"/>
              <a:ext cx="0" cy="240"/>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7" name="Text Box 8"/>
            <p:cNvSpPr txBox="1">
              <a:spLocks noChangeArrowheads="1"/>
            </p:cNvSpPr>
            <p:nvPr/>
          </p:nvSpPr>
          <p:spPr bwMode="auto">
            <a:xfrm>
              <a:off x="2688" y="1094"/>
              <a:ext cx="2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rPr>
                <a:t>i                                    j</a:t>
              </a:r>
              <a:endParaRPr kumimoji="1" lang="en-US" altLang="zh-CN" sz="2400" b="1" i="1">
                <a:solidFill>
                  <a:schemeClr val="tx2"/>
                </a:solidFill>
                <a:latin typeface="Times New Roman" panose="02020603050405020304" pitchFamily="18" charset="0"/>
              </a:endParaRPr>
            </a:p>
          </p:txBody>
        </p:sp>
        <p:sp>
          <p:nvSpPr>
            <p:cNvPr id="976905" name="Rectangle 9"/>
            <p:cNvSpPr>
              <a:spLocks noChangeArrowheads="1"/>
            </p:cNvSpPr>
            <p:nvPr/>
          </p:nvSpPr>
          <p:spPr bwMode="auto">
            <a:xfrm>
              <a:off x="1104" y="1824"/>
              <a:ext cx="4180" cy="33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eaLnBrk="1" hangingPunct="1">
                <a:defRPr/>
              </a:pPr>
              <a:r>
                <a:rPr kumimoji="1" lang="en-US" altLang="zh-CN" sz="2600" b="1">
                  <a:effectLst>
                    <a:outerShdw blurRad="38100" dist="38100" dir="2700000" algn="tl">
                      <a:srgbClr val="C0C0C0"/>
                    </a:outerShdw>
                  </a:effectLst>
                  <a:latin typeface="Arial" charset="0"/>
                </a:rPr>
                <a:t>08  16  21  25  25* 37  49  54  62  72  93 </a:t>
              </a:r>
              <a:endParaRPr kumimoji="1" lang="en-US" altLang="zh-CN" sz="26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50189" name="Text Box 10"/>
            <p:cNvSpPr txBox="1">
              <a:spLocks noChangeArrowheads="1"/>
            </p:cNvSpPr>
            <p:nvPr/>
          </p:nvSpPr>
          <p:spPr bwMode="auto">
            <a:xfrm>
              <a:off x="1104" y="1392"/>
              <a:ext cx="44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left                                                               right</a:t>
              </a:r>
            </a:p>
          </p:txBody>
        </p:sp>
        <p:sp>
          <p:nvSpPr>
            <p:cNvPr id="50190" name="Line 11"/>
            <p:cNvSpPr>
              <a:spLocks noChangeShapeType="1"/>
            </p:cNvSpPr>
            <p:nvPr/>
          </p:nvSpPr>
          <p:spPr bwMode="auto">
            <a:xfrm flipV="1">
              <a:off x="3148" y="2163"/>
              <a:ext cx="0" cy="240"/>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6908" name="Text Box 12"/>
            <p:cNvSpPr txBox="1">
              <a:spLocks noChangeArrowheads="1"/>
            </p:cNvSpPr>
            <p:nvPr/>
          </p:nvSpPr>
          <p:spPr bwMode="auto">
            <a:xfrm>
              <a:off x="3130" y="2186"/>
              <a:ext cx="228" cy="327"/>
            </a:xfrm>
            <a:prstGeom prst="rect">
              <a:avLst/>
            </a:prstGeom>
            <a:noFill/>
            <a:ln w="9525">
              <a:noFill/>
              <a:miter lim="800000"/>
              <a:headEnd/>
              <a:tailEnd/>
            </a:ln>
          </p:spPr>
          <p:txBody>
            <a:bodyPr wrap="none">
              <a:spAutoFit/>
            </a:bodyPr>
            <a:lstStyle/>
            <a:p>
              <a:pPr eaLnBrk="1" hangingPunct="1">
                <a:defRPr/>
              </a:pPr>
              <a:r>
                <a:rPr kumimoji="1" lang="en-US" altLang="zh-CN" sz="2800" b="1" i="1">
                  <a:solidFill>
                    <a:schemeClr val="tx2"/>
                  </a:solidFill>
                  <a:ea typeface="宋体" pitchFamily="2" charset="-122"/>
                </a:rPr>
                <a:t>k</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50192" name="Text Box 13"/>
            <p:cNvSpPr txBox="1">
              <a:spLocks noChangeArrowheads="1"/>
            </p:cNvSpPr>
            <p:nvPr/>
          </p:nvSpPr>
          <p:spPr bwMode="auto">
            <a:xfrm>
              <a:off x="48" y="1776"/>
              <a:ext cx="10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mergeList</a:t>
              </a:r>
            </a:p>
          </p:txBody>
        </p:sp>
      </p:grpSp>
      <p:sp>
        <p:nvSpPr>
          <p:cNvPr id="111620" name="Rectangle 14"/>
          <p:cNvSpPr>
            <a:spLocks noGrp="1" noChangeArrowheads="1"/>
          </p:cNvSpPr>
          <p:nvPr>
            <p:ph type="body" idx="1"/>
          </p:nvPr>
        </p:nvSpPr>
        <p:spPr>
          <a:xfrm>
            <a:off x="153988" y="3968750"/>
            <a:ext cx="8836025" cy="2667000"/>
          </a:xfrm>
          <a:noFill/>
        </p:spPr>
        <p:txBody>
          <a:bodyPr lIns="92075" tIns="46038" rIns="92075" bIns="46038"/>
          <a:lstStyle/>
          <a:p>
            <a:pPr marL="0" indent="790575" eaLnBrk="1" hangingPunct="1">
              <a:spcBef>
                <a:spcPct val="5000"/>
              </a:spcBef>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当 </a:t>
            </a:r>
            <a:r>
              <a:rPr lang="en-US" altLang="zh-CN" sz="3000" b="1" i="1" smtClean="0">
                <a:latin typeface="Times New Roman" panose="02020603050405020304" pitchFamily="18" charset="0"/>
                <a:ea typeface="仿宋_GB2312" pitchFamily="49" charset="-122"/>
              </a:rPr>
              <a:t>i</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和 </a:t>
            </a:r>
            <a:r>
              <a:rPr lang="en-US" altLang="zh-CN" sz="3000" b="1" i="1" smtClean="0">
                <a:latin typeface="Times New Roman" panose="02020603050405020304" pitchFamily="18" charset="0"/>
                <a:ea typeface="仿宋_GB2312" pitchFamily="49" charset="-122"/>
              </a:rPr>
              <a:t>j</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都在两个表的表长内变化时</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根据对应项的排序码的大小</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依次把排序码小的元素排放到</a:t>
            </a:r>
            <a:r>
              <a:rPr lang="zh-CN" altLang="en-US" sz="3000" b="1" smtClean="0">
                <a:solidFill>
                  <a:srgbClr val="FF0000"/>
                </a:solidFill>
                <a:latin typeface="Times New Roman" panose="02020603050405020304" pitchFamily="18" charset="0"/>
                <a:ea typeface="仿宋_GB2312" pitchFamily="49" charset="-122"/>
              </a:rPr>
              <a:t>新表</a:t>
            </a:r>
            <a:r>
              <a:rPr lang="zh-CN" altLang="en-US" sz="3000" b="1" smtClean="0">
                <a:latin typeface="Times New Roman" panose="02020603050405020304" pitchFamily="18" charset="0"/>
                <a:ea typeface="仿宋_GB2312" pitchFamily="49" charset="-122"/>
              </a:rPr>
              <a:t> </a:t>
            </a:r>
            <a:r>
              <a:rPr lang="en-US" altLang="zh-CN" sz="3000" b="1" i="1" smtClean="0">
                <a:latin typeface="Times New Roman" panose="02020603050405020304" pitchFamily="18" charset="0"/>
                <a:ea typeface="仿宋_GB2312" pitchFamily="49" charset="-122"/>
              </a:rPr>
              <a:t>k </a:t>
            </a:r>
            <a:r>
              <a:rPr lang="zh-CN" altLang="zh-CN" sz="3000" b="1" smtClean="0">
                <a:latin typeface="Times New Roman" panose="02020603050405020304" pitchFamily="18" charset="0"/>
                <a:ea typeface="仿宋_GB2312" pitchFamily="49" charset="-122"/>
              </a:rPr>
              <a:t>所指位置</a:t>
            </a:r>
            <a:r>
              <a:rPr lang="zh-CN" altLang="en-US" sz="3000" b="1" smtClean="0">
                <a:latin typeface="Times New Roman" panose="02020603050405020304" pitchFamily="18" charset="0"/>
                <a:ea typeface="仿宋_GB2312" pitchFamily="49" charset="-122"/>
              </a:rPr>
              <a:t>中；</a:t>
            </a:r>
          </a:p>
          <a:p>
            <a:pPr marL="0" indent="790575" eaLnBrk="1" hangingPunct="1">
              <a:spcBef>
                <a:spcPct val="5000"/>
              </a:spcBef>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当 </a:t>
            </a:r>
            <a:r>
              <a:rPr lang="en-US" altLang="zh-CN" sz="3000" b="1" i="1" smtClean="0">
                <a:latin typeface="Times New Roman" panose="02020603050405020304" pitchFamily="18" charset="0"/>
                <a:ea typeface="仿宋_GB2312" pitchFamily="49" charset="-122"/>
              </a:rPr>
              <a:t>i</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与 </a:t>
            </a:r>
            <a:r>
              <a:rPr lang="en-US" altLang="zh-CN" sz="3000" b="1" i="1" smtClean="0">
                <a:latin typeface="Times New Roman" panose="02020603050405020304" pitchFamily="18" charset="0"/>
                <a:ea typeface="仿宋_GB2312" pitchFamily="49" charset="-122"/>
              </a:rPr>
              <a:t>j </a:t>
            </a:r>
            <a:r>
              <a:rPr lang="zh-CN" altLang="en-US" sz="3000" b="1" smtClean="0">
                <a:latin typeface="Times New Roman" panose="02020603050405020304" pitchFamily="18" charset="0"/>
                <a:ea typeface="仿宋_GB2312" pitchFamily="49" charset="-122"/>
              </a:rPr>
              <a:t>中有</a:t>
            </a:r>
            <a:r>
              <a:rPr lang="zh-CN" altLang="en-US" sz="3000" b="1" smtClean="0">
                <a:solidFill>
                  <a:srgbClr val="FF0000"/>
                </a:solidFill>
                <a:latin typeface="Times New Roman" panose="02020603050405020304" pitchFamily="18" charset="0"/>
                <a:ea typeface="仿宋_GB2312" pitchFamily="49" charset="-122"/>
              </a:rPr>
              <a:t>一个已经超出表长</a:t>
            </a:r>
            <a:r>
              <a:rPr lang="zh-CN" altLang="en-US" sz="3000" b="1" smtClean="0">
                <a:latin typeface="Times New Roman" panose="02020603050405020304" pitchFamily="18" charset="0"/>
                <a:ea typeface="仿宋_GB2312" pitchFamily="49" charset="-122"/>
              </a:rPr>
              <a:t>时，将另一 个表中的剩余部分照抄到新表中。</a:t>
            </a:r>
          </a:p>
        </p:txBody>
      </p:sp>
    </p:spTree>
    <p:extLst>
      <p:ext uri="{BB962C8B-B14F-4D97-AF65-F5344CB8AC3E}">
        <p14:creationId xmlns:p14="http://schemas.microsoft.com/office/powerpoint/2010/main" val="5807491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6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16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F069BB1-13C1-4DA9-A562-249DF4A2F03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41</a:t>
            </a:fld>
            <a:endParaRPr lang="en-US" altLang="zh-CN" sz="1800" smtClean="0">
              <a:latin typeface="华文新魏" panose="02010800040101010101" pitchFamily="2" charset="-122"/>
              <a:ea typeface="华文新魏" panose="02010800040101010101" pitchFamily="2" charset="-122"/>
            </a:endParaRPr>
          </a:p>
        </p:txBody>
      </p:sp>
      <p:sp>
        <p:nvSpPr>
          <p:cNvPr id="51203" name="Rectangle 2"/>
          <p:cNvSpPr>
            <a:spLocks noGrp="1" noChangeArrowheads="1"/>
          </p:cNvSpPr>
          <p:nvPr>
            <p:ph type="title"/>
          </p:nvPr>
        </p:nvSpPr>
        <p:spPr>
          <a:xfrm>
            <a:off x="1619250" y="623888"/>
            <a:ext cx="6096000" cy="609600"/>
          </a:xfrm>
        </p:spPr>
        <p:txBody>
          <a:bodyPr/>
          <a:lstStyle/>
          <a:p>
            <a:pPr algn="ctr" eaLnBrk="1" hangingPunct="1"/>
            <a:r>
              <a:rPr lang="zh-CN" altLang="en-US" sz="4000" b="1" smtClean="0">
                <a:solidFill>
                  <a:schemeClr val="tx2"/>
                </a:solidFill>
                <a:ea typeface="华文新魏" panose="02010800040101010101" pitchFamily="2" charset="-122"/>
              </a:rPr>
              <a:t>迭代的归并排序算法</a:t>
            </a:r>
            <a:endParaRPr lang="zh-CN" altLang="en-US" sz="4000" smtClean="0">
              <a:solidFill>
                <a:schemeClr val="tx2"/>
              </a:solidFill>
              <a:ea typeface="华文新魏" panose="02010800040101010101" pitchFamily="2" charset="-122"/>
            </a:endParaRPr>
          </a:p>
        </p:txBody>
      </p:sp>
      <p:sp>
        <p:nvSpPr>
          <p:cNvPr id="112644" name="Rectangle 3"/>
          <p:cNvSpPr>
            <a:spLocks noGrp="1" noChangeArrowheads="1"/>
          </p:cNvSpPr>
          <p:nvPr>
            <p:ph type="body" idx="1"/>
          </p:nvPr>
        </p:nvSpPr>
        <p:spPr>
          <a:xfrm>
            <a:off x="190500" y="1341438"/>
            <a:ext cx="8521700" cy="5327650"/>
          </a:xfrm>
        </p:spPr>
        <p:txBody>
          <a:bodyPr/>
          <a:lstStyle/>
          <a:p>
            <a:pPr marL="0" indent="790575" eaLnBrk="1" hangingPunct="1">
              <a:lnSpc>
                <a:spcPct val="110000"/>
              </a:lnSpc>
              <a:spcBef>
                <a:spcPct val="15000"/>
              </a:spcBef>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迭代的归并排序算法就是利用两路归并过程进行排序。其基本思想是：</a:t>
            </a:r>
          </a:p>
          <a:p>
            <a:pPr marL="0" indent="790575" eaLnBrk="1" hangingPunct="1">
              <a:lnSpc>
                <a:spcPct val="110000"/>
              </a:lnSpc>
              <a:spcBef>
                <a:spcPct val="15000"/>
              </a:spcBef>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设初始元素序列有 </a:t>
            </a:r>
            <a:r>
              <a:rPr lang="en-US" altLang="zh-CN" sz="3000" b="1" i="1" smtClean="0">
                <a:latin typeface="Times New Roman" panose="02020603050405020304" pitchFamily="18" charset="0"/>
                <a:ea typeface="仿宋_GB2312" pitchFamily="49" charset="-122"/>
              </a:rPr>
              <a:t>n </a:t>
            </a:r>
            <a:r>
              <a:rPr lang="zh-CN" altLang="en-US" sz="3000" b="1" smtClean="0">
                <a:latin typeface="Times New Roman" panose="02020603050405020304" pitchFamily="18" charset="0"/>
                <a:ea typeface="仿宋_GB2312" pitchFamily="49" charset="-122"/>
              </a:rPr>
              <a:t>个元素，首先把它看成是 </a:t>
            </a:r>
            <a:r>
              <a:rPr lang="en-US" altLang="zh-CN" sz="3000" b="1" i="1" smtClean="0">
                <a:latin typeface="Times New Roman" panose="02020603050405020304" pitchFamily="18" charset="0"/>
                <a:ea typeface="仿宋_GB2312" pitchFamily="49" charset="-122"/>
              </a:rPr>
              <a:t>n </a:t>
            </a:r>
            <a:r>
              <a:rPr lang="zh-CN" altLang="en-US" sz="3000" b="1" smtClean="0">
                <a:latin typeface="Times New Roman" panose="02020603050405020304" pitchFamily="18" charset="0"/>
                <a:ea typeface="仿宋_GB2312" pitchFamily="49" charset="-122"/>
              </a:rPr>
              <a:t>个</a:t>
            </a:r>
            <a:r>
              <a:rPr lang="zh-CN" altLang="en-US" sz="3000" b="1" smtClean="0">
                <a:solidFill>
                  <a:schemeClr val="tx2"/>
                </a:solidFill>
                <a:latin typeface="Times New Roman" panose="02020603050405020304" pitchFamily="18" charset="0"/>
                <a:ea typeface="仿宋_GB2312" pitchFamily="49" charset="-122"/>
              </a:rPr>
              <a:t>长度为 </a:t>
            </a:r>
            <a:r>
              <a:rPr lang="en-US" altLang="zh-CN" sz="3000" b="1" smtClean="0">
                <a:solidFill>
                  <a:schemeClr val="tx2"/>
                </a:solidFill>
                <a:latin typeface="Times New Roman" panose="02020603050405020304" pitchFamily="18" charset="0"/>
                <a:ea typeface="仿宋_GB2312" pitchFamily="49" charset="-122"/>
              </a:rPr>
              <a:t>1</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的有序子序列（归并项），做两两归并，得到 </a:t>
            </a:r>
            <a:r>
              <a:rPr lang="zh-CN" altLang="en-US" sz="3000" b="1" smtClean="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smtClean="0">
                <a:solidFill>
                  <a:schemeClr val="tx2"/>
                </a:solidFill>
                <a:latin typeface="Times New Roman" panose="02020603050405020304" pitchFamily="18" charset="0"/>
                <a:ea typeface="仿宋_GB2312" pitchFamily="49" charset="-122"/>
              </a:rPr>
              <a:t>n</a:t>
            </a:r>
            <a:r>
              <a:rPr lang="en-US" altLang="zh-CN" sz="3000" b="1" smtClean="0">
                <a:solidFill>
                  <a:schemeClr val="tx2"/>
                </a:solidFill>
                <a:latin typeface="Times New Roman" panose="02020603050405020304" pitchFamily="18" charset="0"/>
                <a:ea typeface="仿宋_GB2312" pitchFamily="49" charset="-122"/>
              </a:rPr>
              <a:t>/2</a:t>
            </a:r>
            <a:r>
              <a:rPr lang="en-US" altLang="zh-CN" sz="3000" b="1" smtClean="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smtClean="0">
                <a:latin typeface="Times New Roman" panose="02020603050405020304" pitchFamily="18" charset="0"/>
                <a:ea typeface="仿宋_GB2312" pitchFamily="49" charset="-122"/>
                <a:sym typeface="Symbol" panose="05050102010706020507" pitchFamily="18" charset="2"/>
              </a:rPr>
              <a:t> </a:t>
            </a:r>
            <a:r>
              <a:rPr lang="zh-CN" altLang="en-US" sz="3000" b="1" smtClean="0">
                <a:latin typeface="Times New Roman" panose="02020603050405020304" pitchFamily="18" charset="0"/>
                <a:ea typeface="仿宋_GB2312" pitchFamily="49" charset="-122"/>
              </a:rPr>
              <a:t>个</a:t>
            </a:r>
            <a:r>
              <a:rPr lang="zh-CN" altLang="en-US" sz="3000" b="1" smtClean="0">
                <a:solidFill>
                  <a:schemeClr val="tx2"/>
                </a:solidFill>
                <a:latin typeface="Times New Roman" panose="02020603050405020304" pitchFamily="18" charset="0"/>
                <a:ea typeface="仿宋_GB2312" pitchFamily="49" charset="-122"/>
              </a:rPr>
              <a:t>长度为 </a:t>
            </a:r>
            <a:r>
              <a:rPr lang="en-US" altLang="zh-CN" sz="3000" b="1" smtClean="0">
                <a:solidFill>
                  <a:schemeClr val="tx2"/>
                </a:solidFill>
                <a:latin typeface="Times New Roman" panose="02020603050405020304" pitchFamily="18" charset="0"/>
                <a:ea typeface="仿宋_GB2312" pitchFamily="49" charset="-122"/>
              </a:rPr>
              <a:t>2</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的归并项（最后一个归并项的长度为</a:t>
            </a:r>
            <a:r>
              <a:rPr lang="en-US" altLang="zh-CN" sz="3000" b="1" smtClean="0">
                <a:latin typeface="Times New Roman" panose="02020603050405020304" pitchFamily="18" charset="0"/>
                <a:ea typeface="仿宋_GB2312" pitchFamily="49" charset="-122"/>
              </a:rPr>
              <a:t>1</a:t>
            </a:r>
            <a:r>
              <a:rPr lang="zh-CN" altLang="en-US" sz="3000" b="1" smtClean="0">
                <a:latin typeface="Times New Roman" panose="02020603050405020304" pitchFamily="18" charset="0"/>
                <a:ea typeface="仿宋_GB2312" pitchFamily="49" charset="-122"/>
              </a:rPr>
              <a:t>）；</a:t>
            </a:r>
            <a:endParaRPr lang="en-US" altLang="zh-CN" sz="3000" b="1" smtClean="0">
              <a:latin typeface="Times New Roman" panose="02020603050405020304" pitchFamily="18" charset="0"/>
              <a:ea typeface="仿宋_GB2312" pitchFamily="49" charset="-122"/>
            </a:endParaRPr>
          </a:p>
          <a:p>
            <a:pPr marL="0" indent="790575" eaLnBrk="1" hangingPunct="1">
              <a:lnSpc>
                <a:spcPct val="110000"/>
              </a:lnSpc>
              <a:spcBef>
                <a:spcPct val="15000"/>
              </a:spcBef>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再做两两归并，得到 </a:t>
            </a:r>
            <a:r>
              <a:rPr lang="zh-CN" altLang="en-US" sz="3000" b="1" smtClean="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smtClean="0">
                <a:solidFill>
                  <a:schemeClr val="tx2"/>
                </a:solidFill>
                <a:latin typeface="Times New Roman" panose="02020603050405020304" pitchFamily="18" charset="0"/>
                <a:ea typeface="仿宋_GB2312" pitchFamily="49" charset="-122"/>
              </a:rPr>
              <a:t>n</a:t>
            </a:r>
            <a:r>
              <a:rPr lang="en-US" altLang="zh-CN" sz="3000" b="1" smtClean="0">
                <a:solidFill>
                  <a:schemeClr val="tx2"/>
                </a:solidFill>
                <a:latin typeface="Times New Roman" panose="02020603050405020304" pitchFamily="18" charset="0"/>
                <a:ea typeface="仿宋_GB2312" pitchFamily="49" charset="-122"/>
              </a:rPr>
              <a:t>/4</a:t>
            </a:r>
            <a:r>
              <a:rPr lang="en-US" altLang="zh-CN" sz="3000" b="1" smtClean="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smtClean="0">
                <a:latin typeface="Times New Roman" panose="02020603050405020304" pitchFamily="18" charset="0"/>
                <a:ea typeface="仿宋_GB2312" pitchFamily="49" charset="-122"/>
                <a:sym typeface="Symbol" panose="05050102010706020507" pitchFamily="18" charset="2"/>
              </a:rPr>
              <a:t> </a:t>
            </a:r>
            <a:r>
              <a:rPr lang="zh-CN" altLang="en-US" sz="3000" b="1" smtClean="0">
                <a:latin typeface="Times New Roman" panose="02020603050405020304" pitchFamily="18" charset="0"/>
                <a:ea typeface="仿宋_GB2312" pitchFamily="49" charset="-122"/>
              </a:rPr>
              <a:t>个</a:t>
            </a:r>
            <a:r>
              <a:rPr lang="zh-CN" altLang="en-US" sz="3000" b="1" smtClean="0">
                <a:solidFill>
                  <a:schemeClr val="tx2"/>
                </a:solidFill>
                <a:latin typeface="Times New Roman" panose="02020603050405020304" pitchFamily="18" charset="0"/>
                <a:ea typeface="仿宋_GB2312" pitchFamily="49" charset="-122"/>
              </a:rPr>
              <a:t>长度为 </a:t>
            </a:r>
            <a:r>
              <a:rPr lang="en-US" altLang="zh-CN" sz="3000" b="1" smtClean="0">
                <a:solidFill>
                  <a:schemeClr val="tx2"/>
                </a:solidFill>
                <a:latin typeface="Times New Roman" panose="02020603050405020304" pitchFamily="18" charset="0"/>
                <a:ea typeface="仿宋_GB2312" pitchFamily="49" charset="-122"/>
              </a:rPr>
              <a:t>4</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的归并项（最后一个归并项长度可以短些）</a:t>
            </a:r>
            <a:r>
              <a:rPr lang="en-US" altLang="zh-CN" sz="3000" b="1" smtClean="0">
                <a:latin typeface="Times New Roman" panose="02020603050405020304" pitchFamily="18" charset="0"/>
                <a:ea typeface="仿宋_GB2312" pitchFamily="49" charset="-122"/>
              </a:rPr>
              <a:t>…</a:t>
            </a:r>
            <a:r>
              <a:rPr lang="zh-CN" altLang="en-US" sz="3000" b="1" smtClean="0">
                <a:latin typeface="Times New Roman" panose="02020603050405020304" pitchFamily="18" charset="0"/>
                <a:ea typeface="仿宋_GB2312" pitchFamily="49" charset="-122"/>
              </a:rPr>
              <a:t>，如此重复，最后得到一个长度为 </a:t>
            </a:r>
            <a:r>
              <a:rPr lang="en-US" altLang="zh-CN" sz="3000" b="1" i="1" smtClean="0">
                <a:latin typeface="Times New Roman" panose="02020603050405020304" pitchFamily="18" charset="0"/>
                <a:ea typeface="仿宋_GB2312" pitchFamily="49" charset="-122"/>
              </a:rPr>
              <a:t>n </a:t>
            </a:r>
            <a:r>
              <a:rPr lang="zh-CN" altLang="en-US" sz="3000" b="1" smtClean="0">
                <a:latin typeface="Times New Roman" panose="02020603050405020304" pitchFamily="18" charset="0"/>
                <a:ea typeface="仿宋_GB2312" pitchFamily="49" charset="-122"/>
              </a:rPr>
              <a:t>的有序序列。</a:t>
            </a:r>
          </a:p>
        </p:txBody>
      </p:sp>
    </p:spTree>
    <p:extLst>
      <p:ext uri="{BB962C8B-B14F-4D97-AF65-F5344CB8AC3E}">
        <p14:creationId xmlns:p14="http://schemas.microsoft.com/office/powerpoint/2010/main" val="401022401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3A368B-847E-42B2-B6D7-AB226712ED8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42</a:t>
            </a:fld>
            <a:endParaRPr lang="en-US" altLang="zh-CN" sz="1800" smtClean="0">
              <a:latin typeface="华文新魏" panose="02010800040101010101" pitchFamily="2" charset="-122"/>
              <a:ea typeface="华文新魏" panose="02010800040101010101" pitchFamily="2" charset="-122"/>
            </a:endParaRPr>
          </a:p>
        </p:txBody>
      </p:sp>
      <p:sp>
        <p:nvSpPr>
          <p:cNvPr id="52227" name="Rectangle 2"/>
          <p:cNvSpPr>
            <a:spLocks noChangeArrowheads="1"/>
          </p:cNvSpPr>
          <p:nvPr/>
        </p:nvSpPr>
        <p:spPr bwMode="auto">
          <a:xfrm>
            <a:off x="152400" y="125413"/>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b="1">
              <a:solidFill>
                <a:schemeClr val="tx2"/>
              </a:solidFill>
              <a:latin typeface="Times New Roman" panose="02020603050405020304" pitchFamily="18" charset="0"/>
            </a:endParaRPr>
          </a:p>
        </p:txBody>
      </p:sp>
      <p:sp>
        <p:nvSpPr>
          <p:cNvPr id="52228" name="Rectangle 3"/>
          <p:cNvSpPr>
            <a:spLocks noChangeArrowheads="1"/>
          </p:cNvSpPr>
          <p:nvPr/>
        </p:nvSpPr>
        <p:spPr bwMode="auto">
          <a:xfrm>
            <a:off x="2447925" y="293688"/>
            <a:ext cx="3856038" cy="5794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chemeClr val="tx2"/>
                </a:solidFill>
                <a:latin typeface="Times New Roman" panose="02020603050405020304" pitchFamily="18" charset="0"/>
                <a:ea typeface="仿宋_GB2312" pitchFamily="49" charset="-122"/>
              </a:rPr>
              <a:t>迭代的归并排序算法</a:t>
            </a:r>
            <a:endParaRPr kumimoji="1" lang="zh-CN" altLang="en-US" sz="2000">
              <a:solidFill>
                <a:schemeClr val="tx2"/>
              </a:solidFill>
              <a:latin typeface="Times New Roman" panose="02020603050405020304" pitchFamily="18" charset="0"/>
              <a:ea typeface="黑体" panose="02010609060101010101" pitchFamily="49" charset="-122"/>
            </a:endParaRPr>
          </a:p>
        </p:txBody>
      </p:sp>
      <p:sp>
        <p:nvSpPr>
          <p:cNvPr id="983044" name="Rectangle 4" descr="白色大理石"/>
          <p:cNvSpPr>
            <a:spLocks noChangeArrowheads="1"/>
          </p:cNvSpPr>
          <p:nvPr/>
        </p:nvSpPr>
        <p:spPr bwMode="auto">
          <a:xfrm>
            <a:off x="228600" y="1143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5" name="Rectangle 5" descr="白色大理石"/>
          <p:cNvSpPr>
            <a:spLocks noChangeArrowheads="1"/>
          </p:cNvSpPr>
          <p:nvPr/>
        </p:nvSpPr>
        <p:spPr bwMode="auto">
          <a:xfrm>
            <a:off x="9906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6" name="Rectangle 6" descr="白色大理石"/>
          <p:cNvSpPr>
            <a:spLocks noChangeArrowheads="1"/>
          </p:cNvSpPr>
          <p:nvPr/>
        </p:nvSpPr>
        <p:spPr bwMode="auto">
          <a:xfrm>
            <a:off x="1676400" y="2286000"/>
            <a:ext cx="7620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7" name="Rectangle 7" descr="白色大理石"/>
          <p:cNvSpPr>
            <a:spLocks noChangeArrowheads="1"/>
          </p:cNvSpPr>
          <p:nvPr/>
        </p:nvSpPr>
        <p:spPr bwMode="auto">
          <a:xfrm>
            <a:off x="24384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8" name="Rectangle 8" descr="白色大理石"/>
          <p:cNvSpPr>
            <a:spLocks noChangeArrowheads="1"/>
          </p:cNvSpPr>
          <p:nvPr/>
        </p:nvSpPr>
        <p:spPr bwMode="auto">
          <a:xfrm>
            <a:off x="31242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93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9" name="Rectangle 9" descr="白色大理石"/>
          <p:cNvSpPr>
            <a:spLocks noChangeArrowheads="1"/>
          </p:cNvSpPr>
          <p:nvPr/>
        </p:nvSpPr>
        <p:spPr bwMode="auto">
          <a:xfrm>
            <a:off x="38100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0" name="Rectangle 10" descr="白色大理石"/>
          <p:cNvSpPr>
            <a:spLocks noChangeArrowheads="1"/>
          </p:cNvSpPr>
          <p:nvPr/>
        </p:nvSpPr>
        <p:spPr bwMode="auto">
          <a:xfrm>
            <a:off x="44958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1" name="Rectangle 11" descr="白色大理石"/>
          <p:cNvSpPr>
            <a:spLocks noChangeArrowheads="1"/>
          </p:cNvSpPr>
          <p:nvPr/>
        </p:nvSpPr>
        <p:spPr bwMode="auto">
          <a:xfrm>
            <a:off x="51816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2" name="Rectangle 12" descr="白色大理石"/>
          <p:cNvSpPr>
            <a:spLocks noChangeArrowheads="1"/>
          </p:cNvSpPr>
          <p:nvPr/>
        </p:nvSpPr>
        <p:spPr bwMode="auto">
          <a:xfrm>
            <a:off x="58674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3" name="Rectangle 13" descr="白色大理石"/>
          <p:cNvSpPr>
            <a:spLocks noChangeArrowheads="1"/>
          </p:cNvSpPr>
          <p:nvPr/>
        </p:nvSpPr>
        <p:spPr bwMode="auto">
          <a:xfrm>
            <a:off x="65532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4" name="Rectangle 14" descr="白色大理石"/>
          <p:cNvSpPr>
            <a:spLocks noChangeArrowheads="1"/>
          </p:cNvSpPr>
          <p:nvPr/>
        </p:nvSpPr>
        <p:spPr bwMode="auto">
          <a:xfrm>
            <a:off x="7239000" y="1143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54</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5" name="Rectangle 15" descr="白色大理石"/>
          <p:cNvSpPr>
            <a:spLocks noChangeArrowheads="1"/>
          </p:cNvSpPr>
          <p:nvPr/>
        </p:nvSpPr>
        <p:spPr bwMode="auto">
          <a:xfrm>
            <a:off x="1676400" y="1143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6" name="Rectangle 16" descr="白色大理石"/>
          <p:cNvSpPr>
            <a:spLocks noChangeArrowheads="1"/>
          </p:cNvSpPr>
          <p:nvPr/>
        </p:nvSpPr>
        <p:spPr bwMode="auto">
          <a:xfrm>
            <a:off x="2286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7" name="Rectangle 17" descr="白色大理石"/>
          <p:cNvSpPr>
            <a:spLocks noChangeArrowheads="1"/>
          </p:cNvSpPr>
          <p:nvPr/>
        </p:nvSpPr>
        <p:spPr bwMode="auto">
          <a:xfrm>
            <a:off x="8382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8" name="Rectangle 18" descr="白色大理石"/>
          <p:cNvSpPr>
            <a:spLocks noChangeArrowheads="1"/>
          </p:cNvSpPr>
          <p:nvPr/>
        </p:nvSpPr>
        <p:spPr bwMode="auto">
          <a:xfrm>
            <a:off x="22860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9" name="Rectangle 19" descr="白色大理石"/>
          <p:cNvSpPr>
            <a:spLocks noChangeArrowheads="1"/>
          </p:cNvSpPr>
          <p:nvPr/>
        </p:nvSpPr>
        <p:spPr bwMode="auto">
          <a:xfrm>
            <a:off x="31242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0" name="Rectangle 20" descr="白色大理石"/>
          <p:cNvSpPr>
            <a:spLocks noChangeArrowheads="1"/>
          </p:cNvSpPr>
          <p:nvPr/>
        </p:nvSpPr>
        <p:spPr bwMode="auto">
          <a:xfrm>
            <a:off x="3733800" y="2286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93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1" name="Rectangle 21" descr="白色大理石"/>
          <p:cNvSpPr>
            <a:spLocks noChangeArrowheads="1"/>
          </p:cNvSpPr>
          <p:nvPr/>
        </p:nvSpPr>
        <p:spPr bwMode="auto">
          <a:xfrm>
            <a:off x="44958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2" name="Rectangle 22" descr="白色大理石"/>
          <p:cNvSpPr>
            <a:spLocks noChangeArrowheads="1"/>
          </p:cNvSpPr>
          <p:nvPr/>
        </p:nvSpPr>
        <p:spPr bwMode="auto">
          <a:xfrm>
            <a:off x="5105400" y="2286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3" name="Rectangle 23" descr="白色大理石"/>
          <p:cNvSpPr>
            <a:spLocks noChangeArrowheads="1"/>
          </p:cNvSpPr>
          <p:nvPr/>
        </p:nvSpPr>
        <p:spPr bwMode="auto">
          <a:xfrm>
            <a:off x="5867400" y="2286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4" name="Rectangle 24" descr="白色大理石"/>
          <p:cNvSpPr>
            <a:spLocks noChangeArrowheads="1"/>
          </p:cNvSpPr>
          <p:nvPr/>
        </p:nvSpPr>
        <p:spPr bwMode="auto">
          <a:xfrm>
            <a:off x="6400800" y="2286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5" name="Rectangle 25" descr="白色大理石"/>
          <p:cNvSpPr>
            <a:spLocks noChangeArrowheads="1"/>
          </p:cNvSpPr>
          <p:nvPr/>
        </p:nvSpPr>
        <p:spPr bwMode="auto">
          <a:xfrm>
            <a:off x="7239000" y="2286000"/>
            <a:ext cx="5334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54</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6" name="Rectangle 26" descr="白色大理石"/>
          <p:cNvSpPr>
            <a:spLocks noChangeArrowheads="1"/>
          </p:cNvSpPr>
          <p:nvPr/>
        </p:nvSpPr>
        <p:spPr bwMode="auto">
          <a:xfrm>
            <a:off x="2286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7" name="Rectangle 27" descr="白色大理石"/>
          <p:cNvSpPr>
            <a:spLocks noChangeArrowheads="1"/>
          </p:cNvSpPr>
          <p:nvPr/>
        </p:nvSpPr>
        <p:spPr bwMode="auto">
          <a:xfrm>
            <a:off x="8382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8" name="Rectangle 28" descr="白色大理石"/>
          <p:cNvSpPr>
            <a:spLocks noChangeArrowheads="1"/>
          </p:cNvSpPr>
          <p:nvPr/>
        </p:nvSpPr>
        <p:spPr bwMode="auto">
          <a:xfrm>
            <a:off x="13716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9" name="Rectangle 29" descr="白色大理石"/>
          <p:cNvSpPr>
            <a:spLocks noChangeArrowheads="1"/>
          </p:cNvSpPr>
          <p:nvPr/>
        </p:nvSpPr>
        <p:spPr bwMode="auto">
          <a:xfrm>
            <a:off x="19812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0" name="Rectangle 30" descr="白色大理石"/>
          <p:cNvSpPr>
            <a:spLocks noChangeArrowheads="1"/>
          </p:cNvSpPr>
          <p:nvPr/>
        </p:nvSpPr>
        <p:spPr bwMode="auto">
          <a:xfrm>
            <a:off x="31242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1" name="Rectangle 31" descr="白色大理石"/>
          <p:cNvSpPr>
            <a:spLocks noChangeArrowheads="1"/>
          </p:cNvSpPr>
          <p:nvPr/>
        </p:nvSpPr>
        <p:spPr bwMode="auto">
          <a:xfrm>
            <a:off x="37338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2" name="Rectangle 32" descr="白色大理石"/>
          <p:cNvSpPr>
            <a:spLocks noChangeArrowheads="1"/>
          </p:cNvSpPr>
          <p:nvPr/>
        </p:nvSpPr>
        <p:spPr bwMode="auto">
          <a:xfrm>
            <a:off x="42672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3" name="Rectangle 33" descr="白色大理石"/>
          <p:cNvSpPr>
            <a:spLocks noChangeArrowheads="1"/>
          </p:cNvSpPr>
          <p:nvPr/>
        </p:nvSpPr>
        <p:spPr bwMode="auto">
          <a:xfrm>
            <a:off x="48768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93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4" name="Rectangle 34" descr="白色大理石"/>
          <p:cNvSpPr>
            <a:spLocks noChangeArrowheads="1"/>
          </p:cNvSpPr>
          <p:nvPr/>
        </p:nvSpPr>
        <p:spPr bwMode="auto">
          <a:xfrm>
            <a:off x="58674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5" name="Rectangle 35" descr="白色大理石"/>
          <p:cNvSpPr>
            <a:spLocks noChangeArrowheads="1"/>
          </p:cNvSpPr>
          <p:nvPr/>
        </p:nvSpPr>
        <p:spPr bwMode="auto">
          <a:xfrm>
            <a:off x="6400800" y="3429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6" name="Rectangle 36" descr="白色大理石"/>
          <p:cNvSpPr>
            <a:spLocks noChangeArrowheads="1"/>
          </p:cNvSpPr>
          <p:nvPr/>
        </p:nvSpPr>
        <p:spPr bwMode="auto">
          <a:xfrm>
            <a:off x="7010400" y="3429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54</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7" name="Rectangle 37" descr="白色大理石"/>
          <p:cNvSpPr>
            <a:spLocks noChangeArrowheads="1"/>
          </p:cNvSpPr>
          <p:nvPr/>
        </p:nvSpPr>
        <p:spPr bwMode="auto">
          <a:xfrm>
            <a:off x="2286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8" name="Rectangle 38" descr="白色大理石"/>
          <p:cNvSpPr>
            <a:spLocks noChangeArrowheads="1"/>
          </p:cNvSpPr>
          <p:nvPr/>
        </p:nvSpPr>
        <p:spPr bwMode="auto">
          <a:xfrm>
            <a:off x="2286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9" name="Rectangle 39" descr="白色大理石"/>
          <p:cNvSpPr>
            <a:spLocks noChangeArrowheads="1"/>
          </p:cNvSpPr>
          <p:nvPr/>
        </p:nvSpPr>
        <p:spPr bwMode="auto">
          <a:xfrm>
            <a:off x="8382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0" name="Rectangle 40" descr="白色大理石"/>
          <p:cNvSpPr>
            <a:spLocks noChangeArrowheads="1"/>
          </p:cNvSpPr>
          <p:nvPr/>
        </p:nvSpPr>
        <p:spPr bwMode="auto">
          <a:xfrm>
            <a:off x="8382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1" name="Rectangle 41" descr="白色大理石"/>
          <p:cNvSpPr>
            <a:spLocks noChangeArrowheads="1"/>
          </p:cNvSpPr>
          <p:nvPr/>
        </p:nvSpPr>
        <p:spPr bwMode="auto">
          <a:xfrm>
            <a:off x="13716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2" name="Rectangle 42" descr="白色大理石"/>
          <p:cNvSpPr>
            <a:spLocks noChangeArrowheads="1"/>
          </p:cNvSpPr>
          <p:nvPr/>
        </p:nvSpPr>
        <p:spPr bwMode="auto">
          <a:xfrm>
            <a:off x="13716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3" name="Rectangle 43" descr="白色大理石"/>
          <p:cNvSpPr>
            <a:spLocks noChangeArrowheads="1"/>
          </p:cNvSpPr>
          <p:nvPr/>
        </p:nvSpPr>
        <p:spPr bwMode="auto">
          <a:xfrm>
            <a:off x="19812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4" name="Rectangle 44" descr="白色大理石"/>
          <p:cNvSpPr>
            <a:spLocks noChangeArrowheads="1"/>
          </p:cNvSpPr>
          <p:nvPr/>
        </p:nvSpPr>
        <p:spPr bwMode="auto">
          <a:xfrm>
            <a:off x="19812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5" name="Rectangle 45" descr="白色大理石"/>
          <p:cNvSpPr>
            <a:spLocks noChangeArrowheads="1"/>
          </p:cNvSpPr>
          <p:nvPr/>
        </p:nvSpPr>
        <p:spPr bwMode="auto">
          <a:xfrm>
            <a:off x="25908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6" name="Rectangle 46" descr="白色大理石"/>
          <p:cNvSpPr>
            <a:spLocks noChangeArrowheads="1"/>
          </p:cNvSpPr>
          <p:nvPr/>
        </p:nvSpPr>
        <p:spPr bwMode="auto">
          <a:xfrm>
            <a:off x="25908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7" name="Rectangle 47" descr="白色大理石"/>
          <p:cNvSpPr>
            <a:spLocks noChangeArrowheads="1"/>
          </p:cNvSpPr>
          <p:nvPr/>
        </p:nvSpPr>
        <p:spPr bwMode="auto">
          <a:xfrm>
            <a:off x="32004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8" name="Rectangle 48" descr="白色大理石"/>
          <p:cNvSpPr>
            <a:spLocks noChangeArrowheads="1"/>
          </p:cNvSpPr>
          <p:nvPr/>
        </p:nvSpPr>
        <p:spPr bwMode="auto">
          <a:xfrm>
            <a:off x="32004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9" name="Rectangle 49" descr="白色大理石"/>
          <p:cNvSpPr>
            <a:spLocks noChangeArrowheads="1"/>
          </p:cNvSpPr>
          <p:nvPr/>
        </p:nvSpPr>
        <p:spPr bwMode="auto">
          <a:xfrm>
            <a:off x="37338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0" name="Rectangle 50" descr="白色大理石"/>
          <p:cNvSpPr>
            <a:spLocks noChangeArrowheads="1"/>
          </p:cNvSpPr>
          <p:nvPr/>
        </p:nvSpPr>
        <p:spPr bwMode="auto">
          <a:xfrm>
            <a:off x="37338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1" name="Rectangle 51" descr="白色大理石"/>
          <p:cNvSpPr>
            <a:spLocks noChangeArrowheads="1"/>
          </p:cNvSpPr>
          <p:nvPr/>
        </p:nvSpPr>
        <p:spPr bwMode="auto">
          <a:xfrm>
            <a:off x="43434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93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2" name="Rectangle 52" descr="白色大理石"/>
          <p:cNvSpPr>
            <a:spLocks noChangeArrowheads="1"/>
          </p:cNvSpPr>
          <p:nvPr/>
        </p:nvSpPr>
        <p:spPr bwMode="auto">
          <a:xfrm>
            <a:off x="43434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54</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3" name="Rectangle 53" descr="白色大理石"/>
          <p:cNvSpPr>
            <a:spLocks noChangeArrowheads="1"/>
          </p:cNvSpPr>
          <p:nvPr/>
        </p:nvSpPr>
        <p:spPr bwMode="auto">
          <a:xfrm>
            <a:off x="58674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4" name="Rectangle 54" descr="白色大理石"/>
          <p:cNvSpPr>
            <a:spLocks noChangeArrowheads="1"/>
          </p:cNvSpPr>
          <p:nvPr/>
        </p:nvSpPr>
        <p:spPr bwMode="auto">
          <a:xfrm>
            <a:off x="6400800" y="4572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37</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5" name="Rectangle 55" descr="白色大理石"/>
          <p:cNvSpPr>
            <a:spLocks noChangeArrowheads="1"/>
          </p:cNvSpPr>
          <p:nvPr/>
        </p:nvSpPr>
        <p:spPr bwMode="auto">
          <a:xfrm>
            <a:off x="7010400" y="4572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54</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6" name="Rectangle 56" descr="白色大理石"/>
          <p:cNvSpPr>
            <a:spLocks noChangeArrowheads="1"/>
          </p:cNvSpPr>
          <p:nvPr/>
        </p:nvSpPr>
        <p:spPr bwMode="auto">
          <a:xfrm>
            <a:off x="48768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62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7" name="Rectangle 57" descr="白色大理石"/>
          <p:cNvSpPr>
            <a:spLocks noChangeArrowheads="1"/>
          </p:cNvSpPr>
          <p:nvPr/>
        </p:nvSpPr>
        <p:spPr bwMode="auto">
          <a:xfrm>
            <a:off x="5410200" y="5715000"/>
            <a:ext cx="6858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72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8" name="Rectangle 58" descr="白色大理石"/>
          <p:cNvSpPr>
            <a:spLocks noChangeArrowheads="1"/>
          </p:cNvSpPr>
          <p:nvPr/>
        </p:nvSpPr>
        <p:spPr bwMode="auto">
          <a:xfrm>
            <a:off x="6019800" y="5715000"/>
            <a:ext cx="609600" cy="533400"/>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kumimoji="1" lang="en-US" altLang="zh-CN" sz="2800" b="1">
                <a:solidFill>
                  <a:schemeClr val="tx2"/>
                </a:solidFill>
                <a:effectLst>
                  <a:outerShdw blurRad="38100" dist="38100" dir="2700000" algn="tl">
                    <a:srgbClr val="C0C0C0"/>
                  </a:outerShdw>
                </a:effectLst>
                <a:latin typeface="Arial" charset="0"/>
              </a:rPr>
              <a:t>93</a:t>
            </a:r>
            <a:endParaRPr kumimoji="1"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113724" name="Line 59"/>
          <p:cNvSpPr>
            <a:spLocks noChangeShapeType="1"/>
          </p:cNvSpPr>
          <p:nvPr/>
        </p:nvSpPr>
        <p:spPr bwMode="auto">
          <a:xfrm>
            <a:off x="2286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25" name="Line 60"/>
          <p:cNvSpPr>
            <a:spLocks noChangeShapeType="1"/>
          </p:cNvSpPr>
          <p:nvPr/>
        </p:nvSpPr>
        <p:spPr bwMode="auto">
          <a:xfrm>
            <a:off x="228600" y="2819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26" name="Line 61"/>
          <p:cNvSpPr>
            <a:spLocks noChangeShapeType="1"/>
          </p:cNvSpPr>
          <p:nvPr/>
        </p:nvSpPr>
        <p:spPr bwMode="auto">
          <a:xfrm>
            <a:off x="228600" y="3962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27" name="Line 62"/>
          <p:cNvSpPr>
            <a:spLocks noChangeShapeType="1"/>
          </p:cNvSpPr>
          <p:nvPr/>
        </p:nvSpPr>
        <p:spPr bwMode="auto">
          <a:xfrm>
            <a:off x="228600" y="5105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28" name="Line 63"/>
          <p:cNvSpPr>
            <a:spLocks noChangeShapeType="1"/>
          </p:cNvSpPr>
          <p:nvPr/>
        </p:nvSpPr>
        <p:spPr bwMode="auto">
          <a:xfrm>
            <a:off x="1676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29" name="Line 64"/>
          <p:cNvSpPr>
            <a:spLocks noChangeShapeType="1"/>
          </p:cNvSpPr>
          <p:nvPr/>
        </p:nvSpPr>
        <p:spPr bwMode="auto">
          <a:xfrm>
            <a:off x="15240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0" name="Line 65"/>
          <p:cNvSpPr>
            <a:spLocks noChangeShapeType="1"/>
          </p:cNvSpPr>
          <p:nvPr/>
        </p:nvSpPr>
        <p:spPr bwMode="auto">
          <a:xfrm>
            <a:off x="29718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1" name="Line 66"/>
          <p:cNvSpPr>
            <a:spLocks noChangeShapeType="1"/>
          </p:cNvSpPr>
          <p:nvPr/>
        </p:nvSpPr>
        <p:spPr bwMode="auto">
          <a:xfrm>
            <a:off x="31242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2" name="Line 67"/>
          <p:cNvSpPr>
            <a:spLocks noChangeShapeType="1"/>
          </p:cNvSpPr>
          <p:nvPr/>
        </p:nvSpPr>
        <p:spPr bwMode="auto">
          <a:xfrm>
            <a:off x="4343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3" name="Line 68"/>
          <p:cNvSpPr>
            <a:spLocks noChangeShapeType="1"/>
          </p:cNvSpPr>
          <p:nvPr/>
        </p:nvSpPr>
        <p:spPr bwMode="auto">
          <a:xfrm>
            <a:off x="44958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4" name="Line 69"/>
          <p:cNvSpPr>
            <a:spLocks noChangeShapeType="1"/>
          </p:cNvSpPr>
          <p:nvPr/>
        </p:nvSpPr>
        <p:spPr bwMode="auto">
          <a:xfrm>
            <a:off x="57150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5" name="Line 70"/>
          <p:cNvSpPr>
            <a:spLocks noChangeShapeType="1"/>
          </p:cNvSpPr>
          <p:nvPr/>
        </p:nvSpPr>
        <p:spPr bwMode="auto">
          <a:xfrm>
            <a:off x="3124200" y="2819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6" name="Line 71"/>
          <p:cNvSpPr>
            <a:spLocks noChangeShapeType="1"/>
          </p:cNvSpPr>
          <p:nvPr/>
        </p:nvSpPr>
        <p:spPr bwMode="auto">
          <a:xfrm>
            <a:off x="5867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7" name="Line 72"/>
          <p:cNvSpPr>
            <a:spLocks noChangeShapeType="1"/>
          </p:cNvSpPr>
          <p:nvPr/>
        </p:nvSpPr>
        <p:spPr bwMode="auto">
          <a:xfrm>
            <a:off x="5867400" y="2819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8" name="Line 73"/>
          <p:cNvSpPr>
            <a:spLocks noChangeShapeType="1"/>
          </p:cNvSpPr>
          <p:nvPr/>
        </p:nvSpPr>
        <p:spPr bwMode="auto">
          <a:xfrm>
            <a:off x="5867400" y="3962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9" name="Line 74"/>
          <p:cNvSpPr>
            <a:spLocks noChangeShapeType="1"/>
          </p:cNvSpPr>
          <p:nvPr/>
        </p:nvSpPr>
        <p:spPr bwMode="auto">
          <a:xfrm>
            <a:off x="70866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40" name="Line 75"/>
          <p:cNvSpPr>
            <a:spLocks noChangeShapeType="1"/>
          </p:cNvSpPr>
          <p:nvPr/>
        </p:nvSpPr>
        <p:spPr bwMode="auto">
          <a:xfrm>
            <a:off x="72390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41" name="Line 76"/>
          <p:cNvSpPr>
            <a:spLocks noChangeShapeType="1"/>
          </p:cNvSpPr>
          <p:nvPr/>
        </p:nvSpPr>
        <p:spPr bwMode="auto">
          <a:xfrm>
            <a:off x="7772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42" name="Line 77"/>
          <p:cNvSpPr>
            <a:spLocks noChangeShapeType="1"/>
          </p:cNvSpPr>
          <p:nvPr/>
        </p:nvSpPr>
        <p:spPr bwMode="auto">
          <a:xfrm>
            <a:off x="7620000" y="3962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43" name="Line 78"/>
          <p:cNvSpPr>
            <a:spLocks noChangeShapeType="1"/>
          </p:cNvSpPr>
          <p:nvPr/>
        </p:nvSpPr>
        <p:spPr bwMode="auto">
          <a:xfrm flipH="1">
            <a:off x="2743200" y="2819400"/>
            <a:ext cx="2286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44" name="Line 79"/>
          <p:cNvSpPr>
            <a:spLocks noChangeShapeType="1"/>
          </p:cNvSpPr>
          <p:nvPr/>
        </p:nvSpPr>
        <p:spPr bwMode="auto">
          <a:xfrm flipH="1">
            <a:off x="5562600" y="2819400"/>
            <a:ext cx="1524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45" name="Line 80"/>
          <p:cNvSpPr>
            <a:spLocks noChangeShapeType="1"/>
          </p:cNvSpPr>
          <p:nvPr/>
        </p:nvSpPr>
        <p:spPr bwMode="auto">
          <a:xfrm flipH="1">
            <a:off x="5105400" y="3962400"/>
            <a:ext cx="3810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46" name="Line 81"/>
          <p:cNvSpPr>
            <a:spLocks noChangeShapeType="1"/>
          </p:cNvSpPr>
          <p:nvPr/>
        </p:nvSpPr>
        <p:spPr bwMode="auto">
          <a:xfrm flipH="1">
            <a:off x="6705600" y="5105400"/>
            <a:ext cx="91440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22" name="Text Box 82"/>
          <p:cNvSpPr txBox="1">
            <a:spLocks noChangeArrowheads="1"/>
          </p:cNvSpPr>
          <p:nvPr/>
        </p:nvSpPr>
        <p:spPr bwMode="auto">
          <a:xfrm>
            <a:off x="7908925" y="1092200"/>
            <a:ext cx="1019175" cy="519113"/>
          </a:xfrm>
          <a:prstGeom prst="rect">
            <a:avLst/>
          </a:prstGeom>
          <a:noFill/>
          <a:ln w="9525">
            <a:noFill/>
            <a:miter lim="800000"/>
            <a:headEnd/>
            <a:tailEnd/>
          </a:ln>
        </p:spPr>
        <p:txBody>
          <a:bodyPr wrap="none">
            <a:spAutoFit/>
          </a:bodyPr>
          <a:lstStyle/>
          <a:p>
            <a:pPr eaLnBrk="1" hangingPunct="1">
              <a:defRPr/>
            </a:pPr>
            <a:r>
              <a:rPr kumimoji="1" lang="en-US" altLang="zh-CN" sz="2800" b="1" i="1">
                <a:effectLst>
                  <a:outerShdw blurRad="38100" dist="38100" dir="2700000" algn="tl">
                    <a:srgbClr val="C0C0C0"/>
                  </a:outerShdw>
                </a:effectLst>
                <a:ea typeface="宋体" pitchFamily="2" charset="-122"/>
              </a:rPr>
              <a:t>len</a:t>
            </a:r>
            <a:r>
              <a:rPr kumimoji="1" lang="en-US" altLang="zh-CN" sz="2800" b="1">
                <a:effectLst>
                  <a:outerShdw blurRad="38100" dist="38100" dir="2700000" algn="tl">
                    <a:srgbClr val="C0C0C0"/>
                  </a:outerShdw>
                </a:effectLst>
                <a:ea typeface="宋体" pitchFamily="2" charset="-122"/>
              </a:rPr>
              <a:t>=1</a:t>
            </a:r>
          </a:p>
        </p:txBody>
      </p:sp>
      <p:sp>
        <p:nvSpPr>
          <p:cNvPr id="983123" name="Rectangle 83"/>
          <p:cNvSpPr>
            <a:spLocks noChangeArrowheads="1"/>
          </p:cNvSpPr>
          <p:nvPr/>
        </p:nvSpPr>
        <p:spPr bwMode="auto">
          <a:xfrm>
            <a:off x="7896225" y="2224088"/>
            <a:ext cx="1019175" cy="519112"/>
          </a:xfrm>
          <a:prstGeom prst="rect">
            <a:avLst/>
          </a:prstGeom>
          <a:noFill/>
          <a:ln w="9525">
            <a:noFill/>
            <a:miter lim="800000"/>
            <a:headEnd/>
            <a:tailEnd/>
          </a:ln>
        </p:spPr>
        <p:txBody>
          <a:bodyPr wrap="none">
            <a:spAutoFit/>
          </a:bodyPr>
          <a:lstStyle/>
          <a:p>
            <a:pPr eaLnBrk="1" hangingPunct="1">
              <a:defRPr/>
            </a:pPr>
            <a:r>
              <a:rPr kumimoji="1" lang="en-US" altLang="zh-CN" sz="2800" b="1" i="1">
                <a:effectLst>
                  <a:outerShdw blurRad="38100" dist="38100" dir="2700000" algn="tl">
                    <a:srgbClr val="C0C0C0"/>
                  </a:outerShdw>
                </a:effectLst>
                <a:ea typeface="宋体" pitchFamily="2" charset="-122"/>
              </a:rPr>
              <a:t>len</a:t>
            </a:r>
            <a:r>
              <a:rPr kumimoji="1" lang="en-US" altLang="zh-CN" sz="2800" b="1">
                <a:effectLst>
                  <a:outerShdw blurRad="38100" dist="38100" dir="2700000" algn="tl">
                    <a:srgbClr val="C0C0C0"/>
                  </a:outerShdw>
                </a:effectLst>
                <a:ea typeface="宋体" pitchFamily="2" charset="-122"/>
              </a:rPr>
              <a:t>=2</a:t>
            </a:r>
          </a:p>
        </p:txBody>
      </p:sp>
      <p:sp>
        <p:nvSpPr>
          <p:cNvPr id="983124" name="Rectangle 84"/>
          <p:cNvSpPr>
            <a:spLocks noChangeArrowheads="1"/>
          </p:cNvSpPr>
          <p:nvPr/>
        </p:nvSpPr>
        <p:spPr bwMode="auto">
          <a:xfrm>
            <a:off x="7924800" y="3367088"/>
            <a:ext cx="1019175" cy="519112"/>
          </a:xfrm>
          <a:prstGeom prst="rect">
            <a:avLst/>
          </a:prstGeom>
          <a:noFill/>
          <a:ln w="9525">
            <a:noFill/>
            <a:miter lim="800000"/>
            <a:headEnd/>
            <a:tailEnd/>
          </a:ln>
        </p:spPr>
        <p:txBody>
          <a:bodyPr wrap="none">
            <a:spAutoFit/>
          </a:bodyPr>
          <a:lstStyle/>
          <a:p>
            <a:pPr eaLnBrk="1" hangingPunct="1">
              <a:defRPr/>
            </a:pPr>
            <a:r>
              <a:rPr kumimoji="1" lang="en-US" altLang="zh-CN" sz="2800" b="1" i="1">
                <a:effectLst>
                  <a:outerShdw blurRad="38100" dist="38100" dir="2700000" algn="tl">
                    <a:srgbClr val="C0C0C0"/>
                  </a:outerShdw>
                </a:effectLst>
                <a:ea typeface="宋体" pitchFamily="2" charset="-122"/>
              </a:rPr>
              <a:t>len</a:t>
            </a:r>
            <a:r>
              <a:rPr kumimoji="1" lang="en-US" altLang="zh-CN" sz="2800" b="1">
                <a:effectLst>
                  <a:outerShdw blurRad="38100" dist="38100" dir="2700000" algn="tl">
                    <a:srgbClr val="C0C0C0"/>
                  </a:outerShdw>
                </a:effectLst>
                <a:ea typeface="宋体" pitchFamily="2" charset="-122"/>
              </a:rPr>
              <a:t>=4</a:t>
            </a:r>
          </a:p>
        </p:txBody>
      </p:sp>
      <p:sp>
        <p:nvSpPr>
          <p:cNvPr id="983125" name="Rectangle 85"/>
          <p:cNvSpPr>
            <a:spLocks noChangeArrowheads="1"/>
          </p:cNvSpPr>
          <p:nvPr/>
        </p:nvSpPr>
        <p:spPr bwMode="auto">
          <a:xfrm>
            <a:off x="7924800" y="4510088"/>
            <a:ext cx="1019175" cy="519112"/>
          </a:xfrm>
          <a:prstGeom prst="rect">
            <a:avLst/>
          </a:prstGeom>
          <a:noFill/>
          <a:ln w="9525">
            <a:noFill/>
            <a:miter lim="800000"/>
            <a:headEnd/>
            <a:tailEnd/>
          </a:ln>
        </p:spPr>
        <p:txBody>
          <a:bodyPr wrap="none">
            <a:spAutoFit/>
          </a:bodyPr>
          <a:lstStyle/>
          <a:p>
            <a:pPr eaLnBrk="1" hangingPunct="1">
              <a:defRPr/>
            </a:pPr>
            <a:r>
              <a:rPr kumimoji="1" lang="en-US" altLang="zh-CN" sz="2800" b="1" i="1">
                <a:effectLst>
                  <a:outerShdw blurRad="38100" dist="38100" dir="2700000" algn="tl">
                    <a:srgbClr val="C0C0C0"/>
                  </a:outerShdw>
                </a:effectLst>
                <a:ea typeface="宋体" pitchFamily="2" charset="-122"/>
              </a:rPr>
              <a:t>len</a:t>
            </a:r>
            <a:r>
              <a:rPr kumimoji="1" lang="en-US" altLang="zh-CN" sz="2800" b="1">
                <a:effectLst>
                  <a:outerShdw blurRad="38100" dist="38100" dir="2700000" algn="tl">
                    <a:srgbClr val="C0C0C0"/>
                  </a:outerShdw>
                </a:effectLst>
                <a:ea typeface="宋体" pitchFamily="2" charset="-122"/>
              </a:rPr>
              <a:t>=8</a:t>
            </a:r>
          </a:p>
        </p:txBody>
      </p:sp>
      <p:sp>
        <p:nvSpPr>
          <p:cNvPr id="983126" name="Rectangle 86">
            <a:hlinkClick r:id="" action="ppaction://noaction"/>
          </p:cNvPr>
          <p:cNvSpPr>
            <a:spLocks noChangeArrowheads="1"/>
          </p:cNvSpPr>
          <p:nvPr/>
        </p:nvSpPr>
        <p:spPr bwMode="auto">
          <a:xfrm>
            <a:off x="7848600" y="5653088"/>
            <a:ext cx="1196975" cy="519112"/>
          </a:xfrm>
          <a:prstGeom prst="rect">
            <a:avLst/>
          </a:prstGeom>
          <a:noFill/>
          <a:ln w="9525">
            <a:noFill/>
            <a:miter lim="800000"/>
            <a:headEnd/>
            <a:tailEnd/>
          </a:ln>
        </p:spPr>
        <p:txBody>
          <a:bodyPr wrap="none">
            <a:spAutoFit/>
          </a:bodyPr>
          <a:lstStyle/>
          <a:p>
            <a:pPr eaLnBrk="1" hangingPunct="1">
              <a:defRPr/>
            </a:pPr>
            <a:r>
              <a:rPr kumimoji="1" lang="en-US" altLang="zh-CN" sz="2800" b="1" i="1" dirty="0" err="1">
                <a:effectLst>
                  <a:outerShdw blurRad="38100" dist="38100" dir="2700000" algn="tl">
                    <a:srgbClr val="C0C0C0"/>
                  </a:outerShdw>
                </a:effectLst>
                <a:ea typeface="宋体" pitchFamily="2" charset="-122"/>
              </a:rPr>
              <a:t>len</a:t>
            </a:r>
            <a:r>
              <a:rPr kumimoji="1" lang="en-US" altLang="zh-CN" sz="2800" b="1" dirty="0">
                <a:effectLst>
                  <a:outerShdw blurRad="38100" dist="38100" dir="2700000" algn="tl">
                    <a:srgbClr val="C0C0C0"/>
                  </a:outerShdw>
                </a:effectLst>
                <a:ea typeface="宋体" pitchFamily="2" charset="-122"/>
              </a:rPr>
              <a:t>=16</a:t>
            </a:r>
          </a:p>
        </p:txBody>
      </p:sp>
    </p:spTree>
    <p:extLst>
      <p:ext uri="{BB962C8B-B14F-4D97-AF65-F5344CB8AC3E}">
        <p14:creationId xmlns:p14="http://schemas.microsoft.com/office/powerpoint/2010/main" val="163561731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30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830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30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30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30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30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30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30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30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7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7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7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7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7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37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7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7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7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37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7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7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8312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830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830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8306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30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830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830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8307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830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830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830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830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372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37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37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37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37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8312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8307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830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8308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830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8308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8308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8308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8309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8309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8309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8309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1372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373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137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374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83125"/>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830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8308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8308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83084"/>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83086"/>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8308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8309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8309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8309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8309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8309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1372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374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983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6" grpId="0" animBg="1"/>
      <p:bldP spid="983056" grpId="0" animBg="1"/>
      <p:bldP spid="983057" grpId="0" animBg="1"/>
      <p:bldP spid="983058" grpId="0" animBg="1"/>
      <p:bldP spid="983059" grpId="0" animBg="1"/>
      <p:bldP spid="983060" grpId="0" animBg="1"/>
      <p:bldP spid="983061" grpId="0" animBg="1"/>
      <p:bldP spid="983062" grpId="0" animBg="1"/>
      <p:bldP spid="983063" grpId="0" animBg="1"/>
      <p:bldP spid="983064" grpId="0" animBg="1"/>
      <p:bldP spid="983065" grpId="0" animBg="1"/>
      <p:bldP spid="983066" grpId="0" animBg="1"/>
      <p:bldP spid="983067" grpId="0" animBg="1"/>
      <p:bldP spid="983068" grpId="0" animBg="1"/>
      <p:bldP spid="983069" grpId="0" animBg="1"/>
      <p:bldP spid="983070" grpId="0" animBg="1"/>
      <p:bldP spid="983071" grpId="0" animBg="1"/>
      <p:bldP spid="983072" grpId="0" animBg="1"/>
      <p:bldP spid="983073" grpId="0" animBg="1"/>
      <p:bldP spid="983074" grpId="0" animBg="1"/>
      <p:bldP spid="983075" grpId="0" animBg="1"/>
      <p:bldP spid="983076" grpId="0" animBg="1"/>
      <p:bldP spid="983077" grpId="0" animBg="1"/>
      <p:bldP spid="983078" grpId="0" animBg="1"/>
      <p:bldP spid="983079" grpId="0" animBg="1"/>
      <p:bldP spid="983080" grpId="0" animBg="1"/>
      <p:bldP spid="983081" grpId="0" animBg="1"/>
      <p:bldP spid="983082" grpId="0" animBg="1"/>
      <p:bldP spid="983083" grpId="0" animBg="1"/>
      <p:bldP spid="983084" grpId="0" animBg="1"/>
      <p:bldP spid="983085" grpId="0" animBg="1"/>
      <p:bldP spid="983086" grpId="0" animBg="1"/>
      <p:bldP spid="983087" grpId="0" animBg="1"/>
      <p:bldP spid="983088" grpId="0" animBg="1"/>
      <p:bldP spid="983089" grpId="0" animBg="1"/>
      <p:bldP spid="983090" grpId="0" animBg="1"/>
      <p:bldP spid="983091" grpId="0" animBg="1"/>
      <p:bldP spid="983092" grpId="0" animBg="1"/>
      <p:bldP spid="983093" grpId="0" animBg="1"/>
      <p:bldP spid="983094" grpId="0" animBg="1"/>
      <p:bldP spid="983095" grpId="0" animBg="1"/>
      <p:bldP spid="983096" grpId="0" animBg="1"/>
      <p:bldP spid="983097" grpId="0" animBg="1"/>
      <p:bldP spid="983098" grpId="0" animBg="1"/>
      <p:bldP spid="113724" grpId="0" animBg="1"/>
      <p:bldP spid="113725" grpId="0" animBg="1"/>
      <p:bldP spid="113726" grpId="0" animBg="1"/>
      <p:bldP spid="113727" grpId="0" animBg="1"/>
      <p:bldP spid="113728" grpId="0" animBg="1"/>
      <p:bldP spid="113729" grpId="0" animBg="1"/>
      <p:bldP spid="113730" grpId="0" animBg="1"/>
      <p:bldP spid="113731" grpId="0" animBg="1"/>
      <p:bldP spid="113732" grpId="0" animBg="1"/>
      <p:bldP spid="113733" grpId="0" animBg="1"/>
      <p:bldP spid="113734" grpId="0" animBg="1"/>
      <p:bldP spid="113735" grpId="0" animBg="1"/>
      <p:bldP spid="113736" grpId="0" animBg="1"/>
      <p:bldP spid="113737" grpId="0" animBg="1"/>
      <p:bldP spid="113738" grpId="0" animBg="1"/>
      <p:bldP spid="113739" grpId="0" animBg="1"/>
      <p:bldP spid="113740" grpId="0" animBg="1"/>
      <p:bldP spid="113741" grpId="0" animBg="1"/>
      <p:bldP spid="113742" grpId="0" animBg="1"/>
      <p:bldP spid="113743" grpId="0" animBg="1"/>
      <p:bldP spid="113744" grpId="0" animBg="1"/>
      <p:bldP spid="113745" grpId="0" animBg="1"/>
      <p:bldP spid="113746" grpId="0" animBg="1"/>
      <p:bldP spid="983123" grpId="0"/>
      <p:bldP spid="983124" grpId="0"/>
      <p:bldP spid="983125" grpId="0"/>
      <p:bldP spid="983126"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 Box 3"/>
          <p:cNvSpPr txBox="1">
            <a:spLocks noChangeArrowheads="1"/>
          </p:cNvSpPr>
          <p:nvPr/>
        </p:nvSpPr>
        <p:spPr bwMode="auto">
          <a:xfrm>
            <a:off x="304800" y="1066800"/>
            <a:ext cx="8534400" cy="434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spcBef>
                <a:spcPct val="50000"/>
              </a:spcBef>
            </a:pPr>
            <a:r>
              <a:rPr kumimoji="1" lang="zh-CN" altLang="en-US" sz="2400" b="1">
                <a:ea typeface="宋体" pitchFamily="2" charset="-122"/>
              </a:rPr>
              <a:t>初始序列          </a:t>
            </a:r>
            <a:r>
              <a:rPr kumimoji="1" lang="en-US" altLang="zh-CN" sz="2400" b="1">
                <a:ea typeface="宋体" pitchFamily="2" charset="-122"/>
              </a:rPr>
              <a:t>[23]     [52]     [67]        [6]     [18]     [10]</a:t>
            </a:r>
          </a:p>
          <a:p>
            <a:pPr eaLnBrk="1" hangingPunct="1">
              <a:spcBef>
                <a:spcPct val="50000"/>
              </a:spcBef>
            </a:pPr>
            <a:endParaRPr kumimoji="1" lang="en-US" altLang="zh-CN" sz="2400" b="1">
              <a:ea typeface="宋体" pitchFamily="2" charset="-122"/>
            </a:endParaRPr>
          </a:p>
          <a:p>
            <a:pPr eaLnBrk="1" hangingPunct="1">
              <a:spcBef>
                <a:spcPct val="50000"/>
              </a:spcBef>
            </a:pPr>
            <a:r>
              <a:rPr kumimoji="1" lang="zh-CN" altLang="en-US" sz="2400" b="1">
                <a:ea typeface="宋体" pitchFamily="2" charset="-122"/>
              </a:rPr>
              <a:t>一趟归并后        </a:t>
            </a:r>
            <a:r>
              <a:rPr kumimoji="1" lang="en-US" altLang="zh-CN" sz="2400" b="1">
                <a:ea typeface="宋体" pitchFamily="2" charset="-122"/>
              </a:rPr>
              <a:t>[23          52]      [6        67]     [10      18]</a:t>
            </a:r>
          </a:p>
          <a:p>
            <a:pPr eaLnBrk="1" hangingPunct="1">
              <a:spcBef>
                <a:spcPct val="50000"/>
              </a:spcBef>
            </a:pPr>
            <a:endParaRPr kumimoji="1" lang="en-US" altLang="zh-CN" sz="2400" b="1">
              <a:ea typeface="宋体" pitchFamily="2" charset="-122"/>
            </a:endParaRPr>
          </a:p>
          <a:p>
            <a:pPr eaLnBrk="1" hangingPunct="1">
              <a:spcBef>
                <a:spcPct val="50000"/>
              </a:spcBef>
            </a:pPr>
            <a:r>
              <a:rPr kumimoji="1" lang="zh-CN" altLang="en-US" sz="2400" b="1">
                <a:ea typeface="宋体" pitchFamily="2" charset="-122"/>
              </a:rPr>
              <a:t>二趟归并后        </a:t>
            </a:r>
            <a:r>
              <a:rPr kumimoji="1" lang="en-US" altLang="zh-CN" sz="2400" b="1">
                <a:ea typeface="宋体" pitchFamily="2" charset="-122"/>
              </a:rPr>
              <a:t>[6         23         52      67]      [10     18]</a:t>
            </a:r>
          </a:p>
          <a:p>
            <a:pPr eaLnBrk="1" hangingPunct="1">
              <a:spcBef>
                <a:spcPct val="50000"/>
              </a:spcBef>
            </a:pPr>
            <a:endParaRPr kumimoji="1" lang="en-US" altLang="zh-CN" sz="2400" b="1">
              <a:ea typeface="宋体" pitchFamily="2" charset="-122"/>
            </a:endParaRPr>
          </a:p>
          <a:p>
            <a:pPr eaLnBrk="1" hangingPunct="1">
              <a:spcBef>
                <a:spcPct val="50000"/>
              </a:spcBef>
            </a:pPr>
            <a:r>
              <a:rPr kumimoji="1" lang="zh-CN" altLang="en-US" sz="2400" b="1">
                <a:ea typeface="宋体" pitchFamily="2" charset="-122"/>
              </a:rPr>
              <a:t>三趟归并后          </a:t>
            </a:r>
            <a:r>
              <a:rPr kumimoji="1" lang="en-US" altLang="zh-CN" sz="2400" b="1">
                <a:ea typeface="宋体" pitchFamily="2" charset="-122"/>
              </a:rPr>
              <a:t>[6        10        18        23        52      67]</a:t>
            </a:r>
          </a:p>
          <a:p>
            <a:pPr eaLnBrk="1" hangingPunct="1">
              <a:spcBef>
                <a:spcPct val="50000"/>
              </a:spcBef>
            </a:pPr>
            <a:endParaRPr kumimoji="1" lang="en-US" altLang="zh-CN" sz="2400" b="1">
              <a:ea typeface="宋体" pitchFamily="2" charset="-122"/>
            </a:endParaRPr>
          </a:p>
        </p:txBody>
      </p:sp>
      <p:grpSp>
        <p:nvGrpSpPr>
          <p:cNvPr id="18" name="Group 4"/>
          <p:cNvGrpSpPr>
            <a:grpSpLocks/>
          </p:cNvGrpSpPr>
          <p:nvPr/>
        </p:nvGrpSpPr>
        <p:grpSpPr bwMode="auto">
          <a:xfrm>
            <a:off x="3581400" y="1600200"/>
            <a:ext cx="914400" cy="457200"/>
            <a:chOff x="2256" y="1008"/>
            <a:chExt cx="576" cy="288"/>
          </a:xfrm>
        </p:grpSpPr>
        <p:sp>
          <p:nvSpPr>
            <p:cNvPr id="33816" name="Line 5"/>
            <p:cNvSpPr>
              <a:spLocks noChangeShapeType="1"/>
            </p:cNvSpPr>
            <p:nvPr/>
          </p:nvSpPr>
          <p:spPr bwMode="auto">
            <a:xfrm>
              <a:off x="2256" y="1008"/>
              <a:ext cx="0" cy="1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7" name="Line 6"/>
            <p:cNvSpPr>
              <a:spLocks noChangeShapeType="1"/>
            </p:cNvSpPr>
            <p:nvPr/>
          </p:nvSpPr>
          <p:spPr bwMode="auto">
            <a:xfrm>
              <a:off x="2256" y="1152"/>
              <a:ext cx="57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8" name="Line 7"/>
            <p:cNvSpPr>
              <a:spLocks noChangeShapeType="1"/>
            </p:cNvSpPr>
            <p:nvPr/>
          </p:nvSpPr>
          <p:spPr bwMode="auto">
            <a:xfrm flipV="1">
              <a:off x="2832" y="1008"/>
              <a:ext cx="0" cy="1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9" name="Line 8"/>
            <p:cNvSpPr>
              <a:spLocks noChangeShapeType="1"/>
            </p:cNvSpPr>
            <p:nvPr/>
          </p:nvSpPr>
          <p:spPr bwMode="auto">
            <a:xfrm>
              <a:off x="2544" y="1152"/>
              <a:ext cx="0" cy="1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9"/>
          <p:cNvGrpSpPr>
            <a:grpSpLocks/>
          </p:cNvGrpSpPr>
          <p:nvPr/>
        </p:nvGrpSpPr>
        <p:grpSpPr bwMode="auto">
          <a:xfrm>
            <a:off x="5334000" y="1600200"/>
            <a:ext cx="914400" cy="457200"/>
            <a:chOff x="2256" y="1008"/>
            <a:chExt cx="576" cy="288"/>
          </a:xfrm>
        </p:grpSpPr>
        <p:sp>
          <p:nvSpPr>
            <p:cNvPr id="33812" name="Line 10"/>
            <p:cNvSpPr>
              <a:spLocks noChangeShapeType="1"/>
            </p:cNvSpPr>
            <p:nvPr/>
          </p:nvSpPr>
          <p:spPr bwMode="auto">
            <a:xfrm>
              <a:off x="2256" y="1008"/>
              <a:ext cx="0" cy="1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3" name="Line 11"/>
            <p:cNvSpPr>
              <a:spLocks noChangeShapeType="1"/>
            </p:cNvSpPr>
            <p:nvPr/>
          </p:nvSpPr>
          <p:spPr bwMode="auto">
            <a:xfrm>
              <a:off x="2256" y="1152"/>
              <a:ext cx="57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4" name="Line 12"/>
            <p:cNvSpPr>
              <a:spLocks noChangeShapeType="1"/>
            </p:cNvSpPr>
            <p:nvPr/>
          </p:nvSpPr>
          <p:spPr bwMode="auto">
            <a:xfrm flipV="1">
              <a:off x="2832" y="1008"/>
              <a:ext cx="0" cy="1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5" name="Line 13"/>
            <p:cNvSpPr>
              <a:spLocks noChangeShapeType="1"/>
            </p:cNvSpPr>
            <p:nvPr/>
          </p:nvSpPr>
          <p:spPr bwMode="auto">
            <a:xfrm>
              <a:off x="2544" y="1152"/>
              <a:ext cx="0" cy="1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14"/>
          <p:cNvGrpSpPr>
            <a:grpSpLocks/>
          </p:cNvGrpSpPr>
          <p:nvPr/>
        </p:nvGrpSpPr>
        <p:grpSpPr bwMode="auto">
          <a:xfrm>
            <a:off x="7010400" y="1600200"/>
            <a:ext cx="914400" cy="457200"/>
            <a:chOff x="2256" y="1008"/>
            <a:chExt cx="576" cy="288"/>
          </a:xfrm>
        </p:grpSpPr>
        <p:sp>
          <p:nvSpPr>
            <p:cNvPr id="33808" name="Line 15"/>
            <p:cNvSpPr>
              <a:spLocks noChangeShapeType="1"/>
            </p:cNvSpPr>
            <p:nvPr/>
          </p:nvSpPr>
          <p:spPr bwMode="auto">
            <a:xfrm>
              <a:off x="2256" y="1008"/>
              <a:ext cx="0" cy="1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9" name="Line 16"/>
            <p:cNvSpPr>
              <a:spLocks noChangeShapeType="1"/>
            </p:cNvSpPr>
            <p:nvPr/>
          </p:nvSpPr>
          <p:spPr bwMode="auto">
            <a:xfrm>
              <a:off x="2256" y="1152"/>
              <a:ext cx="57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0" name="Line 17"/>
            <p:cNvSpPr>
              <a:spLocks noChangeShapeType="1"/>
            </p:cNvSpPr>
            <p:nvPr/>
          </p:nvSpPr>
          <p:spPr bwMode="auto">
            <a:xfrm flipV="1">
              <a:off x="2832" y="1008"/>
              <a:ext cx="0" cy="1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1" name="Line 18"/>
            <p:cNvSpPr>
              <a:spLocks noChangeShapeType="1"/>
            </p:cNvSpPr>
            <p:nvPr/>
          </p:nvSpPr>
          <p:spPr bwMode="auto">
            <a:xfrm>
              <a:off x="2544" y="1152"/>
              <a:ext cx="0" cy="1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19"/>
          <p:cNvGrpSpPr>
            <a:grpSpLocks/>
          </p:cNvGrpSpPr>
          <p:nvPr/>
        </p:nvGrpSpPr>
        <p:grpSpPr bwMode="auto">
          <a:xfrm>
            <a:off x="4038600" y="2667000"/>
            <a:ext cx="1828800" cy="609600"/>
            <a:chOff x="2544" y="1680"/>
            <a:chExt cx="1152" cy="384"/>
          </a:xfrm>
        </p:grpSpPr>
        <p:sp>
          <p:nvSpPr>
            <p:cNvPr id="33804" name="Line 20"/>
            <p:cNvSpPr>
              <a:spLocks noChangeShapeType="1"/>
            </p:cNvSpPr>
            <p:nvPr/>
          </p:nvSpPr>
          <p:spPr bwMode="auto">
            <a:xfrm>
              <a:off x="2544" y="1680"/>
              <a:ext cx="0" cy="192"/>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5" name="Line 21"/>
            <p:cNvSpPr>
              <a:spLocks noChangeShapeType="1"/>
            </p:cNvSpPr>
            <p:nvPr/>
          </p:nvSpPr>
          <p:spPr bwMode="auto">
            <a:xfrm>
              <a:off x="2544" y="1872"/>
              <a:ext cx="1152"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6" name="Line 22"/>
            <p:cNvSpPr>
              <a:spLocks noChangeShapeType="1"/>
            </p:cNvSpPr>
            <p:nvPr/>
          </p:nvSpPr>
          <p:spPr bwMode="auto">
            <a:xfrm flipV="1">
              <a:off x="3696" y="1680"/>
              <a:ext cx="0" cy="192"/>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7" name="Line 23"/>
            <p:cNvSpPr>
              <a:spLocks noChangeShapeType="1"/>
            </p:cNvSpPr>
            <p:nvPr/>
          </p:nvSpPr>
          <p:spPr bwMode="auto">
            <a:xfrm>
              <a:off x="3168" y="1872"/>
              <a:ext cx="0" cy="192"/>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24"/>
          <p:cNvGrpSpPr>
            <a:grpSpLocks/>
          </p:cNvGrpSpPr>
          <p:nvPr/>
        </p:nvGrpSpPr>
        <p:grpSpPr bwMode="auto">
          <a:xfrm>
            <a:off x="5029200" y="3733800"/>
            <a:ext cx="2590800" cy="762000"/>
            <a:chOff x="3168" y="2352"/>
            <a:chExt cx="1632" cy="480"/>
          </a:xfrm>
        </p:grpSpPr>
        <p:sp>
          <p:nvSpPr>
            <p:cNvPr id="33800" name="Line 25"/>
            <p:cNvSpPr>
              <a:spLocks noChangeShapeType="1"/>
            </p:cNvSpPr>
            <p:nvPr/>
          </p:nvSpPr>
          <p:spPr bwMode="auto">
            <a:xfrm>
              <a:off x="3168" y="2400"/>
              <a:ext cx="0" cy="192"/>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1" name="Line 26"/>
            <p:cNvSpPr>
              <a:spLocks noChangeShapeType="1"/>
            </p:cNvSpPr>
            <p:nvPr/>
          </p:nvSpPr>
          <p:spPr bwMode="auto">
            <a:xfrm>
              <a:off x="3168" y="2592"/>
              <a:ext cx="1632"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2" name="Line 27"/>
            <p:cNvSpPr>
              <a:spLocks noChangeShapeType="1"/>
            </p:cNvSpPr>
            <p:nvPr/>
          </p:nvSpPr>
          <p:spPr bwMode="auto">
            <a:xfrm flipV="1">
              <a:off x="4800" y="2352"/>
              <a:ext cx="0" cy="24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3" name="Line 28"/>
            <p:cNvSpPr>
              <a:spLocks noChangeShapeType="1"/>
            </p:cNvSpPr>
            <p:nvPr/>
          </p:nvSpPr>
          <p:spPr bwMode="auto">
            <a:xfrm>
              <a:off x="4032" y="2592"/>
              <a:ext cx="0" cy="24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up)">
                                      <p:cBhvr>
                                        <p:cTn id="18" dur="500"/>
                                        <p:tgtEl>
                                          <p:spTgt spid="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up)">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idx="4294967295"/>
          </p:nvPr>
        </p:nvSpPr>
        <p:spPr>
          <a:xfrm>
            <a:off x="457200" y="69850"/>
            <a:ext cx="8229600" cy="1371600"/>
          </a:xfrm>
        </p:spPr>
        <p:txBody>
          <a:bodyPr/>
          <a:lstStyle/>
          <a:p>
            <a:r>
              <a:rPr lang="zh-CN" smtClean="0"/>
              <a:t>练习：</a:t>
            </a:r>
          </a:p>
        </p:txBody>
      </p:sp>
      <p:sp>
        <p:nvSpPr>
          <p:cNvPr id="71683" name="内容占位符 2"/>
          <p:cNvSpPr>
            <a:spLocks noGrp="1"/>
          </p:cNvSpPr>
          <p:nvPr>
            <p:ph idx="4294967295"/>
          </p:nvPr>
        </p:nvSpPr>
        <p:spPr>
          <a:xfrm>
            <a:off x="44450" y="1201738"/>
            <a:ext cx="8999538" cy="3886200"/>
          </a:xfrm>
        </p:spPr>
        <p:txBody>
          <a:bodyPr/>
          <a:lstStyle/>
          <a:p>
            <a:pPr>
              <a:buFont typeface="Wingdings" pitchFamily="2" charset="2"/>
              <a:buNone/>
            </a:pPr>
            <a:r>
              <a:rPr lang="zh-CN" altLang="en-US" sz="2800" smtClean="0"/>
              <a:t>          对序列｛</a:t>
            </a:r>
            <a:r>
              <a:rPr lang="en-US" altLang="zh-CN" sz="2800" smtClean="0"/>
              <a:t>39</a:t>
            </a:r>
            <a:r>
              <a:rPr lang="zh-CN" altLang="en-US" sz="2800" smtClean="0"/>
              <a:t>，</a:t>
            </a:r>
            <a:r>
              <a:rPr lang="en-US" altLang="zh-CN" sz="2800" smtClean="0"/>
              <a:t>80</a:t>
            </a:r>
            <a:r>
              <a:rPr lang="zh-CN" altLang="en-US" sz="2800" smtClean="0"/>
              <a:t>，</a:t>
            </a:r>
            <a:r>
              <a:rPr lang="en-US" altLang="zh-CN" sz="2800" smtClean="0"/>
              <a:t>76</a:t>
            </a:r>
            <a:r>
              <a:rPr lang="zh-CN" altLang="en-US" sz="2800" smtClean="0"/>
              <a:t>，</a:t>
            </a:r>
            <a:r>
              <a:rPr lang="en-US" altLang="zh-CN" sz="2800" smtClean="0"/>
              <a:t>41</a:t>
            </a:r>
            <a:r>
              <a:rPr lang="zh-CN" altLang="en-US" sz="2800" smtClean="0"/>
              <a:t>，</a:t>
            </a:r>
            <a:r>
              <a:rPr lang="en-US" altLang="zh-CN" sz="2800" smtClean="0"/>
              <a:t>13</a:t>
            </a:r>
            <a:r>
              <a:rPr lang="zh-CN" altLang="en-US" sz="2800" smtClean="0"/>
              <a:t>，</a:t>
            </a:r>
            <a:r>
              <a:rPr lang="en-US" altLang="zh-CN" sz="2800" smtClean="0"/>
              <a:t>29</a:t>
            </a:r>
            <a:r>
              <a:rPr lang="zh-CN" altLang="en-US" sz="2800" smtClean="0"/>
              <a:t>，</a:t>
            </a:r>
            <a:r>
              <a:rPr lang="en-US" altLang="zh-CN" sz="2800" smtClean="0"/>
              <a:t>50</a:t>
            </a:r>
            <a:r>
              <a:rPr lang="zh-CN" altLang="en-US" sz="2800" smtClean="0"/>
              <a:t>，</a:t>
            </a:r>
            <a:r>
              <a:rPr lang="en-US" altLang="zh-CN" sz="2800" smtClean="0"/>
              <a:t>78</a:t>
            </a:r>
            <a:r>
              <a:rPr lang="zh-CN" altLang="en-US" sz="2800" smtClean="0"/>
              <a:t>，</a:t>
            </a:r>
            <a:r>
              <a:rPr lang="en-US" altLang="zh-CN" sz="2800" smtClean="0"/>
              <a:t>30</a:t>
            </a:r>
            <a:r>
              <a:rPr lang="zh-CN" altLang="en-US" sz="2800" smtClean="0"/>
              <a:t>，</a:t>
            </a:r>
            <a:r>
              <a:rPr lang="en-US" altLang="zh-CN" sz="2800" smtClean="0"/>
              <a:t>11</a:t>
            </a:r>
            <a:r>
              <a:rPr lang="zh-CN" altLang="en-US" sz="2800" smtClean="0"/>
              <a:t>，</a:t>
            </a:r>
            <a:r>
              <a:rPr lang="en-US" altLang="zh-CN" sz="2800" smtClean="0"/>
              <a:t>100</a:t>
            </a:r>
            <a:r>
              <a:rPr lang="zh-CN" altLang="en-US" sz="2800" smtClean="0"/>
              <a:t>，</a:t>
            </a:r>
            <a:r>
              <a:rPr lang="en-US" altLang="zh-CN" sz="2800" smtClean="0"/>
              <a:t>7</a:t>
            </a:r>
            <a:r>
              <a:rPr lang="zh-CN" altLang="en-US" sz="2800" smtClean="0"/>
              <a:t>｝进行二路归并，试给出前四趟归并的结果。</a:t>
            </a:r>
            <a:endParaRPr lang="en-US" sz="2800" smtClean="0"/>
          </a:p>
          <a:p>
            <a:pPr>
              <a:buFont typeface="Wingdings" pitchFamily="2" charset="2"/>
              <a:buNone/>
            </a:pPr>
            <a:endParaRPr lang="en-US" sz="2800" smtClean="0"/>
          </a:p>
          <a:p>
            <a:pPr>
              <a:buFont typeface="Wingdings" pitchFamily="2" charset="2"/>
              <a:buNone/>
            </a:pPr>
            <a:r>
              <a:rPr lang="zh-CN" altLang="en-US" sz="2800" smtClean="0"/>
              <a:t>初始序列：</a:t>
            </a:r>
            <a:r>
              <a:rPr lang="en-US" altLang="zh-CN" sz="2800" smtClean="0"/>
              <a:t>39,80,76,41,13,</a:t>
            </a:r>
            <a:r>
              <a:rPr lang="zh-CN" altLang="en-US" sz="2800" smtClean="0"/>
              <a:t> </a:t>
            </a:r>
            <a:r>
              <a:rPr lang="en-US" altLang="zh-CN" sz="2800" smtClean="0"/>
              <a:t>29,50,78,30,11,100,</a:t>
            </a:r>
            <a:r>
              <a:rPr lang="zh-CN" altLang="en-US" sz="2800" smtClean="0"/>
              <a:t> </a:t>
            </a:r>
            <a:r>
              <a:rPr lang="en-US" altLang="zh-CN" sz="2800" smtClean="0"/>
              <a:t>7</a:t>
            </a:r>
          </a:p>
          <a:p>
            <a:pPr>
              <a:buFont typeface="Wingdings" pitchFamily="2" charset="2"/>
              <a:buNone/>
            </a:pPr>
            <a:r>
              <a:rPr lang="zh-CN" altLang="en-US" sz="2800" smtClean="0"/>
              <a:t>第一趟：</a:t>
            </a:r>
            <a:r>
              <a:rPr lang="en-US" altLang="zh-CN" sz="2800" smtClean="0"/>
              <a:t>[39,80],[41,76],[13,29],[50,78],[11,30],[7,100]</a:t>
            </a:r>
          </a:p>
          <a:p>
            <a:pPr>
              <a:buFont typeface="Wingdings" pitchFamily="2" charset="2"/>
              <a:buNone/>
            </a:pPr>
            <a:r>
              <a:rPr lang="zh-CN" altLang="en-US" sz="2800" smtClean="0"/>
              <a:t>第二趟：</a:t>
            </a:r>
            <a:r>
              <a:rPr lang="en-US" altLang="zh-CN" sz="2800" smtClean="0"/>
              <a:t>[39,41,76,80], [13,29,50,78], [7,11,30,100]</a:t>
            </a:r>
          </a:p>
          <a:p>
            <a:pPr>
              <a:buFont typeface="Wingdings" pitchFamily="2" charset="2"/>
              <a:buNone/>
            </a:pPr>
            <a:r>
              <a:rPr lang="zh-CN" altLang="en-US" sz="2800" smtClean="0"/>
              <a:t>第三趟：</a:t>
            </a:r>
            <a:r>
              <a:rPr lang="en-US" altLang="zh-CN" sz="2800" smtClean="0"/>
              <a:t>[13,29,39,41,50,76,78,80], [7,11,30,100]</a:t>
            </a:r>
          </a:p>
          <a:p>
            <a:pPr>
              <a:buFont typeface="Wingdings" pitchFamily="2" charset="2"/>
              <a:buNone/>
            </a:pPr>
            <a:r>
              <a:rPr lang="zh-CN" altLang="en-US" sz="2800" smtClean="0"/>
              <a:t>第四趟：</a:t>
            </a:r>
            <a:r>
              <a:rPr lang="en-US" altLang="zh-CN" sz="2800" smtClean="0"/>
              <a:t>[7, 11, 13, 29, 30, 39, 41, 50, 76, 78, 80, 100]</a:t>
            </a:r>
            <a:br>
              <a:rPr lang="en-US" altLang="zh-CN" sz="2800" smtClean="0"/>
            </a:br>
            <a:r>
              <a:rPr lang="zh-CN" altLang="en-US" sz="2800" smtClean="0"/>
              <a:t>　　</a:t>
            </a:r>
          </a:p>
        </p:txBody>
      </p:sp>
      <p:sp>
        <p:nvSpPr>
          <p:cNvPr id="35844" name="灯片编号占位符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CBE15BB3-ACF8-41AF-96A5-7A5CC3DF4DA6}" type="slidenum">
              <a:rPr lang="en-US" altLang="zh-CN" sz="1800" b="1">
                <a:latin typeface="华文新魏" pitchFamily="2" charset="-122"/>
                <a:ea typeface="华文新魏" pitchFamily="2" charset="-122"/>
              </a:rPr>
              <a:pPr algn="r" eaLnBrk="1" hangingPunct="1"/>
              <a:t>44</a:t>
            </a:fld>
            <a:endParaRPr lang="en-US" altLang="zh-CN" sz="1800" b="1">
              <a:latin typeface="华文新魏" pitchFamily="2" charset="-122"/>
              <a:ea typeface="华文新魏"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A10D10F-759D-41E9-B662-DB21D104B2FD}"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45</a:t>
            </a:fld>
            <a:endParaRPr lang="en-US" altLang="zh-CN" sz="1800" smtClean="0">
              <a:latin typeface="华文新魏" panose="02010800040101010101" pitchFamily="2" charset="-122"/>
              <a:ea typeface="华文新魏" panose="02010800040101010101" pitchFamily="2" charset="-122"/>
            </a:endParaRPr>
          </a:p>
        </p:txBody>
      </p:sp>
      <p:sp>
        <p:nvSpPr>
          <p:cNvPr id="125955" name="Rectangle 6"/>
          <p:cNvSpPr>
            <a:spLocks noGrp="1" noChangeArrowheads="1"/>
          </p:cNvSpPr>
          <p:nvPr>
            <p:ph type="body" idx="1"/>
          </p:nvPr>
        </p:nvSpPr>
        <p:spPr>
          <a:xfrm>
            <a:off x="555625" y="1341438"/>
            <a:ext cx="7904163" cy="5111750"/>
          </a:xfrm>
        </p:spPr>
        <p:txBody>
          <a:bodyPr/>
          <a:lstStyle/>
          <a:p>
            <a:pPr marL="0" indent="790575" algn="just" eaLnBrk="1" hangingPunct="1">
              <a:lnSpc>
                <a:spcPct val="105000"/>
              </a:lnSpc>
              <a:buClr>
                <a:srgbClr val="800080"/>
              </a:buClr>
              <a:buSzPct val="50000"/>
              <a:buFont typeface="Wingdings" panose="05000000000000000000" pitchFamily="2" charset="2"/>
              <a:buNone/>
            </a:pPr>
            <a:r>
              <a:rPr lang="zh-CN" altLang="en-US" sz="3000" b="1" dirty="0" smtClean="0">
                <a:ea typeface="仿宋_GB2312" pitchFamily="49" charset="-122"/>
              </a:rPr>
              <a:t>分配排序是采用“分配”与“收集”的办法，用对</a:t>
            </a:r>
            <a:r>
              <a:rPr lang="zh-CN" altLang="en-US" sz="3000" b="1" dirty="0" smtClean="0">
                <a:solidFill>
                  <a:srgbClr val="FF0000"/>
                </a:solidFill>
                <a:ea typeface="仿宋_GB2312" pitchFamily="49" charset="-122"/>
              </a:rPr>
              <a:t>多排序码</a:t>
            </a:r>
            <a:r>
              <a:rPr lang="zh-CN" altLang="en-US" sz="3000" b="1" dirty="0" smtClean="0">
                <a:ea typeface="仿宋_GB2312" pitchFamily="49" charset="-122"/>
              </a:rPr>
              <a:t>进行排序的思想实现对单排序码进行排序的方法。</a:t>
            </a:r>
          </a:p>
          <a:p>
            <a:pPr marL="0" indent="790575" algn="just" eaLnBrk="1" hangingPunct="1">
              <a:lnSpc>
                <a:spcPct val="105000"/>
              </a:lnSpc>
              <a:buClr>
                <a:srgbClr val="800080"/>
              </a:buClr>
              <a:buSzPct val="50000"/>
              <a:buFont typeface="Wingdings" panose="05000000000000000000" pitchFamily="2" charset="2"/>
              <a:buNone/>
            </a:pPr>
            <a:endParaRPr lang="zh-CN" altLang="en-US" sz="2400" dirty="0" smtClean="0">
              <a:ea typeface="仿宋_GB2312" pitchFamily="49" charset="-122"/>
            </a:endParaRPr>
          </a:p>
          <a:p>
            <a:pPr marL="0" indent="790575" algn="just" eaLnBrk="1" hangingPunct="1">
              <a:lnSpc>
                <a:spcPct val="105000"/>
              </a:lnSpc>
              <a:buClr>
                <a:srgbClr val="800080"/>
              </a:buClr>
              <a:buSzPct val="50000"/>
              <a:buFont typeface="Wingdings" panose="05000000000000000000" pitchFamily="2" charset="2"/>
              <a:buNone/>
            </a:pPr>
            <a:endParaRPr lang="zh-CN" altLang="en-US" sz="2400" dirty="0" smtClean="0">
              <a:ea typeface="仿宋_GB2312" pitchFamily="49" charset="-122"/>
            </a:endParaRPr>
          </a:p>
          <a:p>
            <a:pPr marL="0" indent="790575" algn="just" eaLnBrk="1" hangingPunct="1">
              <a:lnSpc>
                <a:spcPct val="105000"/>
              </a:lnSpc>
              <a:buClr>
                <a:srgbClr val="800080"/>
              </a:buClr>
              <a:buSzPct val="50000"/>
              <a:buFont typeface="Wingdings" panose="05000000000000000000" pitchFamily="2" charset="2"/>
              <a:buNone/>
            </a:pPr>
            <a:r>
              <a:rPr lang="zh-CN" altLang="en-US" sz="3000" b="1" dirty="0" smtClean="0">
                <a:ea typeface="仿宋_GB2312" pitchFamily="49" charset="-122"/>
              </a:rPr>
              <a:t>以扑克牌排序为例。每张扑克牌有两个“排序码”：花色和面值。其有序关系为：</a:t>
            </a:r>
          </a:p>
          <a:p>
            <a:pPr marL="0" lvl="1" indent="790575" algn="just" eaLnBrk="1" hangingPunct="1">
              <a:lnSpc>
                <a:spcPct val="105000"/>
              </a:lnSpc>
              <a:spcBef>
                <a:spcPct val="5000"/>
              </a:spcBef>
              <a:buClr>
                <a:srgbClr val="008000"/>
              </a:buClr>
              <a:buSzPct val="50000"/>
              <a:buFont typeface="Wingdings" panose="05000000000000000000" pitchFamily="2" charset="2"/>
              <a:buNone/>
            </a:pPr>
            <a:r>
              <a:rPr lang="zh-CN" altLang="en-US" sz="3000" b="1" dirty="0" smtClean="0">
                <a:solidFill>
                  <a:srgbClr val="006600"/>
                </a:solidFill>
                <a:latin typeface="Times New Roman" panose="02020603050405020304" pitchFamily="18" charset="0"/>
                <a:ea typeface="仿宋_GB2312" pitchFamily="49" charset="-122"/>
              </a:rPr>
              <a:t>花色：</a:t>
            </a:r>
            <a:r>
              <a:rPr lang="zh-CN" altLang="en-US" sz="3000" b="1" dirty="0" smtClean="0">
                <a:latin typeface="Times New Roman" panose="02020603050405020304" pitchFamily="18" charset="0"/>
                <a:ea typeface="仿宋_GB2312" pitchFamily="49" charset="-122"/>
                <a:sym typeface="Symbol" panose="05050102010706020507" pitchFamily="18" charset="2"/>
              </a:rPr>
              <a:t></a:t>
            </a:r>
            <a:r>
              <a:rPr lang="zh-CN" altLang="en-US" sz="3000" b="1" dirty="0" smtClean="0">
                <a:solidFill>
                  <a:schemeClr val="accent2"/>
                </a:solidFill>
                <a:latin typeface="Times New Roman" panose="02020603050405020304" pitchFamily="18" charset="0"/>
                <a:ea typeface="仿宋_GB2312" pitchFamily="49" charset="-122"/>
              </a:rPr>
              <a:t> </a:t>
            </a:r>
            <a:r>
              <a:rPr lang="zh-CN" altLang="en-US" sz="3000" b="1" dirty="0" smtClean="0">
                <a:solidFill>
                  <a:schemeClr val="accent2"/>
                </a:solidFill>
                <a:latin typeface="Times New Roman" panose="02020603050405020304" pitchFamily="18" charset="0"/>
                <a:ea typeface="仿宋_GB2312" pitchFamily="49" charset="-122"/>
                <a:sym typeface="Symbol" panose="05050102010706020507" pitchFamily="18" charset="2"/>
              </a:rPr>
              <a:t></a:t>
            </a:r>
            <a:r>
              <a:rPr lang="zh-CN" altLang="en-US" sz="3000" b="1" dirty="0" smtClean="0">
                <a:solidFill>
                  <a:schemeClr val="accent2"/>
                </a:solidFill>
                <a:latin typeface="Times New Roman" panose="02020603050405020304" pitchFamily="18" charset="0"/>
                <a:ea typeface="仿宋_GB2312" pitchFamily="49" charset="-122"/>
              </a:rPr>
              <a:t> </a:t>
            </a:r>
            <a:r>
              <a:rPr lang="zh-CN" altLang="en-US" sz="3000" b="1" dirty="0" smtClean="0">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b="1" dirty="0" smtClean="0">
                <a:solidFill>
                  <a:schemeClr val="accent2"/>
                </a:solidFill>
                <a:latin typeface="Times New Roman" panose="02020603050405020304" pitchFamily="18" charset="0"/>
                <a:ea typeface="仿宋_GB2312" pitchFamily="49" charset="-122"/>
              </a:rPr>
              <a:t> </a:t>
            </a:r>
            <a:r>
              <a:rPr lang="zh-CN" altLang="en-US" sz="3000" b="1" dirty="0" smtClean="0">
                <a:solidFill>
                  <a:schemeClr val="accent2"/>
                </a:solidFill>
                <a:latin typeface="Times New Roman" panose="02020603050405020304" pitchFamily="18" charset="0"/>
                <a:ea typeface="仿宋_GB2312" pitchFamily="49" charset="-122"/>
                <a:sym typeface="Symbol" panose="05050102010706020507" pitchFamily="18" charset="2"/>
              </a:rPr>
              <a:t></a:t>
            </a:r>
            <a:r>
              <a:rPr lang="zh-CN" altLang="en-US" sz="3000" b="1" dirty="0" smtClean="0">
                <a:solidFill>
                  <a:schemeClr val="accent2"/>
                </a:solidFill>
                <a:latin typeface="Times New Roman" panose="02020603050405020304" pitchFamily="18" charset="0"/>
                <a:ea typeface="仿宋_GB2312" pitchFamily="49" charset="-122"/>
              </a:rPr>
              <a:t> </a:t>
            </a:r>
            <a:r>
              <a:rPr lang="zh-CN" altLang="en-US" sz="3000" b="1" dirty="0" smtClean="0">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b="1" dirty="0" smtClean="0">
                <a:solidFill>
                  <a:schemeClr val="accent2"/>
                </a:solidFill>
                <a:latin typeface="Times New Roman" panose="02020603050405020304" pitchFamily="18" charset="0"/>
                <a:ea typeface="仿宋_GB2312" pitchFamily="49" charset="-122"/>
              </a:rPr>
              <a:t> </a:t>
            </a:r>
            <a:r>
              <a:rPr lang="zh-CN" altLang="en-US" sz="3000" b="1" dirty="0" smtClean="0">
                <a:solidFill>
                  <a:schemeClr val="accent2"/>
                </a:solidFill>
                <a:latin typeface="Times New Roman" panose="02020603050405020304" pitchFamily="18" charset="0"/>
                <a:ea typeface="仿宋_GB2312" pitchFamily="49" charset="-122"/>
                <a:sym typeface="Symbol" panose="05050102010706020507" pitchFamily="18" charset="2"/>
              </a:rPr>
              <a:t></a:t>
            </a:r>
            <a:r>
              <a:rPr lang="zh-CN" altLang="en-US" sz="3000" b="1" dirty="0" smtClean="0">
                <a:solidFill>
                  <a:schemeClr val="accent2"/>
                </a:solidFill>
                <a:latin typeface="Times New Roman" panose="02020603050405020304" pitchFamily="18" charset="0"/>
                <a:ea typeface="仿宋_GB2312" pitchFamily="49" charset="-122"/>
              </a:rPr>
              <a:t> </a:t>
            </a:r>
            <a:r>
              <a:rPr lang="zh-CN" altLang="en-US" sz="3000" b="1" dirty="0" smtClean="0">
                <a:latin typeface="Times New Roman" panose="02020603050405020304" pitchFamily="18" charset="0"/>
                <a:ea typeface="仿宋_GB2312" pitchFamily="49" charset="-122"/>
                <a:sym typeface="Symbol" panose="05050102010706020507" pitchFamily="18" charset="2"/>
              </a:rPr>
              <a:t></a:t>
            </a:r>
            <a:endParaRPr lang="zh-CN" altLang="en-US" sz="3000" b="1" dirty="0" smtClean="0">
              <a:latin typeface="Times New Roman" panose="02020603050405020304" pitchFamily="18" charset="0"/>
              <a:ea typeface="仿宋_GB2312" pitchFamily="49" charset="-122"/>
            </a:endParaRPr>
          </a:p>
          <a:p>
            <a:pPr marL="0" lvl="1" indent="790575" algn="just" eaLnBrk="1" hangingPunct="1">
              <a:lnSpc>
                <a:spcPct val="105000"/>
              </a:lnSpc>
              <a:spcBef>
                <a:spcPct val="5000"/>
              </a:spcBef>
              <a:buClr>
                <a:srgbClr val="008000"/>
              </a:buClr>
              <a:buSzPct val="50000"/>
              <a:buFont typeface="Wingdings" panose="05000000000000000000" pitchFamily="2" charset="2"/>
              <a:buNone/>
            </a:pPr>
            <a:r>
              <a:rPr lang="zh-CN" altLang="en-US" sz="3000" b="1" dirty="0" smtClean="0">
                <a:solidFill>
                  <a:srgbClr val="006600"/>
                </a:solidFill>
                <a:latin typeface="Times New Roman" panose="02020603050405020304" pitchFamily="18" charset="0"/>
                <a:ea typeface="仿宋_GB2312" pitchFamily="49" charset="-122"/>
              </a:rPr>
              <a:t>面值：</a:t>
            </a:r>
            <a:r>
              <a:rPr lang="en-US" altLang="zh-CN" sz="3000" b="1" dirty="0" smtClean="0">
                <a:latin typeface="Times New Roman" panose="02020603050405020304" pitchFamily="18" charset="0"/>
                <a:ea typeface="仿宋_GB2312" pitchFamily="49" charset="-122"/>
              </a:rPr>
              <a:t>2</a:t>
            </a:r>
            <a:r>
              <a:rPr lang="en-US" altLang="zh-CN" sz="3000" b="1" dirty="0" smtClean="0">
                <a:solidFill>
                  <a:schemeClr val="accent2"/>
                </a:solidFill>
                <a:latin typeface="Times New Roman" panose="02020603050405020304" pitchFamily="18" charset="0"/>
                <a:ea typeface="仿宋_GB2312" pitchFamily="49" charset="-122"/>
              </a:rPr>
              <a:t> &lt; </a:t>
            </a:r>
            <a:r>
              <a:rPr lang="en-US" altLang="zh-CN" sz="3000" b="1" dirty="0" smtClean="0">
                <a:latin typeface="Times New Roman" panose="02020603050405020304" pitchFamily="18" charset="0"/>
                <a:ea typeface="仿宋_GB2312" pitchFamily="49" charset="-122"/>
              </a:rPr>
              <a:t>3</a:t>
            </a:r>
            <a:r>
              <a:rPr lang="en-US" altLang="zh-CN" sz="3000" b="1" dirty="0" smtClean="0">
                <a:solidFill>
                  <a:schemeClr val="accent2"/>
                </a:solidFill>
                <a:latin typeface="Times New Roman" panose="02020603050405020304" pitchFamily="18" charset="0"/>
                <a:ea typeface="仿宋_GB2312" pitchFamily="49" charset="-122"/>
              </a:rPr>
              <a:t> &lt; </a:t>
            </a:r>
            <a:r>
              <a:rPr lang="en-US" altLang="zh-CN" sz="3000" b="1" dirty="0" smtClean="0">
                <a:latin typeface="Times New Roman" panose="02020603050405020304" pitchFamily="18" charset="0"/>
                <a:ea typeface="仿宋_GB2312" pitchFamily="49" charset="-122"/>
              </a:rPr>
              <a:t>4</a:t>
            </a:r>
            <a:r>
              <a:rPr lang="en-US" altLang="zh-CN" sz="3000" b="1" dirty="0" smtClean="0">
                <a:solidFill>
                  <a:schemeClr val="accent2"/>
                </a:solidFill>
                <a:latin typeface="Times New Roman" panose="02020603050405020304" pitchFamily="18" charset="0"/>
                <a:ea typeface="仿宋_GB2312" pitchFamily="49" charset="-122"/>
              </a:rPr>
              <a:t> &lt; </a:t>
            </a:r>
            <a:r>
              <a:rPr lang="en-US" altLang="zh-CN" sz="3000" b="1" dirty="0" smtClean="0">
                <a:latin typeface="Times New Roman" panose="02020603050405020304" pitchFamily="18" charset="0"/>
                <a:ea typeface="仿宋_GB2312" pitchFamily="49" charset="-122"/>
              </a:rPr>
              <a:t>5</a:t>
            </a:r>
            <a:r>
              <a:rPr lang="en-US" altLang="zh-CN" sz="3000" b="1" dirty="0" smtClean="0">
                <a:solidFill>
                  <a:schemeClr val="accent2"/>
                </a:solidFill>
                <a:latin typeface="Times New Roman" panose="02020603050405020304" pitchFamily="18" charset="0"/>
                <a:ea typeface="仿宋_GB2312" pitchFamily="49" charset="-122"/>
              </a:rPr>
              <a:t> &lt; </a:t>
            </a:r>
            <a:r>
              <a:rPr lang="en-US" altLang="zh-CN" sz="3000" b="1" dirty="0" smtClean="0">
                <a:latin typeface="Times New Roman" panose="02020603050405020304" pitchFamily="18" charset="0"/>
                <a:ea typeface="仿宋_GB2312" pitchFamily="49" charset="-122"/>
              </a:rPr>
              <a:t>6</a:t>
            </a:r>
            <a:r>
              <a:rPr lang="en-US" altLang="zh-CN" sz="3000" b="1" dirty="0" smtClean="0">
                <a:solidFill>
                  <a:schemeClr val="accent2"/>
                </a:solidFill>
                <a:latin typeface="Times New Roman" panose="02020603050405020304" pitchFamily="18" charset="0"/>
                <a:ea typeface="仿宋_GB2312" pitchFamily="49" charset="-122"/>
              </a:rPr>
              <a:t> &lt; </a:t>
            </a:r>
            <a:r>
              <a:rPr lang="en-US" altLang="zh-CN" sz="3000" b="1" dirty="0" smtClean="0">
                <a:latin typeface="Times New Roman" panose="02020603050405020304" pitchFamily="18" charset="0"/>
                <a:ea typeface="仿宋_GB2312" pitchFamily="49" charset="-122"/>
              </a:rPr>
              <a:t>7</a:t>
            </a:r>
            <a:r>
              <a:rPr lang="en-US" altLang="zh-CN" sz="3000" b="1" dirty="0" smtClean="0">
                <a:solidFill>
                  <a:schemeClr val="accent2"/>
                </a:solidFill>
                <a:latin typeface="Times New Roman" panose="02020603050405020304" pitchFamily="18" charset="0"/>
                <a:ea typeface="仿宋_GB2312" pitchFamily="49" charset="-122"/>
              </a:rPr>
              <a:t> &lt; </a:t>
            </a:r>
            <a:r>
              <a:rPr lang="en-US" altLang="zh-CN" sz="3000" b="1" dirty="0" smtClean="0">
                <a:latin typeface="Times New Roman" panose="02020603050405020304" pitchFamily="18" charset="0"/>
                <a:ea typeface="仿宋_GB2312" pitchFamily="49" charset="-122"/>
              </a:rPr>
              <a:t>8</a:t>
            </a:r>
            <a:r>
              <a:rPr lang="en-US" altLang="zh-CN" sz="3000" b="1" dirty="0" smtClean="0">
                <a:solidFill>
                  <a:schemeClr val="accent2"/>
                </a:solidFill>
                <a:latin typeface="Times New Roman" panose="02020603050405020304" pitchFamily="18" charset="0"/>
                <a:ea typeface="仿宋_GB2312" pitchFamily="49" charset="-122"/>
              </a:rPr>
              <a:t> &lt; </a:t>
            </a:r>
            <a:r>
              <a:rPr lang="en-US" altLang="zh-CN" sz="3000" b="1" dirty="0" smtClean="0">
                <a:latin typeface="Times New Roman" panose="02020603050405020304" pitchFamily="18" charset="0"/>
                <a:ea typeface="仿宋_GB2312" pitchFamily="49" charset="-122"/>
              </a:rPr>
              <a:t>9</a:t>
            </a:r>
            <a:r>
              <a:rPr lang="en-US" altLang="zh-CN" sz="3000" b="1" dirty="0" smtClean="0">
                <a:solidFill>
                  <a:schemeClr val="accent2"/>
                </a:solidFill>
                <a:latin typeface="Times New Roman" panose="02020603050405020304" pitchFamily="18" charset="0"/>
                <a:ea typeface="仿宋_GB2312" pitchFamily="49" charset="-122"/>
              </a:rPr>
              <a:t> &lt; </a:t>
            </a:r>
            <a:r>
              <a:rPr lang="en-US" altLang="zh-CN" sz="3000" b="1" dirty="0" smtClean="0">
                <a:latin typeface="Times New Roman" panose="02020603050405020304" pitchFamily="18" charset="0"/>
                <a:ea typeface="仿宋_GB2312" pitchFamily="49" charset="-122"/>
              </a:rPr>
              <a:t>10</a:t>
            </a:r>
            <a:r>
              <a:rPr lang="en-US" altLang="zh-CN" sz="3000" b="1" dirty="0" smtClean="0">
                <a:solidFill>
                  <a:schemeClr val="accent2"/>
                </a:solidFill>
                <a:latin typeface="Times New Roman" panose="02020603050405020304" pitchFamily="18" charset="0"/>
                <a:ea typeface="仿宋_GB2312" pitchFamily="49" charset="-122"/>
              </a:rPr>
              <a:t> &lt; </a:t>
            </a:r>
            <a:r>
              <a:rPr lang="en-US" altLang="zh-CN" sz="3000" b="1" dirty="0" smtClean="0">
                <a:latin typeface="Times New Roman" panose="02020603050405020304" pitchFamily="18" charset="0"/>
                <a:ea typeface="仿宋_GB2312" pitchFamily="49" charset="-122"/>
              </a:rPr>
              <a:t>J</a:t>
            </a:r>
            <a:r>
              <a:rPr lang="en-US" altLang="zh-CN" sz="3000" b="1" dirty="0" smtClean="0">
                <a:solidFill>
                  <a:schemeClr val="accent2"/>
                </a:solidFill>
                <a:latin typeface="Times New Roman" panose="02020603050405020304" pitchFamily="18" charset="0"/>
                <a:ea typeface="仿宋_GB2312" pitchFamily="49" charset="-122"/>
              </a:rPr>
              <a:t> &lt; </a:t>
            </a:r>
            <a:r>
              <a:rPr lang="en-US" altLang="zh-CN" sz="3000" b="1" dirty="0" smtClean="0">
                <a:latin typeface="Times New Roman" panose="02020603050405020304" pitchFamily="18" charset="0"/>
                <a:ea typeface="仿宋_GB2312" pitchFamily="49" charset="-122"/>
              </a:rPr>
              <a:t>Q</a:t>
            </a:r>
            <a:r>
              <a:rPr lang="en-US" altLang="zh-CN" sz="3000" b="1" dirty="0" smtClean="0">
                <a:solidFill>
                  <a:schemeClr val="accent2"/>
                </a:solidFill>
                <a:latin typeface="Times New Roman" panose="02020603050405020304" pitchFamily="18" charset="0"/>
                <a:ea typeface="仿宋_GB2312" pitchFamily="49" charset="-122"/>
              </a:rPr>
              <a:t> &lt; </a:t>
            </a:r>
            <a:r>
              <a:rPr lang="en-US" altLang="zh-CN" sz="3000" b="1" dirty="0" smtClean="0">
                <a:latin typeface="Times New Roman" panose="02020603050405020304" pitchFamily="18" charset="0"/>
                <a:ea typeface="仿宋_GB2312" pitchFamily="49" charset="-122"/>
              </a:rPr>
              <a:t>K</a:t>
            </a:r>
            <a:r>
              <a:rPr lang="en-US" altLang="zh-CN" sz="3000" b="1" dirty="0" smtClean="0">
                <a:solidFill>
                  <a:schemeClr val="accent2"/>
                </a:solidFill>
                <a:latin typeface="Times New Roman" panose="02020603050405020304" pitchFamily="18" charset="0"/>
                <a:ea typeface="仿宋_GB2312" pitchFamily="49" charset="-122"/>
              </a:rPr>
              <a:t> &lt; </a:t>
            </a:r>
            <a:r>
              <a:rPr lang="en-US" altLang="zh-CN" sz="3000" b="1" dirty="0" smtClean="0">
                <a:latin typeface="Times New Roman" panose="02020603050405020304" pitchFamily="18" charset="0"/>
                <a:ea typeface="仿宋_GB2312" pitchFamily="49" charset="-122"/>
              </a:rPr>
              <a:t>A</a:t>
            </a:r>
            <a:endParaRPr lang="en-US" altLang="zh-CN" sz="3000" dirty="0" smtClean="0">
              <a:latin typeface="Times New Roman" panose="02020603050405020304" pitchFamily="18" charset="0"/>
            </a:endParaRPr>
          </a:p>
        </p:txBody>
      </p:sp>
      <p:sp>
        <p:nvSpPr>
          <p:cNvPr id="59396" name="Rectangle 2"/>
          <p:cNvSpPr>
            <a:spLocks noGrp="1" noChangeArrowheads="1"/>
          </p:cNvSpPr>
          <p:nvPr>
            <p:ph type="title"/>
          </p:nvPr>
        </p:nvSpPr>
        <p:spPr>
          <a:xfrm>
            <a:off x="1692275" y="441325"/>
            <a:ext cx="6096000" cy="900113"/>
          </a:xfrm>
        </p:spPr>
        <p:txBody>
          <a:bodyPr/>
          <a:lstStyle/>
          <a:p>
            <a:pPr algn="ctr" eaLnBrk="1" hangingPunct="1"/>
            <a:r>
              <a:rPr lang="en-US" altLang="zh-CN" sz="4000" b="1" dirty="0" smtClean="0">
                <a:solidFill>
                  <a:schemeClr val="tx2"/>
                </a:solidFill>
                <a:latin typeface="华文新魏" panose="02010800040101010101" pitchFamily="2" charset="-122"/>
                <a:ea typeface="华文新魏" panose="02010800040101010101" pitchFamily="2" charset="-122"/>
              </a:rPr>
              <a:t>9.6  </a:t>
            </a:r>
            <a:r>
              <a:rPr lang="zh-CN" altLang="en-US" sz="4000" b="1" dirty="0" smtClean="0">
                <a:solidFill>
                  <a:schemeClr val="tx2"/>
                </a:solidFill>
                <a:latin typeface="华文新魏" panose="02010800040101010101" pitchFamily="2" charset="-122"/>
                <a:ea typeface="华文新魏" panose="02010800040101010101" pitchFamily="2" charset="-122"/>
              </a:rPr>
              <a:t>分配排序</a:t>
            </a:r>
            <a:endParaRPr lang="en-US" altLang="zh-CN" sz="4000" dirty="0" smtClean="0">
              <a:solidFill>
                <a:schemeClr val="tx2"/>
              </a:solidFill>
              <a:latin typeface="华文新魏" panose="02010800040101010101" pitchFamily="2" charset="-122"/>
              <a:ea typeface="华文新魏" panose="02010800040101010101" pitchFamily="2" charset="-122"/>
            </a:endParaRPr>
          </a:p>
        </p:txBody>
      </p:sp>
      <p:sp>
        <p:nvSpPr>
          <p:cNvPr id="125957" name="Rectangle 4"/>
          <p:cNvSpPr>
            <a:spLocks noChangeArrowheads="1"/>
          </p:cNvSpPr>
          <p:nvPr/>
        </p:nvSpPr>
        <p:spPr bwMode="auto">
          <a:xfrm>
            <a:off x="2700338" y="2960688"/>
            <a:ext cx="323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4000" b="1">
                <a:solidFill>
                  <a:schemeClr val="tx2"/>
                </a:solidFill>
                <a:latin typeface="Times New Roman" panose="02020603050405020304" pitchFamily="18" charset="0"/>
                <a:ea typeface="华文新魏" panose="02010800040101010101" pitchFamily="2" charset="-122"/>
              </a:rPr>
              <a:t>多排序码排序</a:t>
            </a:r>
            <a:endParaRPr kumimoji="1" lang="zh-CN" altLang="en-US" sz="4000">
              <a:solidFill>
                <a:schemeClr val="tx2"/>
              </a:solidFill>
              <a:latin typeface="Times New Roman" panose="02020603050405020304" pitchFamily="18" charset="0"/>
              <a:ea typeface="华文新魏" panose="02010800040101010101" pitchFamily="2" charset="-122"/>
            </a:endParaRPr>
          </a:p>
        </p:txBody>
      </p:sp>
    </p:spTree>
    <p:extLst>
      <p:ext uri="{BB962C8B-B14F-4D97-AF65-F5344CB8AC3E}">
        <p14:creationId xmlns:p14="http://schemas.microsoft.com/office/powerpoint/2010/main" val="16265209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59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5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A70039-8193-45FA-B7AD-A5BBD4D1AE8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46</a:t>
            </a:fld>
            <a:endParaRPr lang="en-US" altLang="zh-CN" sz="1800" smtClean="0">
              <a:latin typeface="华文新魏" panose="02010800040101010101" pitchFamily="2" charset="-122"/>
              <a:ea typeface="华文新魏" panose="02010800040101010101" pitchFamily="2" charset="-122"/>
            </a:endParaRPr>
          </a:p>
        </p:txBody>
      </p:sp>
      <p:sp>
        <p:nvSpPr>
          <p:cNvPr id="126979" name="Rectangle 2"/>
          <p:cNvSpPr>
            <a:spLocks noGrp="1" noChangeArrowheads="1"/>
          </p:cNvSpPr>
          <p:nvPr>
            <p:ph type="body" idx="1"/>
          </p:nvPr>
        </p:nvSpPr>
        <p:spPr>
          <a:xfrm>
            <a:off x="0" y="471488"/>
            <a:ext cx="9144000" cy="5981700"/>
          </a:xfrm>
        </p:spPr>
        <p:txBody>
          <a:bodyPr/>
          <a:lstStyle/>
          <a:p>
            <a:pPr marL="0" indent="790575" eaLnBrk="1" hangingPunct="1">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如果我们把所有扑克牌排成以下次序：</a:t>
            </a:r>
            <a:endParaRPr lang="zh-CN" altLang="en-US" sz="3000" b="1" smtClean="0">
              <a:latin typeface="Times New Roman" panose="02020603050405020304" pitchFamily="18" charset="0"/>
              <a:ea typeface="楷体_GB2312" pitchFamily="49" charset="-122"/>
            </a:endParaRPr>
          </a:p>
          <a:p>
            <a:pPr marL="0" lvl="1" indent="790575" eaLnBrk="1" hangingPunct="1">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sym typeface="Symbol" panose="05050102010706020507" pitchFamily="18" charset="2"/>
              </a:rPr>
              <a:t> </a:t>
            </a:r>
            <a:r>
              <a:rPr lang="zh-CN" altLang="en-US" sz="3000" b="1" smtClean="0">
                <a:latin typeface="Times New Roman" panose="02020603050405020304" pitchFamily="18" charset="0"/>
                <a:ea typeface="仿宋_GB2312" pitchFamily="49" charset="-122"/>
              </a:rPr>
              <a:t> </a:t>
            </a:r>
            <a:r>
              <a:rPr lang="en-US" altLang="zh-CN" sz="3000" b="1" smtClean="0">
                <a:latin typeface="Times New Roman" panose="02020603050405020304" pitchFamily="18" charset="0"/>
                <a:ea typeface="仿宋_GB2312" pitchFamily="49" charset="-122"/>
              </a:rPr>
              <a:t>2, …, </a:t>
            </a:r>
            <a:r>
              <a:rPr lang="en-US" altLang="zh-CN" sz="3000" b="1" smtClean="0">
                <a:latin typeface="Times New Roman" panose="02020603050405020304" pitchFamily="18" charset="0"/>
                <a:ea typeface="仿宋_GB2312" pitchFamily="49" charset="-122"/>
                <a:sym typeface="Symbol" panose="05050102010706020507" pitchFamily="18" charset="2"/>
              </a:rPr>
              <a:t></a:t>
            </a:r>
            <a:r>
              <a:rPr lang="en-US" altLang="zh-CN" sz="3000" b="1" smtClean="0">
                <a:latin typeface="Times New Roman" panose="02020603050405020304" pitchFamily="18" charset="0"/>
                <a:ea typeface="仿宋_GB2312" pitchFamily="49" charset="-122"/>
              </a:rPr>
              <a:t> A, </a:t>
            </a:r>
            <a:r>
              <a:rPr lang="en-US" altLang="zh-CN" sz="3000" b="1" smtClean="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smtClean="0">
                <a:solidFill>
                  <a:schemeClr val="tx2"/>
                </a:solidFill>
                <a:latin typeface="Times New Roman" panose="02020603050405020304" pitchFamily="18" charset="0"/>
                <a:ea typeface="仿宋_GB2312" pitchFamily="49" charset="-122"/>
              </a:rPr>
              <a:t> 2, …, </a:t>
            </a:r>
            <a:r>
              <a:rPr lang="en-US" altLang="zh-CN" sz="3000" b="1" smtClean="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smtClean="0">
                <a:solidFill>
                  <a:schemeClr val="tx2"/>
                </a:solidFill>
                <a:latin typeface="Times New Roman" panose="02020603050405020304" pitchFamily="18" charset="0"/>
                <a:ea typeface="仿宋_GB2312" pitchFamily="49" charset="-122"/>
              </a:rPr>
              <a:t> A,</a:t>
            </a:r>
            <a:r>
              <a:rPr lang="en-US" altLang="zh-CN" sz="3000" b="1" smtClean="0">
                <a:latin typeface="Times New Roman" panose="02020603050405020304" pitchFamily="18" charset="0"/>
                <a:ea typeface="仿宋_GB2312" pitchFamily="49" charset="-122"/>
              </a:rPr>
              <a:t> </a:t>
            </a:r>
            <a:r>
              <a:rPr lang="en-US" altLang="zh-CN" sz="3000" b="1" smtClean="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smtClean="0">
                <a:solidFill>
                  <a:schemeClr val="tx2"/>
                </a:solidFill>
                <a:latin typeface="Times New Roman" panose="02020603050405020304" pitchFamily="18" charset="0"/>
                <a:ea typeface="仿宋_GB2312" pitchFamily="49" charset="-122"/>
              </a:rPr>
              <a:t> 2, …, </a:t>
            </a:r>
            <a:r>
              <a:rPr lang="en-US" altLang="zh-CN" sz="3000" b="1" smtClean="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smtClean="0">
                <a:solidFill>
                  <a:schemeClr val="tx2"/>
                </a:solidFill>
                <a:latin typeface="Times New Roman" panose="02020603050405020304" pitchFamily="18" charset="0"/>
                <a:ea typeface="仿宋_GB2312" pitchFamily="49" charset="-122"/>
              </a:rPr>
              <a:t> A,</a:t>
            </a:r>
            <a:r>
              <a:rPr lang="en-US" altLang="zh-CN" sz="3000" b="1" smtClean="0">
                <a:latin typeface="Times New Roman" panose="02020603050405020304" pitchFamily="18" charset="0"/>
                <a:ea typeface="仿宋_GB2312" pitchFamily="49" charset="-122"/>
              </a:rPr>
              <a:t> </a:t>
            </a:r>
            <a:r>
              <a:rPr lang="en-US" altLang="zh-CN" sz="3000" b="1" smtClean="0">
                <a:latin typeface="Times New Roman" panose="02020603050405020304" pitchFamily="18" charset="0"/>
                <a:ea typeface="仿宋_GB2312" pitchFamily="49" charset="-122"/>
                <a:sym typeface="Symbol" panose="05050102010706020507" pitchFamily="18" charset="2"/>
              </a:rPr>
              <a:t></a:t>
            </a:r>
            <a:r>
              <a:rPr lang="en-US" altLang="zh-CN" sz="3000" b="1" smtClean="0">
                <a:latin typeface="Times New Roman" panose="02020603050405020304" pitchFamily="18" charset="0"/>
                <a:ea typeface="仿宋_GB2312" pitchFamily="49" charset="-122"/>
              </a:rPr>
              <a:t> 2, …, </a:t>
            </a:r>
            <a:r>
              <a:rPr lang="en-US" altLang="zh-CN" sz="3000" b="1" smtClean="0">
                <a:latin typeface="Times New Roman" panose="02020603050405020304" pitchFamily="18" charset="0"/>
                <a:ea typeface="仿宋_GB2312" pitchFamily="49" charset="-122"/>
                <a:sym typeface="Symbol" panose="05050102010706020507" pitchFamily="18" charset="2"/>
              </a:rPr>
              <a:t></a:t>
            </a:r>
            <a:r>
              <a:rPr lang="en-US" altLang="zh-CN" sz="3000" b="1" smtClean="0">
                <a:latin typeface="Times New Roman" panose="02020603050405020304" pitchFamily="18" charset="0"/>
                <a:ea typeface="仿宋_GB2312" pitchFamily="49" charset="-122"/>
              </a:rPr>
              <a:t> A</a:t>
            </a:r>
          </a:p>
          <a:p>
            <a:pPr marL="0" indent="790575" eaLnBrk="1" hangingPunct="1">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这就是多排序码排序。排序后形成的有序序列叫做</a:t>
            </a:r>
            <a:r>
              <a:rPr lang="zh-CN" altLang="en-US" sz="3000" b="1" smtClean="0">
                <a:solidFill>
                  <a:srgbClr val="FF0000"/>
                </a:solidFill>
                <a:latin typeface="Times New Roman" panose="02020603050405020304" pitchFamily="18" charset="0"/>
                <a:ea typeface="仿宋_GB2312" pitchFamily="49" charset="-122"/>
              </a:rPr>
              <a:t>词典有序序列</a:t>
            </a:r>
            <a:r>
              <a:rPr lang="zh-CN" altLang="en-US" sz="3000" b="1" smtClean="0">
                <a:latin typeface="Times New Roman" panose="02020603050405020304" pitchFamily="18" charset="0"/>
                <a:ea typeface="仿宋_GB2312" pitchFamily="49" charset="-122"/>
              </a:rPr>
              <a:t>。</a:t>
            </a:r>
          </a:p>
          <a:p>
            <a:pPr marL="0" indent="790575" eaLnBrk="1" hangingPunct="1">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对于上例两排序码的排序，可以先按花色排序，之后再按面值排序；也可以先按面值排序，再按花色排序。</a:t>
            </a:r>
          </a:p>
          <a:p>
            <a:pPr marL="0" indent="790575" eaLnBrk="1" hangingPunct="1">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一般情况下，假定有一个 </a:t>
            </a:r>
            <a:r>
              <a:rPr lang="en-US" altLang="zh-CN" sz="3000" b="1" smtClean="0">
                <a:latin typeface="Times New Roman" panose="02020603050405020304" pitchFamily="18" charset="0"/>
                <a:ea typeface="仿宋_GB2312" pitchFamily="49" charset="-122"/>
              </a:rPr>
              <a:t>n </a:t>
            </a:r>
            <a:r>
              <a:rPr lang="zh-CN" altLang="en-US" sz="3000" b="1" smtClean="0">
                <a:latin typeface="Times New Roman" panose="02020603050405020304" pitchFamily="18" charset="0"/>
                <a:ea typeface="仿宋_GB2312" pitchFamily="49" charset="-122"/>
              </a:rPr>
              <a:t>个元素的序列 </a:t>
            </a:r>
            <a:r>
              <a:rPr lang="en-US" altLang="zh-CN" sz="3000" b="1" smtClean="0">
                <a:latin typeface="Times New Roman" panose="02020603050405020304" pitchFamily="18" charset="0"/>
                <a:ea typeface="仿宋_GB2312" pitchFamily="49" charset="-122"/>
              </a:rPr>
              <a:t>{V</a:t>
            </a:r>
            <a:r>
              <a:rPr lang="en-US" altLang="zh-CN" sz="3000" b="1" baseline="-25000" smtClean="0">
                <a:latin typeface="Times New Roman" panose="02020603050405020304" pitchFamily="18" charset="0"/>
                <a:ea typeface="仿宋_GB2312" pitchFamily="49" charset="-122"/>
              </a:rPr>
              <a:t>0</a:t>
            </a:r>
            <a:r>
              <a:rPr lang="en-US" altLang="zh-CN" sz="3000" b="1" smtClean="0">
                <a:latin typeface="Times New Roman" panose="02020603050405020304" pitchFamily="18" charset="0"/>
                <a:ea typeface="仿宋_GB2312" pitchFamily="49" charset="-122"/>
              </a:rPr>
              <a:t>, V</a:t>
            </a:r>
            <a:r>
              <a:rPr lang="en-US" altLang="zh-CN" sz="3000" b="1" baseline="-25000" smtClean="0">
                <a:latin typeface="Times New Roman" panose="02020603050405020304" pitchFamily="18" charset="0"/>
                <a:ea typeface="仿宋_GB2312" pitchFamily="49" charset="-122"/>
              </a:rPr>
              <a:t>1</a:t>
            </a:r>
            <a:r>
              <a:rPr lang="en-US" altLang="zh-CN" sz="3000" b="1" smtClean="0">
                <a:latin typeface="Times New Roman" panose="02020603050405020304" pitchFamily="18" charset="0"/>
                <a:ea typeface="仿宋_GB2312" pitchFamily="49" charset="-122"/>
              </a:rPr>
              <a:t>, …, V</a:t>
            </a:r>
            <a:r>
              <a:rPr lang="en-US" altLang="zh-CN" sz="3000" b="1" baseline="-25000" smtClean="0">
                <a:latin typeface="Times New Roman" panose="02020603050405020304" pitchFamily="18" charset="0"/>
                <a:ea typeface="仿宋_GB2312" pitchFamily="49" charset="-122"/>
              </a:rPr>
              <a:t>n-1</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，且每个元素</a:t>
            </a:r>
            <a:r>
              <a:rPr lang="en-US" altLang="zh-CN" sz="3000" b="1" i="1" smtClean="0">
                <a:latin typeface="Times New Roman" panose="02020603050405020304" pitchFamily="18" charset="0"/>
                <a:ea typeface="仿宋_GB2312" pitchFamily="49" charset="-122"/>
              </a:rPr>
              <a:t>V</a:t>
            </a:r>
            <a:r>
              <a:rPr lang="en-US" altLang="zh-CN" sz="3000" b="1" i="1" baseline="-25000" smtClean="0">
                <a:latin typeface="Times New Roman" panose="02020603050405020304" pitchFamily="18" charset="0"/>
                <a:ea typeface="仿宋_GB2312" pitchFamily="49" charset="-122"/>
              </a:rPr>
              <a:t>i</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中含有 </a:t>
            </a:r>
            <a:r>
              <a:rPr lang="en-US" altLang="zh-CN" sz="3000" b="1" smtClean="0">
                <a:latin typeface="Times New Roman" panose="02020603050405020304" pitchFamily="18" charset="0"/>
                <a:ea typeface="仿宋_GB2312" pitchFamily="49" charset="-122"/>
              </a:rPr>
              <a:t>d </a:t>
            </a:r>
            <a:r>
              <a:rPr lang="zh-CN" altLang="en-US" sz="3000" b="1" smtClean="0">
                <a:latin typeface="Times New Roman" panose="02020603050405020304" pitchFamily="18" charset="0"/>
                <a:ea typeface="仿宋_GB2312" pitchFamily="49" charset="-122"/>
              </a:rPr>
              <a:t>个排序码</a:t>
            </a:r>
          </a:p>
        </p:txBody>
      </p:sp>
    </p:spTree>
    <p:extLst>
      <p:ext uri="{BB962C8B-B14F-4D97-AF65-F5344CB8AC3E}">
        <p14:creationId xmlns:p14="http://schemas.microsoft.com/office/powerpoint/2010/main" val="425932679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F49719-EE14-4FCD-BDB7-574F3369A2B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47</a:t>
            </a:fld>
            <a:endParaRPr lang="en-US" altLang="zh-CN" sz="1800" smtClean="0">
              <a:latin typeface="华文新魏" panose="02010800040101010101" pitchFamily="2" charset="-122"/>
              <a:ea typeface="华文新魏" panose="02010800040101010101" pitchFamily="2" charset="-122"/>
            </a:endParaRPr>
          </a:p>
        </p:txBody>
      </p:sp>
      <p:sp>
        <p:nvSpPr>
          <p:cNvPr id="15365" name="Rectangle 2"/>
          <p:cNvSpPr>
            <a:spLocks noGrp="1" noChangeArrowheads="1"/>
          </p:cNvSpPr>
          <p:nvPr>
            <p:ph type="body" idx="1"/>
          </p:nvPr>
        </p:nvSpPr>
        <p:spPr>
          <a:xfrm>
            <a:off x="153988" y="1258888"/>
            <a:ext cx="8521700" cy="5086350"/>
          </a:xfrm>
        </p:spPr>
        <p:txBody>
          <a:bodyPr/>
          <a:lstStyle/>
          <a:p>
            <a:pPr marL="0" indent="790575" eaLnBrk="1" hangingPunct="1">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如果对于序列中任意两个元素</a:t>
            </a:r>
            <a:r>
              <a:rPr lang="en-US" altLang="zh-CN" sz="3000" b="1" smtClean="0">
                <a:latin typeface="Times New Roman" panose="02020603050405020304" pitchFamily="18" charset="0"/>
                <a:ea typeface="仿宋_GB2312" pitchFamily="49" charset="-122"/>
              </a:rPr>
              <a:t>V</a:t>
            </a:r>
            <a:r>
              <a:rPr lang="en-US" altLang="zh-CN" sz="3000" b="1" i="1" baseline="-25000" smtClean="0">
                <a:latin typeface="Times New Roman" panose="02020603050405020304" pitchFamily="18" charset="0"/>
                <a:ea typeface="仿宋_GB2312" pitchFamily="49" charset="-122"/>
              </a:rPr>
              <a:t>i </a:t>
            </a:r>
            <a:r>
              <a:rPr lang="zh-CN" altLang="en-US" sz="3000" b="1" smtClean="0">
                <a:latin typeface="Times New Roman" panose="02020603050405020304" pitchFamily="18" charset="0"/>
                <a:ea typeface="仿宋_GB2312" pitchFamily="49" charset="-122"/>
              </a:rPr>
              <a:t>和</a:t>
            </a:r>
            <a:r>
              <a:rPr lang="en-US" altLang="zh-CN" sz="3000" b="1" smtClean="0">
                <a:latin typeface="Times New Roman" panose="02020603050405020304" pitchFamily="18" charset="0"/>
                <a:ea typeface="仿宋_GB2312" pitchFamily="49" charset="-122"/>
              </a:rPr>
              <a:t>V</a:t>
            </a:r>
            <a:r>
              <a:rPr lang="en-US" altLang="zh-CN" sz="3000" b="1" i="1" baseline="-25000" smtClean="0">
                <a:latin typeface="Times New Roman" panose="02020603050405020304" pitchFamily="18" charset="0"/>
                <a:ea typeface="仿宋_GB2312" pitchFamily="49" charset="-122"/>
              </a:rPr>
              <a:t>j  </a:t>
            </a:r>
            <a:r>
              <a:rPr lang="en-US" altLang="zh-CN" sz="3000" b="1" smtClean="0">
                <a:latin typeface="Times New Roman" panose="02020603050405020304" pitchFamily="18" charset="0"/>
                <a:ea typeface="仿宋_GB2312" pitchFamily="49" charset="-122"/>
              </a:rPr>
              <a:t>(0</a:t>
            </a:r>
            <a:r>
              <a:rPr lang="en-US" altLang="zh-CN" sz="3000" b="1" smtClean="0">
                <a:latin typeface="Times New Roman" panose="02020603050405020304" pitchFamily="18" charset="0"/>
                <a:ea typeface="仿宋_GB2312" pitchFamily="49" charset="-122"/>
                <a:cs typeface="Times New Roman" panose="02020603050405020304" pitchFamily="18" charset="0"/>
              </a:rPr>
              <a:t>≤</a:t>
            </a:r>
            <a:r>
              <a:rPr lang="en-US" altLang="zh-CN" sz="3000" b="1" i="1" smtClean="0">
                <a:latin typeface="Times New Roman" panose="02020603050405020304" pitchFamily="18" charset="0"/>
                <a:ea typeface="仿宋_GB2312" pitchFamily="49" charset="-122"/>
              </a:rPr>
              <a:t>i </a:t>
            </a:r>
            <a:r>
              <a:rPr lang="en-US" altLang="zh-CN" sz="3000" b="1" smtClean="0">
                <a:latin typeface="Times New Roman" panose="02020603050405020304" pitchFamily="18" charset="0"/>
                <a:ea typeface="仿宋_GB2312" pitchFamily="49" charset="-122"/>
              </a:rPr>
              <a:t>&lt; </a:t>
            </a:r>
            <a:r>
              <a:rPr lang="en-US" altLang="zh-CN" sz="3000" b="1" i="1" smtClean="0">
                <a:latin typeface="Times New Roman" panose="02020603050405020304" pitchFamily="18" charset="0"/>
                <a:ea typeface="仿宋_GB2312" pitchFamily="49" charset="-122"/>
              </a:rPr>
              <a:t>j</a:t>
            </a:r>
            <a:r>
              <a:rPr lang="en-US" altLang="zh-CN" sz="3000" b="1" smtClean="0">
                <a:latin typeface="Times New Roman" panose="02020603050405020304" pitchFamily="18" charset="0"/>
                <a:ea typeface="仿宋_GB2312" pitchFamily="49" charset="-122"/>
              </a:rPr>
              <a:t> </a:t>
            </a:r>
            <a:r>
              <a:rPr lang="en-US" altLang="zh-CN" sz="3000" b="1" smtClean="0">
                <a:latin typeface="Times New Roman" panose="02020603050405020304" pitchFamily="18" charset="0"/>
                <a:ea typeface="仿宋_GB2312" pitchFamily="49" charset="-122"/>
                <a:sym typeface="Symbol" panose="05050102010706020507" pitchFamily="18" charset="2"/>
              </a:rPr>
              <a:t></a:t>
            </a:r>
            <a:r>
              <a:rPr lang="en-US" altLang="zh-CN" sz="3000" b="1" smtClean="0">
                <a:latin typeface="Times New Roman" panose="02020603050405020304" pitchFamily="18" charset="0"/>
                <a:ea typeface="仿宋_GB2312" pitchFamily="49" charset="-122"/>
              </a:rPr>
              <a:t> </a:t>
            </a:r>
            <a:r>
              <a:rPr lang="en-US" altLang="zh-CN" sz="3000" b="1" i="1" smtClean="0">
                <a:latin typeface="Times New Roman" panose="02020603050405020304" pitchFamily="18" charset="0"/>
                <a:ea typeface="仿宋_GB2312" pitchFamily="49" charset="-122"/>
              </a:rPr>
              <a:t>n-</a:t>
            </a:r>
            <a:r>
              <a:rPr lang="en-US" altLang="zh-CN" sz="3000" b="1" smtClean="0">
                <a:latin typeface="Times New Roman" panose="02020603050405020304" pitchFamily="18" charset="0"/>
                <a:ea typeface="仿宋_GB2312" pitchFamily="49" charset="-122"/>
              </a:rPr>
              <a:t>1 ) </a:t>
            </a:r>
            <a:r>
              <a:rPr lang="zh-CN" altLang="en-US" sz="3000" b="1" smtClean="0">
                <a:latin typeface="Times New Roman" panose="02020603050405020304" pitchFamily="18" charset="0"/>
                <a:ea typeface="仿宋_GB2312" pitchFamily="49" charset="-122"/>
              </a:rPr>
              <a:t>都满足：</a:t>
            </a:r>
          </a:p>
          <a:p>
            <a:pPr marL="0" indent="790575" eaLnBrk="1" hangingPunct="1">
              <a:buClr>
                <a:srgbClr val="800080"/>
              </a:buClr>
              <a:buSzPct val="50000"/>
              <a:buFont typeface="Wingdings" panose="05000000000000000000" pitchFamily="2" charset="2"/>
              <a:buNone/>
            </a:pPr>
            <a:endParaRPr lang="zh-CN" altLang="en-US" sz="3000" b="1" smtClean="0">
              <a:latin typeface="Times New Roman" panose="02020603050405020304" pitchFamily="18" charset="0"/>
              <a:ea typeface="仿宋_GB2312" pitchFamily="49" charset="-122"/>
            </a:endParaRPr>
          </a:p>
          <a:p>
            <a:pPr marL="0" indent="790575" eaLnBrk="1" hangingPunct="1">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则称序列对排序码 </a:t>
            </a:r>
            <a:r>
              <a:rPr lang="en-US" altLang="zh-CN" sz="3000" b="1" smtClean="0">
                <a:solidFill>
                  <a:schemeClr val="tx2"/>
                </a:solidFill>
                <a:latin typeface="Times New Roman" panose="02020603050405020304" pitchFamily="18" charset="0"/>
                <a:ea typeface="仿宋_GB2312" pitchFamily="49" charset="-122"/>
              </a:rPr>
              <a:t>(</a:t>
            </a:r>
            <a:r>
              <a:rPr lang="en-US" altLang="zh-CN" sz="3000" b="1" i="1" smtClean="0">
                <a:solidFill>
                  <a:schemeClr val="tx2"/>
                </a:solidFill>
                <a:latin typeface="Times New Roman" panose="02020603050405020304" pitchFamily="18" charset="0"/>
                <a:ea typeface="仿宋_GB2312" pitchFamily="49" charset="-122"/>
              </a:rPr>
              <a:t>K</a:t>
            </a:r>
            <a:r>
              <a:rPr lang="en-US" altLang="zh-CN" sz="3000" b="1" baseline="30000" smtClean="0">
                <a:solidFill>
                  <a:schemeClr val="tx2"/>
                </a:solidFill>
                <a:latin typeface="Times New Roman" panose="02020603050405020304" pitchFamily="18" charset="0"/>
                <a:ea typeface="仿宋_GB2312" pitchFamily="49" charset="-122"/>
              </a:rPr>
              <a:t>1</a:t>
            </a:r>
            <a:r>
              <a:rPr lang="en-US" altLang="zh-CN" sz="3000" b="1" smtClean="0">
                <a:solidFill>
                  <a:schemeClr val="tx2"/>
                </a:solidFill>
                <a:latin typeface="Times New Roman" panose="02020603050405020304" pitchFamily="18" charset="0"/>
                <a:ea typeface="仿宋_GB2312" pitchFamily="49" charset="-122"/>
              </a:rPr>
              <a:t>, </a:t>
            </a:r>
            <a:r>
              <a:rPr lang="en-US" altLang="zh-CN" sz="3000" b="1" i="1" smtClean="0">
                <a:solidFill>
                  <a:schemeClr val="tx2"/>
                </a:solidFill>
                <a:latin typeface="Times New Roman" panose="02020603050405020304" pitchFamily="18" charset="0"/>
                <a:ea typeface="仿宋_GB2312" pitchFamily="49" charset="-122"/>
              </a:rPr>
              <a:t>K</a:t>
            </a:r>
            <a:r>
              <a:rPr lang="en-US" altLang="zh-CN" sz="3000" b="1" baseline="30000" smtClean="0">
                <a:solidFill>
                  <a:schemeClr val="tx2"/>
                </a:solidFill>
                <a:latin typeface="Times New Roman" panose="02020603050405020304" pitchFamily="18" charset="0"/>
                <a:ea typeface="仿宋_GB2312" pitchFamily="49" charset="-122"/>
              </a:rPr>
              <a:t>2</a:t>
            </a:r>
            <a:r>
              <a:rPr lang="en-US" altLang="zh-CN" sz="3000" b="1" smtClean="0">
                <a:solidFill>
                  <a:schemeClr val="tx2"/>
                </a:solidFill>
                <a:latin typeface="Times New Roman" panose="02020603050405020304" pitchFamily="18" charset="0"/>
                <a:ea typeface="仿宋_GB2312" pitchFamily="49" charset="-122"/>
              </a:rPr>
              <a:t>, …, </a:t>
            </a:r>
            <a:r>
              <a:rPr lang="en-US" altLang="zh-CN" sz="3000" b="1" i="1" smtClean="0">
                <a:solidFill>
                  <a:schemeClr val="tx2"/>
                </a:solidFill>
                <a:latin typeface="Times New Roman" panose="02020603050405020304" pitchFamily="18" charset="0"/>
                <a:ea typeface="仿宋_GB2312" pitchFamily="49" charset="-122"/>
              </a:rPr>
              <a:t>K</a:t>
            </a:r>
            <a:r>
              <a:rPr lang="en-US" altLang="zh-CN" sz="3000" b="1" i="1" baseline="30000" smtClean="0">
                <a:solidFill>
                  <a:schemeClr val="tx2"/>
                </a:solidFill>
                <a:latin typeface="Times New Roman" panose="02020603050405020304" pitchFamily="18" charset="0"/>
                <a:ea typeface="仿宋_GB2312" pitchFamily="49" charset="-122"/>
              </a:rPr>
              <a:t>d</a:t>
            </a:r>
            <a:r>
              <a:rPr lang="en-US" altLang="zh-CN" sz="3000" b="1" smtClean="0">
                <a:solidFill>
                  <a:schemeClr val="tx2"/>
                </a:solidFill>
                <a:latin typeface="Times New Roman" panose="02020603050405020304" pitchFamily="18" charset="0"/>
                <a:ea typeface="仿宋_GB2312" pitchFamily="49" charset="-122"/>
              </a:rPr>
              <a:t>)</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有序。其中，</a:t>
            </a:r>
            <a:r>
              <a:rPr lang="en-US" altLang="zh-CN" sz="3000" b="1" i="1" smtClean="0">
                <a:latin typeface="Times New Roman" panose="02020603050405020304" pitchFamily="18" charset="0"/>
                <a:ea typeface="仿宋_GB2312" pitchFamily="49" charset="-122"/>
              </a:rPr>
              <a:t>K</a:t>
            </a:r>
            <a:r>
              <a:rPr lang="en-US" altLang="zh-CN" sz="3000" b="1" baseline="30000" smtClean="0">
                <a:latin typeface="Times New Roman" panose="02020603050405020304" pitchFamily="18" charset="0"/>
                <a:ea typeface="仿宋_GB2312" pitchFamily="49" charset="-122"/>
              </a:rPr>
              <a:t>1</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称为最高位排序码，</a:t>
            </a:r>
            <a:r>
              <a:rPr lang="en-US" altLang="zh-CN" sz="3000" b="1" i="1" smtClean="0">
                <a:latin typeface="Times New Roman" panose="02020603050405020304" pitchFamily="18" charset="0"/>
                <a:ea typeface="仿宋_GB2312" pitchFamily="49" charset="-122"/>
              </a:rPr>
              <a:t>K</a:t>
            </a:r>
            <a:r>
              <a:rPr lang="en-US" altLang="zh-CN" sz="3000" b="1" i="1" baseline="30000" smtClean="0">
                <a:latin typeface="Times New Roman" panose="02020603050405020304" pitchFamily="18" charset="0"/>
                <a:ea typeface="仿宋_GB2312" pitchFamily="49" charset="-122"/>
              </a:rPr>
              <a:t>d </a:t>
            </a:r>
            <a:r>
              <a:rPr lang="zh-CN" altLang="en-US" sz="3000" b="1" smtClean="0">
                <a:latin typeface="Times New Roman" panose="02020603050405020304" pitchFamily="18" charset="0"/>
                <a:ea typeface="仿宋_GB2312" pitchFamily="49" charset="-122"/>
              </a:rPr>
              <a:t>称为最低位排序码。</a:t>
            </a:r>
          </a:p>
          <a:p>
            <a:pPr marL="0" indent="790575" eaLnBrk="1" hangingPunct="1">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如果排序码是由多个数据项组成的数据项组，则依据它进行排序时就需要利用多排序码排序。</a:t>
            </a:r>
          </a:p>
          <a:p>
            <a:pPr marL="0" indent="790575" eaLnBrk="1" hangingPunct="1">
              <a:buClr>
                <a:srgbClr val="800080"/>
              </a:buClr>
              <a:buSzPct val="50000"/>
              <a:buFont typeface="Wingdings" panose="05000000000000000000" pitchFamily="2" charset="2"/>
              <a:buNone/>
            </a:pPr>
            <a:r>
              <a:rPr lang="zh-CN" altLang="en-US" sz="3000" b="1" smtClean="0">
                <a:latin typeface="Times New Roman" panose="02020603050405020304" pitchFamily="18" charset="0"/>
                <a:ea typeface="仿宋_GB2312" pitchFamily="49" charset="-122"/>
              </a:rPr>
              <a:t>实现多排序码排序有两种常用的方法</a:t>
            </a:r>
          </a:p>
        </p:txBody>
      </p:sp>
      <p:graphicFrame>
        <p:nvGraphicFramePr>
          <p:cNvPr id="61444" name="Object 3"/>
          <p:cNvGraphicFramePr>
            <a:graphicFrameLocks noChangeAspect="1"/>
          </p:cNvGraphicFramePr>
          <p:nvPr/>
        </p:nvGraphicFramePr>
        <p:xfrm>
          <a:off x="1476375" y="728663"/>
          <a:ext cx="2663825" cy="576262"/>
        </p:xfrm>
        <a:graphic>
          <a:graphicData uri="http://schemas.openxmlformats.org/presentationml/2006/ole">
            <mc:AlternateContent xmlns:mc="http://schemas.openxmlformats.org/markup-compatibility/2006">
              <mc:Choice xmlns:v="urn:schemas-microsoft-com:vml" Requires="v">
                <p:oleObj spid="_x0000_s1028" name="公式" r:id="rId3" imgW="1168400" imgH="241300" progId="Equation.3">
                  <p:embed/>
                </p:oleObj>
              </mc:Choice>
              <mc:Fallback>
                <p:oleObj name="公式" r:id="rId3" imgW="1168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728663"/>
                        <a:ext cx="266382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4"/>
          <p:cNvGraphicFramePr>
            <a:graphicFrameLocks noChangeAspect="1"/>
          </p:cNvGraphicFramePr>
          <p:nvPr/>
        </p:nvGraphicFramePr>
        <p:xfrm>
          <a:off x="1449388" y="2278063"/>
          <a:ext cx="5678487" cy="574675"/>
        </p:xfrm>
        <a:graphic>
          <a:graphicData uri="http://schemas.openxmlformats.org/presentationml/2006/ole">
            <mc:AlternateContent xmlns:mc="http://schemas.openxmlformats.org/markup-compatibility/2006">
              <mc:Choice xmlns:v="urn:schemas-microsoft-com:vml" Requires="v">
                <p:oleObj spid="_x0000_s1029" name="公式" r:id="rId5" imgW="2501900" imgH="254000" progId="Equation.3">
                  <p:embed/>
                </p:oleObj>
              </mc:Choice>
              <mc:Fallback>
                <p:oleObj name="公式" r:id="rId5" imgW="25019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9388" y="2278063"/>
                        <a:ext cx="567848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7575988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6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7A18B9F-CFD6-443E-B97F-25B0823326A9}"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48</a:t>
            </a:fld>
            <a:endParaRPr lang="en-US" altLang="zh-CN" sz="1800" smtClean="0">
              <a:latin typeface="华文新魏" panose="02010800040101010101" pitchFamily="2" charset="-122"/>
              <a:ea typeface="华文新魏" panose="02010800040101010101" pitchFamily="2" charset="-122"/>
            </a:endParaRPr>
          </a:p>
        </p:txBody>
      </p:sp>
      <p:sp>
        <p:nvSpPr>
          <p:cNvPr id="128003" name="Rectangle 2"/>
          <p:cNvSpPr>
            <a:spLocks noGrp="1" noChangeArrowheads="1"/>
          </p:cNvSpPr>
          <p:nvPr>
            <p:ph type="body" idx="1"/>
          </p:nvPr>
        </p:nvSpPr>
        <p:spPr>
          <a:xfrm>
            <a:off x="381000" y="728663"/>
            <a:ext cx="8382000" cy="5867400"/>
          </a:xfrm>
        </p:spPr>
        <p:txBody>
          <a:bodyPr/>
          <a:lstStyle/>
          <a:p>
            <a:pPr lvl="1" eaLnBrk="1" hangingPunct="1">
              <a:lnSpc>
                <a:spcPct val="105000"/>
              </a:lnSpc>
              <a:spcBef>
                <a:spcPct val="15000"/>
              </a:spcBef>
              <a:buClr>
                <a:srgbClr val="009900"/>
              </a:buClr>
              <a:buSzPct val="50000"/>
              <a:buFont typeface="Wingdings" panose="05000000000000000000" pitchFamily="2" charset="2"/>
              <a:buChar char="u"/>
            </a:pPr>
            <a:r>
              <a:rPr lang="zh-CN" altLang="en-US" sz="3000" b="1" smtClean="0">
                <a:latin typeface="Times New Roman" panose="02020603050405020304" pitchFamily="18" charset="0"/>
                <a:ea typeface="仿宋_GB2312" pitchFamily="49" charset="-122"/>
              </a:rPr>
              <a:t>最高位优先</a:t>
            </a:r>
            <a:r>
              <a:rPr lang="en-US" altLang="zh-CN" sz="3000" b="1" smtClean="0">
                <a:solidFill>
                  <a:schemeClr val="tx2"/>
                </a:solidFill>
                <a:latin typeface="Times New Roman" panose="02020603050405020304" pitchFamily="18" charset="0"/>
                <a:ea typeface="仿宋_GB2312" pitchFamily="49" charset="-122"/>
              </a:rPr>
              <a:t>MSD</a:t>
            </a:r>
            <a:r>
              <a:rPr lang="en-US" altLang="zh-CN" sz="3000" b="1" smtClean="0">
                <a:latin typeface="Times New Roman" panose="02020603050405020304" pitchFamily="18" charset="0"/>
                <a:ea typeface="仿宋_GB2312" pitchFamily="49" charset="-122"/>
              </a:rPr>
              <a:t>(</a:t>
            </a:r>
            <a:r>
              <a:rPr lang="en-US" altLang="zh-CN" sz="3000" b="1" smtClean="0">
                <a:solidFill>
                  <a:schemeClr val="tx2"/>
                </a:solidFill>
                <a:latin typeface="Times New Roman" panose="02020603050405020304" pitchFamily="18" charset="0"/>
                <a:ea typeface="仿宋_GB2312" pitchFamily="49" charset="-122"/>
              </a:rPr>
              <a:t>Most Significant Digit first</a:t>
            </a:r>
            <a:r>
              <a:rPr lang="en-US" altLang="zh-CN" sz="3000" b="1" smtClean="0">
                <a:solidFill>
                  <a:srgbClr val="FF3300"/>
                </a:solidFill>
                <a:latin typeface="Times New Roman" panose="02020603050405020304" pitchFamily="18" charset="0"/>
                <a:ea typeface="仿宋_GB2312" pitchFamily="49" charset="-122"/>
              </a:rPr>
              <a:t> </a:t>
            </a:r>
            <a:r>
              <a:rPr lang="en-US" altLang="zh-CN" sz="3000" b="1" smtClean="0">
                <a:latin typeface="Times New Roman" panose="02020603050405020304" pitchFamily="18" charset="0"/>
                <a:ea typeface="仿宋_GB2312" pitchFamily="49" charset="-122"/>
              </a:rPr>
              <a:t>)</a:t>
            </a:r>
          </a:p>
          <a:p>
            <a:pPr lvl="1" eaLnBrk="1" hangingPunct="1">
              <a:lnSpc>
                <a:spcPct val="105000"/>
              </a:lnSpc>
              <a:spcBef>
                <a:spcPct val="15000"/>
              </a:spcBef>
              <a:buClr>
                <a:srgbClr val="009900"/>
              </a:buClr>
              <a:buSzPct val="50000"/>
              <a:buFont typeface="Wingdings" panose="05000000000000000000" pitchFamily="2" charset="2"/>
              <a:buChar char="u"/>
            </a:pPr>
            <a:r>
              <a:rPr lang="zh-CN" altLang="en-US" sz="3000" b="1" smtClean="0">
                <a:latin typeface="Times New Roman" panose="02020603050405020304" pitchFamily="18" charset="0"/>
                <a:ea typeface="仿宋_GB2312" pitchFamily="49" charset="-122"/>
              </a:rPr>
              <a:t>最低位优先</a:t>
            </a:r>
            <a:r>
              <a:rPr lang="en-US" altLang="zh-CN" sz="3000" b="1" smtClean="0">
                <a:solidFill>
                  <a:schemeClr val="tx2"/>
                </a:solidFill>
                <a:latin typeface="Times New Roman" panose="02020603050405020304" pitchFamily="18" charset="0"/>
                <a:ea typeface="仿宋_GB2312" pitchFamily="49" charset="-122"/>
              </a:rPr>
              <a:t>LSD</a:t>
            </a:r>
            <a:r>
              <a:rPr lang="en-US" altLang="zh-CN" sz="3000" b="1" smtClean="0">
                <a:latin typeface="Times New Roman" panose="02020603050405020304" pitchFamily="18" charset="0"/>
                <a:ea typeface="仿宋_GB2312" pitchFamily="49" charset="-122"/>
              </a:rPr>
              <a:t>(</a:t>
            </a:r>
            <a:r>
              <a:rPr lang="en-US" altLang="zh-CN" sz="3000" b="1" smtClean="0">
                <a:solidFill>
                  <a:schemeClr val="tx2"/>
                </a:solidFill>
                <a:latin typeface="Times New Roman" panose="02020603050405020304" pitchFamily="18" charset="0"/>
                <a:ea typeface="仿宋_GB2312" pitchFamily="49" charset="-122"/>
              </a:rPr>
              <a:t>Least</a:t>
            </a:r>
            <a:r>
              <a:rPr lang="en-US" altLang="zh-CN" sz="3000" b="1" smtClean="0">
                <a:solidFill>
                  <a:srgbClr val="FF3300"/>
                </a:solidFill>
                <a:latin typeface="Times New Roman" panose="02020603050405020304" pitchFamily="18" charset="0"/>
                <a:ea typeface="仿宋_GB2312" pitchFamily="49" charset="-122"/>
              </a:rPr>
              <a:t> </a:t>
            </a:r>
            <a:r>
              <a:rPr lang="en-US" altLang="zh-CN" sz="3000" b="1" smtClean="0">
                <a:solidFill>
                  <a:schemeClr val="tx2"/>
                </a:solidFill>
                <a:latin typeface="Times New Roman" panose="02020603050405020304" pitchFamily="18" charset="0"/>
                <a:ea typeface="仿宋_GB2312" pitchFamily="49" charset="-122"/>
              </a:rPr>
              <a:t>Significant Digit first</a:t>
            </a:r>
            <a:r>
              <a:rPr lang="en-US" altLang="zh-CN" sz="3000" b="1" smtClean="0">
                <a:latin typeface="Times New Roman" panose="02020603050405020304" pitchFamily="18" charset="0"/>
                <a:ea typeface="仿宋_GB2312" pitchFamily="49" charset="-122"/>
              </a:rPr>
              <a:t>)</a:t>
            </a:r>
          </a:p>
          <a:p>
            <a:pPr eaLnBrk="1" hangingPunct="1">
              <a:lnSpc>
                <a:spcPct val="105000"/>
              </a:lnSpc>
              <a:spcBef>
                <a:spcPct val="15000"/>
              </a:spcBef>
              <a:buClr>
                <a:srgbClr val="800080"/>
              </a:buClr>
              <a:buSzPct val="50000"/>
              <a:buFont typeface="Wingdings" panose="05000000000000000000" pitchFamily="2" charset="2"/>
              <a:buNone/>
            </a:pPr>
            <a:r>
              <a:rPr lang="zh-CN" altLang="en-US" sz="3000" b="1" u="sng" smtClean="0">
                <a:solidFill>
                  <a:schemeClr val="tx2"/>
                </a:solidFill>
                <a:latin typeface="Times New Roman" panose="02020603050405020304" pitchFamily="18" charset="0"/>
                <a:ea typeface="仿宋_GB2312" pitchFamily="49" charset="-122"/>
              </a:rPr>
              <a:t>最高位优先法</a:t>
            </a:r>
            <a:r>
              <a:rPr lang="zh-CN" altLang="en-US" sz="3000" b="1" smtClean="0">
                <a:latin typeface="Times New Roman" panose="02020603050405020304" pitchFamily="18" charset="0"/>
                <a:ea typeface="仿宋_GB2312" pitchFamily="49" charset="-122"/>
              </a:rPr>
              <a:t>通常是一个递归的过程：</a:t>
            </a:r>
          </a:p>
          <a:p>
            <a:pPr lvl="1" eaLnBrk="1" hangingPunct="1">
              <a:lnSpc>
                <a:spcPct val="105000"/>
              </a:lnSpc>
              <a:spcBef>
                <a:spcPct val="15000"/>
              </a:spcBef>
              <a:buClr>
                <a:srgbClr val="009900"/>
              </a:buClr>
              <a:buSzPct val="50000"/>
              <a:buFont typeface="Wingdings" panose="05000000000000000000" pitchFamily="2" charset="2"/>
              <a:buChar char="u"/>
            </a:pPr>
            <a:r>
              <a:rPr lang="zh-CN" altLang="en-US" sz="3000" b="1" smtClean="0">
                <a:latin typeface="Times New Roman" panose="02020603050405020304" pitchFamily="18" charset="0"/>
                <a:ea typeface="仿宋_GB2312" pitchFamily="49" charset="-122"/>
              </a:rPr>
              <a:t>先根据</a:t>
            </a:r>
            <a:r>
              <a:rPr lang="zh-CN" altLang="en-US" sz="3000" b="1" smtClean="0">
                <a:solidFill>
                  <a:schemeClr val="tx2"/>
                </a:solidFill>
                <a:latin typeface="Times New Roman" panose="02020603050405020304" pitchFamily="18" charset="0"/>
                <a:ea typeface="仿宋_GB2312" pitchFamily="49" charset="-122"/>
              </a:rPr>
              <a:t>最高位排序码 </a:t>
            </a:r>
            <a:r>
              <a:rPr lang="en-US" altLang="zh-CN" sz="3000" b="1" i="1" smtClean="0">
                <a:solidFill>
                  <a:schemeClr val="tx2"/>
                </a:solidFill>
                <a:latin typeface="Times New Roman" panose="02020603050405020304" pitchFamily="18" charset="0"/>
                <a:ea typeface="仿宋_GB2312" pitchFamily="49" charset="-122"/>
              </a:rPr>
              <a:t>K</a:t>
            </a:r>
            <a:r>
              <a:rPr lang="en-US" altLang="zh-CN" sz="3000" b="1" baseline="30000" smtClean="0">
                <a:solidFill>
                  <a:schemeClr val="tx2"/>
                </a:solidFill>
                <a:latin typeface="Times New Roman" panose="02020603050405020304" pitchFamily="18" charset="0"/>
                <a:ea typeface="仿宋_GB2312" pitchFamily="49" charset="-122"/>
              </a:rPr>
              <a:t>1</a:t>
            </a:r>
            <a:r>
              <a:rPr lang="zh-CN" altLang="en-US" sz="3000" b="1" smtClean="0">
                <a:latin typeface="Times New Roman" panose="02020603050405020304" pitchFamily="18" charset="0"/>
                <a:ea typeface="仿宋_GB2312" pitchFamily="49" charset="-122"/>
              </a:rPr>
              <a:t>排序</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得到若干元素组</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元素组中各元素都有相同</a:t>
            </a:r>
            <a:r>
              <a:rPr lang="zh-CN" altLang="en-US" sz="3000" b="1" smtClean="0">
                <a:solidFill>
                  <a:schemeClr val="tx2"/>
                </a:solidFill>
                <a:latin typeface="Times New Roman" panose="02020603050405020304" pitchFamily="18" charset="0"/>
                <a:ea typeface="仿宋_GB2312" pitchFamily="49" charset="-122"/>
              </a:rPr>
              <a:t>排序码</a:t>
            </a:r>
            <a:r>
              <a:rPr lang="en-US" altLang="zh-CN" sz="3000" b="1" i="1" smtClean="0">
                <a:solidFill>
                  <a:schemeClr val="tx2"/>
                </a:solidFill>
                <a:latin typeface="Times New Roman" panose="02020603050405020304" pitchFamily="18" charset="0"/>
                <a:ea typeface="仿宋_GB2312" pitchFamily="49" charset="-122"/>
              </a:rPr>
              <a:t>K</a:t>
            </a:r>
            <a:r>
              <a:rPr lang="en-US" altLang="zh-CN" sz="3000" b="1" baseline="30000" smtClean="0">
                <a:solidFill>
                  <a:schemeClr val="tx2"/>
                </a:solidFill>
                <a:latin typeface="Times New Roman" panose="02020603050405020304" pitchFamily="18" charset="0"/>
                <a:ea typeface="仿宋_GB2312" pitchFamily="49" charset="-122"/>
              </a:rPr>
              <a:t>1</a:t>
            </a:r>
            <a:r>
              <a:rPr lang="zh-CN" altLang="en-US" sz="3000" b="1" smtClean="0">
                <a:latin typeface="Times New Roman" panose="02020603050405020304" pitchFamily="18" charset="0"/>
                <a:ea typeface="仿宋_GB2312" pitchFamily="49" charset="-122"/>
              </a:rPr>
              <a:t>。</a:t>
            </a:r>
          </a:p>
          <a:p>
            <a:pPr lvl="1" eaLnBrk="1" hangingPunct="1">
              <a:lnSpc>
                <a:spcPct val="105000"/>
              </a:lnSpc>
              <a:spcBef>
                <a:spcPct val="15000"/>
              </a:spcBef>
              <a:buClr>
                <a:srgbClr val="009900"/>
              </a:buClr>
              <a:buSzPct val="50000"/>
              <a:buFont typeface="Wingdings" panose="05000000000000000000" pitchFamily="2" charset="2"/>
              <a:buChar char="u"/>
            </a:pPr>
            <a:r>
              <a:rPr lang="zh-CN" altLang="en-US" sz="3000" b="1" smtClean="0">
                <a:latin typeface="Times New Roman" panose="02020603050405020304" pitchFamily="18" charset="0"/>
                <a:ea typeface="仿宋_GB2312" pitchFamily="49" charset="-122"/>
              </a:rPr>
              <a:t>再分别对每组中元素根据</a:t>
            </a:r>
            <a:r>
              <a:rPr lang="zh-CN" altLang="en-US" sz="3000" b="1" smtClean="0">
                <a:solidFill>
                  <a:schemeClr val="tx2"/>
                </a:solidFill>
                <a:latin typeface="Times New Roman" panose="02020603050405020304" pitchFamily="18" charset="0"/>
                <a:ea typeface="仿宋_GB2312" pitchFamily="49" charset="-122"/>
              </a:rPr>
              <a:t>排序码 </a:t>
            </a:r>
            <a:r>
              <a:rPr lang="en-US" altLang="zh-CN" sz="3000" b="1" i="1" smtClean="0">
                <a:solidFill>
                  <a:schemeClr val="tx2"/>
                </a:solidFill>
                <a:latin typeface="Times New Roman" panose="02020603050405020304" pitchFamily="18" charset="0"/>
                <a:ea typeface="仿宋_GB2312" pitchFamily="49" charset="-122"/>
              </a:rPr>
              <a:t>K</a:t>
            </a:r>
            <a:r>
              <a:rPr lang="en-US" altLang="zh-CN" sz="3000" b="1" baseline="30000" smtClean="0">
                <a:solidFill>
                  <a:schemeClr val="tx2"/>
                </a:solidFill>
                <a:latin typeface="Times New Roman" panose="02020603050405020304" pitchFamily="18" charset="0"/>
                <a:ea typeface="仿宋_GB2312" pitchFamily="49" charset="-122"/>
              </a:rPr>
              <a:t>2</a:t>
            </a:r>
            <a:r>
              <a:rPr lang="en-US" altLang="zh-CN" sz="3000" b="1" baseline="30000" smtClean="0">
                <a:solidFill>
                  <a:srgbClr val="FF3300"/>
                </a:solidFill>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进行排序</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按 </a:t>
            </a:r>
            <a:r>
              <a:rPr lang="en-US" altLang="zh-CN" sz="3000" b="1" i="1" smtClean="0">
                <a:solidFill>
                  <a:srgbClr val="FF3300"/>
                </a:solidFill>
                <a:latin typeface="Times New Roman" panose="02020603050405020304" pitchFamily="18" charset="0"/>
                <a:ea typeface="仿宋_GB2312" pitchFamily="49" charset="-122"/>
              </a:rPr>
              <a:t>K</a:t>
            </a:r>
            <a:r>
              <a:rPr lang="en-US" altLang="zh-CN" sz="3000" b="1" baseline="30000" smtClean="0">
                <a:solidFill>
                  <a:srgbClr val="FF3300"/>
                </a:solidFill>
                <a:latin typeface="Times New Roman" panose="02020603050405020304" pitchFamily="18" charset="0"/>
                <a:ea typeface="仿宋_GB2312" pitchFamily="49" charset="-122"/>
              </a:rPr>
              <a:t>2 </a:t>
            </a:r>
            <a:r>
              <a:rPr lang="zh-CN" altLang="en-US" sz="3000" b="1" smtClean="0">
                <a:latin typeface="Times New Roman" panose="02020603050405020304" pitchFamily="18" charset="0"/>
                <a:ea typeface="仿宋_GB2312" pitchFamily="49" charset="-122"/>
              </a:rPr>
              <a:t>值的不同</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再分成若干个更小的子组</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每个子组中的元素具有相同的</a:t>
            </a:r>
            <a:r>
              <a:rPr lang="zh-CN" altLang="en-US" sz="3000" b="1" smtClean="0">
                <a:solidFill>
                  <a:schemeClr val="tx2"/>
                </a:solidFill>
                <a:latin typeface="Times New Roman" panose="02020603050405020304" pitchFamily="18" charset="0"/>
                <a:ea typeface="仿宋_GB2312" pitchFamily="49" charset="-122"/>
              </a:rPr>
              <a:t> </a:t>
            </a:r>
            <a:r>
              <a:rPr lang="en-US" altLang="zh-CN" sz="3000" b="1" i="1" smtClean="0">
                <a:solidFill>
                  <a:schemeClr val="tx2"/>
                </a:solidFill>
                <a:latin typeface="Times New Roman" panose="02020603050405020304" pitchFamily="18" charset="0"/>
                <a:ea typeface="仿宋_GB2312" pitchFamily="49" charset="-122"/>
              </a:rPr>
              <a:t>K</a:t>
            </a:r>
            <a:r>
              <a:rPr lang="en-US" altLang="zh-CN" sz="3000" b="1" baseline="30000" smtClean="0">
                <a:solidFill>
                  <a:schemeClr val="tx2"/>
                </a:solidFill>
                <a:latin typeface="Times New Roman" panose="02020603050405020304" pitchFamily="18" charset="0"/>
                <a:ea typeface="仿宋_GB2312" pitchFamily="49" charset="-122"/>
              </a:rPr>
              <a:t>1</a:t>
            </a:r>
            <a:r>
              <a:rPr lang="zh-CN" altLang="en-US" sz="3000" b="1" smtClean="0">
                <a:latin typeface="Times New Roman" panose="02020603050405020304" pitchFamily="18" charset="0"/>
                <a:ea typeface="仿宋_GB2312" pitchFamily="49" charset="-122"/>
              </a:rPr>
              <a:t>和 </a:t>
            </a:r>
            <a:r>
              <a:rPr lang="en-US" altLang="zh-CN" sz="3000" b="1" i="1" smtClean="0">
                <a:solidFill>
                  <a:schemeClr val="tx2"/>
                </a:solidFill>
                <a:latin typeface="Times New Roman" panose="02020603050405020304" pitchFamily="18" charset="0"/>
                <a:ea typeface="仿宋_GB2312" pitchFamily="49" charset="-122"/>
              </a:rPr>
              <a:t>K</a:t>
            </a:r>
            <a:r>
              <a:rPr lang="en-US" altLang="zh-CN" sz="3000" b="1" baseline="30000" smtClean="0">
                <a:solidFill>
                  <a:schemeClr val="tx2"/>
                </a:solidFill>
                <a:latin typeface="Times New Roman" panose="02020603050405020304" pitchFamily="18" charset="0"/>
                <a:ea typeface="仿宋_GB2312" pitchFamily="49" charset="-122"/>
              </a:rPr>
              <a:t>2</a:t>
            </a:r>
            <a:r>
              <a:rPr lang="zh-CN" altLang="en-US" sz="3000" b="1" smtClean="0">
                <a:latin typeface="Times New Roman" panose="02020603050405020304" pitchFamily="18" charset="0"/>
                <a:ea typeface="仿宋_GB2312" pitchFamily="49" charset="-122"/>
              </a:rPr>
              <a:t>值。</a:t>
            </a:r>
          </a:p>
          <a:p>
            <a:pPr lvl="1" eaLnBrk="1" hangingPunct="1">
              <a:lnSpc>
                <a:spcPct val="105000"/>
              </a:lnSpc>
              <a:spcBef>
                <a:spcPct val="15000"/>
              </a:spcBef>
              <a:buClr>
                <a:srgbClr val="009900"/>
              </a:buClr>
              <a:buSzPct val="50000"/>
              <a:buFont typeface="Wingdings" panose="05000000000000000000" pitchFamily="2" charset="2"/>
              <a:buChar char="u"/>
            </a:pPr>
            <a:r>
              <a:rPr lang="zh-CN" altLang="en-US" sz="3000" b="1" smtClean="0">
                <a:latin typeface="Times New Roman" panose="02020603050405020304" pitchFamily="18" charset="0"/>
                <a:ea typeface="仿宋_GB2312" pitchFamily="49" charset="-122"/>
              </a:rPr>
              <a:t>依此重复</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直到对</a:t>
            </a:r>
            <a:r>
              <a:rPr lang="zh-CN" altLang="en-US" sz="3000" b="1" smtClean="0">
                <a:solidFill>
                  <a:schemeClr val="tx2"/>
                </a:solidFill>
                <a:latin typeface="Times New Roman" panose="02020603050405020304" pitchFamily="18" charset="0"/>
                <a:ea typeface="仿宋_GB2312" pitchFamily="49" charset="-122"/>
              </a:rPr>
              <a:t>排序码</a:t>
            </a:r>
            <a:r>
              <a:rPr lang="en-US" altLang="zh-CN" sz="3000" b="1" i="1" smtClean="0">
                <a:solidFill>
                  <a:schemeClr val="tx2"/>
                </a:solidFill>
                <a:latin typeface="Times New Roman" panose="02020603050405020304" pitchFamily="18" charset="0"/>
                <a:ea typeface="仿宋_GB2312" pitchFamily="49" charset="-122"/>
              </a:rPr>
              <a:t>K</a:t>
            </a:r>
            <a:r>
              <a:rPr lang="en-US" altLang="zh-CN" sz="3000" b="1" i="1" baseline="30000" smtClean="0">
                <a:solidFill>
                  <a:schemeClr val="tx2"/>
                </a:solidFill>
                <a:latin typeface="Times New Roman" panose="02020603050405020304" pitchFamily="18" charset="0"/>
                <a:ea typeface="仿宋_GB2312" pitchFamily="49" charset="-122"/>
              </a:rPr>
              <a:t>d</a:t>
            </a:r>
            <a:r>
              <a:rPr lang="zh-CN" altLang="en-US" sz="3000" b="1" smtClean="0">
                <a:latin typeface="Times New Roman" panose="02020603050405020304" pitchFamily="18" charset="0"/>
                <a:ea typeface="仿宋_GB2312" pitchFamily="49" charset="-122"/>
              </a:rPr>
              <a:t>完成排序为止。</a:t>
            </a:r>
          </a:p>
          <a:p>
            <a:pPr lvl="1" eaLnBrk="1" hangingPunct="1">
              <a:lnSpc>
                <a:spcPct val="105000"/>
              </a:lnSpc>
              <a:spcBef>
                <a:spcPct val="15000"/>
              </a:spcBef>
              <a:buClr>
                <a:srgbClr val="009900"/>
              </a:buClr>
              <a:buSzPct val="50000"/>
              <a:buFont typeface="Wingdings" panose="05000000000000000000" pitchFamily="2" charset="2"/>
              <a:buChar char="u"/>
            </a:pPr>
            <a:r>
              <a:rPr lang="zh-CN" altLang="en-US" sz="3000" b="1" smtClean="0">
                <a:latin typeface="Times New Roman" panose="02020603050405020304" pitchFamily="18" charset="0"/>
                <a:ea typeface="仿宋_GB2312" pitchFamily="49" charset="-122"/>
              </a:rPr>
              <a:t>最后</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把所有子组中的元素依次连接起来，</a:t>
            </a:r>
          </a:p>
        </p:txBody>
      </p:sp>
    </p:spTree>
    <p:extLst>
      <p:ext uri="{BB962C8B-B14F-4D97-AF65-F5344CB8AC3E}">
        <p14:creationId xmlns:p14="http://schemas.microsoft.com/office/powerpoint/2010/main" val="253654749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6EEBA0-283A-4767-995D-0457F7E33CD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49</a:t>
            </a:fld>
            <a:endParaRPr lang="en-US" altLang="zh-CN" sz="1800" smtClean="0">
              <a:latin typeface="华文新魏" panose="02010800040101010101" pitchFamily="2" charset="-122"/>
              <a:ea typeface="华文新魏" panose="02010800040101010101" pitchFamily="2" charset="-122"/>
            </a:endParaRPr>
          </a:p>
        </p:txBody>
      </p:sp>
      <p:sp>
        <p:nvSpPr>
          <p:cNvPr id="17412" name="Rectangle 2"/>
          <p:cNvSpPr>
            <a:spLocks noGrp="1" noChangeArrowheads="1"/>
          </p:cNvSpPr>
          <p:nvPr>
            <p:ph type="body" sz="half" idx="1"/>
          </p:nvPr>
        </p:nvSpPr>
        <p:spPr>
          <a:xfrm>
            <a:off x="457200" y="695325"/>
            <a:ext cx="8218488" cy="5829300"/>
          </a:xfrm>
        </p:spPr>
        <p:txBody>
          <a:bodyPr/>
          <a:lstStyle/>
          <a:p>
            <a:pPr lvl="1" algn="just" eaLnBrk="1" hangingPunct="1">
              <a:lnSpc>
                <a:spcPct val="105000"/>
              </a:lnSpc>
              <a:spcBef>
                <a:spcPct val="15000"/>
              </a:spcBef>
              <a:buClr>
                <a:srgbClr val="009900"/>
              </a:buClr>
              <a:buSzPct val="50000"/>
              <a:buFont typeface="Wingdings" panose="05000000000000000000" pitchFamily="2" charset="2"/>
              <a:buNone/>
            </a:pP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就得到一个有序的元素序列。</a:t>
            </a:r>
          </a:p>
          <a:p>
            <a:pPr marL="0" indent="790575" algn="just" eaLnBrk="1" hangingPunct="1">
              <a:lnSpc>
                <a:spcPct val="105000"/>
              </a:lnSpc>
              <a:spcBef>
                <a:spcPct val="15000"/>
              </a:spcBef>
              <a:buClr>
                <a:srgbClr val="800080"/>
              </a:buClr>
              <a:buSzPct val="50000"/>
              <a:buFont typeface="Wingdings" panose="05000000000000000000" pitchFamily="2" charset="2"/>
              <a:buNone/>
            </a:pPr>
            <a:r>
              <a:rPr lang="zh-CN" altLang="en-US" sz="3000" b="1" u="sng" smtClean="0">
                <a:solidFill>
                  <a:schemeClr val="tx2"/>
                </a:solidFill>
                <a:latin typeface="Times New Roman" panose="02020603050405020304" pitchFamily="18" charset="0"/>
                <a:ea typeface="仿宋_GB2312" pitchFamily="49" charset="-122"/>
              </a:rPr>
              <a:t>最低位优先法</a:t>
            </a:r>
            <a:r>
              <a:rPr lang="zh-CN" altLang="en-US" sz="3000" b="1" smtClean="0">
                <a:latin typeface="Times New Roman" panose="02020603050405020304" pitchFamily="18" charset="0"/>
                <a:ea typeface="仿宋_GB2312" pitchFamily="49" charset="-122"/>
              </a:rPr>
              <a:t>首先依据</a:t>
            </a:r>
            <a:r>
              <a:rPr lang="zh-CN" altLang="en-US" sz="3000" b="1" smtClean="0">
                <a:solidFill>
                  <a:schemeClr val="tx2"/>
                </a:solidFill>
                <a:latin typeface="Times New Roman" panose="02020603050405020304" pitchFamily="18" charset="0"/>
                <a:ea typeface="仿宋_GB2312" pitchFamily="49" charset="-122"/>
              </a:rPr>
              <a:t>最低位排序码</a:t>
            </a:r>
            <a:r>
              <a:rPr lang="en-US" altLang="zh-CN" sz="3000" b="1" i="1" smtClean="0">
                <a:solidFill>
                  <a:schemeClr val="tx2"/>
                </a:solidFill>
                <a:latin typeface="Times New Roman" panose="02020603050405020304" pitchFamily="18" charset="0"/>
                <a:ea typeface="仿宋_GB2312" pitchFamily="49" charset="-122"/>
              </a:rPr>
              <a:t>K</a:t>
            </a:r>
            <a:r>
              <a:rPr lang="en-US" altLang="zh-CN" sz="3000" b="1" i="1" baseline="30000" smtClean="0">
                <a:solidFill>
                  <a:schemeClr val="tx2"/>
                </a:solidFill>
                <a:latin typeface="Times New Roman" panose="02020603050405020304" pitchFamily="18" charset="0"/>
                <a:ea typeface="仿宋_GB2312" pitchFamily="49" charset="-122"/>
              </a:rPr>
              <a:t>d</a:t>
            </a:r>
            <a:r>
              <a:rPr lang="zh-CN" altLang="en-US" sz="3000" b="1" smtClean="0">
                <a:latin typeface="Times New Roman" panose="02020603050405020304" pitchFamily="18" charset="0"/>
                <a:ea typeface="仿宋_GB2312" pitchFamily="49" charset="-122"/>
              </a:rPr>
              <a:t>对所有元素进行一趟排序，再依据</a:t>
            </a:r>
            <a:r>
              <a:rPr lang="zh-CN" altLang="en-US" sz="3000" b="1" smtClean="0">
                <a:solidFill>
                  <a:schemeClr val="tx2"/>
                </a:solidFill>
                <a:latin typeface="Times New Roman" panose="02020603050405020304" pitchFamily="18" charset="0"/>
                <a:ea typeface="仿宋_GB2312" pitchFamily="49" charset="-122"/>
              </a:rPr>
              <a:t>次低位排序码</a:t>
            </a:r>
            <a:r>
              <a:rPr lang="en-US" altLang="zh-CN" sz="3000" b="1" i="1" smtClean="0">
                <a:solidFill>
                  <a:schemeClr val="tx2"/>
                </a:solidFill>
                <a:latin typeface="Times New Roman" panose="02020603050405020304" pitchFamily="18" charset="0"/>
                <a:ea typeface="仿宋_GB2312" pitchFamily="49" charset="-122"/>
              </a:rPr>
              <a:t>K</a:t>
            </a:r>
            <a:r>
              <a:rPr lang="en-US" altLang="zh-CN" sz="3000" b="1" i="1" baseline="30000" smtClean="0">
                <a:solidFill>
                  <a:schemeClr val="tx2"/>
                </a:solidFill>
                <a:latin typeface="Times New Roman" panose="02020603050405020304" pitchFamily="18" charset="0"/>
                <a:ea typeface="仿宋_GB2312" pitchFamily="49" charset="-122"/>
              </a:rPr>
              <a:t>d</a:t>
            </a:r>
            <a:r>
              <a:rPr lang="en-US" altLang="zh-CN" sz="3000" b="1" baseline="30000" smtClean="0">
                <a:solidFill>
                  <a:schemeClr val="tx2"/>
                </a:solidFill>
                <a:latin typeface="Times New Roman" panose="02020603050405020304" pitchFamily="18" charset="0"/>
                <a:ea typeface="仿宋_GB2312" pitchFamily="49" charset="-122"/>
              </a:rPr>
              <a:t>-1</a:t>
            </a:r>
            <a:r>
              <a:rPr lang="zh-CN" altLang="en-US" sz="3000" b="1" smtClean="0">
                <a:latin typeface="Times New Roman" panose="02020603050405020304" pitchFamily="18" charset="0"/>
                <a:ea typeface="仿宋_GB2312" pitchFamily="49" charset="-122"/>
              </a:rPr>
              <a:t>对上一趟排序的结果再排序，依次重复，直到依据</a:t>
            </a:r>
            <a:r>
              <a:rPr lang="zh-CN" altLang="en-US" sz="3000" b="1" smtClean="0">
                <a:solidFill>
                  <a:schemeClr val="tx2"/>
                </a:solidFill>
                <a:latin typeface="Times New Roman" panose="02020603050405020304" pitchFamily="18" charset="0"/>
                <a:ea typeface="仿宋_GB2312" pitchFamily="49" charset="-122"/>
              </a:rPr>
              <a:t>排序码</a:t>
            </a:r>
            <a:r>
              <a:rPr lang="en-US" altLang="zh-CN" sz="3000" b="1" i="1" smtClean="0">
                <a:solidFill>
                  <a:schemeClr val="tx2"/>
                </a:solidFill>
                <a:latin typeface="Times New Roman" panose="02020603050405020304" pitchFamily="18" charset="0"/>
                <a:ea typeface="仿宋_GB2312" pitchFamily="49" charset="-122"/>
              </a:rPr>
              <a:t>K</a:t>
            </a:r>
            <a:r>
              <a:rPr lang="en-US" altLang="zh-CN" sz="3000" b="1" baseline="30000" smtClean="0">
                <a:solidFill>
                  <a:schemeClr val="tx2"/>
                </a:solidFill>
                <a:latin typeface="Times New Roman" panose="02020603050405020304" pitchFamily="18" charset="0"/>
                <a:ea typeface="仿宋_GB2312" pitchFamily="49" charset="-122"/>
              </a:rPr>
              <a:t>1</a:t>
            </a:r>
            <a:r>
              <a:rPr lang="zh-CN" altLang="en-US" sz="3000" b="1" smtClean="0">
                <a:latin typeface="Times New Roman" panose="02020603050405020304" pitchFamily="18" charset="0"/>
                <a:ea typeface="仿宋_GB2312" pitchFamily="49" charset="-122"/>
              </a:rPr>
              <a:t>最后一趟排序完成，就可以得到一个有序的序列。使用这种排序方法对每一个排序码进行排序时，不需要再分组，而是整个元素组都参加排序。</a:t>
            </a:r>
          </a:p>
          <a:p>
            <a:pPr marL="0" indent="790575" eaLnBrk="1" hangingPunct="1">
              <a:lnSpc>
                <a:spcPct val="105000"/>
              </a:lnSpc>
              <a:spcBef>
                <a:spcPct val="15000"/>
              </a:spcBef>
              <a:buClr>
                <a:srgbClr val="800080"/>
              </a:buClr>
              <a:buSzPct val="50000"/>
              <a:buFont typeface="Wingdings" panose="05000000000000000000" pitchFamily="2" charset="2"/>
              <a:buNone/>
            </a:pPr>
            <a:r>
              <a:rPr lang="en-US" altLang="zh-CN" sz="3000" b="1" smtClean="0">
                <a:latin typeface="Times New Roman" panose="02020603050405020304" pitchFamily="18" charset="0"/>
                <a:ea typeface="仿宋_GB2312" pitchFamily="49" charset="-122"/>
              </a:rPr>
              <a:t>LSD</a:t>
            </a:r>
            <a:r>
              <a:rPr lang="zh-CN" altLang="en-US" sz="3000" b="1" smtClean="0">
                <a:latin typeface="Times New Roman" panose="02020603050405020304" pitchFamily="18" charset="0"/>
                <a:ea typeface="仿宋_GB2312" pitchFamily="49" charset="-122"/>
              </a:rPr>
              <a:t>和</a:t>
            </a:r>
            <a:r>
              <a:rPr lang="en-US" altLang="zh-CN" sz="3000" b="1" smtClean="0">
                <a:latin typeface="Times New Roman" panose="02020603050405020304" pitchFamily="18" charset="0"/>
                <a:ea typeface="仿宋_GB2312" pitchFamily="49" charset="-122"/>
              </a:rPr>
              <a:t>MSD</a:t>
            </a:r>
            <a:r>
              <a:rPr lang="zh-CN" altLang="en-US" sz="3000" b="1" smtClean="0">
                <a:latin typeface="Times New Roman" panose="02020603050405020304" pitchFamily="18" charset="0"/>
                <a:ea typeface="仿宋_GB2312" pitchFamily="49" charset="-122"/>
              </a:rPr>
              <a:t>方法也可应用于对一个排序码进行的排序。此时可将单排序码 </a:t>
            </a:r>
            <a:r>
              <a:rPr lang="en-US" altLang="zh-CN" sz="3000" b="1" i="1" smtClean="0">
                <a:latin typeface="Times New Roman" panose="02020603050405020304" pitchFamily="18" charset="0"/>
                <a:ea typeface="仿宋_GB2312" pitchFamily="49" charset="-122"/>
              </a:rPr>
              <a:t>K</a:t>
            </a:r>
            <a:r>
              <a:rPr lang="en-US" altLang="zh-CN" sz="3000" b="1" i="1" baseline="-25000" smtClean="0">
                <a:latin typeface="Times New Roman" panose="02020603050405020304" pitchFamily="18" charset="0"/>
                <a:ea typeface="仿宋_GB2312" pitchFamily="49" charset="-122"/>
              </a:rPr>
              <a:t>i </a:t>
            </a:r>
            <a:r>
              <a:rPr lang="zh-CN" altLang="en-US" sz="3000" b="1" smtClean="0">
                <a:latin typeface="Times New Roman" panose="02020603050405020304" pitchFamily="18" charset="0"/>
                <a:ea typeface="仿宋_GB2312" pitchFamily="49" charset="-122"/>
              </a:rPr>
              <a:t>看作是一个子排序码组：</a:t>
            </a:r>
          </a:p>
        </p:txBody>
      </p:sp>
      <p:graphicFrame>
        <p:nvGraphicFramePr>
          <p:cNvPr id="17410" name="Object 3"/>
          <p:cNvGraphicFramePr>
            <a:graphicFrameLocks noChangeAspect="1"/>
          </p:cNvGraphicFramePr>
          <p:nvPr>
            <p:ph sz="half" idx="2"/>
          </p:nvPr>
        </p:nvGraphicFramePr>
        <p:xfrm>
          <a:off x="3059113" y="5661025"/>
          <a:ext cx="2628900" cy="612775"/>
        </p:xfrm>
        <a:graphic>
          <a:graphicData uri="http://schemas.openxmlformats.org/presentationml/2006/ole">
            <mc:AlternateContent xmlns:mc="http://schemas.openxmlformats.org/markup-compatibility/2006">
              <mc:Choice xmlns:v="urn:schemas-microsoft-com:vml" Requires="v">
                <p:oleObj spid="_x0000_s2051" name="公式" r:id="rId3" imgW="1168400" imgH="241300" progId="Equation.3">
                  <p:embed/>
                </p:oleObj>
              </mc:Choice>
              <mc:Fallback>
                <p:oleObj name="公式" r:id="rId3" imgW="1168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5661025"/>
                        <a:ext cx="26289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892700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F0ECC917-5B9A-4383-B70A-ACE2A58CD897}" type="slidenum">
              <a:rPr lang="en-US" altLang="zh-CN" sz="1800" b="1">
                <a:latin typeface="华文新魏" pitchFamily="2" charset="-122"/>
                <a:ea typeface="华文新魏" pitchFamily="2" charset="-122"/>
              </a:rPr>
              <a:pPr algn="r" eaLnBrk="1" hangingPunct="1"/>
              <a:t>5</a:t>
            </a:fld>
            <a:endParaRPr lang="en-US" altLang="zh-CN" sz="1800" b="1">
              <a:latin typeface="华文新魏" pitchFamily="2" charset="-122"/>
              <a:ea typeface="华文新魏" pitchFamily="2" charset="-122"/>
            </a:endParaRPr>
          </a:p>
        </p:txBody>
      </p:sp>
      <p:sp>
        <p:nvSpPr>
          <p:cNvPr id="7171" name="Rectangle 3"/>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endParaRPr lang="zh-CN" altLang="en-US" sz="3200" b="1">
              <a:solidFill>
                <a:schemeClr val="tx2"/>
              </a:solidFill>
              <a:ea typeface="宋体" pitchFamily="2" charset="-122"/>
            </a:endParaRPr>
          </a:p>
        </p:txBody>
      </p:sp>
      <p:sp>
        <p:nvSpPr>
          <p:cNvPr id="7172" name="Text Box 4"/>
          <p:cNvSpPr txBox="1">
            <a:spLocks noChangeArrowheads="1"/>
          </p:cNvSpPr>
          <p:nvPr/>
        </p:nvSpPr>
        <p:spPr bwMode="auto">
          <a:xfrm>
            <a:off x="192088" y="585788"/>
            <a:ext cx="6715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50000"/>
              </a:spcBef>
            </a:pPr>
            <a:r>
              <a:rPr lang="zh-CN" altLang="en-US" sz="3200" b="1">
                <a:ea typeface="隶书" pitchFamily="49" charset="-122"/>
              </a:rPr>
              <a:t>各趟排序结果</a:t>
            </a:r>
          </a:p>
        </p:txBody>
      </p:sp>
      <p:grpSp>
        <p:nvGrpSpPr>
          <p:cNvPr id="7173" name="Group 5"/>
          <p:cNvGrpSpPr>
            <a:grpSpLocks/>
          </p:cNvGrpSpPr>
          <p:nvPr/>
        </p:nvGrpSpPr>
        <p:grpSpPr bwMode="auto">
          <a:xfrm>
            <a:off x="762000" y="744538"/>
            <a:ext cx="7848600" cy="1676400"/>
            <a:chOff x="0" y="0"/>
            <a:chExt cx="4944" cy="1056"/>
          </a:xfrm>
        </p:grpSpPr>
        <p:sp>
          <p:nvSpPr>
            <p:cNvPr id="7196" name="AutoShape 2" descr="白色大理石"/>
            <p:cNvSpPr>
              <a:spLocks noChangeArrowheads="1"/>
            </p:cNvSpPr>
            <p:nvPr/>
          </p:nvSpPr>
          <p:spPr bwMode="auto">
            <a:xfrm>
              <a:off x="0" y="480"/>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10247" name="AutoShape 5"/>
            <p:cNvSpPr>
              <a:spLocks noChangeArrowheads="1"/>
            </p:cNvSpPr>
            <p:nvPr/>
          </p:nvSpPr>
          <p:spPr bwMode="auto">
            <a:xfrm>
              <a:off x="816" y="240"/>
              <a:ext cx="336" cy="480"/>
            </a:xfrm>
            <a:prstGeom prst="can">
              <a:avLst>
                <a:gd name="adj" fmla="val 35714"/>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21</a:t>
              </a:r>
              <a:endParaRPr lang="en-US" sz="2400">
                <a:effectLst>
                  <a:outerShdw blurRad="38100" dist="38100" dir="2700000" algn="tl">
                    <a:srgbClr val="000000"/>
                  </a:outerShdw>
                </a:effectLst>
                <a:ea typeface="宋体" pitchFamily="2" charset="-122"/>
              </a:endParaRPr>
            </a:p>
          </p:txBody>
        </p:sp>
        <p:sp>
          <p:nvSpPr>
            <p:cNvPr id="10248" name="AutoShape 6"/>
            <p:cNvSpPr>
              <a:spLocks noChangeArrowheads="1"/>
            </p:cNvSpPr>
            <p:nvPr/>
          </p:nvSpPr>
          <p:spPr bwMode="auto">
            <a:xfrm>
              <a:off x="1296" y="192"/>
              <a:ext cx="336" cy="528"/>
            </a:xfrm>
            <a:prstGeom prst="can">
              <a:avLst>
                <a:gd name="adj" fmla="val 39286"/>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25</a:t>
              </a:r>
              <a:endParaRPr lang="en-US" sz="2400">
                <a:effectLst>
                  <a:outerShdw blurRad="38100" dist="38100" dir="2700000" algn="tl">
                    <a:srgbClr val="000000"/>
                  </a:outerShdw>
                </a:effectLst>
                <a:ea typeface="宋体" pitchFamily="2" charset="-122"/>
              </a:endParaRPr>
            </a:p>
          </p:txBody>
        </p:sp>
        <p:sp>
          <p:nvSpPr>
            <p:cNvPr id="10249" name="AutoShape 7"/>
            <p:cNvSpPr>
              <a:spLocks noChangeArrowheads="1"/>
            </p:cNvSpPr>
            <p:nvPr/>
          </p:nvSpPr>
          <p:spPr bwMode="auto">
            <a:xfrm>
              <a:off x="1776" y="0"/>
              <a:ext cx="336" cy="720"/>
            </a:xfrm>
            <a:prstGeom prst="can">
              <a:avLst>
                <a:gd name="adj" fmla="val 53571"/>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49</a:t>
              </a:r>
              <a:endParaRPr lang="en-US" sz="2400">
                <a:effectLst>
                  <a:outerShdw blurRad="38100" dist="38100" dir="2700000" algn="tl">
                    <a:srgbClr val="000000"/>
                  </a:outerShdw>
                </a:effectLst>
                <a:ea typeface="宋体" pitchFamily="2" charset="-122"/>
              </a:endParaRPr>
            </a:p>
          </p:txBody>
        </p:sp>
        <p:sp>
          <p:nvSpPr>
            <p:cNvPr id="10250" name="AutoShape 8"/>
            <p:cNvSpPr>
              <a:spLocks noChangeArrowheads="1"/>
            </p:cNvSpPr>
            <p:nvPr/>
          </p:nvSpPr>
          <p:spPr bwMode="auto">
            <a:xfrm>
              <a:off x="2256" y="192"/>
              <a:ext cx="336" cy="528"/>
            </a:xfrm>
            <a:prstGeom prst="can">
              <a:avLst>
                <a:gd name="adj" fmla="val 39286"/>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25*</a:t>
              </a:r>
              <a:endParaRPr lang="en-US" sz="2400">
                <a:effectLst>
                  <a:outerShdw blurRad="38100" dist="38100" dir="2700000" algn="tl">
                    <a:srgbClr val="000000"/>
                  </a:outerShdw>
                </a:effectLst>
                <a:ea typeface="宋体" pitchFamily="2" charset="-122"/>
              </a:endParaRPr>
            </a:p>
          </p:txBody>
        </p:sp>
        <p:sp>
          <p:nvSpPr>
            <p:cNvPr id="10251" name="AutoShape 9"/>
            <p:cNvSpPr>
              <a:spLocks noChangeArrowheads="1"/>
            </p:cNvSpPr>
            <p:nvPr/>
          </p:nvSpPr>
          <p:spPr bwMode="auto">
            <a:xfrm>
              <a:off x="2736" y="288"/>
              <a:ext cx="336" cy="432"/>
            </a:xfrm>
            <a:prstGeom prst="can">
              <a:avLst>
                <a:gd name="adj" fmla="val 32143"/>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16</a:t>
              </a:r>
              <a:endParaRPr lang="en-US" sz="2400">
                <a:effectLst>
                  <a:outerShdw blurRad="38100" dist="38100" dir="2700000" algn="tl">
                    <a:srgbClr val="000000"/>
                  </a:outerShdw>
                </a:effectLst>
                <a:ea typeface="宋体" pitchFamily="2" charset="-122"/>
              </a:endParaRPr>
            </a:p>
          </p:txBody>
        </p:sp>
        <p:sp>
          <p:nvSpPr>
            <p:cNvPr id="10252" name="AutoShape 10"/>
            <p:cNvSpPr>
              <a:spLocks noChangeArrowheads="1"/>
            </p:cNvSpPr>
            <p:nvPr/>
          </p:nvSpPr>
          <p:spPr bwMode="auto">
            <a:xfrm>
              <a:off x="3216" y="480"/>
              <a:ext cx="336" cy="240"/>
            </a:xfrm>
            <a:prstGeom prst="can">
              <a:avLst>
                <a:gd name="adj" fmla="val 25000"/>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08</a:t>
              </a:r>
              <a:endParaRPr lang="en-US" sz="2400">
                <a:effectLst>
                  <a:outerShdw blurRad="38100" dist="38100" dir="2700000" algn="tl">
                    <a:srgbClr val="000000"/>
                  </a:outerShdw>
                </a:effectLst>
                <a:ea typeface="宋体" pitchFamily="2" charset="-122"/>
              </a:endParaRPr>
            </a:p>
          </p:txBody>
        </p:sp>
        <p:sp>
          <p:nvSpPr>
            <p:cNvPr id="7203" name="Text Box 11"/>
            <p:cNvSpPr txBox="1">
              <a:spLocks noChangeArrowheads="1"/>
            </p:cNvSpPr>
            <p:nvPr/>
          </p:nvSpPr>
          <p:spPr bwMode="auto">
            <a:xfrm>
              <a:off x="892" y="768"/>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lang="en-US" altLang="zh-CN" sz="2400" b="1">
                  <a:ea typeface="宋体" pitchFamily="2" charset="-122"/>
                </a:rPr>
                <a:t>0        1        2        3        4        5</a:t>
              </a:r>
              <a:endParaRPr lang="en-US" altLang="zh-CN" sz="2400">
                <a:ea typeface="宋体" pitchFamily="2" charset="-122"/>
              </a:endParaRPr>
            </a:p>
          </p:txBody>
        </p:sp>
      </p:grpSp>
      <p:grpSp>
        <p:nvGrpSpPr>
          <p:cNvPr id="10254" name="Group 14"/>
          <p:cNvGrpSpPr>
            <a:grpSpLocks/>
          </p:cNvGrpSpPr>
          <p:nvPr/>
        </p:nvGrpSpPr>
        <p:grpSpPr bwMode="auto">
          <a:xfrm>
            <a:off x="914400" y="2652713"/>
            <a:ext cx="7848600" cy="1676400"/>
            <a:chOff x="0" y="0"/>
            <a:chExt cx="4944" cy="1056"/>
          </a:xfrm>
        </p:grpSpPr>
        <p:sp>
          <p:nvSpPr>
            <p:cNvPr id="7187" name="AutoShape 12" descr="白色大理石"/>
            <p:cNvSpPr>
              <a:spLocks noChangeArrowheads="1"/>
            </p:cNvSpPr>
            <p:nvPr/>
          </p:nvSpPr>
          <p:spPr bwMode="auto">
            <a:xfrm>
              <a:off x="0" y="480"/>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7188" name="Text Box 13"/>
            <p:cNvSpPr txBox="1">
              <a:spLocks noChangeArrowheads="1"/>
            </p:cNvSpPr>
            <p:nvPr/>
          </p:nvSpPr>
          <p:spPr bwMode="auto">
            <a:xfrm>
              <a:off x="796" y="768"/>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lang="en-US" altLang="zh-CN" sz="2400" b="1">
                  <a:ea typeface="宋体" pitchFamily="2" charset="-122"/>
                </a:rPr>
                <a:t>0        1        2        3        4        5         </a:t>
              </a:r>
              <a:r>
                <a:rPr lang="en-US" altLang="zh-CN" sz="2400" b="1" i="1">
                  <a:ea typeface="宋体" pitchFamily="2" charset="-122"/>
                </a:rPr>
                <a:t>temp</a:t>
              </a:r>
              <a:endParaRPr lang="en-US" altLang="zh-CN" sz="2400">
                <a:ea typeface="宋体" pitchFamily="2" charset="-122"/>
              </a:endParaRPr>
            </a:p>
          </p:txBody>
        </p:sp>
        <p:sp>
          <p:nvSpPr>
            <p:cNvPr id="10257" name="AutoShape 14"/>
            <p:cNvSpPr>
              <a:spLocks noChangeArrowheads="1"/>
            </p:cNvSpPr>
            <p:nvPr/>
          </p:nvSpPr>
          <p:spPr bwMode="auto">
            <a:xfrm>
              <a:off x="720" y="240"/>
              <a:ext cx="336" cy="480"/>
            </a:xfrm>
            <a:prstGeom prst="can">
              <a:avLst>
                <a:gd name="adj" fmla="val 35714"/>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21</a:t>
              </a:r>
              <a:endParaRPr lang="en-US" sz="2400">
                <a:solidFill>
                  <a:srgbClr val="FFFFCC"/>
                </a:solidFill>
                <a:effectLst>
                  <a:outerShdw blurRad="38100" dist="38100" dir="2700000" algn="tl">
                    <a:srgbClr val="000000"/>
                  </a:outerShdw>
                </a:effectLst>
                <a:ea typeface="宋体" pitchFamily="2" charset="-122"/>
              </a:endParaRPr>
            </a:p>
          </p:txBody>
        </p:sp>
        <p:sp>
          <p:nvSpPr>
            <p:cNvPr id="10258" name="AutoShape 15"/>
            <p:cNvSpPr>
              <a:spLocks noChangeArrowheads="1"/>
            </p:cNvSpPr>
            <p:nvPr/>
          </p:nvSpPr>
          <p:spPr bwMode="auto">
            <a:xfrm>
              <a:off x="1200" y="192"/>
              <a:ext cx="336" cy="528"/>
            </a:xfrm>
            <a:prstGeom prst="can">
              <a:avLst>
                <a:gd name="adj" fmla="val 39286"/>
              </a:avLst>
            </a:prstGeom>
            <a:gradFill rotWithShape="0">
              <a:gsLst>
                <a:gs pos="0">
                  <a:schemeClr val="bg1"/>
                </a:gs>
                <a:gs pos="50000">
                  <a:srgbClr val="767676"/>
                </a:gs>
                <a:gs pos="100000">
                  <a:schemeClr val="bg1"/>
                </a:gs>
              </a:gsLst>
              <a:lin ang="0" scaled="1"/>
            </a:gradFill>
            <a:ln w="9525" cmpd="sng">
              <a:solidFill>
                <a:schemeClr val="tx1"/>
              </a:solidFill>
              <a:round/>
              <a:headEnd/>
              <a:tailEnd/>
            </a:ln>
          </p:spPr>
          <p:txBody>
            <a:bodyPr wrap="none" anchor="ctr"/>
            <a:lstStyle/>
            <a:p>
              <a:pPr>
                <a:defRPr/>
              </a:pPr>
              <a:r>
                <a:rPr lang="en-US" sz="2400" b="1" dirty="0">
                  <a:solidFill>
                    <a:schemeClr val="tx2"/>
                  </a:solidFill>
                  <a:effectLst>
                    <a:outerShdw blurRad="38100" dist="38100" dir="2700000" algn="tl">
                      <a:srgbClr val="000000"/>
                    </a:outerShdw>
                  </a:effectLst>
                  <a:latin typeface="Arial" pitchFamily="34" charset="0"/>
                  <a:ea typeface="宋体" pitchFamily="2" charset="-122"/>
                </a:rPr>
                <a:t>25</a:t>
              </a:r>
            </a:p>
          </p:txBody>
        </p:sp>
        <p:sp>
          <p:nvSpPr>
            <p:cNvPr id="10259" name="AutoShape 16"/>
            <p:cNvSpPr>
              <a:spLocks noChangeArrowheads="1"/>
            </p:cNvSpPr>
            <p:nvPr/>
          </p:nvSpPr>
          <p:spPr bwMode="auto">
            <a:xfrm>
              <a:off x="1680" y="0"/>
              <a:ext cx="336" cy="720"/>
            </a:xfrm>
            <a:prstGeom prst="can">
              <a:avLst>
                <a:gd name="adj" fmla="val 53571"/>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49</a:t>
              </a:r>
              <a:endParaRPr lang="en-US" sz="2400">
                <a:effectLst>
                  <a:outerShdw blurRad="38100" dist="38100" dir="2700000" algn="tl">
                    <a:srgbClr val="000000"/>
                  </a:outerShdw>
                </a:effectLst>
                <a:ea typeface="宋体" pitchFamily="2" charset="-122"/>
              </a:endParaRPr>
            </a:p>
          </p:txBody>
        </p:sp>
        <p:sp>
          <p:nvSpPr>
            <p:cNvPr id="10260" name="AutoShape 17"/>
            <p:cNvSpPr>
              <a:spLocks noChangeArrowheads="1"/>
            </p:cNvSpPr>
            <p:nvPr/>
          </p:nvSpPr>
          <p:spPr bwMode="auto">
            <a:xfrm>
              <a:off x="2160" y="192"/>
              <a:ext cx="336" cy="528"/>
            </a:xfrm>
            <a:prstGeom prst="can">
              <a:avLst>
                <a:gd name="adj" fmla="val 39286"/>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25*</a:t>
              </a:r>
              <a:endParaRPr lang="en-US" sz="2400">
                <a:effectLst>
                  <a:outerShdw blurRad="38100" dist="38100" dir="2700000" algn="tl">
                    <a:srgbClr val="000000"/>
                  </a:outerShdw>
                </a:effectLst>
                <a:ea typeface="宋体" pitchFamily="2" charset="-122"/>
              </a:endParaRPr>
            </a:p>
          </p:txBody>
        </p:sp>
        <p:sp>
          <p:nvSpPr>
            <p:cNvPr id="10261" name="AutoShape 18"/>
            <p:cNvSpPr>
              <a:spLocks noChangeArrowheads="1"/>
            </p:cNvSpPr>
            <p:nvPr/>
          </p:nvSpPr>
          <p:spPr bwMode="auto">
            <a:xfrm>
              <a:off x="2640" y="288"/>
              <a:ext cx="336" cy="432"/>
            </a:xfrm>
            <a:prstGeom prst="can">
              <a:avLst>
                <a:gd name="adj" fmla="val 32143"/>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16</a:t>
              </a:r>
              <a:endParaRPr lang="en-US" sz="2400">
                <a:effectLst>
                  <a:outerShdw blurRad="38100" dist="38100" dir="2700000" algn="tl">
                    <a:srgbClr val="000000"/>
                  </a:outerShdw>
                </a:effectLst>
                <a:ea typeface="宋体" pitchFamily="2" charset="-122"/>
              </a:endParaRPr>
            </a:p>
          </p:txBody>
        </p:sp>
        <p:sp>
          <p:nvSpPr>
            <p:cNvPr id="10262" name="AutoShape 19"/>
            <p:cNvSpPr>
              <a:spLocks noChangeArrowheads="1"/>
            </p:cNvSpPr>
            <p:nvPr/>
          </p:nvSpPr>
          <p:spPr bwMode="auto">
            <a:xfrm>
              <a:off x="3120" y="480"/>
              <a:ext cx="336" cy="240"/>
            </a:xfrm>
            <a:prstGeom prst="can">
              <a:avLst>
                <a:gd name="adj" fmla="val 25000"/>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08</a:t>
              </a:r>
              <a:endParaRPr lang="en-US" sz="2400">
                <a:effectLst>
                  <a:outerShdw blurRad="38100" dist="38100" dir="2700000" algn="tl">
                    <a:srgbClr val="000000"/>
                  </a:outerShdw>
                </a:effectLst>
                <a:ea typeface="宋体" pitchFamily="2" charset="-122"/>
              </a:endParaRPr>
            </a:p>
          </p:txBody>
        </p:sp>
        <p:sp>
          <p:nvSpPr>
            <p:cNvPr id="10263" name="AutoShape 20"/>
            <p:cNvSpPr>
              <a:spLocks noChangeArrowheads="1"/>
            </p:cNvSpPr>
            <p:nvPr/>
          </p:nvSpPr>
          <p:spPr bwMode="auto">
            <a:xfrm>
              <a:off x="3792" y="192"/>
              <a:ext cx="336" cy="528"/>
            </a:xfrm>
            <a:prstGeom prst="can">
              <a:avLst>
                <a:gd name="adj" fmla="val 39286"/>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5E6D76"/>
                  </a:solidFill>
                  <a:effectDag name="">
                    <a:cont type="tree" name="">
                      <a:effect ref="fillLine"/>
                      <a:outerShdw dist="38100" dir="13500000" algn="br">
                        <a:srgbClr val="99A8B1"/>
                      </a:outerShdw>
                    </a:cont>
                    <a:cont type="tree" name="">
                      <a:effect ref="fillLine"/>
                      <a:outerShdw dist="38100" dir="2700000" algn="tl">
                        <a:srgbClr val="384146"/>
                      </a:outerShdw>
                    </a:cont>
                    <a:effect ref="fillLine"/>
                  </a:effectDag>
                  <a:latin typeface="Arial" pitchFamily="34" charset="0"/>
                  <a:ea typeface="宋体" pitchFamily="2" charset="-122"/>
                </a:rPr>
                <a:t>25</a:t>
              </a:r>
            </a:p>
          </p:txBody>
        </p:sp>
      </p:grpSp>
      <p:sp>
        <p:nvSpPr>
          <p:cNvPr id="10264" name="Text Box 21"/>
          <p:cNvSpPr txBox="1">
            <a:spLocks noChangeArrowheads="1"/>
          </p:cNvSpPr>
          <p:nvPr/>
        </p:nvSpPr>
        <p:spPr bwMode="auto">
          <a:xfrm>
            <a:off x="228600" y="3186113"/>
            <a:ext cx="935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defRPr/>
            </a:pPr>
            <a:r>
              <a:rPr lang="en-US" sz="3200" b="1" i="1" smtClean="0">
                <a:solidFill>
                  <a:schemeClr val="hlink"/>
                </a:solidFill>
                <a:ea typeface="宋体" pitchFamily="2" charset="-122"/>
              </a:rPr>
              <a:t>i </a:t>
            </a:r>
            <a:r>
              <a:rPr lang="en-US" sz="3200" b="1" smtClean="0">
                <a:solidFill>
                  <a:schemeClr val="hlink"/>
                </a:solidFill>
                <a:ea typeface="宋体" pitchFamily="2" charset="-122"/>
              </a:rPr>
              <a:t>= 1</a:t>
            </a:r>
            <a:endParaRPr lang="en-US" sz="24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grpSp>
        <p:nvGrpSpPr>
          <p:cNvPr id="10265" name="Group 25"/>
          <p:cNvGrpSpPr>
            <a:grpSpLocks/>
          </p:cNvGrpSpPr>
          <p:nvPr/>
        </p:nvGrpSpPr>
        <p:grpSpPr bwMode="auto">
          <a:xfrm>
            <a:off x="914400" y="4545013"/>
            <a:ext cx="7848600" cy="1676400"/>
            <a:chOff x="0" y="0"/>
            <a:chExt cx="4944" cy="1056"/>
          </a:xfrm>
        </p:grpSpPr>
        <p:sp>
          <p:nvSpPr>
            <p:cNvPr id="7178" name="Text Box 22"/>
            <p:cNvSpPr txBox="1">
              <a:spLocks noChangeArrowheads="1"/>
            </p:cNvSpPr>
            <p:nvPr/>
          </p:nvSpPr>
          <p:spPr bwMode="auto">
            <a:xfrm>
              <a:off x="797" y="768"/>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lang="en-US" altLang="zh-CN" sz="2400" b="1">
                  <a:ea typeface="宋体" pitchFamily="2" charset="-122"/>
                </a:rPr>
                <a:t>0        1        2        3        4        5         </a:t>
              </a:r>
              <a:r>
                <a:rPr lang="en-US" altLang="zh-CN" sz="2400" b="1" i="1">
                  <a:ea typeface="宋体" pitchFamily="2" charset="-122"/>
                </a:rPr>
                <a:t>temp</a:t>
              </a:r>
              <a:endParaRPr lang="en-US" altLang="zh-CN" sz="2400">
                <a:ea typeface="宋体" pitchFamily="2" charset="-122"/>
              </a:endParaRPr>
            </a:p>
          </p:txBody>
        </p:sp>
        <p:sp>
          <p:nvSpPr>
            <p:cNvPr id="7179" name="AutoShape 23" descr="白色大理石"/>
            <p:cNvSpPr>
              <a:spLocks noChangeArrowheads="1"/>
            </p:cNvSpPr>
            <p:nvPr/>
          </p:nvSpPr>
          <p:spPr bwMode="auto">
            <a:xfrm>
              <a:off x="0" y="480"/>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10268" name="AutoShape 24"/>
            <p:cNvSpPr>
              <a:spLocks noChangeArrowheads="1"/>
            </p:cNvSpPr>
            <p:nvPr/>
          </p:nvSpPr>
          <p:spPr bwMode="auto">
            <a:xfrm>
              <a:off x="720" y="240"/>
              <a:ext cx="336" cy="480"/>
            </a:xfrm>
            <a:prstGeom prst="can">
              <a:avLst>
                <a:gd name="adj" fmla="val 35714"/>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21</a:t>
              </a:r>
              <a:endParaRPr lang="en-US" sz="2400">
                <a:solidFill>
                  <a:srgbClr val="FFFFCC"/>
                </a:solidFill>
                <a:effectLst>
                  <a:outerShdw blurRad="38100" dist="38100" dir="2700000" algn="tl">
                    <a:srgbClr val="000000"/>
                  </a:outerShdw>
                </a:effectLst>
                <a:ea typeface="宋体" pitchFamily="2" charset="-122"/>
              </a:endParaRPr>
            </a:p>
          </p:txBody>
        </p:sp>
        <p:sp>
          <p:nvSpPr>
            <p:cNvPr id="10269" name="AutoShape 25"/>
            <p:cNvSpPr>
              <a:spLocks noChangeArrowheads="1"/>
            </p:cNvSpPr>
            <p:nvPr/>
          </p:nvSpPr>
          <p:spPr bwMode="auto">
            <a:xfrm>
              <a:off x="1200" y="192"/>
              <a:ext cx="336" cy="528"/>
            </a:xfrm>
            <a:prstGeom prst="can">
              <a:avLst>
                <a:gd name="adj" fmla="val 39286"/>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25</a:t>
              </a:r>
              <a:endParaRPr lang="en-US" sz="2400" b="1">
                <a:solidFill>
                  <a:srgbClr val="FFFFCC"/>
                </a:solidFill>
                <a:effectLst>
                  <a:outerShdw blurRad="38100" dist="38100" dir="2700000" algn="tl">
                    <a:srgbClr val="000000"/>
                  </a:outerShdw>
                </a:effectLst>
                <a:ea typeface="宋体" pitchFamily="2" charset="-122"/>
              </a:endParaRPr>
            </a:p>
          </p:txBody>
        </p:sp>
        <p:sp>
          <p:nvSpPr>
            <p:cNvPr id="10270" name="AutoShape 26"/>
            <p:cNvSpPr>
              <a:spLocks noChangeArrowheads="1"/>
            </p:cNvSpPr>
            <p:nvPr/>
          </p:nvSpPr>
          <p:spPr bwMode="auto">
            <a:xfrm>
              <a:off x="1680" y="0"/>
              <a:ext cx="336" cy="720"/>
            </a:xfrm>
            <a:prstGeom prst="can">
              <a:avLst>
                <a:gd name="adj" fmla="val 53571"/>
              </a:avLst>
            </a:prstGeom>
            <a:gradFill rotWithShape="0">
              <a:gsLst>
                <a:gs pos="0">
                  <a:schemeClr val="bg1"/>
                </a:gs>
                <a:gs pos="50000">
                  <a:srgbClr val="767676"/>
                </a:gs>
                <a:gs pos="100000">
                  <a:schemeClr val="bg1"/>
                </a:gs>
              </a:gsLst>
              <a:lin ang="0" scaled="1"/>
            </a:gradFill>
            <a:ln w="9525" cmpd="sng">
              <a:solidFill>
                <a:schemeClr val="tx1"/>
              </a:solidFill>
              <a:round/>
              <a:headEnd/>
              <a:tailEnd/>
            </a:ln>
          </p:spPr>
          <p:txBody>
            <a:bodyPr wrap="none" anchor="ctr"/>
            <a:lstStyle/>
            <a:p>
              <a:pPr>
                <a:defRPr/>
              </a:pPr>
              <a:r>
                <a:rPr lang="en-US" sz="2400" b="1" dirty="0">
                  <a:solidFill>
                    <a:srgbClr val="FF3300"/>
                  </a:solidFill>
                  <a:effectLst>
                    <a:outerShdw blurRad="38100" dist="38100" dir="2700000" algn="tl">
                      <a:srgbClr val="000000"/>
                    </a:outerShdw>
                  </a:effectLst>
                  <a:latin typeface="Arial" pitchFamily="34" charset="0"/>
                  <a:ea typeface="宋体" pitchFamily="2" charset="-122"/>
                </a:rPr>
                <a:t>49</a:t>
              </a:r>
            </a:p>
          </p:txBody>
        </p:sp>
        <p:sp>
          <p:nvSpPr>
            <p:cNvPr id="10271" name="AutoShape 27"/>
            <p:cNvSpPr>
              <a:spLocks noChangeArrowheads="1"/>
            </p:cNvSpPr>
            <p:nvPr/>
          </p:nvSpPr>
          <p:spPr bwMode="auto">
            <a:xfrm>
              <a:off x="2160" y="192"/>
              <a:ext cx="336" cy="528"/>
            </a:xfrm>
            <a:prstGeom prst="can">
              <a:avLst>
                <a:gd name="adj" fmla="val 39286"/>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25*</a:t>
              </a:r>
              <a:endParaRPr lang="en-US" sz="2400">
                <a:effectLst>
                  <a:outerShdw blurRad="38100" dist="38100" dir="2700000" algn="tl">
                    <a:srgbClr val="000000"/>
                  </a:outerShdw>
                </a:effectLst>
                <a:ea typeface="宋体" pitchFamily="2" charset="-122"/>
              </a:endParaRPr>
            </a:p>
          </p:txBody>
        </p:sp>
        <p:sp>
          <p:nvSpPr>
            <p:cNvPr id="10272" name="AutoShape 28"/>
            <p:cNvSpPr>
              <a:spLocks noChangeArrowheads="1"/>
            </p:cNvSpPr>
            <p:nvPr/>
          </p:nvSpPr>
          <p:spPr bwMode="auto">
            <a:xfrm>
              <a:off x="2640" y="288"/>
              <a:ext cx="336" cy="432"/>
            </a:xfrm>
            <a:prstGeom prst="can">
              <a:avLst>
                <a:gd name="adj" fmla="val 32143"/>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16</a:t>
              </a:r>
              <a:endParaRPr lang="en-US" sz="2400">
                <a:effectLst>
                  <a:outerShdw blurRad="38100" dist="38100" dir="2700000" algn="tl">
                    <a:srgbClr val="000000"/>
                  </a:outerShdw>
                </a:effectLst>
                <a:ea typeface="宋体" pitchFamily="2" charset="-122"/>
              </a:endParaRPr>
            </a:p>
          </p:txBody>
        </p:sp>
        <p:sp>
          <p:nvSpPr>
            <p:cNvPr id="10273" name="AutoShape 29"/>
            <p:cNvSpPr>
              <a:spLocks noChangeArrowheads="1"/>
            </p:cNvSpPr>
            <p:nvPr/>
          </p:nvSpPr>
          <p:spPr bwMode="auto">
            <a:xfrm>
              <a:off x="3120" y="480"/>
              <a:ext cx="336" cy="240"/>
            </a:xfrm>
            <a:prstGeom prst="can">
              <a:avLst>
                <a:gd name="adj" fmla="val 25000"/>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08</a:t>
              </a:r>
              <a:endParaRPr lang="en-US" sz="2400">
                <a:effectLst>
                  <a:outerShdw blurRad="38100" dist="38100" dir="2700000" algn="tl">
                    <a:srgbClr val="000000"/>
                  </a:outerShdw>
                </a:effectLst>
                <a:ea typeface="宋体" pitchFamily="2" charset="-122"/>
              </a:endParaRPr>
            </a:p>
          </p:txBody>
        </p:sp>
        <p:sp>
          <p:nvSpPr>
            <p:cNvPr id="10274" name="AutoShape 30"/>
            <p:cNvSpPr>
              <a:spLocks noChangeArrowheads="1"/>
            </p:cNvSpPr>
            <p:nvPr/>
          </p:nvSpPr>
          <p:spPr bwMode="auto">
            <a:xfrm>
              <a:off x="3792" y="0"/>
              <a:ext cx="336" cy="720"/>
            </a:xfrm>
            <a:prstGeom prst="can">
              <a:avLst>
                <a:gd name="adj" fmla="val 53571"/>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5E6D76"/>
                  </a:solidFill>
                  <a:effectDag name="">
                    <a:cont type="tree" name="">
                      <a:effect ref="fillLine"/>
                      <a:outerShdw dist="38100" dir="13500000" algn="br">
                        <a:srgbClr val="99A8B1"/>
                      </a:outerShdw>
                    </a:cont>
                    <a:cont type="tree" name="">
                      <a:effect ref="fillLine"/>
                      <a:outerShdw dist="38100" dir="2700000" algn="tl">
                        <a:srgbClr val="384146"/>
                      </a:outerShdw>
                    </a:cont>
                    <a:effect ref="fillLine"/>
                  </a:effectDag>
                  <a:latin typeface="Arial" pitchFamily="34" charset="0"/>
                  <a:ea typeface="宋体" pitchFamily="2" charset="-122"/>
                </a:rPr>
                <a:t>49</a:t>
              </a:r>
            </a:p>
          </p:txBody>
        </p:sp>
      </p:grpSp>
      <p:sp>
        <p:nvSpPr>
          <p:cNvPr id="10275" name="Text Box 31"/>
          <p:cNvSpPr txBox="1">
            <a:spLocks noChangeArrowheads="1"/>
          </p:cNvSpPr>
          <p:nvPr/>
        </p:nvSpPr>
        <p:spPr bwMode="auto">
          <a:xfrm>
            <a:off x="228600" y="5135563"/>
            <a:ext cx="935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defRPr/>
            </a:pPr>
            <a:r>
              <a:rPr lang="en-US" sz="3200" b="1" i="1" smtClean="0">
                <a:solidFill>
                  <a:schemeClr val="hlink"/>
                </a:solidFill>
                <a:ea typeface="宋体" pitchFamily="2" charset="-122"/>
              </a:rPr>
              <a:t>i </a:t>
            </a:r>
            <a:r>
              <a:rPr lang="en-US" sz="3200" b="1" smtClean="0">
                <a:solidFill>
                  <a:schemeClr val="hlink"/>
                </a:solidFill>
                <a:ea typeface="宋体" pitchFamily="2" charset="-122"/>
              </a:rPr>
              <a:t>= 2</a:t>
            </a:r>
            <a:endParaRPr lang="en-US" sz="24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6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2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4" grpId="0" autoUpdateAnimBg="0"/>
      <p:bldP spid="1027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6D826E-CBBB-460F-BC0C-0F0534BD9C4D}"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50</a:t>
            </a:fld>
            <a:endParaRPr lang="en-US" altLang="zh-CN" sz="1800" smtClean="0">
              <a:latin typeface="华文新魏" panose="02010800040101010101" pitchFamily="2" charset="-122"/>
              <a:ea typeface="华文新魏" panose="02010800040101010101" pitchFamily="2" charset="-122"/>
            </a:endParaRPr>
          </a:p>
        </p:txBody>
      </p:sp>
      <p:sp>
        <p:nvSpPr>
          <p:cNvPr id="64515" name="Rectangle 10"/>
          <p:cNvSpPr>
            <a:spLocks noGrp="1" noChangeArrowheads="1"/>
          </p:cNvSpPr>
          <p:nvPr>
            <p:ph type="title"/>
          </p:nvPr>
        </p:nvSpPr>
        <p:spPr>
          <a:xfrm>
            <a:off x="457200" y="457200"/>
            <a:ext cx="8229600" cy="955675"/>
          </a:xfrm>
        </p:spPr>
        <p:txBody>
          <a:bodyPr/>
          <a:lstStyle/>
          <a:p>
            <a:pPr algn="ctr" eaLnBrk="1" hangingPunct="1"/>
            <a:r>
              <a:rPr kumimoji="1" lang="zh-CN" altLang="en-US" sz="4000" b="1" smtClean="0">
                <a:solidFill>
                  <a:schemeClr val="tx2"/>
                </a:solidFill>
                <a:ea typeface="华文新魏" panose="02010800040101010101" pitchFamily="2" charset="-122"/>
              </a:rPr>
              <a:t>链式基数排序</a:t>
            </a:r>
          </a:p>
        </p:txBody>
      </p:sp>
      <p:sp>
        <p:nvSpPr>
          <p:cNvPr id="64516" name="Rectangle 9"/>
          <p:cNvSpPr>
            <a:spLocks noGrp="1" noChangeArrowheads="1"/>
          </p:cNvSpPr>
          <p:nvPr>
            <p:ph type="body" sz="half" idx="1"/>
          </p:nvPr>
        </p:nvSpPr>
        <p:spPr>
          <a:xfrm>
            <a:off x="457200" y="1379538"/>
            <a:ext cx="8183563" cy="5145087"/>
          </a:xfrm>
        </p:spPr>
        <p:txBody>
          <a:bodyPr/>
          <a:lstStyle/>
          <a:p>
            <a:pPr algn="just" eaLnBrk="1" hangingPunct="1">
              <a:lnSpc>
                <a:spcPct val="105000"/>
              </a:lnSpc>
              <a:buClr>
                <a:srgbClr val="800080"/>
              </a:buClr>
              <a:buSzPct val="50000"/>
            </a:pPr>
            <a:r>
              <a:rPr lang="zh-CN" altLang="en-US" sz="3000" b="1" smtClean="0">
                <a:latin typeface="Times New Roman" panose="02020603050405020304" pitchFamily="18" charset="0"/>
                <a:ea typeface="仿宋_GB2312" pitchFamily="49" charset="-122"/>
              </a:rPr>
              <a:t>基数排序是典型的</a:t>
            </a:r>
            <a:r>
              <a:rPr lang="en-US" altLang="zh-CN" sz="3000" b="1" smtClean="0">
                <a:latin typeface="Times New Roman" panose="02020603050405020304" pitchFamily="18" charset="0"/>
                <a:ea typeface="仿宋_GB2312" pitchFamily="49" charset="-122"/>
              </a:rPr>
              <a:t>LSD</a:t>
            </a:r>
            <a:r>
              <a:rPr lang="zh-CN" altLang="en-US" sz="3000" b="1" smtClean="0">
                <a:latin typeface="Times New Roman" panose="02020603050405020304" pitchFamily="18" charset="0"/>
                <a:ea typeface="仿宋_GB2312" pitchFamily="49" charset="-122"/>
              </a:rPr>
              <a:t>排序方法</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利用“分配”和“收集”对单排序码进行排序。在这种方法中，把单排序码 </a:t>
            </a:r>
            <a:r>
              <a:rPr lang="en-US" altLang="zh-CN" sz="3000" b="1" i="1" smtClean="0">
                <a:latin typeface="Times New Roman" panose="02020603050405020304" pitchFamily="18" charset="0"/>
                <a:ea typeface="仿宋_GB2312" pitchFamily="49" charset="-122"/>
              </a:rPr>
              <a:t>K</a:t>
            </a:r>
            <a:r>
              <a:rPr lang="en-US" altLang="zh-CN" sz="3000" b="1" i="1" baseline="-25000" smtClean="0">
                <a:latin typeface="Times New Roman" panose="02020603050405020304" pitchFamily="18" charset="0"/>
                <a:ea typeface="仿宋_GB2312" pitchFamily="49" charset="-122"/>
              </a:rPr>
              <a:t>i</a:t>
            </a:r>
            <a:r>
              <a:rPr lang="en-US" altLang="zh-CN" sz="3000" b="1" i="1" baseline="30000"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看成是一个</a:t>
            </a:r>
            <a:r>
              <a:rPr lang="en-US" altLang="zh-CN" sz="3000" b="1" i="1" smtClean="0">
                <a:latin typeface="Times New Roman" panose="02020603050405020304" pitchFamily="18" charset="0"/>
                <a:ea typeface="仿宋_GB2312" pitchFamily="49" charset="-122"/>
              </a:rPr>
              <a:t>d</a:t>
            </a:r>
            <a:r>
              <a:rPr lang="zh-CN" altLang="en-US" sz="3000" b="1" smtClean="0">
                <a:latin typeface="Times New Roman" panose="02020603050405020304" pitchFamily="18" charset="0"/>
                <a:ea typeface="仿宋_GB2312" pitchFamily="49" charset="-122"/>
              </a:rPr>
              <a:t>元组：</a:t>
            </a:r>
          </a:p>
          <a:p>
            <a:pPr algn="just" eaLnBrk="1" hangingPunct="1">
              <a:lnSpc>
                <a:spcPct val="105000"/>
              </a:lnSpc>
              <a:buClr>
                <a:srgbClr val="800080"/>
              </a:buClr>
              <a:buSzPct val="50000"/>
            </a:pPr>
            <a:endParaRPr lang="zh-CN" altLang="en-US" sz="3000" b="1" smtClean="0">
              <a:latin typeface="Times New Roman" panose="02020603050405020304" pitchFamily="18" charset="0"/>
              <a:ea typeface="仿宋_GB2312" pitchFamily="49" charset="-122"/>
            </a:endParaRPr>
          </a:p>
          <a:p>
            <a:pPr algn="just" eaLnBrk="1" hangingPunct="1">
              <a:lnSpc>
                <a:spcPct val="105000"/>
              </a:lnSpc>
              <a:buClr>
                <a:srgbClr val="800080"/>
              </a:buClr>
              <a:buSzPct val="50000"/>
            </a:pPr>
            <a:r>
              <a:rPr lang="zh-CN" altLang="en-US" sz="3000" b="1" smtClean="0">
                <a:latin typeface="Times New Roman" panose="02020603050405020304" pitchFamily="18" charset="0"/>
                <a:ea typeface="仿宋_GB2312" pitchFamily="49" charset="-122"/>
              </a:rPr>
              <a:t>其中的每一个分量    </a:t>
            </a:r>
            <a:r>
              <a:rPr lang="en-US" altLang="zh-CN" sz="3000" b="1" smtClean="0">
                <a:latin typeface="Times New Roman" panose="02020603050405020304" pitchFamily="18" charset="0"/>
                <a:ea typeface="仿宋_GB2312" pitchFamily="49" charset="-122"/>
              </a:rPr>
              <a:t>(1</a:t>
            </a:r>
            <a:r>
              <a:rPr lang="en-US" altLang="zh-CN" sz="3000" b="1" smtClean="0">
                <a:latin typeface="Times New Roman" panose="02020603050405020304" pitchFamily="18" charset="0"/>
                <a:ea typeface="仿宋_GB2312" pitchFamily="49" charset="-122"/>
                <a:cs typeface="Times New Roman" panose="02020603050405020304" pitchFamily="18" charset="0"/>
              </a:rPr>
              <a:t>≤</a:t>
            </a:r>
            <a:r>
              <a:rPr lang="en-US" altLang="zh-CN" sz="3000" b="1" i="1" smtClean="0">
                <a:latin typeface="Times New Roman" panose="02020603050405020304" pitchFamily="18" charset="0"/>
                <a:ea typeface="仿宋_GB2312" pitchFamily="49" charset="-122"/>
              </a:rPr>
              <a:t>j</a:t>
            </a:r>
            <a:r>
              <a:rPr lang="en-US" altLang="zh-CN" sz="3000" b="1" smtClean="0">
                <a:latin typeface="Times New Roman" panose="02020603050405020304" pitchFamily="18" charset="0"/>
                <a:ea typeface="仿宋_GB2312" pitchFamily="49" charset="-122"/>
              </a:rPr>
              <a:t>≤</a:t>
            </a:r>
            <a:r>
              <a:rPr lang="en-US" altLang="zh-CN" sz="3000" b="1" i="1" smtClean="0">
                <a:latin typeface="Times New Roman" panose="02020603050405020304" pitchFamily="18" charset="0"/>
                <a:ea typeface="仿宋_GB2312" pitchFamily="49" charset="-122"/>
              </a:rPr>
              <a:t>d</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也可看成是一个排序码。</a:t>
            </a:r>
          </a:p>
          <a:p>
            <a:pPr algn="just" eaLnBrk="1" hangingPunct="1">
              <a:lnSpc>
                <a:spcPct val="105000"/>
              </a:lnSpc>
              <a:buClr>
                <a:srgbClr val="800080"/>
              </a:buClr>
              <a:buSzPct val="50000"/>
            </a:pPr>
            <a:r>
              <a:rPr lang="zh-CN" altLang="en-US" sz="3000" b="1" smtClean="0">
                <a:latin typeface="Times New Roman" panose="02020603050405020304" pitchFamily="18" charset="0"/>
                <a:ea typeface="仿宋_GB2312" pitchFamily="49" charset="-122"/>
              </a:rPr>
              <a:t>分量   有</a:t>
            </a:r>
            <a:r>
              <a:rPr lang="en-US" altLang="zh-CN" sz="3000" b="1" i="1" smtClean="0">
                <a:latin typeface="Times New Roman" panose="02020603050405020304" pitchFamily="18" charset="0"/>
                <a:ea typeface="仿宋_GB2312" pitchFamily="49" charset="-122"/>
              </a:rPr>
              <a:t>radix</a:t>
            </a:r>
            <a:r>
              <a:rPr lang="zh-CN" altLang="en-US" sz="3000" b="1" smtClean="0">
                <a:latin typeface="Times New Roman" panose="02020603050405020304" pitchFamily="18" charset="0"/>
                <a:ea typeface="仿宋_GB2312" pitchFamily="49" charset="-122"/>
              </a:rPr>
              <a:t>种取值</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称</a:t>
            </a:r>
            <a:r>
              <a:rPr lang="en-US" altLang="zh-CN" sz="3000" b="1" i="1" smtClean="0">
                <a:latin typeface="Times New Roman" panose="02020603050405020304" pitchFamily="18" charset="0"/>
                <a:ea typeface="仿宋_GB2312" pitchFamily="49" charset="-122"/>
              </a:rPr>
              <a:t>radix</a:t>
            </a:r>
            <a:r>
              <a:rPr lang="zh-CN" altLang="en-US" sz="3000" b="1" smtClean="0">
                <a:latin typeface="Times New Roman" panose="02020603050405020304" pitchFamily="18" charset="0"/>
                <a:ea typeface="仿宋_GB2312" pitchFamily="49" charset="-122"/>
              </a:rPr>
              <a:t>为基数。例如，排序码</a:t>
            </a:r>
            <a:r>
              <a:rPr lang="en-US" altLang="zh-CN" sz="3000" b="1" smtClean="0">
                <a:latin typeface="Times New Roman" panose="02020603050405020304" pitchFamily="18" charset="0"/>
                <a:ea typeface="仿宋_GB2312" pitchFamily="49" charset="-122"/>
              </a:rPr>
              <a:t>984</a:t>
            </a:r>
            <a:r>
              <a:rPr lang="zh-CN" altLang="en-US" sz="3000" b="1" smtClean="0">
                <a:latin typeface="Times New Roman" panose="02020603050405020304" pitchFamily="18" charset="0"/>
                <a:ea typeface="仿宋_GB2312" pitchFamily="49" charset="-122"/>
              </a:rPr>
              <a:t>可以看成是一个</a:t>
            </a:r>
            <a:r>
              <a:rPr lang="en-US" altLang="zh-CN" sz="3000" b="1" smtClean="0">
                <a:latin typeface="Times New Roman" panose="02020603050405020304" pitchFamily="18" charset="0"/>
                <a:ea typeface="仿宋_GB2312" pitchFamily="49" charset="-122"/>
              </a:rPr>
              <a:t>3</a:t>
            </a:r>
            <a:r>
              <a:rPr lang="zh-CN" altLang="en-US" sz="3000" b="1" smtClean="0">
                <a:latin typeface="Times New Roman" panose="02020603050405020304" pitchFamily="18" charset="0"/>
                <a:ea typeface="仿宋_GB2312" pitchFamily="49" charset="-122"/>
              </a:rPr>
              <a:t>元组</a:t>
            </a:r>
            <a:r>
              <a:rPr lang="en-US" altLang="zh-CN" sz="3000" b="1" smtClean="0">
                <a:latin typeface="Times New Roman" panose="02020603050405020304" pitchFamily="18" charset="0"/>
                <a:ea typeface="仿宋_GB2312" pitchFamily="49" charset="-122"/>
              </a:rPr>
              <a:t>(9, 8, 4), </a:t>
            </a:r>
            <a:r>
              <a:rPr lang="zh-CN" altLang="en-US" sz="3000" b="1" smtClean="0">
                <a:latin typeface="Times New Roman" panose="02020603050405020304" pitchFamily="18" charset="0"/>
                <a:ea typeface="仿宋_GB2312" pitchFamily="49" charset="-122"/>
              </a:rPr>
              <a:t>每一位有 </a:t>
            </a:r>
            <a:r>
              <a:rPr lang="en-US" altLang="zh-CN" sz="3000" b="1" smtClean="0">
                <a:latin typeface="Times New Roman" panose="02020603050405020304" pitchFamily="18" charset="0"/>
                <a:ea typeface="仿宋_GB2312" pitchFamily="49" charset="-122"/>
              </a:rPr>
              <a:t>0, 1, …, 9 </a:t>
            </a:r>
            <a:r>
              <a:rPr lang="zh-CN" altLang="en-US" sz="3000" b="1" smtClean="0">
                <a:latin typeface="Times New Roman" panose="02020603050405020304" pitchFamily="18" charset="0"/>
                <a:ea typeface="仿宋_GB2312" pitchFamily="49" charset="-122"/>
              </a:rPr>
              <a:t>等</a:t>
            </a:r>
            <a:r>
              <a:rPr lang="en-US" altLang="zh-CN" sz="3000" b="1" smtClean="0">
                <a:latin typeface="Times New Roman" panose="02020603050405020304" pitchFamily="18" charset="0"/>
                <a:ea typeface="仿宋_GB2312" pitchFamily="49" charset="-122"/>
              </a:rPr>
              <a:t>10</a:t>
            </a:r>
            <a:r>
              <a:rPr lang="zh-CN" altLang="en-US" sz="3000" b="1" smtClean="0">
                <a:latin typeface="Times New Roman" panose="02020603050405020304" pitchFamily="18" charset="0"/>
                <a:ea typeface="仿宋_GB2312" pitchFamily="49" charset="-122"/>
              </a:rPr>
              <a:t>种取值，基数</a:t>
            </a:r>
            <a:r>
              <a:rPr lang="en-US" altLang="zh-CN" sz="3000" b="1" i="1" smtClean="0">
                <a:solidFill>
                  <a:schemeClr val="tx2"/>
                </a:solidFill>
                <a:latin typeface="Times New Roman" panose="02020603050405020304" pitchFamily="18" charset="0"/>
                <a:ea typeface="仿宋_GB2312" pitchFamily="49" charset="-122"/>
              </a:rPr>
              <a:t>radix</a:t>
            </a:r>
            <a:r>
              <a:rPr lang="en-US" altLang="zh-CN" sz="3000" b="1" smtClean="0">
                <a:solidFill>
                  <a:schemeClr val="tx2"/>
                </a:solidFill>
                <a:latin typeface="Times New Roman" panose="02020603050405020304" pitchFamily="18" charset="0"/>
                <a:ea typeface="仿宋_GB2312" pitchFamily="49" charset="-122"/>
              </a:rPr>
              <a:t> = 10</a:t>
            </a:r>
            <a:r>
              <a:rPr lang="zh-CN" altLang="en-US" sz="3000" b="1" smtClean="0">
                <a:latin typeface="Times New Roman" panose="02020603050405020304" pitchFamily="18" charset="0"/>
                <a:ea typeface="仿宋_GB2312" pitchFamily="49" charset="-122"/>
              </a:rPr>
              <a:t>。</a:t>
            </a:r>
          </a:p>
        </p:txBody>
      </p:sp>
      <p:graphicFrame>
        <p:nvGraphicFramePr>
          <p:cNvPr id="64517" name="Object 3"/>
          <p:cNvGraphicFramePr>
            <a:graphicFrameLocks noChangeAspect="1"/>
          </p:cNvGraphicFramePr>
          <p:nvPr/>
        </p:nvGraphicFramePr>
        <p:xfrm>
          <a:off x="1763713" y="2960688"/>
          <a:ext cx="2819400" cy="612775"/>
        </p:xfrm>
        <a:graphic>
          <a:graphicData uri="http://schemas.openxmlformats.org/presentationml/2006/ole">
            <mc:AlternateContent xmlns:mc="http://schemas.openxmlformats.org/markup-compatibility/2006">
              <mc:Choice xmlns:v="urn:schemas-microsoft-com:vml" Requires="v">
                <p:oleObj spid="_x0000_s3077" name="公式" r:id="rId3" imgW="1168400" imgH="241300" progId="Equation.3">
                  <p:embed/>
                </p:oleObj>
              </mc:Choice>
              <mc:Fallback>
                <p:oleObj name="公式" r:id="rId3" imgW="1168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960688"/>
                        <a:ext cx="28194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8" name="Object 8"/>
          <p:cNvGraphicFramePr>
            <a:graphicFrameLocks noChangeAspect="1"/>
          </p:cNvGraphicFramePr>
          <p:nvPr/>
        </p:nvGraphicFramePr>
        <p:xfrm>
          <a:off x="3970338" y="3500438"/>
          <a:ext cx="493712" cy="609600"/>
        </p:xfrm>
        <a:graphic>
          <a:graphicData uri="http://schemas.openxmlformats.org/presentationml/2006/ole">
            <mc:AlternateContent xmlns:mc="http://schemas.openxmlformats.org/markup-compatibility/2006">
              <mc:Choice xmlns:v="urn:schemas-microsoft-com:vml" Requires="v">
                <p:oleObj spid="_x0000_s3078" name="公式" r:id="rId5" imgW="228600" imgH="241300" progId="Equation.3">
                  <p:embed/>
                </p:oleObj>
              </mc:Choice>
              <mc:Fallback>
                <p:oleObj name="公式" r:id="rId5" imgW="2286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0338" y="3500438"/>
                        <a:ext cx="4937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9" name="Object 13"/>
          <p:cNvGraphicFramePr>
            <a:graphicFrameLocks noChangeAspect="1"/>
          </p:cNvGraphicFramePr>
          <p:nvPr>
            <p:ph sz="half" idx="2"/>
          </p:nvPr>
        </p:nvGraphicFramePr>
        <p:xfrm>
          <a:off x="1655763" y="4545013"/>
          <a:ext cx="477837" cy="612775"/>
        </p:xfrm>
        <a:graphic>
          <a:graphicData uri="http://schemas.openxmlformats.org/presentationml/2006/ole">
            <mc:AlternateContent xmlns:mc="http://schemas.openxmlformats.org/markup-compatibility/2006">
              <mc:Choice xmlns:v="urn:schemas-microsoft-com:vml" Requires="v">
                <p:oleObj spid="_x0000_s3079" name="公式" r:id="rId7" imgW="228600" imgH="241300" progId="Equation.3">
                  <p:embed/>
                </p:oleObj>
              </mc:Choice>
              <mc:Fallback>
                <p:oleObj name="公式" r:id="rId7" imgW="2286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763" y="4545013"/>
                        <a:ext cx="477837"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4114208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57A87D-BB31-4B6D-9AB7-9969FA56C79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51</a:t>
            </a:fld>
            <a:endParaRPr lang="en-US" altLang="zh-CN" sz="1800" smtClean="0">
              <a:latin typeface="华文新魏" panose="02010800040101010101" pitchFamily="2" charset="-122"/>
              <a:ea typeface="华文新魏" panose="02010800040101010101" pitchFamily="2" charset="-122"/>
            </a:endParaRPr>
          </a:p>
        </p:txBody>
      </p:sp>
      <p:sp>
        <p:nvSpPr>
          <p:cNvPr id="65539" name="Rectangle 2"/>
          <p:cNvSpPr>
            <a:spLocks noGrp="1" noChangeArrowheads="1"/>
          </p:cNvSpPr>
          <p:nvPr>
            <p:ph type="body" idx="1"/>
          </p:nvPr>
        </p:nvSpPr>
        <p:spPr>
          <a:xfrm>
            <a:off x="514350" y="693738"/>
            <a:ext cx="8089900" cy="5867400"/>
          </a:xfrm>
        </p:spPr>
        <p:txBody>
          <a:bodyPr/>
          <a:lstStyle/>
          <a:p>
            <a:pPr eaLnBrk="1" hangingPunct="1">
              <a:lnSpc>
                <a:spcPct val="105000"/>
              </a:lnSpc>
              <a:buClr>
                <a:srgbClr val="800080"/>
              </a:buClr>
              <a:buSzPct val="50000"/>
            </a:pPr>
            <a:r>
              <a:rPr lang="zh-CN" altLang="en-US" sz="3000" b="1" smtClean="0">
                <a:latin typeface="Times New Roman" panose="02020603050405020304" pitchFamily="18" charset="0"/>
                <a:ea typeface="仿宋_GB2312" pitchFamily="49" charset="-122"/>
              </a:rPr>
              <a:t>一趟“分配”、“收集” 完成后</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所有元素就按其排序码的值从小到大排好序了。</a:t>
            </a:r>
          </a:p>
          <a:p>
            <a:pPr eaLnBrk="1" hangingPunct="1">
              <a:lnSpc>
                <a:spcPct val="105000"/>
              </a:lnSpc>
              <a:buClr>
                <a:srgbClr val="800080"/>
              </a:buClr>
              <a:buSzPct val="50000"/>
            </a:pPr>
            <a:r>
              <a:rPr lang="zh-CN" altLang="en-US" sz="3000" b="1" smtClean="0">
                <a:latin typeface="Times New Roman" panose="02020603050405020304" pitchFamily="18" charset="0"/>
                <a:ea typeface="仿宋_GB2312" pitchFamily="49" charset="-122"/>
              </a:rPr>
              <a:t>各队列采用链式队列结构</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分配到同一队列的排序码用链接指针链接起来。每一队列设置两 个队列指针： </a:t>
            </a:r>
            <a:r>
              <a:rPr lang="en-US" altLang="zh-CN" sz="3000" b="1" smtClean="0">
                <a:latin typeface="Times New Roman" panose="02020603050405020304" pitchFamily="18" charset="0"/>
                <a:ea typeface="仿宋_GB2312" pitchFamily="49" charset="-122"/>
              </a:rPr>
              <a:t>int front [radix]</a:t>
            </a:r>
            <a:r>
              <a:rPr lang="zh-CN" altLang="en-US" sz="3000" b="1" smtClean="0">
                <a:latin typeface="Times New Roman" panose="02020603050405020304" pitchFamily="18" charset="0"/>
                <a:ea typeface="仿宋_GB2312" pitchFamily="49" charset="-122"/>
              </a:rPr>
              <a:t>指示队头， </a:t>
            </a:r>
            <a:r>
              <a:rPr lang="en-US" altLang="zh-CN" sz="3000" b="1" smtClean="0">
                <a:latin typeface="Times New Roman" panose="02020603050405020304" pitchFamily="18" charset="0"/>
                <a:ea typeface="仿宋_GB2312" pitchFamily="49" charset="-122"/>
              </a:rPr>
              <a:t>int rear [radix] </a:t>
            </a:r>
            <a:r>
              <a:rPr lang="zh-CN" altLang="en-US" sz="3000" b="1" smtClean="0">
                <a:latin typeface="Times New Roman" panose="02020603050405020304" pitchFamily="18" charset="0"/>
                <a:ea typeface="仿宋_GB2312" pitchFamily="49" charset="-122"/>
              </a:rPr>
              <a:t>指向队尾。</a:t>
            </a:r>
          </a:p>
          <a:p>
            <a:pPr eaLnBrk="1" hangingPunct="1">
              <a:lnSpc>
                <a:spcPct val="105000"/>
              </a:lnSpc>
              <a:buClr>
                <a:srgbClr val="800080"/>
              </a:buClr>
              <a:buSzPct val="50000"/>
            </a:pPr>
            <a:r>
              <a:rPr lang="zh-CN" altLang="en-US" sz="3000" b="1" smtClean="0">
                <a:latin typeface="Times New Roman" panose="02020603050405020304" pitchFamily="18" charset="0"/>
                <a:ea typeface="仿宋_GB2312" pitchFamily="49" charset="-122"/>
              </a:rPr>
              <a:t>为了有效地存储和重排</a:t>
            </a:r>
            <a:r>
              <a:rPr lang="zh-CN" altLang="en-US" sz="3000" b="1" i="1" smtClean="0">
                <a:latin typeface="Times New Roman" panose="02020603050405020304" pitchFamily="18" charset="0"/>
                <a:ea typeface="仿宋_GB2312" pitchFamily="49" charset="-122"/>
              </a:rPr>
              <a:t> </a:t>
            </a:r>
            <a:r>
              <a:rPr lang="en-US" altLang="zh-CN" sz="3000" b="1" i="1" smtClean="0">
                <a:latin typeface="Times New Roman" panose="02020603050405020304" pitchFamily="18" charset="0"/>
                <a:ea typeface="仿宋_GB2312" pitchFamily="49" charset="-122"/>
              </a:rPr>
              <a:t>n</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个待排序元素，以静态链表作为它们的存储结构。</a:t>
            </a:r>
            <a:endParaRPr lang="zh-CN" altLang="en-US" sz="3000" smtClean="0">
              <a:latin typeface="Times New Roman" panose="02020603050405020304" pitchFamily="18" charset="0"/>
              <a:ea typeface="仿宋_GB2312" pitchFamily="49" charset="-122"/>
            </a:endParaRPr>
          </a:p>
        </p:txBody>
      </p:sp>
    </p:spTree>
    <p:extLst>
      <p:ext uri="{BB962C8B-B14F-4D97-AF65-F5344CB8AC3E}">
        <p14:creationId xmlns:p14="http://schemas.microsoft.com/office/powerpoint/2010/main" val="158193656"/>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23B77F-7C3B-4C9A-BEEE-FD624C26D5B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52</a:t>
            </a:fld>
            <a:endParaRPr lang="en-US" altLang="zh-CN" sz="1800" smtClean="0">
              <a:latin typeface="华文新魏" panose="02010800040101010101" pitchFamily="2" charset="-122"/>
              <a:ea typeface="华文新魏" panose="02010800040101010101" pitchFamily="2" charset="-122"/>
            </a:endParaRPr>
          </a:p>
        </p:txBody>
      </p:sp>
      <p:sp>
        <p:nvSpPr>
          <p:cNvPr id="66563" name="Text Box 2"/>
          <p:cNvSpPr txBox="1">
            <a:spLocks noChangeArrowheads="1"/>
          </p:cNvSpPr>
          <p:nvPr/>
        </p:nvSpPr>
        <p:spPr bwMode="auto">
          <a:xfrm>
            <a:off x="831850" y="476250"/>
            <a:ext cx="77724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仿宋_GB2312" pitchFamily="49" charset="-122"/>
              </a:rPr>
              <a:t>基数排序的“分配”与“收集”过程   第一趟</a:t>
            </a:r>
            <a:endParaRPr kumimoji="1" lang="zh-CN" altLang="en-US" sz="3000">
              <a:latin typeface="Times New Roman" panose="02020603050405020304" pitchFamily="18" charset="0"/>
            </a:endParaRPr>
          </a:p>
        </p:txBody>
      </p:sp>
      <p:sp>
        <p:nvSpPr>
          <p:cNvPr id="999427" name="Rectangle 3" descr="羊皮纸"/>
          <p:cNvSpPr>
            <a:spLocks noChangeArrowheads="1"/>
          </p:cNvSpPr>
          <p:nvPr/>
        </p:nvSpPr>
        <p:spPr bwMode="auto">
          <a:xfrm>
            <a:off x="1524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614</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565" name="Line 4" descr="羊皮纸"/>
          <p:cNvSpPr>
            <a:spLocks noChangeShapeType="1"/>
          </p:cNvSpPr>
          <p:nvPr/>
        </p:nvSpPr>
        <p:spPr bwMode="auto">
          <a:xfrm>
            <a:off x="7620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6" name="Line 5" descr="羊皮纸"/>
          <p:cNvSpPr>
            <a:spLocks noChangeShapeType="1"/>
          </p:cNvSpPr>
          <p:nvPr/>
        </p:nvSpPr>
        <p:spPr bwMode="auto">
          <a:xfrm>
            <a:off x="1676400" y="1436688"/>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30" name="Rectangle 6" descr="羊皮纸"/>
          <p:cNvSpPr>
            <a:spLocks noChangeArrowheads="1"/>
          </p:cNvSpPr>
          <p:nvPr/>
        </p:nvSpPr>
        <p:spPr bwMode="auto">
          <a:xfrm>
            <a:off x="19812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921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568" name="Line 7" descr="羊皮纸"/>
          <p:cNvSpPr>
            <a:spLocks noChangeShapeType="1"/>
          </p:cNvSpPr>
          <p:nvPr/>
        </p:nvSpPr>
        <p:spPr bwMode="auto">
          <a:xfrm>
            <a:off x="2590800" y="1436688"/>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32" name="Rectangle 8" descr="羊皮纸"/>
          <p:cNvSpPr>
            <a:spLocks noChangeArrowheads="1"/>
          </p:cNvSpPr>
          <p:nvPr/>
        </p:nvSpPr>
        <p:spPr bwMode="auto">
          <a:xfrm>
            <a:off x="28956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485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570" name="Line 9" descr="羊皮纸"/>
          <p:cNvSpPr>
            <a:spLocks noChangeShapeType="1"/>
          </p:cNvSpPr>
          <p:nvPr/>
        </p:nvSpPr>
        <p:spPr bwMode="auto">
          <a:xfrm>
            <a:off x="3505200" y="1436688"/>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34" name="Rectangle 10" descr="羊皮纸"/>
          <p:cNvSpPr>
            <a:spLocks noChangeArrowheads="1"/>
          </p:cNvSpPr>
          <p:nvPr/>
        </p:nvSpPr>
        <p:spPr bwMode="auto">
          <a:xfrm>
            <a:off x="38100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637</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35" name="Rectangle 11" descr="羊皮纸"/>
          <p:cNvSpPr>
            <a:spLocks noChangeArrowheads="1"/>
          </p:cNvSpPr>
          <p:nvPr/>
        </p:nvSpPr>
        <p:spPr bwMode="auto">
          <a:xfrm>
            <a:off x="10668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738</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573" name="Line 12" descr="羊皮纸"/>
          <p:cNvSpPr>
            <a:spLocks noChangeShapeType="1"/>
          </p:cNvSpPr>
          <p:nvPr/>
        </p:nvSpPr>
        <p:spPr bwMode="auto">
          <a:xfrm>
            <a:off x="4419600" y="1436688"/>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37" name="Rectangle 13" descr="羊皮纸"/>
          <p:cNvSpPr>
            <a:spLocks noChangeArrowheads="1"/>
          </p:cNvSpPr>
          <p:nvPr/>
        </p:nvSpPr>
        <p:spPr bwMode="auto">
          <a:xfrm>
            <a:off x="47244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101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575" name="Line 14" descr="羊皮纸"/>
          <p:cNvSpPr>
            <a:spLocks noChangeShapeType="1"/>
          </p:cNvSpPr>
          <p:nvPr/>
        </p:nvSpPr>
        <p:spPr bwMode="auto">
          <a:xfrm>
            <a:off x="5334000" y="1436688"/>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39" name="Rectangle 15" descr="羊皮纸"/>
          <p:cNvSpPr>
            <a:spLocks noChangeArrowheads="1"/>
          </p:cNvSpPr>
          <p:nvPr/>
        </p:nvSpPr>
        <p:spPr bwMode="auto">
          <a:xfrm>
            <a:off x="56388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215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577" name="Line 16" descr="羊皮纸"/>
          <p:cNvSpPr>
            <a:spLocks noChangeShapeType="1"/>
          </p:cNvSpPr>
          <p:nvPr/>
        </p:nvSpPr>
        <p:spPr bwMode="auto">
          <a:xfrm>
            <a:off x="6248400" y="1436688"/>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41" name="Rectangle 17" descr="羊皮纸"/>
          <p:cNvSpPr>
            <a:spLocks noChangeArrowheads="1"/>
          </p:cNvSpPr>
          <p:nvPr/>
        </p:nvSpPr>
        <p:spPr bwMode="auto">
          <a:xfrm>
            <a:off x="65532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530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579" name="Line 18" descr="羊皮纸"/>
          <p:cNvSpPr>
            <a:spLocks noChangeShapeType="1"/>
          </p:cNvSpPr>
          <p:nvPr/>
        </p:nvSpPr>
        <p:spPr bwMode="auto">
          <a:xfrm>
            <a:off x="7162800" y="1436688"/>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43" name="Rectangle 19" descr="羊皮纸"/>
          <p:cNvSpPr>
            <a:spLocks noChangeArrowheads="1"/>
          </p:cNvSpPr>
          <p:nvPr/>
        </p:nvSpPr>
        <p:spPr bwMode="auto">
          <a:xfrm>
            <a:off x="74676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790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581" name="Line 20" descr="羊皮纸"/>
          <p:cNvSpPr>
            <a:spLocks noChangeShapeType="1"/>
          </p:cNvSpPr>
          <p:nvPr/>
        </p:nvSpPr>
        <p:spPr bwMode="auto">
          <a:xfrm>
            <a:off x="8077200" y="1436688"/>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45" name="Rectangle 21" descr="羊皮纸"/>
          <p:cNvSpPr>
            <a:spLocks noChangeArrowheads="1"/>
          </p:cNvSpPr>
          <p:nvPr/>
        </p:nvSpPr>
        <p:spPr bwMode="auto">
          <a:xfrm>
            <a:off x="83820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306</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583" name="Text Box 22"/>
          <p:cNvSpPr txBox="1">
            <a:spLocks noChangeArrowheads="1"/>
          </p:cNvSpPr>
          <p:nvPr/>
        </p:nvSpPr>
        <p:spPr bwMode="auto">
          <a:xfrm>
            <a:off x="76200" y="1766888"/>
            <a:ext cx="4948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008000"/>
                </a:solidFill>
                <a:latin typeface="Times New Roman" panose="02020603050405020304" pitchFamily="18" charset="0"/>
                <a:ea typeface="仿宋_GB2312" pitchFamily="49" charset="-122"/>
              </a:rPr>
              <a:t>第一趟分配（按最低位 </a:t>
            </a:r>
            <a:r>
              <a:rPr kumimoji="1" lang="en-US" altLang="zh-CN" sz="2800" b="1" i="1">
                <a:solidFill>
                  <a:srgbClr val="008000"/>
                </a:solidFill>
                <a:latin typeface="Times New Roman" panose="02020603050405020304" pitchFamily="18" charset="0"/>
                <a:ea typeface="仿宋_GB2312" pitchFamily="49" charset="-122"/>
              </a:rPr>
              <a:t>i</a:t>
            </a:r>
            <a:r>
              <a:rPr kumimoji="1" lang="en-US" altLang="zh-CN" sz="2800" b="1">
                <a:solidFill>
                  <a:srgbClr val="008000"/>
                </a:solidFill>
                <a:latin typeface="Times New Roman" panose="02020603050405020304" pitchFamily="18" charset="0"/>
                <a:ea typeface="仿宋_GB2312" pitchFamily="49" charset="-122"/>
              </a:rPr>
              <a:t> = 3 </a:t>
            </a:r>
            <a:r>
              <a:rPr kumimoji="1" lang="zh-CN" altLang="en-US" sz="2800" b="1">
                <a:solidFill>
                  <a:srgbClr val="008000"/>
                </a:solidFill>
                <a:latin typeface="Times New Roman" panose="02020603050405020304" pitchFamily="18" charset="0"/>
                <a:ea typeface="仿宋_GB2312" pitchFamily="49" charset="-122"/>
              </a:rPr>
              <a:t>）</a:t>
            </a:r>
          </a:p>
        </p:txBody>
      </p:sp>
      <p:sp>
        <p:nvSpPr>
          <p:cNvPr id="66584" name="Text Box 23"/>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[0]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[1]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[2]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[3]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[4]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[5]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[6]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[7]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[8]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[9]</a:t>
            </a:r>
          </a:p>
        </p:txBody>
      </p:sp>
      <p:sp>
        <p:nvSpPr>
          <p:cNvPr id="66585" name="Line 24"/>
          <p:cNvSpPr>
            <a:spLocks noChangeShapeType="1"/>
          </p:cNvSpPr>
          <p:nvPr/>
        </p:nvSpPr>
        <p:spPr bwMode="auto">
          <a:xfrm>
            <a:off x="533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6" name="Line 25"/>
          <p:cNvSpPr>
            <a:spLocks noChangeShapeType="1"/>
          </p:cNvSpPr>
          <p:nvPr/>
        </p:nvSpPr>
        <p:spPr bwMode="auto">
          <a:xfrm>
            <a:off x="1447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7" name="Line 26"/>
          <p:cNvSpPr>
            <a:spLocks noChangeShapeType="1"/>
          </p:cNvSpPr>
          <p:nvPr/>
        </p:nvSpPr>
        <p:spPr bwMode="auto">
          <a:xfrm>
            <a:off x="2362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8" name="Line 27"/>
          <p:cNvSpPr>
            <a:spLocks noChangeShapeType="1"/>
          </p:cNvSpPr>
          <p:nvPr/>
        </p:nvSpPr>
        <p:spPr bwMode="auto">
          <a:xfrm>
            <a:off x="3200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9" name="Line 28"/>
          <p:cNvSpPr>
            <a:spLocks noChangeShapeType="1"/>
          </p:cNvSpPr>
          <p:nvPr/>
        </p:nvSpPr>
        <p:spPr bwMode="auto">
          <a:xfrm>
            <a:off x="4114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0" name="Line 29"/>
          <p:cNvSpPr>
            <a:spLocks noChangeShapeType="1"/>
          </p:cNvSpPr>
          <p:nvPr/>
        </p:nvSpPr>
        <p:spPr bwMode="auto">
          <a:xfrm>
            <a:off x="5029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1" name="Line 30"/>
          <p:cNvSpPr>
            <a:spLocks noChangeShapeType="1"/>
          </p:cNvSpPr>
          <p:nvPr/>
        </p:nvSpPr>
        <p:spPr bwMode="auto">
          <a:xfrm>
            <a:off x="5867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2" name="Line 31"/>
          <p:cNvSpPr>
            <a:spLocks noChangeShapeType="1"/>
          </p:cNvSpPr>
          <p:nvPr/>
        </p:nvSpPr>
        <p:spPr bwMode="auto">
          <a:xfrm>
            <a:off x="6781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3" name="Line 32"/>
          <p:cNvSpPr>
            <a:spLocks noChangeShapeType="1"/>
          </p:cNvSpPr>
          <p:nvPr/>
        </p:nvSpPr>
        <p:spPr bwMode="auto">
          <a:xfrm>
            <a:off x="7696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4" name="Line 33"/>
          <p:cNvSpPr>
            <a:spLocks noChangeShapeType="1"/>
          </p:cNvSpPr>
          <p:nvPr/>
        </p:nvSpPr>
        <p:spPr bwMode="auto">
          <a:xfrm flipH="1">
            <a:off x="86106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58" name="Rectangle 34" descr="羊皮纸"/>
          <p:cNvSpPr>
            <a:spLocks noChangeArrowheads="1"/>
          </p:cNvSpPr>
          <p:nvPr/>
        </p:nvSpPr>
        <p:spPr bwMode="auto">
          <a:xfrm>
            <a:off x="38100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614</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59" name="Rectangle 35" descr="羊皮纸"/>
          <p:cNvSpPr>
            <a:spLocks noChangeArrowheads="1"/>
          </p:cNvSpPr>
          <p:nvPr/>
        </p:nvSpPr>
        <p:spPr bwMode="auto">
          <a:xfrm>
            <a:off x="73914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738</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0" name="Rectangle 36" descr="羊皮纸"/>
          <p:cNvSpPr>
            <a:spLocks noChangeArrowheads="1"/>
          </p:cNvSpPr>
          <p:nvPr/>
        </p:nvSpPr>
        <p:spPr bwMode="auto">
          <a:xfrm>
            <a:off x="11430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921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1" name="Rectangle 37" descr="羊皮纸"/>
          <p:cNvSpPr>
            <a:spLocks noChangeArrowheads="1"/>
          </p:cNvSpPr>
          <p:nvPr/>
        </p:nvSpPr>
        <p:spPr bwMode="auto">
          <a:xfrm>
            <a:off x="47244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485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2" name="Rectangle 38" descr="羊皮纸"/>
          <p:cNvSpPr>
            <a:spLocks noChangeArrowheads="1"/>
          </p:cNvSpPr>
          <p:nvPr/>
        </p:nvSpPr>
        <p:spPr bwMode="auto">
          <a:xfrm>
            <a:off x="64770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637</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3" name="Rectangle 39" descr="羊皮纸"/>
          <p:cNvSpPr>
            <a:spLocks noChangeArrowheads="1"/>
          </p:cNvSpPr>
          <p:nvPr/>
        </p:nvSpPr>
        <p:spPr bwMode="auto">
          <a:xfrm>
            <a:off x="1143000" y="31765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101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4" name="Rectangle 40" descr="羊皮纸"/>
          <p:cNvSpPr>
            <a:spLocks noChangeArrowheads="1"/>
          </p:cNvSpPr>
          <p:nvPr/>
        </p:nvSpPr>
        <p:spPr bwMode="auto">
          <a:xfrm>
            <a:off x="4724400" y="31765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215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5" name="Rectangle 41" descr="羊皮纸"/>
          <p:cNvSpPr>
            <a:spLocks noChangeArrowheads="1"/>
          </p:cNvSpPr>
          <p:nvPr/>
        </p:nvSpPr>
        <p:spPr bwMode="auto">
          <a:xfrm>
            <a:off x="2286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530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6" name="Rectangle 42" descr="羊皮纸"/>
          <p:cNvSpPr>
            <a:spLocks noChangeArrowheads="1"/>
          </p:cNvSpPr>
          <p:nvPr/>
        </p:nvSpPr>
        <p:spPr bwMode="auto">
          <a:xfrm>
            <a:off x="228600" y="31765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790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7" name="Rectangle 43" descr="羊皮纸"/>
          <p:cNvSpPr>
            <a:spLocks noChangeArrowheads="1"/>
          </p:cNvSpPr>
          <p:nvPr/>
        </p:nvSpPr>
        <p:spPr bwMode="auto">
          <a:xfrm>
            <a:off x="5562600" y="3862388"/>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306</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8" name="Text Box 44"/>
          <p:cNvSpPr txBox="1">
            <a:spLocks noChangeArrowheads="1"/>
          </p:cNvSpPr>
          <p:nvPr/>
        </p:nvSpPr>
        <p:spPr bwMode="auto">
          <a:xfrm>
            <a:off x="136525" y="4562475"/>
            <a:ext cx="8959850" cy="519113"/>
          </a:xfrm>
          <a:prstGeom prst="rect">
            <a:avLst/>
          </a:prstGeom>
          <a:noFill/>
          <a:ln w="9525">
            <a:noFill/>
            <a:miter lim="800000"/>
            <a:headEnd/>
            <a:tailEnd/>
          </a:ln>
        </p:spPr>
        <p:txBody>
          <a:bodyPr wrap="none">
            <a:spAutoFit/>
          </a:bodyPr>
          <a:lstStyle/>
          <a:p>
            <a:pPr eaLnBrk="1" hangingPunct="1">
              <a:defRPr/>
            </a:pP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[0]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[1]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[2]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[3]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[4]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[5]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[6]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[7]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[8]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6606" name="Text Box 45"/>
          <p:cNvSpPr txBox="1">
            <a:spLocks noChangeArrowheads="1"/>
          </p:cNvSpPr>
          <p:nvPr/>
        </p:nvSpPr>
        <p:spPr bwMode="auto">
          <a:xfrm>
            <a:off x="76200" y="5121275"/>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008000"/>
                </a:solidFill>
                <a:latin typeface="Times New Roman" panose="02020603050405020304" pitchFamily="18" charset="0"/>
                <a:ea typeface="仿宋_GB2312" pitchFamily="49" charset="-122"/>
              </a:rPr>
              <a:t>第一趟收集</a:t>
            </a:r>
          </a:p>
        </p:txBody>
      </p:sp>
      <p:sp>
        <p:nvSpPr>
          <p:cNvPr id="999470" name="Rectangle 46" descr="羊皮纸"/>
          <p:cNvSpPr>
            <a:spLocks noChangeArrowheads="1"/>
          </p:cNvSpPr>
          <p:nvPr/>
        </p:nvSpPr>
        <p:spPr bwMode="auto">
          <a:xfrm>
            <a:off x="1524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530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608" name="Line 47" descr="羊皮纸"/>
          <p:cNvSpPr>
            <a:spLocks noChangeShapeType="1"/>
          </p:cNvSpPr>
          <p:nvPr/>
        </p:nvSpPr>
        <p:spPr bwMode="auto">
          <a:xfrm>
            <a:off x="762000" y="5962650"/>
            <a:ext cx="304800" cy="0"/>
          </a:xfrm>
          <a:prstGeom prst="line">
            <a:avLst/>
          </a:prstGeom>
          <a:noFill/>
          <a:ln w="254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72" name="Rectangle 48" descr="羊皮纸"/>
          <p:cNvSpPr>
            <a:spLocks noChangeArrowheads="1"/>
          </p:cNvSpPr>
          <p:nvPr/>
        </p:nvSpPr>
        <p:spPr bwMode="auto">
          <a:xfrm>
            <a:off x="10668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790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610" name="Line 49" descr="羊皮纸"/>
          <p:cNvSpPr>
            <a:spLocks noChangeShapeType="1"/>
          </p:cNvSpPr>
          <p:nvPr/>
        </p:nvSpPr>
        <p:spPr bwMode="auto">
          <a:xfrm>
            <a:off x="1676400" y="5962650"/>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74" name="Rectangle 50" descr="羊皮纸"/>
          <p:cNvSpPr>
            <a:spLocks noChangeArrowheads="1"/>
          </p:cNvSpPr>
          <p:nvPr/>
        </p:nvSpPr>
        <p:spPr bwMode="auto">
          <a:xfrm>
            <a:off x="19812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921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612" name="Line 51" descr="羊皮纸"/>
          <p:cNvSpPr>
            <a:spLocks noChangeShapeType="1"/>
          </p:cNvSpPr>
          <p:nvPr/>
        </p:nvSpPr>
        <p:spPr bwMode="auto">
          <a:xfrm>
            <a:off x="2590800" y="5962650"/>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76" name="Rectangle 52" descr="羊皮纸"/>
          <p:cNvSpPr>
            <a:spLocks noChangeArrowheads="1"/>
          </p:cNvSpPr>
          <p:nvPr/>
        </p:nvSpPr>
        <p:spPr bwMode="auto">
          <a:xfrm>
            <a:off x="28956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101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614" name="Line 53" descr="羊皮纸"/>
          <p:cNvSpPr>
            <a:spLocks noChangeShapeType="1"/>
          </p:cNvSpPr>
          <p:nvPr/>
        </p:nvSpPr>
        <p:spPr bwMode="auto">
          <a:xfrm>
            <a:off x="3505200" y="5962650"/>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78" name="Rectangle 54" descr="羊皮纸"/>
          <p:cNvSpPr>
            <a:spLocks noChangeArrowheads="1"/>
          </p:cNvSpPr>
          <p:nvPr/>
        </p:nvSpPr>
        <p:spPr bwMode="auto">
          <a:xfrm>
            <a:off x="38100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614</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616" name="Line 55" descr="羊皮纸"/>
          <p:cNvSpPr>
            <a:spLocks noChangeShapeType="1"/>
          </p:cNvSpPr>
          <p:nvPr/>
        </p:nvSpPr>
        <p:spPr bwMode="auto">
          <a:xfrm>
            <a:off x="4419600" y="5962650"/>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80" name="Rectangle 56" descr="羊皮纸"/>
          <p:cNvSpPr>
            <a:spLocks noChangeArrowheads="1"/>
          </p:cNvSpPr>
          <p:nvPr/>
        </p:nvSpPr>
        <p:spPr bwMode="auto">
          <a:xfrm>
            <a:off x="47244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485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618" name="Line 57" descr="羊皮纸"/>
          <p:cNvSpPr>
            <a:spLocks noChangeShapeType="1"/>
          </p:cNvSpPr>
          <p:nvPr/>
        </p:nvSpPr>
        <p:spPr bwMode="auto">
          <a:xfrm>
            <a:off x="5334000" y="5962650"/>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82" name="Rectangle 58" descr="羊皮纸"/>
          <p:cNvSpPr>
            <a:spLocks noChangeArrowheads="1"/>
          </p:cNvSpPr>
          <p:nvPr/>
        </p:nvSpPr>
        <p:spPr bwMode="auto">
          <a:xfrm>
            <a:off x="56388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215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620" name="Line 59" descr="羊皮纸"/>
          <p:cNvSpPr>
            <a:spLocks noChangeShapeType="1"/>
          </p:cNvSpPr>
          <p:nvPr/>
        </p:nvSpPr>
        <p:spPr bwMode="auto">
          <a:xfrm>
            <a:off x="6248400" y="5962650"/>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84" name="Rectangle 60" descr="羊皮纸"/>
          <p:cNvSpPr>
            <a:spLocks noChangeArrowheads="1"/>
          </p:cNvSpPr>
          <p:nvPr/>
        </p:nvSpPr>
        <p:spPr bwMode="auto">
          <a:xfrm>
            <a:off x="65532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306</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622" name="Line 61" descr="羊皮纸"/>
          <p:cNvSpPr>
            <a:spLocks noChangeShapeType="1"/>
          </p:cNvSpPr>
          <p:nvPr/>
        </p:nvSpPr>
        <p:spPr bwMode="auto">
          <a:xfrm>
            <a:off x="7162800" y="5962650"/>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86" name="Rectangle 62" descr="羊皮纸"/>
          <p:cNvSpPr>
            <a:spLocks noChangeArrowheads="1"/>
          </p:cNvSpPr>
          <p:nvPr/>
        </p:nvSpPr>
        <p:spPr bwMode="auto">
          <a:xfrm>
            <a:off x="74676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637</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6624" name="Line 63" descr="羊皮纸"/>
          <p:cNvSpPr>
            <a:spLocks noChangeShapeType="1"/>
          </p:cNvSpPr>
          <p:nvPr/>
        </p:nvSpPr>
        <p:spPr bwMode="auto">
          <a:xfrm>
            <a:off x="8077200" y="5962650"/>
            <a:ext cx="304800" cy="0"/>
          </a:xfrm>
          <a:prstGeom prst="line">
            <a:avLst/>
          </a:prstGeom>
          <a:noFill/>
          <a:ln w="28575">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9488" name="Rectangle 64" descr="羊皮纸"/>
          <p:cNvSpPr>
            <a:spLocks noChangeArrowheads="1"/>
          </p:cNvSpPr>
          <p:nvPr/>
        </p:nvSpPr>
        <p:spPr bwMode="auto">
          <a:xfrm>
            <a:off x="83820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738</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Tree>
    <p:extLst>
      <p:ext uri="{BB962C8B-B14F-4D97-AF65-F5344CB8AC3E}">
        <p14:creationId xmlns:p14="http://schemas.microsoft.com/office/powerpoint/2010/main" val="2003364545"/>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ECAE615-1A09-451A-B04A-2BFF9995FF2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53</a:t>
            </a:fld>
            <a:endParaRPr lang="en-US" altLang="zh-CN" sz="1800" smtClean="0">
              <a:latin typeface="华文新魏" panose="02010800040101010101" pitchFamily="2" charset="-122"/>
              <a:ea typeface="华文新魏" panose="02010800040101010101" pitchFamily="2" charset="-122"/>
            </a:endParaRPr>
          </a:p>
        </p:txBody>
      </p:sp>
      <p:sp>
        <p:nvSpPr>
          <p:cNvPr id="67587" name="Text Box 2"/>
          <p:cNvSpPr txBox="1">
            <a:spLocks noChangeArrowheads="1"/>
          </p:cNvSpPr>
          <p:nvPr/>
        </p:nvSpPr>
        <p:spPr bwMode="auto">
          <a:xfrm>
            <a:off x="685800" y="546100"/>
            <a:ext cx="77724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仿宋_GB2312" pitchFamily="49" charset="-122"/>
              </a:rPr>
              <a:t>基数排序的“分配”与“收集”过程   第二趟</a:t>
            </a:r>
            <a:endParaRPr kumimoji="1" lang="zh-CN" altLang="en-US" sz="3000">
              <a:latin typeface="Times New Roman" panose="02020603050405020304" pitchFamily="18" charset="0"/>
            </a:endParaRPr>
          </a:p>
        </p:txBody>
      </p:sp>
      <p:sp>
        <p:nvSpPr>
          <p:cNvPr id="1000451" name="Rectangle 3" descr="羊皮纸"/>
          <p:cNvSpPr>
            <a:spLocks noChangeArrowheads="1"/>
          </p:cNvSpPr>
          <p:nvPr/>
        </p:nvSpPr>
        <p:spPr bwMode="auto">
          <a:xfrm>
            <a:off x="38100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614</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589" name="Line 4"/>
          <p:cNvSpPr>
            <a:spLocks noChangeShapeType="1"/>
          </p:cNvSpPr>
          <p:nvPr/>
        </p:nvSpPr>
        <p:spPr bwMode="auto">
          <a:xfrm>
            <a:off x="7620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0" name="Line 5"/>
          <p:cNvSpPr>
            <a:spLocks noChangeShapeType="1"/>
          </p:cNvSpPr>
          <p:nvPr/>
        </p:nvSpPr>
        <p:spPr bwMode="auto">
          <a:xfrm>
            <a:off x="16764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454" name="Rectangle 6" descr="羊皮纸"/>
          <p:cNvSpPr>
            <a:spLocks noChangeArrowheads="1"/>
          </p:cNvSpPr>
          <p:nvPr/>
        </p:nvSpPr>
        <p:spPr bwMode="auto">
          <a:xfrm>
            <a:off x="19812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921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592" name="Line 7"/>
          <p:cNvSpPr>
            <a:spLocks noChangeShapeType="1"/>
          </p:cNvSpPr>
          <p:nvPr/>
        </p:nvSpPr>
        <p:spPr bwMode="auto">
          <a:xfrm>
            <a:off x="25908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456" name="Rectangle 8" descr="羊皮纸"/>
          <p:cNvSpPr>
            <a:spLocks noChangeArrowheads="1"/>
          </p:cNvSpPr>
          <p:nvPr/>
        </p:nvSpPr>
        <p:spPr bwMode="auto">
          <a:xfrm>
            <a:off x="47244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485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594" name="Line 9"/>
          <p:cNvSpPr>
            <a:spLocks noChangeShapeType="1"/>
          </p:cNvSpPr>
          <p:nvPr/>
        </p:nvSpPr>
        <p:spPr bwMode="auto">
          <a:xfrm>
            <a:off x="35052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458" name="Rectangle 10" descr="羊皮纸"/>
          <p:cNvSpPr>
            <a:spLocks noChangeArrowheads="1"/>
          </p:cNvSpPr>
          <p:nvPr/>
        </p:nvSpPr>
        <p:spPr bwMode="auto">
          <a:xfrm>
            <a:off x="74676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637</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59" name="Rectangle 11" descr="羊皮纸"/>
          <p:cNvSpPr>
            <a:spLocks noChangeArrowheads="1"/>
          </p:cNvSpPr>
          <p:nvPr/>
        </p:nvSpPr>
        <p:spPr bwMode="auto">
          <a:xfrm>
            <a:off x="83820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738</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597" name="Line 12"/>
          <p:cNvSpPr>
            <a:spLocks noChangeShapeType="1"/>
          </p:cNvSpPr>
          <p:nvPr/>
        </p:nvSpPr>
        <p:spPr bwMode="auto">
          <a:xfrm>
            <a:off x="44196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461" name="Rectangle 13" descr="羊皮纸"/>
          <p:cNvSpPr>
            <a:spLocks noChangeArrowheads="1"/>
          </p:cNvSpPr>
          <p:nvPr/>
        </p:nvSpPr>
        <p:spPr bwMode="auto">
          <a:xfrm>
            <a:off x="28956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101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599" name="Line 14"/>
          <p:cNvSpPr>
            <a:spLocks noChangeShapeType="1"/>
          </p:cNvSpPr>
          <p:nvPr/>
        </p:nvSpPr>
        <p:spPr bwMode="auto">
          <a:xfrm>
            <a:off x="53340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463" name="Rectangle 15" descr="羊皮纸"/>
          <p:cNvSpPr>
            <a:spLocks noChangeArrowheads="1"/>
          </p:cNvSpPr>
          <p:nvPr/>
        </p:nvSpPr>
        <p:spPr bwMode="auto">
          <a:xfrm>
            <a:off x="56388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215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601" name="Line 16"/>
          <p:cNvSpPr>
            <a:spLocks noChangeShapeType="1"/>
          </p:cNvSpPr>
          <p:nvPr/>
        </p:nvSpPr>
        <p:spPr bwMode="auto">
          <a:xfrm>
            <a:off x="62484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465" name="Rectangle 17" descr="羊皮纸"/>
          <p:cNvSpPr>
            <a:spLocks noChangeArrowheads="1"/>
          </p:cNvSpPr>
          <p:nvPr/>
        </p:nvSpPr>
        <p:spPr bwMode="auto">
          <a:xfrm>
            <a:off x="1524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530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603" name="Line 18"/>
          <p:cNvSpPr>
            <a:spLocks noChangeShapeType="1"/>
          </p:cNvSpPr>
          <p:nvPr/>
        </p:nvSpPr>
        <p:spPr bwMode="auto">
          <a:xfrm>
            <a:off x="71628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467" name="Rectangle 19" descr="羊皮纸"/>
          <p:cNvSpPr>
            <a:spLocks noChangeArrowheads="1"/>
          </p:cNvSpPr>
          <p:nvPr/>
        </p:nvSpPr>
        <p:spPr bwMode="auto">
          <a:xfrm>
            <a:off x="10668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790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605" name="Line 20"/>
          <p:cNvSpPr>
            <a:spLocks noChangeShapeType="1"/>
          </p:cNvSpPr>
          <p:nvPr/>
        </p:nvSpPr>
        <p:spPr bwMode="auto">
          <a:xfrm>
            <a:off x="8077200" y="14620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469" name="Rectangle 21" descr="羊皮纸"/>
          <p:cNvSpPr>
            <a:spLocks noChangeArrowheads="1"/>
          </p:cNvSpPr>
          <p:nvPr/>
        </p:nvSpPr>
        <p:spPr bwMode="auto">
          <a:xfrm>
            <a:off x="6553200" y="12334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306</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607" name="Text Box 22"/>
          <p:cNvSpPr txBox="1">
            <a:spLocks noChangeArrowheads="1"/>
          </p:cNvSpPr>
          <p:nvPr/>
        </p:nvSpPr>
        <p:spPr bwMode="auto">
          <a:xfrm>
            <a:off x="76200" y="1766888"/>
            <a:ext cx="4948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008000"/>
                </a:solidFill>
                <a:latin typeface="Times New Roman" panose="02020603050405020304" pitchFamily="18" charset="0"/>
                <a:ea typeface="仿宋_GB2312" pitchFamily="49" charset="-122"/>
              </a:rPr>
              <a:t>第二趟分配（按次低位 </a:t>
            </a:r>
            <a:r>
              <a:rPr kumimoji="1" lang="en-US" altLang="zh-CN" sz="2800" b="1" i="1">
                <a:solidFill>
                  <a:srgbClr val="008000"/>
                </a:solidFill>
                <a:latin typeface="Times New Roman" panose="02020603050405020304" pitchFamily="18" charset="0"/>
                <a:ea typeface="仿宋_GB2312" pitchFamily="49" charset="-122"/>
              </a:rPr>
              <a:t>i</a:t>
            </a:r>
            <a:r>
              <a:rPr kumimoji="1" lang="en-US" altLang="zh-CN" sz="2800" b="1">
                <a:solidFill>
                  <a:srgbClr val="008000"/>
                </a:solidFill>
                <a:latin typeface="Times New Roman" panose="02020603050405020304" pitchFamily="18" charset="0"/>
                <a:ea typeface="仿宋_GB2312" pitchFamily="49" charset="-122"/>
              </a:rPr>
              <a:t> = 2 </a:t>
            </a:r>
            <a:r>
              <a:rPr kumimoji="1" lang="zh-CN" altLang="en-US" sz="2800" b="1">
                <a:solidFill>
                  <a:srgbClr val="008000"/>
                </a:solidFill>
                <a:latin typeface="Times New Roman" panose="02020603050405020304" pitchFamily="18" charset="0"/>
                <a:ea typeface="仿宋_GB2312" pitchFamily="49" charset="-122"/>
              </a:rPr>
              <a:t>）</a:t>
            </a:r>
          </a:p>
        </p:txBody>
      </p:sp>
      <p:sp>
        <p:nvSpPr>
          <p:cNvPr id="67608" name="Text Box 23"/>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[0]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[1]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[2]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[3]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[4]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[5]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[6]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[7]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[8]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[9]</a:t>
            </a:r>
          </a:p>
        </p:txBody>
      </p:sp>
      <p:sp>
        <p:nvSpPr>
          <p:cNvPr id="67609" name="Line 24"/>
          <p:cNvSpPr>
            <a:spLocks noChangeShapeType="1"/>
          </p:cNvSpPr>
          <p:nvPr/>
        </p:nvSpPr>
        <p:spPr bwMode="auto">
          <a:xfrm>
            <a:off x="533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0" name="Line 25"/>
          <p:cNvSpPr>
            <a:spLocks noChangeShapeType="1"/>
          </p:cNvSpPr>
          <p:nvPr/>
        </p:nvSpPr>
        <p:spPr bwMode="auto">
          <a:xfrm>
            <a:off x="1447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1" name="Line 26"/>
          <p:cNvSpPr>
            <a:spLocks noChangeShapeType="1"/>
          </p:cNvSpPr>
          <p:nvPr/>
        </p:nvSpPr>
        <p:spPr bwMode="auto">
          <a:xfrm>
            <a:off x="2362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2" name="Line 27"/>
          <p:cNvSpPr>
            <a:spLocks noChangeShapeType="1"/>
          </p:cNvSpPr>
          <p:nvPr/>
        </p:nvSpPr>
        <p:spPr bwMode="auto">
          <a:xfrm>
            <a:off x="3200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3" name="Line 28"/>
          <p:cNvSpPr>
            <a:spLocks noChangeShapeType="1"/>
          </p:cNvSpPr>
          <p:nvPr/>
        </p:nvSpPr>
        <p:spPr bwMode="auto">
          <a:xfrm>
            <a:off x="4114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4" name="Line 29"/>
          <p:cNvSpPr>
            <a:spLocks noChangeShapeType="1"/>
          </p:cNvSpPr>
          <p:nvPr/>
        </p:nvSpPr>
        <p:spPr bwMode="auto">
          <a:xfrm>
            <a:off x="5029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5" name="Line 30"/>
          <p:cNvSpPr>
            <a:spLocks noChangeShapeType="1"/>
          </p:cNvSpPr>
          <p:nvPr/>
        </p:nvSpPr>
        <p:spPr bwMode="auto">
          <a:xfrm>
            <a:off x="5867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6" name="Line 31"/>
          <p:cNvSpPr>
            <a:spLocks noChangeShapeType="1"/>
          </p:cNvSpPr>
          <p:nvPr/>
        </p:nvSpPr>
        <p:spPr bwMode="auto">
          <a:xfrm>
            <a:off x="6781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7" name="Line 32"/>
          <p:cNvSpPr>
            <a:spLocks noChangeShapeType="1"/>
          </p:cNvSpPr>
          <p:nvPr/>
        </p:nvSpPr>
        <p:spPr bwMode="auto">
          <a:xfrm>
            <a:off x="7696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8" name="Line 33"/>
          <p:cNvSpPr>
            <a:spLocks noChangeShapeType="1"/>
          </p:cNvSpPr>
          <p:nvPr/>
        </p:nvSpPr>
        <p:spPr bwMode="auto">
          <a:xfrm flipH="1">
            <a:off x="86106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482" name="Rectangle 34" descr="羊皮纸"/>
          <p:cNvSpPr>
            <a:spLocks noChangeArrowheads="1"/>
          </p:cNvSpPr>
          <p:nvPr/>
        </p:nvSpPr>
        <p:spPr bwMode="auto">
          <a:xfrm>
            <a:off x="1143000" y="39481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614</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3" name="Rectangle 35" descr="羊皮纸"/>
          <p:cNvSpPr>
            <a:spLocks noChangeArrowheads="1"/>
          </p:cNvSpPr>
          <p:nvPr/>
        </p:nvSpPr>
        <p:spPr bwMode="auto">
          <a:xfrm>
            <a:off x="2895600" y="2997200"/>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738</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4" name="Rectangle 36" descr="羊皮纸"/>
          <p:cNvSpPr>
            <a:spLocks noChangeArrowheads="1"/>
          </p:cNvSpPr>
          <p:nvPr/>
        </p:nvSpPr>
        <p:spPr bwMode="auto">
          <a:xfrm>
            <a:off x="2057400" y="39481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921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5" name="Rectangle 37" descr="羊皮纸"/>
          <p:cNvSpPr>
            <a:spLocks noChangeArrowheads="1"/>
          </p:cNvSpPr>
          <p:nvPr/>
        </p:nvSpPr>
        <p:spPr bwMode="auto">
          <a:xfrm>
            <a:off x="7391400" y="39481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485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6" name="Rectangle 38" descr="羊皮纸"/>
          <p:cNvSpPr>
            <a:spLocks noChangeArrowheads="1"/>
          </p:cNvSpPr>
          <p:nvPr/>
        </p:nvSpPr>
        <p:spPr bwMode="auto">
          <a:xfrm>
            <a:off x="2895600" y="3530600"/>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637</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7" name="Rectangle 39" descr="羊皮纸"/>
          <p:cNvSpPr>
            <a:spLocks noChangeArrowheads="1"/>
          </p:cNvSpPr>
          <p:nvPr/>
        </p:nvSpPr>
        <p:spPr bwMode="auto">
          <a:xfrm>
            <a:off x="228600" y="39481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101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8" name="Rectangle 40" descr="羊皮纸"/>
          <p:cNvSpPr>
            <a:spLocks noChangeArrowheads="1"/>
          </p:cNvSpPr>
          <p:nvPr/>
        </p:nvSpPr>
        <p:spPr bwMode="auto">
          <a:xfrm>
            <a:off x="1143000" y="32623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215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9" name="Rectangle 41" descr="羊皮纸"/>
          <p:cNvSpPr>
            <a:spLocks noChangeArrowheads="1"/>
          </p:cNvSpPr>
          <p:nvPr/>
        </p:nvSpPr>
        <p:spPr bwMode="auto">
          <a:xfrm>
            <a:off x="2895600" y="4064000"/>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530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0" name="Rectangle 42" descr="羊皮纸"/>
          <p:cNvSpPr>
            <a:spLocks noChangeArrowheads="1"/>
          </p:cNvSpPr>
          <p:nvPr/>
        </p:nvSpPr>
        <p:spPr bwMode="auto">
          <a:xfrm>
            <a:off x="8305800" y="39481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790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1" name="Rectangle 43" descr="羊皮纸"/>
          <p:cNvSpPr>
            <a:spLocks noChangeArrowheads="1"/>
          </p:cNvSpPr>
          <p:nvPr/>
        </p:nvSpPr>
        <p:spPr bwMode="auto">
          <a:xfrm>
            <a:off x="228600" y="3262313"/>
            <a:ext cx="609600" cy="457200"/>
          </a:xfrm>
          <a:prstGeom prst="rect">
            <a:avLst/>
          </a:prstGeom>
          <a:blipFill dpi="0" rotWithShape="0">
            <a:blip r:embed="rId2"/>
            <a:srcRect/>
            <a:tile tx="0" ty="0" sx="100000" sy="100000" flip="none" algn="tl"/>
          </a:blipFill>
          <a:ln w="25400">
            <a:solidFill>
              <a:schemeClr val="tx1"/>
            </a:solidFill>
            <a:miter lim="800000"/>
            <a:headEnd/>
            <a:tailEnd/>
          </a:ln>
          <a:effectLst/>
        </p:spPr>
        <p:txBody>
          <a:bodyPr wrap="none" anchor="ctr"/>
          <a:lstStyle/>
          <a:p>
            <a:pPr algn="ctr" eaLnBrk="1" hangingPunct="1">
              <a:defRPr/>
            </a:pPr>
            <a:r>
              <a:rPr kumimoji="1" lang="en-US" altLang="zh-CN" sz="2600" b="1">
                <a:ea typeface="宋体" pitchFamily="2" charset="-122"/>
              </a:rPr>
              <a:t>306</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2" name="Text Box 44"/>
          <p:cNvSpPr txBox="1">
            <a:spLocks noChangeArrowheads="1"/>
          </p:cNvSpPr>
          <p:nvPr/>
        </p:nvSpPr>
        <p:spPr bwMode="auto">
          <a:xfrm>
            <a:off x="136525" y="4562475"/>
            <a:ext cx="8959850" cy="519113"/>
          </a:xfrm>
          <a:prstGeom prst="rect">
            <a:avLst/>
          </a:prstGeom>
          <a:noFill/>
          <a:ln w="9525">
            <a:noFill/>
            <a:miter lim="800000"/>
            <a:headEnd/>
            <a:tailEnd/>
          </a:ln>
        </p:spPr>
        <p:txBody>
          <a:bodyPr wrap="none">
            <a:spAutoFit/>
          </a:bodyPr>
          <a:lstStyle/>
          <a:p>
            <a:pPr eaLnBrk="1" hangingPunct="1">
              <a:defRPr/>
            </a:pP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[0]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[1]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[2]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[3]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[4]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[5]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[6]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[7]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[8]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7630" name="Text Box 45" descr="羊皮纸"/>
          <p:cNvSpPr txBox="1">
            <a:spLocks noChangeArrowheads="1"/>
          </p:cNvSpPr>
          <p:nvPr/>
        </p:nvSpPr>
        <p:spPr bwMode="auto">
          <a:xfrm>
            <a:off x="136525" y="5064125"/>
            <a:ext cx="18430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600" b="1">
                <a:solidFill>
                  <a:srgbClr val="008000"/>
                </a:solidFill>
                <a:latin typeface="Times New Roman" panose="02020603050405020304" pitchFamily="18" charset="0"/>
                <a:ea typeface="仿宋_GB2312" pitchFamily="49" charset="-122"/>
              </a:rPr>
              <a:t>第二趟收集</a:t>
            </a:r>
          </a:p>
        </p:txBody>
      </p:sp>
      <p:sp>
        <p:nvSpPr>
          <p:cNvPr id="1000494" name="Rectangle 46" descr="羊皮纸"/>
          <p:cNvSpPr>
            <a:spLocks noChangeArrowheads="1"/>
          </p:cNvSpPr>
          <p:nvPr/>
        </p:nvSpPr>
        <p:spPr bwMode="auto">
          <a:xfrm>
            <a:off x="47244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530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632" name="Line 47"/>
          <p:cNvSpPr>
            <a:spLocks noChangeShapeType="1"/>
          </p:cNvSpPr>
          <p:nvPr/>
        </p:nvSpPr>
        <p:spPr bwMode="auto">
          <a:xfrm>
            <a:off x="7620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496" name="Rectangle 48" descr="羊皮纸"/>
          <p:cNvSpPr>
            <a:spLocks noChangeArrowheads="1"/>
          </p:cNvSpPr>
          <p:nvPr/>
        </p:nvSpPr>
        <p:spPr bwMode="auto">
          <a:xfrm>
            <a:off x="83820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790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634" name="Line 49"/>
          <p:cNvSpPr>
            <a:spLocks noChangeShapeType="1"/>
          </p:cNvSpPr>
          <p:nvPr/>
        </p:nvSpPr>
        <p:spPr bwMode="auto">
          <a:xfrm>
            <a:off x="16764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498" name="Rectangle 50" descr="羊皮纸"/>
          <p:cNvSpPr>
            <a:spLocks noChangeArrowheads="1"/>
          </p:cNvSpPr>
          <p:nvPr/>
        </p:nvSpPr>
        <p:spPr bwMode="auto">
          <a:xfrm>
            <a:off x="38100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921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636" name="Line 51"/>
          <p:cNvSpPr>
            <a:spLocks noChangeShapeType="1"/>
          </p:cNvSpPr>
          <p:nvPr/>
        </p:nvSpPr>
        <p:spPr bwMode="auto">
          <a:xfrm>
            <a:off x="25908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500" name="Rectangle 52" descr="羊皮纸"/>
          <p:cNvSpPr>
            <a:spLocks noChangeArrowheads="1"/>
          </p:cNvSpPr>
          <p:nvPr/>
        </p:nvSpPr>
        <p:spPr bwMode="auto">
          <a:xfrm>
            <a:off x="1524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101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638" name="Line 53"/>
          <p:cNvSpPr>
            <a:spLocks noChangeShapeType="1"/>
          </p:cNvSpPr>
          <p:nvPr/>
        </p:nvSpPr>
        <p:spPr bwMode="auto">
          <a:xfrm>
            <a:off x="35052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502" name="Rectangle 54" descr="羊皮纸"/>
          <p:cNvSpPr>
            <a:spLocks noChangeArrowheads="1"/>
          </p:cNvSpPr>
          <p:nvPr/>
        </p:nvSpPr>
        <p:spPr bwMode="auto">
          <a:xfrm>
            <a:off x="19812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614</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640" name="Line 55"/>
          <p:cNvSpPr>
            <a:spLocks noChangeShapeType="1"/>
          </p:cNvSpPr>
          <p:nvPr/>
        </p:nvSpPr>
        <p:spPr bwMode="auto">
          <a:xfrm>
            <a:off x="44196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504" name="Rectangle 56" descr="羊皮纸"/>
          <p:cNvSpPr>
            <a:spLocks noChangeArrowheads="1"/>
          </p:cNvSpPr>
          <p:nvPr/>
        </p:nvSpPr>
        <p:spPr bwMode="auto">
          <a:xfrm>
            <a:off x="74676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485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642" name="Line 57"/>
          <p:cNvSpPr>
            <a:spLocks noChangeShapeType="1"/>
          </p:cNvSpPr>
          <p:nvPr/>
        </p:nvSpPr>
        <p:spPr bwMode="auto">
          <a:xfrm>
            <a:off x="53340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506" name="Rectangle 58" descr="羊皮纸"/>
          <p:cNvSpPr>
            <a:spLocks noChangeArrowheads="1"/>
          </p:cNvSpPr>
          <p:nvPr/>
        </p:nvSpPr>
        <p:spPr bwMode="auto">
          <a:xfrm>
            <a:off x="28956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215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644" name="Line 59"/>
          <p:cNvSpPr>
            <a:spLocks noChangeShapeType="1"/>
          </p:cNvSpPr>
          <p:nvPr/>
        </p:nvSpPr>
        <p:spPr bwMode="auto">
          <a:xfrm>
            <a:off x="62484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508" name="Rectangle 60" descr="羊皮纸"/>
          <p:cNvSpPr>
            <a:spLocks noChangeArrowheads="1"/>
          </p:cNvSpPr>
          <p:nvPr/>
        </p:nvSpPr>
        <p:spPr bwMode="auto">
          <a:xfrm>
            <a:off x="10668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306</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646" name="Line 61"/>
          <p:cNvSpPr>
            <a:spLocks noChangeShapeType="1"/>
          </p:cNvSpPr>
          <p:nvPr/>
        </p:nvSpPr>
        <p:spPr bwMode="auto">
          <a:xfrm>
            <a:off x="71628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510" name="Rectangle 62" descr="羊皮纸"/>
          <p:cNvSpPr>
            <a:spLocks noChangeArrowheads="1"/>
          </p:cNvSpPr>
          <p:nvPr/>
        </p:nvSpPr>
        <p:spPr bwMode="auto">
          <a:xfrm>
            <a:off x="56388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637</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648" name="Line 63"/>
          <p:cNvSpPr>
            <a:spLocks noChangeShapeType="1"/>
          </p:cNvSpPr>
          <p:nvPr/>
        </p:nvSpPr>
        <p:spPr bwMode="auto">
          <a:xfrm>
            <a:off x="8077200" y="596265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0512" name="Rectangle 64" descr="羊皮纸"/>
          <p:cNvSpPr>
            <a:spLocks noChangeArrowheads="1"/>
          </p:cNvSpPr>
          <p:nvPr/>
        </p:nvSpPr>
        <p:spPr bwMode="auto">
          <a:xfrm>
            <a:off x="6553200" y="5734050"/>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738</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Tree>
    <p:extLst>
      <p:ext uri="{BB962C8B-B14F-4D97-AF65-F5344CB8AC3E}">
        <p14:creationId xmlns:p14="http://schemas.microsoft.com/office/powerpoint/2010/main" val="1870139923"/>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57A6D8A-8D59-490C-94BC-18090F547525}"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54</a:t>
            </a:fld>
            <a:endParaRPr lang="en-US" altLang="zh-CN" sz="1800" smtClean="0">
              <a:latin typeface="华文新魏" panose="02010800040101010101" pitchFamily="2" charset="-122"/>
              <a:ea typeface="华文新魏" panose="02010800040101010101" pitchFamily="2" charset="-122"/>
            </a:endParaRPr>
          </a:p>
        </p:txBody>
      </p:sp>
      <p:sp>
        <p:nvSpPr>
          <p:cNvPr id="68611" name="Text Box 2"/>
          <p:cNvSpPr txBox="1">
            <a:spLocks noChangeArrowheads="1"/>
          </p:cNvSpPr>
          <p:nvPr/>
        </p:nvSpPr>
        <p:spPr bwMode="auto">
          <a:xfrm>
            <a:off x="685800" y="509588"/>
            <a:ext cx="80851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000" b="1">
                <a:latin typeface="Times New Roman" panose="02020603050405020304" pitchFamily="18" charset="0"/>
                <a:ea typeface="仿宋_GB2312" pitchFamily="49" charset="-122"/>
              </a:rPr>
              <a:t>基数排序的“分配”与“收集”过程   第三趟</a:t>
            </a:r>
            <a:endParaRPr kumimoji="1" lang="zh-CN" altLang="en-US" sz="3000">
              <a:latin typeface="Times New Roman" panose="02020603050405020304" pitchFamily="18" charset="0"/>
            </a:endParaRPr>
          </a:p>
        </p:txBody>
      </p:sp>
      <p:sp>
        <p:nvSpPr>
          <p:cNvPr id="1001475" name="Rectangle 3" descr="羊皮纸"/>
          <p:cNvSpPr>
            <a:spLocks noChangeArrowheads="1"/>
          </p:cNvSpPr>
          <p:nvPr/>
        </p:nvSpPr>
        <p:spPr bwMode="auto">
          <a:xfrm>
            <a:off x="19812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614</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13" name="Line 4"/>
          <p:cNvSpPr>
            <a:spLocks noChangeShapeType="1"/>
          </p:cNvSpPr>
          <p:nvPr/>
        </p:nvSpPr>
        <p:spPr bwMode="auto">
          <a:xfrm>
            <a:off x="7620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4" name="Line 5"/>
          <p:cNvSpPr>
            <a:spLocks noChangeShapeType="1"/>
          </p:cNvSpPr>
          <p:nvPr/>
        </p:nvSpPr>
        <p:spPr bwMode="auto">
          <a:xfrm>
            <a:off x="16764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478" name="Rectangle 6" descr="羊皮纸"/>
          <p:cNvSpPr>
            <a:spLocks noChangeArrowheads="1"/>
          </p:cNvSpPr>
          <p:nvPr/>
        </p:nvSpPr>
        <p:spPr bwMode="auto">
          <a:xfrm>
            <a:off x="38100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921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16" name="Line 7"/>
          <p:cNvSpPr>
            <a:spLocks noChangeShapeType="1"/>
          </p:cNvSpPr>
          <p:nvPr/>
        </p:nvSpPr>
        <p:spPr bwMode="auto">
          <a:xfrm>
            <a:off x="25908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480" name="Rectangle 8" descr="羊皮纸"/>
          <p:cNvSpPr>
            <a:spLocks noChangeArrowheads="1"/>
          </p:cNvSpPr>
          <p:nvPr/>
        </p:nvSpPr>
        <p:spPr bwMode="auto">
          <a:xfrm>
            <a:off x="74676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485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18" name="Line 9"/>
          <p:cNvSpPr>
            <a:spLocks noChangeShapeType="1"/>
          </p:cNvSpPr>
          <p:nvPr/>
        </p:nvSpPr>
        <p:spPr bwMode="auto">
          <a:xfrm>
            <a:off x="35052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482" name="Rectangle 10" descr="羊皮纸"/>
          <p:cNvSpPr>
            <a:spLocks noChangeArrowheads="1"/>
          </p:cNvSpPr>
          <p:nvPr/>
        </p:nvSpPr>
        <p:spPr bwMode="auto">
          <a:xfrm>
            <a:off x="56388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637</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83" name="Rectangle 11" descr="羊皮纸"/>
          <p:cNvSpPr>
            <a:spLocks noChangeArrowheads="1"/>
          </p:cNvSpPr>
          <p:nvPr/>
        </p:nvSpPr>
        <p:spPr bwMode="auto">
          <a:xfrm>
            <a:off x="65532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738</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21" name="Line 12"/>
          <p:cNvSpPr>
            <a:spLocks noChangeShapeType="1"/>
          </p:cNvSpPr>
          <p:nvPr/>
        </p:nvSpPr>
        <p:spPr bwMode="auto">
          <a:xfrm>
            <a:off x="44196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485" name="Rectangle 13" descr="羊皮纸"/>
          <p:cNvSpPr>
            <a:spLocks noChangeArrowheads="1"/>
          </p:cNvSpPr>
          <p:nvPr/>
        </p:nvSpPr>
        <p:spPr bwMode="auto">
          <a:xfrm>
            <a:off x="1524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101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23" name="Line 14"/>
          <p:cNvSpPr>
            <a:spLocks noChangeShapeType="1"/>
          </p:cNvSpPr>
          <p:nvPr/>
        </p:nvSpPr>
        <p:spPr bwMode="auto">
          <a:xfrm>
            <a:off x="53340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487" name="Rectangle 15" descr="羊皮纸"/>
          <p:cNvSpPr>
            <a:spLocks noChangeArrowheads="1"/>
          </p:cNvSpPr>
          <p:nvPr/>
        </p:nvSpPr>
        <p:spPr bwMode="auto">
          <a:xfrm>
            <a:off x="28956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215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25" name="Line 16"/>
          <p:cNvSpPr>
            <a:spLocks noChangeShapeType="1"/>
          </p:cNvSpPr>
          <p:nvPr/>
        </p:nvSpPr>
        <p:spPr bwMode="auto">
          <a:xfrm>
            <a:off x="62484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489" name="Rectangle 17" descr="羊皮纸"/>
          <p:cNvSpPr>
            <a:spLocks noChangeArrowheads="1"/>
          </p:cNvSpPr>
          <p:nvPr/>
        </p:nvSpPr>
        <p:spPr bwMode="auto">
          <a:xfrm>
            <a:off x="47244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530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27" name="Line 18"/>
          <p:cNvSpPr>
            <a:spLocks noChangeShapeType="1"/>
          </p:cNvSpPr>
          <p:nvPr/>
        </p:nvSpPr>
        <p:spPr bwMode="auto">
          <a:xfrm>
            <a:off x="71628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491" name="Rectangle 19" descr="羊皮纸"/>
          <p:cNvSpPr>
            <a:spLocks noChangeArrowheads="1"/>
          </p:cNvSpPr>
          <p:nvPr/>
        </p:nvSpPr>
        <p:spPr bwMode="auto">
          <a:xfrm>
            <a:off x="83820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790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29" name="Line 20"/>
          <p:cNvSpPr>
            <a:spLocks noChangeShapeType="1"/>
          </p:cNvSpPr>
          <p:nvPr/>
        </p:nvSpPr>
        <p:spPr bwMode="auto">
          <a:xfrm>
            <a:off x="8077200" y="1436688"/>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493" name="Rectangle 21" descr="羊皮纸"/>
          <p:cNvSpPr>
            <a:spLocks noChangeArrowheads="1"/>
          </p:cNvSpPr>
          <p:nvPr/>
        </p:nvSpPr>
        <p:spPr bwMode="auto">
          <a:xfrm>
            <a:off x="1066800" y="1208088"/>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306</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31" name="Text Box 22"/>
          <p:cNvSpPr txBox="1">
            <a:spLocks noChangeArrowheads="1"/>
          </p:cNvSpPr>
          <p:nvPr/>
        </p:nvSpPr>
        <p:spPr bwMode="auto">
          <a:xfrm>
            <a:off x="76200" y="1766888"/>
            <a:ext cx="4948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008000"/>
                </a:solidFill>
                <a:latin typeface="Times New Roman" panose="02020603050405020304" pitchFamily="18" charset="0"/>
                <a:ea typeface="仿宋_GB2312" pitchFamily="49" charset="-122"/>
              </a:rPr>
              <a:t>第三趟分配（按最高位 </a:t>
            </a:r>
            <a:r>
              <a:rPr kumimoji="1" lang="en-US" altLang="zh-CN" sz="2800" b="1" i="1">
                <a:solidFill>
                  <a:srgbClr val="008000"/>
                </a:solidFill>
                <a:latin typeface="Times New Roman" panose="02020603050405020304" pitchFamily="18" charset="0"/>
                <a:ea typeface="仿宋_GB2312" pitchFamily="49" charset="-122"/>
              </a:rPr>
              <a:t>i</a:t>
            </a:r>
            <a:r>
              <a:rPr kumimoji="1" lang="en-US" altLang="zh-CN" sz="2800" b="1">
                <a:solidFill>
                  <a:srgbClr val="008000"/>
                </a:solidFill>
                <a:latin typeface="Times New Roman" panose="02020603050405020304" pitchFamily="18" charset="0"/>
                <a:ea typeface="仿宋_GB2312" pitchFamily="49" charset="-122"/>
              </a:rPr>
              <a:t> = 1 </a:t>
            </a:r>
            <a:r>
              <a:rPr kumimoji="1" lang="zh-CN" altLang="en-US" sz="2800" b="1">
                <a:solidFill>
                  <a:srgbClr val="008000"/>
                </a:solidFill>
                <a:latin typeface="Times New Roman" panose="02020603050405020304" pitchFamily="18" charset="0"/>
                <a:ea typeface="仿宋_GB2312" pitchFamily="49" charset="-122"/>
              </a:rPr>
              <a:t>）</a:t>
            </a:r>
          </a:p>
        </p:txBody>
      </p:sp>
      <p:sp>
        <p:nvSpPr>
          <p:cNvPr id="68632" name="Text Box 23"/>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[0]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[1]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[2]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[3]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[4]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[5]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[6]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[7]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[8]  </a:t>
            </a:r>
            <a:r>
              <a:rPr kumimoji="1" lang="en-US" altLang="zh-CN" sz="2800" b="1" i="1">
                <a:solidFill>
                  <a:schemeClr val="tx2"/>
                </a:solidFill>
                <a:latin typeface="Times New Roman" panose="02020603050405020304" pitchFamily="18" charset="0"/>
                <a:ea typeface="仿宋_GB2312" pitchFamily="49" charset="-122"/>
              </a:rPr>
              <a:t>re</a:t>
            </a:r>
            <a:r>
              <a:rPr kumimoji="1" lang="en-US" altLang="zh-CN" sz="2800" b="1">
                <a:solidFill>
                  <a:schemeClr val="tx2"/>
                </a:solidFill>
                <a:latin typeface="Times New Roman" panose="02020603050405020304" pitchFamily="18" charset="0"/>
                <a:ea typeface="仿宋_GB2312" pitchFamily="49" charset="-122"/>
              </a:rPr>
              <a:t>[9]</a:t>
            </a:r>
          </a:p>
        </p:txBody>
      </p:sp>
      <p:sp>
        <p:nvSpPr>
          <p:cNvPr id="68633" name="Line 24"/>
          <p:cNvSpPr>
            <a:spLocks noChangeShapeType="1"/>
          </p:cNvSpPr>
          <p:nvPr/>
        </p:nvSpPr>
        <p:spPr bwMode="auto">
          <a:xfrm>
            <a:off x="533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4" name="Line 25"/>
          <p:cNvSpPr>
            <a:spLocks noChangeShapeType="1"/>
          </p:cNvSpPr>
          <p:nvPr/>
        </p:nvSpPr>
        <p:spPr bwMode="auto">
          <a:xfrm>
            <a:off x="1447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5" name="Line 26"/>
          <p:cNvSpPr>
            <a:spLocks noChangeShapeType="1"/>
          </p:cNvSpPr>
          <p:nvPr/>
        </p:nvSpPr>
        <p:spPr bwMode="auto">
          <a:xfrm>
            <a:off x="2362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6" name="Line 27"/>
          <p:cNvSpPr>
            <a:spLocks noChangeShapeType="1"/>
          </p:cNvSpPr>
          <p:nvPr/>
        </p:nvSpPr>
        <p:spPr bwMode="auto">
          <a:xfrm>
            <a:off x="3200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7" name="Line 28"/>
          <p:cNvSpPr>
            <a:spLocks noChangeShapeType="1"/>
          </p:cNvSpPr>
          <p:nvPr/>
        </p:nvSpPr>
        <p:spPr bwMode="auto">
          <a:xfrm>
            <a:off x="4114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8" name="Line 29"/>
          <p:cNvSpPr>
            <a:spLocks noChangeShapeType="1"/>
          </p:cNvSpPr>
          <p:nvPr/>
        </p:nvSpPr>
        <p:spPr bwMode="auto">
          <a:xfrm>
            <a:off x="5029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9" name="Line 30"/>
          <p:cNvSpPr>
            <a:spLocks noChangeShapeType="1"/>
          </p:cNvSpPr>
          <p:nvPr/>
        </p:nvSpPr>
        <p:spPr bwMode="auto">
          <a:xfrm>
            <a:off x="58674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0" name="Line 31"/>
          <p:cNvSpPr>
            <a:spLocks noChangeShapeType="1"/>
          </p:cNvSpPr>
          <p:nvPr/>
        </p:nvSpPr>
        <p:spPr bwMode="auto">
          <a:xfrm>
            <a:off x="67818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1" name="Line 32"/>
          <p:cNvSpPr>
            <a:spLocks noChangeShapeType="1"/>
          </p:cNvSpPr>
          <p:nvPr/>
        </p:nvSpPr>
        <p:spPr bwMode="auto">
          <a:xfrm>
            <a:off x="76962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2" name="Line 33"/>
          <p:cNvSpPr>
            <a:spLocks noChangeShapeType="1"/>
          </p:cNvSpPr>
          <p:nvPr/>
        </p:nvSpPr>
        <p:spPr bwMode="auto">
          <a:xfrm flipH="1">
            <a:off x="8610600" y="2819400"/>
            <a:ext cx="0" cy="1752600"/>
          </a:xfrm>
          <a:prstGeom prst="line">
            <a:avLst/>
          </a:prstGeom>
          <a:noFill/>
          <a:ln w="28575">
            <a:solidFill>
              <a:srgbClr val="008000"/>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506" name="Rectangle 34" descr="羊皮纸"/>
          <p:cNvSpPr>
            <a:spLocks noChangeArrowheads="1"/>
          </p:cNvSpPr>
          <p:nvPr/>
        </p:nvSpPr>
        <p:spPr bwMode="auto">
          <a:xfrm>
            <a:off x="55626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p:spPr>
        <p:txBody>
          <a:bodyPr wrap="none" anchor="ctr"/>
          <a:lstStyle/>
          <a:p>
            <a:pPr algn="ctr" eaLnBrk="1" hangingPunct="1">
              <a:defRPr/>
            </a:pPr>
            <a:r>
              <a:rPr kumimoji="1" lang="en-US" altLang="zh-CN" sz="2600" b="1">
                <a:ea typeface="宋体" pitchFamily="2" charset="-122"/>
              </a:rPr>
              <a:t>614</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07" name="Rectangle 35" descr="羊皮纸"/>
          <p:cNvSpPr>
            <a:spLocks noChangeArrowheads="1"/>
          </p:cNvSpPr>
          <p:nvPr/>
        </p:nvSpPr>
        <p:spPr bwMode="auto">
          <a:xfrm>
            <a:off x="64770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p:spPr>
        <p:txBody>
          <a:bodyPr wrap="none" anchor="ctr"/>
          <a:lstStyle/>
          <a:p>
            <a:pPr algn="ctr" eaLnBrk="1" hangingPunct="1">
              <a:defRPr/>
            </a:pPr>
            <a:r>
              <a:rPr kumimoji="1" lang="en-US" altLang="zh-CN" sz="2600" b="1">
                <a:ea typeface="宋体" pitchFamily="2" charset="-122"/>
              </a:rPr>
              <a:t>738</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08" name="Rectangle 36" descr="羊皮纸"/>
          <p:cNvSpPr>
            <a:spLocks noChangeArrowheads="1"/>
          </p:cNvSpPr>
          <p:nvPr/>
        </p:nvSpPr>
        <p:spPr bwMode="auto">
          <a:xfrm>
            <a:off x="83058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p:spPr>
        <p:txBody>
          <a:bodyPr wrap="none" anchor="ctr"/>
          <a:lstStyle/>
          <a:p>
            <a:pPr algn="ctr" eaLnBrk="1" hangingPunct="1">
              <a:defRPr/>
            </a:pPr>
            <a:r>
              <a:rPr kumimoji="1" lang="en-US" altLang="zh-CN" sz="2600" b="1">
                <a:ea typeface="宋体" pitchFamily="2" charset="-122"/>
              </a:rPr>
              <a:t>921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09" name="Rectangle 37" descr="羊皮纸"/>
          <p:cNvSpPr>
            <a:spLocks noChangeArrowheads="1"/>
          </p:cNvSpPr>
          <p:nvPr/>
        </p:nvSpPr>
        <p:spPr bwMode="auto">
          <a:xfrm>
            <a:off x="38100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p:spPr>
        <p:txBody>
          <a:bodyPr wrap="none" anchor="ctr"/>
          <a:lstStyle/>
          <a:p>
            <a:pPr algn="ctr" eaLnBrk="1" hangingPunct="1">
              <a:defRPr/>
            </a:pPr>
            <a:r>
              <a:rPr kumimoji="1" lang="en-US" altLang="zh-CN" sz="2600" b="1">
                <a:ea typeface="宋体" pitchFamily="2" charset="-122"/>
              </a:rPr>
              <a:t>485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0" name="Rectangle 38" descr="羊皮纸"/>
          <p:cNvSpPr>
            <a:spLocks noChangeArrowheads="1"/>
          </p:cNvSpPr>
          <p:nvPr/>
        </p:nvSpPr>
        <p:spPr bwMode="auto">
          <a:xfrm>
            <a:off x="5562600" y="31861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p:spPr>
        <p:txBody>
          <a:bodyPr wrap="none" anchor="ctr"/>
          <a:lstStyle/>
          <a:p>
            <a:pPr algn="ctr" eaLnBrk="1" hangingPunct="1">
              <a:defRPr/>
            </a:pPr>
            <a:r>
              <a:rPr kumimoji="1" lang="en-US" altLang="zh-CN" sz="2600" b="1">
                <a:ea typeface="宋体" pitchFamily="2" charset="-122"/>
              </a:rPr>
              <a:t>637</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1" name="Rectangle 39" descr="羊皮纸"/>
          <p:cNvSpPr>
            <a:spLocks noChangeArrowheads="1"/>
          </p:cNvSpPr>
          <p:nvPr/>
        </p:nvSpPr>
        <p:spPr bwMode="auto">
          <a:xfrm>
            <a:off x="11430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p:spPr>
        <p:txBody>
          <a:bodyPr wrap="none" anchor="ctr"/>
          <a:lstStyle/>
          <a:p>
            <a:pPr algn="ctr" eaLnBrk="1" hangingPunct="1">
              <a:defRPr/>
            </a:pPr>
            <a:r>
              <a:rPr kumimoji="1" lang="en-US" altLang="zh-CN" sz="2600" b="1">
                <a:ea typeface="宋体" pitchFamily="2" charset="-122"/>
              </a:rPr>
              <a:t>101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2" name="Rectangle 40" descr="羊皮纸"/>
          <p:cNvSpPr>
            <a:spLocks noChangeArrowheads="1"/>
          </p:cNvSpPr>
          <p:nvPr/>
        </p:nvSpPr>
        <p:spPr bwMode="auto">
          <a:xfrm>
            <a:off x="20574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p:spPr>
        <p:txBody>
          <a:bodyPr wrap="none" anchor="ctr"/>
          <a:lstStyle/>
          <a:p>
            <a:pPr algn="ctr" eaLnBrk="1" hangingPunct="1">
              <a:defRPr/>
            </a:pPr>
            <a:r>
              <a:rPr kumimoji="1" lang="en-US" altLang="zh-CN" sz="2600" b="1">
                <a:ea typeface="宋体" pitchFamily="2" charset="-122"/>
              </a:rPr>
              <a:t>215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3" name="Rectangle 41" descr="羊皮纸"/>
          <p:cNvSpPr>
            <a:spLocks noChangeArrowheads="1"/>
          </p:cNvSpPr>
          <p:nvPr/>
        </p:nvSpPr>
        <p:spPr bwMode="auto">
          <a:xfrm>
            <a:off x="47244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p:spPr>
        <p:txBody>
          <a:bodyPr wrap="none" anchor="ctr"/>
          <a:lstStyle/>
          <a:p>
            <a:pPr algn="ctr" eaLnBrk="1" hangingPunct="1">
              <a:defRPr/>
            </a:pPr>
            <a:r>
              <a:rPr kumimoji="1" lang="en-US" altLang="zh-CN" sz="2600" b="1">
                <a:ea typeface="宋体" pitchFamily="2" charset="-122"/>
              </a:rPr>
              <a:t>530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4" name="Rectangle 42" descr="羊皮纸"/>
          <p:cNvSpPr>
            <a:spLocks noChangeArrowheads="1"/>
          </p:cNvSpPr>
          <p:nvPr/>
        </p:nvSpPr>
        <p:spPr bwMode="auto">
          <a:xfrm>
            <a:off x="6477000" y="31861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p:spPr>
        <p:txBody>
          <a:bodyPr wrap="none" anchor="ctr"/>
          <a:lstStyle/>
          <a:p>
            <a:pPr algn="ctr" eaLnBrk="1" hangingPunct="1">
              <a:defRPr/>
            </a:pPr>
            <a:r>
              <a:rPr kumimoji="1" lang="en-US" altLang="zh-CN" sz="2600" b="1">
                <a:ea typeface="宋体" pitchFamily="2" charset="-122"/>
              </a:rPr>
              <a:t>790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5" name="Rectangle 43" descr="羊皮纸"/>
          <p:cNvSpPr>
            <a:spLocks noChangeArrowheads="1"/>
          </p:cNvSpPr>
          <p:nvPr/>
        </p:nvSpPr>
        <p:spPr bwMode="auto">
          <a:xfrm>
            <a:off x="2895600" y="3871913"/>
            <a:ext cx="609600" cy="457200"/>
          </a:xfrm>
          <a:prstGeom prst="rect">
            <a:avLst/>
          </a:prstGeom>
          <a:blipFill dpi="0" rotWithShape="0">
            <a:blip r:embed="rId2"/>
            <a:srcRect/>
            <a:tile tx="0" ty="0" sx="100000" sy="100000" flip="none" algn="tl"/>
          </a:blipFill>
          <a:ln w="25400">
            <a:solidFill>
              <a:srgbClr val="003366"/>
            </a:solidFill>
            <a:miter lim="800000"/>
            <a:headEnd/>
            <a:tailEnd/>
          </a:ln>
          <a:effectLst/>
        </p:spPr>
        <p:txBody>
          <a:bodyPr wrap="none" anchor="ctr"/>
          <a:lstStyle/>
          <a:p>
            <a:pPr algn="ctr" eaLnBrk="1" hangingPunct="1">
              <a:defRPr/>
            </a:pPr>
            <a:r>
              <a:rPr kumimoji="1" lang="en-US" altLang="zh-CN" sz="2600" b="1">
                <a:ea typeface="宋体" pitchFamily="2" charset="-122"/>
              </a:rPr>
              <a:t>306</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6" name="Text Box 44"/>
          <p:cNvSpPr txBox="1">
            <a:spLocks noChangeArrowheads="1"/>
          </p:cNvSpPr>
          <p:nvPr/>
        </p:nvSpPr>
        <p:spPr bwMode="auto">
          <a:xfrm>
            <a:off x="136525" y="4562475"/>
            <a:ext cx="8959850" cy="519113"/>
          </a:xfrm>
          <a:prstGeom prst="rect">
            <a:avLst/>
          </a:prstGeom>
          <a:noFill/>
          <a:ln w="9525">
            <a:noFill/>
            <a:miter lim="800000"/>
            <a:headEnd/>
            <a:tailEnd/>
          </a:ln>
        </p:spPr>
        <p:txBody>
          <a:bodyPr wrap="none">
            <a:spAutoFit/>
          </a:bodyPr>
          <a:lstStyle/>
          <a:p>
            <a:pPr eaLnBrk="1" hangingPunct="1">
              <a:defRPr/>
            </a:pP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[0]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[1]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[2]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[3]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[4]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[5]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[6]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[7]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[8]   </a:t>
            </a:r>
            <a:r>
              <a:rPr kumimoji="1" lang="en-US" altLang="zh-CN" sz="2800" b="1" i="1">
                <a:solidFill>
                  <a:schemeClr val="tx2"/>
                </a:solidFill>
                <a:ea typeface="宋体" pitchFamily="2" charset="-122"/>
              </a:rPr>
              <a:t>fr</a:t>
            </a:r>
            <a:r>
              <a:rPr kumimoji="1" lang="en-US" altLang="zh-CN" sz="2800" b="1">
                <a:solidFill>
                  <a:schemeClr val="tx2"/>
                </a:solidFill>
                <a:ea typeface="宋体" pitchFamily="2" charset="-122"/>
              </a:rPr>
              <a:t>[9]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8654" name="Text Box 45"/>
          <p:cNvSpPr txBox="1">
            <a:spLocks noChangeArrowheads="1"/>
          </p:cNvSpPr>
          <p:nvPr/>
        </p:nvSpPr>
        <p:spPr bwMode="auto">
          <a:xfrm>
            <a:off x="76200" y="51054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008000"/>
                </a:solidFill>
                <a:latin typeface="Times New Roman" panose="02020603050405020304" pitchFamily="18" charset="0"/>
                <a:ea typeface="仿宋_GB2312" pitchFamily="49" charset="-122"/>
              </a:rPr>
              <a:t>第三趟收集</a:t>
            </a:r>
          </a:p>
        </p:txBody>
      </p:sp>
      <p:sp>
        <p:nvSpPr>
          <p:cNvPr id="1001518" name="Rectangle 46" descr="羊皮纸"/>
          <p:cNvSpPr>
            <a:spLocks noChangeArrowheads="1"/>
          </p:cNvSpPr>
          <p:nvPr/>
        </p:nvSpPr>
        <p:spPr bwMode="auto">
          <a:xfrm>
            <a:off x="38100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530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56" name="Line 47"/>
          <p:cNvSpPr>
            <a:spLocks noChangeShapeType="1"/>
          </p:cNvSpPr>
          <p:nvPr/>
        </p:nvSpPr>
        <p:spPr bwMode="auto">
          <a:xfrm>
            <a:off x="7620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520" name="Rectangle 48" descr="羊皮纸"/>
          <p:cNvSpPr>
            <a:spLocks noChangeArrowheads="1"/>
          </p:cNvSpPr>
          <p:nvPr/>
        </p:nvSpPr>
        <p:spPr bwMode="auto">
          <a:xfrm>
            <a:off x="74676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790</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58" name="Line 49"/>
          <p:cNvSpPr>
            <a:spLocks noChangeShapeType="1"/>
          </p:cNvSpPr>
          <p:nvPr/>
        </p:nvSpPr>
        <p:spPr bwMode="auto">
          <a:xfrm>
            <a:off x="16764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522" name="Rectangle 50" descr="羊皮纸"/>
          <p:cNvSpPr>
            <a:spLocks noChangeArrowheads="1"/>
          </p:cNvSpPr>
          <p:nvPr/>
        </p:nvSpPr>
        <p:spPr bwMode="auto">
          <a:xfrm>
            <a:off x="83820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921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60" name="Line 51"/>
          <p:cNvSpPr>
            <a:spLocks noChangeShapeType="1"/>
          </p:cNvSpPr>
          <p:nvPr/>
        </p:nvSpPr>
        <p:spPr bwMode="auto">
          <a:xfrm>
            <a:off x="25908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524" name="Rectangle 52" descr="羊皮纸"/>
          <p:cNvSpPr>
            <a:spLocks noChangeArrowheads="1"/>
          </p:cNvSpPr>
          <p:nvPr/>
        </p:nvSpPr>
        <p:spPr bwMode="auto">
          <a:xfrm>
            <a:off x="1524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101</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62" name="Line 53"/>
          <p:cNvSpPr>
            <a:spLocks noChangeShapeType="1"/>
          </p:cNvSpPr>
          <p:nvPr/>
        </p:nvSpPr>
        <p:spPr bwMode="auto">
          <a:xfrm>
            <a:off x="35052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526" name="Rectangle 54" descr="羊皮纸"/>
          <p:cNvSpPr>
            <a:spLocks noChangeArrowheads="1"/>
          </p:cNvSpPr>
          <p:nvPr/>
        </p:nvSpPr>
        <p:spPr bwMode="auto">
          <a:xfrm>
            <a:off x="47244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614</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64" name="Line 55"/>
          <p:cNvSpPr>
            <a:spLocks noChangeShapeType="1"/>
          </p:cNvSpPr>
          <p:nvPr/>
        </p:nvSpPr>
        <p:spPr bwMode="auto">
          <a:xfrm>
            <a:off x="44196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528" name="Rectangle 56" descr="羊皮纸"/>
          <p:cNvSpPr>
            <a:spLocks noChangeArrowheads="1"/>
          </p:cNvSpPr>
          <p:nvPr/>
        </p:nvSpPr>
        <p:spPr bwMode="auto">
          <a:xfrm>
            <a:off x="28956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485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66" name="Line 57"/>
          <p:cNvSpPr>
            <a:spLocks noChangeShapeType="1"/>
          </p:cNvSpPr>
          <p:nvPr/>
        </p:nvSpPr>
        <p:spPr bwMode="auto">
          <a:xfrm>
            <a:off x="53340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530" name="Rectangle 58" descr="羊皮纸"/>
          <p:cNvSpPr>
            <a:spLocks noChangeArrowheads="1"/>
          </p:cNvSpPr>
          <p:nvPr/>
        </p:nvSpPr>
        <p:spPr bwMode="auto">
          <a:xfrm>
            <a:off x="10668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215</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68" name="Line 59"/>
          <p:cNvSpPr>
            <a:spLocks noChangeShapeType="1"/>
          </p:cNvSpPr>
          <p:nvPr/>
        </p:nvSpPr>
        <p:spPr bwMode="auto">
          <a:xfrm>
            <a:off x="62484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532" name="Rectangle 60" descr="羊皮纸"/>
          <p:cNvSpPr>
            <a:spLocks noChangeArrowheads="1"/>
          </p:cNvSpPr>
          <p:nvPr/>
        </p:nvSpPr>
        <p:spPr bwMode="auto">
          <a:xfrm>
            <a:off x="19812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306</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70" name="Line 61"/>
          <p:cNvSpPr>
            <a:spLocks noChangeShapeType="1"/>
          </p:cNvSpPr>
          <p:nvPr/>
        </p:nvSpPr>
        <p:spPr bwMode="auto">
          <a:xfrm>
            <a:off x="71628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534" name="Rectangle 62" descr="羊皮纸"/>
          <p:cNvSpPr>
            <a:spLocks noChangeArrowheads="1"/>
          </p:cNvSpPr>
          <p:nvPr/>
        </p:nvSpPr>
        <p:spPr bwMode="auto">
          <a:xfrm>
            <a:off x="56388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637</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672" name="Line 63"/>
          <p:cNvSpPr>
            <a:spLocks noChangeShapeType="1"/>
          </p:cNvSpPr>
          <p:nvPr/>
        </p:nvSpPr>
        <p:spPr bwMode="auto">
          <a:xfrm>
            <a:off x="8077200" y="5972175"/>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1536" name="Rectangle 64" descr="羊皮纸"/>
          <p:cNvSpPr>
            <a:spLocks noChangeArrowheads="1"/>
          </p:cNvSpPr>
          <p:nvPr/>
        </p:nvSpPr>
        <p:spPr bwMode="auto">
          <a:xfrm>
            <a:off x="6553200" y="5743575"/>
            <a:ext cx="609600" cy="457200"/>
          </a:xfrm>
          <a:prstGeom prst="rect">
            <a:avLst/>
          </a:prstGeom>
          <a:blipFill dpi="0" rotWithShape="0">
            <a:blip r:embed="rId2"/>
            <a:srcRect/>
            <a:tile tx="0" ty="0" sx="100000" sy="100000" flip="none" algn="tl"/>
          </a:blipFill>
          <a:ln w="25400">
            <a:solidFill>
              <a:srgbClr val="808080"/>
            </a:solidFill>
            <a:miter lim="800000"/>
            <a:headEnd/>
            <a:tailEnd/>
          </a:ln>
          <a:effectLst/>
        </p:spPr>
        <p:txBody>
          <a:bodyPr wrap="none" anchor="ctr"/>
          <a:lstStyle/>
          <a:p>
            <a:pPr algn="ctr" eaLnBrk="1" hangingPunct="1">
              <a:defRPr/>
            </a:pPr>
            <a:r>
              <a:rPr kumimoji="1" lang="en-US" altLang="zh-CN" sz="2600" b="1">
                <a:ea typeface="宋体" pitchFamily="2" charset="-122"/>
              </a:rPr>
              <a:t>738</a:t>
            </a:r>
            <a:endParaRPr kumimoji="1" lang="en-US" altLang="zh-CN" sz="2600">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Tree>
    <p:extLst>
      <p:ext uri="{BB962C8B-B14F-4D97-AF65-F5344CB8AC3E}">
        <p14:creationId xmlns:p14="http://schemas.microsoft.com/office/powerpoint/2010/main" val="799820424"/>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C74A33E1-FBF0-448E-B681-9DBE5010FC3B}" type="slidenum">
              <a:rPr lang="en-US" altLang="zh-CN" sz="1800" b="1">
                <a:latin typeface="华文新魏" pitchFamily="2" charset="-122"/>
                <a:ea typeface="华文新魏" pitchFamily="2" charset="-122"/>
              </a:rPr>
              <a:pPr algn="r" eaLnBrk="1" hangingPunct="1"/>
              <a:t>55</a:t>
            </a:fld>
            <a:endParaRPr lang="en-US" altLang="zh-CN" sz="1800" b="1">
              <a:latin typeface="华文新魏" pitchFamily="2" charset="-122"/>
              <a:ea typeface="华文新魏" pitchFamily="2" charset="-122"/>
            </a:endParaRPr>
          </a:p>
        </p:txBody>
      </p:sp>
      <p:sp>
        <p:nvSpPr>
          <p:cNvPr id="36867" name="Rectangle 2"/>
          <p:cNvSpPr>
            <a:spLocks noGrp="1" noChangeArrowheads="1"/>
          </p:cNvSpPr>
          <p:nvPr>
            <p:ph type="title" idx="4294967295"/>
          </p:nvPr>
        </p:nvSpPr>
        <p:spPr>
          <a:xfrm>
            <a:off x="457200" y="457200"/>
            <a:ext cx="8229600" cy="955675"/>
          </a:xfrm>
        </p:spPr>
        <p:txBody>
          <a:bodyPr/>
          <a:lstStyle/>
          <a:p>
            <a:pPr algn="ctr" eaLnBrk="1" hangingPunct="1"/>
            <a:r>
              <a:rPr lang="zh-CN" sz="4000" b="1" u="sng" smtClean="0">
                <a:solidFill>
                  <a:schemeClr val="tx2"/>
                </a:solidFill>
                <a:ea typeface="华文新魏" pitchFamily="2" charset="-122"/>
              </a:rPr>
              <a:t>各种排序方法的比较</a:t>
            </a:r>
            <a:endParaRPr lang="zh-CN" sz="4000" u="sng" smtClean="0">
              <a:solidFill>
                <a:schemeClr val="tx2"/>
              </a:solidFill>
              <a:ea typeface="华文新魏" pitchFamily="2" charset="-122"/>
            </a:endParaRPr>
          </a:p>
        </p:txBody>
      </p:sp>
      <p:sp>
        <p:nvSpPr>
          <p:cNvPr id="36868" name="AutoShape 205">
            <a:hlinkClick r:id="rId2" action="ppaction://hlinkpres?slideindex=50&amp;slidetitle=50. 外排序" highlightClick="1"/>
          </p:cNvPr>
          <p:cNvSpPr>
            <a:spLocks noChangeArrowheads="1"/>
          </p:cNvSpPr>
          <p:nvPr/>
        </p:nvSpPr>
        <p:spPr bwMode="auto">
          <a:xfrm>
            <a:off x="8316913" y="6200775"/>
            <a:ext cx="611187" cy="431800"/>
          </a:xfrm>
          <a:prstGeom prst="actionButtonHome">
            <a:avLst/>
          </a:prstGeom>
          <a:solidFill>
            <a:srgbClr val="C0C0C0"/>
          </a:solidFill>
          <a:ln w="9525">
            <a:solidFill>
              <a:srgbClr val="FFFFFF"/>
            </a:solidFill>
            <a:miter lim="800000"/>
            <a:headEnd/>
            <a:tailEnd/>
          </a:ln>
        </p:spPr>
        <p:txBody>
          <a:bodyPr wrap="none" anchor="ctr"/>
          <a:lstStyle/>
          <a:p>
            <a:endParaRPr lang="zh-CN" altLang="en-US"/>
          </a:p>
        </p:txBody>
      </p:sp>
      <p:sp>
        <p:nvSpPr>
          <p:cNvPr id="6" name="Text Box 2"/>
          <p:cNvSpPr txBox="1">
            <a:spLocks noChangeArrowheads="1"/>
          </p:cNvSpPr>
          <p:nvPr/>
        </p:nvSpPr>
        <p:spPr bwMode="auto">
          <a:xfrm>
            <a:off x="334963" y="1665288"/>
            <a:ext cx="8542337" cy="2308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spcBef>
                <a:spcPct val="25000"/>
              </a:spcBef>
            </a:pPr>
            <a:r>
              <a:rPr kumimoji="1" lang="zh-CN" altLang="en-US" sz="2400" b="1">
                <a:ea typeface="宋体" pitchFamily="2" charset="-122"/>
              </a:rPr>
              <a:t>各种排序方法各有优缺点，故在不同情况下可作不同的选择。通常需考虑的因素有：待排序的记录个数；记录本身的大小；记录的键值分布情况等。</a:t>
            </a:r>
          </a:p>
          <a:p>
            <a:pPr algn="l" eaLnBrk="1" hangingPunct="1"/>
            <a:r>
              <a:rPr kumimoji="1" lang="zh-CN" altLang="en-US" sz="2400" b="1">
                <a:ea typeface="宋体" pitchFamily="2" charset="-122"/>
              </a:rPr>
              <a:t>在最好情况下，直接插入排序和冒泡排序最快；</a:t>
            </a:r>
          </a:p>
          <a:p>
            <a:pPr algn="l" eaLnBrk="1" hangingPunct="1"/>
            <a:r>
              <a:rPr kumimoji="1" lang="zh-CN" altLang="en-US" sz="2400" b="1">
                <a:ea typeface="宋体" pitchFamily="2" charset="-122"/>
              </a:rPr>
              <a:t>在平均情况下，快速排序最快；</a:t>
            </a:r>
          </a:p>
          <a:p>
            <a:pPr algn="l" eaLnBrk="1" hangingPunct="1"/>
            <a:r>
              <a:rPr kumimoji="1" lang="zh-CN" altLang="en-US" sz="2400" b="1">
                <a:ea typeface="宋体" pitchFamily="2" charset="-122"/>
              </a:rPr>
              <a:t>在最坏情况下，堆排序和归并排序最快。</a:t>
            </a:r>
          </a:p>
        </p:txBody>
      </p:sp>
      <p:sp>
        <p:nvSpPr>
          <p:cNvPr id="7" name="Rectangle 4"/>
          <p:cNvSpPr>
            <a:spLocks noChangeArrowheads="1"/>
          </p:cNvSpPr>
          <p:nvPr/>
        </p:nvSpPr>
        <p:spPr bwMode="auto">
          <a:xfrm>
            <a:off x="304800" y="4105275"/>
            <a:ext cx="8001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kumimoji="1" lang="zh-CN" altLang="en-US" sz="2400" b="1" dirty="0">
                <a:ea typeface="宋体" pitchFamily="2" charset="-122"/>
              </a:rPr>
              <a:t>从稳定性看，简单排序方法</a:t>
            </a:r>
            <a:r>
              <a:rPr kumimoji="1" lang="en-US" altLang="zh-CN" sz="2400" b="1" dirty="0">
                <a:ea typeface="宋体" pitchFamily="2" charset="-122"/>
              </a:rPr>
              <a:t>(</a:t>
            </a:r>
            <a:r>
              <a:rPr kumimoji="1" lang="zh-CN" altLang="en-US" sz="2400" b="1" dirty="0">
                <a:latin typeface="宋体" pitchFamily="2" charset="-122"/>
                <a:ea typeface="宋体" pitchFamily="2" charset="-122"/>
              </a:rPr>
              <a:t>直接选择排序</a:t>
            </a:r>
            <a:r>
              <a:rPr kumimoji="1" lang="zh-CN" altLang="en-US" sz="2400" b="1" dirty="0" smtClean="0">
                <a:latin typeface="宋体" pitchFamily="2" charset="-122"/>
                <a:ea typeface="宋体" pitchFamily="2" charset="-122"/>
              </a:rPr>
              <a:t>、归并排序、直接</a:t>
            </a:r>
            <a:r>
              <a:rPr kumimoji="1" lang="zh-CN" altLang="en-US" sz="2400" b="1" dirty="0">
                <a:latin typeface="宋体" pitchFamily="2" charset="-122"/>
                <a:ea typeface="宋体" pitchFamily="2" charset="-122"/>
              </a:rPr>
              <a:t>插入排序和冒泡排序</a:t>
            </a:r>
            <a:r>
              <a:rPr kumimoji="1" lang="en-US" altLang="zh-CN" sz="2400" b="1" dirty="0">
                <a:ea typeface="宋体" pitchFamily="2" charset="-122"/>
              </a:rPr>
              <a:t>)</a:t>
            </a:r>
            <a:r>
              <a:rPr kumimoji="1" lang="zh-CN" altLang="en-US" sz="2400" b="1" dirty="0">
                <a:ea typeface="宋体" pitchFamily="2" charset="-122"/>
              </a:rPr>
              <a:t>是稳定的，而快速排序、堆排序和希尔排序等时间性能较好的排序方法都是不稳定的。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FB1C0A6-516D-4B78-B033-DA2BDF32E84E}"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56</a:t>
            </a:fld>
            <a:endParaRPr lang="en-US" altLang="zh-CN" sz="1800" smtClean="0">
              <a:latin typeface="华文新魏" panose="02010800040101010101" pitchFamily="2" charset="-122"/>
              <a:ea typeface="华文新魏" panose="02010800040101010101" pitchFamily="2" charset="-122"/>
            </a:endParaRPr>
          </a:p>
        </p:txBody>
      </p:sp>
      <p:sp>
        <p:nvSpPr>
          <p:cNvPr id="73731" name="Rectangle 2"/>
          <p:cNvSpPr>
            <a:spLocks noGrp="1" noChangeArrowheads="1"/>
          </p:cNvSpPr>
          <p:nvPr>
            <p:ph type="title"/>
          </p:nvPr>
        </p:nvSpPr>
        <p:spPr>
          <a:xfrm>
            <a:off x="457200" y="457200"/>
            <a:ext cx="8229600" cy="955675"/>
          </a:xfrm>
        </p:spPr>
        <p:txBody>
          <a:bodyPr/>
          <a:lstStyle/>
          <a:p>
            <a:pPr algn="ctr" eaLnBrk="1" hangingPunct="1"/>
            <a:r>
              <a:rPr lang="zh-CN" altLang="en-US" sz="4000" b="1" u="sng" smtClean="0">
                <a:solidFill>
                  <a:schemeClr val="tx2"/>
                </a:solidFill>
                <a:ea typeface="华文新魏" panose="02010800040101010101" pitchFamily="2" charset="-122"/>
              </a:rPr>
              <a:t>各种排序方法的比较</a:t>
            </a:r>
            <a:endParaRPr lang="zh-CN" altLang="en-US" sz="4000" u="sng" smtClean="0">
              <a:solidFill>
                <a:schemeClr val="tx2"/>
              </a:solidFill>
              <a:ea typeface="华文新魏" panose="02010800040101010101" pitchFamily="2" charset="-122"/>
            </a:endParaRPr>
          </a:p>
        </p:txBody>
      </p:sp>
      <p:graphicFrame>
        <p:nvGraphicFramePr>
          <p:cNvPr id="73732" name="Object 3"/>
          <p:cNvGraphicFramePr>
            <a:graphicFrameLocks noChangeAspect="1"/>
          </p:cNvGraphicFramePr>
          <p:nvPr/>
        </p:nvGraphicFramePr>
        <p:xfrm>
          <a:off x="361950" y="725488"/>
          <a:ext cx="8277225" cy="4587875"/>
        </p:xfrm>
        <a:graphic>
          <a:graphicData uri="http://schemas.openxmlformats.org/presentationml/2006/ole">
            <mc:AlternateContent xmlns:mc="http://schemas.openxmlformats.org/markup-compatibility/2006">
              <mc:Choice xmlns:v="urn:schemas-microsoft-com:vml" Requires="v">
                <p:oleObj spid="_x0000_s4098" name="Document" r:id="rId4" imgW="3919803" imgH="2065519" progId="Word.Document.8">
                  <p:embed/>
                </p:oleObj>
              </mc:Choice>
              <mc:Fallback>
                <p:oleObj name="Document" r:id="rId4" imgW="3919803" imgH="206551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 y="725488"/>
                        <a:ext cx="8277225" cy="458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3" name="AutoShape 205">
            <a:hlinkClick r:id="rId6" action="ppaction://hlinkpres?slideindex=50&amp;slidetitle=50. 外排序" highlightClick="1"/>
          </p:cNvPr>
          <p:cNvSpPr>
            <a:spLocks noChangeArrowheads="1"/>
          </p:cNvSpPr>
          <p:nvPr/>
        </p:nvSpPr>
        <p:spPr bwMode="auto">
          <a:xfrm>
            <a:off x="8316913" y="6200775"/>
            <a:ext cx="611187" cy="431800"/>
          </a:xfrm>
          <a:prstGeom prst="actionButtonHome">
            <a:avLst/>
          </a:prstGeom>
          <a:solidFill>
            <a:srgbClr val="C0C0C0"/>
          </a:solidFill>
          <a:ln w="9525">
            <a:solidFill>
              <a:srgbClr val="FFFFFF"/>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4000">
              <a:latin typeface="Times New Roman" panose="02020603050405020304" pitchFamily="18" charset="0"/>
              <a:ea typeface="仿宋_GB2312" pitchFamily="49" charset="-122"/>
            </a:endParaRPr>
          </a:p>
        </p:txBody>
      </p:sp>
    </p:spTree>
    <p:extLst>
      <p:ext uri="{BB962C8B-B14F-4D97-AF65-F5344CB8AC3E}">
        <p14:creationId xmlns:p14="http://schemas.microsoft.com/office/powerpoint/2010/main" val="173225320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20E82E73-81B9-4B78-BFDB-9EF443B3078C}" type="slidenum">
              <a:rPr lang="en-US" altLang="zh-CN" sz="1800" b="1">
                <a:latin typeface="华文新魏" pitchFamily="2" charset="-122"/>
                <a:ea typeface="华文新魏" pitchFamily="2" charset="-122"/>
              </a:rPr>
              <a:pPr algn="r" eaLnBrk="1" hangingPunct="1"/>
              <a:t>6</a:t>
            </a:fld>
            <a:endParaRPr lang="en-US" altLang="zh-CN" sz="1800" b="1">
              <a:latin typeface="华文新魏" pitchFamily="2" charset="-122"/>
              <a:ea typeface="华文新魏" pitchFamily="2" charset="-122"/>
            </a:endParaRPr>
          </a:p>
        </p:txBody>
      </p:sp>
      <p:sp>
        <p:nvSpPr>
          <p:cNvPr id="11267" name="Rectangle 3"/>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endParaRPr lang="zh-CN" altLang="en-US" sz="3200" b="1">
              <a:solidFill>
                <a:schemeClr val="tx2"/>
              </a:solidFill>
              <a:ea typeface="宋体" pitchFamily="2" charset="-122"/>
            </a:endParaRPr>
          </a:p>
        </p:txBody>
      </p:sp>
      <p:sp>
        <p:nvSpPr>
          <p:cNvPr id="8196" name="Text Box 10"/>
          <p:cNvSpPr txBox="1">
            <a:spLocks noChangeArrowheads="1"/>
          </p:cNvSpPr>
          <p:nvPr/>
        </p:nvSpPr>
        <p:spPr bwMode="auto">
          <a:xfrm>
            <a:off x="2178050" y="16764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lang="en-US" altLang="zh-CN" sz="2400" b="1">
                <a:solidFill>
                  <a:srgbClr val="FFFFCC"/>
                </a:solidFill>
                <a:ea typeface="宋体" pitchFamily="2" charset="-122"/>
              </a:rPr>
              <a:t>0        1        2        3        4        5</a:t>
            </a:r>
            <a:endParaRPr lang="en-US" altLang="zh-CN" sz="2400">
              <a:solidFill>
                <a:srgbClr val="FFFFCC"/>
              </a:solidFill>
              <a:ea typeface="宋体" pitchFamily="2" charset="-122"/>
            </a:endParaRPr>
          </a:p>
        </p:txBody>
      </p:sp>
      <p:sp>
        <p:nvSpPr>
          <p:cNvPr id="11269" name="Text Box 19"/>
          <p:cNvSpPr txBox="1">
            <a:spLocks noChangeArrowheads="1"/>
          </p:cNvSpPr>
          <p:nvPr/>
        </p:nvSpPr>
        <p:spPr bwMode="auto">
          <a:xfrm>
            <a:off x="228600" y="3124200"/>
            <a:ext cx="9350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defRPr/>
            </a:pPr>
            <a:r>
              <a:rPr lang="en-US" sz="3200" b="1" i="1" smtClean="0">
                <a:solidFill>
                  <a:schemeClr val="hlink"/>
                </a:solidFill>
                <a:ea typeface="宋体" pitchFamily="2" charset="-122"/>
              </a:rPr>
              <a:t>i </a:t>
            </a:r>
            <a:r>
              <a:rPr lang="en-US" sz="3200" b="1" smtClean="0">
                <a:solidFill>
                  <a:schemeClr val="hlink"/>
                </a:solidFill>
                <a:ea typeface="宋体" pitchFamily="2" charset="-122"/>
              </a:rPr>
              <a:t>= 4</a:t>
            </a:r>
            <a:endParaRPr lang="en-US" sz="24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11270" name="Text Box 28"/>
          <p:cNvSpPr txBox="1">
            <a:spLocks noChangeArrowheads="1"/>
          </p:cNvSpPr>
          <p:nvPr/>
        </p:nvSpPr>
        <p:spPr bwMode="auto">
          <a:xfrm>
            <a:off x="228600" y="5084763"/>
            <a:ext cx="935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defRPr/>
            </a:pPr>
            <a:r>
              <a:rPr lang="en-US" sz="3200" b="1" i="1" smtClean="0">
                <a:solidFill>
                  <a:schemeClr val="hlink"/>
                </a:solidFill>
                <a:ea typeface="宋体" pitchFamily="2" charset="-122"/>
              </a:rPr>
              <a:t>i </a:t>
            </a:r>
            <a:r>
              <a:rPr lang="en-US" sz="3200" b="1" smtClean="0">
                <a:solidFill>
                  <a:schemeClr val="hlink"/>
                </a:solidFill>
                <a:ea typeface="宋体" pitchFamily="2" charset="-122"/>
              </a:rPr>
              <a:t>= 5</a:t>
            </a:r>
            <a:endParaRPr lang="en-US" sz="24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11271" name="Text Box 33"/>
          <p:cNvSpPr txBox="1">
            <a:spLocks noChangeArrowheads="1"/>
          </p:cNvSpPr>
          <p:nvPr/>
        </p:nvSpPr>
        <p:spPr bwMode="auto">
          <a:xfrm>
            <a:off x="228600" y="1096963"/>
            <a:ext cx="935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defRPr/>
            </a:pPr>
            <a:r>
              <a:rPr lang="en-US" sz="3200" b="1" i="1" smtClean="0">
                <a:solidFill>
                  <a:schemeClr val="hlink"/>
                </a:solidFill>
                <a:ea typeface="宋体" pitchFamily="2" charset="-122"/>
              </a:rPr>
              <a:t>i </a:t>
            </a:r>
            <a:r>
              <a:rPr lang="en-US" sz="3200" b="1" smtClean="0">
                <a:solidFill>
                  <a:schemeClr val="hlink"/>
                </a:solidFill>
                <a:ea typeface="宋体" pitchFamily="2" charset="-122"/>
              </a:rPr>
              <a:t>= 3</a:t>
            </a:r>
            <a:endParaRPr lang="en-US" sz="24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grpSp>
        <p:nvGrpSpPr>
          <p:cNvPr id="11272" name="Group 8"/>
          <p:cNvGrpSpPr>
            <a:grpSpLocks/>
          </p:cNvGrpSpPr>
          <p:nvPr/>
        </p:nvGrpSpPr>
        <p:grpSpPr bwMode="auto">
          <a:xfrm>
            <a:off x="914400" y="1822450"/>
            <a:ext cx="7848600" cy="2498725"/>
            <a:chOff x="0" y="0"/>
            <a:chExt cx="4944" cy="1574"/>
          </a:xfrm>
        </p:grpSpPr>
        <p:sp>
          <p:nvSpPr>
            <p:cNvPr id="8230" name="AutoShape 11" descr="白色大理石"/>
            <p:cNvSpPr>
              <a:spLocks noChangeArrowheads="1"/>
            </p:cNvSpPr>
            <p:nvPr/>
          </p:nvSpPr>
          <p:spPr bwMode="auto">
            <a:xfrm>
              <a:off x="0" y="902"/>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8231" name="Text Box 12"/>
            <p:cNvSpPr txBox="1">
              <a:spLocks noChangeArrowheads="1"/>
            </p:cNvSpPr>
            <p:nvPr/>
          </p:nvSpPr>
          <p:spPr bwMode="auto">
            <a:xfrm>
              <a:off x="796" y="1190"/>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lang="en-US" altLang="zh-CN" sz="2400" b="1">
                  <a:ea typeface="宋体" pitchFamily="2" charset="-122"/>
                </a:rPr>
                <a:t>0        1        2        3        4        5         </a:t>
              </a:r>
              <a:r>
                <a:rPr lang="en-US" altLang="zh-CN" sz="2400" b="1" i="1">
                  <a:ea typeface="宋体" pitchFamily="2" charset="-122"/>
                </a:rPr>
                <a:t>temp</a:t>
              </a:r>
              <a:endParaRPr lang="en-US" altLang="zh-CN" sz="2400">
                <a:ea typeface="宋体" pitchFamily="2" charset="-122"/>
              </a:endParaRPr>
            </a:p>
          </p:txBody>
        </p:sp>
        <p:sp>
          <p:nvSpPr>
            <p:cNvPr id="11275" name="AutoShape 13"/>
            <p:cNvSpPr>
              <a:spLocks noChangeArrowheads="1"/>
            </p:cNvSpPr>
            <p:nvPr/>
          </p:nvSpPr>
          <p:spPr bwMode="auto">
            <a:xfrm>
              <a:off x="720" y="662"/>
              <a:ext cx="336" cy="480"/>
            </a:xfrm>
            <a:prstGeom prst="can">
              <a:avLst>
                <a:gd name="adj" fmla="val 35714"/>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21</a:t>
              </a:r>
              <a:endParaRPr lang="en-US" sz="2400">
                <a:solidFill>
                  <a:srgbClr val="FFFFCC"/>
                </a:solidFill>
                <a:effectLst>
                  <a:outerShdw blurRad="38100" dist="38100" dir="2700000" algn="tl">
                    <a:srgbClr val="000000"/>
                  </a:outerShdw>
                </a:effectLst>
                <a:ea typeface="宋体" pitchFamily="2" charset="-122"/>
              </a:endParaRPr>
            </a:p>
          </p:txBody>
        </p:sp>
        <p:sp>
          <p:nvSpPr>
            <p:cNvPr id="11276" name="AutoShape 14"/>
            <p:cNvSpPr>
              <a:spLocks noChangeArrowheads="1"/>
            </p:cNvSpPr>
            <p:nvPr/>
          </p:nvSpPr>
          <p:spPr bwMode="auto">
            <a:xfrm>
              <a:off x="1200" y="614"/>
              <a:ext cx="336" cy="528"/>
            </a:xfrm>
            <a:prstGeom prst="can">
              <a:avLst>
                <a:gd name="adj" fmla="val 39286"/>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25</a:t>
              </a:r>
              <a:endParaRPr lang="en-US" sz="2400">
                <a:solidFill>
                  <a:srgbClr val="FFFFCC"/>
                </a:solidFill>
                <a:effectLst>
                  <a:outerShdw blurRad="38100" dist="38100" dir="2700000" algn="tl">
                    <a:srgbClr val="000000"/>
                  </a:outerShdw>
                </a:effectLst>
                <a:ea typeface="宋体" pitchFamily="2" charset="-122"/>
              </a:endParaRPr>
            </a:p>
          </p:txBody>
        </p:sp>
        <p:sp>
          <p:nvSpPr>
            <p:cNvPr id="11277" name="AutoShape 15"/>
            <p:cNvSpPr>
              <a:spLocks noChangeArrowheads="1"/>
            </p:cNvSpPr>
            <p:nvPr/>
          </p:nvSpPr>
          <p:spPr bwMode="auto">
            <a:xfrm>
              <a:off x="2160" y="422"/>
              <a:ext cx="336" cy="720"/>
            </a:xfrm>
            <a:prstGeom prst="can">
              <a:avLst>
                <a:gd name="adj" fmla="val 53571"/>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49</a:t>
              </a:r>
              <a:endParaRPr lang="en-US" sz="2400">
                <a:solidFill>
                  <a:srgbClr val="FFFFCC"/>
                </a:solidFill>
                <a:effectLst>
                  <a:outerShdw blurRad="38100" dist="38100" dir="2700000" algn="tl">
                    <a:srgbClr val="000000"/>
                  </a:outerShdw>
                </a:effectLst>
                <a:ea typeface="宋体" pitchFamily="2" charset="-122"/>
              </a:endParaRPr>
            </a:p>
          </p:txBody>
        </p:sp>
        <p:sp>
          <p:nvSpPr>
            <p:cNvPr id="11278" name="AutoShape 16"/>
            <p:cNvSpPr>
              <a:spLocks noChangeArrowheads="1"/>
            </p:cNvSpPr>
            <p:nvPr/>
          </p:nvSpPr>
          <p:spPr bwMode="auto">
            <a:xfrm>
              <a:off x="1680" y="614"/>
              <a:ext cx="336" cy="528"/>
            </a:xfrm>
            <a:prstGeom prst="can">
              <a:avLst>
                <a:gd name="adj" fmla="val 39286"/>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25*</a:t>
              </a:r>
              <a:endParaRPr lang="en-US" sz="2400">
                <a:solidFill>
                  <a:srgbClr val="FFFFCC"/>
                </a:solidFill>
                <a:effectLst>
                  <a:outerShdw blurRad="38100" dist="38100" dir="2700000" algn="tl">
                    <a:srgbClr val="000000"/>
                  </a:outerShdw>
                </a:effectLst>
                <a:ea typeface="宋体" pitchFamily="2" charset="-122"/>
              </a:endParaRPr>
            </a:p>
          </p:txBody>
        </p:sp>
        <p:sp>
          <p:nvSpPr>
            <p:cNvPr id="11279" name="AutoShape 17"/>
            <p:cNvSpPr>
              <a:spLocks noChangeArrowheads="1"/>
            </p:cNvSpPr>
            <p:nvPr/>
          </p:nvSpPr>
          <p:spPr bwMode="auto">
            <a:xfrm>
              <a:off x="2640" y="710"/>
              <a:ext cx="336" cy="432"/>
            </a:xfrm>
            <a:prstGeom prst="can">
              <a:avLst>
                <a:gd name="adj" fmla="val 32143"/>
              </a:avLst>
            </a:prstGeom>
            <a:gradFill rotWithShape="0">
              <a:gsLst>
                <a:gs pos="0">
                  <a:schemeClr val="bg1"/>
                </a:gs>
                <a:gs pos="50000">
                  <a:srgbClr val="767676"/>
                </a:gs>
                <a:gs pos="100000">
                  <a:schemeClr val="bg1"/>
                </a:gs>
              </a:gsLst>
              <a:lin ang="0" scaled="1"/>
            </a:gradFill>
            <a:ln w="9525" cmpd="sng">
              <a:solidFill>
                <a:schemeClr val="tx1"/>
              </a:solidFill>
              <a:round/>
              <a:headEnd/>
              <a:tailEnd/>
            </a:ln>
          </p:spPr>
          <p:txBody>
            <a:bodyPr wrap="none" anchor="ctr"/>
            <a:lstStyle/>
            <a:p>
              <a:pPr>
                <a:defRPr/>
              </a:pPr>
              <a:r>
                <a:rPr lang="en-US" sz="2400" b="1">
                  <a:solidFill>
                    <a:srgbClr val="767676"/>
                  </a:solidFill>
                  <a:effectDag name="">
                    <a:cont type="tree" name="">
                      <a:effect ref="fillLine"/>
                      <a:outerShdw dist="38100" dir="13500000" algn="br">
                        <a:srgbClr val="B1B1B1"/>
                      </a:outerShdw>
                    </a:cont>
                    <a:cont type="tree" name="">
                      <a:effect ref="fillLine"/>
                      <a:outerShdw dist="38100" dir="2700000" algn="tl">
                        <a:srgbClr val="464646"/>
                      </a:outerShdw>
                    </a:cont>
                    <a:effect ref="fillLine"/>
                  </a:effectDag>
                  <a:latin typeface="Arial" pitchFamily="34" charset="0"/>
                  <a:ea typeface="宋体" pitchFamily="2" charset="-122"/>
                </a:rPr>
                <a:t>16</a:t>
              </a:r>
              <a:endParaRPr lang="en-US" sz="2400">
                <a:effectLst>
                  <a:outerShdw blurRad="38100" dist="38100" dir="2700000" algn="tl">
                    <a:srgbClr val="000000"/>
                  </a:outerShdw>
                </a:effectLst>
                <a:ea typeface="宋体" pitchFamily="2" charset="-122"/>
              </a:endParaRPr>
            </a:p>
          </p:txBody>
        </p:sp>
        <p:sp>
          <p:nvSpPr>
            <p:cNvPr id="11280" name="AutoShape 18"/>
            <p:cNvSpPr>
              <a:spLocks noChangeArrowheads="1"/>
            </p:cNvSpPr>
            <p:nvPr/>
          </p:nvSpPr>
          <p:spPr bwMode="auto">
            <a:xfrm>
              <a:off x="3120" y="902"/>
              <a:ext cx="336" cy="240"/>
            </a:xfrm>
            <a:prstGeom prst="can">
              <a:avLst>
                <a:gd name="adj" fmla="val 25000"/>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08</a:t>
              </a:r>
              <a:endParaRPr lang="en-US" sz="2400">
                <a:effectLst>
                  <a:outerShdw blurRad="38100" dist="38100" dir="2700000" algn="tl">
                    <a:srgbClr val="000000"/>
                  </a:outerShdw>
                </a:effectLst>
                <a:ea typeface="宋体" pitchFamily="2" charset="-122"/>
              </a:endParaRPr>
            </a:p>
          </p:txBody>
        </p:sp>
        <p:sp>
          <p:nvSpPr>
            <p:cNvPr id="8238" name="Line 29"/>
            <p:cNvSpPr>
              <a:spLocks noChangeShapeType="1"/>
            </p:cNvSpPr>
            <p:nvPr/>
          </p:nvSpPr>
          <p:spPr bwMode="auto">
            <a:xfrm>
              <a:off x="2832" y="1478"/>
              <a:ext cx="1056"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9" name="Line 31"/>
            <p:cNvSpPr>
              <a:spLocks noChangeShapeType="1"/>
            </p:cNvSpPr>
            <p:nvPr/>
          </p:nvSpPr>
          <p:spPr bwMode="auto">
            <a:xfrm flipH="1">
              <a:off x="864" y="1574"/>
              <a:ext cx="302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AutoShape 38"/>
            <p:cNvSpPr>
              <a:spLocks noChangeArrowheads="1"/>
            </p:cNvSpPr>
            <p:nvPr/>
          </p:nvSpPr>
          <p:spPr bwMode="auto">
            <a:xfrm>
              <a:off x="3792" y="710"/>
              <a:ext cx="336" cy="432"/>
            </a:xfrm>
            <a:prstGeom prst="can">
              <a:avLst>
                <a:gd name="adj" fmla="val 32143"/>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16</a:t>
              </a:r>
              <a:endParaRPr lang="en-US" sz="2400">
                <a:effectLst>
                  <a:outerShdw blurRad="38100" dist="38100" dir="2700000" algn="tl">
                    <a:srgbClr val="000000"/>
                  </a:outerShdw>
                </a:effectLst>
                <a:ea typeface="宋体" pitchFamily="2" charset="-122"/>
              </a:endParaRPr>
            </a:p>
          </p:txBody>
        </p:sp>
        <p:sp>
          <p:nvSpPr>
            <p:cNvPr id="8241" name="Line 39"/>
            <p:cNvSpPr>
              <a:spLocks noChangeShapeType="1"/>
            </p:cNvSpPr>
            <p:nvPr/>
          </p:nvSpPr>
          <p:spPr bwMode="auto">
            <a:xfrm>
              <a:off x="2400" y="1526"/>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2" name="Line 40"/>
            <p:cNvSpPr>
              <a:spLocks noChangeShapeType="1"/>
            </p:cNvSpPr>
            <p:nvPr/>
          </p:nvSpPr>
          <p:spPr bwMode="auto">
            <a:xfrm>
              <a:off x="1872" y="1526"/>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3" name="Line 41"/>
            <p:cNvSpPr>
              <a:spLocks noChangeShapeType="1"/>
            </p:cNvSpPr>
            <p:nvPr/>
          </p:nvSpPr>
          <p:spPr bwMode="auto">
            <a:xfrm>
              <a:off x="1392" y="1526"/>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4" name="Line 42"/>
            <p:cNvSpPr>
              <a:spLocks noChangeShapeType="1"/>
            </p:cNvSpPr>
            <p:nvPr/>
          </p:nvSpPr>
          <p:spPr bwMode="auto">
            <a:xfrm>
              <a:off x="864" y="1526"/>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45" name="Text Box 12"/>
            <p:cNvSpPr txBox="1">
              <a:spLocks noChangeArrowheads="1"/>
            </p:cNvSpPr>
            <p:nvPr/>
          </p:nvSpPr>
          <p:spPr bwMode="auto">
            <a:xfrm>
              <a:off x="786" y="0"/>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lang="en-US" altLang="zh-CN" sz="2400" b="1">
                  <a:ea typeface="宋体" pitchFamily="2" charset="-122"/>
                </a:rPr>
                <a:t>0        1        2        3        4        5         </a:t>
              </a:r>
              <a:r>
                <a:rPr lang="en-US" altLang="zh-CN" sz="2400" b="1" i="1">
                  <a:ea typeface="宋体" pitchFamily="2" charset="-122"/>
                </a:rPr>
                <a:t>temp</a:t>
              </a:r>
              <a:endParaRPr lang="en-US" altLang="zh-CN" sz="2400">
                <a:ea typeface="宋体" pitchFamily="2" charset="-122"/>
              </a:endParaRPr>
            </a:p>
          </p:txBody>
        </p:sp>
      </p:grpSp>
      <p:grpSp>
        <p:nvGrpSpPr>
          <p:cNvPr id="8201" name="Group 25"/>
          <p:cNvGrpSpPr>
            <a:grpSpLocks/>
          </p:cNvGrpSpPr>
          <p:nvPr/>
        </p:nvGrpSpPr>
        <p:grpSpPr bwMode="auto">
          <a:xfrm>
            <a:off x="774700" y="508000"/>
            <a:ext cx="7848600" cy="1801813"/>
            <a:chOff x="0" y="0"/>
            <a:chExt cx="4944" cy="1135"/>
          </a:xfrm>
        </p:grpSpPr>
        <p:sp>
          <p:nvSpPr>
            <p:cNvPr id="8219" name="AutoShape 2" descr="白色大理石"/>
            <p:cNvSpPr>
              <a:spLocks noChangeArrowheads="1"/>
            </p:cNvSpPr>
            <p:nvPr/>
          </p:nvSpPr>
          <p:spPr bwMode="auto">
            <a:xfrm>
              <a:off x="0" y="480"/>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11291" name="AutoShape 4"/>
            <p:cNvSpPr>
              <a:spLocks noChangeArrowheads="1"/>
            </p:cNvSpPr>
            <p:nvPr/>
          </p:nvSpPr>
          <p:spPr bwMode="auto">
            <a:xfrm>
              <a:off x="816" y="240"/>
              <a:ext cx="336" cy="480"/>
            </a:xfrm>
            <a:prstGeom prst="can">
              <a:avLst>
                <a:gd name="adj" fmla="val 35714"/>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21</a:t>
              </a:r>
              <a:endParaRPr lang="en-US" sz="2400">
                <a:solidFill>
                  <a:srgbClr val="FFFFCC"/>
                </a:solidFill>
                <a:effectLst>
                  <a:outerShdw blurRad="38100" dist="38100" dir="2700000" algn="tl">
                    <a:srgbClr val="000000"/>
                  </a:outerShdw>
                </a:effectLst>
                <a:ea typeface="宋体" pitchFamily="2" charset="-122"/>
              </a:endParaRPr>
            </a:p>
          </p:txBody>
        </p:sp>
        <p:sp>
          <p:nvSpPr>
            <p:cNvPr id="11292" name="AutoShape 5"/>
            <p:cNvSpPr>
              <a:spLocks noChangeArrowheads="1"/>
            </p:cNvSpPr>
            <p:nvPr/>
          </p:nvSpPr>
          <p:spPr bwMode="auto">
            <a:xfrm>
              <a:off x="1296" y="192"/>
              <a:ext cx="336" cy="528"/>
            </a:xfrm>
            <a:prstGeom prst="can">
              <a:avLst>
                <a:gd name="adj" fmla="val 39286"/>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25</a:t>
              </a:r>
              <a:endParaRPr lang="en-US" sz="2400">
                <a:solidFill>
                  <a:srgbClr val="FFFFCC"/>
                </a:solidFill>
                <a:effectLst>
                  <a:outerShdw blurRad="38100" dist="38100" dir="2700000" algn="tl">
                    <a:srgbClr val="000000"/>
                  </a:outerShdw>
                </a:effectLst>
                <a:ea typeface="宋体" pitchFamily="2" charset="-122"/>
              </a:endParaRPr>
            </a:p>
          </p:txBody>
        </p:sp>
        <p:sp>
          <p:nvSpPr>
            <p:cNvPr id="11293" name="AutoShape 6"/>
            <p:cNvSpPr>
              <a:spLocks noChangeArrowheads="1"/>
            </p:cNvSpPr>
            <p:nvPr/>
          </p:nvSpPr>
          <p:spPr bwMode="auto">
            <a:xfrm>
              <a:off x="1776" y="0"/>
              <a:ext cx="336" cy="720"/>
            </a:xfrm>
            <a:prstGeom prst="can">
              <a:avLst>
                <a:gd name="adj" fmla="val 53571"/>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49</a:t>
              </a:r>
              <a:endParaRPr lang="en-US" sz="2400">
                <a:solidFill>
                  <a:srgbClr val="FFFFCC"/>
                </a:solidFill>
                <a:effectLst>
                  <a:outerShdw blurRad="38100" dist="38100" dir="2700000" algn="tl">
                    <a:srgbClr val="000000"/>
                  </a:outerShdw>
                </a:effectLst>
                <a:ea typeface="宋体" pitchFamily="2" charset="-122"/>
              </a:endParaRPr>
            </a:p>
          </p:txBody>
        </p:sp>
        <p:sp>
          <p:nvSpPr>
            <p:cNvPr id="11294" name="AutoShape 7"/>
            <p:cNvSpPr>
              <a:spLocks noChangeArrowheads="1"/>
            </p:cNvSpPr>
            <p:nvPr/>
          </p:nvSpPr>
          <p:spPr bwMode="auto">
            <a:xfrm>
              <a:off x="2256" y="192"/>
              <a:ext cx="336" cy="528"/>
            </a:xfrm>
            <a:prstGeom prst="can">
              <a:avLst>
                <a:gd name="adj" fmla="val 39286"/>
              </a:avLst>
            </a:prstGeom>
            <a:gradFill rotWithShape="0">
              <a:gsLst>
                <a:gs pos="0">
                  <a:schemeClr val="bg1"/>
                </a:gs>
                <a:gs pos="50000">
                  <a:srgbClr val="767676"/>
                </a:gs>
                <a:gs pos="100000">
                  <a:schemeClr val="bg1"/>
                </a:gs>
              </a:gsLst>
              <a:lin ang="0" scaled="1"/>
            </a:gradFill>
            <a:ln w="9525" cmpd="sng">
              <a:solidFill>
                <a:schemeClr val="tx1"/>
              </a:solidFill>
              <a:round/>
              <a:headEnd/>
              <a:tailEnd/>
            </a:ln>
          </p:spPr>
          <p:txBody>
            <a:bodyPr wrap="none" anchor="ctr"/>
            <a:lstStyle/>
            <a:p>
              <a:pPr>
                <a:defRPr/>
              </a:pPr>
              <a:r>
                <a:rPr lang="en-US" sz="2400" b="1" dirty="0">
                  <a:solidFill>
                    <a:srgbClr val="767676"/>
                  </a:solidFill>
                  <a:effectDag name="">
                    <a:cont type="tree" name="">
                      <a:effect ref="fillLine"/>
                      <a:outerShdw dist="38100" dir="13500000" algn="br">
                        <a:srgbClr val="B1B1B1"/>
                      </a:outerShdw>
                    </a:cont>
                    <a:cont type="tree" name="">
                      <a:effect ref="fillLine"/>
                      <a:outerShdw dist="38100" dir="2700000" algn="tl">
                        <a:srgbClr val="464646"/>
                      </a:outerShdw>
                    </a:cont>
                    <a:effect ref="fillLine"/>
                  </a:effectDag>
                  <a:latin typeface="Arial" pitchFamily="34" charset="0"/>
                  <a:ea typeface="宋体" pitchFamily="2" charset="-122"/>
                </a:rPr>
                <a:t>25*</a:t>
              </a:r>
              <a:endParaRPr lang="en-US" sz="2400" dirty="0">
                <a:effectLst>
                  <a:outerShdw blurRad="38100" dist="38100" dir="2700000" algn="tl">
                    <a:srgbClr val="000000"/>
                  </a:outerShdw>
                </a:effectLst>
                <a:ea typeface="宋体" pitchFamily="2" charset="-122"/>
              </a:endParaRPr>
            </a:p>
          </p:txBody>
        </p:sp>
        <p:sp>
          <p:nvSpPr>
            <p:cNvPr id="11295" name="AutoShape 8"/>
            <p:cNvSpPr>
              <a:spLocks noChangeArrowheads="1"/>
            </p:cNvSpPr>
            <p:nvPr/>
          </p:nvSpPr>
          <p:spPr bwMode="auto">
            <a:xfrm>
              <a:off x="2736" y="288"/>
              <a:ext cx="336" cy="432"/>
            </a:xfrm>
            <a:prstGeom prst="can">
              <a:avLst>
                <a:gd name="adj" fmla="val 32143"/>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16</a:t>
              </a:r>
              <a:endParaRPr lang="en-US" sz="2400">
                <a:effectLst>
                  <a:outerShdw blurRad="38100" dist="38100" dir="2700000" algn="tl">
                    <a:srgbClr val="000000"/>
                  </a:outerShdw>
                </a:effectLst>
                <a:ea typeface="宋体" pitchFamily="2" charset="-122"/>
              </a:endParaRPr>
            </a:p>
          </p:txBody>
        </p:sp>
        <p:sp>
          <p:nvSpPr>
            <p:cNvPr id="11296" name="AutoShape 9"/>
            <p:cNvSpPr>
              <a:spLocks noChangeArrowheads="1"/>
            </p:cNvSpPr>
            <p:nvPr/>
          </p:nvSpPr>
          <p:spPr bwMode="auto">
            <a:xfrm>
              <a:off x="3216" y="480"/>
              <a:ext cx="336" cy="240"/>
            </a:xfrm>
            <a:prstGeom prst="can">
              <a:avLst>
                <a:gd name="adj" fmla="val 25000"/>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08</a:t>
              </a:r>
              <a:endParaRPr lang="en-US" sz="2400">
                <a:effectLst>
                  <a:outerShdw blurRad="38100" dist="38100" dir="2700000" algn="tl">
                    <a:srgbClr val="000000"/>
                  </a:outerShdw>
                </a:effectLst>
                <a:ea typeface="宋体" pitchFamily="2" charset="-122"/>
              </a:endParaRPr>
            </a:p>
          </p:txBody>
        </p:sp>
        <p:sp>
          <p:nvSpPr>
            <p:cNvPr id="11297" name="AutoShape 34"/>
            <p:cNvSpPr>
              <a:spLocks noChangeArrowheads="1"/>
            </p:cNvSpPr>
            <p:nvPr/>
          </p:nvSpPr>
          <p:spPr bwMode="auto">
            <a:xfrm>
              <a:off x="3888" y="192"/>
              <a:ext cx="336" cy="528"/>
            </a:xfrm>
            <a:prstGeom prst="can">
              <a:avLst>
                <a:gd name="adj" fmla="val 39286"/>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25*</a:t>
              </a:r>
              <a:endParaRPr lang="en-US" sz="2400">
                <a:effectLst>
                  <a:outerShdw blurRad="38100" dist="38100" dir="2700000" algn="tl">
                    <a:srgbClr val="000000"/>
                  </a:outerShdw>
                </a:effectLst>
                <a:ea typeface="宋体" pitchFamily="2" charset="-122"/>
              </a:endParaRPr>
            </a:p>
          </p:txBody>
        </p:sp>
        <p:sp>
          <p:nvSpPr>
            <p:cNvPr id="8227" name="Line 35"/>
            <p:cNvSpPr>
              <a:spLocks noChangeShapeType="1"/>
            </p:cNvSpPr>
            <p:nvPr/>
          </p:nvSpPr>
          <p:spPr bwMode="auto">
            <a:xfrm>
              <a:off x="2395" y="1039"/>
              <a:ext cx="1680"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8" name="Line 36"/>
            <p:cNvSpPr>
              <a:spLocks noChangeShapeType="1"/>
            </p:cNvSpPr>
            <p:nvPr/>
          </p:nvSpPr>
          <p:spPr bwMode="auto">
            <a:xfrm flipH="1">
              <a:off x="1963" y="1135"/>
              <a:ext cx="206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9" name="Line 37"/>
            <p:cNvSpPr>
              <a:spLocks noChangeShapeType="1"/>
            </p:cNvSpPr>
            <p:nvPr/>
          </p:nvSpPr>
          <p:spPr bwMode="auto">
            <a:xfrm>
              <a:off x="1963" y="1087"/>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01" name="Group 37"/>
          <p:cNvGrpSpPr>
            <a:grpSpLocks/>
          </p:cNvGrpSpPr>
          <p:nvPr/>
        </p:nvGrpSpPr>
        <p:grpSpPr bwMode="auto">
          <a:xfrm>
            <a:off x="914400" y="4508500"/>
            <a:ext cx="7848600" cy="1828800"/>
            <a:chOff x="0" y="0"/>
            <a:chExt cx="4944" cy="1152"/>
          </a:xfrm>
        </p:grpSpPr>
        <p:sp>
          <p:nvSpPr>
            <p:cNvPr id="8203" name="Text Box 20"/>
            <p:cNvSpPr txBox="1">
              <a:spLocks noChangeArrowheads="1"/>
            </p:cNvSpPr>
            <p:nvPr/>
          </p:nvSpPr>
          <p:spPr bwMode="auto">
            <a:xfrm>
              <a:off x="797" y="768"/>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lang="en-US" altLang="zh-CN" sz="2400" b="1">
                  <a:ea typeface="宋体" pitchFamily="2" charset="-122"/>
                </a:rPr>
                <a:t>0        1        2        3        4        5         </a:t>
              </a:r>
              <a:r>
                <a:rPr lang="en-US" altLang="zh-CN" sz="2400" b="1" i="1">
                  <a:ea typeface="宋体" pitchFamily="2" charset="-122"/>
                </a:rPr>
                <a:t>temp</a:t>
              </a:r>
              <a:endParaRPr lang="en-US" altLang="zh-CN" sz="2400">
                <a:ea typeface="宋体" pitchFamily="2" charset="-122"/>
              </a:endParaRPr>
            </a:p>
          </p:txBody>
        </p:sp>
        <p:sp>
          <p:nvSpPr>
            <p:cNvPr id="8204" name="AutoShape 21" descr="白色大理石"/>
            <p:cNvSpPr>
              <a:spLocks noChangeArrowheads="1"/>
            </p:cNvSpPr>
            <p:nvPr/>
          </p:nvSpPr>
          <p:spPr bwMode="auto">
            <a:xfrm>
              <a:off x="0" y="480"/>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11304" name="AutoShape 22"/>
            <p:cNvSpPr>
              <a:spLocks noChangeArrowheads="1"/>
            </p:cNvSpPr>
            <p:nvPr/>
          </p:nvSpPr>
          <p:spPr bwMode="auto">
            <a:xfrm>
              <a:off x="1200" y="240"/>
              <a:ext cx="336" cy="480"/>
            </a:xfrm>
            <a:prstGeom prst="can">
              <a:avLst>
                <a:gd name="adj" fmla="val 35714"/>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21</a:t>
              </a:r>
              <a:endParaRPr lang="en-US" sz="2400">
                <a:solidFill>
                  <a:srgbClr val="FFFFCC"/>
                </a:solidFill>
                <a:effectLst>
                  <a:outerShdw blurRad="38100" dist="38100" dir="2700000" algn="tl">
                    <a:srgbClr val="000000"/>
                  </a:outerShdw>
                </a:effectLst>
                <a:ea typeface="宋体" pitchFamily="2" charset="-122"/>
              </a:endParaRPr>
            </a:p>
          </p:txBody>
        </p:sp>
        <p:sp>
          <p:nvSpPr>
            <p:cNvPr id="11305" name="AutoShape 23"/>
            <p:cNvSpPr>
              <a:spLocks noChangeArrowheads="1"/>
            </p:cNvSpPr>
            <p:nvPr/>
          </p:nvSpPr>
          <p:spPr bwMode="auto">
            <a:xfrm>
              <a:off x="1680" y="192"/>
              <a:ext cx="336" cy="528"/>
            </a:xfrm>
            <a:prstGeom prst="can">
              <a:avLst>
                <a:gd name="adj" fmla="val 39286"/>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25</a:t>
              </a:r>
              <a:endParaRPr lang="en-US" sz="2400" b="1">
                <a:solidFill>
                  <a:srgbClr val="FFFFCC"/>
                </a:solidFill>
                <a:effectLst>
                  <a:outerShdw blurRad="38100" dist="38100" dir="2700000" algn="tl">
                    <a:srgbClr val="000000"/>
                  </a:outerShdw>
                </a:effectLst>
                <a:ea typeface="宋体" pitchFamily="2" charset="-122"/>
              </a:endParaRPr>
            </a:p>
          </p:txBody>
        </p:sp>
        <p:sp>
          <p:nvSpPr>
            <p:cNvPr id="11306" name="AutoShape 24"/>
            <p:cNvSpPr>
              <a:spLocks noChangeArrowheads="1"/>
            </p:cNvSpPr>
            <p:nvPr/>
          </p:nvSpPr>
          <p:spPr bwMode="auto">
            <a:xfrm>
              <a:off x="2640" y="0"/>
              <a:ext cx="336" cy="720"/>
            </a:xfrm>
            <a:prstGeom prst="can">
              <a:avLst>
                <a:gd name="adj" fmla="val 53571"/>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49</a:t>
              </a:r>
              <a:endParaRPr lang="en-US" sz="2400">
                <a:solidFill>
                  <a:srgbClr val="FFFFCC"/>
                </a:solidFill>
                <a:effectLst>
                  <a:outerShdw blurRad="38100" dist="38100" dir="2700000" algn="tl">
                    <a:srgbClr val="000000"/>
                  </a:outerShdw>
                </a:effectLst>
                <a:ea typeface="宋体" pitchFamily="2" charset="-122"/>
              </a:endParaRPr>
            </a:p>
          </p:txBody>
        </p:sp>
        <p:sp>
          <p:nvSpPr>
            <p:cNvPr id="11307" name="AutoShape 25"/>
            <p:cNvSpPr>
              <a:spLocks noChangeArrowheads="1"/>
            </p:cNvSpPr>
            <p:nvPr/>
          </p:nvSpPr>
          <p:spPr bwMode="auto">
            <a:xfrm>
              <a:off x="2160" y="192"/>
              <a:ext cx="336" cy="528"/>
            </a:xfrm>
            <a:prstGeom prst="can">
              <a:avLst>
                <a:gd name="adj" fmla="val 39286"/>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25*</a:t>
              </a:r>
              <a:endParaRPr lang="en-US" sz="2400">
                <a:solidFill>
                  <a:srgbClr val="FFFFCC"/>
                </a:solidFill>
                <a:effectLst>
                  <a:outerShdw blurRad="38100" dist="38100" dir="2700000" algn="tl">
                    <a:srgbClr val="000000"/>
                  </a:outerShdw>
                </a:effectLst>
                <a:ea typeface="宋体" pitchFamily="2" charset="-122"/>
              </a:endParaRPr>
            </a:p>
          </p:txBody>
        </p:sp>
        <p:sp>
          <p:nvSpPr>
            <p:cNvPr id="11308" name="AutoShape 26"/>
            <p:cNvSpPr>
              <a:spLocks noChangeArrowheads="1"/>
            </p:cNvSpPr>
            <p:nvPr/>
          </p:nvSpPr>
          <p:spPr bwMode="auto">
            <a:xfrm>
              <a:off x="720" y="288"/>
              <a:ext cx="336" cy="432"/>
            </a:xfrm>
            <a:prstGeom prst="can">
              <a:avLst>
                <a:gd name="adj" fmla="val 32143"/>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16</a:t>
              </a:r>
              <a:endParaRPr lang="en-US" sz="2400">
                <a:solidFill>
                  <a:srgbClr val="FFFFCC"/>
                </a:solidFill>
                <a:effectLst>
                  <a:outerShdw blurRad="38100" dist="38100" dir="2700000" algn="tl">
                    <a:srgbClr val="000000"/>
                  </a:outerShdw>
                </a:effectLst>
                <a:ea typeface="宋体" pitchFamily="2" charset="-122"/>
              </a:endParaRPr>
            </a:p>
          </p:txBody>
        </p:sp>
        <p:sp>
          <p:nvSpPr>
            <p:cNvPr id="11309" name="AutoShape 27"/>
            <p:cNvSpPr>
              <a:spLocks noChangeArrowheads="1"/>
            </p:cNvSpPr>
            <p:nvPr/>
          </p:nvSpPr>
          <p:spPr bwMode="auto">
            <a:xfrm>
              <a:off x="3120" y="480"/>
              <a:ext cx="336" cy="240"/>
            </a:xfrm>
            <a:prstGeom prst="can">
              <a:avLst>
                <a:gd name="adj" fmla="val 25000"/>
              </a:avLst>
            </a:prstGeom>
            <a:gradFill rotWithShape="0">
              <a:gsLst>
                <a:gs pos="0">
                  <a:schemeClr val="bg1"/>
                </a:gs>
                <a:gs pos="50000">
                  <a:srgbClr val="767676"/>
                </a:gs>
                <a:gs pos="100000">
                  <a:schemeClr val="bg1"/>
                </a:gs>
              </a:gsLst>
              <a:lin ang="0" scaled="1"/>
            </a:gradFill>
            <a:ln w="9525" cmpd="sng">
              <a:solidFill>
                <a:schemeClr val="tx1"/>
              </a:solidFill>
              <a:round/>
              <a:headEnd/>
              <a:tailEnd/>
            </a:ln>
          </p:spPr>
          <p:txBody>
            <a:bodyPr wrap="none" anchor="ctr"/>
            <a:lstStyle/>
            <a:p>
              <a:pPr>
                <a:defRPr/>
              </a:pPr>
              <a:r>
                <a:rPr lang="en-US" sz="2400" b="1">
                  <a:solidFill>
                    <a:srgbClr val="767676"/>
                  </a:solidFill>
                  <a:effectDag name="">
                    <a:cont type="tree" name="">
                      <a:effect ref="fillLine"/>
                      <a:outerShdw dist="38100" dir="13500000" algn="br">
                        <a:srgbClr val="B1B1B1"/>
                      </a:outerShdw>
                    </a:cont>
                    <a:cont type="tree" name="">
                      <a:effect ref="fillLine"/>
                      <a:outerShdw dist="38100" dir="2700000" algn="tl">
                        <a:srgbClr val="464646"/>
                      </a:outerShdw>
                    </a:cont>
                    <a:effect ref="fillLine"/>
                  </a:effectDag>
                  <a:latin typeface="Arial" pitchFamily="34" charset="0"/>
                  <a:ea typeface="宋体" pitchFamily="2" charset="-122"/>
                </a:rPr>
                <a:t>08</a:t>
              </a:r>
              <a:endParaRPr lang="en-US" sz="2400">
                <a:effectLst>
                  <a:outerShdw blurRad="38100" dist="38100" dir="2700000" algn="tl">
                    <a:srgbClr val="000000"/>
                  </a:outerShdw>
                </a:effectLst>
                <a:ea typeface="宋体" pitchFamily="2" charset="-122"/>
              </a:endParaRPr>
            </a:p>
          </p:txBody>
        </p:sp>
        <p:sp>
          <p:nvSpPr>
            <p:cNvPr id="8211" name="Line 30"/>
            <p:cNvSpPr>
              <a:spLocks noChangeShapeType="1"/>
            </p:cNvSpPr>
            <p:nvPr/>
          </p:nvSpPr>
          <p:spPr bwMode="auto">
            <a:xfrm>
              <a:off x="3264" y="1056"/>
              <a:ext cx="624"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2" name="Line 32"/>
            <p:cNvSpPr>
              <a:spLocks noChangeShapeType="1"/>
            </p:cNvSpPr>
            <p:nvPr/>
          </p:nvSpPr>
          <p:spPr bwMode="auto">
            <a:xfrm flipH="1">
              <a:off x="912" y="1152"/>
              <a:ext cx="2976"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2" name="AutoShape 43"/>
            <p:cNvSpPr>
              <a:spLocks noChangeArrowheads="1"/>
            </p:cNvSpPr>
            <p:nvPr/>
          </p:nvSpPr>
          <p:spPr bwMode="auto">
            <a:xfrm>
              <a:off x="3792" y="480"/>
              <a:ext cx="336" cy="240"/>
            </a:xfrm>
            <a:prstGeom prst="can">
              <a:avLst>
                <a:gd name="adj" fmla="val 25000"/>
              </a:avLst>
            </a:prstGeom>
            <a:gradFill rotWithShape="0">
              <a:gsLst>
                <a:gs pos="0">
                  <a:srgbClr val="CCECFF"/>
                </a:gs>
                <a:gs pos="50000">
                  <a:srgbClr val="5E6D76"/>
                </a:gs>
                <a:gs pos="100000">
                  <a:srgbClr val="CCECFF"/>
                </a:gs>
              </a:gsLst>
              <a:lin ang="0" scaled="1"/>
            </a:gradFill>
            <a:ln w="9525" cmpd="sng">
              <a:solidFill>
                <a:schemeClr val="tx1"/>
              </a:solidFill>
              <a:round/>
              <a:headEnd/>
              <a:tailEnd/>
            </a:ln>
          </p:spPr>
          <p:txBody>
            <a:bodyPr wrap="none" anchor="ctr"/>
            <a:lstStyle/>
            <a:p>
              <a:pPr>
                <a:defRPr/>
              </a:pPr>
              <a:r>
                <a:rPr lang="en-US" sz="2400" b="1">
                  <a:solidFill>
                    <a:srgbClr val="FF3300"/>
                  </a:solidFill>
                  <a:effectLst>
                    <a:outerShdw blurRad="38100" dist="38100" dir="2700000" algn="tl">
                      <a:srgbClr val="000000"/>
                    </a:outerShdw>
                  </a:effectLst>
                  <a:latin typeface="Arial" pitchFamily="34" charset="0"/>
                  <a:ea typeface="宋体" pitchFamily="2" charset="-122"/>
                </a:rPr>
                <a:t>08</a:t>
              </a:r>
              <a:endParaRPr lang="en-US" sz="2400">
                <a:effectLst>
                  <a:outerShdw blurRad="38100" dist="38100" dir="2700000" algn="tl">
                    <a:srgbClr val="000000"/>
                  </a:outerShdw>
                </a:effectLst>
                <a:ea typeface="宋体" pitchFamily="2" charset="-122"/>
              </a:endParaRPr>
            </a:p>
          </p:txBody>
        </p:sp>
        <p:sp>
          <p:nvSpPr>
            <p:cNvPr id="8214" name="Line 44"/>
            <p:cNvSpPr>
              <a:spLocks noChangeShapeType="1"/>
            </p:cNvSpPr>
            <p:nvPr/>
          </p:nvSpPr>
          <p:spPr bwMode="auto">
            <a:xfrm>
              <a:off x="2832" y="110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5" name="Line 45"/>
            <p:cNvSpPr>
              <a:spLocks noChangeShapeType="1"/>
            </p:cNvSpPr>
            <p:nvPr/>
          </p:nvSpPr>
          <p:spPr bwMode="auto">
            <a:xfrm>
              <a:off x="2352" y="110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6" name="Line 46"/>
            <p:cNvSpPr>
              <a:spLocks noChangeShapeType="1"/>
            </p:cNvSpPr>
            <p:nvPr/>
          </p:nvSpPr>
          <p:spPr bwMode="auto">
            <a:xfrm>
              <a:off x="1872" y="110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7" name="Line 47"/>
            <p:cNvSpPr>
              <a:spLocks noChangeShapeType="1"/>
            </p:cNvSpPr>
            <p:nvPr/>
          </p:nvSpPr>
          <p:spPr bwMode="auto">
            <a:xfrm>
              <a:off x="1392" y="110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8" name="Line 48"/>
            <p:cNvSpPr>
              <a:spLocks noChangeShapeType="1"/>
            </p:cNvSpPr>
            <p:nvPr/>
          </p:nvSpPr>
          <p:spPr bwMode="auto">
            <a:xfrm>
              <a:off x="912" y="110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7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nodePh="1">
                                  <p:stCondLst>
                                    <p:cond delay="0"/>
                                  </p:stCondLst>
                                  <p:endCondLst>
                                    <p:cond evt="begin" delay="0">
                                      <p:tn val="11"/>
                                    </p:cond>
                                  </p:endCondLst>
                                  <p:childTnLst>
                                    <p:set>
                                      <p:cBhvr>
                                        <p:cTn id="12" dur="1" fill="hold">
                                          <p:stCondLst>
                                            <p:cond delay="0"/>
                                          </p:stCondLst>
                                        </p:cTn>
                                        <p:tgtEl>
                                          <p:spTgt spid="112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69" grpId="0" autoUpdateAnimBg="0"/>
      <p:bldP spid="1127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73B91912-0575-407E-B887-95A107470F6D}" type="slidenum">
              <a:rPr lang="en-US" altLang="zh-CN" sz="1800" b="1">
                <a:latin typeface="华文新魏" pitchFamily="2" charset="-122"/>
                <a:ea typeface="华文新魏" pitchFamily="2" charset="-122"/>
              </a:rPr>
              <a:pPr algn="r" eaLnBrk="1" hangingPunct="1"/>
              <a:t>7</a:t>
            </a:fld>
            <a:endParaRPr lang="en-US" altLang="zh-CN" sz="1800" b="1">
              <a:latin typeface="华文新魏" pitchFamily="2" charset="-122"/>
              <a:ea typeface="华文新魏" pitchFamily="2" charset="-122"/>
            </a:endParaRPr>
          </a:p>
        </p:txBody>
      </p:sp>
      <p:sp>
        <p:nvSpPr>
          <p:cNvPr id="14339" name="Rectangle 3"/>
          <p:cNvSpPr>
            <a:spLocks noGrp="1" noChangeArrowheads="1"/>
          </p:cNvSpPr>
          <p:nvPr>
            <p:ph type="body" idx="4294967295"/>
          </p:nvPr>
        </p:nvSpPr>
        <p:spPr>
          <a:xfrm>
            <a:off x="0" y="692150"/>
            <a:ext cx="9144000" cy="5761038"/>
          </a:xfrm>
        </p:spPr>
        <p:txBody>
          <a:bodyPr/>
          <a:lstStyle/>
          <a:p>
            <a:pPr marL="6350" indent="800100" eaLnBrk="1" hangingPunct="1">
              <a:lnSpc>
                <a:spcPct val="105000"/>
              </a:lnSpc>
              <a:spcBef>
                <a:spcPct val="5000"/>
              </a:spcBef>
              <a:buFont typeface="Wingdings" pitchFamily="2" charset="2"/>
              <a:buNone/>
            </a:pPr>
            <a:r>
              <a:rPr lang="zh-CN" altLang="en-US" sz="3000" b="1" smtClean="0">
                <a:solidFill>
                  <a:schemeClr val="tx2"/>
                </a:solidFill>
                <a:ea typeface="仿宋_GB2312" pitchFamily="49" charset="-122"/>
              </a:rPr>
              <a:t>算法分析</a:t>
            </a:r>
          </a:p>
          <a:p>
            <a:pPr marL="6350" indent="800100" eaLnBrk="1" hangingPunct="1">
              <a:lnSpc>
                <a:spcPct val="105000"/>
              </a:lnSpc>
              <a:spcBef>
                <a:spcPct val="5000"/>
              </a:spcBef>
              <a:buClr>
                <a:srgbClr val="800080"/>
              </a:buClr>
              <a:buSzPct val="50000"/>
              <a:buFont typeface="Wingdings" pitchFamily="2" charset="2"/>
              <a:buNone/>
            </a:pPr>
            <a:r>
              <a:rPr lang="zh-CN" altLang="en-US" sz="3000" b="1" smtClean="0">
                <a:latin typeface="Times New Roman" pitchFamily="18" charset="0"/>
                <a:ea typeface="仿宋_GB2312" pitchFamily="49" charset="-122"/>
              </a:rPr>
              <a:t>设待排序元素个数为</a:t>
            </a:r>
            <a:r>
              <a:rPr lang="en-US" altLang="zh-CN" sz="3000" b="1" smtClean="0">
                <a:latin typeface="Times New Roman" pitchFamily="18" charset="0"/>
                <a:ea typeface="仿宋_GB2312" pitchFamily="49" charset="-122"/>
              </a:rPr>
              <a:t>currentSize = n, </a:t>
            </a:r>
            <a:r>
              <a:rPr lang="zh-CN" altLang="en-US" sz="3000" b="1" smtClean="0">
                <a:latin typeface="Times New Roman" pitchFamily="18" charset="0"/>
                <a:ea typeface="仿宋_GB2312" pitchFamily="49" charset="-122"/>
              </a:rPr>
              <a:t>则该算法的主程序执行</a:t>
            </a:r>
            <a:r>
              <a:rPr lang="en-US" altLang="zh-CN" sz="3000" b="1" smtClean="0">
                <a:latin typeface="Times New Roman" pitchFamily="18" charset="0"/>
                <a:ea typeface="仿宋_GB2312" pitchFamily="49" charset="-122"/>
              </a:rPr>
              <a:t>n</a:t>
            </a:r>
            <a:r>
              <a:rPr lang="en-US" altLang="zh-CN" sz="3000" b="1" smtClean="0">
                <a:latin typeface="Courier New" pitchFamily="49" charset="0"/>
                <a:ea typeface="黑体" pitchFamily="2" charset="-122"/>
              </a:rPr>
              <a:t>-</a:t>
            </a:r>
            <a:r>
              <a:rPr lang="en-US" altLang="zh-CN" sz="3000" b="1" smtClean="0">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趟</a:t>
            </a:r>
            <a:r>
              <a:rPr lang="en-US" altLang="zh-CN" sz="3000" b="1" smtClean="0">
                <a:solidFill>
                  <a:srgbClr val="FF0000"/>
                </a:solidFill>
                <a:latin typeface="Times New Roman" pitchFamily="18" charset="0"/>
                <a:ea typeface="仿宋_GB2312" pitchFamily="49" charset="-122"/>
              </a:rPr>
              <a:t>(</a:t>
            </a:r>
            <a:r>
              <a:rPr lang="zh-CN" altLang="en-US" sz="3000" b="1" smtClean="0">
                <a:solidFill>
                  <a:srgbClr val="FF0000"/>
                </a:solidFill>
                <a:latin typeface="Times New Roman" pitchFamily="18" charset="0"/>
                <a:ea typeface="仿宋_GB2312" pitchFamily="49" charset="-122"/>
              </a:rPr>
              <a:t>第一个元素不用插入</a:t>
            </a:r>
            <a:r>
              <a:rPr lang="en-US" altLang="zh-CN" sz="3000" b="1" smtClean="0">
                <a:solidFill>
                  <a:srgbClr val="FF0000"/>
                </a:solidFill>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p>
          <a:p>
            <a:pPr marL="6350" indent="800100" eaLnBrk="1" hangingPunct="1">
              <a:lnSpc>
                <a:spcPct val="105000"/>
              </a:lnSpc>
              <a:spcBef>
                <a:spcPct val="5000"/>
              </a:spcBef>
              <a:buClr>
                <a:srgbClr val="800080"/>
              </a:buClr>
              <a:buSzPct val="50000"/>
              <a:buFont typeface="Wingdings" pitchFamily="2" charset="2"/>
              <a:buNone/>
            </a:pPr>
            <a:r>
              <a:rPr lang="zh-CN" altLang="en-US" sz="3000" b="1" smtClean="0">
                <a:latin typeface="Times New Roman" pitchFamily="18" charset="0"/>
                <a:ea typeface="仿宋_GB2312" pitchFamily="49" charset="-122"/>
              </a:rPr>
              <a:t>排序码比较次数和元素移动次数与元素排序码的</a:t>
            </a:r>
            <a:r>
              <a:rPr lang="zh-CN" altLang="en-US" sz="3000" b="1" smtClean="0">
                <a:solidFill>
                  <a:srgbClr val="FF0000"/>
                </a:solidFill>
                <a:latin typeface="Times New Roman" pitchFamily="18" charset="0"/>
                <a:ea typeface="仿宋_GB2312" pitchFamily="49" charset="-122"/>
              </a:rPr>
              <a:t>初始</a:t>
            </a:r>
            <a:r>
              <a:rPr lang="zh-CN" altLang="en-US" sz="3000" b="1" smtClean="0">
                <a:latin typeface="Times New Roman" pitchFamily="18" charset="0"/>
                <a:ea typeface="仿宋_GB2312" pitchFamily="49" charset="-122"/>
              </a:rPr>
              <a:t>排列有关。</a:t>
            </a:r>
            <a:endParaRPr lang="en-US" sz="3000" b="1" smtClean="0">
              <a:latin typeface="Times New Roman" pitchFamily="18" charset="0"/>
              <a:ea typeface="仿宋_GB2312" pitchFamily="49" charset="-122"/>
            </a:endParaRPr>
          </a:p>
          <a:p>
            <a:pPr marL="6350" indent="800100" eaLnBrk="1" hangingPunct="1">
              <a:lnSpc>
                <a:spcPct val="105000"/>
              </a:lnSpc>
              <a:spcBef>
                <a:spcPct val="5000"/>
              </a:spcBef>
              <a:buClr>
                <a:srgbClr val="800080"/>
              </a:buClr>
              <a:buSzPct val="50000"/>
              <a:buFont typeface="Wingdings" pitchFamily="2" charset="2"/>
              <a:buNone/>
            </a:pPr>
            <a:r>
              <a:rPr lang="zh-CN" altLang="en-US" sz="3000" b="1" smtClean="0">
                <a:latin typeface="Times New Roman" pitchFamily="18" charset="0"/>
                <a:ea typeface="仿宋_GB2312" pitchFamily="49" charset="-122"/>
              </a:rPr>
              <a:t>最好情况下，排序前元素已按排序码从小到大有序，每趟只需与前面有序元素序列的最后一个元素比较</a:t>
            </a:r>
            <a:r>
              <a:rPr lang="en-US" altLang="zh-CN" sz="3000" b="1" smtClean="0">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次，总的排序码比较次数为 </a:t>
            </a:r>
            <a:r>
              <a:rPr lang="en-US" altLang="zh-CN" sz="3000" b="1" i="1" smtClean="0">
                <a:latin typeface="Times New Roman" pitchFamily="18" charset="0"/>
                <a:ea typeface="仿宋_GB2312" pitchFamily="49" charset="-122"/>
              </a:rPr>
              <a:t>n</a:t>
            </a:r>
            <a:r>
              <a:rPr lang="en-US" altLang="zh-CN" sz="3000" b="1" smtClean="0">
                <a:latin typeface="Courier New" pitchFamily="49" charset="0"/>
                <a:ea typeface="仿宋_GB2312" pitchFamily="49" charset="-122"/>
              </a:rPr>
              <a:t>-</a:t>
            </a:r>
            <a:r>
              <a:rPr lang="en-US" altLang="zh-CN" sz="3000" b="1" smtClean="0">
                <a:latin typeface="Times New Roman" pitchFamily="18" charset="0"/>
                <a:ea typeface="仿宋_GB2312" pitchFamily="49" charset="-122"/>
              </a:rPr>
              <a:t>1, </a:t>
            </a:r>
            <a:r>
              <a:rPr lang="zh-CN" altLang="en-US" sz="3000" b="1" smtClean="0">
                <a:latin typeface="Times New Roman" pitchFamily="18" charset="0"/>
                <a:ea typeface="仿宋_GB2312" pitchFamily="49" charset="-122"/>
              </a:rPr>
              <a:t>元素移动次数为</a:t>
            </a:r>
            <a:r>
              <a:rPr lang="en-US" altLang="zh-CN" sz="3000" b="1" smtClean="0">
                <a:latin typeface="Times New Roman" pitchFamily="18" charset="0"/>
                <a:ea typeface="仿宋_GB2312" pitchFamily="49" charset="-122"/>
              </a:rPr>
              <a:t>0</a:t>
            </a:r>
            <a:r>
              <a:rPr lang="zh-CN" altLang="en-US" sz="3000" b="1" smtClean="0">
                <a:latin typeface="Times New Roman" pitchFamily="18" charset="0"/>
                <a:ea typeface="仿宋_GB2312" pitchFamily="49" charset="-122"/>
              </a:rPr>
              <a:t>。</a:t>
            </a:r>
          </a:p>
          <a:p>
            <a:pPr marL="6350" indent="800100" eaLnBrk="1" hangingPunct="1">
              <a:lnSpc>
                <a:spcPct val="105000"/>
              </a:lnSpc>
              <a:spcBef>
                <a:spcPct val="5000"/>
              </a:spcBef>
              <a:buClr>
                <a:srgbClr val="800080"/>
              </a:buClr>
              <a:buSzPct val="50000"/>
              <a:buFont typeface="Wingdings" pitchFamily="2" charset="2"/>
              <a:buNone/>
            </a:pPr>
            <a:endParaRPr lang="zh-CN" altLang="en-US" sz="3000" b="1" smtClean="0">
              <a:latin typeface="Times New Roman" pitchFamily="18" charset="0"/>
              <a:ea typeface="仿宋_GB2312" pitchFamily="49" charset="-122"/>
            </a:endParaRPr>
          </a:p>
        </p:txBody>
      </p:sp>
      <p:grpSp>
        <p:nvGrpSpPr>
          <p:cNvPr id="14340" name="Group 4"/>
          <p:cNvGrpSpPr>
            <a:grpSpLocks/>
          </p:cNvGrpSpPr>
          <p:nvPr/>
        </p:nvGrpSpPr>
        <p:grpSpPr bwMode="auto">
          <a:xfrm>
            <a:off x="555625" y="4852988"/>
            <a:ext cx="7848600" cy="1676400"/>
            <a:chOff x="0" y="0"/>
            <a:chExt cx="4944" cy="1056"/>
          </a:xfrm>
        </p:grpSpPr>
        <p:sp>
          <p:nvSpPr>
            <p:cNvPr id="9221" name="AutoShape 8" descr="白色大理石"/>
            <p:cNvSpPr>
              <a:spLocks noChangeArrowheads="1"/>
            </p:cNvSpPr>
            <p:nvPr/>
          </p:nvSpPr>
          <p:spPr bwMode="auto">
            <a:xfrm>
              <a:off x="0" y="480"/>
              <a:ext cx="4944" cy="288"/>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14342" name="AutoShape 10"/>
            <p:cNvSpPr>
              <a:spLocks noChangeArrowheads="1"/>
            </p:cNvSpPr>
            <p:nvPr/>
          </p:nvSpPr>
          <p:spPr bwMode="auto">
            <a:xfrm>
              <a:off x="1776" y="240"/>
              <a:ext cx="336" cy="480"/>
            </a:xfrm>
            <a:prstGeom prst="can">
              <a:avLst>
                <a:gd name="adj" fmla="val 35714"/>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21</a:t>
              </a:r>
              <a:endParaRPr lang="en-US" sz="2400">
                <a:solidFill>
                  <a:srgbClr val="FFFFCC"/>
                </a:solidFill>
                <a:effectLst>
                  <a:outerShdw blurRad="38100" dist="38100" dir="2700000" algn="tl">
                    <a:srgbClr val="000000"/>
                  </a:outerShdw>
                </a:effectLst>
                <a:ea typeface="宋体" pitchFamily="2" charset="-122"/>
              </a:endParaRPr>
            </a:p>
          </p:txBody>
        </p:sp>
        <p:sp>
          <p:nvSpPr>
            <p:cNvPr id="14343" name="AutoShape 11"/>
            <p:cNvSpPr>
              <a:spLocks noChangeArrowheads="1"/>
            </p:cNvSpPr>
            <p:nvPr/>
          </p:nvSpPr>
          <p:spPr bwMode="auto">
            <a:xfrm>
              <a:off x="2256" y="192"/>
              <a:ext cx="336" cy="528"/>
            </a:xfrm>
            <a:prstGeom prst="can">
              <a:avLst>
                <a:gd name="adj" fmla="val 39286"/>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25</a:t>
              </a:r>
              <a:endParaRPr lang="en-US" sz="2400">
                <a:effectLst>
                  <a:outerShdw blurRad="38100" dist="38100" dir="2700000" algn="tl">
                    <a:srgbClr val="000000"/>
                  </a:outerShdw>
                </a:effectLst>
                <a:ea typeface="宋体" pitchFamily="2" charset="-122"/>
              </a:endParaRPr>
            </a:p>
          </p:txBody>
        </p:sp>
        <p:sp>
          <p:nvSpPr>
            <p:cNvPr id="14344" name="AutoShape 12"/>
            <p:cNvSpPr>
              <a:spLocks noChangeArrowheads="1"/>
            </p:cNvSpPr>
            <p:nvPr/>
          </p:nvSpPr>
          <p:spPr bwMode="auto">
            <a:xfrm>
              <a:off x="3216" y="0"/>
              <a:ext cx="336" cy="720"/>
            </a:xfrm>
            <a:prstGeom prst="can">
              <a:avLst>
                <a:gd name="adj" fmla="val 53571"/>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49</a:t>
              </a:r>
              <a:endParaRPr lang="en-US" sz="2400">
                <a:solidFill>
                  <a:srgbClr val="FFFFCC"/>
                </a:solidFill>
                <a:effectLst>
                  <a:outerShdw blurRad="38100" dist="38100" dir="2700000" algn="tl">
                    <a:srgbClr val="000000"/>
                  </a:outerShdw>
                </a:effectLst>
                <a:ea typeface="宋体" pitchFamily="2" charset="-122"/>
              </a:endParaRPr>
            </a:p>
          </p:txBody>
        </p:sp>
        <p:sp>
          <p:nvSpPr>
            <p:cNvPr id="14345" name="AutoShape 13"/>
            <p:cNvSpPr>
              <a:spLocks noChangeArrowheads="1"/>
            </p:cNvSpPr>
            <p:nvPr/>
          </p:nvSpPr>
          <p:spPr bwMode="auto">
            <a:xfrm>
              <a:off x="2736" y="192"/>
              <a:ext cx="336" cy="528"/>
            </a:xfrm>
            <a:prstGeom prst="can">
              <a:avLst>
                <a:gd name="adj" fmla="val 39286"/>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25*</a:t>
              </a:r>
              <a:endParaRPr lang="en-US" sz="2400">
                <a:solidFill>
                  <a:srgbClr val="FFFFCC"/>
                </a:solidFill>
                <a:effectLst>
                  <a:outerShdw blurRad="38100" dist="38100" dir="2700000" algn="tl">
                    <a:srgbClr val="000000"/>
                  </a:outerShdw>
                </a:effectLst>
                <a:ea typeface="宋体" pitchFamily="2" charset="-122"/>
              </a:endParaRPr>
            </a:p>
          </p:txBody>
        </p:sp>
        <p:sp>
          <p:nvSpPr>
            <p:cNvPr id="14346" name="AutoShape 14"/>
            <p:cNvSpPr>
              <a:spLocks noChangeArrowheads="1"/>
            </p:cNvSpPr>
            <p:nvPr/>
          </p:nvSpPr>
          <p:spPr bwMode="auto">
            <a:xfrm>
              <a:off x="1296" y="288"/>
              <a:ext cx="336" cy="432"/>
            </a:xfrm>
            <a:prstGeom prst="can">
              <a:avLst>
                <a:gd name="adj" fmla="val 32143"/>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16</a:t>
              </a:r>
              <a:endParaRPr lang="en-US" sz="2400">
                <a:solidFill>
                  <a:srgbClr val="FFFFCC"/>
                </a:solidFill>
                <a:effectLst>
                  <a:outerShdw blurRad="38100" dist="38100" dir="2700000" algn="tl">
                    <a:srgbClr val="000000"/>
                  </a:outerShdw>
                </a:effectLst>
                <a:ea typeface="宋体" pitchFamily="2" charset="-122"/>
              </a:endParaRPr>
            </a:p>
          </p:txBody>
        </p:sp>
        <p:sp>
          <p:nvSpPr>
            <p:cNvPr id="14347" name="AutoShape 15"/>
            <p:cNvSpPr>
              <a:spLocks noChangeArrowheads="1"/>
            </p:cNvSpPr>
            <p:nvPr/>
          </p:nvSpPr>
          <p:spPr bwMode="auto">
            <a:xfrm>
              <a:off x="816" y="480"/>
              <a:ext cx="336" cy="240"/>
            </a:xfrm>
            <a:prstGeom prst="can">
              <a:avLst>
                <a:gd name="adj" fmla="val 25000"/>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08</a:t>
              </a:r>
              <a:endParaRPr lang="en-US" sz="2400">
                <a:solidFill>
                  <a:srgbClr val="FFFFCC"/>
                </a:solidFill>
                <a:effectLst>
                  <a:outerShdw blurRad="38100" dist="38100" dir="2700000" algn="tl">
                    <a:srgbClr val="000000"/>
                  </a:outerShdw>
                </a:effectLst>
                <a:ea typeface="宋体" pitchFamily="2" charset="-122"/>
              </a:endParaRPr>
            </a:p>
          </p:txBody>
        </p:sp>
        <p:sp>
          <p:nvSpPr>
            <p:cNvPr id="9228" name="Text Box 16"/>
            <p:cNvSpPr txBox="1">
              <a:spLocks noChangeArrowheads="1"/>
            </p:cNvSpPr>
            <p:nvPr/>
          </p:nvSpPr>
          <p:spPr bwMode="auto">
            <a:xfrm>
              <a:off x="892" y="768"/>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lang="en-US" altLang="zh-CN" sz="2400" b="1">
                  <a:ea typeface="宋体" pitchFamily="2" charset="-122"/>
                </a:rPr>
                <a:t>0        1        2        3        4        5</a:t>
              </a:r>
              <a:endParaRPr lang="en-US" altLang="zh-CN" sz="2400">
                <a:ea typeface="宋体" pitchFamily="2"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D9DE17A7-125B-4BF6-A555-732E306F9CF1}" type="slidenum">
              <a:rPr lang="en-US" altLang="zh-CN" sz="1800" b="1">
                <a:latin typeface="华文新魏" pitchFamily="2" charset="-122"/>
                <a:ea typeface="华文新魏" pitchFamily="2" charset="-122"/>
              </a:rPr>
              <a:pPr algn="r" eaLnBrk="1" hangingPunct="1"/>
              <a:t>8</a:t>
            </a:fld>
            <a:endParaRPr lang="en-US" altLang="zh-CN" sz="1800" b="1">
              <a:latin typeface="华文新魏" pitchFamily="2" charset="-122"/>
              <a:ea typeface="华文新魏" pitchFamily="2" charset="-122"/>
            </a:endParaRPr>
          </a:p>
        </p:txBody>
      </p:sp>
      <p:sp>
        <p:nvSpPr>
          <p:cNvPr id="10243" name="Rectangle 3"/>
          <p:cNvSpPr>
            <a:spLocks noGrp="1" noChangeArrowheads="1"/>
          </p:cNvSpPr>
          <p:nvPr>
            <p:ph type="body" sz="half" idx="4294967295"/>
          </p:nvPr>
        </p:nvSpPr>
        <p:spPr>
          <a:xfrm>
            <a:off x="457200" y="728663"/>
            <a:ext cx="8183563" cy="5724525"/>
          </a:xfrm>
        </p:spPr>
        <p:txBody>
          <a:bodyPr/>
          <a:lstStyle/>
          <a:p>
            <a:pPr marL="0" indent="800100" algn="just" eaLnBrk="1" hangingPunct="1">
              <a:lnSpc>
                <a:spcPct val="105000"/>
              </a:lnSpc>
              <a:spcBef>
                <a:spcPct val="0"/>
              </a:spcBef>
              <a:buClr>
                <a:srgbClr val="800080"/>
              </a:buClr>
              <a:buSzPct val="50000"/>
              <a:buFont typeface="Wingdings" pitchFamily="2" charset="2"/>
              <a:buNone/>
            </a:pPr>
            <a:r>
              <a:rPr lang="zh-CN" altLang="en-US" sz="3000" b="1" smtClean="0">
                <a:latin typeface="Times New Roman" pitchFamily="18" charset="0"/>
                <a:ea typeface="仿宋_GB2312" pitchFamily="49" charset="-122"/>
              </a:rPr>
              <a:t>最坏情况下</a:t>
            </a:r>
            <a:r>
              <a:rPr lang="en-US" altLang="zh-CN" sz="3000" b="1" smtClean="0">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第 </a:t>
            </a:r>
            <a:r>
              <a:rPr lang="en-US" altLang="zh-CN" sz="3000" b="1" i="1" smtClean="0">
                <a:latin typeface="Times New Roman" pitchFamily="18" charset="0"/>
                <a:ea typeface="仿宋_GB2312" pitchFamily="49" charset="-122"/>
              </a:rPr>
              <a:t>i </a:t>
            </a:r>
            <a:r>
              <a:rPr lang="zh-CN" altLang="en-US" sz="3000" b="1" smtClean="0">
                <a:latin typeface="Times New Roman" pitchFamily="18" charset="0"/>
                <a:ea typeface="仿宋_GB2312" pitchFamily="49" charset="-122"/>
              </a:rPr>
              <a:t>趟时第 </a:t>
            </a:r>
            <a:r>
              <a:rPr lang="en-US" altLang="zh-CN" sz="3000" b="1" i="1" smtClean="0">
                <a:latin typeface="Times New Roman" pitchFamily="18" charset="0"/>
                <a:ea typeface="仿宋_GB2312" pitchFamily="49" charset="-122"/>
              </a:rPr>
              <a:t>i </a:t>
            </a:r>
            <a:r>
              <a:rPr lang="zh-CN" altLang="en-US" sz="3000" b="1" smtClean="0">
                <a:latin typeface="Times New Roman" pitchFamily="18" charset="0"/>
                <a:ea typeface="仿宋_GB2312" pitchFamily="49" charset="-122"/>
              </a:rPr>
              <a:t>个元素必须与前面 </a:t>
            </a:r>
            <a:r>
              <a:rPr lang="en-US" altLang="zh-CN" sz="3000" b="1" i="1" smtClean="0">
                <a:latin typeface="Times New Roman" pitchFamily="18" charset="0"/>
                <a:ea typeface="仿宋_GB2312" pitchFamily="49" charset="-122"/>
              </a:rPr>
              <a:t>i </a:t>
            </a:r>
            <a:r>
              <a:rPr lang="zh-CN" altLang="en-US" sz="3000" b="1" smtClean="0">
                <a:latin typeface="Times New Roman" pitchFamily="18" charset="0"/>
                <a:ea typeface="仿宋_GB2312" pitchFamily="49" charset="-122"/>
              </a:rPr>
              <a:t>个元素都做排序码比较</a:t>
            </a:r>
            <a:r>
              <a:rPr lang="en-US" altLang="zh-CN" sz="3000" b="1" smtClean="0">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并且每做</a:t>
            </a:r>
            <a:r>
              <a:rPr lang="en-US" altLang="zh-CN" sz="3000" b="1" smtClean="0">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次比较就要做</a:t>
            </a:r>
            <a:r>
              <a:rPr lang="en-US" altLang="zh-CN" sz="3000" b="1" smtClean="0">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次数据移动。</a:t>
            </a:r>
          </a:p>
          <a:p>
            <a:pPr marL="0" indent="800100" eaLnBrk="1" hangingPunct="1">
              <a:lnSpc>
                <a:spcPct val="105000"/>
              </a:lnSpc>
              <a:spcBef>
                <a:spcPct val="5000"/>
              </a:spcBef>
              <a:buClr>
                <a:srgbClr val="FF7C80"/>
              </a:buClr>
              <a:buSzPct val="50000"/>
            </a:pPr>
            <a:endParaRPr lang="en-US" altLang="zh-CN" sz="3000" b="1" smtClean="0">
              <a:latin typeface="Times New Roman" pitchFamily="18" charset="0"/>
              <a:ea typeface="仿宋_GB2312" pitchFamily="49" charset="-122"/>
            </a:endParaRPr>
          </a:p>
        </p:txBody>
      </p:sp>
      <p:sp>
        <p:nvSpPr>
          <p:cNvPr id="10244" name="Rectangle 4"/>
          <p:cNvSpPr>
            <a:spLocks noChangeArrowheads="1"/>
          </p:cNvSpPr>
          <p:nvPr/>
        </p:nvSpPr>
        <p:spPr bwMode="auto">
          <a:xfrm>
            <a:off x="149225" y="65088"/>
            <a:ext cx="1841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10000"/>
              </a:lnSpc>
            </a:pPr>
            <a:endParaRPr lang="zh-CN" altLang="en-US" sz="3200" b="1">
              <a:solidFill>
                <a:schemeClr val="tx2"/>
              </a:solidFill>
              <a:ea typeface="宋体" pitchFamily="2" charset="-122"/>
            </a:endParaRPr>
          </a:p>
        </p:txBody>
      </p:sp>
      <p:sp>
        <p:nvSpPr>
          <p:cNvPr id="10245" name="AutoShape 8" descr="白色大理石"/>
          <p:cNvSpPr>
            <a:spLocks noChangeArrowheads="1"/>
          </p:cNvSpPr>
          <p:nvPr/>
        </p:nvSpPr>
        <p:spPr bwMode="auto">
          <a:xfrm>
            <a:off x="555625" y="5614988"/>
            <a:ext cx="7848600" cy="457200"/>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15367" name="AutoShape 10"/>
          <p:cNvSpPr>
            <a:spLocks noChangeArrowheads="1"/>
          </p:cNvSpPr>
          <p:nvPr/>
        </p:nvSpPr>
        <p:spPr bwMode="auto">
          <a:xfrm>
            <a:off x="4133850" y="5291138"/>
            <a:ext cx="533400" cy="762000"/>
          </a:xfrm>
          <a:prstGeom prst="can">
            <a:avLst>
              <a:gd name="adj" fmla="val 35714"/>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21</a:t>
            </a:r>
            <a:endParaRPr lang="en-US" sz="2400">
              <a:solidFill>
                <a:srgbClr val="FFFFCC"/>
              </a:solidFill>
              <a:effectLst>
                <a:outerShdw blurRad="38100" dist="38100" dir="2700000" algn="tl">
                  <a:srgbClr val="000000"/>
                </a:outerShdw>
              </a:effectLst>
              <a:ea typeface="宋体" pitchFamily="2" charset="-122"/>
            </a:endParaRPr>
          </a:p>
        </p:txBody>
      </p:sp>
      <p:sp>
        <p:nvSpPr>
          <p:cNvPr id="15368" name="AutoShape 11"/>
          <p:cNvSpPr>
            <a:spLocks noChangeArrowheads="1"/>
          </p:cNvSpPr>
          <p:nvPr/>
        </p:nvSpPr>
        <p:spPr bwMode="auto">
          <a:xfrm>
            <a:off x="3367088" y="5218113"/>
            <a:ext cx="533400" cy="838200"/>
          </a:xfrm>
          <a:prstGeom prst="can">
            <a:avLst>
              <a:gd name="adj" fmla="val 39286"/>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25</a:t>
            </a:r>
            <a:endParaRPr lang="en-US" sz="2400">
              <a:effectLst>
                <a:outerShdw blurRad="38100" dist="38100" dir="2700000" algn="tl">
                  <a:srgbClr val="000000"/>
                </a:outerShdw>
              </a:effectLst>
              <a:ea typeface="宋体" pitchFamily="2" charset="-122"/>
            </a:endParaRPr>
          </a:p>
        </p:txBody>
      </p:sp>
      <p:sp>
        <p:nvSpPr>
          <p:cNvPr id="15369" name="AutoShape 12"/>
          <p:cNvSpPr>
            <a:spLocks noChangeArrowheads="1"/>
          </p:cNvSpPr>
          <p:nvPr/>
        </p:nvSpPr>
        <p:spPr bwMode="auto">
          <a:xfrm>
            <a:off x="1870075" y="4706938"/>
            <a:ext cx="533400" cy="1362075"/>
          </a:xfrm>
          <a:prstGeom prst="can">
            <a:avLst>
              <a:gd name="adj" fmla="val 53566"/>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49</a:t>
            </a:r>
            <a:endParaRPr lang="en-US" sz="2400">
              <a:solidFill>
                <a:srgbClr val="FFFFCC"/>
              </a:solidFill>
              <a:effectLst>
                <a:outerShdw blurRad="38100" dist="38100" dir="2700000" algn="tl">
                  <a:srgbClr val="000000"/>
                </a:outerShdw>
              </a:effectLst>
              <a:ea typeface="宋体" pitchFamily="2" charset="-122"/>
            </a:endParaRPr>
          </a:p>
        </p:txBody>
      </p:sp>
      <p:sp>
        <p:nvSpPr>
          <p:cNvPr id="15370" name="AutoShape 13"/>
          <p:cNvSpPr>
            <a:spLocks noChangeArrowheads="1"/>
          </p:cNvSpPr>
          <p:nvPr/>
        </p:nvSpPr>
        <p:spPr bwMode="auto">
          <a:xfrm>
            <a:off x="2600325" y="5145088"/>
            <a:ext cx="533400" cy="911225"/>
          </a:xfrm>
          <a:prstGeom prst="can">
            <a:avLst>
              <a:gd name="adj" fmla="val 39284"/>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28</a:t>
            </a:r>
            <a:endParaRPr lang="en-US" sz="2400">
              <a:solidFill>
                <a:srgbClr val="FFFFCC"/>
              </a:solidFill>
              <a:effectLst>
                <a:outerShdw blurRad="38100" dist="38100" dir="2700000" algn="tl">
                  <a:srgbClr val="000000"/>
                </a:outerShdw>
              </a:effectLst>
              <a:ea typeface="宋体" pitchFamily="2" charset="-122"/>
            </a:endParaRPr>
          </a:p>
        </p:txBody>
      </p:sp>
      <p:sp>
        <p:nvSpPr>
          <p:cNvPr id="15371" name="AutoShape 14"/>
          <p:cNvSpPr>
            <a:spLocks noChangeArrowheads="1"/>
          </p:cNvSpPr>
          <p:nvPr/>
        </p:nvSpPr>
        <p:spPr bwMode="auto">
          <a:xfrm>
            <a:off x="4900613" y="5327650"/>
            <a:ext cx="533400" cy="685800"/>
          </a:xfrm>
          <a:prstGeom prst="can">
            <a:avLst>
              <a:gd name="adj" fmla="val 32143"/>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16</a:t>
            </a:r>
            <a:endParaRPr lang="en-US" sz="2400">
              <a:solidFill>
                <a:srgbClr val="FFFFCC"/>
              </a:solidFill>
              <a:effectLst>
                <a:outerShdw blurRad="38100" dist="38100" dir="2700000" algn="tl">
                  <a:srgbClr val="000000"/>
                </a:outerShdw>
              </a:effectLst>
              <a:ea typeface="宋体" pitchFamily="2" charset="-122"/>
            </a:endParaRPr>
          </a:p>
        </p:txBody>
      </p:sp>
      <p:sp>
        <p:nvSpPr>
          <p:cNvPr id="15372" name="AutoShape 15"/>
          <p:cNvSpPr>
            <a:spLocks noChangeArrowheads="1"/>
          </p:cNvSpPr>
          <p:nvPr/>
        </p:nvSpPr>
        <p:spPr bwMode="auto">
          <a:xfrm>
            <a:off x="5667375" y="5619750"/>
            <a:ext cx="533400" cy="381000"/>
          </a:xfrm>
          <a:prstGeom prst="can">
            <a:avLst>
              <a:gd name="adj" fmla="val 25000"/>
            </a:avLst>
          </a:prstGeom>
          <a:gradFill rotWithShape="0">
            <a:gsLst>
              <a:gs pos="0">
                <a:schemeClr val="accent1"/>
              </a:gs>
              <a:gs pos="50000">
                <a:srgbClr val="474776"/>
              </a:gs>
              <a:gs pos="100000">
                <a:schemeClr val="accent1"/>
              </a:gs>
            </a:gsLst>
            <a:lin ang="0" scaled="1"/>
          </a:gradFill>
          <a:ln w="9525" cmpd="sng">
            <a:solidFill>
              <a:schemeClr val="tx1"/>
            </a:solidFill>
            <a:round/>
            <a:headEnd/>
            <a:tailEnd/>
          </a:ln>
        </p:spPr>
        <p:txBody>
          <a:bodyPr wrap="none" anchor="ctr"/>
          <a:lstStyle/>
          <a:p>
            <a:pPr>
              <a:defRPr/>
            </a:pPr>
            <a:r>
              <a:rPr lang="en-US" sz="2400" b="1">
                <a:solidFill>
                  <a:srgbClr val="FFFFCC"/>
                </a:solidFill>
                <a:effectLst>
                  <a:outerShdw blurRad="38100" dist="38100" dir="2700000" algn="tl">
                    <a:srgbClr val="000000"/>
                  </a:outerShdw>
                </a:effectLst>
                <a:latin typeface="Arial" pitchFamily="34" charset="0"/>
                <a:ea typeface="宋体" pitchFamily="2" charset="-122"/>
              </a:rPr>
              <a:t>08</a:t>
            </a:r>
            <a:endParaRPr lang="en-US" sz="2400">
              <a:solidFill>
                <a:srgbClr val="FFFFCC"/>
              </a:solidFill>
              <a:effectLst>
                <a:outerShdw blurRad="38100" dist="38100" dir="2700000" algn="tl">
                  <a:srgbClr val="000000"/>
                </a:outerShdw>
              </a:effectLst>
              <a:ea typeface="宋体" pitchFamily="2" charset="-122"/>
            </a:endParaRPr>
          </a:p>
        </p:txBody>
      </p:sp>
      <p:sp>
        <p:nvSpPr>
          <p:cNvPr id="10252" name="Text Box 16"/>
          <p:cNvSpPr txBox="1">
            <a:spLocks noChangeArrowheads="1"/>
          </p:cNvSpPr>
          <p:nvPr/>
        </p:nvSpPr>
        <p:spPr bwMode="auto">
          <a:xfrm>
            <a:off x="1971675" y="6072188"/>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lang="en-US" altLang="zh-CN" sz="2400" b="1">
                <a:ea typeface="宋体" pitchFamily="2" charset="-122"/>
              </a:rPr>
              <a:t>0        1        2        3        4        5</a:t>
            </a:r>
            <a:endParaRPr lang="en-US" altLang="zh-CN" sz="2400">
              <a:ea typeface="宋体" pitchFamily="2" charset="-122"/>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r" eaLnBrk="1" hangingPunct="1"/>
            <a:fld id="{4C2D0274-09CA-43F9-A074-BE024CC5387E}" type="slidenum">
              <a:rPr lang="en-US" altLang="zh-CN" sz="1800" b="1">
                <a:latin typeface="华文新魏" pitchFamily="2" charset="-122"/>
                <a:ea typeface="华文新魏" pitchFamily="2" charset="-122"/>
              </a:rPr>
              <a:pPr algn="r" eaLnBrk="1" hangingPunct="1"/>
              <a:t>9</a:t>
            </a:fld>
            <a:endParaRPr lang="en-US" altLang="zh-CN" sz="1800" b="1">
              <a:latin typeface="华文新魏" pitchFamily="2" charset="-122"/>
              <a:ea typeface="华文新魏" pitchFamily="2" charset="-122"/>
            </a:endParaRPr>
          </a:p>
        </p:txBody>
      </p:sp>
      <p:sp>
        <p:nvSpPr>
          <p:cNvPr id="16387" name="Rectangle 2"/>
          <p:cNvSpPr>
            <a:spLocks noGrp="1" noChangeArrowheads="1"/>
          </p:cNvSpPr>
          <p:nvPr>
            <p:ph type="body" idx="4294967295"/>
          </p:nvPr>
        </p:nvSpPr>
        <p:spPr>
          <a:xfrm>
            <a:off x="474663" y="704850"/>
            <a:ext cx="8382000" cy="6324600"/>
          </a:xfrm>
        </p:spPr>
        <p:txBody>
          <a:bodyPr/>
          <a:lstStyle/>
          <a:p>
            <a:pPr marL="0" indent="800100" algn="just" eaLnBrk="1" hangingPunct="1">
              <a:lnSpc>
                <a:spcPct val="105000"/>
              </a:lnSpc>
              <a:spcBef>
                <a:spcPct val="10000"/>
              </a:spcBef>
              <a:buClr>
                <a:srgbClr val="800080"/>
              </a:buClr>
              <a:buSzPct val="50000"/>
              <a:buFont typeface="Wingdings" pitchFamily="2" charset="2"/>
              <a:buNone/>
            </a:pPr>
            <a:r>
              <a:rPr lang="zh-CN" altLang="en-US" sz="3000" b="1" smtClean="0">
                <a:latin typeface="Times New Roman" pitchFamily="18" charset="0"/>
                <a:ea typeface="仿宋_GB2312" pitchFamily="49" charset="-122"/>
              </a:rPr>
              <a:t>平均情况下排序的时间复杂度为 </a:t>
            </a:r>
            <a:r>
              <a:rPr lang="en-US" altLang="zh-CN" sz="3000" b="1" smtClean="0">
                <a:latin typeface="Times New Roman" pitchFamily="18" charset="0"/>
                <a:ea typeface="仿宋_GB2312" pitchFamily="49" charset="-122"/>
              </a:rPr>
              <a:t>o(</a:t>
            </a:r>
            <a:r>
              <a:rPr lang="en-US" altLang="zh-CN" sz="3000" b="1" i="1" smtClean="0">
                <a:latin typeface="Times New Roman" pitchFamily="18" charset="0"/>
                <a:ea typeface="仿宋_GB2312" pitchFamily="49" charset="-122"/>
              </a:rPr>
              <a:t>n</a:t>
            </a:r>
            <a:r>
              <a:rPr lang="en-US" altLang="zh-CN" sz="3000" b="1" baseline="30000" smtClean="0">
                <a:latin typeface="Times New Roman" pitchFamily="18" charset="0"/>
                <a:ea typeface="仿宋_GB2312" pitchFamily="49" charset="-122"/>
              </a:rPr>
              <a:t>2</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p>
          <a:p>
            <a:pPr marL="0" indent="800100" eaLnBrk="1" hangingPunct="1">
              <a:lnSpc>
                <a:spcPct val="105000"/>
              </a:lnSpc>
              <a:spcBef>
                <a:spcPct val="10000"/>
              </a:spcBef>
              <a:buClr>
                <a:srgbClr val="800080"/>
              </a:buClr>
              <a:buSzPct val="50000"/>
              <a:buFont typeface="Wingdings" pitchFamily="2" charset="2"/>
              <a:buNone/>
            </a:pPr>
            <a:r>
              <a:rPr lang="zh-CN" altLang="en-US" sz="3000" b="1" smtClean="0">
                <a:latin typeface="Times New Roman" pitchFamily="18" charset="0"/>
                <a:ea typeface="仿宋_GB2312" pitchFamily="49" charset="-122"/>
              </a:rPr>
              <a:t>直接插入排序是一种</a:t>
            </a:r>
            <a:r>
              <a:rPr lang="zh-CN" altLang="en-US" sz="3000" b="1" smtClean="0">
                <a:solidFill>
                  <a:srgbClr val="FF0000"/>
                </a:solidFill>
                <a:latin typeface="Times New Roman" pitchFamily="18" charset="0"/>
                <a:ea typeface="仿宋_GB2312" pitchFamily="49" charset="-122"/>
              </a:rPr>
              <a:t>稳定的</a:t>
            </a:r>
            <a:r>
              <a:rPr lang="zh-CN" altLang="en-US" sz="3000" b="1" smtClean="0">
                <a:latin typeface="Times New Roman" pitchFamily="18" charset="0"/>
                <a:ea typeface="仿宋_GB2312" pitchFamily="49" charset="-122"/>
              </a:rPr>
              <a:t>排序方法。</a:t>
            </a:r>
          </a:p>
          <a:p>
            <a:pPr marL="0" indent="800100" eaLnBrk="1" hangingPunct="1">
              <a:lnSpc>
                <a:spcPct val="105000"/>
              </a:lnSpc>
              <a:spcBef>
                <a:spcPct val="10000"/>
              </a:spcBef>
              <a:buClr>
                <a:srgbClr val="800080"/>
              </a:buClr>
              <a:buSzPct val="50000"/>
            </a:pPr>
            <a:endParaRPr lang="zh-CN" altLang="en-US" sz="3000" b="1" smtClean="0">
              <a:latin typeface="Times New Roman" pitchFamily="18" charset="0"/>
              <a:ea typeface="仿宋_GB2312" pitchFamily="49" charset="-122"/>
            </a:endParaRPr>
          </a:p>
          <a:p>
            <a:pPr marL="0" indent="800100" eaLnBrk="1" hangingPunct="1">
              <a:lnSpc>
                <a:spcPct val="105000"/>
              </a:lnSpc>
              <a:spcBef>
                <a:spcPct val="10000"/>
              </a:spcBef>
              <a:buClr>
                <a:srgbClr val="800080"/>
              </a:buClr>
              <a:buSzPct val="50000"/>
              <a:buFont typeface="Wingdings" pitchFamily="2" charset="2"/>
              <a:buNone/>
            </a:pPr>
            <a:r>
              <a:rPr lang="zh-CN" altLang="en-US" sz="3000" b="1" smtClean="0">
                <a:latin typeface="Times New Roman" pitchFamily="18" charset="0"/>
                <a:ea typeface="仿宋_GB2312" pitchFamily="49" charset="-122"/>
              </a:rPr>
              <a:t>基本思想是 </a:t>
            </a:r>
            <a:r>
              <a:rPr lang="en-US" altLang="zh-CN" sz="3000" b="1" smtClean="0">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设在顺序表中有一 个元素序列 </a:t>
            </a:r>
            <a:r>
              <a:rPr lang="en-US" altLang="zh-CN" sz="3000" b="1" smtClean="0">
                <a:latin typeface="Times New Roman" pitchFamily="18" charset="0"/>
                <a:ea typeface="仿宋_GB2312" pitchFamily="49" charset="-122"/>
              </a:rPr>
              <a:t>V[0], V[1], …, V[</a:t>
            </a:r>
            <a:r>
              <a:rPr lang="en-US" altLang="zh-CN" sz="3000" b="1" i="1" smtClean="0">
                <a:latin typeface="Times New Roman" pitchFamily="18" charset="0"/>
                <a:ea typeface="仿宋_GB2312" pitchFamily="49" charset="-122"/>
              </a:rPr>
              <a:t>n</a:t>
            </a:r>
            <a:r>
              <a:rPr lang="en-US" altLang="zh-CN" sz="3000" b="1" smtClean="0">
                <a:latin typeface="Courier New" pitchFamily="49" charset="0"/>
                <a:ea typeface="仿宋_GB2312" pitchFamily="49" charset="-122"/>
              </a:rPr>
              <a:t>-</a:t>
            </a:r>
            <a:r>
              <a:rPr lang="en-US" altLang="zh-CN" sz="3000" b="1" smtClean="0">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。其中</a:t>
            </a:r>
            <a:r>
              <a:rPr lang="en-US" altLang="zh-CN" sz="3000" b="1" smtClean="0">
                <a:latin typeface="Times New Roman" pitchFamily="18" charset="0"/>
                <a:ea typeface="仿宋_GB2312" pitchFamily="49" charset="-122"/>
              </a:rPr>
              <a:t>, V[0], </a:t>
            </a:r>
            <a:r>
              <a:rPr lang="en-US" altLang="zh-CN" sz="3000" b="1" i="1" smtClean="0">
                <a:latin typeface="Times New Roman" pitchFamily="18" charset="0"/>
                <a:ea typeface="仿宋_GB2312" pitchFamily="49" charset="-122"/>
              </a:rPr>
              <a:t>V</a:t>
            </a:r>
            <a:r>
              <a:rPr lang="en-US" altLang="zh-CN" sz="3000" b="1" smtClean="0">
                <a:latin typeface="Times New Roman" pitchFamily="18" charset="0"/>
                <a:ea typeface="仿宋_GB2312" pitchFamily="49" charset="-122"/>
              </a:rPr>
              <a:t>[1], …, V[</a:t>
            </a:r>
            <a:r>
              <a:rPr lang="en-US" altLang="zh-CN" sz="3000" b="1" i="1" smtClean="0">
                <a:latin typeface="Times New Roman" pitchFamily="18" charset="0"/>
                <a:ea typeface="仿宋_GB2312" pitchFamily="49" charset="-122"/>
              </a:rPr>
              <a:t>i</a:t>
            </a:r>
            <a:r>
              <a:rPr lang="en-US" altLang="zh-CN" sz="3000" b="1" smtClean="0">
                <a:latin typeface="Courier New" pitchFamily="49" charset="0"/>
                <a:ea typeface="仿宋_GB2312" pitchFamily="49" charset="-122"/>
              </a:rPr>
              <a:t>-</a:t>
            </a:r>
            <a:r>
              <a:rPr lang="en-US" altLang="zh-CN" sz="3000" b="1" smtClean="0">
                <a:latin typeface="Times New Roman" pitchFamily="18" charset="0"/>
                <a:ea typeface="仿宋_GB2312" pitchFamily="49" charset="-122"/>
              </a:rPr>
              <a:t>1] </a:t>
            </a:r>
            <a:r>
              <a:rPr lang="zh-CN" altLang="en-US" sz="3000" b="1" smtClean="0">
                <a:latin typeface="Times New Roman" pitchFamily="18" charset="0"/>
                <a:ea typeface="仿宋_GB2312" pitchFamily="49" charset="-122"/>
              </a:rPr>
              <a:t>是已经排好序的元素。</a:t>
            </a:r>
            <a:endParaRPr lang="en-US" altLang="zh-CN" sz="3000" b="1" smtClean="0">
              <a:latin typeface="Times New Roman" pitchFamily="18" charset="0"/>
              <a:ea typeface="仿宋_GB2312" pitchFamily="49" charset="-122"/>
            </a:endParaRPr>
          </a:p>
          <a:p>
            <a:pPr marL="0" indent="800100" eaLnBrk="1" hangingPunct="1">
              <a:lnSpc>
                <a:spcPct val="105000"/>
              </a:lnSpc>
              <a:spcBef>
                <a:spcPct val="10000"/>
              </a:spcBef>
              <a:buClr>
                <a:srgbClr val="800080"/>
              </a:buClr>
              <a:buSzPct val="50000"/>
              <a:buFont typeface="Wingdings" pitchFamily="2" charset="2"/>
              <a:buNone/>
            </a:pPr>
            <a:r>
              <a:rPr lang="en-US" altLang="zh-CN" sz="3000" b="1" smtClean="0">
                <a:latin typeface="Times New Roman" pitchFamily="18" charset="0"/>
                <a:ea typeface="仿宋_GB2312" pitchFamily="49" charset="-122"/>
              </a:rPr>
              <a:t>1)</a:t>
            </a:r>
            <a:r>
              <a:rPr lang="zh-CN" altLang="en-US" sz="3000" b="1" smtClean="0">
                <a:latin typeface="Times New Roman" pitchFamily="18" charset="0"/>
                <a:ea typeface="仿宋_GB2312" pitchFamily="49" charset="-122"/>
              </a:rPr>
              <a:t>在插入</a:t>
            </a:r>
            <a:r>
              <a:rPr lang="en-US" altLang="zh-CN" sz="3000" b="1" smtClean="0">
                <a:latin typeface="Times New Roman" pitchFamily="18" charset="0"/>
                <a:ea typeface="仿宋_GB2312" pitchFamily="49" charset="-122"/>
              </a:rPr>
              <a:t>V[</a:t>
            </a:r>
            <a:r>
              <a:rPr lang="en-US" altLang="zh-CN" sz="3000" b="1" i="1" smtClean="0">
                <a:latin typeface="Times New Roman" pitchFamily="18" charset="0"/>
                <a:ea typeface="仿宋_GB2312" pitchFamily="49" charset="-122"/>
              </a:rPr>
              <a:t>i</a:t>
            </a:r>
            <a:r>
              <a:rPr lang="en-US" altLang="zh-CN" sz="3000" b="1" smtClean="0">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时</a:t>
            </a:r>
            <a:r>
              <a:rPr lang="en-US" altLang="zh-CN" sz="3000" b="1" smtClean="0">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利用折半搜索法寻找</a:t>
            </a:r>
            <a:r>
              <a:rPr lang="en-US" altLang="zh-CN" sz="3000" b="1" smtClean="0">
                <a:latin typeface="Times New Roman" pitchFamily="18" charset="0"/>
                <a:ea typeface="仿宋_GB2312" pitchFamily="49" charset="-122"/>
              </a:rPr>
              <a:t>V[</a:t>
            </a:r>
            <a:r>
              <a:rPr lang="en-US" altLang="zh-CN" sz="3000" b="1" i="1" smtClean="0">
                <a:latin typeface="Times New Roman" pitchFamily="18" charset="0"/>
                <a:ea typeface="仿宋_GB2312" pitchFamily="49" charset="-122"/>
              </a:rPr>
              <a:t>i</a:t>
            </a:r>
            <a:r>
              <a:rPr lang="en-US" altLang="zh-CN" sz="3000" b="1" smtClean="0">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的插入位置。</a:t>
            </a:r>
            <a:endParaRPr lang="en-US" altLang="zh-CN" sz="3000" b="1" smtClean="0">
              <a:latin typeface="Times New Roman" pitchFamily="18" charset="0"/>
              <a:ea typeface="仿宋_GB2312" pitchFamily="49" charset="-122"/>
            </a:endParaRPr>
          </a:p>
          <a:p>
            <a:pPr marL="0" indent="800100" eaLnBrk="1" hangingPunct="1">
              <a:lnSpc>
                <a:spcPct val="105000"/>
              </a:lnSpc>
              <a:spcBef>
                <a:spcPct val="10000"/>
              </a:spcBef>
              <a:buClr>
                <a:srgbClr val="800080"/>
              </a:buClr>
              <a:buSzPct val="50000"/>
              <a:buFont typeface="Wingdings" pitchFamily="2" charset="2"/>
              <a:buNone/>
            </a:pPr>
            <a:r>
              <a:rPr lang="en-US" altLang="zh-CN" sz="3000" b="1" smtClean="0">
                <a:latin typeface="Times New Roman" pitchFamily="18" charset="0"/>
                <a:ea typeface="仿宋_GB2312" pitchFamily="49" charset="-122"/>
              </a:rPr>
              <a:t>2)</a:t>
            </a:r>
            <a:r>
              <a:rPr lang="zh-CN" altLang="en-US" sz="3000" b="1" smtClean="0">
                <a:latin typeface="Times New Roman" pitchFamily="18" charset="0"/>
                <a:ea typeface="仿宋_GB2312" pitchFamily="49" charset="-122"/>
              </a:rPr>
              <a:t>找到位置后，再将插入位置之后的元素向后顺次移动。</a:t>
            </a:r>
            <a:endParaRPr lang="en-US" altLang="zh-CN" sz="3000" b="1" smtClean="0">
              <a:latin typeface="Times New Roman" pitchFamily="18" charset="0"/>
              <a:ea typeface="仿宋_GB2312" pitchFamily="49" charset="-122"/>
            </a:endParaRPr>
          </a:p>
          <a:p>
            <a:pPr marL="0" indent="800100" eaLnBrk="1" hangingPunct="1">
              <a:lnSpc>
                <a:spcPct val="105000"/>
              </a:lnSpc>
              <a:spcBef>
                <a:spcPct val="10000"/>
              </a:spcBef>
              <a:buClr>
                <a:srgbClr val="800080"/>
              </a:buClr>
              <a:buSzPct val="50000"/>
              <a:buFont typeface="Wingdings" pitchFamily="2" charset="2"/>
              <a:buNone/>
            </a:pPr>
            <a:r>
              <a:rPr lang="en-US" altLang="zh-CN" sz="3000" b="1" smtClean="0">
                <a:latin typeface="Times New Roman" pitchFamily="18" charset="0"/>
                <a:ea typeface="仿宋_GB2312" pitchFamily="49" charset="-122"/>
              </a:rPr>
              <a:t>3)</a:t>
            </a:r>
            <a:r>
              <a:rPr lang="zh-CN" altLang="en-US" sz="3000" b="1" smtClean="0">
                <a:latin typeface="Times New Roman" pitchFamily="18" charset="0"/>
                <a:ea typeface="仿宋_GB2312" pitchFamily="49" charset="-122"/>
              </a:rPr>
              <a:t>插入。</a:t>
            </a:r>
            <a:endParaRPr lang="zh-CN" altLang="en-US" sz="800" b="1" smtClean="0"/>
          </a:p>
        </p:txBody>
      </p:sp>
      <p:sp>
        <p:nvSpPr>
          <p:cNvPr id="16388" name="Rectangle 4"/>
          <p:cNvSpPr>
            <a:spLocks noGrp="1" noChangeArrowheads="1"/>
          </p:cNvSpPr>
          <p:nvPr>
            <p:ph type="title" idx="4294967295"/>
          </p:nvPr>
        </p:nvSpPr>
        <p:spPr>
          <a:xfrm>
            <a:off x="735013" y="1557338"/>
            <a:ext cx="8229600" cy="884237"/>
          </a:xfrm>
        </p:spPr>
        <p:txBody>
          <a:bodyPr/>
          <a:lstStyle/>
          <a:p>
            <a:pPr algn="ctr" eaLnBrk="1" hangingPunct="1"/>
            <a:r>
              <a:rPr lang="zh-CN" altLang="en-US" sz="4000" b="1" smtClean="0">
                <a:solidFill>
                  <a:schemeClr val="tx2"/>
                </a:solidFill>
                <a:latin typeface="华文新魏" pitchFamily="2" charset="-122"/>
                <a:ea typeface="华文新魏" pitchFamily="2" charset="-122"/>
              </a:rPr>
              <a:t>折半插入排序 </a:t>
            </a:r>
            <a:r>
              <a:rPr lang="en-US" altLang="zh-CN" sz="4000" b="1" smtClean="0">
                <a:solidFill>
                  <a:schemeClr val="tx2"/>
                </a:solidFill>
                <a:latin typeface="华文新魏" pitchFamily="2" charset="-122"/>
                <a:ea typeface="华文新魏" pitchFamily="2" charset="-122"/>
              </a:rPr>
              <a:t>(Binary Insertsort)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utoUpdateAnimBg="0"/>
    </p:bldLst>
  </p:timing>
</p:sld>
</file>

<file path=ppt/theme/theme1.xml><?xml version="1.0" encoding="utf-8"?>
<a:theme xmlns:a="http://schemas.openxmlformats.org/drawingml/2006/main" name="Pixel">
  <a:themeElements>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0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0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ixel">
  <a:themeElements>
    <a:clrScheme name="1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0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40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1_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Pixel</Template>
  <TotalTime>502</TotalTime>
  <Pages>0</Pages>
  <Words>4769</Words>
  <Characters>0</Characters>
  <Application>Microsoft Office PowerPoint</Application>
  <DocSecurity>0</DocSecurity>
  <PresentationFormat>全屏显示(4:3)</PresentationFormat>
  <Lines>0</Lines>
  <Paragraphs>1073</Paragraphs>
  <Slides>56</Slides>
  <Notes>2</Notes>
  <HiddenSlides>1</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56</vt:i4>
      </vt:variant>
    </vt:vector>
  </HeadingPairs>
  <TitlesOfParts>
    <vt:vector size="73" baseType="lpstr">
      <vt:lpstr>仿宋_GB2312</vt:lpstr>
      <vt:lpstr>黑体</vt:lpstr>
      <vt:lpstr>华文彩云</vt:lpstr>
      <vt:lpstr>华文新魏</vt:lpstr>
      <vt:lpstr>楷体_GB2312</vt:lpstr>
      <vt:lpstr>隶书</vt:lpstr>
      <vt:lpstr>宋体</vt:lpstr>
      <vt:lpstr>Arial</vt:lpstr>
      <vt:lpstr>Arial Black</vt:lpstr>
      <vt:lpstr>Courier New</vt:lpstr>
      <vt:lpstr>Symbol</vt:lpstr>
      <vt:lpstr>Times New Roman</vt:lpstr>
      <vt:lpstr>Wingdings</vt:lpstr>
      <vt:lpstr>Pixel</vt:lpstr>
      <vt:lpstr>1_Pixel</vt:lpstr>
      <vt:lpstr>Microsoft Equation 3.0</vt:lpstr>
      <vt:lpstr>Microsoft Word 97 - 2003 文档</vt:lpstr>
      <vt:lpstr>第九章  排序</vt:lpstr>
      <vt:lpstr>第九章  排序</vt:lpstr>
      <vt:lpstr>PowerPoint 演示文稿</vt:lpstr>
      <vt:lpstr>9.2 插入排序 (Insert Sorting)</vt:lpstr>
      <vt:lpstr>PowerPoint 演示文稿</vt:lpstr>
      <vt:lpstr>PowerPoint 演示文稿</vt:lpstr>
      <vt:lpstr>PowerPoint 演示文稿</vt:lpstr>
      <vt:lpstr>PowerPoint 演示文稿</vt:lpstr>
      <vt:lpstr>折半插入排序 (Binary Insertsort)</vt:lpstr>
      <vt:lpstr>PowerPoint 演示文稿</vt:lpstr>
      <vt:lpstr>9.2.3 希尔排序(Shell Sort)</vt:lpstr>
      <vt:lpstr>PowerPoint 演示文稿</vt:lpstr>
      <vt:lpstr>PowerPoint 演示文稿</vt:lpstr>
      <vt:lpstr>希尔排序的算法</vt:lpstr>
      <vt:lpstr>PowerPoint 演示文稿</vt:lpstr>
      <vt:lpstr>PowerPoint 演示文稿</vt:lpstr>
      <vt:lpstr>交换排序 ( Exchange Sort )</vt:lpstr>
      <vt:lpstr>PowerPoint 演示文稿</vt:lpstr>
      <vt:lpstr>PowerPoint 演示文稿</vt:lpstr>
      <vt:lpstr>9.3  快速排序 (Quick Sort)</vt:lpstr>
      <vt:lpstr>PowerPoint 演示文稿</vt:lpstr>
      <vt:lpstr>PowerPoint 演示文稿</vt:lpstr>
      <vt:lpstr>PowerPoint 演示文稿</vt:lpstr>
      <vt:lpstr>PowerPoint 演示文稿</vt:lpstr>
      <vt:lpstr>9.4  选择排序</vt:lpstr>
      <vt:lpstr>直接选择排序 (Select Sort)</vt:lpstr>
      <vt:lpstr>PowerPoint 演示文稿</vt:lpstr>
      <vt:lpstr>PowerPoint 演示文稿</vt:lpstr>
      <vt:lpstr>PowerPoint 演示文稿</vt:lpstr>
      <vt:lpstr>直接选择排序 (Select Sort)</vt:lpstr>
      <vt:lpstr>PowerPoint 演示文稿</vt:lpstr>
      <vt:lpstr>9.4.3  堆排序 (Heap Sort)</vt:lpstr>
      <vt:lpstr>PowerPoint 演示文稿</vt:lpstr>
      <vt:lpstr>PowerPoint 演示文稿</vt:lpstr>
      <vt:lpstr>PowerPoint 演示文稿</vt:lpstr>
      <vt:lpstr>PowerPoint 演示文稿</vt:lpstr>
      <vt:lpstr>PowerPoint 演示文稿</vt:lpstr>
      <vt:lpstr>PowerPoint 演示文稿</vt:lpstr>
      <vt:lpstr>9.5  归并排序 (Merge Sort)</vt:lpstr>
      <vt:lpstr>PowerPoint 演示文稿</vt:lpstr>
      <vt:lpstr>迭代的归并排序算法</vt:lpstr>
      <vt:lpstr>PowerPoint 演示文稿</vt:lpstr>
      <vt:lpstr>PowerPoint 演示文稿</vt:lpstr>
      <vt:lpstr>练习：</vt:lpstr>
      <vt:lpstr>9.6  分配排序</vt:lpstr>
      <vt:lpstr>PowerPoint 演示文稿</vt:lpstr>
      <vt:lpstr>PowerPoint 演示文稿</vt:lpstr>
      <vt:lpstr>PowerPoint 演示文稿</vt:lpstr>
      <vt:lpstr>PowerPoint 演示文稿</vt:lpstr>
      <vt:lpstr>链式基数排序</vt:lpstr>
      <vt:lpstr>PowerPoint 演示文稿</vt:lpstr>
      <vt:lpstr>PowerPoint 演示文稿</vt:lpstr>
      <vt:lpstr>PowerPoint 演示文稿</vt:lpstr>
      <vt:lpstr>PowerPoint 演示文稿</vt:lpstr>
      <vt:lpstr>各种排序方法的比较</vt:lpstr>
      <vt:lpstr>各种排序方法的比较</vt:lpstr>
    </vt:vector>
  </TitlesOfParts>
  <Company>清华大学计算机系</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pc2</cp:lastModifiedBy>
  <cp:revision>145</cp:revision>
  <dcterms:created xsi:type="dcterms:W3CDTF">2006-02-16T14:22:17Z</dcterms:created>
  <dcterms:modified xsi:type="dcterms:W3CDTF">2018-05-22T02:52:55Z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2052-8.1.0.3238</vt:lpwstr>
  </property>
</Properties>
</file>