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51"/>
  </p:notesMasterIdLst>
  <p:sldIdLst>
    <p:sldId id="256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432" r:id="rId34"/>
    <p:sldId id="419" r:id="rId35"/>
    <p:sldId id="420" r:id="rId36"/>
    <p:sldId id="421" r:id="rId37"/>
    <p:sldId id="422" r:id="rId38"/>
    <p:sldId id="423" r:id="rId39"/>
    <p:sldId id="424" r:id="rId40"/>
    <p:sldId id="425" r:id="rId41"/>
    <p:sldId id="426" r:id="rId42"/>
    <p:sldId id="434" r:id="rId43"/>
    <p:sldId id="435" r:id="rId44"/>
    <p:sldId id="388" r:id="rId45"/>
    <p:sldId id="389" r:id="rId46"/>
    <p:sldId id="390" r:id="rId47"/>
    <p:sldId id="436" r:id="rId48"/>
    <p:sldId id="437" r:id="rId49"/>
    <p:sldId id="438" r:id="rId5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09315D"/>
    <a:srgbClr val="FFFFFF"/>
    <a:srgbClr val="333333"/>
    <a:srgbClr val="082A50"/>
    <a:srgbClr val="1E587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AE6557-058E-423F-B87C-6C299A2D81AA}" type="datetimeFigureOut">
              <a:rPr lang="zh-CN" altLang="en-US"/>
              <a:pPr>
                <a:defRPr/>
              </a:pPr>
              <a:t>2015/4/13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F329C85-78BC-452E-96A5-4C77AE2B5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38433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D5F88-AB5B-400D-ABA8-7583A074A3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356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98670-352E-4BEC-A616-F912403E05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54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5EF911-2F3F-4115-8570-4A69A0767D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44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3977B0-15F4-478E-A604-6E564B33F7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14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AE13A-B2C8-40A9-A0A0-F7105E3FA0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641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D276B-AB96-4B20-8672-F76CBAD62D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5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4D431-64A8-4D76-8AF9-79BAB719C7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756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554DC-7616-41FA-A058-DD7D07D8F8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575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DA033-8E59-4D65-BFB7-B178F0C1D5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57087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EE88E-9098-40AA-819E-BD98EDB68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118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12116-5E18-450D-AE8D-A18036A038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8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56ADC-2488-4C87-95CC-5FBD190F5F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05032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D24C-2AC0-4838-B2BB-618FE96C7B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34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358321-EF42-4299-86B6-4650D5E851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8741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DD60BF-48A9-4F39-AB4F-8DCE4D1D15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7955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4FB9F-E31C-4A51-9E02-3574B08511E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6047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337316-C017-4652-85DB-30D3B22CB6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0975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132EE-CD84-4150-AC1B-B84EFAB92F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512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25264E-A9CE-462E-BE5A-01B1392C7D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8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9998D-12E8-43A6-9673-89196CB6AA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4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F7B334-81BC-46BD-9205-02CD2BADFA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48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0C73D-2AF4-45BC-BA60-7FC74807A4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682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DA558-C09A-4B5F-87B1-E737FCB30A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080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7E9AB-895D-4D71-916E-7743310DEEF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100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2E9208-8B92-42B7-9895-E7FCBCF173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06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82C4863-2376-4C81-B0D8-F4EDF242ED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832A244-262C-4249-8ADF-C65A850BFC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10</a:t>
            </a:r>
            <a:r>
              <a:rPr lang="zh-CN" altLang="en-US" sz="3800" b="1" smtClean="0">
                <a:solidFill>
                  <a:srgbClr val="F4F4F4"/>
                </a:solidFill>
              </a:rPr>
              <a:t>章 字符串处理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</a:t>
            </a:r>
            <a:r>
              <a:rPr lang="zh-CN" altLang="en-US" sz="1800" b="1" dirty="0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sz="1800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字符串的输入和输出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3527425"/>
          </a:xfrm>
        </p:spPr>
        <p:txBody>
          <a:bodyPr/>
          <a:lstStyle/>
          <a:p>
            <a:pPr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scanf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函数</a:t>
            </a:r>
          </a:p>
          <a:p>
            <a:pPr lvl="1">
              <a:buClr>
                <a:srgbClr val="FFFF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一般格式为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：</a:t>
            </a:r>
          </a:p>
          <a:p>
            <a:pPr lvl="1">
              <a:buClr>
                <a:srgbClr val="FFFF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	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scanf("%s",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字符数组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)		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2000" smtClean="0">
                <a:ea typeface="楷体_GB2312" pitchFamily="49" charset="-122"/>
                <a:cs typeface="Arial" panose="020B0604020202020204" pitchFamily="34" charset="0"/>
              </a:rPr>
              <a:t>其中，</a:t>
            </a:r>
            <a:r>
              <a:rPr lang="en-US" altLang="zh-CN" sz="2000" smtClean="0">
                <a:ea typeface="宋体" panose="02010600030101010101" pitchFamily="2" charset="-122"/>
                <a:cs typeface="Arial" panose="020B0604020202020204" pitchFamily="34" charset="0"/>
              </a:rPr>
              <a:t>%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s</a:t>
            </a:r>
            <a:r>
              <a:rPr lang="zh-CN" altLang="en-US" sz="2000" smtClean="0">
                <a:ea typeface="楷体_GB2312" pitchFamily="49" charset="-122"/>
                <a:cs typeface="Arial" panose="020B0604020202020204" pitchFamily="34" charset="0"/>
              </a:rPr>
              <a:t>为字符串描述符，对应的输入项是字符数组的首地址。</a:t>
            </a:r>
            <a:endParaRPr lang="en-US" altLang="zh-CN" sz="2000" smtClean="0">
              <a:ea typeface="楷体_GB2312" pitchFamily="49" charset="-122"/>
              <a:cs typeface="Arial" panose="020B0604020202020204" pitchFamily="34" charset="0"/>
            </a:endParaRP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  <a:cs typeface="Arial" panose="020B0604020202020204" pitchFamily="34" charset="0"/>
              </a:rPr>
              <a:t>	例如：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400" smtClean="0">
                <a:ea typeface="宋体" panose="02010600030101010101" pitchFamily="2" charset="-122"/>
                <a:cs typeface="Arial" panose="020B0604020202020204" pitchFamily="34" charset="0"/>
              </a:rPr>
              <a:t>char  c[10];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  <a:cs typeface="Arial" panose="020B0604020202020204" pitchFamily="34" charset="0"/>
              </a:rPr>
              <a:t>     scanf("%s",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en-US" altLang="zh-CN" sz="2400" smtClean="0">
                <a:ea typeface="宋体" panose="02010600030101010101" pitchFamily="2" charset="-122"/>
                <a:cs typeface="Arial" panose="020B0604020202020204" pitchFamily="34" charset="0"/>
              </a:rPr>
              <a:t>);</a:t>
            </a:r>
            <a:r>
              <a:rPr lang="en-US" altLang="zh-CN" smtClean="0">
                <a:ea typeface="宋体" panose="02010600030101010101" pitchFamily="2" charset="-122"/>
                <a:cs typeface="Arial" panose="020B0604020202020204" pitchFamily="34" charset="0"/>
              </a:rPr>
              <a:t>     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755650" y="4868863"/>
            <a:ext cx="7632700" cy="1689100"/>
          </a:xfrm>
          <a:prstGeom prst="rect">
            <a:avLst/>
          </a:prstGeom>
          <a:solidFill>
            <a:schemeClr val="tx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scanf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接收数据的变量要求的是</a:t>
            </a: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地址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对简单变量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数组元素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，前面加</a:t>
            </a:r>
            <a:r>
              <a:rPr kumimoji="1" lang="en-US" altLang="zh-CN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对一维数组，</a:t>
            </a: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数组名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就是数组的首地址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对二维数组，只写</a:t>
            </a: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行下标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是本行首地址</a:t>
            </a:r>
          </a:p>
        </p:txBody>
      </p:sp>
      <p:sp>
        <p:nvSpPr>
          <p:cNvPr id="234501" name="AutoShape 5"/>
          <p:cNvSpPr>
            <a:spLocks noChangeArrowheads="1"/>
          </p:cNvSpPr>
          <p:nvPr/>
        </p:nvSpPr>
        <p:spPr bwMode="auto">
          <a:xfrm>
            <a:off x="3132138" y="3284538"/>
            <a:ext cx="2087562" cy="490537"/>
          </a:xfrm>
          <a:prstGeom prst="wedgeRoundRectCallout">
            <a:avLst>
              <a:gd name="adj1" fmla="val -81102"/>
              <a:gd name="adj2" fmla="val 120227"/>
              <a:gd name="adj3" fmla="val 166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bg1"/>
                </a:solidFill>
                <a:latin typeface="Arial" panose="020B0604020202020204" pitchFamily="34" charset="0"/>
              </a:rPr>
              <a:t>无需加“</a:t>
            </a: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</a:rPr>
              <a:t>&amp;”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字符串的输入和输出示例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539750" y="476250"/>
            <a:ext cx="8135938" cy="61658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//chap10ex2.c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#include&lt;stdio.h&gt;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int main(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{	char s1[15];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char s2[ ]={</a:t>
            </a:r>
            <a:r>
              <a:rPr lang="it-IT" altLang="zh-CN" sz="2200" b="1">
                <a:latin typeface="Arial" panose="020B0604020202020204" pitchFamily="34" charset="0"/>
              </a:rPr>
              <a:t>'L','i',' ','s','i','\0'</a:t>
            </a:r>
            <a:r>
              <a:rPr lang="en-US" altLang="zh-CN" sz="2200" b="1">
                <a:latin typeface="Arial" panose="020B0604020202020204" pitchFamily="34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char s3[ ]="Wang wu";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int i=0;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</a:t>
            </a:r>
            <a:r>
              <a:rPr lang="zh-CN" altLang="en-US" sz="2200" b="1">
                <a:latin typeface="Arial" panose="020B0604020202020204" pitchFamily="34" charset="0"/>
              </a:rPr>
              <a:t>请向数组中输入一个姓名：</a:t>
            </a:r>
            <a:r>
              <a:rPr lang="en-US" altLang="zh-CN" sz="22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scanf("%s",s1);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 </a:t>
            </a:r>
            <a:r>
              <a:rPr lang="zh-CN" altLang="en-US" sz="2200" b="1">
                <a:latin typeface="Arial" panose="020B0604020202020204" pitchFamily="34" charset="0"/>
              </a:rPr>
              <a:t>第一个字符串是：</a:t>
            </a:r>
            <a:r>
              <a:rPr lang="en-US" altLang="zh-CN" sz="22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while( </a:t>
            </a: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</a:rPr>
              <a:t>s1[i]!='\0'</a:t>
            </a:r>
            <a:r>
              <a:rPr lang="en-US" altLang="zh-CN" sz="2200" b="1">
                <a:latin typeface="Arial" panose="020B0604020202020204" pitchFamily="34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{	printf("%c",s1[i]);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	i++;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printf("\n </a:t>
            </a:r>
            <a:r>
              <a:rPr lang="zh-CN" altLang="en-US" sz="2200" b="1">
                <a:latin typeface="Arial" panose="020B0604020202020204" pitchFamily="34" charset="0"/>
              </a:rPr>
              <a:t>第二个字符串是：</a:t>
            </a:r>
            <a:r>
              <a:rPr lang="en-US" altLang="zh-CN" sz="22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printf("%s",s2);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printf("\n </a:t>
            </a:r>
            <a:r>
              <a:rPr lang="zh-CN" altLang="en-US" sz="2200" b="1">
                <a:latin typeface="Arial" panose="020B0604020202020204" pitchFamily="34" charset="0"/>
              </a:rPr>
              <a:t>第三个字符串是：</a:t>
            </a:r>
            <a:r>
              <a:rPr lang="en-US" altLang="zh-CN" sz="2200" b="1">
                <a:latin typeface="Arial" panose="020B0604020202020204" pitchFamily="34" charset="0"/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printf("%s\n",s3);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5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177800" y="1268413"/>
            <a:ext cx="5186363" cy="29527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{  char str[20];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   printf("</a:t>
            </a:r>
            <a:r>
              <a:rPr lang="zh-CN" altLang="en-US" sz="2000" b="1"/>
              <a:t>输入一个字符串：</a:t>
            </a:r>
            <a:r>
              <a:rPr lang="en-US" altLang="zh-CN" sz="2000" b="1"/>
              <a:t>");</a:t>
            </a:r>
            <a:r>
              <a:rPr lang="en-US" altLang="zh-CN" sz="2000" b="1">
                <a:ea typeface="楷体_GB2312" pitchFamily="49" charset="-122"/>
              </a:rPr>
              <a:t>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   scanf("%s",str);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   printf("</a:t>
            </a:r>
            <a:r>
              <a:rPr lang="zh-CN" altLang="en-US" sz="2000" b="1"/>
              <a:t>输入的字符串为：</a:t>
            </a:r>
            <a:r>
              <a:rPr lang="en-US" altLang="zh-CN" sz="2000" b="1"/>
              <a:t>%s",str);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   printf("\n");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  return 0;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ea typeface="楷体_GB2312" pitchFamily="49" charset="-122"/>
              </a:rPr>
              <a:t>}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字符串的输入和输出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5580063" y="1196975"/>
            <a:ext cx="3384550" cy="223202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6549" name="Text Box 5"/>
          <p:cNvSpPr txBox="1">
            <a:spLocks noChangeArrowheads="1"/>
          </p:cNvSpPr>
          <p:nvPr/>
        </p:nvSpPr>
        <p:spPr bwMode="auto">
          <a:xfrm>
            <a:off x="5580063" y="119697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输入一个字符串：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Hello</a:t>
            </a:r>
          </a:p>
        </p:txBody>
      </p:sp>
      <p:grpSp>
        <p:nvGrpSpPr>
          <p:cNvPr id="236550" name="Group 6"/>
          <p:cNvGrpSpPr>
            <a:grpSpLocks/>
          </p:cNvGrpSpPr>
          <p:nvPr/>
        </p:nvGrpSpPr>
        <p:grpSpPr bwMode="auto">
          <a:xfrm>
            <a:off x="6443663" y="3500438"/>
            <a:ext cx="2520950" cy="1223962"/>
            <a:chOff x="3473" y="816"/>
            <a:chExt cx="1135" cy="1200"/>
          </a:xfrm>
        </p:grpSpPr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3473" y="816"/>
              <a:ext cx="1135" cy="120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1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372" name="Text Box 8"/>
            <p:cNvSpPr txBox="1">
              <a:spLocks noChangeArrowheads="1"/>
            </p:cNvSpPr>
            <p:nvPr/>
          </p:nvSpPr>
          <p:spPr bwMode="auto">
            <a:xfrm>
              <a:off x="3489" y="1104"/>
              <a:ext cx="1119" cy="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 b="1">
                  <a:latin typeface="宋体" panose="02010600030101010101" pitchFamily="2" charset="-122"/>
                </a:rPr>
                <a:t>使用 </a:t>
              </a:r>
              <a:r>
                <a:rPr lang="en-US" altLang="zh-CN" sz="2000" b="1">
                  <a:latin typeface="宋体" panose="02010600030101010101" pitchFamily="2" charset="-122"/>
                </a:rPr>
                <a:t>scanf </a:t>
              </a:r>
              <a:r>
                <a:rPr lang="zh-CN" altLang="en-US" sz="2000" b="1">
                  <a:latin typeface="宋体" panose="02010600030101010101" pitchFamily="2" charset="-122"/>
                </a:rPr>
                <a:t>时，不能输入空格</a:t>
              </a:r>
            </a:p>
          </p:txBody>
        </p:sp>
      </p:grpSp>
      <p:sp>
        <p:nvSpPr>
          <p:cNvPr id="236553" name="Text Box 9"/>
          <p:cNvSpPr txBox="1">
            <a:spLocks noChangeArrowheads="1"/>
          </p:cNvSpPr>
          <p:nvPr/>
        </p:nvSpPr>
        <p:spPr bwMode="auto">
          <a:xfrm>
            <a:off x="5580063" y="1622425"/>
            <a:ext cx="2736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输入的字符串为：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Hello</a:t>
            </a:r>
          </a:p>
        </p:txBody>
      </p:sp>
      <p:sp>
        <p:nvSpPr>
          <p:cNvPr id="236554" name="Text Box 10"/>
          <p:cNvSpPr txBox="1">
            <a:spLocks noChangeArrowheads="1"/>
          </p:cNvSpPr>
          <p:nvPr/>
        </p:nvSpPr>
        <p:spPr bwMode="auto">
          <a:xfrm>
            <a:off x="5508625" y="2420938"/>
            <a:ext cx="35639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输入一个字符串：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Hello China</a:t>
            </a:r>
          </a:p>
        </p:txBody>
      </p:sp>
      <p:sp>
        <p:nvSpPr>
          <p:cNvPr id="236555" name="Text Box 11"/>
          <p:cNvSpPr txBox="1">
            <a:spLocks noChangeArrowheads="1"/>
          </p:cNvSpPr>
          <p:nvPr/>
        </p:nvSpPr>
        <p:spPr bwMode="auto">
          <a:xfrm>
            <a:off x="5580063" y="2846388"/>
            <a:ext cx="2736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输入的字符串为：</a:t>
            </a: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</a:rPr>
              <a:t>Hello</a:t>
            </a:r>
          </a:p>
        </p:txBody>
      </p: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539750" y="4797425"/>
            <a:ext cx="7994650" cy="1292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6286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函数使用空白（空格、制表符、回车符等）作为输入数据的分隔符，所以只能获取</a:t>
            </a: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单词</a:t>
            </a:r>
            <a:r>
              <a:rPr lang="zh-CN" altLang="en-US" sz="2600" b="1">
                <a:latin typeface="Arial" panose="020B0604020202020204" pitchFamily="34" charset="0"/>
                <a:ea typeface="楷体_GB2312" pitchFamily="49" charset="-122"/>
              </a:rPr>
              <a:t>”</a:t>
            </a:r>
            <a:endParaRPr lang="zh-CN" altLang="en-US" sz="2600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scanf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函数只能输入不包括空格、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\t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\n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的字符串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6" dur="80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" dur="80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80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60"/>
                            </p:stCondLst>
                            <p:childTnLst>
                              <p:par>
                                <p:cTn id="2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365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6" dur="80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7" dur="80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80"/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5" dur="1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1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1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8" grpId="0" animBg="1"/>
      <p:bldP spid="236549" grpId="0"/>
      <p:bldP spid="236553" grpId="0"/>
      <p:bldP spid="236554" grpId="0"/>
      <p:bldP spid="236555" grpId="0"/>
      <p:bldP spid="23655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字符串的输入和输出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95288" y="1196975"/>
            <a:ext cx="8569325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、字符串输入函数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gets( )</a:t>
            </a:r>
          </a:p>
          <a:p>
            <a:pPr>
              <a:lnSpc>
                <a:spcPct val="105000"/>
              </a:lnSpc>
              <a:buClr>
                <a:srgbClr val="FFFF00"/>
              </a:buClr>
              <a:buSzPct val="75000"/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调用格式</a:t>
            </a: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gets(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字符数组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)		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400" smtClean="0">
                <a:cs typeface="Arial" panose="020B0604020202020204" pitchFamily="34" charset="0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cs typeface="Arial" panose="020B0604020202020204" pitchFamily="34" charset="0"/>
              </a:rPr>
              <a:t>功能</a:t>
            </a:r>
            <a:r>
              <a:rPr lang="zh-CN" altLang="en-US" sz="2400" smtClean="0">
                <a:cs typeface="Arial" panose="020B0604020202020204" pitchFamily="34" charset="0"/>
              </a:rPr>
              <a:t>：从键盘输入一个字符串（</a:t>
            </a:r>
            <a:r>
              <a:rPr lang="zh-CN" altLang="en-US" sz="2400" i="1" u="sng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</a:rPr>
              <a:t>以回车结束</a:t>
            </a:r>
            <a:r>
              <a:rPr lang="zh-CN" altLang="en-US" sz="2400" smtClean="0">
                <a:cs typeface="Arial" panose="020B0604020202020204" pitchFamily="34" charset="0"/>
              </a:rPr>
              <a:t>）存入字符数组中，用空字符‘</a:t>
            </a:r>
            <a:r>
              <a:rPr lang="en-US" altLang="zh-CN" sz="2400" smtClean="0">
                <a:cs typeface="Arial" panose="020B0604020202020204" pitchFamily="34" charset="0"/>
              </a:rPr>
              <a:t>\0’</a:t>
            </a:r>
            <a:r>
              <a:rPr lang="zh-CN" altLang="en-US" sz="2400" smtClean="0">
                <a:cs typeface="Arial" panose="020B0604020202020204" pitchFamily="34" charset="0"/>
              </a:rPr>
              <a:t>取代行尾的换行符‘</a:t>
            </a:r>
            <a:r>
              <a:rPr lang="en-US" altLang="zh-CN" sz="2400" smtClean="0">
                <a:cs typeface="Arial" panose="020B0604020202020204" pitchFamily="34" charset="0"/>
              </a:rPr>
              <a:t>\n‘</a:t>
            </a:r>
            <a:r>
              <a:rPr lang="zh-CN" altLang="en-US" sz="2400" smtClean="0">
                <a:cs typeface="Arial" panose="020B0604020202020204" pitchFamily="34" charset="0"/>
              </a:rPr>
              <a:t>，并返回一个函数值，该函数值是字符数组的首地址。</a:t>
            </a:r>
          </a:p>
          <a:p>
            <a:pPr>
              <a:lnSpc>
                <a:spcPct val="105000"/>
              </a:lnSpc>
              <a:defRPr/>
            </a:pPr>
            <a:endParaRPr lang="zh-CN" altLang="en-US" smtClean="0"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4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、字符串输出函数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puts( )</a:t>
            </a:r>
          </a:p>
          <a:p>
            <a:pPr>
              <a:lnSpc>
                <a:spcPct val="105000"/>
              </a:lnSpc>
              <a:buClr>
                <a:srgbClr val="FFFF00"/>
              </a:buClr>
              <a:buSzPct val="75000"/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调用格式</a:t>
            </a:r>
            <a:r>
              <a:rPr lang="zh-CN" altLang="en-US" sz="2400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puts(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字符数组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或</a:t>
            </a:r>
            <a:r>
              <a:rPr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字符串常量</a:t>
            </a:r>
            <a:r>
              <a:rPr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Arial" panose="020B0604020202020204" pitchFamily="34" charset="0"/>
              </a:rPr>
              <a:t>)		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2400" smtClean="0">
                <a:cs typeface="Arial" panose="020B0604020202020204" pitchFamily="34" charset="0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cs typeface="Arial" panose="020B0604020202020204" pitchFamily="34" charset="0"/>
              </a:rPr>
              <a:t>功能</a:t>
            </a:r>
            <a:r>
              <a:rPr lang="zh-CN" altLang="en-US" sz="2400" smtClean="0">
                <a:cs typeface="Arial" panose="020B0604020202020204" pitchFamily="34" charset="0"/>
              </a:rPr>
              <a:t>：输出一个字符串，</a:t>
            </a:r>
            <a:r>
              <a:rPr lang="zh-CN" altLang="en-US" sz="2400" smtClean="0">
                <a:solidFill>
                  <a:srgbClr val="FF0000"/>
                </a:solidFill>
                <a:cs typeface="Arial" panose="020B0604020202020204" pitchFamily="34" charset="0"/>
              </a:rPr>
              <a:t>输出后自动换行</a:t>
            </a:r>
            <a:r>
              <a:rPr lang="zh-CN" altLang="en-US" smtClean="0">
                <a:cs typeface="Arial" panose="020B0604020202020204" pitchFamily="34" charset="0"/>
              </a:rPr>
              <a:t> 	</a:t>
            </a:r>
          </a:p>
        </p:txBody>
      </p:sp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827088" y="5494338"/>
            <a:ext cx="7200900" cy="52705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即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puts(str)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与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printf("%s\n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"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, str)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等价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827088" y="3357563"/>
            <a:ext cx="7200900" cy="527050"/>
          </a:xfrm>
          <a:prstGeom prst="rect">
            <a:avLst/>
          </a:prstGeom>
          <a:solidFill>
            <a:schemeClr val="tx1"/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使用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gets()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函数允许在字符串中输入空格</a:t>
            </a:r>
            <a:endParaRPr lang="zh-CN" altLang="en-US" sz="26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3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37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37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nimBg="1"/>
      <p:bldP spid="2375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323850" y="1268413"/>
            <a:ext cx="4538663" cy="331152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{  char str[15];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/>
              <a:t>   printf("</a:t>
            </a:r>
            <a:r>
              <a:rPr lang="zh-CN" altLang="en-US" sz="2400" b="1" i="1"/>
              <a:t>输入一个字符串：</a:t>
            </a:r>
            <a:r>
              <a:rPr lang="en-US" altLang="zh-CN" sz="2400" b="1" i="1"/>
              <a:t>");</a:t>
            </a:r>
            <a:r>
              <a:rPr lang="en-US" altLang="zh-CN" sz="2400" b="1" i="1">
                <a:ea typeface="楷体_GB2312" pitchFamily="49" charset="-122"/>
              </a:rPr>
              <a:t> 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/>
              <a:t>   gets(str);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/>
              <a:t>   printf(“</a:t>
            </a:r>
            <a:r>
              <a:rPr lang="zh-CN" altLang="en-US" sz="2400" b="1" i="1"/>
              <a:t>输入的字符串是：</a:t>
            </a:r>
            <a:r>
              <a:rPr lang="en-US" altLang="zh-CN" sz="2400" b="1" i="1"/>
              <a:t>");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   puts(str);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  return 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}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字符串的输入和输出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5219700" y="1484313"/>
            <a:ext cx="3744913" cy="13684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38597" name="Group 5"/>
          <p:cNvGrpSpPr>
            <a:grpSpLocks/>
          </p:cNvGrpSpPr>
          <p:nvPr/>
        </p:nvGrpSpPr>
        <p:grpSpPr bwMode="auto">
          <a:xfrm>
            <a:off x="6443663" y="3500438"/>
            <a:ext cx="2520950" cy="1223962"/>
            <a:chOff x="3473" y="816"/>
            <a:chExt cx="1135" cy="1200"/>
          </a:xfrm>
        </p:grpSpPr>
        <p:sp>
          <p:nvSpPr>
            <p:cNvPr id="17450" name="Oval 6"/>
            <p:cNvSpPr>
              <a:spLocks noChangeArrowheads="1"/>
            </p:cNvSpPr>
            <p:nvPr/>
          </p:nvSpPr>
          <p:spPr bwMode="auto">
            <a:xfrm>
              <a:off x="3473" y="816"/>
              <a:ext cx="1135" cy="1200"/>
            </a:xfrm>
            <a:prstGeom prst="ellipse">
              <a:avLst/>
            </a:prstGeom>
            <a:gradFill rotWithShape="1">
              <a:gsLst>
                <a:gs pos="0">
                  <a:srgbClr val="FF0000">
                    <a:alpha val="71999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9050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51" name="Text Box 7"/>
            <p:cNvSpPr txBox="1">
              <a:spLocks noChangeArrowheads="1"/>
            </p:cNvSpPr>
            <p:nvPr/>
          </p:nvSpPr>
          <p:spPr bwMode="auto">
            <a:xfrm>
              <a:off x="3489" y="1104"/>
              <a:ext cx="1119" cy="7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200" b="1">
                  <a:latin typeface="宋体" panose="02010600030101010101" pitchFamily="2" charset="-122"/>
                </a:rPr>
                <a:t>使用 </a:t>
              </a:r>
              <a:r>
                <a:rPr lang="en-US" altLang="zh-CN" sz="2200" b="1">
                  <a:latin typeface="Arial" panose="020B0604020202020204" pitchFamily="34" charset="0"/>
                </a:rPr>
                <a:t>gets</a:t>
              </a:r>
              <a:r>
                <a:rPr lang="zh-CN" altLang="en-US" sz="2200" b="1">
                  <a:latin typeface="Arial" panose="020B0604020202020204" pitchFamily="34" charset="0"/>
                </a:rPr>
                <a:t>函数允许</a:t>
              </a:r>
              <a:r>
                <a:rPr lang="zh-CN" altLang="en-US" sz="2200" b="1">
                  <a:latin typeface="宋体" panose="02010600030101010101" pitchFamily="2" charset="-122"/>
                </a:rPr>
                <a:t>输入空格</a:t>
              </a:r>
            </a:p>
          </p:txBody>
        </p:sp>
      </p:grp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5219700" y="1700213"/>
            <a:ext cx="370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i="1">
                <a:solidFill>
                  <a:schemeClr val="bg1"/>
                </a:solidFill>
                <a:latin typeface="Arial" panose="020B0604020202020204" pitchFamily="34" charset="0"/>
              </a:rPr>
              <a:t>输入一个字符串：</a:t>
            </a:r>
            <a:r>
              <a:rPr lang="en-US" altLang="zh-CN" sz="2000" b="1" i="1">
                <a:solidFill>
                  <a:schemeClr val="bg1"/>
                </a:solidFill>
                <a:latin typeface="Arial" panose="020B0604020202020204" pitchFamily="34" charset="0"/>
              </a:rPr>
              <a:t>Hello China</a:t>
            </a:r>
          </a:p>
        </p:txBody>
      </p:sp>
      <p:sp>
        <p:nvSpPr>
          <p:cNvPr id="238601" name="Text Box 9"/>
          <p:cNvSpPr txBox="1">
            <a:spLocks noChangeArrowheads="1"/>
          </p:cNvSpPr>
          <p:nvPr/>
        </p:nvSpPr>
        <p:spPr bwMode="auto">
          <a:xfrm>
            <a:off x="5148263" y="2349500"/>
            <a:ext cx="3744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 i="1">
                <a:solidFill>
                  <a:schemeClr val="bg1"/>
                </a:solidFill>
                <a:latin typeface="Arial" panose="020B0604020202020204" pitchFamily="34" charset="0"/>
              </a:rPr>
              <a:t>输入的字符串是：</a:t>
            </a:r>
            <a:r>
              <a:rPr lang="en-US" altLang="zh-CN" sz="2000" b="1" i="1">
                <a:solidFill>
                  <a:schemeClr val="bg1"/>
                </a:solidFill>
                <a:latin typeface="Arial" panose="020B0604020202020204" pitchFamily="34" charset="0"/>
              </a:rPr>
              <a:t>Hello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b="1" i="1">
                <a:solidFill>
                  <a:schemeClr val="bg1"/>
                </a:solidFill>
                <a:latin typeface="Arial" panose="020B0604020202020204" pitchFamily="34" charset="0"/>
              </a:rPr>
              <a:t>China</a:t>
            </a:r>
          </a:p>
        </p:txBody>
      </p:sp>
      <p:graphicFrame>
        <p:nvGraphicFramePr>
          <p:cNvPr id="238664" name="Group 72"/>
          <p:cNvGraphicFramePr>
            <a:graphicFrameLocks noGrp="1"/>
          </p:cNvGraphicFramePr>
          <p:nvPr>
            <p:ph idx="1"/>
          </p:nvPr>
        </p:nvGraphicFramePr>
        <p:xfrm>
          <a:off x="595313" y="5146675"/>
          <a:ext cx="8091487" cy="576263"/>
        </p:xfrm>
        <a:graphic>
          <a:graphicData uri="http://schemas.openxmlformats.org/drawingml/2006/table">
            <a:tbl>
              <a:tblPr/>
              <a:tblGrid>
                <a:gridCol w="538162"/>
                <a:gridCol w="541338"/>
                <a:gridCol w="538162"/>
                <a:gridCol w="536575"/>
                <a:gridCol w="539750"/>
                <a:gridCol w="500063"/>
                <a:gridCol w="581025"/>
                <a:gridCol w="539750"/>
                <a:gridCol w="536575"/>
                <a:gridCol w="538162"/>
                <a:gridCol w="538163"/>
                <a:gridCol w="541337"/>
                <a:gridCol w="539750"/>
                <a:gridCol w="541338"/>
                <a:gridCol w="541337"/>
              </a:tblGrid>
              <a:tr h="5762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marL="53340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marL="10096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marL="14287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marL="1847850"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marL="23050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marL="2762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marL="3219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marL="3676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8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35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 autoUpdateAnimBg="0"/>
      <p:bldP spid="238596" grpId="0" animBg="1"/>
      <p:bldP spid="238600" grpId="0" autoUpdateAnimBg="0"/>
      <p:bldP spid="23860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字符串示例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250825" y="1125538"/>
            <a:ext cx="8569325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>
                <a:solidFill>
                  <a:srgbClr val="0000FF"/>
                </a:solidFill>
              </a:rPr>
              <a:t>【</a:t>
            </a:r>
            <a:r>
              <a:rPr kumimoji="1" lang="zh-CN" altLang="en-US">
                <a:solidFill>
                  <a:srgbClr val="0000FF"/>
                </a:solidFill>
              </a:rPr>
              <a:t>例</a:t>
            </a:r>
            <a:r>
              <a:rPr kumimoji="1" lang="en-US" altLang="zh-CN">
                <a:solidFill>
                  <a:srgbClr val="0000FF"/>
                </a:solidFill>
              </a:rPr>
              <a:t>】</a:t>
            </a:r>
            <a:r>
              <a:rPr lang="zh-CN" altLang="en-US"/>
              <a:t>输入一句话，统计空格的个数</a:t>
            </a:r>
            <a:endParaRPr kumimoji="1" lang="zh-CN" altLang="en-US" sz="3200"/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395288" y="1700213"/>
            <a:ext cx="8208962" cy="489743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int main 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{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char line[80];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int i, count;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printf("</a:t>
            </a:r>
            <a:r>
              <a:rPr lang="zh-CN" altLang="en-US" sz="2000" b="1" i="1">
                <a:ea typeface="楷体_GB2312" pitchFamily="49" charset="-122"/>
              </a:rPr>
              <a:t>请输入一行字符</a:t>
            </a:r>
            <a:r>
              <a:rPr lang="en-US" altLang="zh-CN" sz="2000" b="1" i="1">
                <a:ea typeface="楷体_GB2312" pitchFamily="49" charset="-122"/>
              </a:rPr>
              <a:t>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gets(line);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count =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while(line[i] !='\0')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{    if(line[i] </a:t>
            </a:r>
            <a:r>
              <a:rPr lang="en-US" altLang="zh-CN" sz="2000" b="1" i="1">
                <a:latin typeface="Courier New" panose="02070309020205020404" pitchFamily="49" charset="0"/>
                <a:ea typeface="楷体_GB2312" pitchFamily="49" charset="-122"/>
              </a:rPr>
              <a:t>==</a:t>
            </a:r>
            <a:r>
              <a:rPr lang="en-US" altLang="zh-CN" sz="2000" b="1" i="1">
                <a:ea typeface="楷体_GB2312" pitchFamily="49" charset="-122"/>
              </a:rPr>
              <a:t>' ')  count++;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	 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 printf("\n </a:t>
            </a:r>
            <a:r>
              <a:rPr lang="zh-CN" altLang="en-US" sz="2000" b="1" i="1">
                <a:ea typeface="楷体_GB2312" pitchFamily="49" charset="-122"/>
              </a:rPr>
              <a:t>其中的空格总数为 </a:t>
            </a:r>
            <a:r>
              <a:rPr lang="en-US" altLang="zh-CN" sz="2000" b="1" i="1">
                <a:ea typeface="楷体_GB2312" pitchFamily="49" charset="-122"/>
              </a:rPr>
              <a:t>%d \n ", count);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   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ea typeface="楷体_GB2312" pitchFamily="49" charset="-122"/>
              </a:rPr>
              <a:t>}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971550" y="3860800"/>
            <a:ext cx="3887788" cy="1800225"/>
          </a:xfrm>
          <a:prstGeom prst="rect">
            <a:avLst/>
          </a:prstGeom>
          <a:noFill/>
          <a:ln w="19050" algn="ctr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3995738" y="3571875"/>
            <a:ext cx="4824412" cy="936625"/>
          </a:xfrm>
          <a:prstGeom prst="rect">
            <a:avLst/>
          </a:prstGeom>
          <a:solidFill>
            <a:schemeClr val="tx2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ea typeface="楷体_GB2312" pitchFamily="49" charset="-122"/>
              </a:rPr>
              <a:t>for(i=0, count = 0; line[i]</a:t>
            </a:r>
            <a:r>
              <a:rPr lang="en-US" altLang="zh-CN" sz="2400" b="1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ea typeface="楷体_GB2312" pitchFamily="49" charset="-122"/>
              </a:rPr>
              <a:t>!='\0'; i++</a:t>
            </a: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)</a:t>
            </a:r>
            <a:endParaRPr lang="en-US" altLang="zh-CN" sz="2400" b="1" i="1">
              <a:solidFill>
                <a:schemeClr val="tx1"/>
              </a:solidFill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lang="en-US" altLang="zh-CN" sz="2400" b="1" i="1">
                <a:ea typeface="楷体_GB2312" pitchFamily="49" charset="-122"/>
              </a:rPr>
              <a:t>if(line[i] </a:t>
            </a:r>
            <a:r>
              <a:rPr lang="en-US" altLang="zh-CN" sz="2400" b="1" i="1">
                <a:latin typeface="Courier New" panose="02070309020205020404" pitchFamily="49" charset="0"/>
                <a:ea typeface="楷体_GB2312" pitchFamily="49" charset="-122"/>
              </a:rPr>
              <a:t>==</a:t>
            </a:r>
            <a:r>
              <a:rPr lang="en-US" altLang="zh-CN" sz="2400" b="1" i="1">
                <a:ea typeface="楷体_GB2312" pitchFamily="49" charset="-122"/>
              </a:rPr>
              <a:t>' ') count++;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9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96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96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9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9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39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96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9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96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96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96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96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96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96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96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96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96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3" dur="10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96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962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0" grpId="0" build="allAtOnce" animBg="1"/>
      <p:bldP spid="239621" grpId="0" animBg="1"/>
      <p:bldP spid="2396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字符串数组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solidFill>
                  <a:srgbClr val="6666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字符串数组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是存放了若干字符串的字符数组，是一个</a:t>
            </a:r>
            <a:r>
              <a:rPr lang="zh-CN" altLang="en-US" smtClean="0">
                <a:solidFill>
                  <a:srgbClr val="6666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二维数组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，每个字符串占一行，字符串的个数对应数组的行数。</a:t>
            </a:r>
            <a:endParaRPr lang="zh-CN" altLang="en-US" smtClean="0">
              <a:ea typeface="楷体_GB2312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字符串数组的定义为：</a:t>
            </a:r>
            <a:endParaRPr lang="zh-CN" altLang="en-US" smtClean="0">
              <a:ea typeface="楷体_GB2312" pitchFamily="49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en-US" altLang="zh-CN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char  </a:t>
            </a:r>
            <a:r>
              <a:rPr lang="zh-CN" altLang="en-US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数组名</a:t>
            </a:r>
            <a:r>
              <a:rPr lang="en-US" altLang="zh-CN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[</a:t>
            </a:r>
            <a:r>
              <a:rPr lang="zh-CN" altLang="en-US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字符串个数</a:t>
            </a:r>
            <a:r>
              <a:rPr lang="en-US" altLang="zh-CN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][</a:t>
            </a:r>
            <a:r>
              <a:rPr lang="zh-CN" altLang="en-US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字符串长度</a:t>
            </a:r>
            <a:r>
              <a:rPr lang="en-US" altLang="zh-CN" sz="28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]</a:t>
            </a:r>
            <a:endParaRPr lang="en-US" altLang="zh-CN" smtClean="0">
              <a:ea typeface="楷体_GB2312" pitchFamily="49" charset="-122"/>
              <a:cs typeface="Arial" panose="020B0604020202020204" pitchFamily="34" charset="0"/>
            </a:endParaRPr>
          </a:p>
          <a:p>
            <a:pPr lvl="1"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sz="280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如：  </a:t>
            </a:r>
            <a:r>
              <a:rPr lang="en-US" altLang="zh-CN" sz="280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char str[3][20];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mtClean="0">
                <a:ea typeface="楷体_GB2312" pitchFamily="49" charset="-122"/>
                <a:cs typeface="Arial" panose="020B0604020202020204" pitchFamily="34" charset="0"/>
              </a:rPr>
              <a:t>可将</a:t>
            </a:r>
            <a:r>
              <a:rPr lang="zh-CN" altLang="en-US" sz="320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字符串数组</a:t>
            </a:r>
            <a:r>
              <a:rPr kumimoji="1" lang="zh-CN" altLang="en-US" smtClean="0">
                <a:ea typeface="楷体_GB2312" pitchFamily="49" charset="-122"/>
                <a:cs typeface="Arial" panose="020B0604020202020204" pitchFamily="34" charset="0"/>
              </a:rPr>
              <a:t>当作一维数组使用，这个一维数组中的每个元素是一个字符串。</a:t>
            </a:r>
            <a:endParaRPr lang="zh-CN" altLang="en-US" smtClean="0">
              <a:ea typeface="楷体_GB2312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字符串数组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54721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字符串数组的初始化：</a:t>
            </a:r>
            <a:endParaRPr lang="zh-CN" altLang="en-US" smtClean="0">
              <a:ea typeface="楷体_GB2312" pitchFamily="49" charset="-122"/>
              <a:cs typeface="Arial" panose="020B060402020202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kumimoji="1" lang="en-US" altLang="zh-CN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char a[3][8]={"str1","str2","string3"};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kumimoji="1" lang="en-US" altLang="zh-CN" b="1" smtClean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char b[ ][6]={"s1","st2","str3"};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endParaRPr lang="en-US" altLang="zh-CN" smtClean="0"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Ø"/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字符串的引用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kumimoji="1" lang="zh-CN" altLang="en-US" smtClean="0">
                <a:ea typeface="楷体_GB2312" pitchFamily="49" charset="-122"/>
              </a:rPr>
              <a:t>将字符串数组当作一维数组使用，这个一维数组中的每个元素是个一维数组</a:t>
            </a:r>
            <a:r>
              <a:rPr kumimoji="1" lang="en-US" altLang="zh-CN" smtClean="0">
                <a:ea typeface="宋体" panose="02010600030101010101" pitchFamily="2" charset="-122"/>
              </a:rPr>
              <a:t>: </a:t>
            </a:r>
            <a:r>
              <a:rPr kumimoji="1"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{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a[0]</a:t>
            </a:r>
            <a:r>
              <a:rPr kumimoji="1" lang="en-US" altLang="zh-CN" smtClean="0">
                <a:ea typeface="宋体" panose="02010600030101010101" pitchFamily="2" charset="-122"/>
              </a:rPr>
              <a:t>,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a[1]</a:t>
            </a:r>
            <a:r>
              <a:rPr kumimoji="1" lang="en-US" altLang="zh-CN" smtClean="0">
                <a:ea typeface="宋体" panose="02010600030101010101" pitchFamily="2" charset="-122"/>
              </a:rPr>
              <a:t>,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a[2]</a:t>
            </a:r>
            <a:r>
              <a:rPr kumimoji="1" lang="en-US" altLang="zh-CN" smtClean="0">
                <a:solidFill>
                  <a:srgbClr val="FF0000"/>
                </a:solidFill>
                <a:ea typeface="宋体" panose="02010600030101010101" pitchFamily="2" charset="-122"/>
              </a:rPr>
              <a:t>}</a:t>
            </a:r>
            <a:endParaRPr lang="en-US" altLang="zh-CN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zh-CN" altLang="en-US" smtClean="0">
                <a:ea typeface="楷体_GB2312" pitchFamily="49" charset="-122"/>
              </a:rPr>
              <a:t>引用二维字符数组的行下标</a:t>
            </a:r>
            <a:r>
              <a:rPr lang="en-US" altLang="zh-CN" smtClean="0">
                <a:ea typeface="宋体" panose="02010600030101010101" pitchFamily="2" charset="-122"/>
              </a:rPr>
              <a:t>: 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a[0]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a[1]</a:t>
            </a:r>
            <a:r>
              <a:rPr lang="en-US" altLang="zh-CN" smtClean="0">
                <a:ea typeface="宋体" panose="02010600030101010101" pitchFamily="2" charset="-122"/>
              </a:rPr>
              <a:t>,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a[2]</a:t>
            </a:r>
          </a:p>
        </p:txBody>
      </p:sp>
      <p:grpSp>
        <p:nvGrpSpPr>
          <p:cNvPr id="241668" name="Group 4"/>
          <p:cNvGrpSpPr>
            <a:grpSpLocks/>
          </p:cNvGrpSpPr>
          <p:nvPr/>
        </p:nvGrpSpPr>
        <p:grpSpPr bwMode="auto">
          <a:xfrm>
            <a:off x="827088" y="2298700"/>
            <a:ext cx="7458075" cy="2657475"/>
            <a:chOff x="521" y="1375"/>
            <a:chExt cx="4698" cy="1845"/>
          </a:xfrm>
        </p:grpSpPr>
        <p:sp>
          <p:nvSpPr>
            <p:cNvPr id="20485" name="Rectangle 5"/>
            <p:cNvSpPr>
              <a:spLocks noChangeArrowheads="1"/>
            </p:cNvSpPr>
            <p:nvPr/>
          </p:nvSpPr>
          <p:spPr bwMode="auto">
            <a:xfrm>
              <a:off x="521" y="1375"/>
              <a:ext cx="4698" cy="1845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endParaRPr kumimoji="1" lang="zh-CN" altLang="en-US" sz="2400" b="1">
                <a:solidFill>
                  <a:srgbClr val="FF3300"/>
                </a:solidFill>
                <a:sym typeface="Monotype Sorts" charset="2"/>
              </a:endParaRPr>
            </a:p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endParaRPr kumimoji="1" lang="zh-CN" altLang="en-US" sz="2400" b="1">
                <a:solidFill>
                  <a:srgbClr val="FF3300"/>
                </a:solidFill>
                <a:sym typeface="Monotype Sorts" charset="2"/>
              </a:endParaRPr>
            </a:p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endParaRPr kumimoji="1" lang="zh-CN" altLang="en-US" sz="2400" b="1">
                <a:solidFill>
                  <a:srgbClr val="FF3300"/>
                </a:solidFill>
                <a:sym typeface="Monotype Sorts" charset="2"/>
              </a:endParaRPr>
            </a:p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endParaRPr kumimoji="1" lang="zh-CN" altLang="en-US" sz="2400" b="1">
                <a:solidFill>
                  <a:srgbClr val="FF3300"/>
                </a:solidFill>
                <a:sym typeface="Monotype Sorts" charset="2"/>
              </a:endParaRPr>
            </a:p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endParaRPr kumimoji="1" lang="zh-CN" altLang="en-US" sz="2400" b="1">
                <a:solidFill>
                  <a:srgbClr val="FF3300"/>
                </a:solidFill>
                <a:sym typeface="Monotype Sorts" charset="2"/>
              </a:endParaRPr>
            </a:p>
          </p:txBody>
        </p:sp>
        <p:sp>
          <p:nvSpPr>
            <p:cNvPr id="20486" name="Text Box 6"/>
            <p:cNvSpPr txBox="1">
              <a:spLocks noChangeArrowheads="1"/>
            </p:cNvSpPr>
            <p:nvPr/>
          </p:nvSpPr>
          <p:spPr bwMode="auto">
            <a:xfrm>
              <a:off x="1153" y="175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s</a:t>
              </a: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624" y="175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t</a:t>
              </a:r>
            </a:p>
          </p:txBody>
        </p:sp>
        <p:sp>
          <p:nvSpPr>
            <p:cNvPr id="20488" name="Text Box 8"/>
            <p:cNvSpPr txBox="1">
              <a:spLocks noChangeArrowheads="1"/>
            </p:cNvSpPr>
            <p:nvPr/>
          </p:nvSpPr>
          <p:spPr bwMode="auto">
            <a:xfrm>
              <a:off x="2096" y="175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r</a:t>
              </a:r>
            </a:p>
          </p:txBody>
        </p:sp>
        <p:sp>
          <p:nvSpPr>
            <p:cNvPr id="20489" name="Text Box 9"/>
            <p:cNvSpPr txBox="1">
              <a:spLocks noChangeArrowheads="1"/>
            </p:cNvSpPr>
            <p:nvPr/>
          </p:nvSpPr>
          <p:spPr bwMode="auto">
            <a:xfrm>
              <a:off x="2567" y="175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1</a:t>
              </a:r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1153" y="2126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s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624" y="2126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t</a:t>
              </a: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2096" y="2126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r</a:t>
              </a:r>
            </a:p>
          </p:txBody>
        </p:sp>
        <p:sp>
          <p:nvSpPr>
            <p:cNvPr id="20493" name="Text Box 13"/>
            <p:cNvSpPr txBox="1">
              <a:spLocks noChangeArrowheads="1"/>
            </p:cNvSpPr>
            <p:nvPr/>
          </p:nvSpPr>
          <p:spPr bwMode="auto">
            <a:xfrm>
              <a:off x="2567" y="2126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2</a:t>
              </a:r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039" y="175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495" name="Text Box 15"/>
            <p:cNvSpPr txBox="1">
              <a:spLocks noChangeArrowheads="1"/>
            </p:cNvSpPr>
            <p:nvPr/>
          </p:nvSpPr>
          <p:spPr bwMode="auto">
            <a:xfrm>
              <a:off x="3039" y="2126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1153" y="249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s</a:t>
              </a:r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1624" y="249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t</a:t>
              </a:r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2096" y="249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r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>
              <a:off x="2567" y="249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i</a:t>
              </a:r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3039" y="249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n</a:t>
              </a: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3510" y="249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g</a:t>
              </a: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3982" y="249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3</a:t>
              </a: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3510" y="175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3510" y="2126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3982" y="2126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3982" y="1753"/>
              <a:ext cx="471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7" name="Text Box 27"/>
            <p:cNvSpPr txBox="1">
              <a:spLocks noChangeArrowheads="1"/>
            </p:cNvSpPr>
            <p:nvPr/>
          </p:nvSpPr>
          <p:spPr bwMode="auto">
            <a:xfrm>
              <a:off x="4453" y="175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8" name="Text Box 28"/>
            <p:cNvSpPr txBox="1">
              <a:spLocks noChangeArrowheads="1"/>
            </p:cNvSpPr>
            <p:nvPr/>
          </p:nvSpPr>
          <p:spPr bwMode="auto">
            <a:xfrm>
              <a:off x="4453" y="2126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09" name="Text Box 29"/>
            <p:cNvSpPr txBox="1">
              <a:spLocks noChangeArrowheads="1"/>
            </p:cNvSpPr>
            <p:nvPr/>
          </p:nvSpPr>
          <p:spPr bwMode="auto">
            <a:xfrm>
              <a:off x="4453" y="2493"/>
              <a:ext cx="472" cy="361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\0</a:t>
              </a:r>
            </a:p>
          </p:txBody>
        </p:sp>
        <p:sp>
          <p:nvSpPr>
            <p:cNvPr id="20510" name="Text Box 30"/>
            <p:cNvSpPr txBox="1">
              <a:spLocks noChangeArrowheads="1"/>
            </p:cNvSpPr>
            <p:nvPr/>
          </p:nvSpPr>
          <p:spPr bwMode="auto">
            <a:xfrm>
              <a:off x="616" y="1756"/>
              <a:ext cx="375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a[0]</a:t>
              </a:r>
            </a:p>
          </p:txBody>
        </p:sp>
        <p:sp>
          <p:nvSpPr>
            <p:cNvPr id="20511" name="Text Box 31"/>
            <p:cNvSpPr txBox="1">
              <a:spLocks noChangeArrowheads="1"/>
            </p:cNvSpPr>
            <p:nvPr/>
          </p:nvSpPr>
          <p:spPr bwMode="auto">
            <a:xfrm>
              <a:off x="1179" y="1471"/>
              <a:ext cx="563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a[0][0]</a:t>
              </a:r>
            </a:p>
          </p:txBody>
        </p:sp>
        <p:sp>
          <p:nvSpPr>
            <p:cNvPr id="20512" name="Text Box 32"/>
            <p:cNvSpPr txBox="1">
              <a:spLocks noChangeArrowheads="1"/>
            </p:cNvSpPr>
            <p:nvPr/>
          </p:nvSpPr>
          <p:spPr bwMode="auto">
            <a:xfrm>
              <a:off x="616" y="2126"/>
              <a:ext cx="375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a[1]</a:t>
              </a:r>
            </a:p>
          </p:txBody>
        </p:sp>
        <p:sp>
          <p:nvSpPr>
            <p:cNvPr id="20513" name="Text Box 33"/>
            <p:cNvSpPr txBox="1">
              <a:spLocks noChangeArrowheads="1"/>
            </p:cNvSpPr>
            <p:nvPr/>
          </p:nvSpPr>
          <p:spPr bwMode="auto">
            <a:xfrm>
              <a:off x="616" y="2496"/>
              <a:ext cx="375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a[2]</a:t>
              </a:r>
            </a:p>
          </p:txBody>
        </p:sp>
        <p:sp>
          <p:nvSpPr>
            <p:cNvPr id="20514" name="Text Box 34"/>
            <p:cNvSpPr txBox="1">
              <a:spLocks noChangeArrowheads="1"/>
            </p:cNvSpPr>
            <p:nvPr/>
          </p:nvSpPr>
          <p:spPr bwMode="auto">
            <a:xfrm>
              <a:off x="1555" y="2866"/>
              <a:ext cx="2816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457200" indent="-4572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zh-CN" altLang="en-US" sz="2400" b="1">
                  <a:solidFill>
                    <a:srgbClr val="0000CC"/>
                  </a:solidFill>
                  <a:sym typeface="Monotype Sorts" charset="2"/>
                </a:rPr>
                <a:t>数组</a:t>
              </a:r>
              <a:r>
                <a:rPr kumimoji="1" lang="en-US" altLang="zh-CN" sz="2400" b="1">
                  <a:solidFill>
                    <a:srgbClr val="0000CC"/>
                  </a:solidFill>
                  <a:sym typeface="Monotype Sorts" charset="2"/>
                </a:rPr>
                <a:t>a</a:t>
              </a:r>
              <a:r>
                <a:rPr kumimoji="1" lang="zh-CN" altLang="en-US" sz="2400" b="1">
                  <a:solidFill>
                    <a:srgbClr val="0000CC"/>
                  </a:solidFill>
                  <a:sym typeface="Monotype Sorts" charset="2"/>
                </a:rPr>
                <a:t>初始化后的存储情况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416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16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416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字符串数组示例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1963737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400" smtClean="0">
                <a:ea typeface="楷体_GB2312" pitchFamily="49" charset="-122"/>
              </a:rPr>
              <a:t>输入数字星期几（星期天用</a:t>
            </a:r>
            <a:r>
              <a:rPr lang="en-US" altLang="zh-CN" sz="2400" smtClean="0">
                <a:ea typeface="宋体" panose="02010600030101010101" pitchFamily="2" charset="-122"/>
              </a:rPr>
              <a:t>0</a:t>
            </a:r>
            <a:r>
              <a:rPr lang="zh-CN" altLang="en-US" sz="2400" smtClean="0">
                <a:ea typeface="楷体_GB2312" pitchFamily="49" charset="-122"/>
              </a:rPr>
              <a:t>表示），输出对应的英文名称。</a:t>
            </a:r>
          </a:p>
          <a:p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分析</a:t>
            </a:r>
            <a:r>
              <a:rPr lang="zh-CN" altLang="en-US" sz="2400" smtClean="0">
                <a:ea typeface="楷体_GB2312" pitchFamily="49" charset="-122"/>
              </a:rPr>
              <a:t>：</a:t>
            </a:r>
          </a:p>
          <a:p>
            <a:r>
              <a:rPr kumimoji="1" lang="zh-CN" altLang="en-US" sz="2400" smtClean="0">
                <a:ea typeface="楷体_GB2312" pitchFamily="49" charset="-122"/>
                <a:sym typeface="Monotype Sorts" charset="2"/>
              </a:rPr>
              <a:t>	建立如下星期表：用二维字符数组存储星期表，每行存一个字符串</a:t>
            </a:r>
          </a:p>
        </p:txBody>
      </p:sp>
      <p:grpSp>
        <p:nvGrpSpPr>
          <p:cNvPr id="242692" name="Group 4"/>
          <p:cNvGrpSpPr>
            <a:grpSpLocks/>
          </p:cNvGrpSpPr>
          <p:nvPr/>
        </p:nvGrpSpPr>
        <p:grpSpPr bwMode="auto">
          <a:xfrm>
            <a:off x="3748088" y="2968625"/>
            <a:ext cx="4748212" cy="3124200"/>
            <a:chOff x="2361" y="1870"/>
            <a:chExt cx="2991" cy="1968"/>
          </a:xfrm>
        </p:grpSpPr>
        <p:sp>
          <p:nvSpPr>
            <p:cNvPr id="21524" name="Rectangle 5"/>
            <p:cNvSpPr>
              <a:spLocks noChangeArrowheads="1"/>
            </p:cNvSpPr>
            <p:nvPr/>
          </p:nvSpPr>
          <p:spPr bwMode="auto">
            <a:xfrm>
              <a:off x="2681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25" name="Rectangle 6"/>
            <p:cNvSpPr>
              <a:spLocks noChangeArrowheads="1"/>
            </p:cNvSpPr>
            <p:nvPr/>
          </p:nvSpPr>
          <p:spPr bwMode="auto">
            <a:xfrm>
              <a:off x="2948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21526" name="Rectangle 7"/>
            <p:cNvSpPr>
              <a:spLocks noChangeArrowheads="1"/>
            </p:cNvSpPr>
            <p:nvPr/>
          </p:nvSpPr>
          <p:spPr bwMode="auto">
            <a:xfrm>
              <a:off x="3215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527" name="Rectangle 8"/>
            <p:cNvSpPr>
              <a:spLocks noChangeArrowheads="1"/>
            </p:cNvSpPr>
            <p:nvPr/>
          </p:nvSpPr>
          <p:spPr bwMode="auto">
            <a:xfrm>
              <a:off x="3482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28" name="Rectangle 9"/>
            <p:cNvSpPr>
              <a:spLocks noChangeArrowheads="1"/>
            </p:cNvSpPr>
            <p:nvPr/>
          </p:nvSpPr>
          <p:spPr bwMode="auto">
            <a:xfrm>
              <a:off x="3749" y="215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29" name="Rectangle 10"/>
            <p:cNvSpPr>
              <a:spLocks noChangeArrowheads="1"/>
            </p:cNvSpPr>
            <p:nvPr/>
          </p:nvSpPr>
          <p:spPr bwMode="auto">
            <a:xfrm>
              <a:off x="4017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30" name="Rectangle 11"/>
            <p:cNvSpPr>
              <a:spLocks noChangeArrowheads="1"/>
            </p:cNvSpPr>
            <p:nvPr/>
          </p:nvSpPr>
          <p:spPr bwMode="auto">
            <a:xfrm>
              <a:off x="4284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31" name="Rectangle 12"/>
            <p:cNvSpPr>
              <a:spLocks noChangeArrowheads="1"/>
            </p:cNvSpPr>
            <p:nvPr/>
          </p:nvSpPr>
          <p:spPr bwMode="auto">
            <a:xfrm>
              <a:off x="4551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32" name="Rectangle 13"/>
            <p:cNvSpPr>
              <a:spLocks noChangeArrowheads="1"/>
            </p:cNvSpPr>
            <p:nvPr/>
          </p:nvSpPr>
          <p:spPr bwMode="auto">
            <a:xfrm>
              <a:off x="4818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33" name="Rectangle 14"/>
            <p:cNvSpPr>
              <a:spLocks noChangeArrowheads="1"/>
            </p:cNvSpPr>
            <p:nvPr/>
          </p:nvSpPr>
          <p:spPr bwMode="auto">
            <a:xfrm>
              <a:off x="5085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34" name="Rectangle 15"/>
            <p:cNvSpPr>
              <a:spLocks noChangeArrowheads="1"/>
            </p:cNvSpPr>
            <p:nvPr/>
          </p:nvSpPr>
          <p:spPr bwMode="auto">
            <a:xfrm>
              <a:off x="2681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21535" name="Rectangle 16"/>
            <p:cNvSpPr>
              <a:spLocks noChangeArrowheads="1"/>
            </p:cNvSpPr>
            <p:nvPr/>
          </p:nvSpPr>
          <p:spPr bwMode="auto">
            <a:xfrm>
              <a:off x="2948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o</a:t>
              </a:r>
            </a:p>
          </p:txBody>
        </p:sp>
        <p:sp>
          <p:nvSpPr>
            <p:cNvPr id="21536" name="Rectangle 17"/>
            <p:cNvSpPr>
              <a:spLocks noChangeArrowheads="1"/>
            </p:cNvSpPr>
            <p:nvPr/>
          </p:nvSpPr>
          <p:spPr bwMode="auto">
            <a:xfrm>
              <a:off x="3215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537" name="Rectangle 18"/>
            <p:cNvSpPr>
              <a:spLocks noChangeArrowheads="1"/>
            </p:cNvSpPr>
            <p:nvPr/>
          </p:nvSpPr>
          <p:spPr bwMode="auto">
            <a:xfrm>
              <a:off x="3482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38" name="Rectangle 19"/>
            <p:cNvSpPr>
              <a:spLocks noChangeArrowheads="1"/>
            </p:cNvSpPr>
            <p:nvPr/>
          </p:nvSpPr>
          <p:spPr bwMode="auto">
            <a:xfrm>
              <a:off x="3749" y="239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39" name="Rectangle 20"/>
            <p:cNvSpPr>
              <a:spLocks noChangeArrowheads="1"/>
            </p:cNvSpPr>
            <p:nvPr/>
          </p:nvSpPr>
          <p:spPr bwMode="auto">
            <a:xfrm>
              <a:off x="4017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40" name="Rectangle 21"/>
            <p:cNvSpPr>
              <a:spLocks noChangeArrowheads="1"/>
            </p:cNvSpPr>
            <p:nvPr/>
          </p:nvSpPr>
          <p:spPr bwMode="auto">
            <a:xfrm>
              <a:off x="4284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41" name="Rectangle 22"/>
            <p:cNvSpPr>
              <a:spLocks noChangeArrowheads="1"/>
            </p:cNvSpPr>
            <p:nvPr/>
          </p:nvSpPr>
          <p:spPr bwMode="auto">
            <a:xfrm>
              <a:off x="4551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42" name="Rectangle 23"/>
            <p:cNvSpPr>
              <a:spLocks noChangeArrowheads="1"/>
            </p:cNvSpPr>
            <p:nvPr/>
          </p:nvSpPr>
          <p:spPr bwMode="auto">
            <a:xfrm>
              <a:off x="4818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43" name="Rectangle 24"/>
            <p:cNvSpPr>
              <a:spLocks noChangeArrowheads="1"/>
            </p:cNvSpPr>
            <p:nvPr/>
          </p:nvSpPr>
          <p:spPr bwMode="auto">
            <a:xfrm>
              <a:off x="5085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44" name="Rectangle 25"/>
            <p:cNvSpPr>
              <a:spLocks noChangeArrowheads="1"/>
            </p:cNvSpPr>
            <p:nvPr/>
          </p:nvSpPr>
          <p:spPr bwMode="auto">
            <a:xfrm>
              <a:off x="2681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1545" name="Rectangle 26"/>
            <p:cNvSpPr>
              <a:spLocks noChangeArrowheads="1"/>
            </p:cNvSpPr>
            <p:nvPr/>
          </p:nvSpPr>
          <p:spPr bwMode="auto">
            <a:xfrm>
              <a:off x="2948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21546" name="Rectangle 27"/>
            <p:cNvSpPr>
              <a:spLocks noChangeArrowheads="1"/>
            </p:cNvSpPr>
            <p:nvPr/>
          </p:nvSpPr>
          <p:spPr bwMode="auto">
            <a:xfrm>
              <a:off x="3215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1547" name="Rectangle 28"/>
            <p:cNvSpPr>
              <a:spLocks noChangeArrowheads="1"/>
            </p:cNvSpPr>
            <p:nvPr/>
          </p:nvSpPr>
          <p:spPr bwMode="auto">
            <a:xfrm>
              <a:off x="3482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48" name="Rectangle 29"/>
            <p:cNvSpPr>
              <a:spLocks noChangeArrowheads="1"/>
            </p:cNvSpPr>
            <p:nvPr/>
          </p:nvSpPr>
          <p:spPr bwMode="auto">
            <a:xfrm>
              <a:off x="3749" y="263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49" name="Rectangle 30"/>
            <p:cNvSpPr>
              <a:spLocks noChangeArrowheads="1"/>
            </p:cNvSpPr>
            <p:nvPr/>
          </p:nvSpPr>
          <p:spPr bwMode="auto">
            <a:xfrm>
              <a:off x="4017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50" name="Rectangle 31"/>
            <p:cNvSpPr>
              <a:spLocks noChangeArrowheads="1"/>
            </p:cNvSpPr>
            <p:nvPr/>
          </p:nvSpPr>
          <p:spPr bwMode="auto">
            <a:xfrm>
              <a:off x="4284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51" name="Rectangle 32"/>
            <p:cNvSpPr>
              <a:spLocks noChangeArrowheads="1"/>
            </p:cNvSpPr>
            <p:nvPr/>
          </p:nvSpPr>
          <p:spPr bwMode="auto">
            <a:xfrm>
              <a:off x="4551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52" name="Rectangle 33"/>
            <p:cNvSpPr>
              <a:spLocks noChangeArrowheads="1"/>
            </p:cNvSpPr>
            <p:nvPr/>
          </p:nvSpPr>
          <p:spPr bwMode="auto">
            <a:xfrm>
              <a:off x="4818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53" name="Rectangle 34"/>
            <p:cNvSpPr>
              <a:spLocks noChangeArrowheads="1"/>
            </p:cNvSpPr>
            <p:nvPr/>
          </p:nvSpPr>
          <p:spPr bwMode="auto">
            <a:xfrm>
              <a:off x="5085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54" name="Rectangle 35"/>
            <p:cNvSpPr>
              <a:spLocks noChangeArrowheads="1"/>
            </p:cNvSpPr>
            <p:nvPr/>
          </p:nvSpPr>
          <p:spPr bwMode="auto">
            <a:xfrm>
              <a:off x="2681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W</a:t>
              </a:r>
            </a:p>
          </p:txBody>
        </p:sp>
        <p:sp>
          <p:nvSpPr>
            <p:cNvPr id="21555" name="Rectangle 36"/>
            <p:cNvSpPr>
              <a:spLocks noChangeArrowheads="1"/>
            </p:cNvSpPr>
            <p:nvPr/>
          </p:nvSpPr>
          <p:spPr bwMode="auto">
            <a:xfrm>
              <a:off x="2948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1556" name="Rectangle 37"/>
            <p:cNvSpPr>
              <a:spLocks noChangeArrowheads="1"/>
            </p:cNvSpPr>
            <p:nvPr/>
          </p:nvSpPr>
          <p:spPr bwMode="auto">
            <a:xfrm>
              <a:off x="3215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57" name="Rectangle 38"/>
            <p:cNvSpPr>
              <a:spLocks noChangeArrowheads="1"/>
            </p:cNvSpPr>
            <p:nvPr/>
          </p:nvSpPr>
          <p:spPr bwMode="auto">
            <a:xfrm>
              <a:off x="3482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21558" name="Rectangle 39"/>
            <p:cNvSpPr>
              <a:spLocks noChangeArrowheads="1"/>
            </p:cNvSpPr>
            <p:nvPr/>
          </p:nvSpPr>
          <p:spPr bwMode="auto">
            <a:xfrm>
              <a:off x="3749" y="287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1559" name="Rectangle 40"/>
            <p:cNvSpPr>
              <a:spLocks noChangeArrowheads="1"/>
            </p:cNvSpPr>
            <p:nvPr/>
          </p:nvSpPr>
          <p:spPr bwMode="auto">
            <a:xfrm>
              <a:off x="4017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60" name="Rectangle 41"/>
            <p:cNvSpPr>
              <a:spLocks noChangeArrowheads="1"/>
            </p:cNvSpPr>
            <p:nvPr/>
          </p:nvSpPr>
          <p:spPr bwMode="auto">
            <a:xfrm>
              <a:off x="4284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61" name="Rectangle 42"/>
            <p:cNvSpPr>
              <a:spLocks noChangeArrowheads="1"/>
            </p:cNvSpPr>
            <p:nvPr/>
          </p:nvSpPr>
          <p:spPr bwMode="auto">
            <a:xfrm>
              <a:off x="4551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62" name="Rectangle 43"/>
            <p:cNvSpPr>
              <a:spLocks noChangeArrowheads="1"/>
            </p:cNvSpPr>
            <p:nvPr/>
          </p:nvSpPr>
          <p:spPr bwMode="auto">
            <a:xfrm>
              <a:off x="4818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63" name="Rectangle 44"/>
            <p:cNvSpPr>
              <a:spLocks noChangeArrowheads="1"/>
            </p:cNvSpPr>
            <p:nvPr/>
          </p:nvSpPr>
          <p:spPr bwMode="auto">
            <a:xfrm>
              <a:off x="5085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64" name="Rectangle 45"/>
            <p:cNvSpPr>
              <a:spLocks noChangeArrowheads="1"/>
            </p:cNvSpPr>
            <p:nvPr/>
          </p:nvSpPr>
          <p:spPr bwMode="auto">
            <a:xfrm>
              <a:off x="2681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1565" name="Rectangle 46"/>
            <p:cNvSpPr>
              <a:spLocks noChangeArrowheads="1"/>
            </p:cNvSpPr>
            <p:nvPr/>
          </p:nvSpPr>
          <p:spPr bwMode="auto">
            <a:xfrm>
              <a:off x="2948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21566" name="Rectangle 47"/>
            <p:cNvSpPr>
              <a:spLocks noChangeArrowheads="1"/>
            </p:cNvSpPr>
            <p:nvPr/>
          </p:nvSpPr>
          <p:spPr bwMode="auto">
            <a:xfrm>
              <a:off x="3215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21567" name="Rectangle 48"/>
            <p:cNvSpPr>
              <a:spLocks noChangeArrowheads="1"/>
            </p:cNvSpPr>
            <p:nvPr/>
          </p:nvSpPr>
          <p:spPr bwMode="auto">
            <a:xfrm>
              <a:off x="3482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1568" name="Rectangle 49"/>
            <p:cNvSpPr>
              <a:spLocks noChangeArrowheads="1"/>
            </p:cNvSpPr>
            <p:nvPr/>
          </p:nvSpPr>
          <p:spPr bwMode="auto">
            <a:xfrm>
              <a:off x="3749" y="311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69" name="Rectangle 50"/>
            <p:cNvSpPr>
              <a:spLocks noChangeArrowheads="1"/>
            </p:cNvSpPr>
            <p:nvPr/>
          </p:nvSpPr>
          <p:spPr bwMode="auto">
            <a:xfrm>
              <a:off x="4017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70" name="Rectangle 51"/>
            <p:cNvSpPr>
              <a:spLocks noChangeArrowheads="1"/>
            </p:cNvSpPr>
            <p:nvPr/>
          </p:nvSpPr>
          <p:spPr bwMode="auto">
            <a:xfrm>
              <a:off x="4284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71" name="Rectangle 52"/>
            <p:cNvSpPr>
              <a:spLocks noChangeArrowheads="1"/>
            </p:cNvSpPr>
            <p:nvPr/>
          </p:nvSpPr>
          <p:spPr bwMode="auto">
            <a:xfrm>
              <a:off x="4551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72" name="Rectangle 53"/>
            <p:cNvSpPr>
              <a:spLocks noChangeArrowheads="1"/>
            </p:cNvSpPr>
            <p:nvPr/>
          </p:nvSpPr>
          <p:spPr bwMode="auto">
            <a:xfrm>
              <a:off x="4818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73" name="Rectangle 54"/>
            <p:cNvSpPr>
              <a:spLocks noChangeArrowheads="1"/>
            </p:cNvSpPr>
            <p:nvPr/>
          </p:nvSpPr>
          <p:spPr bwMode="auto">
            <a:xfrm>
              <a:off x="5085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74" name="Rectangle 55"/>
            <p:cNvSpPr>
              <a:spLocks noChangeArrowheads="1"/>
            </p:cNvSpPr>
            <p:nvPr/>
          </p:nvSpPr>
          <p:spPr bwMode="auto">
            <a:xfrm>
              <a:off x="2681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1575" name="Rectangle 56"/>
            <p:cNvSpPr>
              <a:spLocks noChangeArrowheads="1"/>
            </p:cNvSpPr>
            <p:nvPr/>
          </p:nvSpPr>
          <p:spPr bwMode="auto">
            <a:xfrm>
              <a:off x="2948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1576" name="Rectangle 57"/>
            <p:cNvSpPr>
              <a:spLocks noChangeArrowheads="1"/>
            </p:cNvSpPr>
            <p:nvPr/>
          </p:nvSpPr>
          <p:spPr bwMode="auto">
            <a:xfrm>
              <a:off x="3215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21577" name="Rectangle 58"/>
            <p:cNvSpPr>
              <a:spLocks noChangeArrowheads="1"/>
            </p:cNvSpPr>
            <p:nvPr/>
          </p:nvSpPr>
          <p:spPr bwMode="auto">
            <a:xfrm>
              <a:off x="3482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78" name="Rectangle 59"/>
            <p:cNvSpPr>
              <a:spLocks noChangeArrowheads="1"/>
            </p:cNvSpPr>
            <p:nvPr/>
          </p:nvSpPr>
          <p:spPr bwMode="auto">
            <a:xfrm>
              <a:off x="3749" y="335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79" name="Rectangle 60"/>
            <p:cNvSpPr>
              <a:spLocks noChangeArrowheads="1"/>
            </p:cNvSpPr>
            <p:nvPr/>
          </p:nvSpPr>
          <p:spPr bwMode="auto">
            <a:xfrm>
              <a:off x="4017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80" name="Rectangle 61"/>
            <p:cNvSpPr>
              <a:spLocks noChangeArrowheads="1"/>
            </p:cNvSpPr>
            <p:nvPr/>
          </p:nvSpPr>
          <p:spPr bwMode="auto">
            <a:xfrm>
              <a:off x="4284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81" name="Rectangle 62"/>
            <p:cNvSpPr>
              <a:spLocks noChangeArrowheads="1"/>
            </p:cNvSpPr>
            <p:nvPr/>
          </p:nvSpPr>
          <p:spPr bwMode="auto">
            <a:xfrm>
              <a:off x="4551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82" name="Rectangle 63"/>
            <p:cNvSpPr>
              <a:spLocks noChangeArrowheads="1"/>
            </p:cNvSpPr>
            <p:nvPr/>
          </p:nvSpPr>
          <p:spPr bwMode="auto">
            <a:xfrm>
              <a:off x="4818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83" name="Rectangle 64"/>
            <p:cNvSpPr>
              <a:spLocks noChangeArrowheads="1"/>
            </p:cNvSpPr>
            <p:nvPr/>
          </p:nvSpPr>
          <p:spPr bwMode="auto">
            <a:xfrm>
              <a:off x="5085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84" name="Rectangle 65"/>
            <p:cNvSpPr>
              <a:spLocks noChangeArrowheads="1"/>
            </p:cNvSpPr>
            <p:nvPr/>
          </p:nvSpPr>
          <p:spPr bwMode="auto">
            <a:xfrm>
              <a:off x="2681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21585" name="Rectangle 66"/>
            <p:cNvSpPr>
              <a:spLocks noChangeArrowheads="1"/>
            </p:cNvSpPr>
            <p:nvPr/>
          </p:nvSpPr>
          <p:spPr bwMode="auto">
            <a:xfrm>
              <a:off x="2948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86" name="Rectangle 67"/>
            <p:cNvSpPr>
              <a:spLocks noChangeArrowheads="1"/>
            </p:cNvSpPr>
            <p:nvPr/>
          </p:nvSpPr>
          <p:spPr bwMode="auto">
            <a:xfrm>
              <a:off x="3215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21587" name="Rectangle 68"/>
            <p:cNvSpPr>
              <a:spLocks noChangeArrowheads="1"/>
            </p:cNvSpPr>
            <p:nvPr/>
          </p:nvSpPr>
          <p:spPr bwMode="auto">
            <a:xfrm>
              <a:off x="3482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u</a:t>
              </a:r>
            </a:p>
          </p:txBody>
        </p:sp>
        <p:sp>
          <p:nvSpPr>
            <p:cNvPr id="21588" name="Rectangle 69"/>
            <p:cNvSpPr>
              <a:spLocks noChangeArrowheads="1"/>
            </p:cNvSpPr>
            <p:nvPr/>
          </p:nvSpPr>
          <p:spPr bwMode="auto">
            <a:xfrm>
              <a:off x="3749" y="3598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r</a:t>
              </a:r>
            </a:p>
          </p:txBody>
        </p:sp>
        <p:sp>
          <p:nvSpPr>
            <p:cNvPr id="21589" name="Rectangle 70"/>
            <p:cNvSpPr>
              <a:spLocks noChangeArrowheads="1"/>
            </p:cNvSpPr>
            <p:nvPr/>
          </p:nvSpPr>
          <p:spPr bwMode="auto">
            <a:xfrm>
              <a:off x="4017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1590" name="Rectangle 71"/>
            <p:cNvSpPr>
              <a:spLocks noChangeArrowheads="1"/>
            </p:cNvSpPr>
            <p:nvPr/>
          </p:nvSpPr>
          <p:spPr bwMode="auto">
            <a:xfrm>
              <a:off x="4284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1591" name="Rectangle 72"/>
            <p:cNvSpPr>
              <a:spLocks noChangeArrowheads="1"/>
            </p:cNvSpPr>
            <p:nvPr/>
          </p:nvSpPr>
          <p:spPr bwMode="auto">
            <a:xfrm>
              <a:off x="4551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21592" name="Rectangle 73"/>
            <p:cNvSpPr>
              <a:spLocks noChangeArrowheads="1"/>
            </p:cNvSpPr>
            <p:nvPr/>
          </p:nvSpPr>
          <p:spPr bwMode="auto">
            <a:xfrm>
              <a:off x="4818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  <p:sp>
          <p:nvSpPr>
            <p:cNvPr id="21593" name="Rectangle 74"/>
            <p:cNvSpPr>
              <a:spLocks noChangeArrowheads="1"/>
            </p:cNvSpPr>
            <p:nvPr/>
          </p:nvSpPr>
          <p:spPr bwMode="auto">
            <a:xfrm>
              <a:off x="5085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1594" name="Rectangle 75"/>
            <p:cNvSpPr>
              <a:spLocks noChangeArrowheads="1"/>
            </p:cNvSpPr>
            <p:nvPr/>
          </p:nvSpPr>
          <p:spPr bwMode="auto">
            <a:xfrm>
              <a:off x="2361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95" name="Rectangle 76"/>
            <p:cNvSpPr>
              <a:spLocks noChangeArrowheads="1"/>
            </p:cNvSpPr>
            <p:nvPr/>
          </p:nvSpPr>
          <p:spPr bwMode="auto">
            <a:xfrm>
              <a:off x="2361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96" name="Rectangle 77"/>
            <p:cNvSpPr>
              <a:spLocks noChangeArrowheads="1"/>
            </p:cNvSpPr>
            <p:nvPr/>
          </p:nvSpPr>
          <p:spPr bwMode="auto">
            <a:xfrm>
              <a:off x="2361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597" name="Rectangle 78"/>
            <p:cNvSpPr>
              <a:spLocks noChangeArrowheads="1"/>
            </p:cNvSpPr>
            <p:nvPr/>
          </p:nvSpPr>
          <p:spPr bwMode="auto">
            <a:xfrm>
              <a:off x="2361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598" name="Rectangle 79"/>
            <p:cNvSpPr>
              <a:spLocks noChangeArrowheads="1"/>
            </p:cNvSpPr>
            <p:nvPr/>
          </p:nvSpPr>
          <p:spPr bwMode="auto">
            <a:xfrm>
              <a:off x="2361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1599" name="Rectangle 80"/>
            <p:cNvSpPr>
              <a:spLocks noChangeArrowheads="1"/>
            </p:cNvSpPr>
            <p:nvPr/>
          </p:nvSpPr>
          <p:spPr bwMode="auto">
            <a:xfrm>
              <a:off x="2361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1600" name="Rectangle 81"/>
            <p:cNvSpPr>
              <a:spLocks noChangeArrowheads="1"/>
            </p:cNvSpPr>
            <p:nvPr/>
          </p:nvSpPr>
          <p:spPr bwMode="auto">
            <a:xfrm>
              <a:off x="2361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1601" name="Rectangle 82"/>
            <p:cNvSpPr>
              <a:spLocks noChangeArrowheads="1"/>
            </p:cNvSpPr>
            <p:nvPr/>
          </p:nvSpPr>
          <p:spPr bwMode="auto">
            <a:xfrm>
              <a:off x="2681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602" name="Rectangle 83"/>
            <p:cNvSpPr>
              <a:spLocks noChangeArrowheads="1"/>
            </p:cNvSpPr>
            <p:nvPr/>
          </p:nvSpPr>
          <p:spPr bwMode="auto">
            <a:xfrm>
              <a:off x="2948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603" name="Rectangle 84"/>
            <p:cNvSpPr>
              <a:spLocks noChangeArrowheads="1"/>
            </p:cNvSpPr>
            <p:nvPr/>
          </p:nvSpPr>
          <p:spPr bwMode="auto">
            <a:xfrm>
              <a:off x="3215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604" name="Rectangle 85"/>
            <p:cNvSpPr>
              <a:spLocks noChangeArrowheads="1"/>
            </p:cNvSpPr>
            <p:nvPr/>
          </p:nvSpPr>
          <p:spPr bwMode="auto">
            <a:xfrm>
              <a:off x="3482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605" name="Rectangle 86"/>
            <p:cNvSpPr>
              <a:spLocks noChangeArrowheads="1"/>
            </p:cNvSpPr>
            <p:nvPr/>
          </p:nvSpPr>
          <p:spPr bwMode="auto">
            <a:xfrm>
              <a:off x="3749" y="1870"/>
              <a:ext cx="268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1606" name="Rectangle 87"/>
            <p:cNvSpPr>
              <a:spLocks noChangeArrowheads="1"/>
            </p:cNvSpPr>
            <p:nvPr/>
          </p:nvSpPr>
          <p:spPr bwMode="auto">
            <a:xfrm>
              <a:off x="4017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1607" name="Rectangle 88"/>
            <p:cNvSpPr>
              <a:spLocks noChangeArrowheads="1"/>
            </p:cNvSpPr>
            <p:nvPr/>
          </p:nvSpPr>
          <p:spPr bwMode="auto">
            <a:xfrm>
              <a:off x="4284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1608" name="Rectangle 89"/>
            <p:cNvSpPr>
              <a:spLocks noChangeArrowheads="1"/>
            </p:cNvSpPr>
            <p:nvPr/>
          </p:nvSpPr>
          <p:spPr bwMode="auto">
            <a:xfrm>
              <a:off x="4551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1609" name="Rectangle 90"/>
            <p:cNvSpPr>
              <a:spLocks noChangeArrowheads="1"/>
            </p:cNvSpPr>
            <p:nvPr/>
          </p:nvSpPr>
          <p:spPr bwMode="auto">
            <a:xfrm>
              <a:off x="4818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1610" name="Rectangle 91"/>
            <p:cNvSpPr>
              <a:spLocks noChangeArrowheads="1"/>
            </p:cNvSpPr>
            <p:nvPr/>
          </p:nvSpPr>
          <p:spPr bwMode="auto">
            <a:xfrm>
              <a:off x="5085" y="1870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9</a:t>
              </a:r>
            </a:p>
          </p:txBody>
        </p:sp>
      </p:grpSp>
      <p:grpSp>
        <p:nvGrpSpPr>
          <p:cNvPr id="242780" name="Group 92"/>
          <p:cNvGrpSpPr>
            <a:grpSpLocks/>
          </p:cNvGrpSpPr>
          <p:nvPr/>
        </p:nvGrpSpPr>
        <p:grpSpPr bwMode="auto">
          <a:xfrm>
            <a:off x="609600" y="3425825"/>
            <a:ext cx="2374900" cy="2667000"/>
            <a:chOff x="384" y="2158"/>
            <a:chExt cx="1496" cy="1680"/>
          </a:xfrm>
        </p:grpSpPr>
        <p:sp>
          <p:nvSpPr>
            <p:cNvPr id="21510" name="Rectangle 93"/>
            <p:cNvSpPr>
              <a:spLocks noChangeArrowheads="1"/>
            </p:cNvSpPr>
            <p:nvPr/>
          </p:nvSpPr>
          <p:spPr bwMode="auto">
            <a:xfrm>
              <a:off x="705" y="215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Sunday</a:t>
              </a:r>
            </a:p>
          </p:txBody>
        </p:sp>
        <p:sp>
          <p:nvSpPr>
            <p:cNvPr id="21511" name="Rectangle 94"/>
            <p:cNvSpPr>
              <a:spLocks noChangeArrowheads="1"/>
            </p:cNvSpPr>
            <p:nvPr/>
          </p:nvSpPr>
          <p:spPr bwMode="auto">
            <a:xfrm>
              <a:off x="705" y="239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Monday</a:t>
              </a:r>
            </a:p>
          </p:txBody>
        </p:sp>
        <p:sp>
          <p:nvSpPr>
            <p:cNvPr id="21512" name="Rectangle 95"/>
            <p:cNvSpPr>
              <a:spLocks noChangeArrowheads="1"/>
            </p:cNvSpPr>
            <p:nvPr/>
          </p:nvSpPr>
          <p:spPr bwMode="auto">
            <a:xfrm>
              <a:off x="705" y="263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Tuesday</a:t>
              </a:r>
            </a:p>
          </p:txBody>
        </p:sp>
        <p:sp>
          <p:nvSpPr>
            <p:cNvPr id="21513" name="Rectangle 96"/>
            <p:cNvSpPr>
              <a:spLocks noChangeArrowheads="1"/>
            </p:cNvSpPr>
            <p:nvPr/>
          </p:nvSpPr>
          <p:spPr bwMode="auto">
            <a:xfrm>
              <a:off x="705" y="287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Wednesday</a:t>
              </a:r>
            </a:p>
          </p:txBody>
        </p:sp>
        <p:sp>
          <p:nvSpPr>
            <p:cNvPr id="21514" name="Rectangle 97"/>
            <p:cNvSpPr>
              <a:spLocks noChangeArrowheads="1"/>
            </p:cNvSpPr>
            <p:nvPr/>
          </p:nvSpPr>
          <p:spPr bwMode="auto">
            <a:xfrm>
              <a:off x="705" y="311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Thursday</a:t>
              </a:r>
            </a:p>
          </p:txBody>
        </p:sp>
        <p:sp>
          <p:nvSpPr>
            <p:cNvPr id="21515" name="Rectangle 98"/>
            <p:cNvSpPr>
              <a:spLocks noChangeArrowheads="1"/>
            </p:cNvSpPr>
            <p:nvPr/>
          </p:nvSpPr>
          <p:spPr bwMode="auto">
            <a:xfrm>
              <a:off x="705" y="335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Friday</a:t>
              </a:r>
            </a:p>
          </p:txBody>
        </p:sp>
        <p:sp>
          <p:nvSpPr>
            <p:cNvPr id="21516" name="Rectangle 99"/>
            <p:cNvSpPr>
              <a:spLocks noChangeArrowheads="1"/>
            </p:cNvSpPr>
            <p:nvPr/>
          </p:nvSpPr>
          <p:spPr bwMode="auto">
            <a:xfrm>
              <a:off x="705" y="3598"/>
              <a:ext cx="1175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latin typeface="Arial" panose="020B0604020202020204" pitchFamily="34" charset="0"/>
                </a:rPr>
                <a:t>Saturday</a:t>
              </a:r>
            </a:p>
          </p:txBody>
        </p:sp>
        <p:sp>
          <p:nvSpPr>
            <p:cNvPr id="21517" name="Rectangle 100"/>
            <p:cNvSpPr>
              <a:spLocks noChangeArrowheads="1"/>
            </p:cNvSpPr>
            <p:nvPr/>
          </p:nvSpPr>
          <p:spPr bwMode="auto">
            <a:xfrm>
              <a:off x="384" y="21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21518" name="Rectangle 101"/>
            <p:cNvSpPr>
              <a:spLocks noChangeArrowheads="1"/>
            </p:cNvSpPr>
            <p:nvPr/>
          </p:nvSpPr>
          <p:spPr bwMode="auto">
            <a:xfrm>
              <a:off x="384" y="23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1519" name="Rectangle 102"/>
            <p:cNvSpPr>
              <a:spLocks noChangeArrowheads="1"/>
            </p:cNvSpPr>
            <p:nvPr/>
          </p:nvSpPr>
          <p:spPr bwMode="auto">
            <a:xfrm>
              <a:off x="384" y="263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520" name="Rectangle 103"/>
            <p:cNvSpPr>
              <a:spLocks noChangeArrowheads="1"/>
            </p:cNvSpPr>
            <p:nvPr/>
          </p:nvSpPr>
          <p:spPr bwMode="auto">
            <a:xfrm>
              <a:off x="384" y="287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1521" name="Rectangle 104"/>
            <p:cNvSpPr>
              <a:spLocks noChangeArrowheads="1"/>
            </p:cNvSpPr>
            <p:nvPr/>
          </p:nvSpPr>
          <p:spPr bwMode="auto">
            <a:xfrm>
              <a:off x="384" y="311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1522" name="Rectangle 105"/>
            <p:cNvSpPr>
              <a:spLocks noChangeArrowheads="1"/>
            </p:cNvSpPr>
            <p:nvPr/>
          </p:nvSpPr>
          <p:spPr bwMode="auto">
            <a:xfrm>
              <a:off x="384" y="335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1523" name="Rectangle 106"/>
            <p:cNvSpPr>
              <a:spLocks noChangeArrowheads="1"/>
            </p:cNvSpPr>
            <p:nvPr/>
          </p:nvSpPr>
          <p:spPr bwMode="auto">
            <a:xfrm>
              <a:off x="384" y="3598"/>
              <a:ext cx="267" cy="240"/>
            </a:xfrm>
            <a:prstGeom prst="rect">
              <a:avLst/>
            </a:prstGeom>
            <a:noFill/>
            <a:ln w="12700" cap="sq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33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zh-CN" sz="2400" b="1">
                  <a:solidFill>
                    <a:srgbClr val="0000FF"/>
                  </a:solidFill>
                  <a:latin typeface="Arial" panose="020B0604020202020204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4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字符串数组示例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395288" y="1268413"/>
            <a:ext cx="8497887" cy="532923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//chap10ex3.c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main 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char w_day[ ][10]={"Sunday","Monday", "Tuesday","Wednesday","Thursday","Friday",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"Saturday" };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       </a:t>
            </a:r>
            <a:r>
              <a:rPr lang="en-US" altLang="zh-CN" sz="2000" b="1">
                <a:latin typeface="Courier New" panose="02070309020205020404" pitchFamily="49" charset="0"/>
              </a:rPr>
              <a:t>int num;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printf(</a:t>
            </a:r>
            <a:r>
              <a:rPr lang="en-US" altLang="zh-CN" sz="2000" b="1">
                <a:latin typeface="Arial" panose="020B0604020202020204" pitchFamily="34" charset="0"/>
              </a:rPr>
              <a:t>"</a:t>
            </a:r>
            <a:r>
              <a:rPr lang="en-US" altLang="zh-CN" sz="2000" b="1">
                <a:latin typeface="Courier New" panose="02070309020205020404" pitchFamily="49" charset="0"/>
              </a:rPr>
              <a:t>Enter a number(0~6):");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scanf("%d",&amp;num);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if(num&gt;=0 &amp;&amp; num&lt;=6)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printf("%d</a:t>
            </a:r>
            <a:r>
              <a:rPr lang="zh-CN" altLang="en-US" sz="2000" b="1">
                <a:latin typeface="Courier New" panose="02070309020205020404" pitchFamily="49" charset="0"/>
              </a:rPr>
              <a:t>：</a:t>
            </a:r>
            <a:r>
              <a:rPr lang="en-US" altLang="zh-CN" sz="2000" b="1">
                <a:latin typeface="Courier New" panose="02070309020205020404" pitchFamily="49" charset="0"/>
              </a:rPr>
              <a:t>%s \n", num, w_day[num]);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printf("Error number!\n");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 return 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900113" y="3933825"/>
            <a:ext cx="6335712" cy="6477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43717" name="AutoShape 5"/>
          <p:cNvSpPr>
            <a:spLocks noChangeArrowheads="1"/>
          </p:cNvSpPr>
          <p:nvPr/>
        </p:nvSpPr>
        <p:spPr bwMode="auto">
          <a:xfrm>
            <a:off x="3924300" y="1052513"/>
            <a:ext cx="4895850" cy="1584325"/>
          </a:xfrm>
          <a:prstGeom prst="wedgeRectCallout">
            <a:avLst>
              <a:gd name="adj1" fmla="val -33463"/>
              <a:gd name="adj2" fmla="val 127657"/>
            </a:avLst>
          </a:prstGeom>
          <a:solidFill>
            <a:srgbClr val="FFCC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Arial" panose="020B0604020202020204" pitchFamily="34" charset="0"/>
              </a:rPr>
              <a:t>do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Arial" panose="020B0604020202020204" pitchFamily="34" charset="0"/>
              </a:rPr>
              <a:t>{  </a:t>
            </a:r>
            <a:r>
              <a:rPr lang="en-US" altLang="zh-CN" sz="2400" b="1" i="1">
                <a:latin typeface="Arial" panose="020B0604020202020204" pitchFamily="34" charset="0"/>
              </a:rPr>
              <a:t>printf("Enter a number(0~6):");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Arial" panose="020B0604020202020204" pitchFamily="34" charset="0"/>
              </a:rPr>
              <a:t>   scanf("%d",&amp;num);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solidFill>
                  <a:srgbClr val="0000FF"/>
                </a:solidFill>
                <a:latin typeface="Arial" panose="020B0604020202020204" pitchFamily="34" charset="0"/>
              </a:rPr>
              <a:t>} while( </a:t>
            </a:r>
            <a:r>
              <a:rPr lang="en-US" altLang="zh-CN" sz="2400" b="1" i="1">
                <a:latin typeface="Arial" panose="020B0604020202020204" pitchFamily="34" charset="0"/>
              </a:rPr>
              <a:t>num&lt;0 || num&gt;6</a:t>
            </a:r>
            <a:r>
              <a:rPr lang="en-US" altLang="zh-CN" sz="2400" b="1" i="1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37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37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3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3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3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3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3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1" dur="1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5" grpId="0" build="allAtOnce" animBg="1"/>
      <p:bldP spid="243716" grpId="0" animBg="1"/>
      <p:bldP spid="2437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7597775" cy="514508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altLang="zh-CN" sz="3000" b="1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、字符数组与字符串的概念</a:t>
            </a:r>
          </a:p>
          <a:p>
            <a:pPr>
              <a:lnSpc>
                <a:spcPct val="115000"/>
              </a:lnSpc>
            </a:pPr>
            <a:r>
              <a:rPr lang="en-US" altLang="zh-CN" sz="3000" b="1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、字符串输入</a:t>
            </a:r>
            <a:r>
              <a:rPr lang="en-US" altLang="zh-CN" sz="3000" b="1" smtClean="0">
                <a:solidFill>
                  <a:srgbClr val="00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输出函数</a:t>
            </a:r>
          </a:p>
          <a:p>
            <a:pPr>
              <a:lnSpc>
                <a:spcPct val="115000"/>
              </a:lnSpc>
            </a:pPr>
            <a:r>
              <a:rPr lang="en-US" altLang="zh-CN" sz="3000" b="1" smtClean="0">
                <a:solidFill>
                  <a:srgbClr val="000000"/>
                </a:solidFill>
                <a:ea typeface="楷体_GB2312" pitchFamily="49" charset="-122"/>
              </a:rPr>
              <a:t>3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、字符串处理函数</a:t>
            </a:r>
            <a:endParaRPr lang="en-US" altLang="zh-CN" sz="30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>
              <a:lnSpc>
                <a:spcPct val="115000"/>
              </a:lnSpc>
            </a:pPr>
            <a:r>
              <a:rPr lang="en-US" altLang="zh-CN" sz="3000" b="1" smtClean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、字符指针</a:t>
            </a:r>
          </a:p>
          <a:p>
            <a:pPr>
              <a:lnSpc>
                <a:spcPct val="115000"/>
              </a:lnSpc>
            </a:pPr>
            <a:r>
              <a:rPr lang="en-US" altLang="zh-CN" sz="3000" b="1" smtClean="0">
                <a:solidFill>
                  <a:srgbClr val="000000"/>
                </a:solidFill>
                <a:ea typeface="楷体_GB2312" pitchFamily="49" charset="-122"/>
              </a:rPr>
              <a:t>5</a:t>
            </a:r>
            <a:r>
              <a:rPr lang="zh-CN" altLang="en-US" sz="3000" b="1" smtClean="0">
                <a:solidFill>
                  <a:srgbClr val="000000"/>
                </a:solidFill>
                <a:ea typeface="楷体_GB2312" pitchFamily="49" charset="-122"/>
              </a:rPr>
              <a:t>、程序举例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字符串处理函数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95288" y="1341438"/>
            <a:ext cx="8497887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与字符串有关的内置函数在头文件</a:t>
            </a:r>
            <a:r>
              <a:rPr lang="en-US" altLang="zh-CN">
                <a:latin typeface="Arial" panose="020B0604020202020204" pitchFamily="34" charset="0"/>
                <a:ea typeface="黑体" panose="02010609060101010101" pitchFamily="49" charset="-122"/>
              </a:rPr>
              <a:t>string.h</a:t>
            </a: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中定义</a:t>
            </a:r>
          </a:p>
          <a:p>
            <a:pPr eaLnBrk="1" hangingPunct="1">
              <a:buClr>
                <a:srgbClr val="339966"/>
              </a:buClr>
              <a:buFont typeface="Wingdings" panose="05000000000000000000" pitchFamily="2" charset="2"/>
              <a:buChar char="q"/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</a:rPr>
              <a:t>要使用标准库字符串处理函数，程序前应该包含：</a:t>
            </a:r>
          </a:p>
          <a:p>
            <a:pPr eaLnBrk="1" hangingPunct="1">
              <a:buClr>
                <a:srgbClr val="339966"/>
              </a:buClr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    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 &lt;string.h&gt;</a:t>
            </a:r>
          </a:p>
        </p:txBody>
      </p:sp>
      <p:sp>
        <p:nvSpPr>
          <p:cNvPr id="244740" name="Text Box 4"/>
          <p:cNvSpPr txBox="1">
            <a:spLocks noChangeArrowheads="1"/>
          </p:cNvSpPr>
          <p:nvPr/>
        </p:nvSpPr>
        <p:spPr bwMode="auto">
          <a:xfrm>
            <a:off x="2074863" y="2949575"/>
            <a:ext cx="1885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  <a:ea typeface="黑体" panose="02010609060101010101" pitchFamily="49" charset="-122"/>
              </a:rPr>
              <a:t>string.h</a:t>
            </a:r>
          </a:p>
        </p:txBody>
      </p:sp>
      <p:sp>
        <p:nvSpPr>
          <p:cNvPr id="244741" name="Line 5"/>
          <p:cNvSpPr>
            <a:spLocks noChangeShapeType="1"/>
          </p:cNvSpPr>
          <p:nvPr/>
        </p:nvSpPr>
        <p:spPr bwMode="auto">
          <a:xfrm>
            <a:off x="3001963" y="34226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2" name="Line 6"/>
          <p:cNvSpPr>
            <a:spLocks noChangeShapeType="1"/>
          </p:cNvSpPr>
          <p:nvPr/>
        </p:nvSpPr>
        <p:spPr bwMode="auto">
          <a:xfrm>
            <a:off x="3001963" y="380365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3" name="Text Box 7"/>
          <p:cNvSpPr txBox="1">
            <a:spLocks noChangeArrowheads="1"/>
          </p:cNvSpPr>
          <p:nvPr/>
        </p:nvSpPr>
        <p:spPr bwMode="auto">
          <a:xfrm>
            <a:off x="3255963" y="3500438"/>
            <a:ext cx="146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strlen</a:t>
            </a: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001963" y="3803650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001963" y="4184650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6" name="Text Box 10"/>
          <p:cNvSpPr txBox="1">
            <a:spLocks noChangeArrowheads="1"/>
          </p:cNvSpPr>
          <p:nvPr/>
        </p:nvSpPr>
        <p:spPr bwMode="auto">
          <a:xfrm>
            <a:off x="3276600" y="3956050"/>
            <a:ext cx="146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strcpy</a:t>
            </a:r>
          </a:p>
        </p:txBody>
      </p:sp>
      <p:sp>
        <p:nvSpPr>
          <p:cNvPr id="244747" name="Line 11"/>
          <p:cNvSpPr>
            <a:spLocks noChangeShapeType="1"/>
          </p:cNvSpPr>
          <p:nvPr/>
        </p:nvSpPr>
        <p:spPr bwMode="auto">
          <a:xfrm>
            <a:off x="3005138" y="4187825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3005138" y="4568825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49" name="Text Box 13"/>
          <p:cNvSpPr txBox="1">
            <a:spLocks noChangeArrowheads="1"/>
          </p:cNvSpPr>
          <p:nvPr/>
        </p:nvSpPr>
        <p:spPr bwMode="auto">
          <a:xfrm>
            <a:off x="3276600" y="4340225"/>
            <a:ext cx="146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strcmp</a:t>
            </a:r>
          </a:p>
        </p:txBody>
      </p:sp>
      <p:sp>
        <p:nvSpPr>
          <p:cNvPr id="244750" name="Line 14"/>
          <p:cNvSpPr>
            <a:spLocks noChangeShapeType="1"/>
          </p:cNvSpPr>
          <p:nvPr/>
        </p:nvSpPr>
        <p:spPr bwMode="auto">
          <a:xfrm>
            <a:off x="3005138" y="4581525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>
            <a:off x="3005138" y="4962525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52" name="Text Box 16"/>
          <p:cNvSpPr txBox="1">
            <a:spLocks noChangeArrowheads="1"/>
          </p:cNvSpPr>
          <p:nvPr/>
        </p:nvSpPr>
        <p:spPr bwMode="auto">
          <a:xfrm>
            <a:off x="3276600" y="4733925"/>
            <a:ext cx="1460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strcat</a:t>
            </a: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>
            <a:off x="3001963" y="4970463"/>
            <a:ext cx="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>
            <a:off x="3001963" y="5351463"/>
            <a:ext cx="2286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44755" name="Text Box 19"/>
          <p:cNvSpPr txBox="1">
            <a:spLocks noChangeArrowheads="1"/>
          </p:cNvSpPr>
          <p:nvPr/>
        </p:nvSpPr>
        <p:spPr bwMode="auto">
          <a:xfrm>
            <a:off x="3348038" y="51228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Courier New" panose="02070309020205020404" pitchFamily="49" charset="0"/>
              </a:rPr>
              <a:t>……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4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4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7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4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244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5" dur="10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9" dur="1000"/>
                                        <p:tgtEl>
                                          <p:spTgt spid="24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  <p:bldP spid="244741" grpId="0" animBg="1"/>
      <p:bldP spid="244742" grpId="0" animBg="1"/>
      <p:bldP spid="244743" grpId="0"/>
      <p:bldP spid="244744" grpId="0" animBg="1"/>
      <p:bldP spid="244745" grpId="0" animBg="1"/>
      <p:bldP spid="244746" grpId="0"/>
      <p:bldP spid="244747" grpId="0" animBg="1"/>
      <p:bldP spid="244748" grpId="0" animBg="1"/>
      <p:bldP spid="244749" grpId="0"/>
      <p:bldP spid="244750" grpId="0" animBg="1"/>
      <p:bldP spid="244751" grpId="0" animBg="1"/>
      <p:bldP spid="244752" grpId="0"/>
      <p:bldP spid="244753" grpId="0" animBg="1"/>
      <p:bldP spid="244754" grpId="0" animBg="1"/>
      <p:bldP spid="2447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字符串的长度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1368425"/>
          </a:xfrm>
        </p:spPr>
        <p:txBody>
          <a:bodyPr/>
          <a:lstStyle/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z="2400" smtClean="0">
                <a:latin typeface="黑体" panose="02010609060101010101" pitchFamily="49" charset="-122"/>
                <a:ea typeface="楷体_GB2312" pitchFamily="49" charset="-122"/>
              </a:rPr>
              <a:t>字符串的长度是字符串中位于 </a:t>
            </a:r>
            <a:r>
              <a:rPr lang="en-US" altLang="zh-CN" sz="2400" smtClean="0">
                <a:latin typeface="黑体" panose="02010609060101010101" pitchFamily="49" charset="-122"/>
                <a:ea typeface="黑体" panose="02010609060101010101" pitchFamily="49" charset="-122"/>
              </a:rPr>
              <a:t>\0 </a:t>
            </a:r>
            <a:r>
              <a:rPr lang="zh-CN" altLang="en-US" sz="2400" smtClean="0">
                <a:latin typeface="黑体" panose="02010609060101010101" pitchFamily="49" charset="-122"/>
                <a:ea typeface="楷体_GB2312" pitchFamily="49" charset="-122"/>
              </a:rPr>
              <a:t>之前的字符的</a:t>
            </a:r>
            <a:r>
              <a:rPr lang="zh-CN" altLang="en-US" sz="2400" smtClean="0">
                <a:solidFill>
                  <a:srgbClr val="FF0000"/>
                </a:solidFill>
                <a:latin typeface="黑体" panose="02010609060101010101" pitchFamily="49" charset="-122"/>
                <a:ea typeface="楷体_GB2312" pitchFamily="49" charset="-122"/>
              </a:rPr>
              <a:t>个数</a:t>
            </a:r>
          </a:p>
          <a:p>
            <a:pPr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zh-CN" sz="2400" smtClean="0">
                <a:ea typeface="楷体_GB2312" pitchFamily="49" charset="-122"/>
              </a:rPr>
              <a:t>根据字符串中</a:t>
            </a:r>
            <a:r>
              <a:rPr lang="zh-CN" altLang="en-US" sz="2400" smtClean="0">
                <a:ea typeface="楷体_GB2312" pitchFamily="49" charset="-122"/>
              </a:rPr>
              <a:t> </a:t>
            </a:r>
            <a:r>
              <a:rPr lang="en-US" altLang="zh-CN" sz="2400" smtClean="0">
                <a:ea typeface="宋体" panose="02010600030101010101" pitchFamily="2" charset="-122"/>
              </a:rPr>
              <a:t>\0 </a:t>
            </a:r>
            <a:r>
              <a:rPr lang="zh-CN" altLang="en-US" sz="2400" smtClean="0">
                <a:ea typeface="楷体_GB2312" pitchFamily="49" charset="-122"/>
              </a:rPr>
              <a:t>的位置来计算字符串长度。</a:t>
            </a:r>
          </a:p>
          <a:p>
            <a:r>
              <a:rPr lang="zh-CN" altLang="en-US" sz="2400" smtClean="0">
                <a:ea typeface="楷体_GB2312" pitchFamily="49" charset="-122"/>
              </a:rPr>
              <a:t>	若：数组中下标为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zh-CN" altLang="en-US" sz="2400" smtClean="0">
                <a:ea typeface="楷体_GB2312" pitchFamily="49" charset="-122"/>
              </a:rPr>
              <a:t>的元素为</a:t>
            </a:r>
            <a:r>
              <a:rPr lang="en-US" altLang="zh-CN" sz="2400" smtClean="0">
                <a:ea typeface="宋体" panose="02010600030101010101" pitchFamily="2" charset="-122"/>
              </a:rPr>
              <a:t>\0</a:t>
            </a:r>
            <a:r>
              <a:rPr lang="zh-CN" altLang="en-US" sz="2400" smtClean="0">
                <a:ea typeface="楷体_GB2312" pitchFamily="49" charset="-122"/>
              </a:rPr>
              <a:t>，则，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串长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smtClean="0">
                <a:ea typeface="宋体" panose="02010600030101010101" pitchFamily="2" charset="-122"/>
              </a:rPr>
              <a:t>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smtClean="0">
                <a:ea typeface="楷体_GB2312" pitchFamily="49" charset="-122"/>
              </a:rPr>
              <a:t>。</a:t>
            </a:r>
            <a:endParaRPr lang="zh-CN" altLang="en-US" sz="2400" smtClean="0">
              <a:latin typeface="黑体" panose="02010609060101010101" pitchFamily="49" charset="-122"/>
              <a:ea typeface="楷体_GB2312" pitchFamily="49" charset="-122"/>
            </a:endParaRPr>
          </a:p>
        </p:txBody>
      </p:sp>
      <p:sp>
        <p:nvSpPr>
          <p:cNvPr id="245764" name="TextBox 5"/>
          <p:cNvSpPr txBox="1">
            <a:spLocks noChangeArrowheads="1"/>
          </p:cNvSpPr>
          <p:nvPr/>
        </p:nvSpPr>
        <p:spPr bwMode="auto">
          <a:xfrm>
            <a:off x="323850" y="2636838"/>
            <a:ext cx="6696075" cy="39243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360363" algn="l"/>
                <a:tab pos="719138" algn="l"/>
                <a:tab pos="1079500" algn="l"/>
                <a:tab pos="1439863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360363" algn="l"/>
                <a:tab pos="719138" algn="l"/>
                <a:tab pos="1079500" algn="l"/>
                <a:tab pos="1439863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kumimoji="1" lang="en-US" altLang="zh-CN" sz="2000" b="1">
                <a:latin typeface="Arial" panose="020B0604020202020204" pitchFamily="34" charset="0"/>
                <a:ea typeface="华文行楷" panose="02010800040101010101" pitchFamily="2" charset="-122"/>
              </a:rPr>
              <a:t>【</a:t>
            </a:r>
            <a:r>
              <a:rPr kumimoji="1" lang="zh-CN" altLang="en-US" sz="2000" b="1">
                <a:latin typeface="Arial" panose="020B0604020202020204" pitchFamily="34" charset="0"/>
                <a:ea typeface="华文行楷" panose="02010800040101010101" pitchFamily="2" charset="-122"/>
              </a:rPr>
              <a:t>例</a:t>
            </a:r>
            <a:r>
              <a:rPr kumimoji="1" lang="en-US" altLang="zh-CN" sz="2000" b="1">
                <a:latin typeface="Arial" panose="020B0604020202020204" pitchFamily="34" charset="0"/>
                <a:ea typeface="华文行楷" panose="02010800040101010101" pitchFamily="2" charset="-122"/>
              </a:rPr>
              <a:t>】</a:t>
            </a:r>
            <a:r>
              <a:rPr kumimoji="1" lang="zh-CN" altLang="en-US" sz="2000" b="1">
                <a:latin typeface="Arial" panose="020B0604020202020204" pitchFamily="34" charset="0"/>
                <a:ea typeface="华文行楷" panose="02010800040101010101" pitchFamily="2" charset="-122"/>
              </a:rPr>
              <a:t>求字符串的长度</a:t>
            </a:r>
            <a:endParaRPr lang="zh-CN" altLang="en-US" sz="2000" b="1" i="1">
              <a:latin typeface="Calibri" panose="020F0502020204030204" pitchFamily="34" charset="0"/>
              <a:ea typeface="华文行楷" panose="02010800040101010101" pitchFamily="2" charset="-122"/>
            </a:endParaRP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#include &lt;stdio.h&gt;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int main()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{	int  length=0;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	char str[30];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   printf(</a:t>
            </a:r>
            <a:r>
              <a:rPr lang="en-US" altLang="zh-CN" sz="2000" b="1" i="1">
                <a:latin typeface="Arial" panose="020B0604020202020204" pitchFamily="34" charset="0"/>
              </a:rPr>
              <a:t>"</a:t>
            </a: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Input a String: </a:t>
            </a:r>
            <a:r>
              <a:rPr lang="en-US" altLang="zh-CN" sz="2000" b="1" i="1">
                <a:latin typeface="Arial" panose="020B0604020202020204" pitchFamily="34" charset="0"/>
              </a:rPr>
              <a:t>"</a:t>
            </a: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);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   gets(str);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   while( str[length] !='\0' )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		length++;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    printf("\n </a:t>
            </a:r>
            <a:r>
              <a:rPr kumimoji="1" lang="zh-CN" altLang="zh-CN" sz="2000" b="1" i="1">
                <a:latin typeface="Arial" panose="020B0604020202020204" pitchFamily="34" charset="0"/>
              </a:rPr>
              <a:t>String length</a:t>
            </a: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is %d\n", length );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     return 0;</a:t>
            </a:r>
          </a:p>
          <a:p>
            <a:pPr eaLnBrk="1" hangingPunct="1">
              <a:spcBef>
                <a:spcPct val="5000"/>
              </a:spcBef>
              <a:buClrTx/>
              <a:buFontTx/>
              <a:buNone/>
            </a:pPr>
            <a:r>
              <a:rPr lang="en-US" altLang="zh-CN" sz="2000" b="1" i="1">
                <a:latin typeface="Calibri" panose="020F0502020204030204" pitchFamily="34" charset="0"/>
                <a:ea typeface="华文行楷" panose="02010800040101010101" pitchFamily="2" charset="-122"/>
              </a:rPr>
              <a:t>}</a:t>
            </a:r>
          </a:p>
        </p:txBody>
      </p:sp>
      <p:grpSp>
        <p:nvGrpSpPr>
          <p:cNvPr id="245765" name="Group 5"/>
          <p:cNvGrpSpPr>
            <a:grpSpLocks/>
          </p:cNvGrpSpPr>
          <p:nvPr/>
        </p:nvGrpSpPr>
        <p:grpSpPr bwMode="auto">
          <a:xfrm>
            <a:off x="5608638" y="3281363"/>
            <a:ext cx="3033712" cy="490537"/>
            <a:chOff x="3072" y="1440"/>
            <a:chExt cx="1536" cy="192"/>
          </a:xfrm>
        </p:grpSpPr>
        <p:sp>
          <p:nvSpPr>
            <p:cNvPr id="24596" name="Rectangle 6"/>
            <p:cNvSpPr>
              <a:spLocks noChangeArrowheads="1"/>
            </p:cNvSpPr>
            <p:nvPr/>
          </p:nvSpPr>
          <p:spPr bwMode="auto">
            <a:xfrm>
              <a:off x="3072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4597" name="Rectangle 7"/>
            <p:cNvSpPr>
              <a:spLocks noChangeArrowheads="1"/>
            </p:cNvSpPr>
            <p:nvPr/>
          </p:nvSpPr>
          <p:spPr bwMode="auto">
            <a:xfrm>
              <a:off x="3264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4598" name="Rectangle 8"/>
            <p:cNvSpPr>
              <a:spLocks noChangeArrowheads="1"/>
            </p:cNvSpPr>
            <p:nvPr/>
          </p:nvSpPr>
          <p:spPr bwMode="auto">
            <a:xfrm>
              <a:off x="3456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4599" name="Rectangle 9"/>
            <p:cNvSpPr>
              <a:spLocks noChangeArrowheads="1"/>
            </p:cNvSpPr>
            <p:nvPr/>
          </p:nvSpPr>
          <p:spPr bwMode="auto">
            <a:xfrm>
              <a:off x="3648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4600" name="Rectangle 10"/>
            <p:cNvSpPr>
              <a:spLocks noChangeArrowheads="1"/>
            </p:cNvSpPr>
            <p:nvPr/>
          </p:nvSpPr>
          <p:spPr bwMode="auto">
            <a:xfrm>
              <a:off x="3840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4601" name="Rectangle 11"/>
            <p:cNvSpPr>
              <a:spLocks noChangeArrowheads="1"/>
            </p:cNvSpPr>
            <p:nvPr/>
          </p:nvSpPr>
          <p:spPr bwMode="auto">
            <a:xfrm>
              <a:off x="4032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4602" name="Rectangle 12"/>
            <p:cNvSpPr>
              <a:spLocks noChangeArrowheads="1"/>
            </p:cNvSpPr>
            <p:nvPr/>
          </p:nvSpPr>
          <p:spPr bwMode="auto">
            <a:xfrm>
              <a:off x="4224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4603" name="Rectangle 13"/>
            <p:cNvSpPr>
              <a:spLocks noChangeArrowheads="1"/>
            </p:cNvSpPr>
            <p:nvPr/>
          </p:nvSpPr>
          <p:spPr bwMode="auto">
            <a:xfrm>
              <a:off x="4416" y="1440"/>
              <a:ext cx="192" cy="19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 b="1">
                  <a:solidFill>
                    <a:schemeClr val="tx1"/>
                  </a:solidFill>
                  <a:latin typeface="Arial" panose="020B0604020202020204" pitchFamily="34" charset="0"/>
                </a:rPr>
                <a:t>\0</a:t>
              </a:r>
            </a:p>
          </p:txBody>
        </p:sp>
      </p:grpSp>
      <p:grpSp>
        <p:nvGrpSpPr>
          <p:cNvPr id="245774" name="Group 14"/>
          <p:cNvGrpSpPr>
            <a:grpSpLocks/>
          </p:cNvGrpSpPr>
          <p:nvPr/>
        </p:nvGrpSpPr>
        <p:grpSpPr bwMode="auto">
          <a:xfrm>
            <a:off x="5600700" y="3795713"/>
            <a:ext cx="2655888" cy="857250"/>
            <a:chOff x="3072" y="1680"/>
            <a:chExt cx="1344" cy="336"/>
          </a:xfrm>
        </p:grpSpPr>
        <p:sp>
          <p:nvSpPr>
            <p:cNvPr id="24594" name="AutoShape 15"/>
            <p:cNvSpPr>
              <a:spLocks/>
            </p:cNvSpPr>
            <p:nvPr/>
          </p:nvSpPr>
          <p:spPr bwMode="auto">
            <a:xfrm rot="5400000">
              <a:off x="3672" y="1080"/>
              <a:ext cx="144" cy="1344"/>
            </a:xfrm>
            <a:prstGeom prst="rightBrace">
              <a:avLst>
                <a:gd name="adj1" fmla="val 77778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24595" name="Rectangle 16"/>
            <p:cNvSpPr>
              <a:spLocks noChangeArrowheads="1"/>
            </p:cNvSpPr>
            <p:nvPr/>
          </p:nvSpPr>
          <p:spPr bwMode="auto">
            <a:xfrm>
              <a:off x="3408" y="1824"/>
              <a:ext cx="62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 b="1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串长</a:t>
              </a:r>
            </a:p>
          </p:txBody>
        </p:sp>
      </p:grp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7377113" y="2366963"/>
            <a:ext cx="1516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rgbClr val="00FF00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sym typeface="Monotype Sorts" charset="2"/>
              </a:rPr>
              <a:t>length=7</a:t>
            </a:r>
          </a:p>
        </p:txBody>
      </p:sp>
      <p:sp>
        <p:nvSpPr>
          <p:cNvPr id="245778" name="AutoShape 18"/>
          <p:cNvSpPr>
            <a:spLocks noChangeArrowheads="1"/>
          </p:cNvSpPr>
          <p:nvPr/>
        </p:nvSpPr>
        <p:spPr bwMode="auto">
          <a:xfrm>
            <a:off x="8237538" y="2824163"/>
            <a:ext cx="379412" cy="457200"/>
          </a:xfrm>
          <a:prstGeom prst="downArrow">
            <a:avLst>
              <a:gd name="adj1" fmla="val 50000"/>
              <a:gd name="adj2" fmla="val 30126"/>
            </a:avLst>
          </a:prstGeom>
          <a:solidFill>
            <a:srgbClr val="FF7C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grpSp>
        <p:nvGrpSpPr>
          <p:cNvPr id="245779" name="Group 19"/>
          <p:cNvGrpSpPr>
            <a:grpSpLocks/>
          </p:cNvGrpSpPr>
          <p:nvPr/>
        </p:nvGrpSpPr>
        <p:grpSpPr bwMode="auto">
          <a:xfrm>
            <a:off x="5033963" y="2347913"/>
            <a:ext cx="1516062" cy="933450"/>
            <a:chOff x="3202" y="1284"/>
            <a:chExt cx="955" cy="588"/>
          </a:xfrm>
        </p:grpSpPr>
        <p:sp>
          <p:nvSpPr>
            <p:cNvPr id="24592" name="Text Box 20"/>
            <p:cNvSpPr txBox="1">
              <a:spLocks noChangeArrowheads="1"/>
            </p:cNvSpPr>
            <p:nvPr/>
          </p:nvSpPr>
          <p:spPr bwMode="auto">
            <a:xfrm>
              <a:off x="3202" y="1284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FF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length=0</a:t>
              </a:r>
            </a:p>
          </p:txBody>
        </p:sp>
        <p:sp>
          <p:nvSpPr>
            <p:cNvPr id="24593" name="AutoShape 21"/>
            <p:cNvSpPr>
              <a:spLocks noChangeArrowheads="1"/>
            </p:cNvSpPr>
            <p:nvPr/>
          </p:nvSpPr>
          <p:spPr bwMode="auto">
            <a:xfrm>
              <a:off x="3564" y="1584"/>
              <a:ext cx="239" cy="288"/>
            </a:xfrm>
            <a:prstGeom prst="downArrow">
              <a:avLst>
                <a:gd name="adj1" fmla="val 50000"/>
                <a:gd name="adj2" fmla="val 30126"/>
              </a:avLst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5782" name="Group 22"/>
          <p:cNvGrpSpPr>
            <a:grpSpLocks/>
          </p:cNvGrpSpPr>
          <p:nvPr/>
        </p:nvGrpSpPr>
        <p:grpSpPr bwMode="auto">
          <a:xfrm>
            <a:off x="5414963" y="2347913"/>
            <a:ext cx="1516062" cy="933450"/>
            <a:chOff x="3202" y="1284"/>
            <a:chExt cx="955" cy="588"/>
          </a:xfrm>
        </p:grpSpPr>
        <p:sp>
          <p:nvSpPr>
            <p:cNvPr id="24590" name="Text Box 23"/>
            <p:cNvSpPr txBox="1">
              <a:spLocks noChangeArrowheads="1"/>
            </p:cNvSpPr>
            <p:nvPr/>
          </p:nvSpPr>
          <p:spPr bwMode="auto">
            <a:xfrm>
              <a:off x="3202" y="1284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FF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length=1</a:t>
              </a:r>
            </a:p>
          </p:txBody>
        </p:sp>
        <p:sp>
          <p:nvSpPr>
            <p:cNvPr id="24591" name="AutoShape 24"/>
            <p:cNvSpPr>
              <a:spLocks noChangeArrowheads="1"/>
            </p:cNvSpPr>
            <p:nvPr/>
          </p:nvSpPr>
          <p:spPr bwMode="auto">
            <a:xfrm>
              <a:off x="3564" y="1584"/>
              <a:ext cx="239" cy="288"/>
            </a:xfrm>
            <a:prstGeom prst="downArrow">
              <a:avLst>
                <a:gd name="adj1" fmla="val 50000"/>
                <a:gd name="adj2" fmla="val 30126"/>
              </a:avLst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245785" name="Group 25"/>
          <p:cNvGrpSpPr>
            <a:grpSpLocks/>
          </p:cNvGrpSpPr>
          <p:nvPr/>
        </p:nvGrpSpPr>
        <p:grpSpPr bwMode="auto">
          <a:xfrm>
            <a:off x="5795963" y="2347913"/>
            <a:ext cx="1516062" cy="933450"/>
            <a:chOff x="3202" y="1284"/>
            <a:chExt cx="955" cy="588"/>
          </a:xfrm>
        </p:grpSpPr>
        <p:sp>
          <p:nvSpPr>
            <p:cNvPr id="24588" name="Text Box 26"/>
            <p:cNvSpPr txBox="1">
              <a:spLocks noChangeArrowheads="1"/>
            </p:cNvSpPr>
            <p:nvPr/>
          </p:nvSpPr>
          <p:spPr bwMode="auto">
            <a:xfrm>
              <a:off x="3202" y="1284"/>
              <a:ext cx="9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33FF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rgbClr val="00FF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>
                  <a:srgbClr val="CC99FF"/>
                </a:buClr>
                <a:buFont typeface="Monotype Sorts" charset="2"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sym typeface="Monotype Sorts" charset="2"/>
                </a:rPr>
                <a:t>length=2</a:t>
              </a:r>
            </a:p>
          </p:txBody>
        </p:sp>
        <p:sp>
          <p:nvSpPr>
            <p:cNvPr id="24589" name="AutoShape 27"/>
            <p:cNvSpPr>
              <a:spLocks noChangeArrowheads="1"/>
            </p:cNvSpPr>
            <p:nvPr/>
          </p:nvSpPr>
          <p:spPr bwMode="auto">
            <a:xfrm>
              <a:off x="3564" y="1584"/>
              <a:ext cx="239" cy="288"/>
            </a:xfrm>
            <a:prstGeom prst="downArrow">
              <a:avLst>
                <a:gd name="adj1" fmla="val 50000"/>
                <a:gd name="adj2" fmla="val 30126"/>
              </a:avLst>
            </a:prstGeom>
            <a:solidFill>
              <a:srgbClr val="FF7C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5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4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  <p:bldP spid="245764" grpId="0" animBg="1"/>
      <p:bldP spid="245777" grpId="0" autoUpdateAnimBg="0"/>
      <p:bldP spid="24577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求字符串长度函数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1512887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求字符串长度函数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语法格式：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strlen</a:t>
            </a:r>
            <a:r>
              <a:rPr lang="en-US" altLang="zh-CN" sz="2400" smtClean="0">
                <a:ea typeface="宋体" panose="02010600030101010101" pitchFamily="2" charset="-122"/>
              </a:rPr>
              <a:t>(s);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功能</a:t>
            </a:r>
            <a:r>
              <a:rPr lang="zh-CN" altLang="en-US" sz="2400" smtClean="0">
                <a:ea typeface="楷体_GB2312" pitchFamily="49" charset="-122"/>
              </a:rPr>
              <a:t>：计算字符串</a:t>
            </a:r>
            <a:r>
              <a:rPr lang="en-US" altLang="zh-CN" sz="2400" smtClean="0">
                <a:ea typeface="宋体" panose="02010600030101010101" pitchFamily="2" charset="-122"/>
              </a:rPr>
              <a:t>s </a:t>
            </a:r>
            <a:r>
              <a:rPr lang="zh-CN" altLang="en-US" sz="2400" smtClean="0">
                <a:ea typeface="楷体_GB2312" pitchFamily="49" charset="-122"/>
              </a:rPr>
              <a:t>中字符的个数，并将字符的个数作为函数的返回值，不包括字符 </a:t>
            </a:r>
            <a:r>
              <a:rPr lang="en-US" altLang="zh-CN" sz="2400" smtClean="0">
                <a:ea typeface="宋体" panose="02010600030101010101" pitchFamily="2" charset="-122"/>
              </a:rPr>
              <a:t>\0</a:t>
            </a:r>
            <a:r>
              <a:rPr lang="zh-CN" altLang="en-US" sz="2400" smtClean="0">
                <a:ea typeface="楷体_GB2312" pitchFamily="49" charset="-122"/>
              </a:rPr>
              <a:t>。</a:t>
            </a: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611188" y="2781300"/>
            <a:ext cx="7705725" cy="38163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#include &lt;string.h&gt;</a:t>
            </a:r>
            <a:endParaRPr lang="en-US" altLang="zh-CN" sz="2000" b="1" i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{   int  length=0;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char str[30];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printf("Input a String: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gets(str);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while( str[length] !='\0'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    length++;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printf("\n </a:t>
            </a:r>
            <a:r>
              <a:rPr kumimoji="1" lang="zh-CN" altLang="zh-CN" sz="2000" b="1" i="1">
                <a:latin typeface="Arial" panose="020B0604020202020204" pitchFamily="34" charset="0"/>
              </a:rPr>
              <a:t>String length</a:t>
            </a:r>
            <a:r>
              <a:rPr lang="en-US" altLang="zh-CN" sz="2000" b="1" i="1">
                <a:latin typeface="Arial" panose="020B0604020202020204" pitchFamily="34" charset="0"/>
              </a:rPr>
              <a:t> is %d\n", length 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46789" name="Text Box 5"/>
          <p:cNvSpPr txBox="1">
            <a:spLocks noChangeArrowheads="1"/>
          </p:cNvSpPr>
          <p:nvPr/>
        </p:nvSpPr>
        <p:spPr bwMode="auto">
          <a:xfrm>
            <a:off x="971550" y="5013325"/>
            <a:ext cx="3527425" cy="576263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i="1">
                <a:solidFill>
                  <a:srgbClr val="0000FF"/>
                </a:solidFill>
                <a:latin typeface="Arial" panose="020B0604020202020204" pitchFamily="34" charset="0"/>
              </a:rPr>
              <a:t>length=</a:t>
            </a: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</a:rPr>
              <a:t> strlen(</a:t>
            </a:r>
            <a:r>
              <a:rPr lang="en-US" altLang="zh-CN" b="1" i="1">
                <a:solidFill>
                  <a:srgbClr val="0000CC"/>
                </a:solidFill>
                <a:latin typeface="Arial" panose="020B0604020202020204" pitchFamily="34" charset="0"/>
              </a:rPr>
              <a:t>str</a:t>
            </a:r>
            <a:r>
              <a:rPr lang="en-US" altLang="zh-CN" b="1" i="1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67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67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6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6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6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6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6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6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6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67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67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67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46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/>
      <p:bldP spid="246788" grpId="0" build="allAtOnce" animBg="1"/>
      <p:bldP spid="24678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字符串复制函数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569325" cy="15113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字符串复制函数</a:t>
            </a:r>
          </a:p>
          <a:p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语法格式</a:t>
            </a:r>
            <a:r>
              <a:rPr lang="zh-CN" altLang="en-US" sz="2400" smtClean="0">
                <a:ea typeface="楷体_GB2312" pitchFamily="49" charset="-122"/>
              </a:rPr>
              <a:t>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strcpy</a:t>
            </a:r>
            <a:r>
              <a:rPr lang="en-US" altLang="zh-CN" sz="2400" smtClean="0">
                <a:ea typeface="宋体" panose="02010600030101010101" pitchFamily="2" charset="-122"/>
              </a:rPr>
              <a:t>(dest,src);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功能</a:t>
            </a:r>
            <a:r>
              <a:rPr lang="zh-CN" altLang="en-US" sz="2400" smtClean="0">
                <a:ea typeface="楷体_GB2312" pitchFamily="49" charset="-122"/>
              </a:rPr>
              <a:t>：把字符数组</a:t>
            </a:r>
            <a:r>
              <a:rPr lang="en-US" altLang="zh-CN" sz="2400" smtClean="0">
                <a:ea typeface="宋体" panose="02010600030101010101" pitchFamily="2" charset="-122"/>
              </a:rPr>
              <a:t>src</a:t>
            </a:r>
            <a:r>
              <a:rPr lang="zh-CN" altLang="en-US" sz="2400" smtClean="0">
                <a:ea typeface="楷体_GB2312" pitchFamily="49" charset="-122"/>
              </a:rPr>
              <a:t>中的字符串拷贝到字符数组</a:t>
            </a:r>
            <a:r>
              <a:rPr lang="en-US" altLang="zh-CN" sz="2400" smtClean="0">
                <a:ea typeface="宋体" panose="02010600030101010101" pitchFamily="2" charset="-122"/>
              </a:rPr>
              <a:t>dest</a:t>
            </a:r>
            <a:r>
              <a:rPr lang="zh-CN" altLang="en-US" sz="2400" smtClean="0">
                <a:ea typeface="楷体_GB2312" pitchFamily="49" charset="-122"/>
              </a:rPr>
              <a:t>中，</a:t>
            </a:r>
            <a:r>
              <a:rPr lang="en-US" altLang="zh-CN" sz="2400" smtClean="0">
                <a:ea typeface="宋体" panose="02010600030101010101" pitchFamily="2" charset="-122"/>
              </a:rPr>
              <a:t>\0</a:t>
            </a:r>
            <a:r>
              <a:rPr lang="zh-CN" altLang="en-US" sz="2400" smtClean="0">
                <a:ea typeface="楷体_GB2312" pitchFamily="49" charset="-122"/>
              </a:rPr>
              <a:t>也一同拷贝。</a:t>
            </a:r>
            <a:r>
              <a:rPr lang="en-US" altLang="zh-CN" sz="2400" smtClean="0">
                <a:ea typeface="宋体" panose="02010600030101010101" pitchFamily="2" charset="-122"/>
              </a:rPr>
              <a:t>src</a:t>
            </a:r>
            <a:r>
              <a:rPr lang="zh-CN" altLang="en-US" sz="2400" smtClean="0">
                <a:ea typeface="楷体_GB2312" pitchFamily="49" charset="-122"/>
              </a:rPr>
              <a:t>也可以是一个字符串常量</a:t>
            </a:r>
            <a:r>
              <a:rPr lang="zh-CN" altLang="en-US" smtClean="0">
                <a:ea typeface="楷体_GB2312" pitchFamily="49" charset="-122"/>
              </a:rPr>
              <a:t>。</a:t>
            </a:r>
          </a:p>
        </p:txBody>
      </p:sp>
      <p:sp>
        <p:nvSpPr>
          <p:cNvPr id="247812" name="Rectangle 4"/>
          <p:cNvSpPr>
            <a:spLocks noChangeArrowheads="1"/>
          </p:cNvSpPr>
          <p:nvPr/>
        </p:nvSpPr>
        <p:spPr bwMode="auto">
          <a:xfrm>
            <a:off x="611188" y="2924175"/>
            <a:ext cx="7705725" cy="36004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{	char source[ ] = "We change lives";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char target[20];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strcpy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target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source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源字符串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%s", source);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目标字符串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%s\n", target);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47813" name="AutoShape 5"/>
          <p:cNvSpPr>
            <a:spLocks noChangeArrowheads="1"/>
          </p:cNvSpPr>
          <p:nvPr/>
        </p:nvSpPr>
        <p:spPr bwMode="auto">
          <a:xfrm>
            <a:off x="3348038" y="1125538"/>
            <a:ext cx="1296987" cy="360362"/>
          </a:xfrm>
          <a:prstGeom prst="wedgeRectCallout">
            <a:avLst>
              <a:gd name="adj1" fmla="val -46204"/>
              <a:gd name="adj2" fmla="val 1059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目标数组</a:t>
            </a:r>
          </a:p>
        </p:txBody>
      </p:sp>
      <p:sp>
        <p:nvSpPr>
          <p:cNvPr id="247814" name="AutoShape 6"/>
          <p:cNvSpPr>
            <a:spLocks noChangeArrowheads="1"/>
          </p:cNvSpPr>
          <p:nvPr/>
        </p:nvSpPr>
        <p:spPr bwMode="auto">
          <a:xfrm>
            <a:off x="4787900" y="1196975"/>
            <a:ext cx="1152525" cy="360363"/>
          </a:xfrm>
          <a:prstGeom prst="wedgeRectCallout">
            <a:avLst>
              <a:gd name="adj1" fmla="val -110329"/>
              <a:gd name="adj2" fmla="val 11211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chemeClr val="bg1"/>
                </a:solidFill>
                <a:latin typeface="Arial" panose="020B0604020202020204" pitchFamily="34" charset="0"/>
              </a:rPr>
              <a:t>源数组</a:t>
            </a:r>
          </a:p>
        </p:txBody>
      </p:sp>
      <p:sp>
        <p:nvSpPr>
          <p:cNvPr id="247815" name="Text Box 7"/>
          <p:cNvSpPr txBox="1">
            <a:spLocks noChangeArrowheads="1"/>
          </p:cNvSpPr>
          <p:nvPr/>
        </p:nvSpPr>
        <p:spPr bwMode="auto">
          <a:xfrm>
            <a:off x="4498975" y="5734050"/>
            <a:ext cx="4105275" cy="8540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源字符串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We change lives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目标字符串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We change lives</a:t>
            </a:r>
          </a:p>
        </p:txBody>
      </p:sp>
      <p:sp>
        <p:nvSpPr>
          <p:cNvPr id="247816" name="AutoShape 8"/>
          <p:cNvSpPr>
            <a:spLocks noChangeArrowheads="1"/>
          </p:cNvSpPr>
          <p:nvPr/>
        </p:nvSpPr>
        <p:spPr bwMode="auto">
          <a:xfrm>
            <a:off x="5076825" y="3141663"/>
            <a:ext cx="2808288" cy="574675"/>
          </a:xfrm>
          <a:prstGeom prst="wedgeRectCallout">
            <a:avLst>
              <a:gd name="adj1" fmla="val -104324"/>
              <a:gd name="adj2" fmla="val 24640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</a:rPr>
              <a:t>target= source ; 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247817" name="AutoShape 9"/>
          <p:cNvSpPr>
            <a:spLocks noChangeArrowheads="1"/>
          </p:cNvSpPr>
          <p:nvPr/>
        </p:nvSpPr>
        <p:spPr bwMode="auto">
          <a:xfrm>
            <a:off x="825500" y="3028950"/>
            <a:ext cx="6770688" cy="3208338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字符串不能直接整体赋值，</a:t>
            </a: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必须借助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strcpy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781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781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7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7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7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78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78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78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478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78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78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78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7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  <p:bldP spid="247812" grpId="0" build="allAtOnce" animBg="1"/>
      <p:bldP spid="247813" grpId="0" animBg="1"/>
      <p:bldP spid="247814" grpId="0" animBg="1"/>
      <p:bldP spid="247815" grpId="0" animBg="1"/>
      <p:bldP spid="247816" grpId="0" animBg="1"/>
      <p:bldP spid="2478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字符串比较函数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41425"/>
            <a:ext cx="8569325" cy="52117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字符串比较函数</a:t>
            </a:r>
          </a:p>
          <a:p>
            <a:pPr>
              <a:lnSpc>
                <a:spcPct val="105000"/>
              </a:lnSpc>
            </a:pPr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语法格式</a:t>
            </a:r>
            <a:r>
              <a:rPr lang="zh-CN" altLang="en-US" sz="2400" smtClean="0">
                <a:ea typeface="楷体_GB2312" pitchFamily="49" charset="-122"/>
              </a:rPr>
              <a:t>：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strcmp</a:t>
            </a:r>
            <a:r>
              <a:rPr lang="en-US" altLang="zh-CN" sz="2400" smtClean="0">
                <a:ea typeface="宋体" panose="02010600030101010101" pitchFamily="2" charset="-122"/>
              </a:rPr>
              <a:t>(str1,str2);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功能</a:t>
            </a:r>
            <a:r>
              <a:rPr lang="zh-CN" altLang="en-US" sz="2400" smtClean="0">
                <a:ea typeface="楷体_GB2312" pitchFamily="49" charset="-122"/>
              </a:rPr>
              <a:t>：比较字符串</a:t>
            </a:r>
            <a:r>
              <a:rPr lang="en-US" altLang="zh-CN" sz="2400" smtClean="0">
                <a:ea typeface="宋体" panose="02010600030101010101" pitchFamily="2" charset="-122"/>
              </a:rPr>
              <a:t>str1</a:t>
            </a:r>
            <a:r>
              <a:rPr lang="zh-CN" altLang="en-US" sz="2400" smtClean="0">
                <a:ea typeface="楷体_GB2312" pitchFamily="49" charset="-122"/>
              </a:rPr>
              <a:t>和</a:t>
            </a:r>
            <a:r>
              <a:rPr lang="en-US" altLang="zh-CN" sz="2400" smtClean="0">
                <a:ea typeface="宋体" panose="02010600030101010101" pitchFamily="2" charset="-122"/>
              </a:rPr>
              <a:t>str2</a:t>
            </a:r>
            <a:r>
              <a:rPr lang="zh-CN" altLang="en-US" sz="2400" smtClean="0">
                <a:ea typeface="楷体_GB2312" pitchFamily="49" charset="-122"/>
              </a:rPr>
              <a:t>的大小，返回比较的结果。</a:t>
            </a:r>
            <a:r>
              <a:rPr kumimoji="1" lang="zh-CN" altLang="en-US" sz="2400" smtClean="0">
                <a:solidFill>
                  <a:srgbClr val="333333"/>
                </a:solidFill>
                <a:ea typeface="楷体_GB2312" pitchFamily="49" charset="-122"/>
                <a:sym typeface="Symbol" panose="05050102010706020507" pitchFamily="18" charset="2"/>
              </a:rPr>
              <a:t>结果为：</a:t>
            </a:r>
          </a:p>
          <a:p>
            <a:r>
              <a:rPr kumimoji="1" lang="zh-CN" altLang="en-US" sz="2400" smtClean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		</a:t>
            </a:r>
            <a:r>
              <a:rPr lang="en-US" altLang="zh-CN" sz="2400" smtClean="0">
                <a:ea typeface="楷体_GB2312" pitchFamily="49" charset="-122"/>
                <a:sym typeface="Symbol" panose="05050102010706020507" pitchFamily="18" charset="2"/>
              </a:rPr>
              <a:t>0--</a:t>
            </a:r>
            <a:r>
              <a:rPr lang="zh-CN" altLang="en-US" sz="2400" smtClean="0">
                <a:ea typeface="楷体_GB2312" pitchFamily="49" charset="-122"/>
                <a:sym typeface="Symbol" panose="05050102010706020507" pitchFamily="18" charset="2"/>
              </a:rPr>
              <a:t>相等，</a:t>
            </a:r>
            <a:r>
              <a:rPr kumimoji="1" lang="zh-CN" altLang="en-US" sz="240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正数</a:t>
            </a:r>
            <a:r>
              <a:rPr lang="en-US" altLang="zh-CN" sz="2400" smtClean="0">
                <a:ea typeface="楷体_GB2312" pitchFamily="49" charset="-122"/>
                <a:sym typeface="Symbol" panose="05050102010706020507" pitchFamily="18" charset="2"/>
              </a:rPr>
              <a:t>--</a:t>
            </a:r>
            <a:r>
              <a:rPr lang="en-US" altLang="zh-CN" sz="2400" smtClean="0">
                <a:ea typeface="楷体_GB2312" pitchFamily="49" charset="-122"/>
              </a:rPr>
              <a:t>str</a:t>
            </a:r>
            <a:r>
              <a:rPr lang="en-US" altLang="zh-CN" sz="2400" smtClean="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lang="zh-CN" altLang="en-US" sz="2400" smtClean="0">
                <a:ea typeface="楷体_GB2312" pitchFamily="49" charset="-122"/>
                <a:sym typeface="Symbol" panose="05050102010706020507" pitchFamily="18" charset="2"/>
              </a:rPr>
              <a:t>大，</a:t>
            </a:r>
            <a:r>
              <a:rPr kumimoji="1" lang="zh-CN" altLang="en-US" sz="240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负数</a:t>
            </a:r>
            <a:r>
              <a:rPr lang="en-US" altLang="zh-CN" sz="2400" smtClean="0">
                <a:ea typeface="楷体_GB2312" pitchFamily="49" charset="-122"/>
                <a:sym typeface="Symbol" panose="05050102010706020507" pitchFamily="18" charset="2"/>
              </a:rPr>
              <a:t>--</a:t>
            </a:r>
            <a:r>
              <a:rPr lang="en-US" altLang="zh-CN" sz="2400" smtClean="0">
                <a:ea typeface="楷体_GB2312" pitchFamily="49" charset="-122"/>
              </a:rPr>
              <a:t>str</a:t>
            </a:r>
            <a:r>
              <a:rPr lang="en-US" altLang="zh-CN" sz="2400" smtClean="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400" smtClean="0">
                <a:ea typeface="楷体_GB2312" pitchFamily="49" charset="-122"/>
                <a:sym typeface="Symbol" panose="05050102010706020507" pitchFamily="18" charset="2"/>
              </a:rPr>
              <a:t>大</a:t>
            </a:r>
            <a:endParaRPr lang="zh-CN" altLang="en-US" sz="2400" smtClean="0">
              <a:ea typeface="楷体_GB2312" pitchFamily="49" charset="-122"/>
            </a:endParaRPr>
          </a:p>
          <a:p>
            <a:pPr>
              <a:lnSpc>
                <a:spcPct val="105000"/>
              </a:lnSpc>
            </a:pPr>
            <a:r>
              <a:rPr lang="zh-CN" altLang="en-US" sz="2400" smtClean="0">
                <a:ea typeface="楷体_GB2312" pitchFamily="49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比较原则</a:t>
            </a:r>
            <a:r>
              <a:rPr lang="zh-CN" altLang="en-US" sz="2400" smtClean="0">
                <a:ea typeface="楷体_GB2312" pitchFamily="49" charset="-122"/>
              </a:rPr>
              <a:t>：按照</a:t>
            </a:r>
            <a:r>
              <a:rPr lang="zh-CN" altLang="zh-CN" sz="2400" smtClean="0">
                <a:latin typeface="宋体" panose="02010600030101010101" pitchFamily="2" charset="-122"/>
                <a:ea typeface="楷体_GB2312" pitchFamily="49" charset="-122"/>
              </a:rPr>
              <a:t>串中对应位置字符的</a:t>
            </a:r>
            <a:r>
              <a:rPr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ASCII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码</a:t>
            </a:r>
            <a:r>
              <a:rPr lang="zh-CN" altLang="en-US" sz="2400" smtClean="0">
                <a:ea typeface="楷体_GB2312" pitchFamily="49" charset="-122"/>
              </a:rPr>
              <a:t>比较</a:t>
            </a:r>
          </a:p>
          <a:p>
            <a:pPr>
              <a:lnSpc>
                <a:spcPct val="105000"/>
              </a:lnSpc>
            </a:pPr>
            <a:r>
              <a:rPr lang="zh-CN" altLang="en-US" sz="2400" smtClean="0">
                <a:ea typeface="楷体_GB2312" pitchFamily="49" charset="-122"/>
              </a:rPr>
              <a:t>例如：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str1	str2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	</a:t>
            </a:r>
            <a:r>
              <a:rPr kumimoji="1" lang="en-US" altLang="zh-CN" sz="2400" smtClean="0">
                <a:ea typeface="宋体" panose="02010600030101010101" pitchFamily="2" charset="-122"/>
              </a:rPr>
              <a:t>“abc” </a:t>
            </a:r>
            <a:r>
              <a:rPr kumimoji="1" lang="zh-CN" altLang="en-US" sz="2400" smtClean="0">
                <a:ea typeface="楷体_GB2312" pitchFamily="49" charset="-122"/>
              </a:rPr>
              <a:t>与 “</a:t>
            </a:r>
            <a:r>
              <a:rPr kumimoji="1" lang="en-US" altLang="zh-CN" sz="2400" smtClean="0">
                <a:ea typeface="宋体" panose="02010600030101010101" pitchFamily="2" charset="-122"/>
              </a:rPr>
              <a:t>abc” </a:t>
            </a:r>
            <a:r>
              <a:rPr kumimoji="1" lang="zh-CN" altLang="en-US" sz="2400" smtClean="0">
                <a:ea typeface="楷体_GB2312" pitchFamily="49" charset="-122"/>
              </a:rPr>
              <a:t>，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strcmp(</a:t>
            </a:r>
            <a:r>
              <a:rPr kumimoji="1"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str1,str2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)==0</a:t>
            </a:r>
          </a:p>
          <a:p>
            <a:r>
              <a:rPr kumimoji="1" lang="en-US" altLang="zh-CN" sz="2400" smtClean="0">
                <a:ea typeface="宋体" panose="02010600030101010101" pitchFamily="2" charset="-122"/>
              </a:rPr>
              <a:t>		“abcd”</a:t>
            </a:r>
            <a:r>
              <a:rPr kumimoji="1" lang="zh-CN" altLang="en-US" sz="2400" smtClean="0">
                <a:ea typeface="楷体_GB2312" pitchFamily="49" charset="-122"/>
              </a:rPr>
              <a:t>与 “</a:t>
            </a:r>
            <a:r>
              <a:rPr kumimoji="1" lang="en-US" altLang="zh-CN" sz="2400" smtClean="0">
                <a:ea typeface="宋体" panose="02010600030101010101" pitchFamily="2" charset="-122"/>
              </a:rPr>
              <a:t>abck”</a:t>
            </a:r>
            <a:r>
              <a:rPr kumimoji="1" lang="zh-CN" altLang="en-US" sz="2400" smtClean="0">
                <a:ea typeface="楷体_GB2312" pitchFamily="49" charset="-122"/>
              </a:rPr>
              <a:t>，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strcmp(</a:t>
            </a:r>
            <a:r>
              <a:rPr kumimoji="1"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str1,str2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)&lt;0</a:t>
            </a:r>
          </a:p>
          <a:p>
            <a:r>
              <a:rPr kumimoji="1" lang="en-US" altLang="zh-CN" sz="2400" smtClean="0">
                <a:ea typeface="宋体" panose="02010600030101010101" pitchFamily="2" charset="-122"/>
              </a:rPr>
              <a:t>		“abc” </a:t>
            </a:r>
            <a:r>
              <a:rPr kumimoji="1" lang="zh-CN" altLang="en-US" sz="2400" smtClean="0">
                <a:ea typeface="楷体_GB2312" pitchFamily="49" charset="-122"/>
              </a:rPr>
              <a:t>与 “</a:t>
            </a:r>
            <a:r>
              <a:rPr kumimoji="1" lang="en-US" altLang="zh-CN" sz="2400" smtClean="0">
                <a:ea typeface="宋体" panose="02010600030101010101" pitchFamily="2" charset="-122"/>
              </a:rPr>
              <a:t>ab”</a:t>
            </a:r>
            <a:r>
              <a:rPr kumimoji="1" lang="zh-CN" altLang="en-US" sz="2400" smtClean="0">
                <a:ea typeface="楷体_GB2312" pitchFamily="49" charset="-122"/>
              </a:rPr>
              <a:t>，  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strcmp(</a:t>
            </a:r>
            <a:r>
              <a:rPr kumimoji="1"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str1,str2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)&gt;0 </a:t>
            </a:r>
          </a:p>
          <a:p>
            <a:r>
              <a:rPr kumimoji="1" lang="en-US" altLang="zh-CN" sz="2400" smtClean="0">
                <a:ea typeface="宋体" panose="02010600030101010101" pitchFamily="2" charset="-122"/>
              </a:rPr>
              <a:t>		“abc” </a:t>
            </a:r>
            <a:r>
              <a:rPr kumimoji="1" lang="zh-CN" altLang="en-US" sz="2400" smtClean="0">
                <a:ea typeface="楷体_GB2312" pitchFamily="49" charset="-122"/>
              </a:rPr>
              <a:t>与 “</a:t>
            </a:r>
            <a:r>
              <a:rPr kumimoji="1" lang="en-US" altLang="zh-CN" sz="2400" smtClean="0">
                <a:ea typeface="宋体" panose="02010600030101010101" pitchFamily="2" charset="-122"/>
              </a:rPr>
              <a:t>b”</a:t>
            </a:r>
            <a:r>
              <a:rPr kumimoji="1" lang="zh-CN" altLang="en-US" sz="2400" smtClean="0">
                <a:ea typeface="楷体_GB2312" pitchFamily="49" charset="-122"/>
              </a:rPr>
              <a:t>，    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strcmp(</a:t>
            </a:r>
            <a:r>
              <a:rPr kumimoji="1"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str1,str2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)&lt;0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zh-CN" altLang="en-US" smtClean="0">
              <a:ea typeface="楷体_GB2312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字符串比较函数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4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zh-CN" altLang="en-US" smtClean="0">
                <a:ea typeface="楷体_GB2312" pitchFamily="49" charset="-122"/>
              </a:rPr>
              <a:t>验证用户输入的用户名及密码是否正确</a:t>
            </a: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395288" y="1773238"/>
            <a:ext cx="8569325" cy="467995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//chap10ex4.c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{	char name[15], pwd[15];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char sname[ ]=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"System</a:t>
            </a:r>
            <a:r>
              <a:rPr lang="en-US" altLang="zh-CN" sz="2000" b="1">
                <a:solidFill>
                  <a:srgbClr val="333333"/>
                </a:solidFill>
                <a:latin typeface="Arial" panose="020B0604020202020204" pitchFamily="34" charset="0"/>
              </a:rPr>
              <a:t>",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spwd[ ]=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 "123456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int </a:t>
            </a:r>
            <a:r>
              <a:rPr lang="en-US" altLang="zh-CN" sz="2000" b="1">
                <a:solidFill>
                  <a:srgbClr val="00CC00"/>
                </a:solidFill>
                <a:latin typeface="Arial" panose="020B0604020202020204" pitchFamily="34" charset="0"/>
              </a:rPr>
              <a:t>login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请输入用户名：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" );	gets(name);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请输入密码：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");	gets(pwd);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if((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strcmp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name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sname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==0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 &amp;&amp;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                      (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strcmp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pwd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spwd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==0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))	</a:t>
            </a:r>
            <a:r>
              <a:rPr lang="en-US" altLang="zh-CN" sz="2000" b="1">
                <a:solidFill>
                  <a:srgbClr val="00CC00"/>
                </a:solidFill>
                <a:latin typeface="Arial" panose="020B0604020202020204" pitchFamily="34" charset="0"/>
              </a:rPr>
              <a:t>login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=1;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if (</a:t>
            </a:r>
            <a:r>
              <a:rPr lang="en-US" altLang="zh-CN" sz="2000" b="1">
                <a:solidFill>
                  <a:srgbClr val="00CC00"/>
                </a:solidFill>
                <a:latin typeface="Arial" panose="020B0604020202020204" pitchFamily="34" charset="0"/>
              </a:rPr>
              <a:t>login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   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您已成功登录！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\n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else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用户名和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或密码无效！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\n ");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49861" name="Text Box 5"/>
          <p:cNvSpPr txBox="1">
            <a:spLocks noChangeArrowheads="1"/>
          </p:cNvSpPr>
          <p:nvPr/>
        </p:nvSpPr>
        <p:spPr bwMode="auto">
          <a:xfrm>
            <a:off x="5581650" y="1341438"/>
            <a:ext cx="3311525" cy="1433512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请输入用户名：</a:t>
            </a: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System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请输入密码： </a:t>
            </a: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123456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2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您已成功登录！</a:t>
            </a:r>
          </a:p>
        </p:txBody>
      </p:sp>
      <p:sp>
        <p:nvSpPr>
          <p:cNvPr id="249862" name="AutoShape 6"/>
          <p:cNvSpPr>
            <a:spLocks noChangeArrowheads="1"/>
          </p:cNvSpPr>
          <p:nvPr/>
        </p:nvSpPr>
        <p:spPr bwMode="auto">
          <a:xfrm>
            <a:off x="5724525" y="3357563"/>
            <a:ext cx="2735263" cy="576262"/>
          </a:xfrm>
          <a:prstGeom prst="wedgeRectCallout">
            <a:avLst>
              <a:gd name="adj1" fmla="val -86042"/>
              <a:gd name="adj2" fmla="val 20399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</a:rPr>
              <a:t>name== sname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</a:rPr>
              <a:t>？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2484438" y="6391275"/>
            <a:ext cx="5184775" cy="466725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思考：如何允许用户三次输入密码？</a:t>
            </a:r>
          </a:p>
        </p:txBody>
      </p:sp>
      <p:sp>
        <p:nvSpPr>
          <p:cNvPr id="249864" name="AutoShape 8"/>
          <p:cNvSpPr>
            <a:spLocks noChangeArrowheads="1"/>
          </p:cNvSpPr>
          <p:nvPr/>
        </p:nvSpPr>
        <p:spPr bwMode="auto">
          <a:xfrm>
            <a:off x="73025" y="3284538"/>
            <a:ext cx="8963025" cy="3208337"/>
          </a:xfrm>
          <a:prstGeom prst="irregularSeal1">
            <a:avLst/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字符串不能用关系运算符比较大小，</a:t>
            </a:r>
          </a:p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必须借助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strcmp</a:t>
            </a:r>
            <a:r>
              <a:rPr lang="zh-CN" altLang="en-US" sz="24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！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8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8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9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9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9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9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9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9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9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498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49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9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9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9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98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98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498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/>
      <p:bldP spid="249860" grpId="0" build="allAtOnce" animBg="1"/>
      <p:bldP spid="249861" grpId="0" animBg="1"/>
      <p:bldP spid="249862" grpId="0" animBg="1"/>
      <p:bldP spid="249863" grpId="0" animBg="1"/>
      <p:bldP spid="24986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字符串连接函数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19446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字符串连接函数</a:t>
            </a:r>
          </a:p>
          <a:p>
            <a:r>
              <a:rPr lang="zh-CN" altLang="en-US" sz="2000" smtClean="0">
                <a:ea typeface="楷体_GB2312" pitchFamily="49" charset="-122"/>
              </a:rPr>
              <a:t>	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语法格式</a:t>
            </a:r>
            <a:r>
              <a:rPr lang="zh-CN" altLang="en-US" sz="2000" smtClean="0">
                <a:ea typeface="楷体_GB2312" pitchFamily="49" charset="-122"/>
              </a:rPr>
              <a:t>：</a:t>
            </a:r>
            <a:r>
              <a:rPr lang="en-US" altLang="zh-CN" sz="2000" smtClean="0">
                <a:solidFill>
                  <a:srgbClr val="FF0000"/>
                </a:solidFill>
                <a:ea typeface="宋体" panose="02010600030101010101" pitchFamily="2" charset="-122"/>
              </a:rPr>
              <a:t>strcat</a:t>
            </a:r>
            <a:r>
              <a:rPr lang="en-US" altLang="zh-CN" sz="2000" smtClean="0">
                <a:ea typeface="宋体" panose="02010600030101010101" pitchFamily="2" charset="-122"/>
              </a:rPr>
              <a:t>(dest,src);</a:t>
            </a:r>
          </a:p>
          <a:p>
            <a:r>
              <a:rPr lang="en-US" altLang="zh-CN" sz="2000" smtClean="0">
                <a:ea typeface="宋体" panose="02010600030101010101" pitchFamily="2" charset="-122"/>
              </a:rPr>
              <a:t>	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功能</a:t>
            </a:r>
            <a:r>
              <a:rPr lang="zh-CN" altLang="en-US" sz="2000" smtClean="0">
                <a:ea typeface="楷体_GB2312" pitchFamily="49" charset="-122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连接两个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字符数组中的字符串，将</a:t>
            </a:r>
            <a:r>
              <a:rPr lang="en-US" altLang="zh-CN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src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串接在</a:t>
            </a:r>
            <a:r>
              <a:rPr lang="en-US" altLang="zh-CN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dest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串后，结果存放在字符数组</a:t>
            </a:r>
            <a:r>
              <a:rPr lang="en-US" altLang="zh-CN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dest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中，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返回的函数值是字符数组</a:t>
            </a:r>
            <a:r>
              <a:rPr lang="en-US" altLang="zh-CN" sz="2000" smtClean="0">
                <a:solidFill>
                  <a:srgbClr val="0000FF"/>
                </a:solidFill>
                <a:ea typeface="楷体_GB2312" pitchFamily="49" charset="-122"/>
              </a:rPr>
              <a:t>dest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的首地址。</a:t>
            </a:r>
          </a:p>
          <a:p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	</a:t>
            </a:r>
            <a:r>
              <a:rPr lang="zh-CN" altLang="zh-CN" sz="2000" smtClean="0">
                <a:solidFill>
                  <a:srgbClr val="0000FF"/>
                </a:solidFill>
                <a:ea typeface="楷体_GB2312" pitchFamily="49" charset="-122"/>
              </a:rPr>
              <a:t>字符数组</a:t>
            </a:r>
            <a:r>
              <a:rPr lang="en-US" altLang="zh-CN" sz="2000" smtClean="0">
                <a:solidFill>
                  <a:srgbClr val="0000FF"/>
                </a:solidFill>
                <a:ea typeface="楷体_GB2312" pitchFamily="49" charset="-122"/>
              </a:rPr>
              <a:t>dest</a:t>
            </a:r>
            <a:r>
              <a:rPr lang="zh-CN" altLang="zh-CN" sz="2000" smtClean="0">
                <a:solidFill>
                  <a:srgbClr val="0000FF"/>
                </a:solidFill>
                <a:ea typeface="楷体_GB2312" pitchFamily="49" charset="-122"/>
              </a:rPr>
              <a:t>的长度不可缺省，</a:t>
            </a:r>
            <a:r>
              <a:rPr lang="zh-CN" altLang="en-US" sz="2000" smtClean="0">
                <a:solidFill>
                  <a:srgbClr val="0000FF"/>
                </a:solidFill>
                <a:ea typeface="楷体_GB2312" pitchFamily="49" charset="-122"/>
              </a:rPr>
              <a:t>应足够大。</a:t>
            </a:r>
          </a:p>
        </p:txBody>
      </p:sp>
      <p:sp>
        <p:nvSpPr>
          <p:cNvPr id="250884" name="AutoShape 4"/>
          <p:cNvSpPr>
            <a:spLocks noChangeArrowheads="1"/>
          </p:cNvSpPr>
          <p:nvPr/>
        </p:nvSpPr>
        <p:spPr bwMode="auto">
          <a:xfrm>
            <a:off x="2843213" y="1125538"/>
            <a:ext cx="1296987" cy="360362"/>
          </a:xfrm>
          <a:prstGeom prst="wedgeRectCallout">
            <a:avLst>
              <a:gd name="adj1" fmla="val -46204"/>
              <a:gd name="adj2" fmla="val 10594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Arial" panose="020B0604020202020204" pitchFamily="34" charset="0"/>
              </a:rPr>
              <a:t>目标数组</a:t>
            </a:r>
          </a:p>
        </p:txBody>
      </p:sp>
      <p:sp>
        <p:nvSpPr>
          <p:cNvPr id="250885" name="AutoShape 5"/>
          <p:cNvSpPr>
            <a:spLocks noChangeArrowheads="1"/>
          </p:cNvSpPr>
          <p:nvPr/>
        </p:nvSpPr>
        <p:spPr bwMode="auto">
          <a:xfrm>
            <a:off x="4284663" y="1268413"/>
            <a:ext cx="1152525" cy="360362"/>
          </a:xfrm>
          <a:prstGeom prst="wedgeRectCallout">
            <a:avLst>
              <a:gd name="adj1" fmla="val -122037"/>
              <a:gd name="adj2" fmla="val 1028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solidFill>
                  <a:srgbClr val="0000CC"/>
                </a:solidFill>
                <a:latin typeface="Arial" panose="020B0604020202020204" pitchFamily="34" charset="0"/>
              </a:rPr>
              <a:t>源数组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611188" y="3357563"/>
            <a:ext cx="7705725" cy="316706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{	char source_string[ ] = "UPC";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char target_string[30] = "Hello  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strcat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target_string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000" b="1">
                <a:solidFill>
                  <a:srgbClr val="0000FF"/>
                </a:solidFill>
                <a:latin typeface="Arial" panose="020B0604020202020204" pitchFamily="34" charset="0"/>
              </a:rPr>
              <a:t>source_string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源字符串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%s", source_string);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printf("\n 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目标字符串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%s\n", target_string);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50887" name="Text Box 7"/>
          <p:cNvSpPr txBox="1">
            <a:spLocks noChangeArrowheads="1"/>
          </p:cNvSpPr>
          <p:nvPr/>
        </p:nvSpPr>
        <p:spPr bwMode="auto">
          <a:xfrm>
            <a:off x="3492500" y="5949950"/>
            <a:ext cx="4608513" cy="854075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0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源字符串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UPC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目标字符串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= Hello UPC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088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088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508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08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508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508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08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08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508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08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08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08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build="p"/>
      <p:bldP spid="250884" grpId="0" animBg="1"/>
      <p:bldP spid="250885" grpId="0" animBg="1"/>
      <p:bldP spid="250886" grpId="0" build="allAtOnce" animBg="1"/>
      <p:bldP spid="2508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字符串举例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503238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1】</a:t>
            </a:r>
            <a:r>
              <a:rPr lang="zh-CN" altLang="en-US" sz="2400" smtClean="0">
                <a:ea typeface="楷体_GB2312" pitchFamily="49" charset="-122"/>
              </a:rPr>
              <a:t>不用</a:t>
            </a:r>
            <a:r>
              <a:rPr lang="en-US" altLang="zh-CN" sz="2400" smtClean="0">
                <a:ea typeface="宋体" panose="02010600030101010101" pitchFamily="2" charset="-122"/>
              </a:rPr>
              <a:t>strcat()</a:t>
            </a:r>
            <a:r>
              <a:rPr lang="zh-CN" altLang="en-US" sz="2400" smtClean="0">
                <a:ea typeface="楷体_GB2312" pitchFamily="49" charset="-122"/>
              </a:rPr>
              <a:t>函数，编程实现将两个字符串连接起来。</a:t>
            </a:r>
          </a:p>
        </p:txBody>
      </p:sp>
      <p:sp>
        <p:nvSpPr>
          <p:cNvPr id="251908" name="Rectangle 4"/>
          <p:cNvSpPr>
            <a:spLocks noChangeArrowheads="1"/>
          </p:cNvSpPr>
          <p:nvPr/>
        </p:nvSpPr>
        <p:spPr bwMode="auto">
          <a:xfrm>
            <a:off x="395288" y="188913"/>
            <a:ext cx="8137525" cy="666908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//chap10ppt27.c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{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char source_string[ ] = "UPC";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char target_string[30] = "Hello  ";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int i,j;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while(target_string[i]!='\0')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	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j=0;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while(source_string[j]!='\0')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	target_string[i+j]=source_string[j];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	j++;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 </a:t>
            </a: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target_string[i+j]=</a:t>
            </a:r>
            <a:r>
              <a:rPr lang="en-US" altLang="zh-CN" sz="1800">
                <a:solidFill>
                  <a:srgbClr val="0000CC"/>
                </a:solidFill>
              </a:rPr>
              <a:t> </a:t>
            </a: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'\0';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源字符串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%s\n", source_string);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printf("</a:t>
            </a:r>
            <a:r>
              <a:rPr lang="zh-CN" altLang="en-US" sz="2000" b="1">
                <a:solidFill>
                  <a:srgbClr val="000000"/>
                </a:solidFill>
                <a:latin typeface="Arial" panose="020B0604020202020204" pitchFamily="34" charset="0"/>
              </a:rPr>
              <a:t>目标字符串 </a:t>
            </a: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= %s\n", target_string);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519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51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51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51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1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519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51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51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519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519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519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519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519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519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2519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519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519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519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5190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5190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5190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25190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25190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字符串举例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03237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2】</a:t>
            </a:r>
            <a:r>
              <a:rPr kumimoji="1" lang="zh-CN" altLang="en-US" smtClean="0">
                <a:ea typeface="楷体_GB2312" pitchFamily="49" charset="-122"/>
              </a:rPr>
              <a:t>输入一行字符，将每个字符从小到大排列后输出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395288" y="1196975"/>
            <a:ext cx="8137525" cy="5661025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//chap10ex5.c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char str[100], t;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int i, j, n;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printf("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In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put string: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");</a:t>
            </a: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gets(str);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n = strlen(str); 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/* 冒泡法排序 */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for(i=0; i&lt;n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; i++)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for ( j=0; j&lt;n-1-i; j++)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 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if ( str[j] &gt; str[j+1] )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t = str[j];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str[j] = str[j+1];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str[j+1] = t;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printf("Sorted string: %s\n",str);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611188" y="4221163"/>
            <a:ext cx="6840537" cy="15843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3924300" y="2205038"/>
            <a:ext cx="4030663" cy="466725"/>
          </a:xfrm>
          <a:prstGeom prst="rect">
            <a:avLst/>
          </a:prstGeom>
          <a:solidFill>
            <a:srgbClr val="FFCC66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000FF"/>
                </a:solidFill>
                <a:latin typeface="Arial" panose="020B0604020202020204" pitchFamily="34" charset="0"/>
              </a:rPr>
              <a:t>思考：如何用选择法实现？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93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93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2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2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29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2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29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29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293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29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29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2" dur="10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529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29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29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5293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29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293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 build="allAtOnce" animBg="1"/>
      <p:bldP spid="252933" grpId="0" animBg="1"/>
      <p:bldP spid="2529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字符串举例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569325" cy="360363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26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6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600" smtClean="0">
                <a:solidFill>
                  <a:srgbClr val="0000FF"/>
                </a:solidFill>
                <a:ea typeface="宋体" panose="02010600030101010101" pitchFamily="2" charset="-122"/>
              </a:rPr>
              <a:t>3】</a:t>
            </a:r>
            <a:r>
              <a:rPr kumimoji="1" lang="zh-CN" altLang="en-US" sz="2600" smtClean="0">
                <a:ea typeface="楷体_GB2312" pitchFamily="49" charset="-122"/>
              </a:rPr>
              <a:t>输入</a:t>
            </a:r>
            <a:r>
              <a:rPr kumimoji="1" lang="en-US" altLang="zh-CN" sz="2600" smtClean="0">
                <a:ea typeface="宋体" panose="02010600030101010101" pitchFamily="2" charset="-122"/>
              </a:rPr>
              <a:t>5</a:t>
            </a:r>
            <a:r>
              <a:rPr kumimoji="1" lang="zh-CN" altLang="en-US" sz="2600" smtClean="0">
                <a:ea typeface="楷体_GB2312" pitchFamily="49" charset="-122"/>
              </a:rPr>
              <a:t>个单词，将它们从小到大排列后输出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323850" y="1125538"/>
            <a:ext cx="8135938" cy="5732462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//chap10ex6.c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#define N 5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char str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[N]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[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0], t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[20]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i, j;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printf(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"In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put 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%d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string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"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,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);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for (i=0;i&lt;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;i++) 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gets ( str[i] ); 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for(i=0; i&lt;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N-1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 i++)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for ( j=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i+1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 j&lt;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 j++)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if (strcmp( str[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], str[j]) &gt; 0</a:t>
            </a:r>
            <a:r>
              <a:rPr kumimoji="1" lang="zh-CN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{strcpy ( t, str[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]);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strcpy (str[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], str[j]);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strcpy(str[j], t);</a:t>
            </a: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printf(“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Result: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\n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");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for ( i=0; i&lt;</a:t>
            </a: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kumimoji="1" lang="zh-CN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; i++ )  puts ( str[i] );</a:t>
            </a:r>
            <a:endParaRPr kumimoji="1" lang="en-US" altLang="zh-CN" sz="22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b="1">
                <a:solidFill>
                  <a:srgbClr val="000000"/>
                </a:solidFill>
                <a:latin typeface="Arial" panose="020B0604020202020204" pitchFamily="34" charset="0"/>
              </a:rPr>
              <a:t>    return 0;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</a:t>
            </a: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684213" y="4076700"/>
            <a:ext cx="7488237" cy="14239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53958" name="AutoShape 6"/>
          <p:cNvSpPr>
            <a:spLocks noChangeArrowheads="1"/>
          </p:cNvSpPr>
          <p:nvPr/>
        </p:nvSpPr>
        <p:spPr bwMode="auto">
          <a:xfrm>
            <a:off x="6011863" y="3141663"/>
            <a:ext cx="2016125" cy="431800"/>
          </a:xfrm>
          <a:prstGeom prst="wedgeRectCallout">
            <a:avLst>
              <a:gd name="adj1" fmla="val -67560"/>
              <a:gd name="adj2" fmla="val 18786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chemeClr val="tx1"/>
                </a:solidFill>
                <a:latin typeface="Arial" panose="020B0604020202020204" pitchFamily="34" charset="0"/>
              </a:rPr>
              <a:t>选择法排序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39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39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3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53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53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3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39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3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395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39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539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53" dur="10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539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39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39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539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539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539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539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6" grpId="0" build="allAtOnce" animBg="1"/>
      <p:bldP spid="253957" grpId="0" animBg="1"/>
      <p:bldP spid="25395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字符串的概念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168400"/>
            <a:ext cx="8096250" cy="5689600"/>
          </a:xfrm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字符串：</a:t>
            </a:r>
            <a:r>
              <a:rPr lang="zh-CN" altLang="en-US" sz="2400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若干字符的组合看作一个整体，称为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字符串</a:t>
            </a:r>
            <a:endParaRPr lang="zh-CN" altLang="en-US" sz="2400" smtClean="0">
              <a:solidFill>
                <a:srgbClr val="0000FF"/>
              </a:solidFill>
              <a:ea typeface="楷体_GB2312" pitchFamily="49" charset="-122"/>
            </a:endParaRP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字符串常量：</a:t>
            </a:r>
            <a:r>
              <a:rPr lang="zh-CN" altLang="en-US" sz="2400" smtClean="0">
                <a:ea typeface="楷体_GB2312" pitchFamily="49" charset="-122"/>
              </a:rPr>
              <a:t>用</a:t>
            </a:r>
            <a:r>
              <a:rPr lang="zh-CN" altLang="en-US" sz="2400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双引号</a:t>
            </a:r>
            <a:r>
              <a:rPr lang="en-US" altLang="zh-CN" sz="2400" b="1" smtClean="0">
                <a:solidFill>
                  <a:srgbClr val="FF0000"/>
                </a:solidFill>
                <a:ea typeface="宋体" panose="02010600030101010101" pitchFamily="2" charset="-122"/>
              </a:rPr>
              <a:t>" "</a:t>
            </a:r>
            <a:r>
              <a:rPr lang="zh-CN" altLang="en-US" sz="2400" smtClean="0">
                <a:ea typeface="楷体_GB2312" pitchFamily="49" charset="-122"/>
              </a:rPr>
              <a:t>括起的字符序列</a:t>
            </a:r>
          </a:p>
          <a:p>
            <a:pPr marL="522288" lvl="1" indent="-65088">
              <a:buClr>
                <a:srgbClr val="0000CC"/>
              </a:buClr>
              <a:buFont typeface="Wingdings" panose="05000000000000000000" pitchFamily="2" charset="2"/>
              <a:buChar char="p"/>
            </a:pPr>
            <a:endParaRPr lang="zh-CN" altLang="en-US" smtClean="0">
              <a:ea typeface="楷体_GB2312" pitchFamily="49" charset="-122"/>
            </a:endParaRPr>
          </a:p>
          <a:p>
            <a:pPr marL="522288" lvl="1" indent="-65088">
              <a:buClr>
                <a:srgbClr val="0000CC"/>
              </a:buClr>
              <a:buFont typeface="Wingdings" panose="05000000000000000000" pitchFamily="2" charset="2"/>
              <a:buChar char="p"/>
            </a:pPr>
            <a:endParaRPr lang="zh-CN" altLang="en-US" smtClean="0">
              <a:ea typeface="楷体_GB2312" pitchFamily="49" charset="-122"/>
            </a:endParaRPr>
          </a:p>
          <a:p>
            <a:pPr marL="522288" lvl="1" indent="-65088">
              <a:buClr>
                <a:srgbClr val="0000CC"/>
              </a:buClr>
              <a:buFont typeface="Wingdings" panose="05000000000000000000" pitchFamily="2" charset="2"/>
              <a:buChar char="p"/>
            </a:pPr>
            <a:endParaRPr lang="zh-CN" altLang="en-US" smtClean="0">
              <a:ea typeface="楷体_GB2312" pitchFamily="49" charset="-122"/>
            </a:endParaRPr>
          </a:p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字符串的存储</a:t>
            </a:r>
          </a:p>
          <a:p>
            <a:pPr marL="522288" lvl="1" indent="-65088"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在内存中连续存储，以字符</a:t>
            </a:r>
            <a:r>
              <a:rPr lang="zh-CN" altLang="en-US" smtClean="0">
                <a:ea typeface="楷体_GB2312" pitchFamily="49" charset="-122"/>
              </a:rPr>
              <a:t>‘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\0</a:t>
            </a:r>
            <a:r>
              <a:rPr lang="en-US" altLang="zh-CN" smtClean="0">
                <a:ea typeface="宋体" panose="02010600030101010101" pitchFamily="2" charset="-122"/>
              </a:rPr>
              <a:t>’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为结束标识</a:t>
            </a:r>
          </a:p>
          <a:p>
            <a:pPr marL="522288" lvl="1" indent="-65088">
              <a:buClr>
                <a:srgbClr val="0000CC"/>
              </a:buClr>
              <a:buFont typeface="Wingdings" panose="05000000000000000000" pitchFamily="2" charset="2"/>
              <a:buChar char="p"/>
            </a:pPr>
            <a:endParaRPr lang="zh-CN" altLang="en-US" smtClean="0">
              <a:latin typeface="Arial" panose="020B0604020202020204" pitchFamily="34" charset="0"/>
              <a:ea typeface="楷体_GB2312" pitchFamily="49" charset="-122"/>
            </a:endParaRPr>
          </a:p>
          <a:p>
            <a:pPr marL="0" indent="0">
              <a:spcBef>
                <a:spcPct val="25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Ｃ语言中没有专门的字符串变量，通常用一个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字符数组来存放</a:t>
            </a:r>
            <a:r>
              <a:rPr lang="zh-CN" altLang="en-US" smtClean="0">
                <a:ea typeface="楷体_GB2312" pitchFamily="49" charset="-122"/>
              </a:rPr>
              <a:t>一个字符串，使用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字符数组或字符指针来处理</a:t>
            </a:r>
            <a:r>
              <a:rPr lang="zh-CN" altLang="en-US" smtClean="0">
                <a:latin typeface="黑体" panose="02010609060101010101" pitchFamily="49" charset="-122"/>
                <a:ea typeface="楷体_GB2312" pitchFamily="49" charset="-122"/>
              </a:rPr>
              <a:t>字符串</a:t>
            </a:r>
          </a:p>
        </p:txBody>
      </p:sp>
      <p:graphicFrame>
        <p:nvGraphicFramePr>
          <p:cNvPr id="227500" name="Group 172"/>
          <p:cNvGraphicFramePr>
            <a:graphicFrameLocks noGrp="1"/>
          </p:cNvGraphicFramePr>
          <p:nvPr>
            <p:ph sz="half" idx="2"/>
          </p:nvPr>
        </p:nvGraphicFramePr>
        <p:xfrm>
          <a:off x="684213" y="4508500"/>
          <a:ext cx="7227887" cy="474663"/>
        </p:xfrm>
        <a:graphic>
          <a:graphicData uri="http://schemas.openxmlformats.org/drawingml/2006/table">
            <a:tbl>
              <a:tblPr/>
              <a:tblGrid>
                <a:gridCol w="601662"/>
                <a:gridCol w="604838"/>
                <a:gridCol w="600075"/>
                <a:gridCol w="601662"/>
                <a:gridCol w="603250"/>
                <a:gridCol w="604838"/>
                <a:gridCol w="600075"/>
                <a:gridCol w="603250"/>
                <a:gridCol w="601662"/>
                <a:gridCol w="603250"/>
                <a:gridCol w="601663"/>
                <a:gridCol w="601662"/>
              </a:tblGrid>
              <a:tr h="4746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6" marB="46806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7360" name="Oval 32"/>
          <p:cNvSpPr>
            <a:spLocks noChangeArrowheads="1"/>
          </p:cNvSpPr>
          <p:nvPr/>
        </p:nvSpPr>
        <p:spPr bwMode="auto">
          <a:xfrm>
            <a:off x="7380288" y="4437063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227361" name="Rectangle 33"/>
          <p:cNvSpPr>
            <a:spLocks noChangeArrowheads="1"/>
          </p:cNvSpPr>
          <p:nvPr/>
        </p:nvSpPr>
        <p:spPr bwMode="auto">
          <a:xfrm>
            <a:off x="1258888" y="2276475"/>
            <a:ext cx="5400675" cy="129540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China University of Petroleum</a:t>
            </a: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Hello World</a:t>
            </a: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endParaRPr lang="en-US" altLang="zh-CN" sz="2600" b="1">
              <a:solidFill>
                <a:srgbClr val="FF0000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printf(</a:t>
            </a: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Input a number: </a:t>
            </a:r>
            <a:r>
              <a:rPr lang="en-US" altLang="zh-CN" sz="2600" b="1">
                <a:solidFill>
                  <a:srgbClr val="339966"/>
                </a:solidFill>
                <a:latin typeface="Arial" panose="020B0604020202020204" pitchFamily="34" charset="0"/>
                <a:ea typeface="楷体_GB2312" pitchFamily="49" charset="-122"/>
              </a:rPr>
              <a:t>\n</a:t>
            </a:r>
            <a:r>
              <a:rPr lang="en-US" altLang="zh-CN" sz="2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</a:rPr>
              <a:t>"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600" b="1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  <p:sp>
        <p:nvSpPr>
          <p:cNvPr id="227362" name="AutoShape 34"/>
          <p:cNvSpPr>
            <a:spLocks noChangeArrowheads="1"/>
          </p:cNvSpPr>
          <p:nvPr/>
        </p:nvSpPr>
        <p:spPr bwMode="auto">
          <a:xfrm>
            <a:off x="7235825" y="1989138"/>
            <a:ext cx="1035050" cy="439737"/>
          </a:xfrm>
          <a:prstGeom prst="wedgeRectCallout">
            <a:avLst>
              <a:gd name="adj1" fmla="val -133662"/>
              <a:gd name="adj2" fmla="val 53611"/>
            </a:avLst>
          </a:prstGeom>
          <a:solidFill>
            <a:srgbClr val="C4ECF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rgbClr val="FF0000"/>
                </a:solidFill>
                <a:latin typeface="Courier New" panose="02070309020205020404" pitchFamily="49" charset="0"/>
                <a:ea typeface="楷体_GB2312" pitchFamily="49" charset="-122"/>
              </a:rPr>
              <a:t>定界符</a:t>
            </a:r>
          </a:p>
        </p:txBody>
      </p:sp>
      <p:sp>
        <p:nvSpPr>
          <p:cNvPr id="227363" name="AutoShape 35"/>
          <p:cNvSpPr>
            <a:spLocks noChangeArrowheads="1"/>
          </p:cNvSpPr>
          <p:nvPr/>
        </p:nvSpPr>
        <p:spPr bwMode="auto">
          <a:xfrm>
            <a:off x="6696075" y="3357563"/>
            <a:ext cx="2052638" cy="439737"/>
          </a:xfrm>
          <a:prstGeom prst="wedgeRectCallout">
            <a:avLst>
              <a:gd name="adj1" fmla="val -131051"/>
              <a:gd name="adj2" fmla="val 108481"/>
            </a:avLst>
          </a:prstGeom>
          <a:solidFill>
            <a:srgbClr val="C4ECF6"/>
          </a:solidFill>
          <a:ln w="12700" algn="ctr">
            <a:solidFill>
              <a:schemeClr val="tx1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  <a:ea typeface="楷体_GB2312" pitchFamily="49" charset="-122"/>
              </a:rPr>
              <a:t>ASCII</a:t>
            </a:r>
            <a:r>
              <a:rPr lang="zh-CN" altLang="en-US" sz="2200" b="1">
                <a:solidFill>
                  <a:srgbClr val="FF0000"/>
                </a:solidFill>
                <a:ea typeface="楷体_GB2312" pitchFamily="49" charset="-122"/>
              </a:rPr>
              <a:t>码值为</a:t>
            </a:r>
            <a:r>
              <a:rPr lang="en-US" altLang="zh-CN" sz="2200" b="1">
                <a:solidFill>
                  <a:srgbClr val="FF0000"/>
                </a:solidFill>
                <a:ea typeface="楷体_GB2312" pitchFamily="49" charset="-122"/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7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  <p:bldP spid="227360" grpId="0" animBg="1"/>
      <p:bldP spid="227361" grpId="0" animBg="1" autoUpdateAnimBg="0"/>
      <p:bldP spid="227362" grpId="0" animBg="1" autoUpdateAnimBg="0"/>
      <p:bldP spid="22736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字符串举例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569325" cy="792162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4】</a:t>
            </a:r>
            <a:r>
              <a:rPr lang="zh-CN" altLang="en-US" sz="2400" smtClean="0">
                <a:ea typeface="楷体_GB2312" pitchFamily="49" charset="-122"/>
              </a:rPr>
              <a:t>编写程序，从字符串</a:t>
            </a:r>
            <a:r>
              <a:rPr lang="en-US" altLang="zh-CN" sz="2400" smtClean="0">
                <a:ea typeface="宋体" panose="02010600030101010101" pitchFamily="2" charset="-122"/>
              </a:rPr>
              <a:t>str</a:t>
            </a:r>
            <a:r>
              <a:rPr lang="zh-CN" altLang="en-US" sz="2400" smtClean="0">
                <a:ea typeface="楷体_GB2312" pitchFamily="49" charset="-122"/>
              </a:rPr>
              <a:t>中查找某个字符</a:t>
            </a:r>
            <a:r>
              <a:rPr lang="en-US" altLang="zh-CN" sz="2400" smtClean="0">
                <a:ea typeface="宋体" panose="02010600030101010101" pitchFamily="2" charset="-122"/>
              </a:rPr>
              <a:t>ch</a:t>
            </a:r>
            <a:r>
              <a:rPr lang="zh-CN" altLang="en-US" sz="2400" smtClean="0">
                <a:ea typeface="楷体_GB2312" pitchFamily="49" charset="-122"/>
              </a:rPr>
              <a:t>第一次出现的位置。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323850" y="188913"/>
            <a:ext cx="8424863" cy="6408737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2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//chap10ppt30.c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#define M 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{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char str[M];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char ch;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int i;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gets(str);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ch=getchar();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while(str[i]!='\0')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if (str[i]==ch)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	break;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printf("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源字符串 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= %s\n", 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printf("%c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字符在字符串 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%s 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中第一次出现的位置是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%d\n", ch,str,i+1);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49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4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4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4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4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4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4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4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49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49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49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49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549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549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549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549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49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498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5498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5498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5498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5498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5498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字符串举例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569325" cy="360363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r>
              <a:rPr kumimoji="1"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200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z="2200" smtClean="0">
                <a:solidFill>
                  <a:srgbClr val="0000FF"/>
                </a:solidFill>
                <a:ea typeface="宋体" panose="02010600030101010101" pitchFamily="2" charset="-122"/>
              </a:rPr>
              <a:t>5】</a:t>
            </a:r>
            <a:r>
              <a:rPr lang="zh-CN" altLang="en-US" sz="2400" smtClean="0">
                <a:ea typeface="楷体_GB2312" pitchFamily="49" charset="-122"/>
              </a:rPr>
              <a:t>判断一个字符串是否回文（顺读和逆读相同）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50825" y="476250"/>
            <a:ext cx="8569325" cy="602138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#include &lt;string.h&gt;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#define M 20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int main()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{	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char str1[M],str2[M];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int i,len;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gets(str1);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len=strlen(str1);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i=0;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while(str1[i]!='\0')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{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str2[len-i-1]=str1[i];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i++;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str2[len]='\0';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if (strcmp(str1,str2)==0)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printf("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%s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是回文串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\n", str1);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else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	printf("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字符串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%s</a:t>
            </a: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不是回文串</a:t>
            </a: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\n", str1);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	return 0;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6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0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60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60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560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560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56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56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56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56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60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560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2560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2560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560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5600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25600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5600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7" dur="500"/>
                                        <p:tgtEl>
                                          <p:spTgt spid="25600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25600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25600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25600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25600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25600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字符串处理函数</a:t>
            </a:r>
          </a:p>
        </p:txBody>
      </p:sp>
      <p:pic>
        <p:nvPicPr>
          <p:cNvPr id="35843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196975"/>
            <a:ext cx="8640763" cy="540067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59"/>
          <p:cNvSpPr>
            <a:spLocks noChangeArrowheads="1"/>
          </p:cNvSpPr>
          <p:nvPr/>
        </p:nvSpPr>
        <p:spPr bwMode="auto">
          <a:xfrm>
            <a:off x="392113" y="4941888"/>
            <a:ext cx="8501062" cy="1582737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F979849-75B7-45D5-9199-20B2BE9FB24B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4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569325" cy="5238750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字符指针是指向字符串的指针，定义为：</a:t>
            </a:r>
          </a:p>
          <a:p>
            <a:pPr lvl="1">
              <a:buFontTx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		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char  *</a:t>
            </a: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指针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;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可以用字符数组为指针赋初值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		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char  </a:t>
            </a:r>
            <a:r>
              <a:rPr lang="en-US" altLang="zh-CN" dirty="0" smtClean="0">
                <a:ea typeface="楷体" panose="02010609060101010101" pitchFamily="49" charset="-122"/>
                <a:cs typeface="Arial" panose="020B0604020202020204" pitchFamily="34" charset="0"/>
              </a:rPr>
              <a:t>a[50]="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Welcome to UPC.";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		char  *p=a;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也可以用字符串常量的地址为指针赋初值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		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char  *p="Hello";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由于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为指针变量，指针指向是可以改变的</a:t>
            </a:r>
          </a:p>
          <a:p>
            <a:pPr lvl="1">
              <a:buFontTx/>
              <a:buNone/>
              <a:defRPr/>
            </a:pP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		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char  *p="Hello", *q=p;</a:t>
            </a:r>
          </a:p>
          <a:p>
            <a:pPr lvl="1">
              <a:buFontTx/>
              <a:buNone/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		p="world";</a:t>
            </a:r>
          </a:p>
          <a:p>
            <a:pPr lvl="1">
              <a:defRPr/>
            </a:pP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如果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为字符数组，则令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x="</a:t>
            </a:r>
            <a:r>
              <a:rPr lang="en-US" altLang="zh-CN" dirty="0" err="1">
                <a:ea typeface="楷体" panose="02010609060101010101" pitchFamily="49" charset="-122"/>
                <a:cs typeface="Arial" panose="020B0604020202020204" pitchFamily="34" charset="0"/>
              </a:rPr>
              <a:t>abc</a:t>
            </a:r>
            <a:r>
              <a:rPr lang="en-US" altLang="zh-CN" dirty="0">
                <a:ea typeface="楷体" panose="02010609060101010101" pitchFamily="49" charset="-122"/>
                <a:cs typeface="Arial" panose="020B0604020202020204" pitchFamily="34" charset="0"/>
              </a:rPr>
              <a:t>"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错误</a:t>
            </a:r>
            <a:r>
              <a:rPr lang="zh-CN" altLang="en-US" dirty="0"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endParaRPr kumimoji="1" lang="zh-CN" altLang="en-US" dirty="0"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4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4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4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4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4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4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74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4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48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48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48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0D8815-F32D-4102-96E1-30F68F7F574A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5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268413"/>
            <a:ext cx="8569325" cy="4679950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  <a:defRPr/>
            </a:pPr>
            <a:r>
              <a:rPr lang="zh-CN" altLang="en-US" smtClean="0">
                <a:ea typeface="宋体" panose="02010600030101010101" pitchFamily="2" charset="-122"/>
              </a:rPr>
              <a:t>字符数组与字符指针变量比较 ：   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char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str[20]</a:t>
            </a:r>
            <a:r>
              <a:rPr lang="en-US" altLang="zh-CN" smtClean="0">
                <a:ea typeface="宋体" panose="02010600030101010101" pitchFamily="2" charset="-122"/>
              </a:rPr>
              <a:t>=“china”; </a:t>
            </a:r>
            <a:r>
              <a:rPr lang="zh-CN" altLang="en-US" smtClean="0">
                <a:ea typeface="宋体" panose="02010600030101010101" pitchFamily="2" charset="-122"/>
              </a:rPr>
              <a:t>与</a:t>
            </a:r>
            <a:r>
              <a:rPr lang="en-US" altLang="zh-CN" smtClean="0">
                <a:ea typeface="宋体" panose="02010600030101010101" pitchFamily="2" charset="-122"/>
              </a:rPr>
              <a:t>char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*p</a:t>
            </a:r>
            <a:r>
              <a:rPr lang="en-US" altLang="zh-CN" smtClean="0">
                <a:ea typeface="宋体" panose="02010600030101010101" pitchFamily="2" charset="-122"/>
              </a:rPr>
              <a:t>=“china”; 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str</a:t>
            </a:r>
            <a:r>
              <a:rPr lang="zh-CN" altLang="en-US" smtClean="0">
                <a:ea typeface="宋体" panose="02010600030101010101" pitchFamily="2" charset="-122"/>
              </a:rPr>
              <a:t>由若干元素组成，每个元素放一个字符；而</a:t>
            </a:r>
            <a:r>
              <a:rPr lang="en-US" altLang="zh-CN" smtClean="0">
                <a:ea typeface="宋体" panose="02010600030101010101" pitchFamily="2" charset="-122"/>
              </a:rPr>
              <a:t>p</a:t>
            </a:r>
            <a:r>
              <a:rPr lang="zh-CN" altLang="en-US" smtClean="0">
                <a:ea typeface="宋体" panose="02010600030101010101" pitchFamily="2" charset="-122"/>
              </a:rPr>
              <a:t>中存放字符串首地址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char str[20]; str=“I love China!”; (</a:t>
            </a:r>
            <a:r>
              <a:rPr lang="en-US" altLang="zh-CN" sz="3200" smtClean="0">
                <a:solidFill>
                  <a:srgbClr val="FF0000"/>
                </a:solidFill>
                <a:ea typeface="宋体" panose="02010600030101010101" pitchFamily="2" charset="-122"/>
              </a:rPr>
              <a:t>×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  char  *p;  </a:t>
            </a:r>
            <a:r>
              <a:rPr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  p=“I love China!”;</a:t>
            </a:r>
            <a:r>
              <a:rPr lang="en-US" altLang="zh-CN" smtClean="0">
                <a:ea typeface="宋体" panose="02010600030101010101" pitchFamily="2" charset="-122"/>
              </a:rPr>
              <a:t>     (</a:t>
            </a:r>
            <a:r>
              <a:rPr lang="en-US" altLang="zh-CN" smtClean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</a:t>
            </a:r>
            <a:r>
              <a:rPr lang="en-US" altLang="zh-CN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4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str</a:t>
            </a:r>
            <a:r>
              <a:rPr lang="zh-CN" altLang="en-US" smtClean="0">
                <a:ea typeface="宋体" panose="02010600030101010101" pitchFamily="2" charset="-122"/>
              </a:rPr>
              <a:t>是地址</a:t>
            </a:r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常量</a:t>
            </a:r>
            <a:r>
              <a:rPr lang="zh-CN" altLang="en-US" smtClean="0">
                <a:ea typeface="宋体" panose="02010600030101010101" pitchFamily="2" charset="-122"/>
              </a:rPr>
              <a:t>；</a:t>
            </a:r>
            <a:r>
              <a:rPr lang="en-US" altLang="zh-CN" smtClean="0">
                <a:ea typeface="宋体" panose="02010600030101010101" pitchFamily="2" charset="-122"/>
              </a:rPr>
              <a:t>p</a:t>
            </a:r>
            <a:r>
              <a:rPr lang="zh-CN" altLang="en-US" smtClean="0">
                <a:ea typeface="宋体" panose="02010600030101010101" pitchFamily="2" charset="-122"/>
              </a:rPr>
              <a:t>是指针</a:t>
            </a:r>
            <a:r>
              <a:rPr lang="zh-CN" altLang="en-US" smtClean="0">
                <a:solidFill>
                  <a:srgbClr val="0000FF"/>
                </a:solidFill>
                <a:ea typeface="宋体" panose="02010600030101010101" pitchFamily="2" charset="-122"/>
              </a:rPr>
              <a:t>变量</a:t>
            </a:r>
          </a:p>
          <a:p>
            <a:pPr>
              <a:lnSpc>
                <a:spcPct val="105000"/>
              </a:lnSpc>
              <a:buFontTx/>
              <a:buNone/>
              <a:defRPr/>
            </a:pPr>
            <a:r>
              <a:rPr lang="en-US" altLang="zh-CN" smtClean="0">
                <a:ea typeface="宋体" panose="02010600030101010101" pitchFamily="2" charset="-122"/>
              </a:rPr>
              <a:t>5</a:t>
            </a:r>
            <a:r>
              <a:rPr lang="zh-CN" altLang="en-US" smtClean="0">
                <a:ea typeface="宋体" panose="02010600030101010101" pitchFamily="2" charset="-122"/>
              </a:rPr>
              <a:t>、都可以用</a:t>
            </a:r>
            <a:r>
              <a:rPr lang="en-US" altLang="zh-CN" smtClean="0">
                <a:ea typeface="宋体" panose="02010600030101010101" pitchFamily="2" charset="-122"/>
              </a:rPr>
              <a:t>str[i]</a:t>
            </a:r>
            <a:r>
              <a:rPr lang="zh-CN" altLang="en-US" smtClean="0">
                <a:ea typeface="宋体" panose="02010600030101010101" pitchFamily="2" charset="-122"/>
              </a:rPr>
              <a:t>、</a:t>
            </a:r>
            <a:r>
              <a:rPr lang="en-US" altLang="zh-CN" smtClean="0">
                <a:ea typeface="宋体" panose="02010600030101010101" pitchFamily="2" charset="-122"/>
              </a:rPr>
              <a:t>p[i]</a:t>
            </a:r>
            <a:r>
              <a:rPr lang="zh-CN" altLang="en-US" smtClean="0">
                <a:ea typeface="宋体" panose="02010600030101010101" pitchFamily="2" charset="-122"/>
              </a:rPr>
              <a:t>表示某个字符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0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5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5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5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750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50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A11727-A8B5-40C2-A810-3F44532B3FF1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5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57275"/>
            <a:ext cx="8569325" cy="576263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字符数组与字符指针变量比较 ：   </a:t>
            </a:r>
          </a:p>
        </p:txBody>
      </p:sp>
      <p:sp>
        <p:nvSpPr>
          <p:cNvPr id="751620" name="Text Box 4"/>
          <p:cNvSpPr txBox="1">
            <a:spLocks noChangeArrowheads="1"/>
          </p:cNvSpPr>
          <p:nvPr/>
        </p:nvSpPr>
        <p:spPr bwMode="auto">
          <a:xfrm>
            <a:off x="500063" y="1552575"/>
            <a:ext cx="4117975" cy="18161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黑体" panose="02010609060101010101" pitchFamily="49" charset="-122"/>
              </a:rPr>
              <a:t>例   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char  str[10];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       scanf(“%s”,str);  (   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黑体" panose="02010609060101010101" pitchFamily="49" charset="-122"/>
              </a:rPr>
              <a:t>而   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char  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       scanf(“%s”,p);    (   )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751621" name="Text Box 5"/>
          <p:cNvSpPr txBox="1">
            <a:spLocks noChangeArrowheads="1"/>
          </p:cNvSpPr>
          <p:nvPr/>
        </p:nvSpPr>
        <p:spPr bwMode="auto">
          <a:xfrm>
            <a:off x="4814888" y="1541463"/>
            <a:ext cx="3630612" cy="1816100"/>
          </a:xfrm>
          <a:prstGeom prst="rect">
            <a:avLst/>
          </a:prstGeom>
          <a:solidFill>
            <a:srgbClr val="E1FFF7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000000"/>
                </a:solidFill>
                <a:ea typeface="黑体" panose="02010609060101010101" pitchFamily="49" charset="-122"/>
              </a:rPr>
              <a:t>改为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  char   *p,str[10];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  p=str;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  scanf(“%s”,p);      (  )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751622" name="Text Box 6"/>
          <p:cNvSpPr txBox="1">
            <a:spLocks noChangeArrowheads="1"/>
          </p:cNvSpPr>
          <p:nvPr/>
        </p:nvSpPr>
        <p:spPr bwMode="auto">
          <a:xfrm>
            <a:off x="1141413" y="3516313"/>
            <a:ext cx="2065337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gets(p)</a:t>
            </a:r>
            <a:r>
              <a:rPr lang="zh-CN" altLang="en-US" b="1">
                <a:solidFill>
                  <a:srgbClr val="000000"/>
                </a:solidFill>
                <a:ea typeface="黑体" panose="02010609060101010101" pitchFamily="49" charset="-122"/>
              </a:rPr>
              <a:t>同样</a:t>
            </a:r>
            <a:r>
              <a:rPr lang="en-US" altLang="zh-CN" b="1">
                <a:solidFill>
                  <a:srgbClr val="000000"/>
                </a:solidFill>
                <a:ea typeface="黑体" panose="02010609060101010101" pitchFamily="49" charset="-122"/>
              </a:rPr>
              <a:t>!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751623" name="AutoShape 7"/>
          <p:cNvSpPr>
            <a:spLocks noChangeArrowheads="1"/>
          </p:cNvSpPr>
          <p:nvPr/>
        </p:nvSpPr>
        <p:spPr bwMode="auto">
          <a:xfrm>
            <a:off x="3924300" y="3571875"/>
            <a:ext cx="4248150" cy="504825"/>
          </a:xfrm>
          <a:prstGeom prst="wedgeRectCallout">
            <a:avLst>
              <a:gd name="adj1" fmla="val -64796"/>
              <a:gd name="adj2" fmla="val -115093"/>
            </a:avLst>
          </a:prstGeom>
          <a:solidFill>
            <a:schemeClr val="bg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>
                <a:solidFill>
                  <a:schemeClr val="tx1"/>
                </a:solidFill>
                <a:ea typeface="黑体" panose="02010609060101010101" pitchFamily="49" charset="-122"/>
              </a:rPr>
              <a:t>要求一个确定的地址</a:t>
            </a:r>
            <a:endParaRPr lang="zh-CN" altLang="en-US" sz="2600">
              <a:solidFill>
                <a:schemeClr val="tx1"/>
              </a:solidFill>
            </a:endParaRPr>
          </a:p>
        </p:txBody>
      </p:sp>
      <p:sp>
        <p:nvSpPr>
          <p:cNvPr id="751624" name="Text Box 8"/>
          <p:cNvSpPr txBox="1">
            <a:spLocks noChangeArrowheads="1"/>
          </p:cNvSpPr>
          <p:nvPr/>
        </p:nvSpPr>
        <p:spPr bwMode="auto">
          <a:xfrm>
            <a:off x="609600" y="4292600"/>
            <a:ext cx="4038600" cy="588963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</a:rPr>
              <a:t>strcpy(str,“china”)</a:t>
            </a:r>
            <a:r>
              <a:rPr kumimoji="1" lang="zh-CN" altLang="en-US" sz="3200" b="1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751625" name="Text Box 9"/>
          <p:cNvSpPr txBox="1">
            <a:spLocks noChangeArrowheads="1"/>
          </p:cNvSpPr>
          <p:nvPr/>
        </p:nvSpPr>
        <p:spPr bwMode="auto">
          <a:xfrm>
            <a:off x="685800" y="5229225"/>
            <a:ext cx="4038600" cy="1076325"/>
          </a:xfrm>
          <a:prstGeom prst="rect">
            <a:avLst/>
          </a:prstGeom>
          <a:solidFill>
            <a:srgbClr val="FFCCFF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 dirty="0" err="1">
                <a:solidFill>
                  <a:srgbClr val="000000"/>
                </a:solidFill>
              </a:rPr>
              <a:t>str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=“</a:t>
            </a:r>
            <a:r>
              <a:rPr kumimoji="1" lang="en-US" altLang="zh-CN" sz="3200" b="1" dirty="0" err="1">
                <a:solidFill>
                  <a:srgbClr val="000000"/>
                </a:solidFill>
              </a:rPr>
              <a:t>upc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”;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 dirty="0" err="1">
                <a:solidFill>
                  <a:srgbClr val="000000"/>
                </a:solidFill>
              </a:rPr>
              <a:t>str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++; </a:t>
            </a:r>
            <a:r>
              <a:rPr kumimoji="1" lang="en-US" altLang="zh-CN" sz="3200" b="1" dirty="0" err="1" smtClean="0">
                <a:solidFill>
                  <a:srgbClr val="000000"/>
                </a:solidFill>
              </a:rPr>
              <a:t>str</a:t>
            </a:r>
            <a:r>
              <a:rPr kumimoji="1" lang="en-US" altLang="zh-CN" sz="3200" b="1" dirty="0" smtClean="0">
                <a:solidFill>
                  <a:srgbClr val="000000"/>
                </a:solidFill>
              </a:rPr>
              <a:t>=p</a:t>
            </a:r>
            <a:r>
              <a:rPr kumimoji="1" lang="en-US" altLang="zh-CN" sz="3200" b="1" dirty="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751626" name="Text Box 10"/>
          <p:cNvSpPr txBox="1">
            <a:spLocks noChangeArrowheads="1"/>
          </p:cNvSpPr>
          <p:nvPr/>
        </p:nvSpPr>
        <p:spPr bwMode="auto">
          <a:xfrm>
            <a:off x="3348038" y="5694363"/>
            <a:ext cx="60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  <a:sym typeface="Monotype Sorts" charset="2"/>
              </a:rPr>
              <a:t>×</a:t>
            </a:r>
          </a:p>
        </p:txBody>
      </p:sp>
      <p:sp>
        <p:nvSpPr>
          <p:cNvPr id="751627" name="Text Box 11"/>
          <p:cNvSpPr txBox="1">
            <a:spLocks noChangeArrowheads="1"/>
          </p:cNvSpPr>
          <p:nvPr/>
        </p:nvSpPr>
        <p:spPr bwMode="auto">
          <a:xfrm>
            <a:off x="5105400" y="5373688"/>
            <a:ext cx="3733800" cy="1076325"/>
          </a:xfrm>
          <a:prstGeom prst="rect">
            <a:avLst/>
          </a:prstGeom>
          <a:solidFill>
            <a:srgbClr val="00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</a:rPr>
              <a:t>p=“upc”;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</a:rPr>
              <a:t>p++;</a:t>
            </a:r>
          </a:p>
        </p:txBody>
      </p:sp>
      <p:sp>
        <p:nvSpPr>
          <p:cNvPr id="751628" name="Text Box 12"/>
          <p:cNvSpPr txBox="1">
            <a:spLocks noChangeArrowheads="1"/>
          </p:cNvSpPr>
          <p:nvPr/>
        </p:nvSpPr>
        <p:spPr bwMode="auto">
          <a:xfrm>
            <a:off x="5105400" y="4138613"/>
            <a:ext cx="3733800" cy="1076325"/>
          </a:xfrm>
          <a:prstGeom prst="rect">
            <a:avLst/>
          </a:prstGeom>
          <a:solidFill>
            <a:srgbClr val="00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</a:rPr>
              <a:t>p=str;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000000"/>
                </a:solidFill>
              </a:rPr>
              <a:t>strcpy(p,“china”)</a:t>
            </a:r>
            <a:r>
              <a:rPr kumimoji="1" lang="zh-CN" altLang="en-US" sz="3200" b="1">
                <a:solidFill>
                  <a:srgbClr val="000000"/>
                </a:solidFill>
              </a:rPr>
              <a:t>；</a:t>
            </a:r>
          </a:p>
        </p:txBody>
      </p:sp>
      <p:sp>
        <p:nvSpPr>
          <p:cNvPr id="751629" name="Text Box 13"/>
          <p:cNvSpPr txBox="1">
            <a:spLocks noChangeArrowheads="1"/>
          </p:cNvSpPr>
          <p:nvPr/>
        </p:nvSpPr>
        <p:spPr bwMode="auto">
          <a:xfrm>
            <a:off x="8297863" y="4608513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51630" name="Text Box 14"/>
          <p:cNvSpPr txBox="1">
            <a:spLocks noChangeArrowheads="1"/>
          </p:cNvSpPr>
          <p:nvPr/>
        </p:nvSpPr>
        <p:spPr bwMode="auto">
          <a:xfrm>
            <a:off x="8137525" y="5735638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51631" name="Text Box 15"/>
          <p:cNvSpPr txBox="1">
            <a:spLocks noChangeArrowheads="1"/>
          </p:cNvSpPr>
          <p:nvPr/>
        </p:nvSpPr>
        <p:spPr bwMode="auto">
          <a:xfrm>
            <a:off x="4025900" y="4221163"/>
            <a:ext cx="762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51632" name="Text Box 16"/>
          <p:cNvSpPr txBox="1">
            <a:spLocks noChangeArrowheads="1"/>
          </p:cNvSpPr>
          <p:nvPr/>
        </p:nvSpPr>
        <p:spPr bwMode="auto">
          <a:xfrm>
            <a:off x="3348038" y="5084763"/>
            <a:ext cx="609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4000" b="1">
                <a:solidFill>
                  <a:srgbClr val="FF0000"/>
                </a:solidFill>
                <a:sym typeface="Monotype Sorts" charset="2"/>
              </a:rPr>
              <a:t>×</a:t>
            </a:r>
          </a:p>
        </p:txBody>
      </p:sp>
      <p:sp>
        <p:nvSpPr>
          <p:cNvPr id="751634" name="Text Box 18"/>
          <p:cNvSpPr txBox="1">
            <a:spLocks noChangeArrowheads="1"/>
          </p:cNvSpPr>
          <p:nvPr/>
        </p:nvSpPr>
        <p:spPr bwMode="auto">
          <a:xfrm>
            <a:off x="7888288" y="2832100"/>
            <a:ext cx="503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51635" name="Text Box 19"/>
          <p:cNvSpPr txBox="1">
            <a:spLocks noChangeArrowheads="1"/>
          </p:cNvSpPr>
          <p:nvPr/>
        </p:nvSpPr>
        <p:spPr bwMode="auto">
          <a:xfrm>
            <a:off x="3924300" y="1916113"/>
            <a:ext cx="60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751636" name="Text Box 20"/>
          <p:cNvSpPr txBox="1">
            <a:spLocks noChangeArrowheads="1"/>
          </p:cNvSpPr>
          <p:nvPr/>
        </p:nvSpPr>
        <p:spPr bwMode="auto">
          <a:xfrm>
            <a:off x="3822700" y="2820988"/>
            <a:ext cx="5032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sym typeface="Monotype Sorts" charset="2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5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5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5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5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75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75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75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75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75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1619" grpId="0" build="p"/>
      <p:bldP spid="751620" grpId="0" animBg="1"/>
      <p:bldP spid="751621" grpId="0" animBg="1"/>
      <p:bldP spid="751622" grpId="0" animBg="1"/>
      <p:bldP spid="751623" grpId="0" animBg="1"/>
      <p:bldP spid="751624" grpId="0" animBg="1" autoUpdateAnimBg="0"/>
      <p:bldP spid="751625" grpId="0" animBg="1" autoUpdateAnimBg="0"/>
      <p:bldP spid="751626" grpId="0" autoUpdateAnimBg="0"/>
      <p:bldP spid="751627" grpId="0" animBg="1" autoUpdateAnimBg="0"/>
      <p:bldP spid="751628" grpId="0" animBg="1" autoUpdateAnimBg="0"/>
      <p:bldP spid="751629" grpId="0" autoUpdateAnimBg="0"/>
      <p:bldP spid="751630" grpId="0" autoUpdateAnimBg="0"/>
      <p:bldP spid="751631" grpId="0" autoUpdateAnimBg="0"/>
      <p:bldP spid="751632" grpId="0" autoUpdateAnimBg="0"/>
      <p:bldP spid="751634" grpId="0" autoUpdateAnimBg="0"/>
      <p:bldP spid="751635" grpId="0" autoUpdateAnimBg="0"/>
      <p:bldP spid="75163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B83667-390C-47B0-99D3-FDCDC071E0D2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52661" name="Text Box 21"/>
          <p:cNvSpPr txBox="1">
            <a:spLocks noChangeArrowheads="1"/>
          </p:cNvSpPr>
          <p:nvPr/>
        </p:nvSpPr>
        <p:spPr bwMode="auto">
          <a:xfrm>
            <a:off x="808038" y="1138238"/>
            <a:ext cx="5400675" cy="26828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char   </a:t>
            </a:r>
            <a:r>
              <a:rPr lang="en-US" altLang="zh-CN" sz="2800" b="1" dirty="0" err="1">
                <a:solidFill>
                  <a:srgbClr val="000000"/>
                </a:solidFill>
              </a:rPr>
              <a:t>str</a:t>
            </a:r>
            <a:r>
              <a:rPr lang="en-US" altLang="zh-CN" sz="2800" b="1" dirty="0">
                <a:solidFill>
                  <a:srgbClr val="000000"/>
                </a:solidFill>
              </a:rPr>
              <a:t>[ ]={“Hello!”};                    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char   </a:t>
            </a:r>
            <a:r>
              <a:rPr lang="en-US" altLang="zh-CN" sz="2800" b="1" dirty="0" err="1">
                <a:solidFill>
                  <a:srgbClr val="000000"/>
                </a:solidFill>
              </a:rPr>
              <a:t>str</a:t>
            </a:r>
            <a:r>
              <a:rPr lang="en-US" altLang="zh-CN" sz="2800" b="1" dirty="0">
                <a:solidFill>
                  <a:srgbClr val="000000"/>
                </a:solidFill>
              </a:rPr>
              <a:t>[ ]=“Hello!”;                       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char   </a:t>
            </a:r>
            <a:r>
              <a:rPr lang="en-US" altLang="zh-CN" sz="2800" b="1" dirty="0" err="1">
                <a:solidFill>
                  <a:srgbClr val="000000"/>
                </a:solidFill>
              </a:rPr>
              <a:t>str</a:t>
            </a:r>
            <a:r>
              <a:rPr lang="en-US" altLang="zh-CN" sz="2800" b="1" dirty="0">
                <a:solidFill>
                  <a:srgbClr val="000000"/>
                </a:solidFill>
              </a:rPr>
              <a:t>[ ]={‘</a:t>
            </a:r>
            <a:r>
              <a:rPr lang="en-US" altLang="zh-CN" sz="2800" b="1" dirty="0" err="1">
                <a:solidFill>
                  <a:srgbClr val="000000"/>
                </a:solidFill>
              </a:rPr>
              <a:t>H’,‘e’,‘l’,‘l’,‘o</a:t>
            </a:r>
            <a:r>
              <a:rPr lang="en-US" altLang="zh-CN" sz="2800" b="1" dirty="0">
                <a:solidFill>
                  <a:srgbClr val="000000"/>
                </a:solidFill>
              </a:rPr>
              <a:t>’,‘\0’};         </a:t>
            </a:r>
          </a:p>
          <a:p>
            <a:pPr eaLnBrk="1" hangingPunct="1"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char   *p=“Hello”;                          </a:t>
            </a:r>
          </a:p>
          <a:p>
            <a:pPr eaLnBrk="1" hangingPunct="1">
              <a:defRPr/>
            </a:pPr>
            <a:r>
              <a:rPr lang="en-US" altLang="zh-CN" sz="2800" b="1" dirty="0" err="1">
                <a:solidFill>
                  <a:srgbClr val="0000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   a[ ]={1,2,3,4,5};                       </a:t>
            </a:r>
          </a:p>
          <a:p>
            <a:pPr eaLnBrk="1" hangingPunct="1">
              <a:defRPr/>
            </a:pPr>
            <a:r>
              <a:rPr lang="en-US" altLang="zh-CN" sz="28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  *p={1,2,3,4,5};                         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52662" name="Text Box 22"/>
          <p:cNvSpPr txBox="1">
            <a:spLocks noChangeArrowheads="1"/>
          </p:cNvSpPr>
          <p:nvPr/>
        </p:nvSpPr>
        <p:spPr bwMode="auto">
          <a:xfrm>
            <a:off x="808038" y="4038600"/>
            <a:ext cx="3230562" cy="26828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char   </a:t>
            </a:r>
            <a:r>
              <a:rPr lang="en-US" altLang="zh-CN" b="1" dirty="0" err="1">
                <a:solidFill>
                  <a:srgbClr val="0000FF"/>
                </a:solidFill>
              </a:rPr>
              <a:t>str</a:t>
            </a:r>
            <a:r>
              <a:rPr lang="en-US" altLang="zh-CN" b="1" dirty="0">
                <a:solidFill>
                  <a:srgbClr val="0000FF"/>
                </a:solidFill>
              </a:rPr>
              <a:t>[10],*p;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   a[10</a:t>
            </a:r>
            <a:r>
              <a:rPr lang="en-US" altLang="zh-CN" b="1" dirty="0" smtClean="0">
                <a:solidFill>
                  <a:srgbClr val="0000FF"/>
                </a:solidFill>
              </a:rPr>
              <a:t>],*q;</a:t>
            </a: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 err="1">
                <a:solidFill>
                  <a:srgbClr val="000000"/>
                </a:solidFill>
              </a:rPr>
              <a:t>str</a:t>
            </a:r>
            <a:r>
              <a:rPr lang="en-US" altLang="zh-CN" b="1" dirty="0">
                <a:solidFill>
                  <a:srgbClr val="000000"/>
                </a:solidFill>
              </a:rPr>
              <a:t>=“Hello”; p=“Hello!”;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00000"/>
                </a:solidFill>
              </a:rPr>
              <a:t>a={1,2,3,4,5};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 smtClean="0">
                <a:solidFill>
                  <a:srgbClr val="000000"/>
                </a:solidFill>
              </a:rPr>
              <a:t>q={</a:t>
            </a:r>
            <a:r>
              <a:rPr lang="en-US" altLang="zh-CN" b="1" dirty="0">
                <a:solidFill>
                  <a:srgbClr val="000000"/>
                </a:solidFill>
              </a:rPr>
              <a:t>1,2,3,4,5};   </a:t>
            </a:r>
            <a:endParaRPr lang="en-US" altLang="zh-CN" sz="1800" dirty="0">
              <a:solidFill>
                <a:srgbClr val="000000"/>
              </a:solidFill>
            </a:endParaRPr>
          </a:p>
        </p:txBody>
      </p:sp>
      <p:sp>
        <p:nvSpPr>
          <p:cNvPr id="752663" name="Text Box 23"/>
          <p:cNvSpPr txBox="1">
            <a:spLocks noChangeArrowheads="1"/>
          </p:cNvSpPr>
          <p:nvPr/>
        </p:nvSpPr>
        <p:spPr bwMode="auto">
          <a:xfrm>
            <a:off x="4248150" y="4129088"/>
            <a:ext cx="3921125" cy="25019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FF"/>
                </a:solidFill>
              </a:rPr>
              <a:t>char   str[10],*s;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FF"/>
                </a:solidFill>
              </a:rPr>
              <a:t>int  a[10];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scanf(“%s”,str);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printf(“%s”,str);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gets(str);puts(str);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gets(s);                   </a:t>
            </a:r>
            <a:endParaRPr lang="en-US" altLang="zh-CN" sz="2600">
              <a:solidFill>
                <a:srgbClr val="000000"/>
              </a:solidFill>
            </a:endParaRPr>
          </a:p>
        </p:txBody>
      </p:sp>
      <p:sp>
        <p:nvSpPr>
          <p:cNvPr id="752664" name="Text Box 24"/>
          <p:cNvSpPr txBox="1">
            <a:spLocks noChangeArrowheads="1"/>
          </p:cNvSpPr>
          <p:nvPr/>
        </p:nvSpPr>
        <p:spPr bwMode="auto">
          <a:xfrm>
            <a:off x="6245225" y="1128713"/>
            <a:ext cx="784225" cy="2678112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endParaRPr lang="en-US" altLang="zh-CN" sz="1800">
              <a:solidFill>
                <a:srgbClr val="000000"/>
              </a:solidFill>
            </a:endParaRPr>
          </a:p>
        </p:txBody>
      </p:sp>
      <p:sp>
        <p:nvSpPr>
          <p:cNvPr id="752665" name="Text Box 25"/>
          <p:cNvSpPr txBox="1">
            <a:spLocks noChangeArrowheads="1"/>
          </p:cNvSpPr>
          <p:nvPr/>
        </p:nvSpPr>
        <p:spPr bwMode="auto">
          <a:xfrm>
            <a:off x="7307263" y="4911725"/>
            <a:ext cx="625475" cy="169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(</a:t>
            </a:r>
            <a:r>
              <a:rPr lang="en-US" altLang="zh-CN" sz="2600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6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(</a:t>
            </a:r>
            <a:r>
              <a:rPr lang="en-US" altLang="zh-CN" sz="2600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6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</a:rPr>
              <a:t>(</a:t>
            </a:r>
            <a:r>
              <a:rPr lang="en-US" altLang="zh-CN" sz="2600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sz="2600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 b="1">
                <a:solidFill>
                  <a:srgbClr val="00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altLang="zh-CN" sz="2600" b="1">
                <a:solidFill>
                  <a:srgbClr val="000000"/>
                </a:solidFill>
                <a:ea typeface="黑体" panose="02010609060101010101" pitchFamily="49" charset="-122"/>
              </a:rPr>
              <a:t>)</a:t>
            </a:r>
            <a:endParaRPr lang="en-US" altLang="zh-CN" sz="2600">
              <a:solidFill>
                <a:srgbClr val="000000"/>
              </a:solidFill>
            </a:endParaRPr>
          </a:p>
        </p:txBody>
      </p:sp>
      <p:sp>
        <p:nvSpPr>
          <p:cNvPr id="752666" name="Text Box 26"/>
          <p:cNvSpPr txBox="1">
            <a:spLocks noChangeArrowheads="1"/>
          </p:cNvSpPr>
          <p:nvPr/>
        </p:nvSpPr>
        <p:spPr bwMode="auto">
          <a:xfrm>
            <a:off x="3179763" y="4911725"/>
            <a:ext cx="784225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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endParaRPr lang="en-US" altLang="zh-CN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endParaRPr lang="en-US" altLang="zh-CN" b="1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00000"/>
                </a:solidFill>
              </a:rPr>
              <a:t>(</a:t>
            </a:r>
            <a:r>
              <a:rPr lang="en-US" altLang="zh-CN" b="1">
                <a:solidFill>
                  <a:srgbClr val="FF0000"/>
                </a:solidFill>
                <a:sym typeface="Webdings" panose="05030102010509060703" pitchFamily="18" charset="2"/>
              </a:rPr>
              <a:t></a:t>
            </a:r>
            <a:r>
              <a:rPr lang="en-US" altLang="zh-CN" b="1">
                <a:solidFill>
                  <a:srgbClr val="000000"/>
                </a:solidFill>
              </a:rPr>
              <a:t>)</a:t>
            </a:r>
            <a:endParaRPr lang="en-US" altLang="zh-CN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526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52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2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526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526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7526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526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61" grpId="0" animBg="1"/>
      <p:bldP spid="752662" grpId="0" animBg="1"/>
      <p:bldP spid="752663" grpId="0" animBg="1"/>
      <p:bldP spid="752664" grpId="0" build="p" animBg="1"/>
      <p:bldP spid="752665" grpId="0" build="p"/>
      <p:bldP spid="752666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70173E-1679-4563-90F6-E6488B5235D0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052513"/>
            <a:ext cx="8569325" cy="792162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400" smtClean="0">
                <a:solidFill>
                  <a:srgbClr val="002060"/>
                </a:solidFill>
                <a:ea typeface="宋体" panose="02010600030101010101" pitchFamily="2" charset="-122"/>
              </a:rPr>
              <a:t>输入一个字符串，然后把其中的大写字母转化为小写字母，输出转化后的字符串。</a:t>
            </a:r>
          </a:p>
        </p:txBody>
      </p:sp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614363" y="1844675"/>
            <a:ext cx="8137525" cy="487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{	char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[256], *p=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 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= 0;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("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输入一串字符：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");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gets( p 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for( ;  *p != '\0';  p++)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if( *p &gt;= 'A' &amp;&amp; *p &lt;= 'Z')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{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++;	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   *p = *p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+ 'a' - 'A';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	}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p=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str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 "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转换后为：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%s \n", p 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 "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共转换了 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%d </a:t>
            </a:r>
            <a:r>
              <a:rPr lang="zh-CN" altLang="en-US" sz="2000" b="1" dirty="0" smtClean="0">
                <a:solidFill>
                  <a:srgbClr val="000000"/>
                </a:solidFill>
              </a:rPr>
              <a:t>个大写字母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\n",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366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5366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36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536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36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536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36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536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536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536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36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36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536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7536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536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536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536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7" grpId="0" build="p"/>
      <p:bldP spid="753668" grpId="0" build="allAtOnce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ED84B0-32C0-4A86-AC7B-2DDF108456B8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字符指针</a:t>
            </a:r>
          </a:p>
        </p:txBody>
      </p:sp>
      <p:sp>
        <p:nvSpPr>
          <p:cNvPr id="75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089025"/>
            <a:ext cx="8569325" cy="504825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例</a:t>
            </a:r>
            <a:r>
              <a:rPr kumimoji="1" lang="en-US" altLang="zh-CN" sz="2400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zh-CN" altLang="en-US" sz="2400" smtClean="0">
                <a:solidFill>
                  <a:srgbClr val="002060"/>
                </a:solidFill>
                <a:ea typeface="宋体" panose="02010600030101010101" pitchFamily="2" charset="-122"/>
              </a:rPr>
              <a:t>读下列程序，写出执行结果</a:t>
            </a:r>
          </a:p>
        </p:txBody>
      </p:sp>
      <p:sp>
        <p:nvSpPr>
          <p:cNvPr id="758788" name="Rectangle 4"/>
          <p:cNvSpPr>
            <a:spLocks noChangeArrowheads="1"/>
          </p:cNvSpPr>
          <p:nvPr/>
        </p:nvSpPr>
        <p:spPr bwMode="auto">
          <a:xfrm>
            <a:off x="611188" y="1601788"/>
            <a:ext cx="7632700" cy="36274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#include &lt;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stdio.h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&gt;</a:t>
            </a:r>
          </a:p>
          <a:p>
            <a:pPr eaLnBrk="1" hangingPunct="1">
              <a:defRPr/>
            </a:pP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main()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{	char  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 ]=“adapt”;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 	char *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ps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= "program";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[2]=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</a:rPr>
              <a:t>‘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o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</a:rPr>
              <a:t>'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printf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 "%s , %s \n", 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ps+3 );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printf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 "%c , %c \n", *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</a:t>
            </a: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, *(ps+3));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	return 0;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}</a:t>
            </a:r>
          </a:p>
        </p:txBody>
      </p:sp>
      <p:sp>
        <p:nvSpPr>
          <p:cNvPr id="758789" name="Text Box 5"/>
          <p:cNvSpPr txBox="1">
            <a:spLocks noChangeArrowheads="1"/>
          </p:cNvSpPr>
          <p:nvPr/>
        </p:nvSpPr>
        <p:spPr bwMode="auto">
          <a:xfrm>
            <a:off x="4572000" y="5300663"/>
            <a:ext cx="2447925" cy="936625"/>
          </a:xfrm>
          <a:prstGeom prst="rect">
            <a:avLst/>
          </a:prstGeom>
          <a:solidFill>
            <a:srgbClr val="92D05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chemeClr val="bg1"/>
                </a:solidFill>
              </a:rPr>
              <a:t> adopt , gram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600">
                <a:solidFill>
                  <a:schemeClr val="bg1"/>
                </a:solidFill>
              </a:rPr>
              <a:t> a , 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587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587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8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587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587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587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87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587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587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587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87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5878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5878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75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758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787" grpId="0" build="p"/>
      <p:bldP spid="758788" grpId="0" build="allAtOnce" animBg="1"/>
      <p:bldP spid="758789" grpId="0" build="allAtOnce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4124B81-0473-493E-BF71-4BD63C16CFBC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002060"/>
                </a:solidFill>
              </a:rPr>
              <a:t>指向字符串数组的</a:t>
            </a:r>
            <a:r>
              <a:rPr lang="zh-CN" altLang="en-US" dirty="0" smtClean="0">
                <a:solidFill>
                  <a:srgbClr val="002060"/>
                </a:solidFill>
              </a:rPr>
              <a:t>指针（略）</a:t>
            </a:r>
            <a:endParaRPr lang="zh-CN" altLang="en-US" dirty="0" smtClean="0">
              <a:solidFill>
                <a:srgbClr val="002060"/>
              </a:solidFill>
            </a:endParaRP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569325" cy="1728788"/>
          </a:xfrm>
        </p:spPr>
        <p:txBody>
          <a:bodyPr/>
          <a:lstStyle/>
          <a:p>
            <a:pPr>
              <a:lnSpc>
                <a:spcPct val="105000"/>
              </a:lnSpc>
            </a:pPr>
            <a:r>
              <a:rPr lang="zh-CN" altLang="en-US" sz="2400" smtClean="0">
                <a:solidFill>
                  <a:srgbClr val="0000FF"/>
                </a:solidFill>
                <a:ea typeface="宋体" panose="02010600030101010101" pitchFamily="2" charset="-122"/>
              </a:rPr>
              <a:t>指向字符串数组的指针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定义指向字符串数组的指针的方法是：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(*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指针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)[</a:t>
            </a:r>
            <a:r>
              <a:rPr lang="zh-CN" altLang="en-US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字符串长度</a:t>
            </a:r>
            <a:r>
              <a:rPr lang="en-US" altLang="zh-CN" sz="240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sz="240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其中，“字符串长度”必须与字符串数组相同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622300" y="2973388"/>
            <a:ext cx="8064500" cy="37480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//chap9ex8.c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#include &lt;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stdio.h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altLang="zh-CN" sz="20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{	char 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sFruit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[5][10]={"Apple", "Pear", "Banana", "Peach", "Plum"};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char  (*p)[10];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p = &amp;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sFruit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[1];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 	puts(*p);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p = sFruit+3;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printf</a:t>
            </a:r>
            <a:r>
              <a:rPr lang="en-US" altLang="zh-CN" sz="2000" b="1" dirty="0" smtClean="0">
                <a:solidFill>
                  <a:srgbClr val="000000"/>
                </a:solidFill>
              </a:rPr>
              <a:t>("%s \n", *p);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defRPr/>
            </a:pPr>
            <a:r>
              <a:rPr lang="en-US" altLang="zh-CN" sz="2000" b="1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5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469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469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54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54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54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4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54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54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54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46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546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46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546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build="p"/>
      <p:bldP spid="754692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字符数组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125538"/>
            <a:ext cx="8424862" cy="5327650"/>
          </a:xfrm>
        </p:spPr>
        <p:txBody>
          <a:bodyPr/>
          <a:lstStyle/>
          <a:p>
            <a:pPr marL="0" indent="0">
              <a:lnSpc>
                <a:spcPct val="105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字符数组</a:t>
            </a:r>
          </a:p>
          <a:p>
            <a:pPr marL="522288" lvl="1" indent="-65088">
              <a:lnSpc>
                <a:spcPct val="1050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latin typeface="黑体" panose="02010609060101010101" pitchFamily="49" charset="-122"/>
                <a:ea typeface="楷体_GB2312" pitchFamily="49" charset="-122"/>
              </a:rPr>
              <a:t>每个元素都是</a:t>
            </a:r>
            <a:r>
              <a:rPr lang="zh-CN" altLang="en-US" smtClean="0">
                <a:solidFill>
                  <a:srgbClr val="0000FF"/>
                </a:solidFill>
                <a:latin typeface="黑体" panose="02010609060101010101" pitchFamily="49" charset="-122"/>
                <a:ea typeface="楷体_GB2312" pitchFamily="49" charset="-122"/>
              </a:rPr>
              <a:t>字符类型</a:t>
            </a:r>
            <a:r>
              <a:rPr lang="zh-CN" altLang="en-US" smtClean="0">
                <a:latin typeface="黑体" panose="02010609060101010101" pitchFamily="49" charset="-122"/>
                <a:ea typeface="楷体_GB2312" pitchFamily="49" charset="-122"/>
              </a:rPr>
              <a:t>的数组，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它的每个元素存放一个字符（占一个字节）</a:t>
            </a:r>
          </a:p>
          <a:p>
            <a:pPr marL="0" indent="0">
              <a:lnSpc>
                <a:spcPct val="105000"/>
              </a:lnSpc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字符数组的定义</a:t>
            </a:r>
          </a:p>
          <a:p>
            <a:pPr marL="522288" lvl="1" indent="-65088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楷体_GB2312" pitchFamily="49" charset="-122"/>
              </a:rPr>
              <a:t>如  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char  c[10];</a:t>
            </a:r>
          </a:p>
          <a:p>
            <a:pPr marL="522288" lvl="1" indent="-65088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楷体_GB2312" pitchFamily="49" charset="-122"/>
              </a:rPr>
              <a:t>数组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楷体_GB2312" pitchFamily="49" charset="-122"/>
              </a:rPr>
              <a:t>是一维数组，它可以存放</a:t>
            </a:r>
            <a:r>
              <a:rPr lang="en-US" altLang="zh-CN" smtClean="0">
                <a:ea typeface="宋体" panose="02010600030101010101" pitchFamily="2" charset="-122"/>
              </a:rPr>
              <a:t>10</a:t>
            </a:r>
            <a:r>
              <a:rPr lang="zh-CN" altLang="en-US" smtClean="0">
                <a:ea typeface="楷体_GB2312" pitchFamily="49" charset="-122"/>
              </a:rPr>
              <a:t>个字符，或者一个长度不大于</a:t>
            </a:r>
            <a:r>
              <a:rPr lang="en-US" altLang="zh-CN" smtClean="0">
                <a:ea typeface="宋体" panose="02010600030101010101" pitchFamily="2" charset="-122"/>
              </a:rPr>
              <a:t>9</a:t>
            </a:r>
            <a:r>
              <a:rPr lang="zh-CN" altLang="en-US" smtClean="0">
                <a:ea typeface="楷体_GB2312" pitchFamily="49" charset="-122"/>
              </a:rPr>
              <a:t>的字符串</a:t>
            </a:r>
          </a:p>
          <a:p>
            <a:pPr marL="522288" lvl="1" indent="-65088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楷体_GB2312" pitchFamily="49" charset="-122"/>
              </a:rPr>
              <a:t>如   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char  name[3][10];</a:t>
            </a:r>
          </a:p>
          <a:p>
            <a:pPr marL="522288" lvl="1" indent="-65088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ea typeface="楷体_GB2312" pitchFamily="49" charset="-122"/>
              </a:rPr>
              <a:t>数组</a:t>
            </a:r>
            <a:r>
              <a:rPr lang="en-US" altLang="zh-CN" smtClean="0">
                <a:ea typeface="宋体" panose="02010600030101010101" pitchFamily="2" charset="-122"/>
              </a:rPr>
              <a:t>c</a:t>
            </a:r>
            <a:r>
              <a:rPr lang="zh-CN" altLang="en-US" smtClean="0">
                <a:ea typeface="楷体_GB2312" pitchFamily="49" charset="-122"/>
              </a:rPr>
              <a:t>是二维数组，它可以存放</a:t>
            </a:r>
            <a:r>
              <a:rPr lang="en-US" altLang="zh-CN" smtClean="0">
                <a:ea typeface="宋体" panose="02010600030101010101" pitchFamily="2" charset="-122"/>
              </a:rPr>
              <a:t>30</a:t>
            </a:r>
            <a:r>
              <a:rPr lang="zh-CN" altLang="en-US" smtClean="0">
                <a:ea typeface="楷体_GB2312" pitchFamily="49" charset="-122"/>
              </a:rPr>
              <a:t>个字符，或者</a:t>
            </a:r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楷体_GB2312" pitchFamily="49" charset="-122"/>
              </a:rPr>
              <a:t>个长度不大于</a:t>
            </a:r>
            <a:r>
              <a:rPr lang="en-US" altLang="zh-CN" smtClean="0">
                <a:ea typeface="宋体" panose="02010600030101010101" pitchFamily="2" charset="-122"/>
              </a:rPr>
              <a:t>9</a:t>
            </a:r>
            <a:r>
              <a:rPr lang="zh-CN" altLang="en-US" smtClean="0">
                <a:ea typeface="楷体_GB2312" pitchFamily="49" charset="-122"/>
              </a:rPr>
              <a:t>的字符串</a:t>
            </a:r>
          </a:p>
          <a:p>
            <a:pPr marL="522288" lvl="1" indent="-65088">
              <a:lnSpc>
                <a:spcPct val="105000"/>
              </a:lnSpc>
              <a:spcAft>
                <a:spcPct val="20000"/>
              </a:spcAft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 pitchFamily="49" charset="-122"/>
              </a:rPr>
              <a:t>注意：字符串只能存放在数组中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8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8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28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A20A6A-5BBF-453E-B611-645EFD6695C9}" type="slidenum">
              <a:rPr lang="en-US" altLang="zh-CN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 smtClean="0">
              <a:solidFill>
                <a:schemeClr val="tx1"/>
              </a:solidFill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字符指针的</a:t>
            </a:r>
            <a:r>
              <a:rPr lang="zh-CN" altLang="en-US" dirty="0" smtClean="0"/>
              <a:t>数组（略）</a:t>
            </a:r>
            <a:endParaRPr lang="zh-CN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143000"/>
            <a:ext cx="8569325" cy="1728788"/>
          </a:xfrm>
        </p:spPr>
        <p:txBody>
          <a:bodyPr/>
          <a:lstStyle/>
          <a:p>
            <a:pPr>
              <a:buClr>
                <a:srgbClr val="00B050"/>
              </a:buClr>
              <a:buSzPct val="75000"/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00FF"/>
                </a:solidFill>
                <a:ea typeface="宋体" panose="02010600030101010101" pitchFamily="2" charset="-122"/>
              </a:rPr>
              <a:t>字符指针的数组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如果数组元素是字符指针，每个指针指向一个字符串，则该数组为字符指针的数组，定义为：</a:t>
            </a:r>
          </a:p>
          <a:p>
            <a:pPr lvl="2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		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char  *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指针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[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数组长度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]</a:t>
            </a:r>
          </a:p>
        </p:txBody>
      </p:sp>
      <p:sp>
        <p:nvSpPr>
          <p:cNvPr id="755716" name="Rectangle 4"/>
          <p:cNvSpPr>
            <a:spLocks noChangeArrowheads="1"/>
          </p:cNvSpPr>
          <p:nvPr/>
        </p:nvSpPr>
        <p:spPr bwMode="auto">
          <a:xfrm>
            <a:off x="550863" y="2763838"/>
            <a:ext cx="8064500" cy="395763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//chap9ex9.c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#include &lt;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stdio.h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&gt;</a:t>
            </a:r>
          </a:p>
          <a:p>
            <a:pPr eaLnBrk="1" hangingPunct="1">
              <a:defRPr/>
            </a:pPr>
            <a:r>
              <a:rPr lang="en-US" altLang="zh-CN" sz="26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 main()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{	char  *a="Beijing", *b="Shanghai";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	char  *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pArray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[ ] = {a, b};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	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  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	for( 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=0; 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&lt;2; 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++)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	    puts( *(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pArray+i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) ); //puts( 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pArray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[</a:t>
            </a:r>
            <a:r>
              <a:rPr lang="en-US" altLang="zh-CN" sz="2600" b="1" dirty="0" err="1" smtClean="0">
                <a:solidFill>
                  <a:srgbClr val="000000"/>
                </a:solidFill>
              </a:rPr>
              <a:t>i</a:t>
            </a:r>
            <a:r>
              <a:rPr lang="en-US" altLang="zh-CN" sz="2600" b="1" dirty="0" smtClean="0">
                <a:solidFill>
                  <a:srgbClr val="000000"/>
                </a:solidFill>
              </a:rPr>
              <a:t>] );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	return 0;</a:t>
            </a:r>
          </a:p>
          <a:p>
            <a:pPr eaLnBrk="1" hangingPunct="1">
              <a:defRPr/>
            </a:pPr>
            <a:r>
              <a:rPr lang="en-US" altLang="zh-CN" sz="2600" b="1" dirty="0" smtClean="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57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57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5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55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55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55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55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55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5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557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557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57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6" grpId="0" build="allAtOnce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-</a:t>
            </a:r>
            <a:r>
              <a:rPr lang="zh-CN" altLang="en-US" smtClean="0"/>
              <a:t>指针数组用于表示命令行参数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268413"/>
            <a:ext cx="8229600" cy="4968875"/>
          </a:xfrm>
        </p:spPr>
        <p:txBody>
          <a:bodyPr/>
          <a:lstStyle/>
          <a:p>
            <a:pPr eaLnBrk="1">
              <a:lnSpc>
                <a:spcPct val="115000"/>
              </a:lnSpc>
            </a:pP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en-US" altLang="zh-CN" sz="2400" smtClean="0">
                <a:ea typeface="宋体" panose="02010600030101010101" pitchFamily="2" charset="-122"/>
              </a:rPr>
              <a:t>GUI</a:t>
            </a:r>
            <a:r>
              <a:rPr lang="zh-CN" altLang="en-US" sz="2400" smtClean="0">
                <a:ea typeface="宋体" panose="02010600030101010101" pitchFamily="2" charset="-122"/>
              </a:rPr>
              <a:t>界面之前，计算机的操作界面都是字符式的命令行界面（</a:t>
            </a:r>
            <a:r>
              <a:rPr lang="en-US" altLang="zh-CN" sz="2400" smtClean="0">
                <a:ea typeface="宋体" panose="02010600030101010101" pitchFamily="2" charset="-122"/>
              </a:rPr>
              <a:t>DOS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UNIX</a:t>
            </a:r>
            <a:r>
              <a:rPr lang="zh-CN" altLang="en-US" sz="2400" smtClean="0">
                <a:ea typeface="宋体" panose="02010600030101010101" pitchFamily="2" charset="-122"/>
              </a:rPr>
              <a:t>、</a:t>
            </a:r>
            <a:r>
              <a:rPr lang="en-US" altLang="zh-CN" sz="2400" smtClean="0">
                <a:ea typeface="宋体" panose="02010600030101010101" pitchFamily="2" charset="-122"/>
              </a:rPr>
              <a:t>Linux</a:t>
            </a:r>
            <a:r>
              <a:rPr lang="zh-CN" altLang="en-US" sz="2400" smtClean="0">
                <a:ea typeface="宋体" panose="02010600030101010101" pitchFamily="2" charset="-122"/>
              </a:rPr>
              <a:t>）</a:t>
            </a:r>
          </a:p>
          <a:p>
            <a:pPr eaLnBrk="1">
              <a:lnSpc>
                <a:spcPct val="115000"/>
              </a:lnSpc>
            </a:pPr>
            <a:r>
              <a:rPr lang="en-US" altLang="zh-CN" sz="2400" smtClean="0"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en-US" sz="2400" smtClean="0">
                <a:ea typeface="宋体" panose="02010600030101010101" pitchFamily="2" charset="-122"/>
              </a:rPr>
              <a:t>通过命令行参数（</a:t>
            </a:r>
            <a:r>
              <a:rPr lang="en-US" altLang="zh-CN" sz="2400" smtClean="0">
                <a:ea typeface="宋体" panose="02010600030101010101" pitchFamily="2" charset="-122"/>
              </a:rPr>
              <a:t>Command Line Arguments</a:t>
            </a:r>
            <a:r>
              <a:rPr lang="zh-CN" altLang="en-US" sz="2400" smtClean="0">
                <a:ea typeface="宋体" panose="02010600030101010101" pitchFamily="2" charset="-122"/>
              </a:rPr>
              <a:t>），使用户可以根据需要来决定程序干什么、怎么干</a:t>
            </a:r>
          </a:p>
          <a:p>
            <a:pPr marL="342900" lvl="1" indent="-342900" eaLnBrk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en-US" smtClean="0">
                <a:ea typeface="华文楷体" panose="02010600040101010101" pitchFamily="2" charset="-122"/>
              </a:rPr>
              <a:t>当你把</a:t>
            </a: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main</a:t>
            </a:r>
            <a:r>
              <a:rPr lang="zh-CN" altLang="en-US" smtClean="0">
                <a:ea typeface="华文楷体" panose="02010600040101010101" pitchFamily="2" charset="-122"/>
              </a:rPr>
              <a:t>函数写成这样时：</a:t>
            </a:r>
          </a:p>
          <a:p>
            <a:pPr eaLnBrk="1">
              <a:lnSpc>
                <a:spcPct val="115000"/>
              </a:lnSpc>
            </a:pP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		main(</a:t>
            </a:r>
            <a:r>
              <a:rPr lang="en-US" altLang="zh-CN" smtClean="0">
                <a:solidFill>
                  <a:srgbClr val="0000FF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 argc, </a:t>
            </a:r>
            <a:r>
              <a:rPr lang="en-US" altLang="zh-CN" smtClean="0">
                <a:solidFill>
                  <a:srgbClr val="0000FF"/>
                </a:solidFill>
                <a:ea typeface="华文楷体" panose="02010600040101010101" pitchFamily="2" charset="-122"/>
              </a:rPr>
              <a:t>char</a:t>
            </a: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* argv[])</a:t>
            </a:r>
          </a:p>
          <a:p>
            <a:pPr marL="342900" lvl="1" indent="-342900" eaLnBrk="1">
              <a:lnSpc>
                <a:spcPct val="115000"/>
              </a:lnSpc>
            </a:pP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argc</a:t>
            </a:r>
            <a:r>
              <a:rPr lang="zh-CN" altLang="en-US" smtClean="0">
                <a:ea typeface="华文楷体" panose="02010600040101010101" pitchFamily="2" charset="-122"/>
              </a:rPr>
              <a:t>的值为：参数的数目</a:t>
            </a:r>
            <a:r>
              <a:rPr lang="en-US" altLang="zh-CN" smtClean="0">
                <a:ea typeface="华文楷体" panose="02010600040101010101" pitchFamily="2" charset="-122"/>
              </a:rPr>
              <a:t>+1</a:t>
            </a:r>
            <a:endParaRPr lang="zh-CN" altLang="en-US" smtClean="0">
              <a:ea typeface="华文楷体" panose="02010600040101010101" pitchFamily="2" charset="-122"/>
            </a:endParaRPr>
          </a:p>
          <a:p>
            <a:pPr marL="342900" lvl="1" indent="-342900" eaLnBrk="1">
              <a:lnSpc>
                <a:spcPct val="115000"/>
              </a:lnSpc>
            </a:pP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argv[0]</a:t>
            </a:r>
            <a:r>
              <a:rPr lang="zh-CN" altLang="en-US" smtClean="0">
                <a:ea typeface="华文楷体" panose="02010600040101010101" pitchFamily="2" charset="-122"/>
              </a:rPr>
              <a:t>为指向命令名的字符指针</a:t>
            </a:r>
          </a:p>
          <a:p>
            <a:pPr marL="342900" lvl="1" indent="-342900" eaLnBrk="1">
              <a:lnSpc>
                <a:spcPct val="115000"/>
              </a:lnSpc>
            </a:pPr>
            <a:r>
              <a:rPr lang="en-US" altLang="zh-CN" smtClean="0">
                <a:solidFill>
                  <a:srgbClr val="000000"/>
                </a:solidFill>
                <a:ea typeface="华文楷体" panose="02010600040101010101" pitchFamily="2" charset="-122"/>
              </a:rPr>
              <a:t>argv[x]</a:t>
            </a:r>
            <a:r>
              <a:rPr lang="en-US" altLang="zh-CN" smtClean="0">
                <a:ea typeface="华文楷体" panose="02010600040101010101" pitchFamily="2" charset="-122"/>
              </a:rPr>
              <a:t>(x&gt;1)</a:t>
            </a:r>
            <a:r>
              <a:rPr lang="zh-CN" altLang="en-US" smtClean="0">
                <a:ea typeface="华文楷体" panose="02010600040101010101" pitchFamily="2" charset="-122"/>
              </a:rPr>
              <a:t>为指向每个参数的字符指针</a:t>
            </a:r>
            <a:endParaRPr lang="en-US" altLang="zh-CN" smtClean="0">
              <a:ea typeface="华文楷体" panose="02010600040101010101" pitchFamily="2" charset="-122"/>
            </a:endParaRPr>
          </a:p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补充</a:t>
            </a:r>
            <a:r>
              <a:rPr lang="en-US" altLang="zh-CN" smtClean="0"/>
              <a:t>-</a:t>
            </a:r>
            <a:r>
              <a:rPr lang="zh-CN" altLang="en-US" smtClean="0"/>
              <a:t>指针数组用于表示命令行参数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" y="1196975"/>
            <a:ext cx="4937125" cy="396875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#include &lt;stdio.h&gt;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int main(int argc, char *argv[])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{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int  i;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printf("</a:t>
            </a:r>
            <a:r>
              <a: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rPr>
              <a:t>命令参数的个数是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:%d\n",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argc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printf("</a:t>
            </a:r>
            <a:r>
              <a: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rPr>
              <a:t>程序名为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:%s\n",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argv[0]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if (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argc 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&gt; 1)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{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	printf("</a:t>
            </a:r>
            <a:r>
              <a:rPr lang="zh-CN" altLang="en-US" sz="1800" smtClean="0">
                <a:solidFill>
                  <a:srgbClr val="000000"/>
                </a:solidFill>
                <a:ea typeface="宋体" panose="02010600030101010101" pitchFamily="2" charset="-122"/>
              </a:rPr>
              <a:t>其他命令行参数是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:\n");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	for (i = 1; i&lt;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argc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; i++)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	{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		printf("%s\n", </a:t>
            </a:r>
            <a:r>
              <a:rPr lang="en-US" altLang="zh-CN" sz="1800" smtClean="0">
                <a:solidFill>
                  <a:srgbClr val="FF0000"/>
                </a:solidFill>
                <a:ea typeface="宋体" panose="02010600030101010101" pitchFamily="2" charset="-122"/>
              </a:rPr>
              <a:t>argv[i]</a:t>
            </a: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);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	}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}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	return 0;</a:t>
            </a:r>
          </a:p>
          <a:p>
            <a:pPr eaLnBrk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zh-CN" sz="1800" smtClean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  <a:p>
            <a:pPr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5219700" y="1184275"/>
            <a:ext cx="3097213" cy="792163"/>
          </a:xfrm>
          <a:prstGeom prst="rect">
            <a:avLst/>
          </a:prstGeom>
          <a:solidFill>
            <a:srgbClr val="FFFFCC"/>
          </a:solidFill>
          <a:ln w="2857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5000"/>
              </a:lnSpc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 Narrow" panose="020B0606020202030204" pitchFamily="34" charset="0"/>
                <a:ea typeface="幼圆" panose="02010509060101010101" pitchFamily="49" charset="-122"/>
              </a:rPr>
              <a:t>如何输入命令行参数？</a:t>
            </a:r>
          </a:p>
          <a:p>
            <a:pPr eaLnBrk="1">
              <a:lnSpc>
                <a:spcPct val="95000"/>
              </a:lnSpc>
              <a:buClr>
                <a:srgbClr val="FFCC66"/>
              </a:buClr>
              <a:buSzPct val="80000"/>
              <a:buFont typeface="Monotype Sorts" charset="2"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 Narrow" panose="020B0606020202030204" pitchFamily="34" charset="0"/>
              </a:rPr>
              <a:t>cmdline.exe  I like c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1331640" y="4437113"/>
            <a:ext cx="4037012" cy="2160240"/>
            <a:chOff x="972" y="3070"/>
            <a:chExt cx="2543" cy="1222"/>
          </a:xfrm>
          <a:solidFill>
            <a:srgbClr val="92D050"/>
          </a:solidFill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972" y="3312"/>
              <a:ext cx="860" cy="201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Courier New" panose="02070309020205020404" pitchFamily="49" charset="0"/>
                </a:rPr>
                <a:t>argv[0]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48" y="3313"/>
              <a:ext cx="1167" cy="171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i="1" dirty="0" smtClean="0">
                  <a:solidFill>
                    <a:srgbClr val="0000CC"/>
                  </a:solidFill>
                </a:rPr>
                <a:t>cmdline.exe</a:t>
              </a:r>
              <a:endParaRPr lang="en-US" altLang="zh-CN" b="1" i="1" dirty="0">
                <a:solidFill>
                  <a:srgbClr val="0000CC"/>
                </a:solidFill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972" y="3563"/>
              <a:ext cx="860" cy="201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Courier New" panose="02070309020205020404" pitchFamily="49" charset="0"/>
                </a:rPr>
                <a:t>argv[1]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972" y="3834"/>
              <a:ext cx="860" cy="200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b="1">
                  <a:solidFill>
                    <a:srgbClr val="000099"/>
                  </a:solidFill>
                  <a:latin typeface="Courier New" panose="02070309020205020404" pitchFamily="49" charset="0"/>
                </a:rPr>
                <a:t>argv[2]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972" y="4091"/>
              <a:ext cx="860" cy="201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en-US" altLang="zh-CN" b="1" dirty="0" err="1">
                  <a:solidFill>
                    <a:srgbClr val="000099"/>
                  </a:solidFill>
                  <a:latin typeface="Courier New" panose="02070309020205020404" pitchFamily="49" charset="0"/>
                </a:rPr>
                <a:t>argv</a:t>
              </a:r>
              <a:r>
                <a:rPr kumimoji="1" lang="en-US" altLang="zh-CN" b="1" dirty="0">
                  <a:solidFill>
                    <a:srgbClr val="000099"/>
                  </a:solidFill>
                  <a:latin typeface="Courier New" panose="02070309020205020404" pitchFamily="49" charset="0"/>
                </a:rPr>
                <a:t>[3]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348" y="3593"/>
              <a:ext cx="1167" cy="173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b="1" i="1" dirty="0">
                  <a:solidFill>
                    <a:srgbClr val="0000CC"/>
                  </a:solidFill>
                </a:rPr>
                <a:t>I</a:t>
              </a: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348" y="3834"/>
              <a:ext cx="395" cy="16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i="1" dirty="0" smtClean="0">
                  <a:solidFill>
                    <a:srgbClr val="0000CC"/>
                  </a:solidFill>
                </a:rPr>
                <a:t>like</a:t>
              </a:r>
              <a:endParaRPr lang="en-US" altLang="zh-CN" b="1" i="1" dirty="0">
                <a:solidFill>
                  <a:srgbClr val="0000CC"/>
                </a:solidFill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2333" y="4075"/>
              <a:ext cx="395" cy="189"/>
            </a:xfrm>
            <a:prstGeom prst="rect">
              <a:avLst/>
            </a:prstGeom>
            <a:grp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i="1" dirty="0">
                  <a:solidFill>
                    <a:srgbClr val="0000CC"/>
                  </a:solidFill>
                </a:rPr>
                <a:t>c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843" y="3410"/>
              <a:ext cx="516" cy="0"/>
            </a:xfrm>
            <a:prstGeom prst="line">
              <a:avLst/>
            </a:prstGeom>
            <a:grp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843" y="3665"/>
              <a:ext cx="516" cy="0"/>
            </a:xfrm>
            <a:prstGeom prst="line">
              <a:avLst/>
            </a:prstGeom>
            <a:grp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832" y="3932"/>
              <a:ext cx="516" cy="0"/>
            </a:xfrm>
            <a:prstGeom prst="line">
              <a:avLst/>
            </a:prstGeom>
            <a:grp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32" y="4185"/>
              <a:ext cx="516" cy="0"/>
            </a:xfrm>
            <a:prstGeom prst="line">
              <a:avLst/>
            </a:prstGeom>
            <a:grpFill/>
            <a:ln w="38100" cap="sq">
              <a:solidFill>
                <a:schemeClr val="accent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986" y="3070"/>
              <a:ext cx="760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ea typeface="幼圆" panose="02010509060101010101" pitchFamily="49" charset="-122"/>
                </a:rPr>
                <a:t>指针数组</a:t>
              </a:r>
              <a:endPara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ea typeface="幼圆" panose="02010509060101010101" pitchFamily="49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2416" y="3075"/>
              <a:ext cx="599" cy="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defRPr/>
              </a:pPr>
              <a:r>
                <a:rPr kumimoji="1" lang="zh-CN" altLang="en-US" sz="2000" b="1" dirty="0">
                  <a:solidFill>
                    <a:srgbClr val="FF0000"/>
                  </a:solidFill>
                  <a:ea typeface="幼圆" panose="02010509060101010101" pitchFamily="49" charset="-122"/>
                </a:rPr>
                <a:t>字符串</a:t>
              </a:r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39938"/>
            <a:ext cx="39624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总结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353425" cy="2016125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字符串与字符数组的区别是字符串的末尾有一个空字符</a:t>
            </a:r>
            <a:r>
              <a:rPr lang="en-US" altLang="zh-CN" smtClean="0">
                <a:ea typeface="宋体" panose="02010600030101010101" pitchFamily="2" charset="-122"/>
              </a:rPr>
              <a:t>'\0'</a:t>
            </a:r>
            <a:r>
              <a:rPr lang="zh-CN" altLang="en-US" smtClean="0">
                <a:ea typeface="楷体_GB2312" pitchFamily="49" charset="-122"/>
              </a:rPr>
              <a:t>以标识字符串结束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zh-CN" altLang="en-US" smtClean="0">
                <a:ea typeface="楷体_GB2312" pitchFamily="49" charset="-122"/>
              </a:rPr>
              <a:t>用</a:t>
            </a:r>
            <a:r>
              <a:rPr lang="en-US" altLang="zh-CN" smtClean="0">
                <a:ea typeface="宋体" panose="02010600030101010101" pitchFamily="2" charset="-122"/>
              </a:rPr>
              <a:t>scanf()</a:t>
            </a:r>
            <a:r>
              <a:rPr lang="zh-CN" altLang="en-US" smtClean="0">
                <a:ea typeface="楷体_GB2312" pitchFamily="49" charset="-122"/>
              </a:rPr>
              <a:t>语句读入字符串时不允许输入中存在空格</a:t>
            </a: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lang="en-US" altLang="zh-CN" smtClean="0">
                <a:ea typeface="宋体" panose="02010600030101010101" pitchFamily="2" charset="-122"/>
              </a:rPr>
              <a:t>gets() </a:t>
            </a:r>
            <a:r>
              <a:rPr lang="zh-CN" altLang="en-US" smtClean="0">
                <a:ea typeface="楷体_GB2312" pitchFamily="49" charset="-122"/>
              </a:rPr>
              <a:t>和 </a:t>
            </a:r>
            <a:r>
              <a:rPr lang="en-US" altLang="zh-CN" smtClean="0">
                <a:ea typeface="宋体" panose="02010600030101010101" pitchFamily="2" charset="-122"/>
              </a:rPr>
              <a:t>puts() </a:t>
            </a:r>
            <a:r>
              <a:rPr lang="zh-CN" altLang="en-US" smtClean="0">
                <a:ea typeface="楷体_GB2312" pitchFamily="49" charset="-122"/>
              </a:rPr>
              <a:t>函数分别用于字符串的输入和输出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总结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1676400" y="1755775"/>
            <a:ext cx="7010400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00FFFF"/>
                    </a:gs>
                    <a:gs pos="100000">
                      <a:srgbClr val="FF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</a:rPr>
              <a:t>char c[6]={ ‘a’,’b’,’c’,’d’,’e’};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</a:rPr>
              <a:t>char c[6]=“abcde”;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</a:rPr>
              <a:t>char c[ ]={ “abcde”};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</a:rPr>
              <a:t>char c[ 6]={‘a’,’b’,’c’,’d’,’e’,’\0’};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1" lang="en-US" altLang="zh-CN" sz="2600" b="1">
                <a:solidFill>
                  <a:srgbClr val="000000"/>
                </a:solidFill>
              </a:rPr>
              <a:t>char str[3][10]={“aaa”,”bbb”,”ccccc”};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333375" y="1196975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字符数组的初始化方法</a:t>
            </a:r>
            <a:r>
              <a:rPr kumimoji="1" lang="zh-CN" altLang="en-US" sz="2600" b="1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1295400" y="4524375"/>
            <a:ext cx="6538913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FF00"/>
                    </a:gs>
                    <a:gs pos="100000">
                      <a:srgbClr val="00FF00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zh-CN" altLang="en-US" sz="2600" b="1">
                <a:solidFill>
                  <a:srgbClr val="000000"/>
                </a:solidFill>
              </a:rPr>
              <a:t>  字符数组可以整串操作  </a:t>
            </a:r>
            <a:r>
              <a:rPr kumimoji="1" lang="en-US" altLang="zh-CN" sz="2600" b="1">
                <a:solidFill>
                  <a:srgbClr val="000000"/>
                </a:solidFill>
              </a:rPr>
              <a:t>%</a:t>
            </a:r>
            <a:r>
              <a:rPr kumimoji="1" lang="en-US" altLang="en-US" sz="2600" b="1">
                <a:solidFill>
                  <a:srgbClr val="000000"/>
                </a:solidFill>
              </a:rPr>
              <a:t>s</a:t>
            </a:r>
            <a:endParaRPr kumimoji="1" lang="en-US" altLang="zh-CN" sz="2600" b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en-US" altLang="zh-CN" sz="2600" b="1">
                <a:solidFill>
                  <a:srgbClr val="000000"/>
                </a:solidFill>
              </a:rPr>
              <a:t>  </a:t>
            </a:r>
            <a:r>
              <a:rPr kumimoji="1" lang="zh-CN" altLang="en-US" sz="2600" b="1">
                <a:solidFill>
                  <a:srgbClr val="000000"/>
                </a:solidFill>
              </a:rPr>
              <a:t>数组名代表数组元素的起始地址</a:t>
            </a:r>
          </a:p>
          <a:p>
            <a:pPr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kumimoji="1" lang="zh-CN" altLang="en-US" sz="2600" b="1">
                <a:solidFill>
                  <a:srgbClr val="000000"/>
                </a:solidFill>
              </a:rPr>
              <a:t>  字符串一定是以 ‘</a:t>
            </a:r>
            <a:r>
              <a:rPr kumimoji="1" lang="en-US" altLang="zh-CN" sz="2600" b="1">
                <a:solidFill>
                  <a:srgbClr val="000000"/>
                </a:solidFill>
              </a:rPr>
              <a:t>\0’</a:t>
            </a:r>
            <a:r>
              <a:rPr kumimoji="1" lang="zh-CN" altLang="en-US" sz="2600" b="1">
                <a:solidFill>
                  <a:srgbClr val="000000"/>
                </a:solidFill>
              </a:rPr>
              <a:t>结尾</a:t>
            </a: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333375" y="3989388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600" b="1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600" b="1">
                <a:solidFill>
                  <a:srgbClr val="000000"/>
                </a:solidFill>
                <a:latin typeface="宋体" panose="02010600030101010101" pitchFamily="2" charset="-122"/>
              </a:rPr>
              <a:t>字符数组的输入和输出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5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258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1" grpId="0" autoUpdateAnimBg="0"/>
      <p:bldP spid="258052" grpId="0"/>
      <p:bldP spid="258053" grpId="0" autoUpdateAnimBg="0"/>
      <p:bldP spid="25805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总结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395288" y="2781300"/>
            <a:ext cx="8382000" cy="291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tx1"/>
                    </a:gs>
                    <a:gs pos="100000">
                      <a:srgbClr val="FFFF99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◆</a:t>
            </a:r>
            <a:r>
              <a:rPr kumimoji="1" lang="en-US" altLang="en-US" dirty="0" smtClean="0"/>
              <a:t> </a:t>
            </a:r>
            <a:r>
              <a:rPr lang="en-US" altLang="en-US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strcat</a:t>
            </a:r>
            <a:r>
              <a:rPr lang="en-US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en-US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连接  （将某串接在一字符数组之后）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◆</a:t>
            </a:r>
            <a:r>
              <a:rPr kumimoji="1" lang="en-US" altLang="zh-CN" dirty="0" smtClean="0"/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strcpy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复制（字符串不允许赋值，只能将某串 复制给一个字符数组）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◆</a:t>
            </a:r>
            <a:r>
              <a:rPr kumimoji="1" lang="en-US" altLang="zh-CN" dirty="0" smtClean="0"/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strcmp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比较  （判断两串是否相等）常用于字符串按</a:t>
            </a:r>
            <a:r>
              <a:rPr kumimoji="1" lang="en-US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ASCII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顺序排序的操作</a:t>
            </a:r>
          </a:p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◆</a:t>
            </a:r>
            <a:r>
              <a:rPr kumimoji="1" lang="en-US" altLang="zh-CN" dirty="0" smtClean="0"/>
              <a:t>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strlen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求长度 （求字符串中所含字符的个数）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468313" y="1268413"/>
            <a:ext cx="79359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rgbClr val="0000CC"/>
                </a:solidFill>
              </a:rPr>
              <a:t>◆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在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string.h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中定义了很多字符串处理函数函数，比较常用的有：</a:t>
            </a:r>
          </a:p>
          <a:p>
            <a:pPr>
              <a:defRPr/>
            </a:pP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strcpy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()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、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strcat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()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、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strcmp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() </a:t>
            </a:r>
            <a:r>
              <a:rPr lang="zh-CN" altLang="en-US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和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strlen</a:t>
            </a:r>
            <a:r>
              <a:rPr lang="en-US" altLang="zh-CN" sz="2800" b="1" dirty="0" smtClean="0">
                <a:solidFill>
                  <a:srgbClr val="000000"/>
                </a:solidFill>
                <a:latin typeface="+mn-lt"/>
                <a:ea typeface="楷体_GB2312" pitchFamily="49" charset="-122"/>
              </a:rPr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>
          <a:xfrm>
            <a:off x="414338" y="1268413"/>
            <a:ext cx="8229600" cy="4857750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en-US" smtClean="0">
                <a:ea typeface="宋体" panose="02010600030101010101" pitchFamily="2" charset="-122"/>
              </a:rPr>
              <a:t>题目</a:t>
            </a:r>
            <a:r>
              <a:rPr lang="zh-CN" altLang="zh-CN" smtClean="0">
                <a:ea typeface="宋体" panose="02010600030101010101" pitchFamily="2" charset="-122"/>
              </a:rPr>
              <a:t>描述</a:t>
            </a:r>
            <a:r>
              <a:rPr lang="zh-CN" altLang="en-US" smtClean="0">
                <a:ea typeface="宋体" panose="02010600030101010101" pitchFamily="2" charset="-122"/>
              </a:rPr>
              <a:t>：</a:t>
            </a:r>
            <a:endParaRPr lang="zh-CN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zh-CN" sz="2400" smtClean="0">
                <a:ea typeface="宋体" panose="02010600030101010101" pitchFamily="2" charset="-122"/>
              </a:rPr>
              <a:t>提取一个字符串中的所有数字字符（</a:t>
            </a:r>
            <a:r>
              <a:rPr lang="en-US" altLang="zh-CN" sz="2400" smtClean="0">
                <a:ea typeface="宋体" panose="02010600030101010101" pitchFamily="2" charset="-122"/>
              </a:rPr>
              <a:t>‘0’...‘9’</a:t>
            </a:r>
            <a:r>
              <a:rPr lang="zh-CN" altLang="zh-CN" sz="2400" smtClean="0">
                <a:ea typeface="宋体" panose="02010600030101010101" pitchFamily="2" charset="-122"/>
              </a:rPr>
              <a:t>）将其转换为一个整数输出。</a:t>
            </a:r>
          </a:p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</a:t>
            </a:r>
            <a:r>
              <a:rPr lang="zh-CN" altLang="zh-CN" smtClean="0">
                <a:ea typeface="宋体" panose="02010600030101010101" pitchFamily="2" charset="-122"/>
              </a:rPr>
              <a:t>输入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zh-CN" sz="2400" smtClean="0">
                <a:ea typeface="宋体" panose="02010600030101010101" pitchFamily="2" charset="-122"/>
              </a:rPr>
              <a:t>一个以回车符为结束标志的字符串（少于</a:t>
            </a:r>
            <a:r>
              <a:rPr lang="en-US" altLang="zh-CN" sz="2400" smtClean="0">
                <a:ea typeface="宋体" panose="02010600030101010101" pitchFamily="2" charset="-122"/>
              </a:rPr>
              <a:t>80</a:t>
            </a:r>
            <a:r>
              <a:rPr lang="zh-CN" altLang="zh-CN" sz="2400" smtClean="0">
                <a:ea typeface="宋体" panose="02010600030101010101" pitchFamily="2" charset="-122"/>
              </a:rPr>
              <a:t>个字符）。</a:t>
            </a:r>
          </a:p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</a:t>
            </a:r>
            <a:r>
              <a:rPr lang="zh-CN" altLang="zh-CN" smtClean="0">
                <a:ea typeface="宋体" panose="02010600030101010101" pitchFamily="2" charset="-122"/>
              </a:rPr>
              <a:t>输出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zh-CN" sz="2400" smtClean="0">
                <a:ea typeface="宋体" panose="02010600030101010101" pitchFamily="2" charset="-122"/>
              </a:rPr>
              <a:t>把字符串中的所有数字字符（</a:t>
            </a:r>
            <a:r>
              <a:rPr lang="en-US" altLang="zh-CN" sz="2400" smtClean="0">
                <a:ea typeface="宋体" panose="02010600030101010101" pitchFamily="2" charset="-122"/>
              </a:rPr>
              <a:t>‘0’...‘9’</a:t>
            </a:r>
            <a:r>
              <a:rPr lang="zh-CN" altLang="zh-CN" sz="2400" smtClean="0">
                <a:ea typeface="宋体" panose="02010600030101010101" pitchFamily="2" charset="-122"/>
              </a:rPr>
              <a:t>）转换为一个整数并输出。</a:t>
            </a:r>
            <a:endParaRPr lang="zh-CN" altLang="en-US" sz="24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329237"/>
          </a:xfrm>
        </p:spPr>
        <p:txBody>
          <a:bodyPr/>
          <a:lstStyle/>
          <a:p>
            <a:r>
              <a:rPr lang="en-US" altLang="zh-CN" sz="1200" smtClean="0">
                <a:ea typeface="宋体" panose="02010600030101010101" pitchFamily="2" charset="-122"/>
              </a:rPr>
              <a:t>#include &lt;stdio.h&gt;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int main()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{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char str[80];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int i,k,s,a[80];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gets(str);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i=0;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k=0;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while (str[i]!='\0')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{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if (str[i]&gt;='0'&amp;&amp;str[i]&lt;='9')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{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	a[k]=str[i]-'0';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	k++;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}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i++;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}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s=0;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for(i=0;i&lt;k;i++)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		</a:t>
            </a:r>
            <a:r>
              <a:rPr lang="pt-BR" altLang="zh-CN" sz="1200" smtClean="0">
                <a:ea typeface="宋体" panose="02010600030101010101" pitchFamily="2" charset="-122"/>
              </a:rPr>
              <a:t>s=s*10+a[i];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pt-BR" altLang="zh-CN" sz="1200" smtClean="0">
                <a:ea typeface="宋体" panose="02010600030101010101" pitchFamily="2" charset="-122"/>
              </a:rPr>
              <a:t>	printf("%d\n",s);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pt-BR" altLang="zh-CN" sz="1200" smtClean="0">
                <a:ea typeface="宋体" panose="02010600030101010101" pitchFamily="2" charset="-122"/>
              </a:rPr>
              <a:t>	</a:t>
            </a:r>
            <a:r>
              <a:rPr lang="en-US" altLang="zh-CN" sz="1200" smtClean="0">
                <a:ea typeface="宋体" panose="02010600030101010101" pitchFamily="2" charset="-122"/>
              </a:rPr>
              <a:t>return 0;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r>
              <a:rPr lang="en-US" altLang="zh-CN" sz="1200" smtClean="0">
                <a:ea typeface="宋体" panose="02010600030101010101" pitchFamily="2" charset="-122"/>
              </a:rPr>
              <a:t>}</a:t>
            </a:r>
            <a:endParaRPr lang="zh-CN" altLang="zh-CN" sz="1200" smtClean="0">
              <a:ea typeface="宋体" panose="02010600030101010101" pitchFamily="2" charset="-122"/>
            </a:endParaRPr>
          </a:p>
          <a:p>
            <a:endParaRPr lang="zh-CN" altLang="en-US" sz="120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课堂习题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</a:t>
            </a:r>
            <a:r>
              <a:rPr lang="zh-CN" altLang="zh-CN" smtClean="0">
                <a:ea typeface="宋体" panose="02010600030101010101" pitchFamily="2" charset="-122"/>
              </a:rPr>
              <a:t>合并字符串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    </a:t>
            </a:r>
            <a:r>
              <a:rPr lang="zh-CN" altLang="zh-CN" sz="2400" smtClean="0">
                <a:ea typeface="宋体" panose="02010600030101010101" pitchFamily="2" charset="-122"/>
              </a:rPr>
              <a:t>输入两个已经按从小到大顺序排列好的字符串，编写一个合并两个字符串的函数，使合并后的字符串，仍然是从小到大排列。</a:t>
            </a:r>
          </a:p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</a:t>
            </a:r>
            <a:r>
              <a:rPr lang="zh-CN" altLang="zh-CN" smtClean="0">
                <a:ea typeface="宋体" panose="02010600030101010101" pitchFamily="2" charset="-122"/>
              </a:rPr>
              <a:t>输入：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zh-CN" sz="2400" smtClean="0">
                <a:ea typeface="宋体" panose="02010600030101010101" pitchFamily="2" charset="-122"/>
              </a:rPr>
              <a:t>两个已经排好顺序（升序）的字符串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  <a:endParaRPr lang="zh-CN" altLang="zh-CN" sz="2400" smtClean="0">
              <a:ea typeface="宋体" panose="02010600030101010101" pitchFamily="2" charset="-122"/>
            </a:endParaRPr>
          </a:p>
          <a:p>
            <a:r>
              <a:rPr lang="zh-CN" altLang="en-US" smtClean="0">
                <a:ea typeface="宋体" panose="02010600030101010101" pitchFamily="2" charset="-122"/>
                <a:sym typeface="Wingdings" panose="05000000000000000000" pitchFamily="2" charset="2"/>
              </a:rPr>
              <a:t></a:t>
            </a:r>
            <a:r>
              <a:rPr lang="zh-CN" altLang="zh-CN" smtClean="0">
                <a:ea typeface="宋体" panose="02010600030101010101" pitchFamily="2" charset="-122"/>
              </a:rPr>
              <a:t>输出：</a:t>
            </a:r>
            <a:r>
              <a:rPr lang="en-US" altLang="zh-CN" smtClean="0">
                <a:ea typeface="宋体" panose="02010600030101010101" pitchFamily="2" charset="-122"/>
              </a:rPr>
              <a:t/>
            </a:r>
            <a:br>
              <a:rPr lang="en-US" altLang="zh-CN" smtClean="0">
                <a:ea typeface="宋体" panose="02010600030101010101" pitchFamily="2" charset="-122"/>
              </a:rPr>
            </a:br>
            <a:r>
              <a:rPr lang="zh-CN" altLang="zh-CN" sz="2400" smtClean="0">
                <a:ea typeface="宋体" panose="02010600030101010101" pitchFamily="2" charset="-122"/>
              </a:rPr>
              <a:t>一个合并在一起的有序（升序）的字符串</a:t>
            </a:r>
            <a:r>
              <a:rPr lang="zh-CN" altLang="en-US" sz="2400" smtClean="0">
                <a:ea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一维字符数组的初始化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484313"/>
            <a:ext cx="8159750" cy="45259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字符常量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赋值</a:t>
            </a:r>
          </a:p>
          <a:p>
            <a:pPr marL="0" indent="0"/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如：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c[5]={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z="9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又如：</a:t>
            </a:r>
            <a:b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c[6]={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\0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z="160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再如：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c[7]={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endParaRPr lang="zh-CN" altLang="en-US" smtClean="0">
              <a:latin typeface="Arial" panose="020B0604020202020204" pitchFamily="34" charset="0"/>
              <a:ea typeface="楷体_GB2312" pitchFamily="49" charset="-122"/>
            </a:endParaRPr>
          </a:p>
        </p:txBody>
      </p:sp>
      <p:graphicFrame>
        <p:nvGraphicFramePr>
          <p:cNvPr id="229441" name="Group 65"/>
          <p:cNvGraphicFramePr>
            <a:graphicFrameLocks noGrp="1"/>
          </p:cNvGraphicFramePr>
          <p:nvPr>
            <p:ph sz="quarter" idx="2"/>
          </p:nvPr>
        </p:nvGraphicFramePr>
        <p:xfrm>
          <a:off x="1763713" y="2708275"/>
          <a:ext cx="4041775" cy="520700"/>
        </p:xfrm>
        <a:graphic>
          <a:graphicData uri="http://schemas.openxmlformats.org/drawingml/2006/table">
            <a:tbl>
              <a:tblPr/>
              <a:tblGrid>
                <a:gridCol w="808037"/>
                <a:gridCol w="808038"/>
                <a:gridCol w="809625"/>
                <a:gridCol w="808037"/>
                <a:gridCol w="808038"/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9452" name="Group 76"/>
          <p:cNvGraphicFramePr>
            <a:graphicFrameLocks noGrp="1"/>
          </p:cNvGraphicFramePr>
          <p:nvPr>
            <p:ph sz="quarter" idx="3"/>
          </p:nvPr>
        </p:nvGraphicFramePr>
        <p:xfrm>
          <a:off x="1692275" y="4076700"/>
          <a:ext cx="4849813" cy="530225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9625"/>
                <a:gridCol w="808038"/>
                <a:gridCol w="808037"/>
                <a:gridCol w="808038"/>
              </a:tblGrid>
              <a:tr h="5302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10" name="AutoShape 34"/>
          <p:cNvSpPr>
            <a:spLocks noChangeArrowheads="1"/>
          </p:cNvSpPr>
          <p:nvPr/>
        </p:nvSpPr>
        <p:spPr bwMode="auto">
          <a:xfrm>
            <a:off x="6443663" y="2205038"/>
            <a:ext cx="2447925" cy="647700"/>
          </a:xfrm>
          <a:prstGeom prst="cloudCallout">
            <a:avLst>
              <a:gd name="adj1" fmla="val -67833"/>
              <a:gd name="adj2" fmla="val -235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Arial" panose="020B0604020202020204" pitchFamily="34" charset="0"/>
              </a:rPr>
              <a:t>不是字符串</a:t>
            </a:r>
          </a:p>
        </p:txBody>
      </p:sp>
      <p:sp>
        <p:nvSpPr>
          <p:cNvPr id="229411" name="AutoShape 35"/>
          <p:cNvSpPr>
            <a:spLocks noChangeArrowheads="1"/>
          </p:cNvSpPr>
          <p:nvPr/>
        </p:nvSpPr>
        <p:spPr bwMode="auto">
          <a:xfrm>
            <a:off x="6877050" y="3789363"/>
            <a:ext cx="1943100" cy="576262"/>
          </a:xfrm>
          <a:prstGeom prst="cloudCallout">
            <a:avLst>
              <a:gd name="adj1" fmla="val -144852"/>
              <a:gd name="adj2" fmla="val -60468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Arial" panose="020B0604020202020204" pitchFamily="34" charset="0"/>
              </a:rPr>
              <a:t>是字符串</a:t>
            </a:r>
          </a:p>
        </p:txBody>
      </p:sp>
      <p:graphicFrame>
        <p:nvGraphicFramePr>
          <p:cNvPr id="229466" name="Group 90"/>
          <p:cNvGraphicFramePr>
            <a:graphicFrameLocks noGrp="1"/>
          </p:cNvGraphicFramePr>
          <p:nvPr/>
        </p:nvGraphicFramePr>
        <p:xfrm>
          <a:off x="1331913" y="5516563"/>
          <a:ext cx="5891212" cy="592137"/>
        </p:xfrm>
        <a:graphic>
          <a:graphicData uri="http://schemas.openxmlformats.org/drawingml/2006/table">
            <a:tbl>
              <a:tblPr/>
              <a:tblGrid>
                <a:gridCol w="841375"/>
                <a:gridCol w="841375"/>
                <a:gridCol w="842962"/>
                <a:gridCol w="841375"/>
                <a:gridCol w="881063"/>
                <a:gridCol w="801687"/>
                <a:gridCol w="841375"/>
              </a:tblGrid>
              <a:tr h="5921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9430" name="AutoShape 54"/>
          <p:cNvSpPr>
            <a:spLocks noChangeArrowheads="1"/>
          </p:cNvSpPr>
          <p:nvPr/>
        </p:nvSpPr>
        <p:spPr bwMode="auto">
          <a:xfrm>
            <a:off x="6557963" y="6308725"/>
            <a:ext cx="2586037" cy="431800"/>
          </a:xfrm>
          <a:prstGeom prst="wedgeRectCallout">
            <a:avLst>
              <a:gd name="adj1" fmla="val -76088"/>
              <a:gd name="adj2" fmla="val -10367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rgbClr val="0000FF"/>
                </a:solidFill>
                <a:latin typeface="Arial" panose="020B0604020202020204" pitchFamily="34" charset="0"/>
                <a:ea typeface="仿宋_GB2312" pitchFamily="49" charset="-122"/>
              </a:rPr>
              <a:t>表示空字符</a:t>
            </a:r>
            <a:r>
              <a:rPr lang="en-US" altLang="zh-CN" sz="2200" b="1">
                <a:solidFill>
                  <a:srgbClr val="0000FF"/>
                </a:solidFill>
                <a:latin typeface="Arial" panose="020B0604020202020204" pitchFamily="34" charset="0"/>
                <a:ea typeface="仿宋_GB2312" pitchFamily="49" charset="-122"/>
              </a:rPr>
              <a:t>NULL</a:t>
            </a:r>
            <a:endParaRPr lang="en-US" altLang="zh-CN" sz="220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229431" name="Oval 55"/>
          <p:cNvSpPr>
            <a:spLocks noChangeArrowheads="1"/>
          </p:cNvSpPr>
          <p:nvPr/>
        </p:nvSpPr>
        <p:spPr bwMode="auto">
          <a:xfrm>
            <a:off x="4643438" y="3429000"/>
            <a:ext cx="433387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9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9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9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2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94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94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29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2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 autoUpdateAnimBg="0" advAuto="0"/>
      <p:bldP spid="229410" grpId="0" animBg="1" autoUpdateAnimBg="0"/>
      <p:bldP spid="229411" grpId="0" animBg="1" autoUpdateAnimBg="0"/>
      <p:bldP spid="229430" grpId="0" animBg="1" autoUpdateAnimBg="0"/>
      <p:bldP spid="2294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一维字符数组的初始化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268413"/>
            <a:ext cx="8159750" cy="1836737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用</a:t>
            </a:r>
            <a:r>
              <a:rPr lang="zh-CN" altLang="en-US" smtClean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字符串常量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赋值</a:t>
            </a:r>
            <a:b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</a:b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如：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c[6]={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China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或者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c[6]=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China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graphicFrame>
        <p:nvGraphicFramePr>
          <p:cNvPr id="230433" name="Group 33"/>
          <p:cNvGraphicFramePr>
            <a:graphicFrameLocks noGrp="1"/>
          </p:cNvGraphicFramePr>
          <p:nvPr>
            <p:ph sz="quarter" idx="3"/>
          </p:nvPr>
        </p:nvGraphicFramePr>
        <p:xfrm>
          <a:off x="1692275" y="4076700"/>
          <a:ext cx="4849813" cy="520700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9625"/>
                <a:gridCol w="808038"/>
                <a:gridCol w="808037"/>
                <a:gridCol w="808038"/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0420" name="AutoShape 20"/>
          <p:cNvSpPr>
            <a:spLocks noChangeArrowheads="1"/>
          </p:cNvSpPr>
          <p:nvPr/>
        </p:nvSpPr>
        <p:spPr bwMode="auto">
          <a:xfrm>
            <a:off x="5724525" y="2276475"/>
            <a:ext cx="1943100" cy="576263"/>
          </a:xfrm>
          <a:prstGeom prst="cloudCallout">
            <a:avLst>
              <a:gd name="adj1" fmla="val -68870"/>
              <a:gd name="adj2" fmla="val 254685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rgbClr val="0000CC"/>
                </a:solidFill>
                <a:latin typeface="Arial" panose="020B0604020202020204" pitchFamily="34" charset="0"/>
              </a:rPr>
              <a:t>是字符串</a:t>
            </a: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228600" y="5084763"/>
            <a:ext cx="8304213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11200" indent="-7112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92188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715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注：以</a:t>
            </a: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字符串</a:t>
            </a:r>
            <a:r>
              <a:rPr kumimoji="1" lang="zh-CN" altLang="en-US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方式赋值时，必须保证数组元素个数≥字符个数</a:t>
            </a:r>
            <a:r>
              <a:rPr kumimoji="1" lang="en-US" altLang="zh-CN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+1,</a:t>
            </a:r>
            <a:r>
              <a:rPr kumimoji="1" lang="zh-CN" altLang="en-US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（字符串后面自动加上一个</a:t>
            </a:r>
            <a:r>
              <a:rPr kumimoji="1" lang="en-US" altLang="zh-CN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'\0'</a:t>
            </a:r>
            <a:r>
              <a:rPr kumimoji="1" lang="zh-CN" altLang="en-US" sz="2600" b="1">
                <a:solidFill>
                  <a:srgbClr val="09315D"/>
                </a:solidFill>
                <a:latin typeface="Arial" panose="020B0604020202020204" pitchFamily="34" charset="0"/>
                <a:ea typeface="楷体_GB2312" pitchFamily="49" charset="-122"/>
              </a:rPr>
              <a:t>）。</a:t>
            </a:r>
            <a:endParaRPr kumimoji="1" lang="zh-CN" altLang="en-US" sz="2600">
              <a:solidFill>
                <a:srgbClr val="09315D"/>
              </a:solidFill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5940425" y="4076700"/>
            <a:ext cx="431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0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500"/>
                                        <p:tgtEl>
                                          <p:spTgt spid="23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30420" grpId="0" animBg="1" autoUpdateAnimBg="0"/>
      <p:bldP spid="230421" grpId="0" autoUpdateAnimBg="0"/>
      <p:bldP spid="2304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一维字符数组的初始化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96975"/>
            <a:ext cx="8159750" cy="547211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省略数组长度</a:t>
            </a:r>
            <a:b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</a:br>
            <a:endParaRPr lang="zh-CN" altLang="en-US" smtClean="0">
              <a:latin typeface="Arial" panose="020B0604020202020204" pitchFamily="34" charset="0"/>
              <a:ea typeface="楷体_GB2312" pitchFamily="49" charset="-122"/>
            </a:endParaRPr>
          </a:p>
          <a:p>
            <a:pPr marL="0" indent="0"/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	如： 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 ]={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h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mtClean="0">
                <a:ea typeface="宋体" panose="02010600030101010101" pitchFamily="2" charset="-122"/>
              </a:rPr>
              <a:t>'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再如：</a:t>
            </a:r>
            <a:b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char c[ ]=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China</a:t>
            </a:r>
            <a:r>
              <a:rPr lang="en-US" altLang="zh-CN" smtClean="0">
                <a:ea typeface="宋体" panose="02010600030101010101" pitchFamily="2" charset="-122"/>
              </a:rPr>
              <a:t>”</a:t>
            </a:r>
            <a:r>
              <a:rPr lang="en-US" altLang="zh-CN" smtClean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22288" lvl="1" indent="-65088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注意</a:t>
            </a:r>
            <a: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  <a:t>：不可以为数组单独整体赋值，例如</a:t>
            </a:r>
            <a:br>
              <a:rPr lang="zh-CN" altLang="en-US" smtClean="0">
                <a:latin typeface="Arial" panose="020B0604020202020204" pitchFamily="34" charset="0"/>
                <a:ea typeface="楷体_GB2312" pitchFamily="49" charset="-122"/>
              </a:rPr>
            </a:b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 str[10]; str=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China</a:t>
            </a:r>
            <a:r>
              <a:rPr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”</a:t>
            </a:r>
            <a:r>
              <a:rPr lang="en-US" altLang="zh-CN" smtClean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 </a:t>
            </a:r>
            <a:endParaRPr lang="en-US" altLang="zh-CN" smtClean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31470" name="Group 46"/>
          <p:cNvGraphicFramePr>
            <a:graphicFrameLocks noGrp="1"/>
          </p:cNvGraphicFramePr>
          <p:nvPr>
            <p:ph sz="quarter" idx="2"/>
          </p:nvPr>
        </p:nvGraphicFramePr>
        <p:xfrm>
          <a:off x="1908175" y="2928938"/>
          <a:ext cx="4041775" cy="592137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9625"/>
                <a:gridCol w="814388"/>
                <a:gridCol w="801687"/>
              </a:tblGrid>
              <a:tr h="5921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481" name="Group 57"/>
          <p:cNvGraphicFramePr>
            <a:graphicFrameLocks noGrp="1"/>
          </p:cNvGraphicFramePr>
          <p:nvPr>
            <p:ph sz="quarter" idx="3"/>
          </p:nvPr>
        </p:nvGraphicFramePr>
        <p:xfrm>
          <a:off x="1692275" y="4437063"/>
          <a:ext cx="4849813" cy="520700"/>
        </p:xfrm>
        <a:graphic>
          <a:graphicData uri="http://schemas.openxmlformats.org/drawingml/2006/table">
            <a:tbl>
              <a:tblPr/>
              <a:tblGrid>
                <a:gridCol w="808038"/>
                <a:gridCol w="808037"/>
                <a:gridCol w="809625"/>
                <a:gridCol w="808038"/>
                <a:gridCol w="808037"/>
                <a:gridCol w="808038"/>
              </a:tblGrid>
              <a:tr h="5207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\0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458" name="AutoShape 34"/>
          <p:cNvSpPr>
            <a:spLocks noChangeArrowheads="1"/>
          </p:cNvSpPr>
          <p:nvPr/>
        </p:nvSpPr>
        <p:spPr bwMode="auto">
          <a:xfrm>
            <a:off x="6372225" y="2274888"/>
            <a:ext cx="2447925" cy="647700"/>
          </a:xfrm>
          <a:prstGeom prst="cloudCallout">
            <a:avLst>
              <a:gd name="adj1" fmla="val -63620"/>
              <a:gd name="adj2" fmla="val 9852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Arial" panose="020B0604020202020204" pitchFamily="34" charset="0"/>
              </a:rPr>
              <a:t>不是字符串</a:t>
            </a:r>
          </a:p>
        </p:txBody>
      </p:sp>
      <p:sp>
        <p:nvSpPr>
          <p:cNvPr id="231459" name="AutoShape 35"/>
          <p:cNvSpPr>
            <a:spLocks noChangeArrowheads="1"/>
          </p:cNvSpPr>
          <p:nvPr/>
        </p:nvSpPr>
        <p:spPr bwMode="auto">
          <a:xfrm>
            <a:off x="6732588" y="3284538"/>
            <a:ext cx="1943100" cy="576262"/>
          </a:xfrm>
          <a:prstGeom prst="cloudCallout">
            <a:avLst>
              <a:gd name="adj1" fmla="val -95343"/>
              <a:gd name="adj2" fmla="val 143662"/>
            </a:avLst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200" b="1">
                <a:solidFill>
                  <a:schemeClr val="bg1"/>
                </a:solidFill>
                <a:latin typeface="Arial" panose="020B0604020202020204" pitchFamily="34" charset="0"/>
              </a:rPr>
              <a:t>是字符串</a:t>
            </a:r>
          </a:p>
        </p:txBody>
      </p:sp>
      <p:sp>
        <p:nvSpPr>
          <p:cNvPr id="231460" name="Text Box 36"/>
          <p:cNvSpPr txBox="1">
            <a:spLocks noChangeArrowheads="1"/>
          </p:cNvSpPr>
          <p:nvPr/>
        </p:nvSpPr>
        <p:spPr bwMode="auto">
          <a:xfrm>
            <a:off x="4500563" y="5516563"/>
            <a:ext cx="6477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="1">
                <a:solidFill>
                  <a:srgbClr val="FF0000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×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1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1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1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31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  <p:bldP spid="2314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字符数组元素的引用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569325" cy="1439863"/>
          </a:xfrm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mtClean="0">
                <a:ea typeface="楷体_GB2312" pitchFamily="49" charset="-122"/>
              </a:rPr>
              <a:t>可以为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数组元素</a:t>
            </a:r>
            <a:r>
              <a:rPr kumimoji="1" lang="zh-CN" altLang="en-US" smtClean="0">
                <a:ea typeface="楷体_GB2312" pitchFamily="49" charset="-122"/>
              </a:rPr>
              <a:t>赋值，也可以输入</a:t>
            </a:r>
            <a:r>
              <a:rPr kumimoji="1" lang="en-US" altLang="zh-CN" smtClean="0">
                <a:ea typeface="宋体" panose="02010600030101010101" pitchFamily="2" charset="-122"/>
              </a:rPr>
              <a:t>/</a:t>
            </a:r>
            <a:r>
              <a:rPr kumimoji="1" lang="zh-CN" altLang="en-US" smtClean="0">
                <a:ea typeface="楷体_GB2312" pitchFamily="49" charset="-122"/>
              </a:rPr>
              <a:t>输出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元素的值</a:t>
            </a:r>
            <a:endParaRPr kumimoji="1" lang="zh-CN" altLang="en-US" sz="3200" smtClean="0">
              <a:solidFill>
                <a:srgbClr val="0000FF"/>
              </a:solidFill>
              <a:ea typeface="楷体_GB2312" pitchFamily="49" charset="-122"/>
            </a:endParaRPr>
          </a:p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lang="zh-CN" altLang="en-US" smtClean="0">
                <a:ea typeface="楷体_GB2312" pitchFamily="49" charset="-122"/>
              </a:rPr>
              <a:t>对字符</a:t>
            </a:r>
            <a:r>
              <a:rPr kumimoji="1" lang="zh-CN" altLang="en-US" sz="3200" smtClean="0">
                <a:ea typeface="楷体_GB2312" pitchFamily="49" charset="-122"/>
              </a:rPr>
              <a:t>数组</a:t>
            </a:r>
            <a:r>
              <a:rPr kumimoji="1" lang="en-US" altLang="zh-CN" sz="3200" smtClean="0">
                <a:ea typeface="宋体" panose="02010600030101010101" pitchFamily="2" charset="-122"/>
              </a:rPr>
              <a:t>c1</a:t>
            </a:r>
            <a:r>
              <a:rPr kumimoji="1" lang="zh-CN" altLang="en-US" sz="3200" smtClean="0">
                <a:ea typeface="楷体_GB2312" pitchFamily="49" charset="-122"/>
              </a:rPr>
              <a:t>赋值’</a:t>
            </a:r>
            <a:r>
              <a:rPr kumimoji="1" lang="en-US" altLang="zh-CN" sz="3200" smtClean="0">
                <a:ea typeface="宋体" panose="02010600030101010101" pitchFamily="2" charset="-122"/>
              </a:rPr>
              <a:t>0’~’9’</a:t>
            </a:r>
            <a:r>
              <a:rPr kumimoji="1" lang="zh-CN" altLang="en-US" sz="3200" smtClean="0">
                <a:ea typeface="楷体_GB2312" pitchFamily="49" charset="-122"/>
              </a:rPr>
              <a:t>，</a:t>
            </a:r>
            <a:r>
              <a:rPr lang="zh-CN" altLang="en-US" smtClean="0">
                <a:ea typeface="楷体_GB2312" pitchFamily="49" charset="-122"/>
              </a:rPr>
              <a:t>对字符</a:t>
            </a:r>
            <a:r>
              <a:rPr kumimoji="1" lang="zh-CN" altLang="en-US" sz="3200" smtClean="0">
                <a:ea typeface="楷体_GB2312" pitchFamily="49" charset="-122"/>
              </a:rPr>
              <a:t>数组</a:t>
            </a:r>
            <a:r>
              <a:rPr kumimoji="1" lang="en-US" altLang="zh-CN" sz="3200" smtClean="0">
                <a:ea typeface="宋体" panose="02010600030101010101" pitchFamily="2" charset="-122"/>
              </a:rPr>
              <a:t>c2</a:t>
            </a:r>
            <a:r>
              <a:rPr kumimoji="1" lang="zh-CN" altLang="en-US" sz="3200" smtClean="0">
                <a:ea typeface="楷体_GB2312" pitchFamily="49" charset="-122"/>
              </a:rPr>
              <a:t>赋值’</a:t>
            </a:r>
            <a:r>
              <a:rPr kumimoji="1" lang="en-US" altLang="zh-CN" sz="3200" smtClean="0">
                <a:ea typeface="宋体" panose="02010600030101010101" pitchFamily="2" charset="-122"/>
              </a:rPr>
              <a:t>A’~’Z’</a:t>
            </a:r>
            <a:r>
              <a:rPr kumimoji="1" lang="zh-CN" altLang="en-US" sz="3200" smtClean="0">
                <a:ea typeface="楷体_GB2312" pitchFamily="49" charset="-122"/>
              </a:rPr>
              <a:t>，然后输出</a:t>
            </a:r>
            <a:r>
              <a:rPr kumimoji="1" lang="en-US" altLang="zh-CN" sz="3200" smtClean="0">
                <a:ea typeface="宋体" panose="02010600030101010101" pitchFamily="2" charset="-122"/>
              </a:rPr>
              <a:t>c1</a:t>
            </a:r>
            <a:r>
              <a:rPr kumimoji="1" lang="zh-CN" altLang="en-US" sz="3200" smtClean="0">
                <a:ea typeface="楷体_GB2312" pitchFamily="49" charset="-122"/>
              </a:rPr>
              <a:t>和</a:t>
            </a:r>
            <a:r>
              <a:rPr kumimoji="1" lang="en-US" altLang="zh-CN" sz="3200" smtClean="0">
                <a:ea typeface="宋体" panose="02010600030101010101" pitchFamily="2" charset="-122"/>
              </a:rPr>
              <a:t>c2</a:t>
            </a:r>
            <a:r>
              <a:rPr kumimoji="1" lang="zh-CN" altLang="en-US" sz="3200" smtClean="0">
                <a:ea typeface="楷体_GB2312" pitchFamily="49" charset="-122"/>
              </a:rPr>
              <a:t>中的数据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395288" y="2781300"/>
            <a:ext cx="8497887" cy="388778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//chap10ex1.c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#include &lt;stdio.h&gt;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int main ()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{  char c1[10], c2[26];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int  i; 	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for(i=0; i&lt;10; i++)  c1[i]=i+’0’;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for(i=0; i&lt;26; i++)  c2[i]=i+'A';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for(i=0; i&lt;10; i++) printf("%c ",c1[i]);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printf("\n");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for(i=0; i&lt;26; i++) printf</a:t>
            </a:r>
            <a:r>
              <a:rPr lang="en-US" altLang="zh-CN" sz="2000" b="1">
                <a:latin typeface="Courier New" panose="02070309020205020404" pitchFamily="49" charset="0"/>
              </a:rPr>
              <a:t>("%c ",c2[i]);</a:t>
            </a:r>
            <a:r>
              <a:rPr lang="en-US" altLang="zh-CN" sz="2000">
                <a:latin typeface="Courier New" panose="02070309020205020404" pitchFamily="49" charset="0"/>
              </a:rPr>
              <a:t> </a:t>
            </a:r>
            <a:endParaRPr lang="en-US" altLang="zh-CN" sz="2000" b="1">
              <a:latin typeface="Courier New" panose="02070309020205020404" pitchFamily="49" charset="0"/>
              <a:ea typeface="楷体_GB2312" pitchFamily="49" charset="-12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printf("\n"); 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   return 0;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b="1">
                <a:latin typeface="Courier New" panose="02070309020205020404" pitchFamily="49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245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245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2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2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2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2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2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24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2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2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2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24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24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24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24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字符串的输入和输出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569325" cy="4537075"/>
          </a:xfrm>
        </p:spPr>
        <p:txBody>
          <a:bodyPr/>
          <a:lstStyle/>
          <a:p>
            <a:pPr>
              <a:defRPr/>
            </a:pP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</a:t>
            </a:r>
            <a:r>
              <a:rPr lang="zh-CN" altLang="en-US" sz="2000" b="1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语言中常用的字符串输入输出函数有</a:t>
            </a: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scanf</a:t>
            </a:r>
            <a:r>
              <a:rPr lang="zh-CN" altLang="en-US" sz="2000" b="1" smtClean="0">
                <a:latin typeface="Arial" panose="020B0604020202020204" pitchFamily="34" charset="0"/>
                <a:ea typeface="楷体_GB2312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zh-CN" altLang="en-US" sz="2000" b="1" smtClean="0">
                <a:latin typeface="Arial" panose="020B0604020202020204" pitchFamily="34" charset="0"/>
                <a:ea typeface="楷体_GB2312" pitchFamily="49" charset="-122"/>
              </a:rPr>
              <a:t>、</a:t>
            </a: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gets</a:t>
            </a:r>
            <a:r>
              <a:rPr lang="zh-CN" altLang="en-US" sz="2000" b="1" smtClean="0">
                <a:latin typeface="Arial" panose="020B0604020202020204" pitchFamily="34" charset="0"/>
                <a:ea typeface="楷体_GB2312" pitchFamily="49" charset="-122"/>
              </a:rPr>
              <a:t>和</a:t>
            </a:r>
            <a:r>
              <a:rPr lang="en-US" altLang="zh-CN" sz="2000" b="1" smtClean="0">
                <a:latin typeface="Arial" panose="020B0604020202020204" pitchFamily="34" charset="0"/>
                <a:ea typeface="宋体" panose="02010600030101010101" pitchFamily="2" charset="-122"/>
              </a:rPr>
              <a:t>puts</a:t>
            </a:r>
            <a:r>
              <a:rPr lang="zh-CN" altLang="en-US" sz="2000" b="1" smtClean="0">
                <a:latin typeface="Arial" panose="020B0604020202020204" pitchFamily="34" charset="0"/>
                <a:ea typeface="楷体_GB2312" pitchFamily="49" charset="-122"/>
              </a:rPr>
              <a:t>等</a:t>
            </a:r>
          </a:p>
          <a:p>
            <a:pPr>
              <a:defRPr/>
            </a:pP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  <a:p>
            <a:pPr lvl="1">
              <a:buClr>
                <a:srgbClr val="FFFF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一般格式为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>
              <a:buClr>
                <a:srgbClr val="FFFF00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printf("%s", 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字符数组名</a:t>
            </a:r>
            <a:r>
              <a:rPr lang="zh-CN" altLang="en-US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字符串常量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)		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	</a:t>
            </a:r>
            <a:r>
              <a:rPr lang="zh-CN" altLang="en-US" sz="2400" smtClean="0">
                <a:ea typeface="楷体_GB2312" pitchFamily="49" charset="-122"/>
              </a:rPr>
              <a:t>其中，</a:t>
            </a:r>
            <a:r>
              <a:rPr lang="en-US" altLang="zh-CN" sz="2400" smtClean="0">
                <a:ea typeface="宋体" panose="02010600030101010101" pitchFamily="2" charset="-122"/>
              </a:rPr>
              <a:t>%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s</a:t>
            </a:r>
            <a:r>
              <a:rPr lang="zh-CN" altLang="en-US" sz="2400" smtClean="0">
                <a:ea typeface="楷体_GB2312" pitchFamily="49" charset="-122"/>
              </a:rPr>
              <a:t>为字符串描述符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	例如：</a:t>
            </a:r>
          </a:p>
          <a:p>
            <a:pPr>
              <a:defRPr/>
            </a:pPr>
            <a:r>
              <a:rPr lang="zh-CN" altLang="en-US" sz="2400" smtClean="0">
                <a:ea typeface="楷体_GB2312" pitchFamily="49" charset="-122"/>
              </a:rPr>
              <a:t>     </a:t>
            </a:r>
            <a:r>
              <a:rPr lang="en-US" altLang="zh-CN" sz="2400" smtClean="0">
                <a:ea typeface="宋体" panose="02010600030101010101" pitchFamily="2" charset="-122"/>
              </a:rPr>
              <a:t>char  c[15]=“Hello China!\n";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     printf("%s", </a:t>
            </a:r>
            <a:r>
              <a:rPr lang="en-US" altLang="zh-CN" sz="2400" smtClean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400" smtClean="0">
                <a:ea typeface="宋体" panose="02010600030101010101" pitchFamily="2" charset="-122"/>
              </a:rPr>
              <a:t>);</a:t>
            </a:r>
          </a:p>
          <a:p>
            <a:pPr>
              <a:defRPr/>
            </a:pPr>
            <a:r>
              <a:rPr lang="en-US" altLang="zh-CN" sz="2400" smtClean="0">
                <a:ea typeface="宋体" panose="02010600030101010101" pitchFamily="2" charset="-122"/>
              </a:rPr>
              <a:t>     printf("%s","Hello China!\n");</a:t>
            </a: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755650" y="5229225"/>
            <a:ext cx="7561263" cy="1292225"/>
          </a:xfrm>
          <a:prstGeom prst="rect">
            <a:avLst/>
          </a:prstGeom>
          <a:solidFill>
            <a:schemeClr val="tx1"/>
          </a:solidFill>
          <a:ln w="952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：用格式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%s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控制输出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输出项一定要是地址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遇到</a:t>
            </a:r>
            <a:r>
              <a:rPr kumimoji="1" lang="zh-CN" altLang="en-US" sz="2600" b="1">
                <a:latin typeface="Arial" panose="020B0604020202020204" pitchFamily="34" charset="0"/>
                <a:ea typeface="楷体_GB2312" pitchFamily="49" charset="-122"/>
              </a:rPr>
              <a:t>‘</a:t>
            </a:r>
            <a:r>
              <a:rPr kumimoji="1" lang="en-US" altLang="zh-CN" sz="2600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\0</a:t>
            </a:r>
            <a:r>
              <a:rPr kumimoji="1" lang="en-US" altLang="zh-CN" sz="2600" b="1">
                <a:latin typeface="Arial" panose="020B0604020202020204" pitchFamily="34" charset="0"/>
                <a:ea typeface="楷体_GB2312" pitchFamily="49" charset="-122"/>
              </a:rPr>
              <a:t>’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便结束输出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1449</TotalTime>
  <Pages>0</Pages>
  <Words>2887</Words>
  <Characters>0</Characters>
  <Application>Microsoft Office PowerPoint</Application>
  <DocSecurity>0</DocSecurity>
  <PresentationFormat>全屏显示(4:3)</PresentationFormat>
  <Lines>0</Lines>
  <Paragraphs>890</Paragraphs>
  <Slides>48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48</vt:i4>
      </vt:variant>
    </vt:vector>
  </HeadingPairs>
  <TitlesOfParts>
    <vt:vector size="68" baseType="lpstr">
      <vt:lpstr>Monotype Sorts</vt:lpstr>
      <vt:lpstr>仿宋_GB2312</vt:lpstr>
      <vt:lpstr>黑体</vt:lpstr>
      <vt:lpstr>华文行楷</vt:lpstr>
      <vt:lpstr>华文楷体</vt:lpstr>
      <vt:lpstr>楷体</vt:lpstr>
      <vt:lpstr>楷体_GB2312</vt:lpstr>
      <vt:lpstr>隶书</vt:lpstr>
      <vt:lpstr>宋体</vt:lpstr>
      <vt:lpstr>幼圆</vt:lpstr>
      <vt:lpstr>Arial</vt:lpstr>
      <vt:lpstr>Arial Narrow</vt:lpstr>
      <vt:lpstr>Calibri</vt:lpstr>
      <vt:lpstr>Courier New</vt:lpstr>
      <vt:lpstr>Symbol</vt:lpstr>
      <vt:lpstr>Times New Roman</vt:lpstr>
      <vt:lpstr>Webdings</vt:lpstr>
      <vt:lpstr>Wingdings</vt:lpstr>
      <vt:lpstr>CHS Template</vt:lpstr>
      <vt:lpstr>1_CHS Template</vt:lpstr>
      <vt:lpstr>第10章 字符串处理 </vt:lpstr>
      <vt:lpstr>本章主要内容</vt:lpstr>
      <vt:lpstr>字符串的概念</vt:lpstr>
      <vt:lpstr>字符数组</vt:lpstr>
      <vt:lpstr>一维字符数组的初始化</vt:lpstr>
      <vt:lpstr>一维字符数组的初始化</vt:lpstr>
      <vt:lpstr>一维字符数组的初始化</vt:lpstr>
      <vt:lpstr>字符数组元素的引用</vt:lpstr>
      <vt:lpstr>字符串的输入和输出</vt:lpstr>
      <vt:lpstr>字符串的输入和输出</vt:lpstr>
      <vt:lpstr>字符串的输入和输出示例</vt:lpstr>
      <vt:lpstr>字符串的输入和输出</vt:lpstr>
      <vt:lpstr>字符串的输入和输出</vt:lpstr>
      <vt:lpstr>字符串的输入和输出</vt:lpstr>
      <vt:lpstr>字符串示例</vt:lpstr>
      <vt:lpstr>字符串数组</vt:lpstr>
      <vt:lpstr>字符串数组</vt:lpstr>
      <vt:lpstr>字符串数组示例</vt:lpstr>
      <vt:lpstr>字符串数组示例</vt:lpstr>
      <vt:lpstr>字符串处理函数</vt:lpstr>
      <vt:lpstr>字符串的长度</vt:lpstr>
      <vt:lpstr>求字符串长度函数</vt:lpstr>
      <vt:lpstr>字符串复制函数</vt:lpstr>
      <vt:lpstr>字符串比较函数</vt:lpstr>
      <vt:lpstr>字符串比较函数</vt:lpstr>
      <vt:lpstr>字符串连接函数</vt:lpstr>
      <vt:lpstr>字符串举例</vt:lpstr>
      <vt:lpstr>字符串举例</vt:lpstr>
      <vt:lpstr>字符串举例</vt:lpstr>
      <vt:lpstr>字符串举例</vt:lpstr>
      <vt:lpstr>字符串举例</vt:lpstr>
      <vt:lpstr>字符串处理函数</vt:lpstr>
      <vt:lpstr>字符指针</vt:lpstr>
      <vt:lpstr>字符指针</vt:lpstr>
      <vt:lpstr>字符指针</vt:lpstr>
      <vt:lpstr>字符指针</vt:lpstr>
      <vt:lpstr>字符指针</vt:lpstr>
      <vt:lpstr>字符指针</vt:lpstr>
      <vt:lpstr>指向字符串数组的指针（略）</vt:lpstr>
      <vt:lpstr>字符指针的数组（略）</vt:lpstr>
      <vt:lpstr>补充-指针数组用于表示命令行参数</vt:lpstr>
      <vt:lpstr>补充-指针数组用于表示命令行参数</vt:lpstr>
      <vt:lpstr>总结</vt:lpstr>
      <vt:lpstr>总结</vt:lpstr>
      <vt:lpstr>总结</vt:lpstr>
      <vt:lpstr>课堂练习</vt:lpstr>
      <vt:lpstr>课堂练习</vt:lpstr>
      <vt:lpstr>课堂习题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字符串处理</dc:title>
  <dc:subject/>
  <dc:creator>郑立垠</dc:creator>
  <cp:keywords/>
  <dc:description/>
  <cp:lastModifiedBy>wuchunlei</cp:lastModifiedBy>
  <cp:revision>303</cp:revision>
  <dcterms:created xsi:type="dcterms:W3CDTF">2012-04-17T06:46:03Z</dcterms:created>
  <dcterms:modified xsi:type="dcterms:W3CDTF">2015-04-13T13:34:13Z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