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52"/>
  </p:notesMasterIdLst>
  <p:sldIdLst>
    <p:sldId id="256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411" r:id="rId29"/>
    <p:sldId id="389" r:id="rId30"/>
    <p:sldId id="390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9" r:id="rId45"/>
    <p:sldId id="410" r:id="rId46"/>
    <p:sldId id="412" r:id="rId47"/>
    <p:sldId id="413" r:id="rId48"/>
    <p:sldId id="414" r:id="rId49"/>
    <p:sldId id="415" r:id="rId50"/>
    <p:sldId id="416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00"/>
    <a:srgbClr val="FFFFFF"/>
    <a:srgbClr val="333333"/>
    <a:srgbClr val="082A50"/>
    <a:srgbClr val="1E587C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546" y="66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40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C2ABD92-8690-4E14-851B-AFDABAC66030}" type="datetimeFigureOut">
              <a:rPr lang="zh-CN" altLang="en-US"/>
              <a:pPr>
                <a:defRPr/>
              </a:pPr>
              <a:t>2015/12/13</a:t>
            </a:fld>
            <a:endParaRPr lang="zh-CN" altLang="en-US"/>
          </a:p>
        </p:txBody>
      </p:sp>
      <p:sp>
        <p:nvSpPr>
          <p:cNvPr id="3076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472B9B9-99D6-4ADF-BFE9-00D5382CB15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7614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465841-FDBC-455B-96EE-3611829E77C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505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F49FF6-74B2-4757-AFB8-87E5802EA44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12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15569B-7365-4DF8-9CC2-F86451BB52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11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FCC36B-60EA-4E59-AED7-C67F43F407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5710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AEF75-0DCC-48C9-B53F-49F0D85C7B7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772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0BD9B-C054-4212-B639-33949EBAA2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420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DF1DE7-EE77-4DB8-9F31-D3DC09D196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9324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D014D-354C-4195-8248-5B1D117B1B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8627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69809-9115-47FD-A586-D44EB6DA30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7787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A06153-2B77-42F1-AF63-7BF89F6E86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99158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E2993-385D-47B7-9875-4E5062F095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52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25E45-1233-4800-A40D-4D20E55A5C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95691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26B397-808E-4D73-8FB8-F6E8CD5D2A5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07885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FC41C-9DCB-4FD1-A2EE-EAB3075D59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366553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E114A-C994-4EF5-9672-B313EB87A1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02299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8DD47-147E-4565-A21A-A9121BB5B3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392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50F25D-4A18-4F1B-9860-19960AB2CDA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12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64DF5-5F20-4386-8174-0C5D45313F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954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53BC6-8E17-4A5A-AC57-D5B805ABB2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69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9C726-C600-4C89-9B9D-21913A2865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75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199E02-CDEC-4D4F-A6D1-3D4DB220AC4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598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CBA27-9C69-4E39-9A53-4951B86EFB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084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9F768-0BFD-4A2E-9E27-077FCBEAC1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7200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EA84A2-FAAA-469E-99F3-7042354B16C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6792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0112CD2A-9CD7-4082-8153-3B7BED41242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5" r:id="rId2"/>
    <p:sldLayoutId id="2147483684" r:id="rId3"/>
    <p:sldLayoutId id="2147483683" r:id="rId4"/>
    <p:sldLayoutId id="2147483682" r:id="rId5"/>
    <p:sldLayoutId id="2147483681" r:id="rId6"/>
    <p:sldLayoutId id="2147483680" r:id="rId7"/>
    <p:sldLayoutId id="2147483679" r:id="rId8"/>
    <p:sldLayoutId id="2147483678" r:id="rId9"/>
    <p:sldLayoutId id="2147483677" r:id="rId10"/>
    <p:sldLayoutId id="2147483676" r:id="rId11"/>
    <p:sldLayoutId id="2147483675" r:id="rId12"/>
    <p:sldLayoutId id="21474836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FF2D58A-B6C4-4468-83AE-9422C9ED4A1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93" r:id="rId5"/>
    <p:sldLayoutId id="2147483692" r:id="rId6"/>
    <p:sldLayoutId id="2147483691" r:id="rId7"/>
    <p:sldLayoutId id="2147483690" r:id="rId8"/>
    <p:sldLayoutId id="2147483689" r:id="rId9"/>
    <p:sldLayoutId id="2147483688" r:id="rId10"/>
    <p:sldLayoutId id="214748368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6.w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smtClean="0">
                <a:solidFill>
                  <a:srgbClr val="F4F4F4"/>
                </a:solidFill>
              </a:rPr>
              <a:t>第</a:t>
            </a:r>
            <a:r>
              <a:rPr lang="en-US" altLang="zh-CN" sz="3800" b="1" smtClean="0">
                <a:solidFill>
                  <a:srgbClr val="F4F4F4"/>
                </a:solidFill>
              </a:rPr>
              <a:t>11</a:t>
            </a:r>
            <a:r>
              <a:rPr lang="zh-CN" altLang="en-US" sz="3800" b="1" smtClean="0">
                <a:solidFill>
                  <a:srgbClr val="F4F4F4"/>
                </a:solidFill>
              </a:rPr>
              <a:t>章 构造数据类型</a:t>
            </a:r>
            <a:r>
              <a:rPr lang="en-US" altLang="zh-CN" sz="3800" b="1" smtClean="0">
                <a:solidFill>
                  <a:srgbClr val="F4F4F4"/>
                </a:solidFill>
              </a:rPr>
              <a:t/>
            </a:r>
            <a:br>
              <a:rPr lang="en-US" altLang="zh-CN" sz="3800" b="1" smtClean="0">
                <a:solidFill>
                  <a:srgbClr val="F4F4F4"/>
                </a:solidFill>
              </a:rPr>
            </a:br>
            <a:endParaRPr lang="en-US" altLang="zh-CN" sz="1000" smtClean="0">
              <a:solidFill>
                <a:srgbClr val="F4F4F4"/>
              </a:solidFill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8938" y="5143500"/>
            <a:ext cx="3357562" cy="428625"/>
          </a:xfrm>
        </p:spPr>
        <p:txBody>
          <a:bodyPr/>
          <a:lstStyle/>
          <a:p>
            <a:pPr marL="0" indent="0" algn="ctr" eaLnBrk="1" hangingPunct="1"/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主讲教师：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吴春雷</a:t>
            </a:r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00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计算机与通信工程学院 </a:t>
            </a:r>
            <a:r>
              <a:rPr lang="zh-CN" altLang="en-US" sz="1800" b="1" dirty="0" smtClean="0">
                <a:solidFill>
                  <a:srgbClr val="251704"/>
                </a:solidFill>
                <a:latin typeface="宋体" panose="02010600030101010101" pitchFamily="2" charset="-122"/>
              </a:rPr>
              <a:t>软件工程系</a:t>
            </a:r>
            <a:endParaRPr lang="zh-CN" altLang="en-US" sz="1800" b="1" dirty="0">
              <a:solidFill>
                <a:srgbClr val="25170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结构体变量定义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6049962" cy="5191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36575" indent="-536575">
              <a:buClr>
                <a:srgbClr val="FF3300"/>
              </a:buClr>
              <a:buSzPct val="110000"/>
            </a:pPr>
            <a:r>
              <a:rPr lang="zh-CN" altLang="en-US" smtClean="0">
                <a:ea typeface="楷体_GB2312" pitchFamily="49" charset="-122"/>
              </a:rPr>
              <a:t>几种错误的定义方法：</a:t>
            </a:r>
          </a:p>
        </p:txBody>
      </p:sp>
      <p:sp>
        <p:nvSpPr>
          <p:cNvPr id="402436" name="Rectangle 4" descr="信纸"/>
          <p:cNvSpPr>
            <a:spLocks noChangeArrowheads="1"/>
          </p:cNvSpPr>
          <p:nvPr/>
        </p:nvSpPr>
        <p:spPr bwMode="auto">
          <a:xfrm>
            <a:off x="755650" y="1844675"/>
            <a:ext cx="3095625" cy="4953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stu;</a:t>
            </a:r>
          </a:p>
        </p:txBody>
      </p:sp>
      <p:sp>
        <p:nvSpPr>
          <p:cNvPr id="402437" name="AutoShape 5"/>
          <p:cNvSpPr>
            <a:spLocks noChangeArrowheads="1"/>
          </p:cNvSpPr>
          <p:nvPr/>
        </p:nvSpPr>
        <p:spPr bwMode="auto">
          <a:xfrm>
            <a:off x="4067175" y="1916113"/>
            <a:ext cx="2952750" cy="649287"/>
          </a:xfrm>
          <a:prstGeom prst="wedgeRoundRectCallout">
            <a:avLst>
              <a:gd name="adj1" fmla="val -106505"/>
              <a:gd name="adj2" fmla="val -7944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没有结构体类型名</a:t>
            </a:r>
            <a:r>
              <a:rPr kumimoji="1"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02438" name="Rectangle 6" descr="信纸"/>
          <p:cNvSpPr>
            <a:spLocks noChangeArrowheads="1"/>
          </p:cNvSpPr>
          <p:nvPr/>
        </p:nvSpPr>
        <p:spPr bwMode="auto">
          <a:xfrm>
            <a:off x="755650" y="2679700"/>
            <a:ext cx="3095625" cy="4953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Student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stu;</a:t>
            </a:r>
            <a:r>
              <a:rPr kumimoji="1" lang="en-US" altLang="zh-CN" sz="2400"/>
              <a:t> </a:t>
            </a:r>
          </a:p>
        </p:txBody>
      </p:sp>
      <p:sp>
        <p:nvSpPr>
          <p:cNvPr id="402439" name="AutoShape 7"/>
          <p:cNvSpPr>
            <a:spLocks noChangeArrowheads="1"/>
          </p:cNvSpPr>
          <p:nvPr/>
        </p:nvSpPr>
        <p:spPr bwMode="auto">
          <a:xfrm>
            <a:off x="4427538" y="2967038"/>
            <a:ext cx="2735262" cy="504825"/>
          </a:xfrm>
          <a:prstGeom prst="wedgeRoundRectCallout">
            <a:avLst>
              <a:gd name="adj1" fmla="val -115931"/>
              <a:gd name="adj2" fmla="val -4748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缺省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</a:t>
            </a: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关键字</a:t>
            </a:r>
            <a:r>
              <a:rPr kumimoji="1" lang="zh-CN" altLang="en-US" sz="2400"/>
              <a:t> </a:t>
            </a:r>
          </a:p>
        </p:txBody>
      </p:sp>
      <p:sp>
        <p:nvSpPr>
          <p:cNvPr id="402440" name="Rectangle 8" descr="信纸"/>
          <p:cNvSpPr>
            <a:spLocks noChangeArrowheads="1"/>
          </p:cNvSpPr>
          <p:nvPr/>
        </p:nvSpPr>
        <p:spPr bwMode="auto">
          <a:xfrm>
            <a:off x="755650" y="3500438"/>
            <a:ext cx="3095625" cy="195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Point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p;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Point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double x, y;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};</a:t>
            </a:r>
            <a:r>
              <a:rPr kumimoji="1" lang="en-US" altLang="zh-CN" sz="24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402441" name="AutoShape 9"/>
          <p:cNvSpPr>
            <a:spLocks noChangeArrowheads="1"/>
          </p:cNvSpPr>
          <p:nvPr/>
        </p:nvSpPr>
        <p:spPr bwMode="auto">
          <a:xfrm>
            <a:off x="4427538" y="4237038"/>
            <a:ext cx="2736850" cy="920750"/>
          </a:xfrm>
          <a:prstGeom prst="wedgeRoundRectCallout">
            <a:avLst>
              <a:gd name="adj1" fmla="val -114153"/>
              <a:gd name="adj2" fmla="val -2672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结构类型</a:t>
            </a: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Point</a:t>
            </a:r>
            <a:r>
              <a:rPr kumimoji="1" lang="zh-CN" altLang="en-US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定义在后</a:t>
            </a:r>
            <a:r>
              <a:rPr kumimoji="1" lang="zh-CN" altLang="en-US" sz="2400">
                <a:solidFill>
                  <a:srgbClr val="FFFF00"/>
                </a:solidFill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2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2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2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02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4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6" grpId="0" animBg="1"/>
      <p:bldP spid="402437" grpId="0" animBg="1"/>
      <p:bldP spid="402438" grpId="0" animBg="1"/>
      <p:bldP spid="402439" grpId="0" animBg="1"/>
      <p:bldP spid="402440" grpId="0" animBg="1"/>
      <p:bldP spid="4024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结构体变量定义</a:t>
            </a:r>
          </a:p>
        </p:txBody>
      </p:sp>
      <p:sp>
        <p:nvSpPr>
          <p:cNvPr id="403459" name="Rectangle 3"/>
          <p:cNvSpPr>
            <a:spLocks noChangeArrowheads="1"/>
          </p:cNvSpPr>
          <p:nvPr/>
        </p:nvSpPr>
        <p:spPr bwMode="auto">
          <a:xfrm>
            <a:off x="395288" y="1125538"/>
            <a:ext cx="75660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49263" indent="-449263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90588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069975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Char char="l"/>
            </a:pPr>
            <a:r>
              <a:rPr kumimoji="1" lang="zh-CN" altLang="en-US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定义结构体类型的同时定义结构体变量</a:t>
            </a:r>
          </a:p>
        </p:txBody>
      </p:sp>
      <p:sp>
        <p:nvSpPr>
          <p:cNvPr id="403460" name="Text Box 4"/>
          <p:cNvSpPr txBox="1">
            <a:spLocks noChangeArrowheads="1"/>
          </p:cNvSpPr>
          <p:nvPr/>
        </p:nvSpPr>
        <p:spPr bwMode="auto">
          <a:xfrm>
            <a:off x="2124075" y="1628775"/>
            <a:ext cx="4248150" cy="21590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</a:t>
            </a: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[</a:t>
            </a:r>
            <a:r>
              <a:rPr kumimoji="1" lang="zh-CN" altLang="en-US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结构体类型名</a:t>
            </a: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]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kumimoji="1" lang="zh-CN" altLang="en-US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数据类型名</a:t>
            </a: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    </a:t>
            </a:r>
            <a:r>
              <a:rPr kumimoji="1" lang="zh-CN" altLang="en-US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成员名</a:t>
            </a: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  <a:r>
              <a:rPr kumimoji="1" lang="zh-CN" altLang="en-US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；</a:t>
            </a:r>
          </a:p>
          <a:p>
            <a:pPr eaLnBrk="1" hangingPunct="1">
              <a:defRPr/>
            </a:pPr>
            <a:r>
              <a:rPr kumimoji="1" lang="zh-CN" altLang="en-US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 …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kumimoji="1" lang="zh-CN" altLang="en-US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数据类型名</a:t>
            </a: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    </a:t>
            </a:r>
            <a:r>
              <a:rPr kumimoji="1" lang="zh-CN" altLang="en-US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成员名</a:t>
            </a: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n</a:t>
            </a:r>
            <a:r>
              <a:rPr kumimoji="1" lang="zh-CN" altLang="en-US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；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}</a:t>
            </a: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1" lang="zh-CN" altLang="en-US" sz="2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变量名列表</a:t>
            </a:r>
            <a:r>
              <a:rPr kumimoji="1" lang="zh-CN" altLang="en-US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；</a:t>
            </a:r>
          </a:p>
        </p:txBody>
      </p:sp>
      <p:sp>
        <p:nvSpPr>
          <p:cNvPr id="403461" name="Rectangle 5" descr="信纸"/>
          <p:cNvSpPr>
            <a:spLocks noChangeArrowheads="1"/>
          </p:cNvSpPr>
          <p:nvPr/>
        </p:nvSpPr>
        <p:spPr bwMode="auto">
          <a:xfrm>
            <a:off x="323850" y="3860800"/>
            <a:ext cx="3646488" cy="28098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  Student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       no[10];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       name[20];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       sex;        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unsigned int  age;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float        score;   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stu1, stu2</a:t>
            </a: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</a:p>
        </p:txBody>
      </p:sp>
      <p:sp>
        <p:nvSpPr>
          <p:cNvPr id="403462" name="Rectangle 6" descr="信纸"/>
          <p:cNvSpPr>
            <a:spLocks noChangeArrowheads="1"/>
          </p:cNvSpPr>
          <p:nvPr/>
        </p:nvSpPr>
        <p:spPr bwMode="auto">
          <a:xfrm>
            <a:off x="5003800" y="3860800"/>
            <a:ext cx="3960813" cy="28098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2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       no[10];     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       name[20];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       sex;        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unsigned int  age;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float        score;   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stu1, stu2</a:t>
            </a: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</a:p>
        </p:txBody>
      </p:sp>
      <p:sp>
        <p:nvSpPr>
          <p:cNvPr id="403463" name="Text Box 7"/>
          <p:cNvSpPr txBox="1">
            <a:spLocks noChangeArrowheads="1"/>
          </p:cNvSpPr>
          <p:nvPr/>
        </p:nvSpPr>
        <p:spPr bwMode="auto">
          <a:xfrm>
            <a:off x="4284663" y="4724400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或</a:t>
            </a:r>
          </a:p>
        </p:txBody>
      </p:sp>
      <p:sp>
        <p:nvSpPr>
          <p:cNvPr id="403464" name="AutoShape 8"/>
          <p:cNvSpPr>
            <a:spLocks noChangeArrowheads="1"/>
          </p:cNvSpPr>
          <p:nvPr/>
        </p:nvSpPr>
        <p:spPr bwMode="auto">
          <a:xfrm>
            <a:off x="6480175" y="2420938"/>
            <a:ext cx="2663825" cy="522287"/>
          </a:xfrm>
          <a:prstGeom prst="wedgeRoundRectCallout">
            <a:avLst>
              <a:gd name="adj1" fmla="val -28130"/>
              <a:gd name="adj2" fmla="val 22446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无名结构体定义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3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3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3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3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03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403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59" grpId="0"/>
      <p:bldP spid="403460" grpId="0" animBg="1"/>
      <p:bldP spid="403461" grpId="0" animBg="1"/>
      <p:bldP spid="403462" grpId="0" animBg="1"/>
      <p:bldP spid="403463" grpId="0"/>
      <p:bldP spid="4034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结构体变量定义</a:t>
            </a:r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684213" y="1196975"/>
            <a:ext cx="546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成员可以是结构体，结构体可以嵌套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04484" name="Text Box 4" descr="信纸"/>
          <p:cNvSpPr txBox="1">
            <a:spLocks noChangeArrowheads="1"/>
          </p:cNvSpPr>
          <p:nvPr/>
        </p:nvSpPr>
        <p:spPr bwMode="auto">
          <a:xfrm>
            <a:off x="1187450" y="1700213"/>
            <a:ext cx="2727325" cy="37528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10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date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    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month;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day;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year;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};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student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char   no[10];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char  name[20];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date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birthday;</a:t>
            </a:r>
          </a:p>
          <a:p>
            <a:pPr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 stu;</a:t>
            </a:r>
          </a:p>
        </p:txBody>
      </p:sp>
      <p:sp>
        <p:nvSpPr>
          <p:cNvPr id="404485" name="Text Box 5" descr="信纸"/>
          <p:cNvSpPr txBox="1">
            <a:spLocks noChangeArrowheads="1"/>
          </p:cNvSpPr>
          <p:nvPr/>
        </p:nvSpPr>
        <p:spPr bwMode="auto">
          <a:xfrm>
            <a:off x="5364163" y="1628775"/>
            <a:ext cx="2747962" cy="37798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10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student</a:t>
            </a:r>
          </a:p>
          <a:p>
            <a:pPr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char    no[10];</a:t>
            </a:r>
          </a:p>
          <a:p>
            <a:pPr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char  name[20];</a:t>
            </a:r>
          </a:p>
          <a:p>
            <a:pPr eaLnBrk="1" hangingPunct="1">
              <a:defRPr/>
            </a:pP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date</a:t>
            </a:r>
          </a:p>
          <a:p>
            <a:pPr eaLnBrk="1" hangingPunct="1">
              <a:defRPr/>
            </a:pP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month;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day;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year;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}</a:t>
            </a:r>
            <a:r>
              <a:rPr kumimoji="1" lang="en-US" altLang="zh-CN" sz="22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birthday</a:t>
            </a: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;</a:t>
            </a:r>
          </a:p>
          <a:p>
            <a:pPr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 stu;</a:t>
            </a:r>
          </a:p>
        </p:txBody>
      </p:sp>
      <p:grpSp>
        <p:nvGrpSpPr>
          <p:cNvPr id="404486" name="Group 6"/>
          <p:cNvGrpSpPr>
            <a:grpSpLocks/>
          </p:cNvGrpSpPr>
          <p:nvPr/>
        </p:nvGrpSpPr>
        <p:grpSpPr bwMode="auto">
          <a:xfrm>
            <a:off x="1187450" y="5589588"/>
            <a:ext cx="5915025" cy="777875"/>
            <a:chOff x="1392" y="3648"/>
            <a:chExt cx="2592" cy="490"/>
          </a:xfrm>
        </p:grpSpPr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1392" y="3648"/>
              <a:ext cx="2592" cy="48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2000"/>
            </a:p>
          </p:txBody>
        </p:sp>
        <p:sp>
          <p:nvSpPr>
            <p:cNvPr id="16392" name="Line 8"/>
            <p:cNvSpPr>
              <a:spLocks noChangeShapeType="1"/>
            </p:cNvSpPr>
            <p:nvPr/>
          </p:nvSpPr>
          <p:spPr bwMode="auto">
            <a:xfrm>
              <a:off x="1872" y="3648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3" name="Line 9"/>
            <p:cNvSpPr>
              <a:spLocks noChangeShapeType="1"/>
            </p:cNvSpPr>
            <p:nvPr/>
          </p:nvSpPr>
          <p:spPr bwMode="auto">
            <a:xfrm>
              <a:off x="2400" y="3648"/>
              <a:ext cx="0" cy="48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2400" y="3888"/>
              <a:ext cx="158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2928" y="388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396" name="Line 12"/>
            <p:cNvSpPr>
              <a:spLocks noChangeShapeType="1"/>
            </p:cNvSpPr>
            <p:nvPr/>
          </p:nvSpPr>
          <p:spPr bwMode="auto">
            <a:xfrm>
              <a:off x="3456" y="3888"/>
              <a:ext cx="0" cy="2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4493" name="Text Box 13"/>
            <p:cNvSpPr txBox="1">
              <a:spLocks noChangeArrowheads="1"/>
            </p:cNvSpPr>
            <p:nvPr/>
          </p:nvSpPr>
          <p:spPr bwMode="auto">
            <a:xfrm>
              <a:off x="1430" y="3753"/>
              <a:ext cx="1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no</a:t>
              </a:r>
            </a:p>
          </p:txBody>
        </p:sp>
        <p:sp>
          <p:nvSpPr>
            <p:cNvPr id="404494" name="Text Box 14"/>
            <p:cNvSpPr txBox="1">
              <a:spLocks noChangeArrowheads="1"/>
            </p:cNvSpPr>
            <p:nvPr/>
          </p:nvSpPr>
          <p:spPr bwMode="auto">
            <a:xfrm>
              <a:off x="1958" y="3753"/>
              <a:ext cx="33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name</a:t>
              </a:r>
            </a:p>
          </p:txBody>
        </p:sp>
        <p:sp>
          <p:nvSpPr>
            <p:cNvPr id="404495" name="Text Box 15"/>
            <p:cNvSpPr txBox="1">
              <a:spLocks noChangeArrowheads="1"/>
            </p:cNvSpPr>
            <p:nvPr/>
          </p:nvSpPr>
          <p:spPr bwMode="auto">
            <a:xfrm>
              <a:off x="2928" y="3648"/>
              <a:ext cx="4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birthday</a:t>
              </a:r>
            </a:p>
          </p:txBody>
        </p:sp>
        <p:sp>
          <p:nvSpPr>
            <p:cNvPr id="404496" name="Text Box 16"/>
            <p:cNvSpPr txBox="1">
              <a:spLocks noChangeArrowheads="1"/>
            </p:cNvSpPr>
            <p:nvPr/>
          </p:nvSpPr>
          <p:spPr bwMode="auto">
            <a:xfrm>
              <a:off x="2400" y="3888"/>
              <a:ext cx="39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month</a:t>
              </a:r>
            </a:p>
          </p:txBody>
        </p:sp>
        <p:sp>
          <p:nvSpPr>
            <p:cNvPr id="404497" name="Text Box 17"/>
            <p:cNvSpPr txBox="1">
              <a:spLocks noChangeArrowheads="1"/>
            </p:cNvSpPr>
            <p:nvPr/>
          </p:nvSpPr>
          <p:spPr bwMode="auto">
            <a:xfrm>
              <a:off x="3024" y="3888"/>
              <a:ext cx="2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day</a:t>
              </a:r>
            </a:p>
          </p:txBody>
        </p:sp>
        <p:sp>
          <p:nvSpPr>
            <p:cNvPr id="404498" name="Text Box 18"/>
            <p:cNvSpPr txBox="1">
              <a:spLocks noChangeArrowheads="1"/>
            </p:cNvSpPr>
            <p:nvPr/>
          </p:nvSpPr>
          <p:spPr bwMode="auto">
            <a:xfrm>
              <a:off x="3504" y="3888"/>
              <a:ext cx="2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year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0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04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04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/>
      <p:bldP spid="404484" grpId="0" animBg="1"/>
      <p:bldP spid="40448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结构体变量的引用</a:t>
            </a:r>
          </a:p>
        </p:txBody>
      </p:sp>
      <p:sp>
        <p:nvSpPr>
          <p:cNvPr id="405507" name="Rectangle 3"/>
          <p:cNvSpPr>
            <a:spLocks noChangeArrowheads="1"/>
          </p:cNvSpPr>
          <p:nvPr/>
        </p:nvSpPr>
        <p:spPr bwMode="auto">
          <a:xfrm>
            <a:off x="468313" y="1125538"/>
            <a:ext cx="770413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引用规则：</a:t>
            </a:r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不能整体引用</a:t>
            </a:r>
            <a:r>
              <a:rPr kumimoji="1" lang="en-US" altLang="zh-CN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只能引用变量的</a:t>
            </a: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成员</a:t>
            </a:r>
          </a:p>
        </p:txBody>
      </p:sp>
      <p:sp>
        <p:nvSpPr>
          <p:cNvPr id="405508" name="Rectangle 4"/>
          <p:cNvSpPr>
            <a:spLocks noChangeArrowheads="1"/>
          </p:cNvSpPr>
          <p:nvPr/>
        </p:nvSpPr>
        <p:spPr bwMode="auto">
          <a:xfrm>
            <a:off x="684213" y="1773238"/>
            <a:ext cx="18430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引用方式：</a:t>
            </a:r>
          </a:p>
        </p:txBody>
      </p:sp>
      <p:sp>
        <p:nvSpPr>
          <p:cNvPr id="405509" name="Text Box 5"/>
          <p:cNvSpPr txBox="1">
            <a:spLocks noChangeArrowheads="1"/>
          </p:cNvSpPr>
          <p:nvPr/>
        </p:nvSpPr>
        <p:spPr bwMode="auto">
          <a:xfrm>
            <a:off x="2627313" y="1844675"/>
            <a:ext cx="3816350" cy="504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B9B96F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结构体变量名</a:t>
            </a:r>
            <a:r>
              <a:rPr kumimoji="1" lang="en-US" altLang="zh-CN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成员名</a:t>
            </a:r>
          </a:p>
        </p:txBody>
      </p:sp>
      <p:sp>
        <p:nvSpPr>
          <p:cNvPr id="405510" name="AutoShape 6"/>
          <p:cNvSpPr>
            <a:spLocks noChangeArrowheads="1"/>
          </p:cNvSpPr>
          <p:nvPr/>
        </p:nvSpPr>
        <p:spPr bwMode="auto">
          <a:xfrm>
            <a:off x="5940425" y="2205038"/>
            <a:ext cx="2449513" cy="781050"/>
          </a:xfrm>
          <a:prstGeom prst="wedgeRectCallout">
            <a:avLst>
              <a:gd name="adj1" fmla="val -87847"/>
              <a:gd name="adj2" fmla="val -38819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成员</a:t>
            </a:r>
            <a:r>
              <a:rPr kumimoji="1" lang="en-US" altLang="zh-CN" sz="2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分量</a:t>
            </a:r>
            <a:r>
              <a:rPr kumimoji="1" lang="en-US" altLang="zh-CN" sz="2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运算符</a:t>
            </a:r>
          </a:p>
          <a:p>
            <a:pPr eaLnBrk="1" hangingPunct="1">
              <a:defRPr/>
            </a:pPr>
            <a:r>
              <a:rPr kumimoji="1" lang="zh-CN" altLang="en-US" sz="2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结合性</a:t>
            </a:r>
            <a:r>
              <a:rPr kumimoji="1" lang="en-US" altLang="zh-CN" sz="22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从左向右</a:t>
            </a:r>
          </a:p>
        </p:txBody>
      </p:sp>
      <p:sp>
        <p:nvSpPr>
          <p:cNvPr id="405511" name="Rectangle 7" descr="信纸"/>
          <p:cNvSpPr>
            <a:spLocks noChangeArrowheads="1"/>
          </p:cNvSpPr>
          <p:nvPr/>
        </p:nvSpPr>
        <p:spPr bwMode="auto">
          <a:xfrm>
            <a:off x="539750" y="2781300"/>
            <a:ext cx="3168650" cy="30511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  student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       no[10]; 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       name[20];        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       sex;                  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unsigned int  age;          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float        score;             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stu1, stu2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;</a:t>
            </a:r>
          </a:p>
        </p:txBody>
      </p:sp>
      <p:sp>
        <p:nvSpPr>
          <p:cNvPr id="405513" name="AutoShape 9"/>
          <p:cNvSpPr>
            <a:spLocks noChangeArrowheads="1"/>
          </p:cNvSpPr>
          <p:nvPr/>
        </p:nvSpPr>
        <p:spPr bwMode="auto">
          <a:xfrm>
            <a:off x="4140200" y="4149725"/>
            <a:ext cx="2455863" cy="476250"/>
          </a:xfrm>
          <a:prstGeom prst="wedgeRectCallout">
            <a:avLst>
              <a:gd name="adj1" fmla="val -88912"/>
              <a:gd name="adj2" fmla="val 157333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4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stu1.score = 95.5;</a:t>
            </a:r>
          </a:p>
        </p:txBody>
      </p:sp>
      <p:sp>
        <p:nvSpPr>
          <p:cNvPr id="405514" name="AutoShape 10"/>
          <p:cNvSpPr>
            <a:spLocks noChangeArrowheads="1"/>
          </p:cNvSpPr>
          <p:nvPr/>
        </p:nvSpPr>
        <p:spPr bwMode="auto">
          <a:xfrm>
            <a:off x="4140200" y="5135563"/>
            <a:ext cx="2820988" cy="476250"/>
          </a:xfrm>
          <a:prstGeom prst="wedgeRectCallout">
            <a:avLst>
              <a:gd name="adj1" fmla="val -87875"/>
              <a:gd name="adj2" fmla="val -99333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stu1.age = stu2.age;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endParaRPr kumimoji="1" lang="en-US" altLang="zh-CN" sz="2400" b="1">
              <a:effectLst>
                <a:outerShdw blurRad="38100" dist="38100" dir="2700000" algn="tl">
                  <a:srgbClr val="00000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405515" name="AutoShape 11"/>
          <p:cNvSpPr>
            <a:spLocks noChangeArrowheads="1"/>
          </p:cNvSpPr>
          <p:nvPr/>
        </p:nvSpPr>
        <p:spPr bwMode="auto">
          <a:xfrm>
            <a:off x="4211638" y="3068638"/>
            <a:ext cx="4392612" cy="476250"/>
          </a:xfrm>
          <a:prstGeom prst="wedgeRectCallout">
            <a:avLst>
              <a:gd name="adj1" fmla="val -78444"/>
              <a:gd name="adj2" fmla="val 92264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 algn="ctr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strcpy(stu1.no,“1302010404”;)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5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5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5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05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5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5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05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5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07" grpId="0"/>
      <p:bldP spid="405508" grpId="0"/>
      <p:bldP spid="405509" grpId="0" animBg="1"/>
      <p:bldP spid="405510" grpId="0" animBg="1"/>
      <p:bldP spid="405511" grpId="0" animBg="1"/>
      <p:bldP spid="405513" grpId="0" animBg="1"/>
      <p:bldP spid="405514" grpId="0" animBg="1"/>
      <p:bldP spid="405515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结构体变量的引用</a:t>
            </a:r>
          </a:p>
        </p:txBody>
      </p:sp>
      <p:sp>
        <p:nvSpPr>
          <p:cNvPr id="406531" name="Rectangle 3"/>
          <p:cNvSpPr>
            <a:spLocks noChangeArrowheads="1"/>
          </p:cNvSpPr>
          <p:nvPr/>
        </p:nvSpPr>
        <p:spPr bwMode="auto">
          <a:xfrm>
            <a:off x="323850" y="1125538"/>
            <a:ext cx="8453438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620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 sz="2400">
                <a:latin typeface="宋体" panose="02010600030101010101" pitchFamily="2" charset="-122"/>
              </a:rPr>
              <a:t>可以将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一个结构体变量赋值给另一个结构体变量</a:t>
            </a:r>
          </a:p>
          <a:p>
            <a:r>
              <a:rPr lang="zh-CN" altLang="en-US" sz="2400">
                <a:latin typeface="宋体" panose="02010600030101010101" pitchFamily="2" charset="-122"/>
              </a:rPr>
              <a:t>结构体嵌套时</a:t>
            </a:r>
            <a:r>
              <a:rPr lang="zh-CN" altLang="en-US" sz="2400">
                <a:solidFill>
                  <a:srgbClr val="0000FF"/>
                </a:solidFill>
                <a:latin typeface="宋体" panose="02010600030101010101" pitchFamily="2" charset="-122"/>
              </a:rPr>
              <a:t>逐级引用</a:t>
            </a:r>
          </a:p>
        </p:txBody>
      </p:sp>
      <p:sp>
        <p:nvSpPr>
          <p:cNvPr id="406532" name="Text Box 4" descr="信纸"/>
          <p:cNvSpPr txBox="1">
            <a:spLocks noChangeArrowheads="1"/>
          </p:cNvSpPr>
          <p:nvPr/>
        </p:nvSpPr>
        <p:spPr bwMode="auto">
          <a:xfrm>
            <a:off x="827088" y="2420938"/>
            <a:ext cx="2747962" cy="41116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10800" rIns="90000" bIns="46800" anchor="ctr">
            <a:spAutoFit/>
          </a:bodyPr>
          <a:lstStyle/>
          <a:p>
            <a:pPr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student</a:t>
            </a:r>
          </a:p>
          <a:p>
            <a:pPr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char no[10];</a:t>
            </a:r>
          </a:p>
          <a:p>
            <a:pPr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char name[20];</a:t>
            </a:r>
          </a:p>
          <a:p>
            <a:pPr eaLnBrk="1" hangingPunct="1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date</a:t>
            </a:r>
          </a:p>
          <a:p>
            <a:pPr eaLnBrk="1" hangingPunct="1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   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month;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day;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int year;</a:t>
            </a:r>
          </a:p>
          <a:p>
            <a:pPr eaLnBrk="1" hangingPunct="1"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}</a:t>
            </a:r>
            <a:r>
              <a:rPr kumimoji="1"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birthday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 stu1,stu2;</a:t>
            </a:r>
          </a:p>
        </p:txBody>
      </p:sp>
      <p:grpSp>
        <p:nvGrpSpPr>
          <p:cNvPr id="406533" name="Group 5"/>
          <p:cNvGrpSpPr>
            <a:grpSpLocks/>
          </p:cNvGrpSpPr>
          <p:nvPr/>
        </p:nvGrpSpPr>
        <p:grpSpPr bwMode="auto">
          <a:xfrm>
            <a:off x="4211638" y="5229225"/>
            <a:ext cx="2736850" cy="527050"/>
            <a:chOff x="2653" y="3385"/>
            <a:chExt cx="1724" cy="332"/>
          </a:xfrm>
        </p:grpSpPr>
        <p:sp>
          <p:nvSpPr>
            <p:cNvPr id="18440" name="AutoShape 6"/>
            <p:cNvSpPr>
              <a:spLocks noChangeArrowheads="1"/>
            </p:cNvSpPr>
            <p:nvPr/>
          </p:nvSpPr>
          <p:spPr bwMode="auto">
            <a:xfrm>
              <a:off x="2653" y="3385"/>
              <a:ext cx="1724" cy="332"/>
            </a:xfrm>
            <a:prstGeom prst="wedgeRectCallout">
              <a:avLst>
                <a:gd name="adj1" fmla="val -106556"/>
                <a:gd name="adj2" fmla="val 140662"/>
              </a:avLst>
            </a:prstGeom>
            <a:noFill/>
            <a:ln w="381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b="1">
                  <a:solidFill>
                    <a:srgbClr val="FF0000"/>
                  </a:solidFill>
                </a:rPr>
                <a:t>  </a:t>
              </a:r>
              <a:r>
                <a:rPr kumimoji="1" lang="en-US" altLang="zh-CN" sz="2600" b="1">
                  <a:solidFill>
                    <a:srgbClr val="FF0000"/>
                  </a:solidFill>
                </a:rPr>
                <a:t>stu2=stu1;  (      )</a:t>
              </a:r>
              <a:endParaRPr kumimoji="1" lang="en-US" altLang="zh-CN" sz="2600" b="1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18441" name="Freeform 7"/>
            <p:cNvSpPr>
              <a:spLocks/>
            </p:cNvSpPr>
            <p:nvPr/>
          </p:nvSpPr>
          <p:spPr bwMode="auto">
            <a:xfrm>
              <a:off x="4043" y="3487"/>
              <a:ext cx="167" cy="147"/>
            </a:xfrm>
            <a:custGeom>
              <a:avLst/>
              <a:gdLst>
                <a:gd name="T0" fmla="*/ 0 w 192"/>
                <a:gd name="T1" fmla="*/ 84 h 147"/>
                <a:gd name="T2" fmla="*/ 31 w 192"/>
                <a:gd name="T3" fmla="*/ 108 h 147"/>
                <a:gd name="T4" fmla="*/ 52 w 192"/>
                <a:gd name="T5" fmla="*/ 144 h 147"/>
                <a:gd name="T6" fmla="*/ 84 w 192"/>
                <a:gd name="T7" fmla="*/ 120 h 147"/>
                <a:gd name="T8" fmla="*/ 104 w 192"/>
                <a:gd name="T9" fmla="*/ 84 h 147"/>
                <a:gd name="T10" fmla="*/ 115 w 192"/>
                <a:gd name="T11" fmla="*/ 48 h 147"/>
                <a:gd name="T12" fmla="*/ 167 w 192"/>
                <a:gd name="T13" fmla="*/ 0 h 1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2" h="147">
                  <a:moveTo>
                    <a:pt x="0" y="84"/>
                  </a:moveTo>
                  <a:cubicBezTo>
                    <a:pt x="12" y="92"/>
                    <a:pt x="26" y="98"/>
                    <a:pt x="36" y="108"/>
                  </a:cubicBezTo>
                  <a:cubicBezTo>
                    <a:pt x="46" y="118"/>
                    <a:pt x="46" y="141"/>
                    <a:pt x="60" y="144"/>
                  </a:cubicBezTo>
                  <a:cubicBezTo>
                    <a:pt x="74" y="147"/>
                    <a:pt x="84" y="128"/>
                    <a:pt x="96" y="120"/>
                  </a:cubicBezTo>
                  <a:cubicBezTo>
                    <a:pt x="104" y="108"/>
                    <a:pt x="114" y="97"/>
                    <a:pt x="120" y="84"/>
                  </a:cubicBezTo>
                  <a:cubicBezTo>
                    <a:pt x="126" y="73"/>
                    <a:pt x="124" y="58"/>
                    <a:pt x="132" y="48"/>
                  </a:cubicBezTo>
                  <a:cubicBezTo>
                    <a:pt x="148" y="28"/>
                    <a:pt x="174" y="18"/>
                    <a:pt x="192" y="0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06536" name="AutoShape 8"/>
          <p:cNvSpPr>
            <a:spLocks noChangeArrowheads="1"/>
          </p:cNvSpPr>
          <p:nvPr/>
        </p:nvSpPr>
        <p:spPr bwMode="auto">
          <a:xfrm>
            <a:off x="3924300" y="3357563"/>
            <a:ext cx="4032250" cy="527050"/>
          </a:xfrm>
          <a:prstGeom prst="wedgeRectCallout">
            <a:avLst>
              <a:gd name="adj1" fmla="val -77245"/>
              <a:gd name="adj2" fmla="val 222593"/>
            </a:avLst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600" b="1">
                <a:solidFill>
                  <a:srgbClr val="FF0000"/>
                </a:solidFill>
              </a:rPr>
              <a:t>stu1.birthday.month=12;</a:t>
            </a:r>
          </a:p>
        </p:txBody>
      </p:sp>
      <p:sp>
        <p:nvSpPr>
          <p:cNvPr id="406537" name="Text Box 9"/>
          <p:cNvSpPr txBox="1">
            <a:spLocks noChangeArrowheads="1"/>
          </p:cNvSpPr>
          <p:nvPr/>
        </p:nvSpPr>
        <p:spPr bwMode="auto">
          <a:xfrm>
            <a:off x="1979613" y="1989138"/>
            <a:ext cx="6875462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结构体变量名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.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成员名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.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子成员名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……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最低级子成员名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6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06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1" grpId="0" build="p" bldLvl="5" autoUpdateAnimBg="0"/>
      <p:bldP spid="406532" grpId="0" animBg="1"/>
      <p:bldP spid="406536" grpId="0" animBg="1" autoUpdateAnimBg="0"/>
      <p:bldP spid="40653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结构体变量的初始化</a:t>
            </a:r>
          </a:p>
        </p:txBody>
      </p:sp>
      <p:sp>
        <p:nvSpPr>
          <p:cNvPr id="407555" name="Rectangle 3"/>
          <p:cNvSpPr>
            <a:spLocks noChangeArrowheads="1"/>
          </p:cNvSpPr>
          <p:nvPr/>
        </p:nvSpPr>
        <p:spPr bwMode="auto">
          <a:xfrm>
            <a:off x="395288" y="1052513"/>
            <a:ext cx="8453437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6205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>
                <a:latin typeface="方正北魏楷书简体" pitchFamily="65" charset="-122"/>
                <a:ea typeface="方正北魏楷书简体" pitchFamily="65" charset="-122"/>
              </a:rPr>
              <a:t>定义</a:t>
            </a:r>
            <a:r>
              <a:rPr lang="zh-CN" altLang="en-US">
                <a:solidFill>
                  <a:srgbClr val="0000FF"/>
                </a:solidFill>
                <a:latin typeface="方正北魏楷书简体" pitchFamily="65" charset="-122"/>
                <a:ea typeface="方正北魏楷书简体" pitchFamily="65" charset="-122"/>
              </a:rPr>
              <a:t>结构体变量时给结构体成员赋值</a:t>
            </a:r>
          </a:p>
        </p:txBody>
      </p:sp>
      <p:grpSp>
        <p:nvGrpSpPr>
          <p:cNvPr id="407556" name="Group 4"/>
          <p:cNvGrpSpPr>
            <a:grpSpLocks/>
          </p:cNvGrpSpPr>
          <p:nvPr/>
        </p:nvGrpSpPr>
        <p:grpSpPr bwMode="auto">
          <a:xfrm>
            <a:off x="1042988" y="1557338"/>
            <a:ext cx="7345362" cy="1096962"/>
            <a:chOff x="748" y="1015"/>
            <a:chExt cx="4627" cy="691"/>
          </a:xfrm>
        </p:grpSpPr>
        <p:sp>
          <p:nvSpPr>
            <p:cNvPr id="407557" name="Text Box 5"/>
            <p:cNvSpPr txBox="1">
              <a:spLocks noChangeArrowheads="1"/>
            </p:cNvSpPr>
            <p:nvPr/>
          </p:nvSpPr>
          <p:spPr bwMode="auto">
            <a:xfrm>
              <a:off x="748" y="1015"/>
              <a:ext cx="4627" cy="69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72549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struct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  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结构体类型名                                       初值表</a:t>
              </a:r>
            </a:p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{  … … }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；</a:t>
              </a:r>
            </a:p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struct  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结构体类型名  变量名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= {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成员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1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的值，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…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， 成员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n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的值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}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；</a:t>
              </a:r>
              <a:r>
                <a:rPr kumimoji="1" lang="zh-CN" altLang="en-US" sz="2000">
                  <a:ea typeface="楷体_GB2312" pitchFamily="49" charset="-122"/>
                </a:rPr>
                <a:t> </a:t>
              </a:r>
            </a:p>
          </p:txBody>
        </p:sp>
        <p:sp>
          <p:nvSpPr>
            <p:cNvPr id="19485" name="AutoShape 6"/>
            <p:cNvSpPr>
              <a:spLocks/>
            </p:cNvSpPr>
            <p:nvPr/>
          </p:nvSpPr>
          <p:spPr bwMode="auto">
            <a:xfrm rot="-5400000">
              <a:off x="3969" y="391"/>
              <a:ext cx="181" cy="1905"/>
            </a:xfrm>
            <a:prstGeom prst="rightBrace">
              <a:avLst>
                <a:gd name="adj1" fmla="val 87707"/>
                <a:gd name="adj2" fmla="val 50000"/>
              </a:avLst>
            </a:prstGeom>
            <a:noFill/>
            <a:ln w="25400">
              <a:solidFill>
                <a:srgbClr val="99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07559" name="Rectangle 7"/>
          <p:cNvSpPr>
            <a:spLocks noChangeArrowheads="1"/>
          </p:cNvSpPr>
          <p:nvPr/>
        </p:nvSpPr>
        <p:spPr bwMode="auto">
          <a:xfrm>
            <a:off x="598488" y="2806700"/>
            <a:ext cx="8208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注意：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赋初值时，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}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中间的数据顺序必须与结构体成员的定义顺序一致，否则就会出现混乱。</a:t>
            </a:r>
          </a:p>
        </p:txBody>
      </p:sp>
      <p:sp>
        <p:nvSpPr>
          <p:cNvPr id="407560" name="Rectangle 8"/>
          <p:cNvSpPr>
            <a:spLocks noChangeArrowheads="1"/>
          </p:cNvSpPr>
          <p:nvPr/>
        </p:nvSpPr>
        <p:spPr bwMode="auto">
          <a:xfrm>
            <a:off x="496888" y="3722688"/>
            <a:ext cx="7531100" cy="4254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Student 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 = {“1302010404", “Wang",  'M',  18,      90};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</a:p>
        </p:txBody>
      </p:sp>
      <p:grpSp>
        <p:nvGrpSpPr>
          <p:cNvPr id="407561" name="Group 9"/>
          <p:cNvGrpSpPr>
            <a:grpSpLocks/>
          </p:cNvGrpSpPr>
          <p:nvPr/>
        </p:nvGrpSpPr>
        <p:grpSpPr bwMode="auto">
          <a:xfrm>
            <a:off x="3516313" y="4083050"/>
            <a:ext cx="649287" cy="803275"/>
            <a:chOff x="2554" y="2614"/>
            <a:chExt cx="409" cy="506"/>
          </a:xfrm>
        </p:grpSpPr>
        <p:sp>
          <p:nvSpPr>
            <p:cNvPr id="19482" name="Line 10"/>
            <p:cNvSpPr>
              <a:spLocks noChangeShapeType="1"/>
            </p:cNvSpPr>
            <p:nvPr/>
          </p:nvSpPr>
          <p:spPr bwMode="auto">
            <a:xfrm>
              <a:off x="2699" y="2614"/>
              <a:ext cx="0" cy="3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3" name="Text Box 11"/>
            <p:cNvSpPr txBox="1">
              <a:spLocks noChangeArrowheads="1"/>
            </p:cNvSpPr>
            <p:nvPr/>
          </p:nvSpPr>
          <p:spPr bwMode="auto">
            <a:xfrm>
              <a:off x="2554" y="2870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no</a:t>
              </a:r>
            </a:p>
          </p:txBody>
        </p:sp>
      </p:grpSp>
      <p:grpSp>
        <p:nvGrpSpPr>
          <p:cNvPr id="407564" name="Group 12"/>
          <p:cNvGrpSpPr>
            <a:grpSpLocks/>
          </p:cNvGrpSpPr>
          <p:nvPr/>
        </p:nvGrpSpPr>
        <p:grpSpPr bwMode="auto">
          <a:xfrm>
            <a:off x="4805363" y="4090988"/>
            <a:ext cx="863600" cy="795337"/>
            <a:chOff x="3470" y="2611"/>
            <a:chExt cx="544" cy="501"/>
          </a:xfrm>
        </p:grpSpPr>
        <p:sp>
          <p:nvSpPr>
            <p:cNvPr id="19480" name="Line 13"/>
            <p:cNvSpPr>
              <a:spLocks noChangeShapeType="1"/>
            </p:cNvSpPr>
            <p:nvPr/>
          </p:nvSpPr>
          <p:spPr bwMode="auto">
            <a:xfrm>
              <a:off x="3672" y="2611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6" name="Text Box 14"/>
            <p:cNvSpPr txBox="1">
              <a:spLocks noChangeArrowheads="1"/>
            </p:cNvSpPr>
            <p:nvPr/>
          </p:nvSpPr>
          <p:spPr bwMode="auto">
            <a:xfrm>
              <a:off x="3470" y="2862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407567" name="Group 15"/>
          <p:cNvGrpSpPr>
            <a:grpSpLocks/>
          </p:cNvGrpSpPr>
          <p:nvPr/>
        </p:nvGrpSpPr>
        <p:grpSpPr bwMode="auto">
          <a:xfrm>
            <a:off x="5795963" y="4076700"/>
            <a:ext cx="647700" cy="781050"/>
            <a:chOff x="4262" y="2598"/>
            <a:chExt cx="408" cy="492"/>
          </a:xfrm>
        </p:grpSpPr>
        <p:sp>
          <p:nvSpPr>
            <p:cNvPr id="19478" name="Line 16"/>
            <p:cNvSpPr>
              <a:spLocks noChangeShapeType="1"/>
            </p:cNvSpPr>
            <p:nvPr/>
          </p:nvSpPr>
          <p:spPr bwMode="auto">
            <a:xfrm>
              <a:off x="4414" y="2598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69" name="Text Box 17"/>
            <p:cNvSpPr txBox="1">
              <a:spLocks noChangeArrowheads="1"/>
            </p:cNvSpPr>
            <p:nvPr/>
          </p:nvSpPr>
          <p:spPr bwMode="auto">
            <a:xfrm>
              <a:off x="4262" y="284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sex</a:t>
              </a:r>
            </a:p>
          </p:txBody>
        </p:sp>
      </p:grpSp>
      <p:grpSp>
        <p:nvGrpSpPr>
          <p:cNvPr id="407570" name="Group 18"/>
          <p:cNvGrpSpPr>
            <a:grpSpLocks/>
          </p:cNvGrpSpPr>
          <p:nvPr/>
        </p:nvGrpSpPr>
        <p:grpSpPr bwMode="auto">
          <a:xfrm>
            <a:off x="6372225" y="4076700"/>
            <a:ext cx="647700" cy="768350"/>
            <a:chOff x="4606" y="2606"/>
            <a:chExt cx="408" cy="484"/>
          </a:xfrm>
        </p:grpSpPr>
        <p:sp>
          <p:nvSpPr>
            <p:cNvPr id="19476" name="Line 19"/>
            <p:cNvSpPr>
              <a:spLocks noChangeShapeType="1"/>
            </p:cNvSpPr>
            <p:nvPr/>
          </p:nvSpPr>
          <p:spPr bwMode="auto">
            <a:xfrm>
              <a:off x="4758" y="2606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2" name="Text Box 20"/>
            <p:cNvSpPr txBox="1">
              <a:spLocks noChangeArrowheads="1"/>
            </p:cNvSpPr>
            <p:nvPr/>
          </p:nvSpPr>
          <p:spPr bwMode="auto">
            <a:xfrm>
              <a:off x="4606" y="284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age</a:t>
              </a:r>
            </a:p>
          </p:txBody>
        </p:sp>
      </p:grpSp>
      <p:grpSp>
        <p:nvGrpSpPr>
          <p:cNvPr id="407573" name="Group 21"/>
          <p:cNvGrpSpPr>
            <a:grpSpLocks/>
          </p:cNvGrpSpPr>
          <p:nvPr/>
        </p:nvGrpSpPr>
        <p:grpSpPr bwMode="auto">
          <a:xfrm>
            <a:off x="6948488" y="4076700"/>
            <a:ext cx="1017587" cy="782638"/>
            <a:chOff x="5020" y="2598"/>
            <a:chExt cx="641" cy="493"/>
          </a:xfrm>
        </p:grpSpPr>
        <p:sp>
          <p:nvSpPr>
            <p:cNvPr id="19474" name="Line 22"/>
            <p:cNvSpPr>
              <a:spLocks noChangeShapeType="1"/>
            </p:cNvSpPr>
            <p:nvPr/>
          </p:nvSpPr>
          <p:spPr bwMode="auto">
            <a:xfrm>
              <a:off x="5198" y="2598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7575" name="Text Box 23"/>
            <p:cNvSpPr txBox="1">
              <a:spLocks noChangeArrowheads="1"/>
            </p:cNvSpPr>
            <p:nvPr/>
          </p:nvSpPr>
          <p:spPr bwMode="auto">
            <a:xfrm>
              <a:off x="5020" y="284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score</a:t>
              </a:r>
            </a:p>
          </p:txBody>
        </p:sp>
      </p:grpSp>
      <p:sp>
        <p:nvSpPr>
          <p:cNvPr id="407576" name="Text Box 24"/>
          <p:cNvSpPr txBox="1">
            <a:spLocks noChangeArrowheads="1"/>
          </p:cNvSpPr>
          <p:nvPr/>
        </p:nvSpPr>
        <p:spPr bwMode="auto">
          <a:xfrm>
            <a:off x="179388" y="3806825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4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√</a:t>
            </a:r>
          </a:p>
        </p:txBody>
      </p:sp>
      <p:sp>
        <p:nvSpPr>
          <p:cNvPr id="407577" name="Rectangle 25"/>
          <p:cNvSpPr>
            <a:spLocks noChangeArrowheads="1"/>
          </p:cNvSpPr>
          <p:nvPr/>
        </p:nvSpPr>
        <p:spPr bwMode="auto">
          <a:xfrm>
            <a:off x="1042988" y="5013325"/>
            <a:ext cx="7200900" cy="4254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Student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stu = {18, " </a:t>
            </a:r>
            <a:r>
              <a:rPr kumimoji="1" lang="en-US" altLang="zh-CN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WANG</a:t>
            </a:r>
            <a:r>
              <a:rPr kumimoji="1" lang="en-US" altLang="zh-CN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000" b="1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", 'M', “1302010404",  90};</a:t>
            </a:r>
            <a:r>
              <a:rPr kumimoji="1" lang="en-US" altLang="zh-CN" sz="200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7578" name="Text Box 26"/>
          <p:cNvSpPr txBox="1">
            <a:spLocks noChangeArrowheads="1"/>
          </p:cNvSpPr>
          <p:nvPr/>
        </p:nvSpPr>
        <p:spPr bwMode="auto">
          <a:xfrm>
            <a:off x="306388" y="4814888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en-US" sz="4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×</a:t>
            </a:r>
            <a:endParaRPr kumimoji="1" lang="en-US" altLang="zh-CN" sz="4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407579" name="Group 27"/>
          <p:cNvGrpSpPr>
            <a:grpSpLocks/>
          </p:cNvGrpSpPr>
          <p:nvPr/>
        </p:nvGrpSpPr>
        <p:grpSpPr bwMode="auto">
          <a:xfrm>
            <a:off x="250825" y="1628775"/>
            <a:ext cx="8396288" cy="4792663"/>
            <a:chOff x="431" y="1127"/>
            <a:chExt cx="5289" cy="3019"/>
          </a:xfrm>
        </p:grpSpPr>
        <p:sp>
          <p:nvSpPr>
            <p:cNvPr id="407580" name="Rectangle 28" descr="信纸"/>
            <p:cNvSpPr>
              <a:spLocks noChangeArrowheads="1"/>
            </p:cNvSpPr>
            <p:nvPr/>
          </p:nvSpPr>
          <p:spPr bwMode="auto">
            <a:xfrm>
              <a:off x="431" y="1127"/>
              <a:ext cx="2347" cy="2770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struct date</a:t>
              </a:r>
            </a:p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{</a:t>
              </a:r>
            </a:p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 int year;      //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年</a:t>
              </a:r>
            </a:p>
            <a:p>
              <a:pPr eaLnBrk="1" hangingPunct="1"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 month;  //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月</a:t>
              </a:r>
            </a:p>
            <a:p>
              <a:pPr eaLnBrk="1" hangingPunct="1"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int day;       //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日</a:t>
              </a:r>
            </a:p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};</a:t>
              </a:r>
            </a:p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struct  Stu_Info</a:t>
              </a:r>
            </a:p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{</a:t>
              </a:r>
            </a:p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 char        no[10];               //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学号</a:t>
              </a:r>
            </a:p>
            <a:p>
              <a:pPr eaLnBrk="1" hangingPunct="1"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        name[20];        //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姓名</a:t>
              </a:r>
            </a:p>
            <a:p>
              <a:pPr eaLnBrk="1" hangingPunct="1"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char        sex;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                  </a:t>
              </a: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//</a:t>
              </a:r>
              <a:r>
                <a:rPr kumimoji="1"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性别</a:t>
              </a:r>
            </a:p>
            <a:p>
              <a:pPr eaLnBrk="1" hangingPunct="1">
                <a:defRPr/>
              </a:pPr>
              <a:r>
                <a:rPr kumimoji="1" lang="zh-CN" altLang="en-US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struct date   birthday;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   </a:t>
              </a: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//</a:t>
              </a:r>
              <a:r>
                <a:rPr kumimoji="1"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生日 </a:t>
              </a:r>
            </a:p>
            <a:p>
              <a:pPr eaLnBrk="1" hangingPunct="1"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float        score;             //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成绩</a:t>
              </a:r>
            </a:p>
            <a:p>
              <a:pPr eaLnBrk="1" hangingPunct="1"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ea typeface="楷体_GB2312" pitchFamily="49" charset="-122"/>
                </a:rPr>
                <a:t>};</a:t>
              </a:r>
            </a:p>
          </p:txBody>
        </p:sp>
        <p:sp>
          <p:nvSpPr>
            <p:cNvPr id="407581" name="Rectangle 29"/>
            <p:cNvSpPr>
              <a:spLocks noChangeArrowheads="1"/>
            </p:cNvSpPr>
            <p:nvPr/>
          </p:nvSpPr>
          <p:spPr bwMode="auto">
            <a:xfrm>
              <a:off x="844" y="3897"/>
              <a:ext cx="4876" cy="249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struct  Stu_Info</a:t>
              </a:r>
              <a:r>
                <a:rPr kumimoji="1" lang="en-US" altLang="zh-CN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</a:t>
              </a:r>
              <a:r>
                <a:rPr kumimoji="1" lang="en-US" altLang="zh-CN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stu = {“1309000101", “Du", 'M', {1996, 12, 10}, 96};</a:t>
              </a:r>
              <a:r>
                <a:rPr kumimoji="1" lang="en-US" altLang="zh-CN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7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7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0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407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407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407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40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40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407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40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407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build="p" bldLvl="5" autoUpdateAnimBg="0"/>
      <p:bldP spid="407559" grpId="0"/>
      <p:bldP spid="407560" grpId="0" animBg="1"/>
      <p:bldP spid="407576" grpId="0"/>
      <p:bldP spid="407577" grpId="0" animBg="1"/>
      <p:bldP spid="40757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结构体变量的赋值</a:t>
            </a:r>
          </a:p>
        </p:txBody>
      </p:sp>
      <p:sp>
        <p:nvSpPr>
          <p:cNvPr id="408579" name="Rectangle 3" descr="信纸"/>
          <p:cNvSpPr>
            <a:spLocks noChangeArrowheads="1"/>
          </p:cNvSpPr>
          <p:nvPr/>
        </p:nvSpPr>
        <p:spPr bwMode="auto">
          <a:xfrm>
            <a:off x="5364163" y="4149725"/>
            <a:ext cx="3455987" cy="16541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strcpy (stu1.no, stu.no);   </a:t>
            </a:r>
          </a:p>
          <a:p>
            <a:pPr eaLnBrk="1" hangingPunct="1"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strcpy (stu1.name, stu.name);</a:t>
            </a:r>
          </a:p>
          <a:p>
            <a:pPr eaLnBrk="1" hangingPunct="1"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stu1.sex = stu.sex;</a:t>
            </a:r>
          </a:p>
          <a:p>
            <a:pPr eaLnBrk="1" hangingPunct="1"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stu1.age = stu.age;</a:t>
            </a:r>
          </a:p>
          <a:p>
            <a:pPr eaLnBrk="1" hangingPunct="1"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stu1.score = stu.score</a:t>
            </a:r>
            <a:r>
              <a:rPr kumimoji="1" lang="en-US" altLang="zh-CN" sz="2000">
                <a:solidFill>
                  <a:srgbClr val="000000"/>
                </a:solidFill>
              </a:rPr>
              <a:t>;</a:t>
            </a:r>
          </a:p>
        </p:txBody>
      </p:sp>
      <p:sp>
        <p:nvSpPr>
          <p:cNvPr id="408580" name="Rectangle 4"/>
          <p:cNvSpPr>
            <a:spLocks noChangeArrowheads="1"/>
          </p:cNvSpPr>
          <p:nvPr/>
        </p:nvSpPr>
        <p:spPr bwMode="auto">
          <a:xfrm>
            <a:off x="611188" y="2349500"/>
            <a:ext cx="4348162" cy="3244850"/>
          </a:xfrm>
          <a:prstGeom prst="rect">
            <a:avLst/>
          </a:prstGeom>
          <a:solidFill>
            <a:schemeClr val="tx1"/>
          </a:solid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Student  stu;</a:t>
            </a: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strcpy (stu.no, “1302010606");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strcpy (stu.name, “Xue");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stu.sex = ‘F';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stu.age = 19;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stu.score = 90;</a:t>
            </a:r>
          </a:p>
          <a:p>
            <a:pPr eaLnBrk="1" hangingPunct="1">
              <a:defRPr/>
            </a:pPr>
            <a:endParaRPr kumimoji="1" lang="en-US" altLang="zh-CN" sz="2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  Student  stu1;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stu1 = stu;</a:t>
            </a:r>
          </a:p>
        </p:txBody>
      </p:sp>
      <p:sp>
        <p:nvSpPr>
          <p:cNvPr id="408581" name="Rectangle 5"/>
          <p:cNvSpPr>
            <a:spLocks noChangeArrowheads="1"/>
          </p:cNvSpPr>
          <p:nvPr/>
        </p:nvSpPr>
        <p:spPr bwMode="auto">
          <a:xfrm>
            <a:off x="395288" y="1125538"/>
            <a:ext cx="8255000" cy="1187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400"/>
              <a:t>     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如果在定义结构体变量时并未对其赋初始值，那么在程序中要对它赋值的话，就只能一个一个地对其成员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逐一赋值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，或者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用已赋值的同类型的结构体变量对它赋值</a:t>
            </a:r>
            <a:r>
              <a:rPr kumimoji="1"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408582" name="Group 6"/>
          <p:cNvGrpSpPr>
            <a:grpSpLocks/>
          </p:cNvGrpSpPr>
          <p:nvPr/>
        </p:nvGrpSpPr>
        <p:grpSpPr bwMode="auto">
          <a:xfrm>
            <a:off x="684213" y="2420938"/>
            <a:ext cx="6075362" cy="2160587"/>
            <a:chOff x="657" y="1616"/>
            <a:chExt cx="3493" cy="1270"/>
          </a:xfrm>
        </p:grpSpPr>
        <p:sp>
          <p:nvSpPr>
            <p:cNvPr id="20491" name="Rectangle 7"/>
            <p:cNvSpPr>
              <a:spLocks noChangeArrowheads="1"/>
            </p:cNvSpPr>
            <p:nvPr/>
          </p:nvSpPr>
          <p:spPr bwMode="auto">
            <a:xfrm>
              <a:off x="657" y="1616"/>
              <a:ext cx="2359" cy="1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8584" name="AutoShape 8"/>
            <p:cNvSpPr>
              <a:spLocks noChangeArrowheads="1"/>
            </p:cNvSpPr>
            <p:nvPr/>
          </p:nvSpPr>
          <p:spPr bwMode="auto">
            <a:xfrm>
              <a:off x="3243" y="1752"/>
              <a:ext cx="907" cy="316"/>
            </a:xfrm>
            <a:prstGeom prst="wedgeRoundRectCallout">
              <a:avLst>
                <a:gd name="adj1" fmla="val -113616"/>
                <a:gd name="adj2" fmla="val 200787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逐一赋值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408585" name="Group 9"/>
          <p:cNvGrpSpPr>
            <a:grpSpLocks/>
          </p:cNvGrpSpPr>
          <p:nvPr/>
        </p:nvGrpSpPr>
        <p:grpSpPr bwMode="auto">
          <a:xfrm>
            <a:off x="684213" y="5229225"/>
            <a:ext cx="4100512" cy="1295400"/>
            <a:chOff x="660" y="3249"/>
            <a:chExt cx="2583" cy="816"/>
          </a:xfrm>
        </p:grpSpPr>
        <p:sp>
          <p:nvSpPr>
            <p:cNvPr id="20489" name="Rectangle 10"/>
            <p:cNvSpPr>
              <a:spLocks noChangeArrowheads="1"/>
            </p:cNvSpPr>
            <p:nvPr/>
          </p:nvSpPr>
          <p:spPr bwMode="auto">
            <a:xfrm>
              <a:off x="660" y="3249"/>
              <a:ext cx="998" cy="1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8587" name="AutoShape 11"/>
            <p:cNvSpPr>
              <a:spLocks noChangeArrowheads="1"/>
            </p:cNvSpPr>
            <p:nvPr/>
          </p:nvSpPr>
          <p:spPr bwMode="auto">
            <a:xfrm>
              <a:off x="1746" y="3612"/>
              <a:ext cx="1497" cy="453"/>
            </a:xfrm>
            <a:prstGeom prst="wedgeRoundRectCallout">
              <a:avLst>
                <a:gd name="adj1" fmla="val -69574"/>
                <a:gd name="adj2" fmla="val -114236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eaLnBrk="1" hangingPunct="1">
                <a:defRPr/>
              </a:pPr>
              <a:r>
                <a:rPr kumimoji="1" lang="zh-CN" altLang="en-US" sz="2000" b="1"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利用已赋值的结构体变量赋值</a:t>
              </a:r>
              <a:r>
                <a:rPr kumimoji="1"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  <p:sp>
        <p:nvSpPr>
          <p:cNvPr id="408588" name="AutoShape 12"/>
          <p:cNvSpPr>
            <a:spLocks noChangeArrowheads="1"/>
          </p:cNvSpPr>
          <p:nvPr/>
        </p:nvSpPr>
        <p:spPr bwMode="auto">
          <a:xfrm>
            <a:off x="2411413" y="5229225"/>
            <a:ext cx="2830512" cy="360363"/>
          </a:xfrm>
          <a:prstGeom prst="leftRightArrow">
            <a:avLst>
              <a:gd name="adj1" fmla="val 50000"/>
              <a:gd name="adj2" fmla="val 157092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8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8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0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08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8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408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8579" grpId="0" animBg="1"/>
      <p:bldP spid="408580" grpId="0" animBg="1"/>
      <p:bldP spid="408581" grpId="0" animBg="1"/>
      <p:bldP spid="4085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课堂练习</a:t>
            </a:r>
            <a:r>
              <a:rPr lang="en-US" altLang="zh-CN" sz="3600" b="0" smtClean="0"/>
              <a:t>1</a:t>
            </a:r>
          </a:p>
        </p:txBody>
      </p:sp>
      <p:sp>
        <p:nvSpPr>
          <p:cNvPr id="21507" name="Rectangle 21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kumimoji="1" lang="zh-CN" altLang="en-US" b="1" smtClean="0">
                <a:solidFill>
                  <a:srgbClr val="000000"/>
                </a:solidFill>
                <a:ea typeface="宋体" panose="02010600030101010101" pitchFamily="2" charset="-122"/>
              </a:rPr>
              <a:t>定义一个</a:t>
            </a: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学生结构体类型，每个学生包括学号</a:t>
            </a:r>
            <a:r>
              <a:rPr kumimoji="1" lang="en-US" altLang="zh-CN" b="1" smtClean="0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字符串</a:t>
            </a:r>
            <a:r>
              <a:rPr kumimoji="1" lang="en-US" altLang="zh-CN" b="1" smtClean="0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、姓名（字符串）、</a:t>
            </a:r>
            <a:r>
              <a:rPr kumimoji="1" lang="en-US" altLang="zh-CN" b="1" smtClean="0">
                <a:solidFill>
                  <a:srgbClr val="000000"/>
                </a:solidFill>
                <a:ea typeface="楷体_GB2312" pitchFamily="49" charset="-122"/>
              </a:rPr>
              <a:t>4</a:t>
            </a: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门课程成绩（实型），要求定义</a:t>
            </a:r>
            <a:r>
              <a:rPr kumimoji="1" lang="en-US" altLang="zh-CN" b="1" smtClean="0">
                <a:solidFill>
                  <a:srgbClr val="000000"/>
                </a:solidFill>
                <a:ea typeface="楷体_GB2312" pitchFamily="49" charset="-122"/>
              </a:rPr>
              <a:t>stu1</a:t>
            </a: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和</a:t>
            </a:r>
            <a:r>
              <a:rPr kumimoji="1" lang="en-US" altLang="zh-CN" b="1" smtClean="0">
                <a:solidFill>
                  <a:srgbClr val="000000"/>
                </a:solidFill>
                <a:ea typeface="楷体_GB2312" pitchFamily="49" charset="-122"/>
              </a:rPr>
              <a:t>stu2</a:t>
            </a: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两个学生结构体类型的变量，并对</a:t>
            </a:r>
            <a:r>
              <a:rPr kumimoji="1" lang="en-US" altLang="zh-CN" b="1" smtClean="0">
                <a:solidFill>
                  <a:srgbClr val="000000"/>
                </a:solidFill>
                <a:ea typeface="楷体_GB2312" pitchFamily="49" charset="-122"/>
              </a:rPr>
              <a:t>stu1</a:t>
            </a: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赋值，将赋好值的</a:t>
            </a:r>
            <a:r>
              <a:rPr kumimoji="1" lang="en-US" altLang="zh-CN" b="1" smtClean="0">
                <a:solidFill>
                  <a:srgbClr val="000000"/>
                </a:solidFill>
                <a:ea typeface="楷体_GB2312" pitchFamily="49" charset="-122"/>
              </a:rPr>
              <a:t>stu1</a:t>
            </a: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赋值给</a:t>
            </a:r>
            <a:r>
              <a:rPr kumimoji="1" lang="en-US" altLang="zh-CN" b="1" smtClean="0">
                <a:solidFill>
                  <a:srgbClr val="000000"/>
                </a:solidFill>
                <a:ea typeface="楷体_GB2312" pitchFamily="49" charset="-122"/>
              </a:rPr>
              <a:t>stu2</a:t>
            </a:r>
            <a:r>
              <a:rPr kumimoji="1" lang="zh-CN" altLang="en-US" b="1" smtClean="0">
                <a:solidFill>
                  <a:srgbClr val="000000"/>
                </a:solidFill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结构体数组</a:t>
            </a:r>
          </a:p>
        </p:txBody>
      </p:sp>
      <p:sp>
        <p:nvSpPr>
          <p:cNvPr id="410627" name="Rectangle 3"/>
          <p:cNvSpPr>
            <a:spLocks noChangeArrowheads="1"/>
          </p:cNvSpPr>
          <p:nvPr/>
        </p:nvSpPr>
        <p:spPr bwMode="auto">
          <a:xfrm>
            <a:off x="395288" y="1196975"/>
            <a:ext cx="84248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CC"/>
                </a:solidFill>
                <a:latin typeface="Arial" panose="020B0604020202020204" pitchFamily="34" charset="0"/>
                <a:ea typeface="楷体_GB2312" pitchFamily="49" charset="-122"/>
              </a:rPr>
              <a:t>结构体数组的每一个元素都是具有相同结构体类型的下标结构变量</a:t>
            </a:r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468313" y="2060575"/>
            <a:ext cx="33829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tabLst>
                <a:tab pos="457200" algn="l"/>
              </a:tabLst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tabLst>
                <a:tab pos="457200" algn="l"/>
              </a:tabLst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kumimoji="1" lang="zh-CN" altLang="en-US" sz="26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结构体数组的定义</a:t>
            </a:r>
          </a:p>
        </p:txBody>
      </p:sp>
      <p:sp>
        <p:nvSpPr>
          <p:cNvPr id="410629" name="Rectangle 5" descr="信纸"/>
          <p:cNvSpPr>
            <a:spLocks noChangeArrowheads="1"/>
          </p:cNvSpPr>
          <p:nvPr/>
        </p:nvSpPr>
        <p:spPr bwMode="auto">
          <a:xfrm>
            <a:off x="611188" y="2924175"/>
            <a:ext cx="3816350" cy="28098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形式一：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  Student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char   no[10], name[20], sex;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unsigned int  age;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float    score;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 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  Student  stu[10];</a:t>
            </a:r>
          </a:p>
        </p:txBody>
      </p:sp>
      <p:sp>
        <p:nvSpPr>
          <p:cNvPr id="410630" name="Rectangle 6" descr="信纸"/>
          <p:cNvSpPr>
            <a:spLocks noChangeArrowheads="1"/>
          </p:cNvSpPr>
          <p:nvPr/>
        </p:nvSpPr>
        <p:spPr bwMode="auto">
          <a:xfrm>
            <a:off x="4859338" y="1700213"/>
            <a:ext cx="4033837" cy="247491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形式二：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  Student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char   no[10], name[20], sex;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unsigned int  age;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float   score;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stu[10];</a:t>
            </a:r>
          </a:p>
        </p:txBody>
      </p:sp>
      <p:sp>
        <p:nvSpPr>
          <p:cNvPr id="410631" name="Rectangle 7" descr="信纸"/>
          <p:cNvSpPr>
            <a:spLocks noChangeArrowheads="1"/>
          </p:cNvSpPr>
          <p:nvPr/>
        </p:nvSpPr>
        <p:spPr bwMode="auto">
          <a:xfrm>
            <a:off x="4787900" y="4149725"/>
            <a:ext cx="4105275" cy="247491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2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形式三：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char  no[10], name[20], sex;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unsigned int  age;          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float  score;</a:t>
            </a:r>
          </a:p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r>
              <a:rPr kumimoji="1" lang="en-US" altLang="zh-CN" sz="22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stu[10];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0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0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0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10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0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7" grpId="0"/>
      <p:bldP spid="410628" grpId="0"/>
      <p:bldP spid="410629" grpId="0" animBg="1"/>
      <p:bldP spid="410630" grpId="0" animBg="1"/>
      <p:bldP spid="4106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结构体数组与二维表的对应关系</a:t>
            </a:r>
          </a:p>
        </p:txBody>
      </p:sp>
      <p:sp>
        <p:nvSpPr>
          <p:cNvPr id="411651" name="Rectangle 3"/>
          <p:cNvSpPr>
            <a:spLocks noChangeArrowheads="1"/>
          </p:cNvSpPr>
          <p:nvPr/>
        </p:nvSpPr>
        <p:spPr bwMode="auto">
          <a:xfrm>
            <a:off x="395288" y="1052513"/>
            <a:ext cx="8280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结构体数组就相当于一张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二维表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，表的框架对应的就是某种结构体类型，表中的每一列对应该结构体的成员，表中每一行信息对应该结构体数组元素各成员的具体值，表中的行数对应结构体数组的大小。 </a:t>
            </a:r>
          </a:p>
        </p:txBody>
      </p:sp>
      <p:graphicFrame>
        <p:nvGraphicFramePr>
          <p:cNvPr id="411758" name="Group 110"/>
          <p:cNvGraphicFramePr>
            <a:graphicFrameLocks noGrp="1"/>
          </p:cNvGraphicFramePr>
          <p:nvPr/>
        </p:nvGraphicFramePr>
        <p:xfrm>
          <a:off x="700088" y="2709863"/>
          <a:ext cx="3656012" cy="3240088"/>
        </p:xfrm>
        <a:graphic>
          <a:graphicData uri="http://schemas.openxmlformats.org/drawingml/2006/table">
            <a:tbl>
              <a:tblPr/>
              <a:tblGrid>
                <a:gridCol w="671512"/>
                <a:gridCol w="820738"/>
                <a:gridCol w="596900"/>
                <a:gridCol w="671512"/>
                <a:gridCol w="895350"/>
              </a:tblGrid>
              <a:tr h="4318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8272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19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11690" name="Group 42"/>
          <p:cNvGrpSpPr>
            <a:grpSpLocks/>
          </p:cNvGrpSpPr>
          <p:nvPr/>
        </p:nvGrpSpPr>
        <p:grpSpPr bwMode="auto">
          <a:xfrm>
            <a:off x="855663" y="4406900"/>
            <a:ext cx="3355975" cy="812800"/>
            <a:chOff x="403" y="2776"/>
            <a:chExt cx="2052" cy="512"/>
          </a:xfrm>
        </p:grpSpPr>
        <p:sp>
          <p:nvSpPr>
            <p:cNvPr id="411691" name="Text Box 43"/>
            <p:cNvSpPr txBox="1">
              <a:spLocks noChangeArrowheads="1"/>
            </p:cNvSpPr>
            <p:nvPr/>
          </p:nvSpPr>
          <p:spPr bwMode="auto">
            <a:xfrm>
              <a:off x="403" y="2776"/>
              <a:ext cx="33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……</a:t>
              </a:r>
            </a:p>
          </p:txBody>
        </p:sp>
        <p:sp>
          <p:nvSpPr>
            <p:cNvPr id="411692" name="Text Box 44"/>
            <p:cNvSpPr txBox="1">
              <a:spLocks noChangeArrowheads="1"/>
            </p:cNvSpPr>
            <p:nvPr/>
          </p:nvSpPr>
          <p:spPr bwMode="auto">
            <a:xfrm>
              <a:off x="854" y="2786"/>
              <a:ext cx="33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……</a:t>
              </a:r>
            </a:p>
          </p:txBody>
        </p:sp>
        <p:sp>
          <p:nvSpPr>
            <p:cNvPr id="411693" name="Text Box 45"/>
            <p:cNvSpPr txBox="1">
              <a:spLocks noChangeArrowheads="1"/>
            </p:cNvSpPr>
            <p:nvPr/>
          </p:nvSpPr>
          <p:spPr bwMode="auto">
            <a:xfrm>
              <a:off x="1287" y="2778"/>
              <a:ext cx="33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……</a:t>
              </a:r>
            </a:p>
          </p:txBody>
        </p:sp>
        <p:sp>
          <p:nvSpPr>
            <p:cNvPr id="411694" name="Text Box 46"/>
            <p:cNvSpPr txBox="1">
              <a:spLocks noChangeArrowheads="1"/>
            </p:cNvSpPr>
            <p:nvPr/>
          </p:nvSpPr>
          <p:spPr bwMode="auto">
            <a:xfrm>
              <a:off x="1675" y="2788"/>
              <a:ext cx="337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……</a:t>
              </a:r>
            </a:p>
          </p:txBody>
        </p:sp>
        <p:sp>
          <p:nvSpPr>
            <p:cNvPr id="411695" name="Text Box 47"/>
            <p:cNvSpPr txBox="1">
              <a:spLocks noChangeArrowheads="1"/>
            </p:cNvSpPr>
            <p:nvPr/>
          </p:nvSpPr>
          <p:spPr bwMode="auto">
            <a:xfrm>
              <a:off x="2119" y="2789"/>
              <a:ext cx="336" cy="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……</a:t>
              </a:r>
            </a:p>
          </p:txBody>
        </p:sp>
      </p:grpSp>
      <p:sp>
        <p:nvSpPr>
          <p:cNvPr id="411696" name="Oval 48"/>
          <p:cNvSpPr>
            <a:spLocks noChangeArrowheads="1"/>
          </p:cNvSpPr>
          <p:nvPr/>
        </p:nvSpPr>
        <p:spPr bwMode="auto">
          <a:xfrm>
            <a:off x="671513" y="2622550"/>
            <a:ext cx="3756025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697" name="AutoShape 49"/>
          <p:cNvSpPr>
            <a:spLocks noChangeArrowheads="1"/>
          </p:cNvSpPr>
          <p:nvPr/>
        </p:nvSpPr>
        <p:spPr bwMode="auto">
          <a:xfrm>
            <a:off x="5292725" y="2133600"/>
            <a:ext cx="1800225" cy="863600"/>
          </a:xfrm>
          <a:prstGeom prst="wedgeRoundRectCallout">
            <a:avLst>
              <a:gd name="adj1" fmla="val -101852"/>
              <a:gd name="adj2" fmla="val 38051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结构体类型</a:t>
            </a:r>
            <a:r>
              <a:rPr kumimoji="1" lang="en-US" altLang="zh-CN" sz="2200" b="1">
                <a:solidFill>
                  <a:srgbClr val="FFFF00"/>
                </a:solidFill>
                <a:latin typeface="楷体_GB2312" pitchFamily="49" charset="-122"/>
                <a:ea typeface="楷体_GB2312" pitchFamily="49" charset="-122"/>
              </a:rPr>
              <a:t>Student</a:t>
            </a:r>
          </a:p>
        </p:txBody>
      </p:sp>
      <p:grpSp>
        <p:nvGrpSpPr>
          <p:cNvPr id="411698" name="Group 50"/>
          <p:cNvGrpSpPr>
            <a:grpSpLocks/>
          </p:cNvGrpSpPr>
          <p:nvPr/>
        </p:nvGrpSpPr>
        <p:grpSpPr bwMode="auto">
          <a:xfrm>
            <a:off x="4500563" y="3084513"/>
            <a:ext cx="1123950" cy="396875"/>
            <a:chOff x="3424" y="1988"/>
            <a:chExt cx="708" cy="250"/>
          </a:xfrm>
        </p:grpSpPr>
        <p:sp>
          <p:nvSpPr>
            <p:cNvPr id="23606" name="Line 51"/>
            <p:cNvSpPr>
              <a:spLocks noChangeShapeType="1"/>
            </p:cNvSpPr>
            <p:nvPr/>
          </p:nvSpPr>
          <p:spPr bwMode="auto">
            <a:xfrm flipH="1">
              <a:off x="3424" y="213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00" name="Text Box 52"/>
            <p:cNvSpPr txBox="1">
              <a:spLocks noChangeArrowheads="1"/>
            </p:cNvSpPr>
            <p:nvPr/>
          </p:nvSpPr>
          <p:spPr bwMode="auto">
            <a:xfrm>
              <a:off x="3633" y="1988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stu[0]</a:t>
              </a:r>
            </a:p>
          </p:txBody>
        </p:sp>
      </p:grpSp>
      <p:grpSp>
        <p:nvGrpSpPr>
          <p:cNvPr id="411701" name="Group 53"/>
          <p:cNvGrpSpPr>
            <a:grpSpLocks/>
          </p:cNvGrpSpPr>
          <p:nvPr/>
        </p:nvGrpSpPr>
        <p:grpSpPr bwMode="auto">
          <a:xfrm>
            <a:off x="4502150" y="3529013"/>
            <a:ext cx="1123950" cy="396875"/>
            <a:chOff x="3424" y="1988"/>
            <a:chExt cx="708" cy="250"/>
          </a:xfrm>
        </p:grpSpPr>
        <p:sp>
          <p:nvSpPr>
            <p:cNvPr id="23604" name="Line 54"/>
            <p:cNvSpPr>
              <a:spLocks noChangeShapeType="1"/>
            </p:cNvSpPr>
            <p:nvPr/>
          </p:nvSpPr>
          <p:spPr bwMode="auto">
            <a:xfrm flipH="1">
              <a:off x="3424" y="213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03" name="Text Box 55"/>
            <p:cNvSpPr txBox="1">
              <a:spLocks noChangeArrowheads="1"/>
            </p:cNvSpPr>
            <p:nvPr/>
          </p:nvSpPr>
          <p:spPr bwMode="auto">
            <a:xfrm>
              <a:off x="3633" y="1988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stu[1]</a:t>
              </a:r>
            </a:p>
          </p:txBody>
        </p:sp>
      </p:grpSp>
      <p:grpSp>
        <p:nvGrpSpPr>
          <p:cNvPr id="411704" name="Group 56"/>
          <p:cNvGrpSpPr>
            <a:grpSpLocks/>
          </p:cNvGrpSpPr>
          <p:nvPr/>
        </p:nvGrpSpPr>
        <p:grpSpPr bwMode="auto">
          <a:xfrm>
            <a:off x="4530725" y="5446713"/>
            <a:ext cx="1123950" cy="396875"/>
            <a:chOff x="3424" y="1988"/>
            <a:chExt cx="708" cy="250"/>
          </a:xfrm>
        </p:grpSpPr>
        <p:sp>
          <p:nvSpPr>
            <p:cNvPr id="23602" name="Line 57"/>
            <p:cNvSpPr>
              <a:spLocks noChangeShapeType="1"/>
            </p:cNvSpPr>
            <p:nvPr/>
          </p:nvSpPr>
          <p:spPr bwMode="auto">
            <a:xfrm flipH="1">
              <a:off x="3424" y="2133"/>
              <a:ext cx="22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06" name="Text Box 58"/>
            <p:cNvSpPr txBox="1">
              <a:spLocks noChangeArrowheads="1"/>
            </p:cNvSpPr>
            <p:nvPr/>
          </p:nvSpPr>
          <p:spPr bwMode="auto">
            <a:xfrm>
              <a:off x="3633" y="1988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stu[9]</a:t>
              </a:r>
            </a:p>
          </p:txBody>
        </p:sp>
      </p:grpSp>
      <p:sp>
        <p:nvSpPr>
          <p:cNvPr id="411707" name="Text Box 59"/>
          <p:cNvSpPr txBox="1">
            <a:spLocks noChangeArrowheads="1"/>
          </p:cNvSpPr>
          <p:nvPr/>
        </p:nvSpPr>
        <p:spPr bwMode="auto">
          <a:xfrm>
            <a:off x="4829175" y="4394200"/>
            <a:ext cx="549275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……</a:t>
            </a:r>
          </a:p>
        </p:txBody>
      </p:sp>
      <p:sp>
        <p:nvSpPr>
          <p:cNvPr id="411708" name="Rectangle 60" descr="信纸"/>
          <p:cNvSpPr>
            <a:spLocks noChangeArrowheads="1"/>
          </p:cNvSpPr>
          <p:nvPr/>
        </p:nvSpPr>
        <p:spPr bwMode="auto">
          <a:xfrm>
            <a:off x="6083300" y="3284538"/>
            <a:ext cx="2736850" cy="28098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0000"/>
                </a:solidFill>
                <a:ea typeface="楷体_GB2312" pitchFamily="49" charset="-122"/>
              </a:rPr>
              <a:t>struct  Student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 char no[10]; 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 char name[20];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 char sex;   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 unsigned int  age;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 float  score;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kumimoji="1" lang="en-US" altLang="zh-CN" sz="2200" b="1"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0000FF"/>
                </a:solidFill>
                <a:ea typeface="楷体_GB2312" pitchFamily="49" charset="-122"/>
              </a:rPr>
              <a:t>stu[10];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41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41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41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41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41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411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411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1" grpId="0"/>
      <p:bldP spid="411696" grpId="0" animBg="1"/>
      <p:bldP spid="411697" grpId="0" animBg="1"/>
      <p:bldP spid="411707" grpId="0"/>
      <p:bldP spid="4117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本章主要内容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结构体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ea typeface="楷体_GB2312" pitchFamily="49" charset="-122"/>
              </a:rPr>
              <a:t>共用体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ea typeface="楷体_GB2312" pitchFamily="49" charset="-122"/>
              </a:rPr>
              <a:t>枚举类型</a:t>
            </a: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用户定义类型</a:t>
            </a:r>
            <a:endParaRPr lang="en-US" altLang="zh-CN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  <a:p>
            <a:pPr>
              <a:lnSpc>
                <a:spcPct val="110000"/>
              </a:lnSpc>
              <a:buClr>
                <a:srgbClr val="0000CC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楷体_GB2312" pitchFamily="49" charset="-122"/>
              </a:rPr>
              <a:t>链表操作 </a:t>
            </a:r>
          </a:p>
          <a:p>
            <a:pPr>
              <a:lnSpc>
                <a:spcPct val="110000"/>
              </a:lnSpc>
              <a:defRPr/>
            </a:pP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结构体数组的初始化</a:t>
            </a:r>
          </a:p>
        </p:txBody>
      </p:sp>
      <p:sp>
        <p:nvSpPr>
          <p:cNvPr id="412675" name="Text Box 3"/>
          <p:cNvSpPr txBox="1">
            <a:spLocks noChangeArrowheads="1"/>
          </p:cNvSpPr>
          <p:nvPr/>
        </p:nvSpPr>
        <p:spPr bwMode="auto">
          <a:xfrm>
            <a:off x="250825" y="1268413"/>
            <a:ext cx="8569325" cy="8636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B9B96F"/>
              </a:gs>
            </a:gsLst>
            <a:lin ang="5400000" scaled="1"/>
          </a:gradFill>
          <a:ln w="19050">
            <a:solidFill>
              <a:srgbClr val="FF0066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CC0000"/>
                </a:solidFill>
                <a:ea typeface="楷体_GB2312" pitchFamily="49" charset="-122"/>
              </a:rPr>
              <a:t>基本格式：</a:t>
            </a:r>
            <a:endParaRPr kumimoji="1" lang="zh-CN" altLang="en-US" sz="2400" b="1"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struct  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结构体类型  数组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[size] = {{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初值表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1}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…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{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初值表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n}}</a:t>
            </a:r>
            <a:r>
              <a:rPr kumimoji="1" lang="zh-CN" altLang="en-US" sz="2400" b="1">
                <a:solidFill>
                  <a:srgbClr val="0000FF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412676" name="Text Box 4"/>
          <p:cNvSpPr txBox="1">
            <a:spLocks noChangeArrowheads="1"/>
          </p:cNvSpPr>
          <p:nvPr/>
        </p:nvSpPr>
        <p:spPr bwMode="auto">
          <a:xfrm>
            <a:off x="323850" y="2060575"/>
            <a:ext cx="11525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例：</a:t>
            </a:r>
          </a:p>
        </p:txBody>
      </p:sp>
      <p:grpSp>
        <p:nvGrpSpPr>
          <p:cNvPr id="412677" name="Group 5"/>
          <p:cNvGrpSpPr>
            <a:grpSpLocks/>
          </p:cNvGrpSpPr>
          <p:nvPr/>
        </p:nvGrpSpPr>
        <p:grpSpPr bwMode="auto">
          <a:xfrm>
            <a:off x="323850" y="2636838"/>
            <a:ext cx="8424863" cy="1135062"/>
            <a:chOff x="204" y="1661"/>
            <a:chExt cx="5307" cy="715"/>
          </a:xfrm>
        </p:grpSpPr>
        <p:sp>
          <p:nvSpPr>
            <p:cNvPr id="412678" name="Rectangle 6" descr="信纸"/>
            <p:cNvSpPr>
              <a:spLocks noChangeArrowheads="1"/>
            </p:cNvSpPr>
            <p:nvPr/>
          </p:nvSpPr>
          <p:spPr bwMode="auto">
            <a:xfrm>
              <a:off x="204" y="1661"/>
              <a:ext cx="5307" cy="71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struct  Student    stu[3] = {{"20130306", "ZhangMing", 'M', 18, 90}, </a:t>
              </a:r>
            </a:p>
            <a:p>
              <a:pPr eaLnBrk="1" hangingPunct="1">
                <a:defRPr/>
              </a:pPr>
              <a:r>
                <a:rPr kumimoji="1"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                                      {"20130307", "WangHai", 'M', 17, 85},</a:t>
              </a:r>
            </a:p>
            <a:p>
              <a:pPr eaLnBrk="1" hangingPunct="1">
                <a:defRPr/>
              </a:pPr>
              <a:r>
                <a:rPr kumimoji="1"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                                      {"20130308", "LiHong", 'F', 18, 95} };</a:t>
              </a:r>
            </a:p>
          </p:txBody>
        </p:sp>
        <p:sp>
          <p:nvSpPr>
            <p:cNvPr id="24587" name="Text Box 7"/>
            <p:cNvSpPr txBox="1">
              <a:spLocks noChangeArrowheads="1"/>
            </p:cNvSpPr>
            <p:nvPr/>
          </p:nvSpPr>
          <p:spPr bwMode="auto">
            <a:xfrm>
              <a:off x="431" y="1978"/>
              <a:ext cx="1060" cy="281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990000"/>
                  </a:solidFill>
                  <a:ea typeface="楷体_GB2312" pitchFamily="49" charset="-122"/>
                </a:rPr>
                <a:t>分行初始化</a:t>
              </a:r>
            </a:p>
          </p:txBody>
        </p:sp>
      </p:grpSp>
      <p:sp>
        <p:nvSpPr>
          <p:cNvPr id="412680" name="AutoShape 8"/>
          <p:cNvSpPr>
            <a:spLocks noChangeArrowheads="1"/>
          </p:cNvSpPr>
          <p:nvPr/>
        </p:nvSpPr>
        <p:spPr bwMode="auto">
          <a:xfrm>
            <a:off x="2916238" y="4076700"/>
            <a:ext cx="3240087" cy="504825"/>
          </a:xfrm>
          <a:prstGeom prst="wedgeRoundRectCallout">
            <a:avLst>
              <a:gd name="adj1" fmla="val -48287"/>
              <a:gd name="adj2" fmla="val -25912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全部初始化时维数可省</a:t>
            </a:r>
          </a:p>
        </p:txBody>
      </p:sp>
      <p:grpSp>
        <p:nvGrpSpPr>
          <p:cNvPr id="412681" name="Group 9"/>
          <p:cNvGrpSpPr>
            <a:grpSpLocks/>
          </p:cNvGrpSpPr>
          <p:nvPr/>
        </p:nvGrpSpPr>
        <p:grpSpPr bwMode="auto">
          <a:xfrm>
            <a:off x="323850" y="4868863"/>
            <a:ext cx="8424863" cy="1135062"/>
            <a:chOff x="204" y="3067"/>
            <a:chExt cx="5307" cy="715"/>
          </a:xfrm>
        </p:grpSpPr>
        <p:sp>
          <p:nvSpPr>
            <p:cNvPr id="412682" name="Rectangle 10" descr="信纸"/>
            <p:cNvSpPr>
              <a:spLocks noChangeArrowheads="1"/>
            </p:cNvSpPr>
            <p:nvPr/>
          </p:nvSpPr>
          <p:spPr bwMode="auto">
            <a:xfrm>
              <a:off x="204" y="3067"/>
              <a:ext cx="5307" cy="715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kumimoji="1"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struct  Student   stu[3] = {   "20130306", "ZhangMing", 'M', 18, 90, </a:t>
              </a:r>
            </a:p>
            <a:p>
              <a:pPr eaLnBrk="1" hangingPunct="1">
                <a:defRPr/>
              </a:pPr>
              <a:r>
                <a:rPr kumimoji="1"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                                    "20130307", "WangHai", 'M', 17,  85,</a:t>
              </a:r>
            </a:p>
            <a:p>
              <a:pPr eaLnBrk="1" hangingPunct="1">
                <a:defRPr/>
              </a:pPr>
              <a:r>
                <a:rPr kumimoji="1" lang="en-US" altLang="zh-CN" sz="22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                                          "20130308", "LiHong", 'F', 18,  95  };</a:t>
              </a:r>
            </a:p>
          </p:txBody>
        </p:sp>
        <p:sp>
          <p:nvSpPr>
            <p:cNvPr id="24585" name="Text Box 11"/>
            <p:cNvSpPr txBox="1">
              <a:spLocks noChangeArrowheads="1"/>
            </p:cNvSpPr>
            <p:nvPr/>
          </p:nvSpPr>
          <p:spPr bwMode="auto">
            <a:xfrm>
              <a:off x="385" y="3384"/>
              <a:ext cx="1052" cy="281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200" b="1">
                  <a:solidFill>
                    <a:srgbClr val="990000"/>
                  </a:solidFill>
                  <a:ea typeface="楷体_GB2312" pitchFamily="49" charset="-122"/>
                </a:rPr>
                <a:t>顺序初始化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2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2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41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12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4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5" grpId="0" animBg="1"/>
      <p:bldP spid="412676" grpId="0"/>
      <p:bldP spid="4126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结构体数组的引用</a:t>
            </a:r>
          </a:p>
        </p:txBody>
      </p:sp>
      <p:sp>
        <p:nvSpPr>
          <p:cNvPr id="413699" name="Text Box 3"/>
          <p:cNvSpPr txBox="1">
            <a:spLocks noChangeArrowheads="1"/>
          </p:cNvSpPr>
          <p:nvPr/>
        </p:nvSpPr>
        <p:spPr bwMode="auto">
          <a:xfrm>
            <a:off x="395288" y="1196975"/>
            <a:ext cx="6408737" cy="8636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3137"/>
                  <a:invGamma/>
                </a:srgbClr>
              </a:gs>
            </a:gsLst>
            <a:lin ang="5400000" scaled="1"/>
          </a:gradFill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CC0000"/>
                </a:solidFill>
                <a:ea typeface="楷体_GB2312" pitchFamily="49" charset="-122"/>
              </a:rPr>
              <a:t>引用格式：</a:t>
            </a:r>
            <a:endParaRPr kumimoji="1" lang="zh-CN" altLang="en-US" sz="2400" b="1">
              <a:ea typeface="楷体_GB2312" pitchFamily="49" charset="-122"/>
            </a:endParaRPr>
          </a:p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	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结构体数组名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下标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].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成员名；</a:t>
            </a:r>
          </a:p>
        </p:txBody>
      </p:sp>
      <p:sp>
        <p:nvSpPr>
          <p:cNvPr id="413700" name="Rectangle 4" descr="信纸"/>
          <p:cNvSpPr>
            <a:spLocks noChangeArrowheads="1"/>
          </p:cNvSpPr>
          <p:nvPr/>
        </p:nvSpPr>
        <p:spPr bwMode="auto">
          <a:xfrm>
            <a:off x="539750" y="2133600"/>
            <a:ext cx="3240088" cy="35623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  Student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char no[10];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char name[20];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char sex;   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unsigned int  age;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float  score;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4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stu[10];</a:t>
            </a:r>
          </a:p>
        </p:txBody>
      </p:sp>
      <p:sp>
        <p:nvSpPr>
          <p:cNvPr id="413701" name="AutoShape 5"/>
          <p:cNvSpPr>
            <a:spLocks noChangeArrowheads="1"/>
          </p:cNvSpPr>
          <p:nvPr/>
        </p:nvSpPr>
        <p:spPr bwMode="auto">
          <a:xfrm>
            <a:off x="3563938" y="2284413"/>
            <a:ext cx="4679950" cy="431800"/>
          </a:xfrm>
          <a:prstGeom prst="wedgeRoundRectCallout">
            <a:avLst>
              <a:gd name="adj1" fmla="val -59806"/>
              <a:gd name="adj2" fmla="val 18823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strcpy (stu[0].name, "WangFei");</a:t>
            </a:r>
            <a:r>
              <a:rPr kumimoji="1" lang="en-US" altLang="zh-CN" sz="22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13702" name="AutoShape 6"/>
          <p:cNvSpPr>
            <a:spLocks noChangeArrowheads="1"/>
          </p:cNvSpPr>
          <p:nvPr/>
        </p:nvSpPr>
        <p:spPr bwMode="auto">
          <a:xfrm>
            <a:off x="3602038" y="3429000"/>
            <a:ext cx="2554287" cy="431800"/>
          </a:xfrm>
          <a:prstGeom prst="wedgeRoundRectCallout">
            <a:avLst>
              <a:gd name="adj1" fmla="val -65167"/>
              <a:gd name="adj2" fmla="val 14154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stu[1].age++; </a:t>
            </a:r>
          </a:p>
        </p:txBody>
      </p:sp>
      <p:sp>
        <p:nvSpPr>
          <p:cNvPr id="413703" name="AutoShape 7"/>
          <p:cNvSpPr>
            <a:spLocks noChangeArrowheads="1"/>
          </p:cNvSpPr>
          <p:nvPr/>
        </p:nvSpPr>
        <p:spPr bwMode="auto">
          <a:xfrm>
            <a:off x="3563938" y="4581525"/>
            <a:ext cx="4210050" cy="431800"/>
          </a:xfrm>
          <a:prstGeom prst="wedgeRoundRectCallout">
            <a:avLst>
              <a:gd name="adj1" fmla="val -59542"/>
              <a:gd name="adj2" fmla="val 15147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 ("%s", stu[0].name);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413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413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13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699" grpId="0" animBg="1"/>
      <p:bldP spid="413700" grpId="0" animBg="1"/>
      <p:bldP spid="413701" grpId="0" animBg="1"/>
      <p:bldP spid="413702" grpId="0" animBg="1"/>
      <p:bldP spid="41370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5" name="Rectangle 5"/>
          <p:cNvSpPr>
            <a:spLocks noChangeArrowheads="1"/>
          </p:cNvSpPr>
          <p:nvPr/>
        </p:nvSpPr>
        <p:spPr bwMode="auto">
          <a:xfrm>
            <a:off x="395288" y="1125538"/>
            <a:ext cx="842486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统计侯选人选票（输入</a:t>
            </a:r>
            <a:r>
              <a:rPr kumimoji="1" lang="en-US" altLang="zh-CN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0</a:t>
            </a:r>
            <a:r>
              <a:rPr kumimoji="1" lang="zh-CN" altLang="en-US" sz="26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结束）</a:t>
            </a: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结构体数组举例</a:t>
            </a:r>
          </a:p>
        </p:txBody>
      </p:sp>
      <p:sp>
        <p:nvSpPr>
          <p:cNvPr id="414723" name="Rectangle 3" descr="信纸"/>
          <p:cNvSpPr>
            <a:spLocks noChangeArrowheads="1"/>
          </p:cNvSpPr>
          <p:nvPr/>
        </p:nvSpPr>
        <p:spPr bwMode="auto">
          <a:xfrm>
            <a:off x="395288" y="1196975"/>
            <a:ext cx="4176712" cy="31448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&lt;stdio.h&gt;</a:t>
            </a:r>
          </a:p>
          <a:p>
            <a:pPr eaLnBrk="1" hangingPunct="1"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#include &lt;string.h&gt;</a:t>
            </a:r>
          </a:p>
          <a:p>
            <a:pPr eaLnBrk="1" hangingPunct="1">
              <a:defRPr/>
            </a:pPr>
            <a:r>
              <a:rPr kumimoji="1" lang="en-US" altLang="zh-CN" sz="2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 person</a:t>
            </a:r>
          </a:p>
          <a:p>
            <a:pPr eaLnBrk="1" hangingPunct="1"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 </a:t>
            </a:r>
          </a:p>
          <a:p>
            <a:pPr eaLnBrk="1" hangingPunct="1"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name[20];</a:t>
            </a: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候选人姓名</a:t>
            </a:r>
          </a:p>
          <a:p>
            <a:pPr eaLnBrk="1" hangingPunct="1">
              <a:defRPr/>
            </a:pPr>
            <a:r>
              <a:rPr kumimoji="1" lang="zh-CN" altLang="en-US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int  count;</a:t>
            </a: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得票数</a:t>
            </a:r>
          </a:p>
          <a:p>
            <a:pPr eaLnBrk="1" hangingPunct="1"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 leader[3] = { "Li", 0, </a:t>
            </a:r>
          </a:p>
          <a:p>
            <a:pPr eaLnBrk="1" hangingPunct="1"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                "Zhang", 0, </a:t>
            </a:r>
          </a:p>
          <a:p>
            <a:pPr eaLnBrk="1" hangingPunct="1"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                       "Wang", 0 };</a:t>
            </a:r>
          </a:p>
        </p:txBody>
      </p:sp>
      <p:sp>
        <p:nvSpPr>
          <p:cNvPr id="414724" name="Rectangle 4" descr="信纸"/>
          <p:cNvSpPr>
            <a:spLocks noChangeArrowheads="1"/>
          </p:cNvSpPr>
          <p:nvPr/>
        </p:nvSpPr>
        <p:spPr bwMode="auto">
          <a:xfrm>
            <a:off x="1692275" y="1123950"/>
            <a:ext cx="7272338" cy="57340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10800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 main ( )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int  i, j;  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leader_name[20];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printf("input name: \n");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while (1)</a:t>
            </a: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统计候选人得票数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gets( leader_name);</a:t>
            </a: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输入候选人姓名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</a:t>
            </a: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(strcmp(leader_name, "0") == 0)</a:t>
            </a: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输入为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"0"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结束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</a:t>
            </a: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break;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</a:t>
            </a: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for (j = 0; j &lt; 3; j++)</a:t>
            </a: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比较是否为合法候选人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</a:t>
            </a: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if (strcmp(leader_name, leader[j].name) == 0)</a:t>
            </a: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合法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</a:t>
            </a: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leader[j].count++;</a:t>
            </a: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得票数加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1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for (i = 0; i &lt; 3; i++)</a:t>
            </a:r>
            <a:r>
              <a:rPr kumimoji="1" lang="en-US" altLang="zh-CN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显示</a:t>
            </a:r>
            <a:r>
              <a:rPr kumimoji="1" lang="zh-CN" altLang="en-US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候</a:t>
            </a:r>
            <a:r>
              <a:rPr kumimoji="1" lang="zh-CN" altLang="en-US" sz="22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选人得票数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zh-CN" altLang="en-US" sz="2200" b="1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</a:t>
            </a: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printf ("%5s : %d\n", leader[i].name, leader[i].count);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return 0;</a:t>
            </a:r>
          </a:p>
          <a:p>
            <a:pPr eaLnBrk="1" hangingPunct="1">
              <a:lnSpc>
                <a:spcPct val="105000"/>
              </a:lnSpc>
              <a:defRPr/>
            </a:pPr>
            <a:r>
              <a:rPr kumimoji="1" lang="en-US" altLang="zh-CN" sz="22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4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4725" grpId="0"/>
      <p:bldP spid="414723" grpId="0" animBg="1"/>
      <p:bldP spid="4147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指向结构体类型数据的指针</a:t>
            </a:r>
          </a:p>
        </p:txBody>
      </p:sp>
      <p:sp>
        <p:nvSpPr>
          <p:cNvPr id="415747" name="Text Box 3"/>
          <p:cNvSpPr txBox="1">
            <a:spLocks noChangeArrowheads="1"/>
          </p:cNvSpPr>
          <p:nvPr/>
        </p:nvSpPr>
        <p:spPr bwMode="auto">
          <a:xfrm>
            <a:off x="250825" y="1196975"/>
            <a:ext cx="6769100" cy="7905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3137"/>
                  <a:invGamma/>
                </a:srgbClr>
              </a:gs>
            </a:gsLst>
            <a:lin ang="5400000" scaled="1"/>
          </a:gradFill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定义：</a:t>
            </a: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defRPr/>
            </a:pPr>
            <a:r>
              <a:rPr kumimoji="1" lang="zh-CN" altLang="en-US" b="1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struct  </a:t>
            </a:r>
            <a:r>
              <a:rPr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结构体类型名   *指针名</a:t>
            </a:r>
            <a:r>
              <a:rPr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</p:txBody>
      </p:sp>
      <p:sp>
        <p:nvSpPr>
          <p:cNvPr id="415748" name="Rectangle 4" descr="信纸"/>
          <p:cNvSpPr>
            <a:spLocks noChangeArrowheads="1"/>
          </p:cNvSpPr>
          <p:nvPr/>
        </p:nvSpPr>
        <p:spPr bwMode="auto">
          <a:xfrm>
            <a:off x="1042988" y="2108200"/>
            <a:ext cx="4105275" cy="860425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  Student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stu;</a:t>
            </a:r>
          </a:p>
          <a:p>
            <a:pPr eaLnBrk="1" hangingPunct="1">
              <a:defRPr/>
            </a:pPr>
            <a:r>
              <a:rPr lang="en-US" altLang="zh-CN" sz="2400" b="1">
                <a:solidFill>
                  <a:srgbClr val="0000FF"/>
                </a:solidFill>
              </a:rPr>
              <a:t>struct  Student  *p=&amp;stu;</a:t>
            </a:r>
            <a:endParaRPr kumimoji="1" lang="en-US" altLang="zh-CN" sz="2400" b="1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</p:txBody>
      </p:sp>
      <p:sp>
        <p:nvSpPr>
          <p:cNvPr id="415749" name="Text Box 5"/>
          <p:cNvSpPr txBox="1">
            <a:spLocks noChangeArrowheads="1"/>
          </p:cNvSpPr>
          <p:nvPr/>
        </p:nvSpPr>
        <p:spPr bwMode="auto">
          <a:xfrm>
            <a:off x="323850" y="3119438"/>
            <a:ext cx="5905500" cy="143827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D4D47F"/>
              </a:gs>
            </a:gsLst>
            <a:lin ang="5400000" scaled="1"/>
          </a:gradFill>
          <a:ln w="19050">
            <a:solidFill>
              <a:srgbClr val="FF00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结构体指针的引用：</a:t>
            </a:r>
            <a:r>
              <a:rPr kumimoji="1" lang="zh-CN" altLang="en-US" b="1">
                <a:latin typeface="楷体_GB2312" pitchFamily="49" charset="-122"/>
                <a:ea typeface="楷体_GB2312" pitchFamily="49" charset="-122"/>
              </a:rPr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	 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结构体指针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-&gt;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成员名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 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6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(*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结构体指针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).</a:t>
            </a:r>
            <a:r>
              <a:rPr kumimoji="1"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成员名</a:t>
            </a:r>
          </a:p>
        </p:txBody>
      </p:sp>
      <p:sp>
        <p:nvSpPr>
          <p:cNvPr id="415750" name="Rectangle 6" descr="信纸"/>
          <p:cNvSpPr>
            <a:spLocks noChangeArrowheads="1"/>
          </p:cNvSpPr>
          <p:nvPr/>
        </p:nvSpPr>
        <p:spPr bwMode="auto">
          <a:xfrm>
            <a:off x="755650" y="4989513"/>
            <a:ext cx="7705725" cy="52705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tile tx="0" ty="0" sx="100000" sy="100000" flip="none" algn="tl"/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stu.age=18;</a:t>
            </a:r>
            <a:r>
              <a:rPr kumimoji="1" lang="en-US" altLang="zh-CN" sz="2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</a:t>
            </a:r>
            <a:r>
              <a:rPr kumimoji="1" lang="en-US" altLang="zh-CN" sz="2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(*p).age=18;</a:t>
            </a:r>
            <a:r>
              <a:rPr kumimoji="1" lang="en-US" altLang="zh-CN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  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p-</a:t>
            </a:r>
            <a:r>
              <a:rPr kumimoji="1"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&gt;age=18;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15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15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5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47" grpId="0" animBg="1"/>
      <p:bldP spid="415748" grpId="0" animBg="1"/>
      <p:bldP spid="415749" grpId="0" animBg="1"/>
      <p:bldP spid="41575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程序举例</a:t>
            </a:r>
          </a:p>
        </p:txBody>
      </p:sp>
      <p:sp>
        <p:nvSpPr>
          <p:cNvPr id="416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60350"/>
            <a:ext cx="8640763" cy="6408738"/>
          </a:xfr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#include &lt;string.h&gt;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#include &lt;stdio.h&gt;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struct Student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{	long int num;	    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	char name[20];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	char sex;	     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	float score;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};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{	struct Student stu_1;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struct Student *p;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p = &amp;stu_1;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stu_1.num = 1309000101L;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strcpy(stu_1.name, “</a:t>
            </a:r>
            <a:r>
              <a:rPr kumimoji="1" lang="en-US" altLang="zh-CN" sz="2000" smtClean="0">
                <a:solidFill>
                  <a:srgbClr val="000000"/>
                </a:solidFill>
                <a:ea typeface="楷体_GB2312" pitchFamily="49" charset="-122"/>
              </a:rPr>
              <a:t>Duqn</a:t>
            </a: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");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(*p).sex = 'm';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p-&gt;score = 95.0;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printf("</a:t>
            </a:r>
            <a:r>
              <a:rPr kumimoji="1" lang="zh-CN" altLang="en-US" sz="2000" smtClean="0">
                <a:solidFill>
                  <a:srgbClr val="000000"/>
                </a:solidFill>
                <a:ea typeface="楷体_GB2312" pitchFamily="49" charset="-122"/>
              </a:rPr>
              <a:t>学号</a:t>
            </a: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:%ld\n</a:t>
            </a:r>
            <a:r>
              <a:rPr kumimoji="1" lang="zh-CN" altLang="en-US" sz="2000" smtClean="0">
                <a:solidFill>
                  <a:srgbClr val="000000"/>
                </a:solidFill>
                <a:ea typeface="楷体_GB2312" pitchFamily="49" charset="-122"/>
              </a:rPr>
              <a:t>姓名</a:t>
            </a: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:%s\n</a:t>
            </a:r>
            <a:r>
              <a:rPr kumimoji="1" lang="zh-CN" altLang="en-US" sz="2000" smtClean="0">
                <a:solidFill>
                  <a:srgbClr val="000000"/>
                </a:solidFill>
                <a:ea typeface="楷体_GB2312" pitchFamily="49" charset="-122"/>
              </a:rPr>
              <a:t>成绩</a:t>
            </a: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:%.1f\n",stu_1.num,  p-&gt;name,  (*p).score );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	return 0;</a:t>
            </a:r>
          </a:p>
          <a:p>
            <a:pPr>
              <a:lnSpc>
                <a:spcPct val="85000"/>
              </a:lnSpc>
            </a:pPr>
            <a:r>
              <a:rPr kumimoji="1" lang="en-US" altLang="zh-CN" sz="2000" smtClean="0">
                <a:solidFill>
                  <a:srgbClr val="000000"/>
                </a:solidFill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6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16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6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6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416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6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416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16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6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16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16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16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16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16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16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16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16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1677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167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167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1" grpId="0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指向结构体数组的指针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5888"/>
            <a:ext cx="8443912" cy="6481762"/>
          </a:xfrm>
          <a:solidFill>
            <a:schemeClr val="tx1"/>
          </a:solidFill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//chap11ex3.c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#include &lt;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stdio.h</a:t>
            </a:r>
            <a:r>
              <a:rPr lang="en-US" altLang="zh-CN" sz="2000" dirty="0" smtClean="0">
                <a:ea typeface="宋体" panose="02010600030101010101" pitchFamily="2" charset="-122"/>
              </a:rPr>
              <a:t>&gt;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struct</a:t>
            </a:r>
            <a:r>
              <a:rPr lang="en-US" altLang="zh-CN" sz="2000" dirty="0" smtClean="0">
                <a:ea typeface="宋体" panose="02010600030101010101" pitchFamily="2" charset="-122"/>
              </a:rPr>
              <a:t>  Student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{	long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num</a:t>
            </a:r>
            <a:r>
              <a:rPr lang="en-US" altLang="zh-CN" sz="2000" dirty="0" smtClean="0">
                <a:ea typeface="宋体" panose="02010600030101010101" pitchFamily="2" charset="-122"/>
              </a:rPr>
              <a:t>;	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char name[20];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char sex;	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age;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};</a:t>
            </a:r>
          </a:p>
          <a:p>
            <a:pPr>
              <a:lnSpc>
                <a:spcPct val="85000"/>
              </a:lnSpc>
              <a:defRPr/>
            </a:pPr>
            <a:endParaRPr lang="en-US" altLang="zh-CN" sz="2000" dirty="0" smtClean="0"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err="1" smtClean="0">
                <a:ea typeface="宋体" panose="02010600030101010101" pitchFamily="2" charset="-122"/>
              </a:rPr>
              <a:t>int</a:t>
            </a:r>
            <a:r>
              <a:rPr lang="en-US" altLang="zh-CN" sz="2000" dirty="0" smtClean="0">
                <a:ea typeface="宋体" panose="02010600030101010101" pitchFamily="2" charset="-122"/>
              </a:rPr>
              <a:t> main( )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{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struct</a:t>
            </a:r>
            <a:r>
              <a:rPr lang="en-US" altLang="zh-CN" sz="2000" dirty="0" smtClean="0">
                <a:ea typeface="宋体" panose="02010600030101010101" pitchFamily="2" charset="-122"/>
              </a:rPr>
              <a:t>  Student *p;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struct</a:t>
            </a:r>
            <a:r>
              <a:rPr lang="en-US" altLang="zh-CN" sz="2000" dirty="0" smtClean="0">
                <a:ea typeface="宋体" panose="02010600030101010101" pitchFamily="2" charset="-122"/>
              </a:rPr>
              <a:t> Student 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stu</a:t>
            </a:r>
            <a:r>
              <a:rPr lang="en-US" altLang="zh-CN" sz="2000" dirty="0" smtClean="0">
                <a:ea typeface="宋体" panose="02010600030101010101" pitchFamily="2" charset="-122"/>
              </a:rPr>
              <a:t>[] = 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    {{10101, "</a:t>
            </a:r>
            <a:r>
              <a:rPr lang="zh-CN" altLang="en-US" sz="2000" dirty="0" smtClean="0">
                <a:ea typeface="楷体_GB2312" pitchFamily="49" charset="-122"/>
              </a:rPr>
              <a:t>李林</a:t>
            </a:r>
            <a:r>
              <a:rPr lang="en-US" altLang="zh-CN" sz="2000" dirty="0" smtClean="0">
                <a:ea typeface="宋体" panose="02010600030101010101" pitchFamily="2" charset="-122"/>
              </a:rPr>
              <a:t>", 'M', 18}, 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      {10102, "</a:t>
            </a:r>
            <a:r>
              <a:rPr lang="zh-CN" altLang="en-US" sz="2000" dirty="0" smtClean="0">
                <a:ea typeface="楷体_GB2312" pitchFamily="49" charset="-122"/>
              </a:rPr>
              <a:t>张奋</a:t>
            </a:r>
            <a:r>
              <a:rPr lang="en-US" altLang="zh-CN" sz="2000" dirty="0" smtClean="0">
                <a:ea typeface="宋体" panose="02010600030101010101" pitchFamily="2" charset="-122"/>
              </a:rPr>
              <a:t>", 'M', 19},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               {10103, "</a:t>
            </a:r>
            <a:r>
              <a:rPr lang="zh-CN" altLang="en-US" sz="2000" dirty="0" smtClean="0">
                <a:ea typeface="楷体_GB2312" pitchFamily="49" charset="-122"/>
              </a:rPr>
              <a:t>王敏</a:t>
            </a:r>
            <a:r>
              <a:rPr lang="en-US" altLang="zh-CN" sz="2000" dirty="0" smtClean="0">
                <a:ea typeface="宋体" panose="02010600030101010101" pitchFamily="2" charset="-122"/>
              </a:rPr>
              <a:t>", 'F', 20}};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printf</a:t>
            </a:r>
            <a:r>
              <a:rPr lang="en-US" altLang="zh-CN" sz="2000" dirty="0" smtClean="0">
                <a:ea typeface="宋体" panose="02010600030101010101" pitchFamily="2" charset="-122"/>
              </a:rPr>
              <a:t>(" </a:t>
            </a:r>
            <a:r>
              <a:rPr lang="zh-CN" altLang="en-US" sz="2000" dirty="0" smtClean="0">
                <a:ea typeface="楷体_GB2312" pitchFamily="49" charset="-122"/>
              </a:rPr>
              <a:t>学号        姓名        性别   年龄</a:t>
            </a:r>
            <a:r>
              <a:rPr lang="en-US" altLang="zh-CN" sz="2000" dirty="0" smtClean="0">
                <a:ea typeface="宋体" panose="02010600030101010101" pitchFamily="2" charset="-122"/>
              </a:rPr>
              <a:t>\n");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for(</a:t>
            </a:r>
            <a:r>
              <a:rPr lang="en-US" altLang="zh-CN" sz="20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p = </a:t>
            </a:r>
            <a:r>
              <a:rPr lang="en-US" altLang="zh-CN" sz="20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stu</a:t>
            </a:r>
            <a:r>
              <a:rPr lang="en-US" altLang="zh-CN" sz="2000" dirty="0" smtClean="0">
                <a:ea typeface="宋体" panose="02010600030101010101" pitchFamily="2" charset="-122"/>
              </a:rPr>
              <a:t>; p &lt; stu+3; p++)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		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printf</a:t>
            </a:r>
            <a:r>
              <a:rPr lang="en-US" altLang="zh-CN" sz="2000" dirty="0" smtClean="0">
                <a:ea typeface="宋体" panose="02010600030101010101" pitchFamily="2" charset="-122"/>
              </a:rPr>
              <a:t>("%5d%-20s%2c%8d\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n",p</a:t>
            </a:r>
            <a:r>
              <a:rPr lang="en-US" altLang="zh-CN" sz="2000" dirty="0" smtClean="0">
                <a:ea typeface="宋体" panose="02010600030101010101" pitchFamily="2" charset="-122"/>
              </a:rPr>
              <a:t>-&gt;</a:t>
            </a:r>
            <a:r>
              <a:rPr lang="en-US" altLang="zh-CN" sz="2000" dirty="0" err="1" smtClean="0">
                <a:ea typeface="宋体" panose="02010600030101010101" pitchFamily="2" charset="-122"/>
              </a:rPr>
              <a:t>num</a:t>
            </a:r>
            <a:r>
              <a:rPr lang="en-US" altLang="zh-CN" sz="2000" dirty="0" smtClean="0">
                <a:ea typeface="宋体" panose="02010600030101010101" pitchFamily="2" charset="-122"/>
              </a:rPr>
              <a:t>, p-&gt;name, p-&gt;sex, p-&gt;age);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 	return 0;</a:t>
            </a:r>
          </a:p>
          <a:p>
            <a:pPr>
              <a:lnSpc>
                <a:spcPct val="85000"/>
              </a:lnSpc>
              <a:defRPr/>
            </a:pPr>
            <a:r>
              <a:rPr lang="en-US" altLang="zh-CN" sz="2000" dirty="0" smtClean="0">
                <a:ea typeface="宋体" panose="02010600030101010101" pitchFamily="2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17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7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17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7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177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77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77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177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77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177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1779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41779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1779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allAtOnce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课堂练习</a:t>
            </a:r>
            <a:r>
              <a:rPr lang="en-US" altLang="zh-CN" sz="3600" b="0" smtClean="0"/>
              <a:t>2</a:t>
            </a:r>
          </a:p>
        </p:txBody>
      </p:sp>
      <p:sp>
        <p:nvSpPr>
          <p:cNvPr id="418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424862" cy="4525963"/>
          </a:xfrm>
        </p:spPr>
        <p:txBody>
          <a:bodyPr/>
          <a:lstStyle/>
          <a:p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</a:t>
            </a:r>
            <a:r>
              <a:rPr kumimoji="1"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30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个学生，每个学生包括学号、姓名、性别、年龄及</a:t>
            </a:r>
            <a:r>
              <a:rPr kumimoji="1"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4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门课程成绩，要求找出平均成绩最高者的姓名和成绩。（</a:t>
            </a:r>
            <a:r>
              <a:rPr kumimoji="1"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chap11ppt27.c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向函数传递结构体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525962"/>
          </a:xfrm>
        </p:spPr>
        <p:txBody>
          <a:bodyPr/>
          <a:lstStyle/>
          <a:p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【</a:t>
            </a:r>
            <a:r>
              <a:rPr kumimoji="1" lang="zh-CN" altLang="en-US" smtClean="0">
                <a:solidFill>
                  <a:srgbClr val="0000FF"/>
                </a:solidFill>
                <a:ea typeface="楷体_GB2312" pitchFamily="49" charset="-122"/>
              </a:rPr>
              <a:t>例</a:t>
            </a:r>
            <a:r>
              <a:rPr kumimoji="1" lang="en-US" altLang="zh-CN" smtClean="0">
                <a:solidFill>
                  <a:srgbClr val="0000FF"/>
                </a:solidFill>
                <a:ea typeface="宋体" panose="02010600030101010101" pitchFamily="2" charset="-122"/>
              </a:rPr>
              <a:t>】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有</a:t>
            </a:r>
            <a:r>
              <a:rPr kumimoji="1"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30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个学生，每个学生包括学号、姓名、性别、年龄及</a:t>
            </a:r>
            <a:r>
              <a:rPr kumimoji="1"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4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门课程成绩，要求找出平均成绩最高者的姓名和成绩。（</a:t>
            </a:r>
            <a:r>
              <a:rPr kumimoji="1" lang="en-US" altLang="zh-CN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chap11ppt28.c</a:t>
            </a:r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）</a:t>
            </a:r>
          </a:p>
          <a:p>
            <a:r>
              <a:rPr kumimoji="1" lang="zh-CN" altLang="en-US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	注意：将求平均成绩的过程用一个函数实现（无返回值）。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0" dirty="0" smtClean="0"/>
              <a:t>用</a:t>
            </a:r>
            <a:r>
              <a:rPr lang="en-US" altLang="zh-CN" sz="3600" b="0" dirty="0" err="1" smtClean="0">
                <a:latin typeface="+mn-lt"/>
              </a:rPr>
              <a:t>typedef</a:t>
            </a:r>
            <a:r>
              <a:rPr lang="zh-CN" altLang="en-US" sz="3600" b="0" dirty="0" smtClean="0"/>
              <a:t>定义数据类型</a:t>
            </a:r>
          </a:p>
        </p:txBody>
      </p:sp>
      <p:sp>
        <p:nvSpPr>
          <p:cNvPr id="421891" name="Rectangle 3"/>
          <p:cNvSpPr>
            <a:spLocks noChangeArrowheads="1"/>
          </p:cNvSpPr>
          <p:nvPr/>
        </p:nvSpPr>
        <p:spPr bwMode="auto">
          <a:xfrm>
            <a:off x="323850" y="1196975"/>
            <a:ext cx="8569325" cy="2376488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 anchor="ctr"/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标准类型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（如</a:t>
            </a:r>
            <a:r>
              <a:rPr lang="en-US" altLang="zh-CN" sz="24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char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long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double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等）：系统已经定义好的数据类型，用户可以直接使用，无须再进行定义。</a:t>
            </a: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用户自定义类型：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用户根据自己的实际要求，自己定义的新的数据类型。</a:t>
            </a:r>
          </a:p>
          <a:p>
            <a:pPr eaLnBrk="1" hangingPunct="1"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除结构体、共同体等类型外，还可以用类型说明语句</a:t>
            </a:r>
            <a:r>
              <a:rPr lang="en-US" altLang="zh-CN" sz="2400" b="1" dirty="0" err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typedef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为</a:t>
            </a:r>
            <a:r>
              <a:rPr lang="zh-CN" altLang="en-US" sz="24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已定义类型说明符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起别名。</a:t>
            </a:r>
            <a:endParaRPr kumimoji="1" lang="zh-CN" altLang="en-US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421892" name="Rectangle 4"/>
          <p:cNvSpPr>
            <a:spLocks noChangeArrowheads="1"/>
          </p:cNvSpPr>
          <p:nvPr/>
        </p:nvSpPr>
        <p:spPr bwMode="auto">
          <a:xfrm>
            <a:off x="611188" y="3573463"/>
            <a:ext cx="3294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typedef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语句的格式为：</a:t>
            </a:r>
          </a:p>
        </p:txBody>
      </p:sp>
      <p:sp>
        <p:nvSpPr>
          <p:cNvPr id="421893" name="Text Box 5"/>
          <p:cNvSpPr txBox="1">
            <a:spLocks noChangeArrowheads="1"/>
          </p:cNvSpPr>
          <p:nvPr/>
        </p:nvSpPr>
        <p:spPr bwMode="auto">
          <a:xfrm>
            <a:off x="1300163" y="4149725"/>
            <a:ext cx="5976937" cy="5032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typedef 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类型名    类型名的别名；</a:t>
            </a:r>
          </a:p>
        </p:txBody>
      </p:sp>
      <p:sp>
        <p:nvSpPr>
          <p:cNvPr id="421894" name="AutoShape 6"/>
          <p:cNvSpPr>
            <a:spLocks noChangeArrowheads="1"/>
          </p:cNvSpPr>
          <p:nvPr/>
        </p:nvSpPr>
        <p:spPr bwMode="auto">
          <a:xfrm>
            <a:off x="971550" y="5229225"/>
            <a:ext cx="2808288" cy="1152525"/>
          </a:xfrm>
          <a:prstGeom prst="wedgeRoundRectCallout">
            <a:avLst>
              <a:gd name="adj1" fmla="val 46588"/>
              <a:gd name="adj2" fmla="val -11625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必须是已经定义的数据类型名或</a:t>
            </a:r>
            <a:r>
              <a:rPr kumimoji="1" lang="en-US" altLang="zh-CN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语言提供的基本类型名</a:t>
            </a:r>
            <a:r>
              <a:rPr kumimoji="1" lang="zh-CN" altLang="en-US" sz="2200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1895" name="AutoShape 7"/>
          <p:cNvSpPr>
            <a:spLocks noChangeArrowheads="1"/>
          </p:cNvSpPr>
          <p:nvPr/>
        </p:nvSpPr>
        <p:spPr bwMode="auto">
          <a:xfrm>
            <a:off x="3924300" y="5229225"/>
            <a:ext cx="2376488" cy="1150938"/>
          </a:xfrm>
          <a:prstGeom prst="wedgeRoundRectCallout">
            <a:avLst>
              <a:gd name="adj1" fmla="val -9690"/>
              <a:gd name="adj2" fmla="val -11400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10800"/>
          <a:lstStyle/>
          <a:p>
            <a:pPr eaLnBrk="1" hangingPunct="1">
              <a:defRPr/>
            </a:pPr>
            <a:r>
              <a:rPr kumimoji="1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必须是合法的标识符，通常用</a:t>
            </a:r>
            <a:r>
              <a:rPr kumimoji="1" lang="zh-CN" altLang="en-US" sz="22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大写字母</a:t>
            </a:r>
            <a:r>
              <a:rPr kumimoji="1" lang="zh-CN" altLang="en-US" sz="22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来表示</a:t>
            </a:r>
            <a:r>
              <a:rPr kumimoji="1" lang="zh-CN" altLang="en-US" sz="22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21896" name="AutoShape 8"/>
          <p:cNvSpPr>
            <a:spLocks noChangeArrowheads="1"/>
          </p:cNvSpPr>
          <p:nvPr/>
        </p:nvSpPr>
        <p:spPr bwMode="auto">
          <a:xfrm>
            <a:off x="6696075" y="5157788"/>
            <a:ext cx="2447925" cy="503237"/>
          </a:xfrm>
          <a:prstGeom prst="wedgeRoundRectCallout">
            <a:avLst>
              <a:gd name="adj1" fmla="val -59530"/>
              <a:gd name="adj2" fmla="val -17279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kumimoji="1" lang="zh-CN" altLang="en-US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必须</a:t>
            </a:r>
            <a:r>
              <a:rPr kumimoji="1" lang="zh-CN" altLang="en-US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以</a:t>
            </a:r>
            <a:r>
              <a:rPr kumimoji="1" lang="zh-CN" altLang="en-US" sz="22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分号</a:t>
            </a:r>
            <a:r>
              <a:rPr kumimoji="1" lang="zh-CN" altLang="en-US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结尾</a:t>
            </a:r>
            <a:r>
              <a:rPr kumimoji="1" lang="zh-CN" altLang="en-US" sz="2200">
                <a:solidFill>
                  <a:srgbClr val="00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218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218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42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42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42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500"/>
                                        <p:tgtEl>
                                          <p:spTgt spid="42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500"/>
                                        <p:tgtEl>
                                          <p:spTgt spid="42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allAtOnce" animBg="1"/>
      <p:bldP spid="421892" grpId="0"/>
      <p:bldP spid="421893" grpId="0" animBg="1"/>
      <p:bldP spid="421894" grpId="0" animBg="1"/>
      <p:bldP spid="421895" grpId="0" animBg="1"/>
      <p:bldP spid="42189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b="0" dirty="0" smtClean="0"/>
              <a:t>用</a:t>
            </a:r>
            <a:r>
              <a:rPr lang="en-US" altLang="zh-CN" sz="3600" b="0" dirty="0" err="1" smtClean="0">
                <a:latin typeface="+mn-lt"/>
              </a:rPr>
              <a:t>typedef</a:t>
            </a:r>
            <a:r>
              <a:rPr lang="zh-CN" altLang="en-US" sz="3600" b="0" dirty="0" smtClean="0"/>
              <a:t>定义数据类型</a:t>
            </a:r>
          </a:p>
        </p:txBody>
      </p:sp>
      <p:sp>
        <p:nvSpPr>
          <p:cNvPr id="422915" name="Rectangle 3" descr="信纸"/>
          <p:cNvSpPr>
            <a:spLocks noChangeArrowheads="1"/>
          </p:cNvSpPr>
          <p:nvPr/>
        </p:nvSpPr>
        <p:spPr bwMode="auto">
          <a:xfrm>
            <a:off x="395288" y="1196975"/>
            <a:ext cx="8569325" cy="411003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typedef  int  INTEGER;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//INTEGER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是别名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struct teacher_info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char name[20], char sex, unit[30];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unsigned int age, workyears;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  float salary;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typedef  struct teacher_info  TEACHER;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//TEACHER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是别名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INTEGER  a;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相当于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 a;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TEACHER t;</a:t>
            </a:r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          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//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相当于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struct teacher_info 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Freeform 2"/>
          <p:cNvSpPr>
            <a:spLocks/>
          </p:cNvSpPr>
          <p:nvPr/>
        </p:nvSpPr>
        <p:spPr bwMode="auto">
          <a:xfrm>
            <a:off x="3203575" y="4221163"/>
            <a:ext cx="1152525" cy="503237"/>
          </a:xfrm>
          <a:custGeom>
            <a:avLst/>
            <a:gdLst>
              <a:gd name="T0" fmla="*/ 502905 w 1359"/>
              <a:gd name="T1" fmla="*/ 16719 h 903"/>
              <a:gd name="T2" fmla="*/ 115337 w 1359"/>
              <a:gd name="T3" fmla="*/ 12260 h 903"/>
              <a:gd name="T4" fmla="*/ 72086 w 1359"/>
              <a:gd name="T5" fmla="*/ 30651 h 903"/>
              <a:gd name="T6" fmla="*/ 50036 w 1359"/>
              <a:gd name="T7" fmla="*/ 40125 h 903"/>
              <a:gd name="T8" fmla="*/ 0 w 1359"/>
              <a:gd name="T9" fmla="*/ 139324 h 903"/>
              <a:gd name="T10" fmla="*/ 7633 w 1359"/>
              <a:gd name="T11" fmla="*/ 271402 h 903"/>
              <a:gd name="T12" fmla="*/ 72086 w 1359"/>
              <a:gd name="T13" fmla="*/ 399023 h 903"/>
              <a:gd name="T14" fmla="*/ 93288 w 1359"/>
              <a:gd name="T15" fmla="*/ 441377 h 903"/>
              <a:gd name="T16" fmla="*/ 208625 w 1359"/>
              <a:gd name="T17" fmla="*/ 460325 h 903"/>
              <a:gd name="T18" fmla="*/ 401984 w 1359"/>
              <a:gd name="T19" fmla="*/ 503237 h 903"/>
              <a:gd name="T20" fmla="*/ 790400 w 1359"/>
              <a:gd name="T21" fmla="*/ 479273 h 903"/>
              <a:gd name="T22" fmla="*/ 883687 w 1359"/>
              <a:gd name="T23" fmla="*/ 465341 h 903"/>
              <a:gd name="T24" fmla="*/ 1077895 w 1359"/>
              <a:gd name="T25" fmla="*/ 441377 h 903"/>
              <a:gd name="T26" fmla="*/ 1149133 w 1359"/>
              <a:gd name="T27" fmla="*/ 356669 h 903"/>
              <a:gd name="T28" fmla="*/ 1127931 w 1359"/>
              <a:gd name="T29" fmla="*/ 238522 h 903"/>
              <a:gd name="T30" fmla="*/ 1077895 w 1359"/>
              <a:gd name="T31" fmla="*/ 167746 h 903"/>
              <a:gd name="T32" fmla="*/ 1055845 w 1359"/>
              <a:gd name="T33" fmla="*/ 153813 h 903"/>
              <a:gd name="T34" fmla="*/ 1005809 w 1359"/>
              <a:gd name="T35" fmla="*/ 110902 h 903"/>
              <a:gd name="T36" fmla="*/ 876055 w 1359"/>
              <a:gd name="T37" fmla="*/ 59073 h 903"/>
              <a:gd name="T38" fmla="*/ 790400 w 1359"/>
              <a:gd name="T39" fmla="*/ 21734 h 903"/>
              <a:gd name="T40" fmla="*/ 711529 w 1359"/>
              <a:gd name="T41" fmla="*/ 7245 h 903"/>
              <a:gd name="T42" fmla="*/ 496120 w 1359"/>
              <a:gd name="T43" fmla="*/ 12260 h 903"/>
              <a:gd name="T44" fmla="*/ 467286 w 1359"/>
              <a:gd name="T45" fmla="*/ 16719 h 903"/>
              <a:gd name="T46" fmla="*/ 502905 w 1359"/>
              <a:gd name="T47" fmla="*/ 16719 h 90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359" h="903">
                <a:moveTo>
                  <a:pt x="593" y="30"/>
                </a:moveTo>
                <a:cubicBezTo>
                  <a:pt x="435" y="0"/>
                  <a:pt x="312" y="17"/>
                  <a:pt x="136" y="22"/>
                </a:cubicBezTo>
                <a:cubicBezTo>
                  <a:pt x="119" y="33"/>
                  <a:pt x="102" y="44"/>
                  <a:pt x="85" y="55"/>
                </a:cubicBezTo>
                <a:cubicBezTo>
                  <a:pt x="76" y="61"/>
                  <a:pt x="59" y="72"/>
                  <a:pt x="59" y="72"/>
                </a:cubicBezTo>
                <a:cubicBezTo>
                  <a:pt x="41" y="132"/>
                  <a:pt x="21" y="191"/>
                  <a:pt x="0" y="250"/>
                </a:cubicBezTo>
                <a:cubicBezTo>
                  <a:pt x="3" y="329"/>
                  <a:pt x="2" y="408"/>
                  <a:pt x="9" y="487"/>
                </a:cubicBezTo>
                <a:cubicBezTo>
                  <a:pt x="14" y="544"/>
                  <a:pt x="65" y="655"/>
                  <a:pt x="85" y="716"/>
                </a:cubicBezTo>
                <a:cubicBezTo>
                  <a:pt x="91" y="733"/>
                  <a:pt x="98" y="780"/>
                  <a:pt x="110" y="792"/>
                </a:cubicBezTo>
                <a:cubicBezTo>
                  <a:pt x="124" y="806"/>
                  <a:pt x="228" y="823"/>
                  <a:pt x="246" y="826"/>
                </a:cubicBezTo>
                <a:cubicBezTo>
                  <a:pt x="322" y="853"/>
                  <a:pt x="402" y="866"/>
                  <a:pt x="474" y="903"/>
                </a:cubicBezTo>
                <a:cubicBezTo>
                  <a:pt x="627" y="896"/>
                  <a:pt x="779" y="878"/>
                  <a:pt x="932" y="860"/>
                </a:cubicBezTo>
                <a:cubicBezTo>
                  <a:pt x="970" y="855"/>
                  <a:pt x="1005" y="841"/>
                  <a:pt x="1042" y="835"/>
                </a:cubicBezTo>
                <a:cubicBezTo>
                  <a:pt x="1120" y="823"/>
                  <a:pt x="1196" y="818"/>
                  <a:pt x="1271" y="792"/>
                </a:cubicBezTo>
                <a:cubicBezTo>
                  <a:pt x="1323" y="740"/>
                  <a:pt x="1341" y="713"/>
                  <a:pt x="1355" y="640"/>
                </a:cubicBezTo>
                <a:cubicBezTo>
                  <a:pt x="1352" y="578"/>
                  <a:pt x="1359" y="492"/>
                  <a:pt x="1330" y="428"/>
                </a:cubicBezTo>
                <a:cubicBezTo>
                  <a:pt x="1320" y="406"/>
                  <a:pt x="1289" y="325"/>
                  <a:pt x="1271" y="301"/>
                </a:cubicBezTo>
                <a:cubicBezTo>
                  <a:pt x="1264" y="291"/>
                  <a:pt x="1252" y="285"/>
                  <a:pt x="1245" y="276"/>
                </a:cubicBezTo>
                <a:cubicBezTo>
                  <a:pt x="1221" y="245"/>
                  <a:pt x="1215" y="222"/>
                  <a:pt x="1186" y="199"/>
                </a:cubicBezTo>
                <a:cubicBezTo>
                  <a:pt x="1139" y="162"/>
                  <a:pt x="1085" y="133"/>
                  <a:pt x="1033" y="106"/>
                </a:cubicBezTo>
                <a:cubicBezTo>
                  <a:pt x="996" y="87"/>
                  <a:pt x="972" y="56"/>
                  <a:pt x="932" y="39"/>
                </a:cubicBezTo>
                <a:cubicBezTo>
                  <a:pt x="903" y="27"/>
                  <a:pt x="869" y="24"/>
                  <a:pt x="839" y="13"/>
                </a:cubicBezTo>
                <a:cubicBezTo>
                  <a:pt x="754" y="16"/>
                  <a:pt x="670" y="17"/>
                  <a:pt x="585" y="22"/>
                </a:cubicBezTo>
                <a:cubicBezTo>
                  <a:pt x="573" y="23"/>
                  <a:pt x="543" y="22"/>
                  <a:pt x="551" y="30"/>
                </a:cubicBezTo>
                <a:cubicBezTo>
                  <a:pt x="561" y="40"/>
                  <a:pt x="579" y="30"/>
                  <a:pt x="593" y="30"/>
                </a:cubicBezTo>
                <a:close/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008000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回顾</a:t>
            </a:r>
          </a:p>
        </p:txBody>
      </p:sp>
      <p:sp>
        <p:nvSpPr>
          <p:cNvPr id="395268" name="Freeform 4"/>
          <p:cNvSpPr>
            <a:spLocks/>
          </p:cNvSpPr>
          <p:nvPr/>
        </p:nvSpPr>
        <p:spPr bwMode="auto">
          <a:xfrm>
            <a:off x="1519238" y="1296988"/>
            <a:ext cx="5026025" cy="2747962"/>
          </a:xfrm>
          <a:custGeom>
            <a:avLst/>
            <a:gdLst>
              <a:gd name="T0" fmla="*/ 222250 w 3166"/>
              <a:gd name="T1" fmla="*/ 658812 h 1731"/>
              <a:gd name="T2" fmla="*/ 431800 w 3166"/>
              <a:gd name="T3" fmla="*/ 593725 h 1731"/>
              <a:gd name="T4" fmla="*/ 1423988 w 3166"/>
              <a:gd name="T5" fmla="*/ 461962 h 1731"/>
              <a:gd name="T6" fmla="*/ 1619250 w 3166"/>
              <a:gd name="T7" fmla="*/ 409575 h 1731"/>
              <a:gd name="T8" fmla="*/ 1854200 w 3166"/>
              <a:gd name="T9" fmla="*/ 331787 h 1731"/>
              <a:gd name="T10" fmla="*/ 2443163 w 3166"/>
              <a:gd name="T11" fmla="*/ 149225 h 1731"/>
              <a:gd name="T12" fmla="*/ 2835275 w 3166"/>
              <a:gd name="T13" fmla="*/ 96837 h 1731"/>
              <a:gd name="T14" fmla="*/ 4297363 w 3166"/>
              <a:gd name="T15" fmla="*/ 161925 h 1731"/>
              <a:gd name="T16" fmla="*/ 4362450 w 3166"/>
              <a:gd name="T17" fmla="*/ 201612 h 1731"/>
              <a:gd name="T18" fmla="*/ 4414838 w 3166"/>
              <a:gd name="T19" fmla="*/ 254000 h 1731"/>
              <a:gd name="T20" fmla="*/ 4559300 w 3166"/>
              <a:gd name="T21" fmla="*/ 371475 h 1731"/>
              <a:gd name="T22" fmla="*/ 4716463 w 3166"/>
              <a:gd name="T23" fmla="*/ 606425 h 1731"/>
              <a:gd name="T24" fmla="*/ 4794250 w 3166"/>
              <a:gd name="T25" fmla="*/ 841375 h 1731"/>
              <a:gd name="T26" fmla="*/ 4872038 w 3166"/>
              <a:gd name="T27" fmla="*/ 1116012 h 1731"/>
              <a:gd name="T28" fmla="*/ 4819650 w 3166"/>
              <a:gd name="T29" fmla="*/ 2212975 h 1731"/>
              <a:gd name="T30" fmla="*/ 4754563 w 3166"/>
              <a:gd name="T31" fmla="*/ 2330450 h 1731"/>
              <a:gd name="T32" fmla="*/ 4597400 w 3166"/>
              <a:gd name="T33" fmla="*/ 2540000 h 1731"/>
              <a:gd name="T34" fmla="*/ 4349750 w 3166"/>
              <a:gd name="T35" fmla="*/ 2670175 h 1731"/>
              <a:gd name="T36" fmla="*/ 4140200 w 3166"/>
              <a:gd name="T37" fmla="*/ 2735262 h 1731"/>
              <a:gd name="T38" fmla="*/ 4089400 w 3166"/>
              <a:gd name="T39" fmla="*/ 2747962 h 1731"/>
              <a:gd name="T40" fmla="*/ 914400 w 3166"/>
              <a:gd name="T41" fmla="*/ 2735262 h 1731"/>
              <a:gd name="T42" fmla="*/ 509588 w 3166"/>
              <a:gd name="T43" fmla="*/ 2605087 h 1731"/>
              <a:gd name="T44" fmla="*/ 404813 w 3166"/>
              <a:gd name="T45" fmla="*/ 2565400 h 1731"/>
              <a:gd name="T46" fmla="*/ 300038 w 3166"/>
              <a:gd name="T47" fmla="*/ 2525712 h 1731"/>
              <a:gd name="T48" fmla="*/ 157163 w 3166"/>
              <a:gd name="T49" fmla="*/ 2435225 h 1731"/>
              <a:gd name="T50" fmla="*/ 92075 w 3166"/>
              <a:gd name="T51" fmla="*/ 2290762 h 1731"/>
              <a:gd name="T52" fmla="*/ 39688 w 3166"/>
              <a:gd name="T53" fmla="*/ 2095500 h 1731"/>
              <a:gd name="T54" fmla="*/ 12700 w 3166"/>
              <a:gd name="T55" fmla="*/ 2043112 h 1731"/>
              <a:gd name="T56" fmla="*/ 0 w 3166"/>
              <a:gd name="T57" fmla="*/ 2003425 h 1731"/>
              <a:gd name="T58" fmla="*/ 12700 w 3166"/>
              <a:gd name="T59" fmla="*/ 1820862 h 1731"/>
              <a:gd name="T60" fmla="*/ 144463 w 3166"/>
              <a:gd name="T61" fmla="*/ 1611312 h 1731"/>
              <a:gd name="T62" fmla="*/ 182563 w 3166"/>
              <a:gd name="T63" fmla="*/ 736600 h 1731"/>
              <a:gd name="T64" fmla="*/ 222250 w 3166"/>
              <a:gd name="T65" fmla="*/ 658812 h 173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66" h="1731">
                <a:moveTo>
                  <a:pt x="140" y="415"/>
                </a:moveTo>
                <a:cubicBezTo>
                  <a:pt x="186" y="404"/>
                  <a:pt x="225" y="383"/>
                  <a:pt x="272" y="374"/>
                </a:cubicBezTo>
                <a:cubicBezTo>
                  <a:pt x="462" y="295"/>
                  <a:pt x="700" y="304"/>
                  <a:pt x="897" y="291"/>
                </a:cubicBezTo>
                <a:cubicBezTo>
                  <a:pt x="938" y="278"/>
                  <a:pt x="979" y="269"/>
                  <a:pt x="1020" y="258"/>
                </a:cubicBezTo>
                <a:cubicBezTo>
                  <a:pt x="1065" y="229"/>
                  <a:pt x="1117" y="222"/>
                  <a:pt x="1168" y="209"/>
                </a:cubicBezTo>
                <a:cubicBezTo>
                  <a:pt x="1294" y="178"/>
                  <a:pt x="1414" y="124"/>
                  <a:pt x="1539" y="94"/>
                </a:cubicBezTo>
                <a:cubicBezTo>
                  <a:pt x="1629" y="48"/>
                  <a:pt x="1646" y="67"/>
                  <a:pt x="1786" y="61"/>
                </a:cubicBezTo>
                <a:cubicBezTo>
                  <a:pt x="2184" y="65"/>
                  <a:pt x="2402" y="0"/>
                  <a:pt x="2707" y="102"/>
                </a:cubicBezTo>
                <a:cubicBezTo>
                  <a:pt x="2748" y="143"/>
                  <a:pt x="2697" y="97"/>
                  <a:pt x="2748" y="127"/>
                </a:cubicBezTo>
                <a:cubicBezTo>
                  <a:pt x="2762" y="135"/>
                  <a:pt x="2769" y="151"/>
                  <a:pt x="2781" y="160"/>
                </a:cubicBezTo>
                <a:cubicBezTo>
                  <a:pt x="2818" y="188"/>
                  <a:pt x="2845" y="194"/>
                  <a:pt x="2872" y="234"/>
                </a:cubicBezTo>
                <a:cubicBezTo>
                  <a:pt x="2905" y="283"/>
                  <a:pt x="2934" y="336"/>
                  <a:pt x="2971" y="382"/>
                </a:cubicBezTo>
                <a:cubicBezTo>
                  <a:pt x="2987" y="432"/>
                  <a:pt x="2990" y="486"/>
                  <a:pt x="3020" y="530"/>
                </a:cubicBezTo>
                <a:cubicBezTo>
                  <a:pt x="3034" y="589"/>
                  <a:pt x="3047" y="647"/>
                  <a:pt x="3069" y="703"/>
                </a:cubicBezTo>
                <a:cubicBezTo>
                  <a:pt x="3066" y="934"/>
                  <a:pt x="3166" y="1203"/>
                  <a:pt x="3036" y="1394"/>
                </a:cubicBezTo>
                <a:cubicBezTo>
                  <a:pt x="3022" y="1438"/>
                  <a:pt x="3033" y="1412"/>
                  <a:pt x="2995" y="1468"/>
                </a:cubicBezTo>
                <a:cubicBezTo>
                  <a:pt x="2963" y="1516"/>
                  <a:pt x="2945" y="1566"/>
                  <a:pt x="2896" y="1600"/>
                </a:cubicBezTo>
                <a:cubicBezTo>
                  <a:pt x="2863" y="1650"/>
                  <a:pt x="2797" y="1671"/>
                  <a:pt x="2740" y="1682"/>
                </a:cubicBezTo>
                <a:cubicBezTo>
                  <a:pt x="2700" y="1707"/>
                  <a:pt x="2654" y="1712"/>
                  <a:pt x="2608" y="1723"/>
                </a:cubicBezTo>
                <a:cubicBezTo>
                  <a:pt x="2597" y="1726"/>
                  <a:pt x="2576" y="1731"/>
                  <a:pt x="2576" y="1731"/>
                </a:cubicBezTo>
                <a:cubicBezTo>
                  <a:pt x="1909" y="1728"/>
                  <a:pt x="1243" y="1728"/>
                  <a:pt x="576" y="1723"/>
                </a:cubicBezTo>
                <a:cubicBezTo>
                  <a:pt x="497" y="1722"/>
                  <a:pt x="397" y="1665"/>
                  <a:pt x="321" y="1641"/>
                </a:cubicBezTo>
                <a:cubicBezTo>
                  <a:pt x="299" y="1634"/>
                  <a:pt x="277" y="1623"/>
                  <a:pt x="255" y="1616"/>
                </a:cubicBezTo>
                <a:cubicBezTo>
                  <a:pt x="233" y="1609"/>
                  <a:pt x="189" y="1591"/>
                  <a:pt x="189" y="1591"/>
                </a:cubicBezTo>
                <a:cubicBezTo>
                  <a:pt x="116" y="1537"/>
                  <a:pt x="149" y="1551"/>
                  <a:pt x="99" y="1534"/>
                </a:cubicBezTo>
                <a:cubicBezTo>
                  <a:pt x="90" y="1498"/>
                  <a:pt x="71" y="1477"/>
                  <a:pt x="58" y="1443"/>
                </a:cubicBezTo>
                <a:cubicBezTo>
                  <a:pt x="43" y="1404"/>
                  <a:pt x="40" y="1359"/>
                  <a:pt x="25" y="1320"/>
                </a:cubicBezTo>
                <a:cubicBezTo>
                  <a:pt x="21" y="1308"/>
                  <a:pt x="13" y="1298"/>
                  <a:pt x="8" y="1287"/>
                </a:cubicBezTo>
                <a:cubicBezTo>
                  <a:pt x="5" y="1279"/>
                  <a:pt x="3" y="1270"/>
                  <a:pt x="0" y="1262"/>
                </a:cubicBezTo>
                <a:cubicBezTo>
                  <a:pt x="3" y="1224"/>
                  <a:pt x="4" y="1185"/>
                  <a:pt x="8" y="1147"/>
                </a:cubicBezTo>
                <a:cubicBezTo>
                  <a:pt x="14" y="1094"/>
                  <a:pt x="63" y="1057"/>
                  <a:pt x="91" y="1015"/>
                </a:cubicBezTo>
                <a:cubicBezTo>
                  <a:pt x="152" y="768"/>
                  <a:pt x="62" y="1153"/>
                  <a:pt x="115" y="464"/>
                </a:cubicBezTo>
                <a:cubicBezTo>
                  <a:pt x="119" y="414"/>
                  <a:pt x="206" y="399"/>
                  <a:pt x="140" y="415"/>
                </a:cubicBezTo>
                <a:close/>
              </a:path>
            </a:pathLst>
          </a:custGeom>
          <a:solidFill>
            <a:srgbClr val="CCFFCC"/>
          </a:solidFill>
          <a:ln w="15875">
            <a:solidFill>
              <a:schemeClr val="tx1"/>
            </a:solidFill>
            <a:round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395269" name="Group 5"/>
          <p:cNvGrpSpPr>
            <a:grpSpLocks/>
          </p:cNvGrpSpPr>
          <p:nvPr/>
        </p:nvGrpSpPr>
        <p:grpSpPr bwMode="auto">
          <a:xfrm>
            <a:off x="544513" y="1417638"/>
            <a:ext cx="5853112" cy="4837112"/>
            <a:chOff x="342" y="893"/>
            <a:chExt cx="3640" cy="3047"/>
          </a:xfrm>
        </p:grpSpPr>
        <p:sp>
          <p:nvSpPr>
            <p:cNvPr id="395270" name="Text Box 6"/>
            <p:cNvSpPr txBox="1">
              <a:spLocks noChangeArrowheads="1"/>
            </p:cNvSpPr>
            <p:nvPr/>
          </p:nvSpPr>
          <p:spPr bwMode="auto">
            <a:xfrm>
              <a:off x="342" y="2194"/>
              <a:ext cx="305" cy="12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kumimoji="1" lang="en-US" altLang="zh-CN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C</a:t>
              </a:r>
            </a:p>
            <a:p>
              <a:pPr algn="ctr">
                <a:defRPr/>
              </a:pPr>
              <a:r>
                <a:rPr kumimoji="1" lang="zh-CN" altLang="en-US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数</a:t>
              </a:r>
            </a:p>
            <a:p>
              <a:pPr algn="ctr">
                <a:defRPr/>
              </a:pPr>
              <a:r>
                <a:rPr kumimoji="1" lang="zh-CN" altLang="en-US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据</a:t>
              </a:r>
            </a:p>
            <a:p>
              <a:pPr algn="ctr">
                <a:defRPr/>
              </a:pPr>
              <a:r>
                <a:rPr kumimoji="1" lang="zh-CN" altLang="en-US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类</a:t>
              </a:r>
            </a:p>
            <a:p>
              <a:pPr algn="ctr">
                <a:defRPr/>
              </a:pPr>
              <a:r>
                <a:rPr kumimoji="1" lang="zh-CN" altLang="en-US" sz="24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宋体" panose="02010600030101010101" pitchFamily="2" charset="-122"/>
                </a:rPr>
                <a:t>型</a:t>
              </a:r>
            </a:p>
          </p:txBody>
        </p:sp>
        <p:sp>
          <p:nvSpPr>
            <p:cNvPr id="395271" name="AutoShape 7"/>
            <p:cNvSpPr>
              <a:spLocks/>
            </p:cNvSpPr>
            <p:nvPr/>
          </p:nvSpPr>
          <p:spPr bwMode="auto">
            <a:xfrm>
              <a:off x="738" y="1695"/>
              <a:ext cx="224" cy="2189"/>
            </a:xfrm>
            <a:prstGeom prst="leftBrace">
              <a:avLst>
                <a:gd name="adj1" fmla="val 81436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1" lang="zh-CN" altLang="en-US" sz="24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sp>
          <p:nvSpPr>
            <p:cNvPr id="395272" name="Text Box 8"/>
            <p:cNvSpPr txBox="1">
              <a:spLocks noChangeArrowheads="1"/>
            </p:cNvSpPr>
            <p:nvPr/>
          </p:nvSpPr>
          <p:spPr bwMode="auto">
            <a:xfrm>
              <a:off x="1036" y="3339"/>
              <a:ext cx="75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指针类型</a:t>
              </a:r>
            </a:p>
          </p:txBody>
        </p:sp>
        <p:sp>
          <p:nvSpPr>
            <p:cNvPr id="395273" name="Text Box 9"/>
            <p:cNvSpPr txBox="1">
              <a:spLocks noChangeArrowheads="1"/>
            </p:cNvSpPr>
            <p:nvPr/>
          </p:nvSpPr>
          <p:spPr bwMode="auto">
            <a:xfrm>
              <a:off x="1036" y="3690"/>
              <a:ext cx="88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空类型</a:t>
              </a:r>
              <a:r>
                <a:rPr kumimoji="1" lang="en-US" altLang="zh-CN" sz="20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void</a:t>
              </a:r>
            </a:p>
          </p:txBody>
        </p:sp>
        <p:sp>
          <p:nvSpPr>
            <p:cNvPr id="395274" name="Text Box 10"/>
            <p:cNvSpPr txBox="1">
              <a:spLocks noChangeArrowheads="1"/>
            </p:cNvSpPr>
            <p:nvPr/>
          </p:nvSpPr>
          <p:spPr bwMode="auto">
            <a:xfrm>
              <a:off x="1002" y="2859"/>
              <a:ext cx="8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1" lang="zh-CN" altLang="en-US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构造类型</a:t>
              </a:r>
            </a:p>
          </p:txBody>
        </p:sp>
        <p:sp>
          <p:nvSpPr>
            <p:cNvPr id="6158" name="AutoShape 11"/>
            <p:cNvSpPr>
              <a:spLocks/>
            </p:cNvSpPr>
            <p:nvPr/>
          </p:nvSpPr>
          <p:spPr bwMode="auto">
            <a:xfrm>
              <a:off x="1882" y="2715"/>
              <a:ext cx="122" cy="534"/>
            </a:xfrm>
            <a:prstGeom prst="leftBrace">
              <a:avLst>
                <a:gd name="adj1" fmla="val 36475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5276" name="Text Box 12"/>
            <p:cNvSpPr txBox="1">
              <a:spLocks noChangeArrowheads="1"/>
            </p:cNvSpPr>
            <p:nvPr/>
          </p:nvSpPr>
          <p:spPr bwMode="auto">
            <a:xfrm>
              <a:off x="2109" y="2659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zh-CN" altLang="en-US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数组</a:t>
              </a:r>
            </a:p>
          </p:txBody>
        </p:sp>
        <p:sp>
          <p:nvSpPr>
            <p:cNvPr id="395277" name="Text Box 13"/>
            <p:cNvSpPr txBox="1">
              <a:spLocks noChangeArrowheads="1"/>
            </p:cNvSpPr>
            <p:nvPr/>
          </p:nvSpPr>
          <p:spPr bwMode="auto">
            <a:xfrm>
              <a:off x="2200" y="2931"/>
              <a:ext cx="27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…</a:t>
              </a:r>
              <a:endParaRPr kumimoji="1" lang="en-US" altLang="zh-CN" sz="4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</p:txBody>
        </p:sp>
        <p:grpSp>
          <p:nvGrpSpPr>
            <p:cNvPr id="6161" name="Group 14"/>
            <p:cNvGrpSpPr>
              <a:grpSpLocks/>
            </p:cNvGrpSpPr>
            <p:nvPr/>
          </p:nvGrpSpPr>
          <p:grpSpPr bwMode="auto">
            <a:xfrm>
              <a:off x="1002" y="893"/>
              <a:ext cx="2980" cy="1651"/>
              <a:chOff x="1378" y="456"/>
              <a:chExt cx="2980" cy="1651"/>
            </a:xfrm>
          </p:grpSpPr>
          <p:sp>
            <p:nvSpPr>
              <p:cNvPr id="395279" name="Text Box 15"/>
              <p:cNvSpPr txBox="1">
                <a:spLocks noChangeArrowheads="1"/>
              </p:cNvSpPr>
              <p:nvPr/>
            </p:nvSpPr>
            <p:spPr bwMode="auto">
              <a:xfrm>
                <a:off x="1378" y="1311"/>
                <a:ext cx="75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基本类型</a:t>
                </a:r>
                <a:endParaRPr kumimoji="1" lang="zh-CN" altLang="en-US" sz="40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395280" name="Text Box 16"/>
              <p:cNvSpPr txBox="1">
                <a:spLocks noChangeArrowheads="1"/>
              </p:cNvSpPr>
              <p:nvPr/>
            </p:nvSpPr>
            <p:spPr bwMode="auto">
              <a:xfrm>
                <a:off x="2392" y="1857"/>
                <a:ext cx="10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1" lang="zh-CN" altLang="en-US" sz="2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字符类型</a:t>
                </a:r>
                <a:r>
                  <a:rPr kumimoji="1" lang="en-US" altLang="zh-CN" sz="2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rPr>
                  <a:t>char</a:t>
                </a:r>
                <a:endParaRPr kumimoji="1" lang="en-US" altLang="zh-CN" sz="4000" b="1">
                  <a:solidFill>
                    <a:schemeClr val="bg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6164" name="AutoShape 17"/>
              <p:cNvSpPr>
                <a:spLocks/>
              </p:cNvSpPr>
              <p:nvPr/>
            </p:nvSpPr>
            <p:spPr bwMode="auto">
              <a:xfrm>
                <a:off x="2266" y="843"/>
                <a:ext cx="84" cy="1161"/>
              </a:xfrm>
              <a:prstGeom prst="leftBrace">
                <a:avLst>
                  <a:gd name="adj1" fmla="val 115179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6165" name="Group 18"/>
              <p:cNvGrpSpPr>
                <a:grpSpLocks/>
              </p:cNvGrpSpPr>
              <p:nvPr/>
            </p:nvGrpSpPr>
            <p:grpSpPr bwMode="auto">
              <a:xfrm>
                <a:off x="2458" y="1275"/>
                <a:ext cx="1900" cy="532"/>
                <a:chOff x="2458" y="1275"/>
                <a:chExt cx="1900" cy="532"/>
              </a:xfrm>
            </p:grpSpPr>
            <p:sp>
              <p:nvSpPr>
                <p:cNvPr id="39528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59" y="1422"/>
                  <a:ext cx="43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实型</a:t>
                  </a:r>
                  <a:endParaRPr kumimoji="1" lang="zh-CN" altLang="en-US" sz="4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95284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169" y="1275"/>
                  <a:ext cx="105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单精度型</a:t>
                  </a:r>
                  <a:r>
                    <a:rPr kumimoji="1" lang="en-US" altLang="zh-CN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float</a:t>
                  </a:r>
                  <a:endParaRPr kumimoji="1" lang="en-US" altLang="zh-CN" sz="4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9528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53" y="1557"/>
                  <a:ext cx="120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双精度型</a:t>
                  </a:r>
                  <a:r>
                    <a:rPr kumimoji="1" lang="en-US" altLang="zh-CN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double</a:t>
                  </a:r>
                  <a:endParaRPr kumimoji="1" lang="en-US" altLang="zh-CN" sz="4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175" name="AutoShape 22"/>
                <p:cNvSpPr>
                  <a:spLocks/>
                </p:cNvSpPr>
                <p:nvPr/>
              </p:nvSpPr>
              <p:spPr bwMode="auto">
                <a:xfrm>
                  <a:off x="3073" y="1331"/>
                  <a:ext cx="44" cy="431"/>
                </a:xfrm>
                <a:prstGeom prst="leftBrace">
                  <a:avLst>
                    <a:gd name="adj1" fmla="val 81629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6166" name="Group 23"/>
              <p:cNvGrpSpPr>
                <a:grpSpLocks/>
              </p:cNvGrpSpPr>
              <p:nvPr/>
            </p:nvGrpSpPr>
            <p:grpSpPr bwMode="auto">
              <a:xfrm>
                <a:off x="2422" y="456"/>
                <a:ext cx="1660" cy="746"/>
                <a:chOff x="2422" y="456"/>
                <a:chExt cx="1660" cy="746"/>
              </a:xfrm>
            </p:grpSpPr>
            <p:sp>
              <p:nvSpPr>
                <p:cNvPr id="39528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422" y="711"/>
                  <a:ext cx="55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整   型</a:t>
                  </a:r>
                  <a:endParaRPr kumimoji="1" lang="zh-CN" altLang="en-US" sz="4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9528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141" y="456"/>
                  <a:ext cx="94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短整型</a:t>
                  </a:r>
                  <a:r>
                    <a:rPr kumimoji="1" lang="en-US" altLang="zh-CN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short</a:t>
                  </a:r>
                  <a:endParaRPr kumimoji="1" lang="en-US" altLang="zh-CN" sz="4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9529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141" y="952"/>
                  <a:ext cx="88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长整型</a:t>
                  </a:r>
                  <a:r>
                    <a:rPr kumimoji="1" lang="en-US" altLang="zh-CN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long</a:t>
                  </a:r>
                  <a:endParaRPr kumimoji="1" lang="en-US" altLang="zh-CN" sz="4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395291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141" y="720"/>
                  <a:ext cx="61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kumimoji="1" lang="zh-CN" altLang="en-US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整型</a:t>
                  </a:r>
                  <a:r>
                    <a:rPr kumimoji="1" lang="en-US" altLang="zh-CN" sz="200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/>
                        </a:outerShdw>
                      </a:effectLst>
                    </a:rPr>
                    <a:t>int</a:t>
                  </a:r>
                  <a:endParaRPr kumimoji="1" lang="en-US" altLang="zh-CN" sz="40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</a:endParaRPr>
                </a:p>
              </p:txBody>
            </p:sp>
            <p:sp>
              <p:nvSpPr>
                <p:cNvPr id="6171" name="AutoShape 28"/>
                <p:cNvSpPr>
                  <a:spLocks/>
                </p:cNvSpPr>
                <p:nvPr/>
              </p:nvSpPr>
              <p:spPr bwMode="auto">
                <a:xfrm>
                  <a:off x="2971" y="552"/>
                  <a:ext cx="136" cy="559"/>
                </a:xfrm>
                <a:prstGeom prst="leftBrace">
                  <a:avLst>
                    <a:gd name="adj1" fmla="val 34252"/>
                    <a:gd name="adj2" fmla="val 50088"/>
                  </a:avLst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</p:grpSp>
      <p:sp>
        <p:nvSpPr>
          <p:cNvPr id="395293" name="AutoShape 29"/>
          <p:cNvSpPr>
            <a:spLocks noChangeArrowheads="1"/>
          </p:cNvSpPr>
          <p:nvPr/>
        </p:nvSpPr>
        <p:spPr bwMode="auto">
          <a:xfrm>
            <a:off x="6465888" y="1054100"/>
            <a:ext cx="2305050" cy="1079500"/>
          </a:xfrm>
          <a:prstGeom prst="wedgeRoundRectCallout">
            <a:avLst>
              <a:gd name="adj1" fmla="val -72657"/>
              <a:gd name="adj2" fmla="val 100736"/>
              <a:gd name="adj3" fmla="val 16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只能定义单一的数据类型，反映事物单一属性</a:t>
            </a:r>
          </a:p>
        </p:txBody>
      </p:sp>
      <p:sp>
        <p:nvSpPr>
          <p:cNvPr id="395294" name="Text Box 30"/>
          <p:cNvSpPr txBox="1">
            <a:spLocks noChangeArrowheads="1"/>
          </p:cNvSpPr>
          <p:nvPr/>
        </p:nvSpPr>
        <p:spPr bwMode="auto">
          <a:xfrm>
            <a:off x="6529388" y="2833688"/>
            <a:ext cx="2303462" cy="73977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>
              <a:defRPr/>
            </a:pPr>
            <a:r>
              <a:rPr kumimoji="1"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如定义学生成绩：</a:t>
            </a:r>
          </a:p>
          <a:p>
            <a:pPr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    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float score;</a:t>
            </a:r>
          </a:p>
        </p:txBody>
      </p:sp>
      <p:sp>
        <p:nvSpPr>
          <p:cNvPr id="395295" name="AutoShape 31"/>
          <p:cNvSpPr>
            <a:spLocks noChangeArrowheads="1"/>
          </p:cNvSpPr>
          <p:nvPr/>
        </p:nvSpPr>
        <p:spPr bwMode="auto">
          <a:xfrm>
            <a:off x="5364163" y="4419600"/>
            <a:ext cx="3024187" cy="1169988"/>
          </a:xfrm>
          <a:prstGeom prst="wedgeRoundRectCallout">
            <a:avLst>
              <a:gd name="adj1" fmla="val -89319"/>
              <a:gd name="adj2" fmla="val -37519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zh-CN" alt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存放相同数据类型的一组数据，如：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float score[30];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5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95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9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395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3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95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5266" grpId="0" animBg="1"/>
      <p:bldP spid="395268" grpId="0" animBg="1"/>
      <p:bldP spid="395293" grpId="0" animBg="1"/>
      <p:bldP spid="395294" grpId="0" animBg="1"/>
      <p:bldP spid="39529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用指针处理链表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            链表是一种动态数据结构，用户可根据需要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动态地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分配存储单元。在数组中，插入或删除一个元素都比较</a:t>
            </a:r>
            <a:r>
              <a:rPr lang="zh-CN" altLang="en-US" dirty="0" smtClean="0">
                <a:solidFill>
                  <a:srgbClr val="FF0000"/>
                </a:solidFill>
                <a:ea typeface="楷体_GB2312" pitchFamily="49" charset="-122"/>
              </a:rPr>
              <a:t>繁琐</a:t>
            </a:r>
            <a:r>
              <a:rPr lang="zh-CN" altLang="en-US" dirty="0" smtClean="0">
                <a:solidFill>
                  <a:srgbClr val="000000"/>
                </a:solidFill>
                <a:ea typeface="楷体_GB2312" pitchFamily="49" charset="-122"/>
              </a:rPr>
              <a:t>，而用链表则相对容易。但是数组元素的引用比较简单，对于链表中结点数据的存取操作则相对复杂。</a:t>
            </a:r>
            <a:r>
              <a:rPr lang="zh-CN" altLang="en-US" sz="3300" dirty="0" smtClean="0">
                <a:ea typeface="楷体_GB2312" pitchFamily="49" charset="-122"/>
              </a:rPr>
              <a:t> </a:t>
            </a:r>
          </a:p>
          <a:p>
            <a:endParaRPr lang="zh-CN" altLang="en-US" sz="3300" dirty="0" smtClean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87630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8035" name="AutoShape 3"/>
          <p:cNvSpPr>
            <a:spLocks noChangeArrowheads="1"/>
          </p:cNvSpPr>
          <p:nvPr/>
        </p:nvSpPr>
        <p:spPr bwMode="auto">
          <a:xfrm>
            <a:off x="4211638" y="765175"/>
            <a:ext cx="914400" cy="528638"/>
          </a:xfrm>
          <a:prstGeom prst="wedgeRectCallout">
            <a:avLst>
              <a:gd name="adj1" fmla="val -73264"/>
              <a:gd name="adj2" fmla="val 115167"/>
            </a:avLst>
          </a:prstGeom>
          <a:solidFill>
            <a:schemeClr val="hlink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180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数据</a:t>
            </a:r>
          </a:p>
        </p:txBody>
      </p:sp>
      <p:sp>
        <p:nvSpPr>
          <p:cNvPr id="428036" name="AutoShape 4"/>
          <p:cNvSpPr>
            <a:spLocks noChangeArrowheads="1"/>
          </p:cNvSpPr>
          <p:nvPr/>
        </p:nvSpPr>
        <p:spPr bwMode="auto">
          <a:xfrm>
            <a:off x="5364163" y="765175"/>
            <a:ext cx="990600" cy="528638"/>
          </a:xfrm>
          <a:prstGeom prst="wedgeRectCallout">
            <a:avLst>
              <a:gd name="adj1" fmla="val -127565"/>
              <a:gd name="adj2" fmla="val 110060"/>
            </a:avLst>
          </a:prstGeom>
          <a:solidFill>
            <a:schemeClr val="hlink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180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指针</a:t>
            </a:r>
          </a:p>
        </p:txBody>
      </p:sp>
      <p:sp>
        <p:nvSpPr>
          <p:cNvPr id="428037" name="AutoShape 5"/>
          <p:cNvSpPr>
            <a:spLocks noChangeArrowheads="1"/>
          </p:cNvSpPr>
          <p:nvPr/>
        </p:nvSpPr>
        <p:spPr bwMode="auto">
          <a:xfrm>
            <a:off x="5257800" y="2362200"/>
            <a:ext cx="1096963" cy="528638"/>
          </a:xfrm>
          <a:prstGeom prst="wedgeRectCallout">
            <a:avLst>
              <a:gd name="adj1" fmla="val -236931"/>
              <a:gd name="adj2" fmla="val 135417"/>
            </a:avLst>
          </a:prstGeom>
          <a:solidFill>
            <a:schemeClr val="hlink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180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数据</a:t>
            </a:r>
          </a:p>
        </p:txBody>
      </p:sp>
      <p:sp>
        <p:nvSpPr>
          <p:cNvPr id="428038" name="AutoShape 6"/>
          <p:cNvSpPr>
            <a:spLocks noChangeArrowheads="1"/>
          </p:cNvSpPr>
          <p:nvPr/>
        </p:nvSpPr>
        <p:spPr bwMode="auto">
          <a:xfrm>
            <a:off x="1981200" y="2362200"/>
            <a:ext cx="1295400" cy="528638"/>
          </a:xfrm>
          <a:prstGeom prst="wedgeRectCallout">
            <a:avLst>
              <a:gd name="adj1" fmla="val 50245"/>
              <a:gd name="adj2" fmla="val 117773"/>
            </a:avLst>
          </a:prstGeom>
          <a:solidFill>
            <a:schemeClr val="hlink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180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前指针</a:t>
            </a:r>
          </a:p>
        </p:txBody>
      </p:sp>
      <p:sp>
        <p:nvSpPr>
          <p:cNvPr id="428039" name="AutoShape 7"/>
          <p:cNvSpPr>
            <a:spLocks noChangeArrowheads="1"/>
          </p:cNvSpPr>
          <p:nvPr/>
        </p:nvSpPr>
        <p:spPr bwMode="auto">
          <a:xfrm>
            <a:off x="5486400" y="3733800"/>
            <a:ext cx="1295400" cy="528638"/>
          </a:xfrm>
          <a:prstGeom prst="wedgeRectCallout">
            <a:avLst>
              <a:gd name="adj1" fmla="val -147060"/>
              <a:gd name="adj2" fmla="val -128736"/>
            </a:avLst>
          </a:prstGeom>
          <a:solidFill>
            <a:schemeClr val="hlink"/>
          </a:solidFill>
          <a:ln w="9525" algn="ctr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Ins="18000" anchor="ctr" anchorCtr="1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后指针</a:t>
            </a:r>
          </a:p>
        </p:txBody>
      </p:sp>
      <p:sp>
        <p:nvSpPr>
          <p:cNvPr id="428040" name="Rectangle 8"/>
          <p:cNvSpPr>
            <a:spLocks noChangeArrowheads="1"/>
          </p:cNvSpPr>
          <p:nvPr/>
        </p:nvSpPr>
        <p:spPr bwMode="auto">
          <a:xfrm>
            <a:off x="539750" y="4365625"/>
            <a:ext cx="7999413" cy="1981200"/>
          </a:xfrm>
          <a:prstGeom prst="rect">
            <a:avLst/>
          </a:prstGeom>
          <a:solidFill>
            <a:schemeClr val="accent1"/>
          </a:solidFill>
          <a:ln w="381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just">
              <a:spcBef>
                <a:spcPct val="10000"/>
              </a:spcBef>
              <a:buClr>
                <a:srgbClr val="FF0066"/>
              </a:buClr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链表中每个元素称为一个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结点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。</a:t>
            </a:r>
          </a:p>
          <a:p>
            <a:pPr algn="just">
              <a:buClr>
                <a:srgbClr val="FF0066"/>
              </a:buClr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构成链表的结点必须是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结构体类型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数据。</a:t>
            </a:r>
          </a:p>
          <a:p>
            <a:pPr>
              <a:buClr>
                <a:srgbClr val="FF0066"/>
              </a:buClr>
            </a:pP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3)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相邻结点的</a:t>
            </a:r>
            <a:r>
              <a:rPr lang="zh-CN" altLang="en-US" b="1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地址不一定是连续的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，依靠指针将它们连接起来。</a:t>
            </a: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0" smtClean="0"/>
              <a:t>链表的基本结构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28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80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28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80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80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28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animBg="1" autoUpdateAnimBg="0"/>
      <p:bldP spid="428036" grpId="0" animBg="1" autoUpdateAnimBg="0"/>
      <p:bldP spid="428037" grpId="0" animBg="1" autoUpdateAnimBg="0"/>
      <p:bldP spid="428038" grpId="0" animBg="1" autoUpdateAnimBg="0"/>
      <p:bldP spid="428039" grpId="0" animBg="1" autoUpdateAnimBg="0"/>
      <p:bldP spid="428040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ChangeArrowheads="1"/>
          </p:cNvSpPr>
          <p:nvPr/>
        </p:nvSpPr>
        <p:spPr bwMode="auto">
          <a:xfrm>
            <a:off x="468313" y="1125538"/>
            <a:ext cx="8305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</a:rPr>
              <a:t>单链表</a:t>
            </a:r>
            <a:r>
              <a:rPr kumimoji="1" lang="zh-CN" altLang="en-US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方正北魏楷书简体" pitchFamily="65" charset="-122"/>
                <a:ea typeface="方正北魏楷书简体" pitchFamily="65" charset="-122"/>
              </a:rPr>
              <a:t>中的结点可以用一个结构体类型来定义，其形式为：</a:t>
            </a:r>
            <a:r>
              <a:rPr kumimoji="1" lang="zh-CN" altLang="en-US" sz="2800" b="1" dirty="0">
                <a:latin typeface="方正北魏楷书简体" pitchFamily="65" charset="-122"/>
                <a:ea typeface="方正北魏楷书简体" pitchFamily="65" charset="-122"/>
              </a:rPr>
              <a:t> </a:t>
            </a:r>
          </a:p>
        </p:txBody>
      </p:sp>
      <p:sp>
        <p:nvSpPr>
          <p:cNvPr id="429059" name="Text Box 3"/>
          <p:cNvSpPr txBox="1">
            <a:spLocks noChangeArrowheads="1"/>
          </p:cNvSpPr>
          <p:nvPr/>
        </p:nvSpPr>
        <p:spPr bwMode="auto">
          <a:xfrm>
            <a:off x="1042988" y="2133600"/>
            <a:ext cx="7239000" cy="1825625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struct  </a:t>
            </a:r>
            <a:r>
              <a:rPr kumimoji="1"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结点结构体类型名</a:t>
            </a:r>
          </a:p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   </a:t>
            </a:r>
            <a:r>
              <a:rPr kumimoji="1"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数据成员定义；</a:t>
            </a:r>
          </a:p>
          <a:p>
            <a:pPr eaLnBrk="1" hangingPunct="1"/>
            <a:r>
              <a:rPr kumimoji="1" lang="zh-CN" altLang="en-US" sz="2800" b="1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kumimoji="1"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struct </a:t>
            </a:r>
            <a:r>
              <a:rPr kumimoji="1" lang="zh-CN" altLang="en-US" sz="28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结点结构体类型名</a:t>
            </a:r>
            <a:r>
              <a:rPr kumimoji="1" lang="zh-CN" altLang="en-US" sz="2800" b="1">
                <a:solidFill>
                  <a:srgbClr val="CC0000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*指针变量名；</a:t>
            </a:r>
          </a:p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};</a:t>
            </a:r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1835150" y="4076700"/>
            <a:ext cx="5867400" cy="2677656"/>
          </a:xfrm>
          <a:prstGeom prst="rect">
            <a:avLst/>
          </a:prstGeom>
          <a:solidFill>
            <a:srgbClr val="CCFFFF"/>
          </a:solidFill>
          <a:ln w="25400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例：</a:t>
            </a:r>
          </a:p>
          <a:p>
            <a:pPr eaLnBrk="1" hangingPunct="1"/>
            <a:r>
              <a:rPr kumimoji="1" lang="en-US" altLang="zh-CN" sz="28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struct</a:t>
            </a:r>
            <a:r>
              <a:rPr kumimoji="1" lang="en-US" altLang="zh-CN" sz="2800" b="1" dirty="0">
                <a:latin typeface="Arial" panose="020B0604020202020204" pitchFamily="34" charset="0"/>
              </a:rPr>
              <a:t> 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linknode</a:t>
            </a:r>
            <a:endParaRPr kumimoji="1" lang="en-US" altLang="zh-CN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{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int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num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; </a:t>
            </a:r>
            <a:endParaRPr kumimoji="1" lang="en-US" altLang="zh-CN" sz="2800" b="1" dirty="0" smtClean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float value;   </a:t>
            </a:r>
            <a:endParaRPr kumimoji="1" lang="en-US" altLang="zh-CN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Arial" panose="020B0604020202020204" pitchFamily="34" charset="0"/>
              </a:rPr>
              <a:t>struct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kumimoji="1" lang="en-US" altLang="zh-CN" sz="2800" b="1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linknode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  </a:t>
            </a:r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*next;</a:t>
            </a:r>
          </a:p>
          <a:p>
            <a:pPr eaLnBrk="1" hangingPunct="1"/>
            <a:r>
              <a:rPr kumimoji="1" lang="en-US" altLang="zh-CN" sz="2800" b="1" dirty="0">
                <a:solidFill>
                  <a:srgbClr val="000000"/>
                </a:solidFill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0" smtClean="0"/>
              <a:t>单链表中结点的定义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29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9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29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8" grpId="0"/>
      <p:bldP spid="429059" grpId="0" animBg="1"/>
      <p:bldP spid="42906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04800" y="1196975"/>
            <a:ext cx="8839200" cy="4195763"/>
          </a:xfr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建立：根据需要一个一个地开辟新结点，在结点中存放数据并建立结点间的链接关系。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查找：根据结点的数据部分与要找的数据比较而得。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删除：将前后结点指针调整后，释放要删除结点的内存即可。</a:t>
            </a:r>
          </a:p>
          <a:p>
            <a:pPr>
              <a:lnSpc>
                <a:spcPct val="120000"/>
              </a:lnSpc>
              <a:spcAft>
                <a:spcPct val="20000"/>
              </a:spcAft>
              <a:buClr>
                <a:srgbClr val="0000FF"/>
              </a:buClr>
              <a:buFont typeface="Wingdings" panose="05000000000000000000" pitchFamily="2" charset="2"/>
              <a:buChar char="p"/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华文中宋" panose="02010600040101010101" pitchFamily="2" charset="-122"/>
              </a:rPr>
              <a:t>插入：根据新插入结点的数值，确定要插入的位置，调整前后结点的指针完成。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0" smtClean="0"/>
              <a:t>链表的基本操作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3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00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2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Text Box 2"/>
          <p:cNvSpPr txBox="1">
            <a:spLocks noChangeArrowheads="1"/>
          </p:cNvSpPr>
          <p:nvPr/>
        </p:nvSpPr>
        <p:spPr bwMode="auto">
          <a:xfrm>
            <a:off x="323850" y="1628775"/>
            <a:ext cx="4876800" cy="2265363"/>
          </a:xfrm>
          <a:prstGeom prst="rect">
            <a:avLst/>
          </a:prstGeom>
          <a:solidFill>
            <a:srgbClr val="FFCCFF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struct  student </a:t>
            </a:r>
          </a:p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{   long   num;</a:t>
            </a:r>
          </a:p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float   score;</a:t>
            </a:r>
          </a:p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    struct  student   *next;</a:t>
            </a:r>
          </a:p>
          <a:p>
            <a:pPr eaLnBrk="1" hangingPunct="1"/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};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052513"/>
            <a:ext cx="8458200" cy="5334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indent="0">
              <a:spcBef>
                <a:spcPct val="10000"/>
              </a:spcBef>
              <a:buClr>
                <a:srgbClr val="FF0066"/>
              </a:buClr>
              <a:defRPr/>
            </a:pPr>
            <a:r>
              <a:rPr lang="en-US" altLang="zh-CN" sz="29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【</a:t>
            </a:r>
            <a:r>
              <a:rPr lang="zh-CN" altLang="en-US" sz="29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例</a:t>
            </a:r>
            <a:r>
              <a:rPr lang="en-US" altLang="zh-CN" sz="29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】</a:t>
            </a:r>
            <a:r>
              <a:rPr lang="zh-CN" altLang="en-US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建立一个有</a:t>
            </a:r>
            <a:r>
              <a:rPr lang="en-US" altLang="zh-CN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3</a:t>
            </a:r>
            <a:r>
              <a:rPr lang="zh-CN" altLang="en-US" sz="2900" dirty="0" smtClean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名学生数据的单链表。</a:t>
            </a:r>
          </a:p>
        </p:txBody>
      </p:sp>
      <p:grpSp>
        <p:nvGrpSpPr>
          <p:cNvPr id="431108" name="Group 4"/>
          <p:cNvGrpSpPr>
            <a:grpSpLocks/>
          </p:cNvGrpSpPr>
          <p:nvPr/>
        </p:nvGrpSpPr>
        <p:grpSpPr bwMode="auto">
          <a:xfrm>
            <a:off x="2886075" y="1050925"/>
            <a:ext cx="6172200" cy="5638800"/>
            <a:chOff x="210" y="1342"/>
            <a:chExt cx="2499" cy="2674"/>
          </a:xfrm>
        </p:grpSpPr>
        <p:sp>
          <p:nvSpPr>
            <p:cNvPr id="37894" name="Text Box 5"/>
            <p:cNvSpPr txBox="1">
              <a:spLocks noChangeArrowheads="1"/>
            </p:cNvSpPr>
            <p:nvPr/>
          </p:nvSpPr>
          <p:spPr bwMode="auto">
            <a:xfrm>
              <a:off x="210" y="1342"/>
              <a:ext cx="2494" cy="227"/>
            </a:xfrm>
            <a:prstGeom prst="rect">
              <a:avLst/>
            </a:prstGeom>
            <a:solidFill>
              <a:srgbClr val="1E587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开辟一个新结点，并使 </a:t>
              </a:r>
              <a:r>
                <a: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p1,p2 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指向它</a:t>
              </a:r>
            </a:p>
          </p:txBody>
        </p:sp>
        <p:sp>
          <p:nvSpPr>
            <p:cNvPr id="37895" name="Text Box 6"/>
            <p:cNvSpPr txBox="1">
              <a:spLocks noChangeArrowheads="1"/>
            </p:cNvSpPr>
            <p:nvPr/>
          </p:nvSpPr>
          <p:spPr bwMode="auto">
            <a:xfrm>
              <a:off x="210" y="1565"/>
              <a:ext cx="2494" cy="227"/>
            </a:xfrm>
            <a:prstGeom prst="rect">
              <a:avLst/>
            </a:prstGeom>
            <a:solidFill>
              <a:srgbClr val="1E587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读入一个学生数据给 </a:t>
              </a:r>
              <a:r>
                <a: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p1 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所指的结点</a:t>
              </a:r>
            </a:p>
          </p:txBody>
        </p:sp>
        <p:sp>
          <p:nvSpPr>
            <p:cNvPr id="37896" name="Text Box 7"/>
            <p:cNvSpPr txBox="1">
              <a:spLocks noChangeArrowheads="1"/>
            </p:cNvSpPr>
            <p:nvPr/>
          </p:nvSpPr>
          <p:spPr bwMode="auto">
            <a:xfrm>
              <a:off x="210" y="1792"/>
              <a:ext cx="2494" cy="227"/>
            </a:xfrm>
            <a:prstGeom prst="rect">
              <a:avLst/>
            </a:prstGeom>
            <a:solidFill>
              <a:srgbClr val="1E587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head=NULL,n=0</a:t>
              </a:r>
            </a:p>
          </p:txBody>
        </p:sp>
        <p:sp>
          <p:nvSpPr>
            <p:cNvPr id="37897" name="Text Box 8"/>
            <p:cNvSpPr txBox="1">
              <a:spLocks noChangeArrowheads="1"/>
            </p:cNvSpPr>
            <p:nvPr/>
          </p:nvSpPr>
          <p:spPr bwMode="auto">
            <a:xfrm>
              <a:off x="210" y="2004"/>
              <a:ext cx="2494" cy="1935"/>
            </a:xfrm>
            <a:prstGeom prst="rect">
              <a:avLst/>
            </a:prstGeom>
            <a:solidFill>
              <a:srgbClr val="1E587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当读入的 </a:t>
              </a:r>
              <a:r>
                <a: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p1-&gt;num 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不是零</a:t>
              </a:r>
            </a:p>
          </p:txBody>
        </p:sp>
        <p:grpSp>
          <p:nvGrpSpPr>
            <p:cNvPr id="37898" name="Group 9"/>
            <p:cNvGrpSpPr>
              <a:grpSpLocks/>
            </p:cNvGrpSpPr>
            <p:nvPr/>
          </p:nvGrpSpPr>
          <p:grpSpPr bwMode="auto">
            <a:xfrm>
              <a:off x="439" y="2264"/>
              <a:ext cx="2267" cy="875"/>
              <a:chOff x="439" y="2264"/>
              <a:chExt cx="2267" cy="875"/>
            </a:xfrm>
          </p:grpSpPr>
          <p:sp>
            <p:nvSpPr>
              <p:cNvPr id="37904" name="Text Box 10"/>
              <p:cNvSpPr txBox="1">
                <a:spLocks noChangeArrowheads="1"/>
              </p:cNvSpPr>
              <p:nvPr/>
            </p:nvSpPr>
            <p:spPr bwMode="auto">
              <a:xfrm>
                <a:off x="439" y="2264"/>
                <a:ext cx="2267" cy="227"/>
              </a:xfrm>
              <a:prstGeom prst="rect">
                <a:avLst/>
              </a:prstGeom>
              <a:solidFill>
                <a:srgbClr val="1E587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n=n+1</a:t>
                </a:r>
              </a:p>
            </p:txBody>
          </p:sp>
          <p:sp>
            <p:nvSpPr>
              <p:cNvPr id="37905" name="Text Box 11"/>
              <p:cNvSpPr txBox="1">
                <a:spLocks noChangeArrowheads="1"/>
              </p:cNvSpPr>
              <p:nvPr/>
            </p:nvSpPr>
            <p:spPr bwMode="auto">
              <a:xfrm>
                <a:off x="439" y="2492"/>
                <a:ext cx="2267" cy="227"/>
              </a:xfrm>
              <a:prstGeom prst="rect">
                <a:avLst/>
              </a:prstGeom>
              <a:solidFill>
                <a:srgbClr val="1E587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真　　　　　　　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n=1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　　      　　　假</a:t>
                </a:r>
              </a:p>
            </p:txBody>
          </p:sp>
          <p:grpSp>
            <p:nvGrpSpPr>
              <p:cNvPr id="37906" name="Group 12"/>
              <p:cNvGrpSpPr>
                <a:grpSpLocks/>
              </p:cNvGrpSpPr>
              <p:nvPr/>
            </p:nvGrpSpPr>
            <p:grpSpPr bwMode="auto">
              <a:xfrm>
                <a:off x="445" y="2717"/>
                <a:ext cx="2261" cy="422"/>
                <a:chOff x="439" y="2741"/>
                <a:chExt cx="2261" cy="422"/>
              </a:xfrm>
            </p:grpSpPr>
            <p:sp>
              <p:nvSpPr>
                <p:cNvPr id="37909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39" y="2741"/>
                  <a:ext cx="1134" cy="422"/>
                </a:xfrm>
                <a:prstGeom prst="rect">
                  <a:avLst/>
                </a:prstGeom>
                <a:solidFill>
                  <a:srgbClr val="1E587C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  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head = p1</a:t>
                  </a:r>
                </a:p>
                <a:p>
                  <a:pPr algn="ctr" eaLnBrk="1" hangingPunct="1"/>
                  <a:r>
                    <a:rPr kumimoji="1" lang="en-US" altLang="zh-CN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(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把 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p1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所指的结点</a:t>
                  </a:r>
                </a:p>
                <a:p>
                  <a:pPr algn="ctr" eaLnBrk="1" hangingPunct="1"/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作为第一个结点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)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　</a:t>
                  </a:r>
                </a:p>
              </p:txBody>
            </p:sp>
            <p:sp>
              <p:nvSpPr>
                <p:cNvPr id="3791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66" y="2741"/>
                  <a:ext cx="1134" cy="422"/>
                </a:xfrm>
                <a:prstGeom prst="rect">
                  <a:avLst/>
                </a:prstGeom>
                <a:solidFill>
                  <a:srgbClr val="1E587C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 anchorCtr="1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kumimoji="1" lang="en-US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  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p2-&gt;next = p1</a:t>
                  </a:r>
                </a:p>
                <a:p>
                  <a:pPr algn="ctr" eaLnBrk="1" hangingPunct="1"/>
                  <a:r>
                    <a:rPr kumimoji="1" lang="en-US" altLang="zh-CN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(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把 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p1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所指的结点</a:t>
                  </a:r>
                </a:p>
                <a:p>
                  <a:pPr algn="ctr" eaLnBrk="1" hangingPunct="1"/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连接到表尾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)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　</a:t>
                  </a:r>
                </a:p>
              </p:txBody>
            </p:sp>
          </p:grpSp>
          <p:cxnSp>
            <p:nvCxnSpPr>
              <p:cNvPr id="37907" name="AutoShape 15"/>
              <p:cNvCxnSpPr>
                <a:cxnSpLocks noChangeShapeType="1"/>
                <a:endCxn id="37905" idx="2"/>
              </p:cNvCxnSpPr>
              <p:nvPr/>
            </p:nvCxnSpPr>
            <p:spPr bwMode="auto">
              <a:xfrm>
                <a:off x="439" y="2497"/>
                <a:ext cx="1134" cy="222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908" name="AutoShape 16"/>
              <p:cNvCxnSpPr>
                <a:cxnSpLocks noChangeShapeType="1"/>
                <a:stCxn id="37905" idx="2"/>
              </p:cNvCxnSpPr>
              <p:nvPr/>
            </p:nvCxnSpPr>
            <p:spPr bwMode="auto">
              <a:xfrm flipV="1">
                <a:off x="1573" y="2493"/>
                <a:ext cx="1133" cy="226"/>
              </a:xfrm>
              <a:prstGeom prst="straightConnector1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7899" name="Group 17"/>
            <p:cNvGrpSpPr>
              <a:grpSpLocks/>
            </p:cNvGrpSpPr>
            <p:nvPr/>
          </p:nvGrpSpPr>
          <p:grpSpPr bwMode="auto">
            <a:xfrm>
              <a:off x="442" y="3135"/>
              <a:ext cx="2267" cy="660"/>
              <a:chOff x="3036" y="3032"/>
              <a:chExt cx="2267" cy="660"/>
            </a:xfrm>
          </p:grpSpPr>
          <p:sp>
            <p:nvSpPr>
              <p:cNvPr id="37901" name="Text Box 18"/>
              <p:cNvSpPr txBox="1">
                <a:spLocks noChangeArrowheads="1"/>
              </p:cNvSpPr>
              <p:nvPr/>
            </p:nvSpPr>
            <p:spPr bwMode="auto">
              <a:xfrm>
                <a:off x="3036" y="3032"/>
                <a:ext cx="2267" cy="222"/>
              </a:xfrm>
              <a:prstGeom prst="rect">
                <a:avLst/>
              </a:prstGeom>
              <a:solidFill>
                <a:srgbClr val="1E587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p2=p1( p2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移到表尾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)</a:t>
                </a:r>
              </a:p>
            </p:txBody>
          </p:sp>
          <p:sp>
            <p:nvSpPr>
              <p:cNvPr id="37902" name="Text Box 19"/>
              <p:cNvSpPr txBox="1">
                <a:spLocks noChangeArrowheads="1"/>
              </p:cNvSpPr>
              <p:nvPr/>
            </p:nvSpPr>
            <p:spPr bwMode="auto">
              <a:xfrm>
                <a:off x="3036" y="3254"/>
                <a:ext cx="2267" cy="222"/>
              </a:xfrm>
              <a:prstGeom prst="rect">
                <a:avLst/>
              </a:prstGeom>
              <a:solidFill>
                <a:srgbClr val="1E587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再开辟一个新结点，使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p1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指向它</a:t>
                </a:r>
              </a:p>
            </p:txBody>
          </p:sp>
          <p:sp>
            <p:nvSpPr>
              <p:cNvPr id="37903" name="Text Box 20"/>
              <p:cNvSpPr txBox="1">
                <a:spLocks noChangeArrowheads="1"/>
              </p:cNvSpPr>
              <p:nvPr/>
            </p:nvSpPr>
            <p:spPr bwMode="auto">
              <a:xfrm>
                <a:off x="3036" y="3470"/>
                <a:ext cx="2267" cy="222"/>
              </a:xfrm>
              <a:prstGeom prst="rect">
                <a:avLst/>
              </a:prstGeom>
              <a:solidFill>
                <a:srgbClr val="1E587C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 anchorCtr="1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读入一个学生数据给 </a:t>
                </a:r>
                <a:r>
                  <a:rPr kumimoji="1" lang="en-US" altLang="zh-CN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p1 </a:t>
                </a:r>
                <a:r>
                  <a: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所指结点</a:t>
                </a:r>
              </a:p>
            </p:txBody>
          </p:sp>
        </p:grpSp>
        <p:sp>
          <p:nvSpPr>
            <p:cNvPr id="37900" name="Text Box 21"/>
            <p:cNvSpPr txBox="1">
              <a:spLocks noChangeArrowheads="1"/>
            </p:cNvSpPr>
            <p:nvPr/>
          </p:nvSpPr>
          <p:spPr bwMode="auto">
            <a:xfrm>
              <a:off x="214" y="3794"/>
              <a:ext cx="2494" cy="222"/>
            </a:xfrm>
            <a:prstGeom prst="rect">
              <a:avLst/>
            </a:prstGeom>
            <a:solidFill>
              <a:srgbClr val="1E587C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 表尾结点的指针变量置 </a:t>
              </a:r>
              <a:r>
                <a: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NULL</a:t>
              </a:r>
            </a:p>
          </p:txBody>
        </p:sp>
      </p:grpSp>
      <p:sp>
        <p:nvSpPr>
          <p:cNvPr id="37893" name="Rectangle 2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b="0" smtClean="0"/>
              <a:t>单链表的建立操作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3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1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8" dur="500"/>
                                        <p:tgtEl>
                                          <p:spTgt spid="431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6" grpId="0" animBg="1"/>
      <p:bldP spid="43110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130" name="Group 2"/>
          <p:cNvGrpSpPr>
            <a:grpSpLocks/>
          </p:cNvGrpSpPr>
          <p:nvPr/>
        </p:nvGrpSpPr>
        <p:grpSpPr bwMode="auto">
          <a:xfrm>
            <a:off x="2209800" y="1524000"/>
            <a:ext cx="1143000" cy="1828800"/>
            <a:chOff x="1200" y="528"/>
            <a:chExt cx="1104" cy="1152"/>
          </a:xfrm>
        </p:grpSpPr>
        <p:sp>
          <p:nvSpPr>
            <p:cNvPr id="39012" name="Rectangle 3"/>
            <p:cNvSpPr>
              <a:spLocks noChangeArrowheads="1"/>
            </p:cNvSpPr>
            <p:nvPr/>
          </p:nvSpPr>
          <p:spPr bwMode="auto">
            <a:xfrm>
              <a:off x="1200" y="528"/>
              <a:ext cx="1104" cy="384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013" name="Rectangle 4"/>
            <p:cNvSpPr>
              <a:spLocks noChangeArrowheads="1"/>
            </p:cNvSpPr>
            <p:nvPr/>
          </p:nvSpPr>
          <p:spPr bwMode="auto">
            <a:xfrm>
              <a:off x="1200" y="912"/>
              <a:ext cx="1104" cy="384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014" name="Rectangle 5"/>
            <p:cNvSpPr>
              <a:spLocks noChangeArrowheads="1"/>
            </p:cNvSpPr>
            <p:nvPr/>
          </p:nvSpPr>
          <p:spPr bwMode="auto">
            <a:xfrm>
              <a:off x="1200" y="1296"/>
              <a:ext cx="1104" cy="384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32134" name="Group 6"/>
          <p:cNvGrpSpPr>
            <a:grpSpLocks/>
          </p:cNvGrpSpPr>
          <p:nvPr/>
        </p:nvGrpSpPr>
        <p:grpSpPr bwMode="auto">
          <a:xfrm>
            <a:off x="0" y="1828800"/>
            <a:ext cx="2209800" cy="1219200"/>
            <a:chOff x="48" y="720"/>
            <a:chExt cx="1392" cy="768"/>
          </a:xfrm>
        </p:grpSpPr>
        <p:grpSp>
          <p:nvGrpSpPr>
            <p:cNvPr id="39005" name="Group 7"/>
            <p:cNvGrpSpPr>
              <a:grpSpLocks/>
            </p:cNvGrpSpPr>
            <p:nvPr/>
          </p:nvGrpSpPr>
          <p:grpSpPr bwMode="auto">
            <a:xfrm>
              <a:off x="48" y="1104"/>
              <a:ext cx="816" cy="384"/>
              <a:chOff x="48" y="1104"/>
              <a:chExt cx="816" cy="384"/>
            </a:xfrm>
          </p:grpSpPr>
          <p:sp>
            <p:nvSpPr>
              <p:cNvPr id="39010" name="Rectangle 8"/>
              <p:cNvSpPr>
                <a:spLocks noChangeArrowheads="1"/>
              </p:cNvSpPr>
              <p:nvPr/>
            </p:nvSpPr>
            <p:spPr bwMode="auto">
              <a:xfrm>
                <a:off x="432" y="1104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22225" algn="ctr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9011" name="Text Box 9"/>
              <p:cNvSpPr txBox="1">
                <a:spLocks noChangeArrowheads="1"/>
              </p:cNvSpPr>
              <p:nvPr/>
            </p:nvSpPr>
            <p:spPr bwMode="auto">
              <a:xfrm>
                <a:off x="48" y="115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ea typeface="楷体_GB2312" pitchFamily="49" charset="-122"/>
                  </a:rPr>
                  <a:t>p1</a:t>
                </a:r>
              </a:p>
            </p:txBody>
          </p:sp>
        </p:grpSp>
        <p:grpSp>
          <p:nvGrpSpPr>
            <p:cNvPr id="39006" name="Group 10"/>
            <p:cNvGrpSpPr>
              <a:grpSpLocks/>
            </p:cNvGrpSpPr>
            <p:nvPr/>
          </p:nvGrpSpPr>
          <p:grpSpPr bwMode="auto">
            <a:xfrm>
              <a:off x="720" y="720"/>
              <a:ext cx="720" cy="576"/>
              <a:chOff x="480" y="720"/>
              <a:chExt cx="720" cy="576"/>
            </a:xfrm>
          </p:grpSpPr>
          <p:sp>
            <p:nvSpPr>
              <p:cNvPr id="39007" name="Line 11"/>
              <p:cNvSpPr>
                <a:spLocks noChangeShapeType="1"/>
              </p:cNvSpPr>
              <p:nvPr/>
            </p:nvSpPr>
            <p:spPr bwMode="auto">
              <a:xfrm>
                <a:off x="480" y="1296"/>
                <a:ext cx="240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8" name="Line 12"/>
              <p:cNvSpPr>
                <a:spLocks noChangeShapeType="1"/>
              </p:cNvSpPr>
              <p:nvPr/>
            </p:nvSpPr>
            <p:spPr bwMode="auto">
              <a:xfrm flipV="1">
                <a:off x="720" y="720"/>
                <a:ext cx="0" cy="576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9" name="Line 13"/>
              <p:cNvSpPr>
                <a:spLocks noChangeShapeType="1"/>
              </p:cNvSpPr>
              <p:nvPr/>
            </p:nvSpPr>
            <p:spPr bwMode="auto">
              <a:xfrm>
                <a:off x="720" y="720"/>
                <a:ext cx="480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32142" name="Group 14"/>
          <p:cNvGrpSpPr>
            <a:grpSpLocks/>
          </p:cNvGrpSpPr>
          <p:nvPr/>
        </p:nvGrpSpPr>
        <p:grpSpPr bwMode="auto">
          <a:xfrm>
            <a:off x="0" y="1981200"/>
            <a:ext cx="2209800" cy="1828800"/>
            <a:chOff x="48" y="816"/>
            <a:chExt cx="1392" cy="1152"/>
          </a:xfrm>
        </p:grpSpPr>
        <p:sp>
          <p:nvSpPr>
            <p:cNvPr id="38999" name="Rectangle 15"/>
            <p:cNvSpPr>
              <a:spLocks noChangeArrowheads="1"/>
            </p:cNvSpPr>
            <p:nvPr/>
          </p:nvSpPr>
          <p:spPr bwMode="auto">
            <a:xfrm>
              <a:off x="432" y="1584"/>
              <a:ext cx="432" cy="384"/>
            </a:xfrm>
            <a:prstGeom prst="rect">
              <a:avLst/>
            </a:prstGeom>
            <a:solidFill>
              <a:schemeClr val="bg1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9000" name="Group 16"/>
            <p:cNvGrpSpPr>
              <a:grpSpLocks/>
            </p:cNvGrpSpPr>
            <p:nvPr/>
          </p:nvGrpSpPr>
          <p:grpSpPr bwMode="auto">
            <a:xfrm>
              <a:off x="720" y="816"/>
              <a:ext cx="720" cy="960"/>
              <a:chOff x="480" y="816"/>
              <a:chExt cx="720" cy="960"/>
            </a:xfrm>
          </p:grpSpPr>
          <p:sp>
            <p:nvSpPr>
              <p:cNvPr id="39002" name="Line 17"/>
              <p:cNvSpPr>
                <a:spLocks noChangeShapeType="1"/>
              </p:cNvSpPr>
              <p:nvPr/>
            </p:nvSpPr>
            <p:spPr bwMode="auto">
              <a:xfrm>
                <a:off x="480" y="1776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3" name="Line 18"/>
              <p:cNvSpPr>
                <a:spLocks noChangeShapeType="1"/>
              </p:cNvSpPr>
              <p:nvPr/>
            </p:nvSpPr>
            <p:spPr bwMode="auto">
              <a:xfrm flipV="1">
                <a:off x="816" y="816"/>
                <a:ext cx="0" cy="96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9004" name="Line 19"/>
              <p:cNvSpPr>
                <a:spLocks noChangeShapeType="1"/>
              </p:cNvSpPr>
              <p:nvPr/>
            </p:nvSpPr>
            <p:spPr bwMode="auto">
              <a:xfrm>
                <a:off x="816" y="816"/>
                <a:ext cx="384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9001" name="Text Box 20"/>
            <p:cNvSpPr txBox="1">
              <a:spLocks noChangeArrowheads="1"/>
            </p:cNvSpPr>
            <p:nvPr/>
          </p:nvSpPr>
          <p:spPr bwMode="auto">
            <a:xfrm>
              <a:off x="48" y="159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p2</a:t>
              </a:r>
            </a:p>
          </p:txBody>
        </p:sp>
      </p:grpSp>
      <p:sp>
        <p:nvSpPr>
          <p:cNvPr id="432149" name="Text Box 21"/>
          <p:cNvSpPr txBox="1">
            <a:spLocks noChangeArrowheads="1"/>
          </p:cNvSpPr>
          <p:nvPr/>
        </p:nvSpPr>
        <p:spPr bwMode="auto">
          <a:xfrm>
            <a:off x="2209800" y="16002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66"/>
                </a:solidFill>
                <a:ea typeface="楷体_GB2312" pitchFamily="49" charset="-122"/>
              </a:rPr>
              <a:t>10101</a:t>
            </a:r>
          </a:p>
        </p:txBody>
      </p:sp>
      <p:sp>
        <p:nvSpPr>
          <p:cNvPr id="432150" name="Text Box 22"/>
          <p:cNvSpPr txBox="1">
            <a:spLocks noChangeArrowheads="1"/>
          </p:cNvSpPr>
          <p:nvPr/>
        </p:nvSpPr>
        <p:spPr bwMode="auto">
          <a:xfrm>
            <a:off x="2362200" y="2224088"/>
            <a:ext cx="83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66"/>
                </a:solidFill>
                <a:ea typeface="楷体_GB2312" pitchFamily="49" charset="-122"/>
              </a:rPr>
              <a:t>89.5</a:t>
            </a:r>
          </a:p>
        </p:txBody>
      </p:sp>
      <p:grpSp>
        <p:nvGrpSpPr>
          <p:cNvPr id="432151" name="Group 23"/>
          <p:cNvGrpSpPr>
            <a:grpSpLocks/>
          </p:cNvGrpSpPr>
          <p:nvPr/>
        </p:nvGrpSpPr>
        <p:grpSpPr bwMode="auto">
          <a:xfrm>
            <a:off x="152400" y="762000"/>
            <a:ext cx="1143000" cy="1143000"/>
            <a:chOff x="720" y="240"/>
            <a:chExt cx="720" cy="720"/>
          </a:xfrm>
        </p:grpSpPr>
        <p:sp>
          <p:nvSpPr>
            <p:cNvPr id="38995" name="Text Box 24"/>
            <p:cNvSpPr txBox="1">
              <a:spLocks noChangeArrowheads="1"/>
            </p:cNvSpPr>
            <p:nvPr/>
          </p:nvSpPr>
          <p:spPr bwMode="auto">
            <a:xfrm>
              <a:off x="768" y="24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head</a:t>
              </a:r>
            </a:p>
          </p:txBody>
        </p:sp>
        <p:grpSp>
          <p:nvGrpSpPr>
            <p:cNvPr id="38996" name="Group 25"/>
            <p:cNvGrpSpPr>
              <a:grpSpLocks/>
            </p:cNvGrpSpPr>
            <p:nvPr/>
          </p:nvGrpSpPr>
          <p:grpSpPr bwMode="auto">
            <a:xfrm>
              <a:off x="720" y="576"/>
              <a:ext cx="720" cy="384"/>
              <a:chOff x="720" y="576"/>
              <a:chExt cx="720" cy="384"/>
            </a:xfrm>
          </p:grpSpPr>
          <p:sp>
            <p:nvSpPr>
              <p:cNvPr id="38997" name="Rectangle 26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672" cy="384"/>
              </a:xfrm>
              <a:prstGeom prst="rect">
                <a:avLst/>
              </a:prstGeom>
              <a:solidFill>
                <a:schemeClr val="bg1"/>
              </a:solidFill>
              <a:ln w="22225" algn="ctr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98" name="Text Box 27"/>
              <p:cNvSpPr txBox="1">
                <a:spLocks noChangeArrowheads="1"/>
              </p:cNvSpPr>
              <p:nvPr/>
            </p:nvSpPr>
            <p:spPr bwMode="auto">
              <a:xfrm>
                <a:off x="768" y="624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ea typeface="楷体_GB2312" pitchFamily="49" charset="-122"/>
                  </a:rPr>
                  <a:t>NULL</a:t>
                </a:r>
              </a:p>
            </p:txBody>
          </p:sp>
        </p:grpSp>
      </p:grpSp>
      <p:sp>
        <p:nvSpPr>
          <p:cNvPr id="432156" name="Text Box 28"/>
          <p:cNvSpPr txBox="1">
            <a:spLocks noChangeArrowheads="1"/>
          </p:cNvSpPr>
          <p:nvPr/>
        </p:nvSpPr>
        <p:spPr bwMode="auto">
          <a:xfrm>
            <a:off x="2362200" y="32766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ea typeface="楷体_GB2312" pitchFamily="49" charset="-122"/>
              </a:rPr>
              <a:t>n=1</a:t>
            </a:r>
          </a:p>
        </p:txBody>
      </p:sp>
      <p:grpSp>
        <p:nvGrpSpPr>
          <p:cNvPr id="432157" name="Group 29"/>
          <p:cNvGrpSpPr>
            <a:grpSpLocks/>
          </p:cNvGrpSpPr>
          <p:nvPr/>
        </p:nvGrpSpPr>
        <p:grpSpPr bwMode="auto">
          <a:xfrm>
            <a:off x="152400" y="762000"/>
            <a:ext cx="1143000" cy="1143000"/>
            <a:chOff x="720" y="240"/>
            <a:chExt cx="720" cy="720"/>
          </a:xfrm>
        </p:grpSpPr>
        <p:sp>
          <p:nvSpPr>
            <p:cNvPr id="38991" name="Text Box 30"/>
            <p:cNvSpPr txBox="1">
              <a:spLocks noChangeArrowheads="1"/>
            </p:cNvSpPr>
            <p:nvPr/>
          </p:nvSpPr>
          <p:spPr bwMode="auto">
            <a:xfrm>
              <a:off x="768" y="240"/>
              <a:ext cx="6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0000"/>
                  </a:solidFill>
                  <a:ea typeface="楷体_GB2312" pitchFamily="49" charset="-122"/>
                </a:rPr>
                <a:t>head</a:t>
              </a:r>
            </a:p>
          </p:txBody>
        </p:sp>
        <p:grpSp>
          <p:nvGrpSpPr>
            <p:cNvPr id="38992" name="Group 31"/>
            <p:cNvGrpSpPr>
              <a:grpSpLocks/>
            </p:cNvGrpSpPr>
            <p:nvPr/>
          </p:nvGrpSpPr>
          <p:grpSpPr bwMode="auto">
            <a:xfrm>
              <a:off x="720" y="576"/>
              <a:ext cx="720" cy="384"/>
              <a:chOff x="720" y="576"/>
              <a:chExt cx="720" cy="384"/>
            </a:xfrm>
          </p:grpSpPr>
          <p:sp>
            <p:nvSpPr>
              <p:cNvPr id="38993" name="Rectangle 32"/>
              <p:cNvSpPr>
                <a:spLocks noChangeArrowheads="1"/>
              </p:cNvSpPr>
              <p:nvPr/>
            </p:nvSpPr>
            <p:spPr bwMode="auto">
              <a:xfrm>
                <a:off x="720" y="576"/>
                <a:ext cx="672" cy="384"/>
              </a:xfrm>
              <a:prstGeom prst="rect">
                <a:avLst/>
              </a:prstGeom>
              <a:solidFill>
                <a:schemeClr val="bg1"/>
              </a:solidFill>
              <a:ln w="22225" algn="ctr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94" name="Text Box 33"/>
              <p:cNvSpPr txBox="1">
                <a:spLocks noChangeArrowheads="1"/>
              </p:cNvSpPr>
              <p:nvPr/>
            </p:nvSpPr>
            <p:spPr bwMode="auto">
              <a:xfrm>
                <a:off x="768" y="624"/>
                <a:ext cx="6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endParaRPr kumimoji="1" lang="zh-CN" altLang="en-US" sz="2000" b="1">
                  <a:ea typeface="楷体_GB2312" pitchFamily="49" charset="-122"/>
                </a:endParaRPr>
              </a:p>
            </p:txBody>
          </p:sp>
        </p:grpSp>
      </p:grpSp>
      <p:sp>
        <p:nvSpPr>
          <p:cNvPr id="432162" name="Line 34"/>
          <p:cNvSpPr>
            <a:spLocks noChangeShapeType="1"/>
          </p:cNvSpPr>
          <p:nvPr/>
        </p:nvSpPr>
        <p:spPr bwMode="auto">
          <a:xfrm>
            <a:off x="838200" y="1676400"/>
            <a:ext cx="1371600" cy="0"/>
          </a:xfrm>
          <a:prstGeom prst="line">
            <a:avLst/>
          </a:prstGeom>
          <a:noFill/>
          <a:ln w="22225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432163" name="Group 35"/>
          <p:cNvGrpSpPr>
            <a:grpSpLocks/>
          </p:cNvGrpSpPr>
          <p:nvPr/>
        </p:nvGrpSpPr>
        <p:grpSpPr bwMode="auto">
          <a:xfrm>
            <a:off x="4267200" y="1447800"/>
            <a:ext cx="1143000" cy="1828800"/>
            <a:chOff x="1200" y="528"/>
            <a:chExt cx="1104" cy="1152"/>
          </a:xfrm>
        </p:grpSpPr>
        <p:sp>
          <p:nvSpPr>
            <p:cNvPr id="38988" name="Rectangle 36"/>
            <p:cNvSpPr>
              <a:spLocks noChangeArrowheads="1"/>
            </p:cNvSpPr>
            <p:nvPr/>
          </p:nvSpPr>
          <p:spPr bwMode="auto">
            <a:xfrm>
              <a:off x="1200" y="528"/>
              <a:ext cx="1104" cy="384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89" name="Rectangle 37"/>
            <p:cNvSpPr>
              <a:spLocks noChangeArrowheads="1"/>
            </p:cNvSpPr>
            <p:nvPr/>
          </p:nvSpPr>
          <p:spPr bwMode="auto">
            <a:xfrm>
              <a:off x="1200" y="912"/>
              <a:ext cx="1104" cy="384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90" name="Rectangle 38"/>
            <p:cNvSpPr>
              <a:spLocks noChangeArrowheads="1"/>
            </p:cNvSpPr>
            <p:nvPr/>
          </p:nvSpPr>
          <p:spPr bwMode="auto">
            <a:xfrm>
              <a:off x="1200" y="1296"/>
              <a:ext cx="1104" cy="384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4267200" y="15382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66"/>
                </a:solidFill>
                <a:ea typeface="楷体_GB2312" pitchFamily="49" charset="-122"/>
              </a:rPr>
              <a:t>10103</a:t>
            </a:r>
          </a:p>
        </p:txBody>
      </p:sp>
      <p:sp>
        <p:nvSpPr>
          <p:cNvPr id="432168" name="Text Box 40"/>
          <p:cNvSpPr txBox="1">
            <a:spLocks noChangeArrowheads="1"/>
          </p:cNvSpPr>
          <p:nvPr/>
        </p:nvSpPr>
        <p:spPr bwMode="auto">
          <a:xfrm>
            <a:off x="4419600" y="21478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66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FF0066"/>
                </a:solidFill>
                <a:ea typeface="楷体_GB2312" pitchFamily="49" charset="-122"/>
              </a:rPr>
              <a:t>90</a:t>
            </a:r>
          </a:p>
        </p:txBody>
      </p:sp>
      <p:sp>
        <p:nvSpPr>
          <p:cNvPr id="432169" name="Text Box 41"/>
          <p:cNvSpPr txBox="1">
            <a:spLocks noChangeArrowheads="1"/>
          </p:cNvSpPr>
          <p:nvPr/>
        </p:nvSpPr>
        <p:spPr bwMode="auto">
          <a:xfrm>
            <a:off x="4419600" y="32766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ea typeface="楷体_GB2312" pitchFamily="49" charset="-122"/>
              </a:rPr>
              <a:t>n=2</a:t>
            </a:r>
          </a:p>
        </p:txBody>
      </p:sp>
      <p:grpSp>
        <p:nvGrpSpPr>
          <p:cNvPr id="432170" name="Group 42"/>
          <p:cNvGrpSpPr>
            <a:grpSpLocks/>
          </p:cNvGrpSpPr>
          <p:nvPr/>
        </p:nvGrpSpPr>
        <p:grpSpPr bwMode="auto">
          <a:xfrm>
            <a:off x="2843213" y="549275"/>
            <a:ext cx="1447800" cy="1066800"/>
            <a:chOff x="3552" y="144"/>
            <a:chExt cx="912" cy="672"/>
          </a:xfrm>
        </p:grpSpPr>
        <p:grpSp>
          <p:nvGrpSpPr>
            <p:cNvPr id="38982" name="Group 43"/>
            <p:cNvGrpSpPr>
              <a:grpSpLocks/>
            </p:cNvGrpSpPr>
            <p:nvPr/>
          </p:nvGrpSpPr>
          <p:grpSpPr bwMode="auto">
            <a:xfrm>
              <a:off x="3552" y="144"/>
              <a:ext cx="816" cy="384"/>
              <a:chOff x="48" y="1104"/>
              <a:chExt cx="816" cy="384"/>
            </a:xfrm>
          </p:grpSpPr>
          <p:sp>
            <p:nvSpPr>
              <p:cNvPr id="38986" name="Rectangle 44"/>
              <p:cNvSpPr>
                <a:spLocks noChangeArrowheads="1"/>
              </p:cNvSpPr>
              <p:nvPr/>
            </p:nvSpPr>
            <p:spPr bwMode="auto">
              <a:xfrm>
                <a:off x="432" y="1104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22225" algn="ctr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87" name="Text Box 45"/>
              <p:cNvSpPr txBox="1">
                <a:spLocks noChangeArrowheads="1"/>
              </p:cNvSpPr>
              <p:nvPr/>
            </p:nvSpPr>
            <p:spPr bwMode="auto">
              <a:xfrm>
                <a:off x="48" y="1152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ea typeface="楷体_GB2312" pitchFamily="49" charset="-122"/>
                  </a:rPr>
                  <a:t>p1</a:t>
                </a:r>
              </a:p>
            </p:txBody>
          </p:sp>
        </p:grpSp>
        <p:grpSp>
          <p:nvGrpSpPr>
            <p:cNvPr id="38983" name="Group 46"/>
            <p:cNvGrpSpPr>
              <a:grpSpLocks/>
            </p:cNvGrpSpPr>
            <p:nvPr/>
          </p:nvGrpSpPr>
          <p:grpSpPr bwMode="auto">
            <a:xfrm>
              <a:off x="4128" y="336"/>
              <a:ext cx="336" cy="480"/>
              <a:chOff x="4128" y="336"/>
              <a:chExt cx="336" cy="480"/>
            </a:xfrm>
          </p:grpSpPr>
          <p:sp>
            <p:nvSpPr>
              <p:cNvPr id="38984" name="Line 47"/>
              <p:cNvSpPr>
                <a:spLocks noChangeShapeType="1"/>
              </p:cNvSpPr>
              <p:nvPr/>
            </p:nvSpPr>
            <p:spPr bwMode="auto">
              <a:xfrm>
                <a:off x="4128" y="336"/>
                <a:ext cx="0" cy="48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85" name="Line 48"/>
              <p:cNvSpPr>
                <a:spLocks noChangeShapeType="1"/>
              </p:cNvSpPr>
              <p:nvPr/>
            </p:nvSpPr>
            <p:spPr bwMode="auto">
              <a:xfrm>
                <a:off x="4128" y="816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32177" name="Group 49"/>
          <p:cNvGrpSpPr>
            <a:grpSpLocks/>
          </p:cNvGrpSpPr>
          <p:nvPr/>
        </p:nvGrpSpPr>
        <p:grpSpPr bwMode="auto">
          <a:xfrm>
            <a:off x="2743200" y="1752600"/>
            <a:ext cx="1524000" cy="1219200"/>
            <a:chOff x="2112" y="1152"/>
            <a:chExt cx="1296" cy="768"/>
          </a:xfrm>
        </p:grpSpPr>
        <p:sp>
          <p:nvSpPr>
            <p:cNvPr id="38979" name="Line 50"/>
            <p:cNvSpPr>
              <a:spLocks noChangeShapeType="1"/>
            </p:cNvSpPr>
            <p:nvPr/>
          </p:nvSpPr>
          <p:spPr bwMode="auto">
            <a:xfrm>
              <a:off x="2112" y="1920"/>
              <a:ext cx="96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0" name="Line 51"/>
            <p:cNvSpPr>
              <a:spLocks noChangeShapeType="1"/>
            </p:cNvSpPr>
            <p:nvPr/>
          </p:nvSpPr>
          <p:spPr bwMode="auto">
            <a:xfrm flipV="1">
              <a:off x="3072" y="1152"/>
              <a:ext cx="0" cy="76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81" name="Line 52"/>
            <p:cNvSpPr>
              <a:spLocks noChangeShapeType="1"/>
            </p:cNvSpPr>
            <p:nvPr/>
          </p:nvSpPr>
          <p:spPr bwMode="auto">
            <a:xfrm>
              <a:off x="3072" y="1152"/>
              <a:ext cx="336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2181" name="Group 53"/>
          <p:cNvGrpSpPr>
            <a:grpSpLocks/>
          </p:cNvGrpSpPr>
          <p:nvPr/>
        </p:nvGrpSpPr>
        <p:grpSpPr bwMode="auto">
          <a:xfrm>
            <a:off x="2971800" y="1905000"/>
            <a:ext cx="1295400" cy="2362200"/>
            <a:chOff x="3072" y="1200"/>
            <a:chExt cx="816" cy="1488"/>
          </a:xfrm>
        </p:grpSpPr>
        <p:grpSp>
          <p:nvGrpSpPr>
            <p:cNvPr id="38973" name="Group 54"/>
            <p:cNvGrpSpPr>
              <a:grpSpLocks/>
            </p:cNvGrpSpPr>
            <p:nvPr/>
          </p:nvGrpSpPr>
          <p:grpSpPr bwMode="auto">
            <a:xfrm>
              <a:off x="3072" y="2304"/>
              <a:ext cx="816" cy="384"/>
              <a:chOff x="3120" y="2304"/>
              <a:chExt cx="816" cy="384"/>
            </a:xfrm>
          </p:grpSpPr>
          <p:sp>
            <p:nvSpPr>
              <p:cNvPr id="38977" name="Rectangle 55"/>
              <p:cNvSpPr>
                <a:spLocks noChangeArrowheads="1"/>
              </p:cNvSpPr>
              <p:nvPr/>
            </p:nvSpPr>
            <p:spPr bwMode="auto">
              <a:xfrm>
                <a:off x="3504" y="2304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22225" algn="ctr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78" name="Text Box 56"/>
              <p:cNvSpPr txBox="1">
                <a:spLocks noChangeArrowheads="1"/>
              </p:cNvSpPr>
              <p:nvPr/>
            </p:nvSpPr>
            <p:spPr bwMode="auto">
              <a:xfrm>
                <a:off x="3120" y="2313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ea typeface="楷体_GB2312" pitchFamily="49" charset="-122"/>
                  </a:rPr>
                  <a:t>p2</a:t>
                </a:r>
              </a:p>
            </p:txBody>
          </p:sp>
        </p:grpSp>
        <p:grpSp>
          <p:nvGrpSpPr>
            <p:cNvPr id="38974" name="Group 57"/>
            <p:cNvGrpSpPr>
              <a:grpSpLocks/>
            </p:cNvGrpSpPr>
            <p:nvPr/>
          </p:nvGrpSpPr>
          <p:grpSpPr bwMode="auto">
            <a:xfrm>
              <a:off x="3696" y="1200"/>
              <a:ext cx="192" cy="1248"/>
              <a:chOff x="3696" y="1200"/>
              <a:chExt cx="192" cy="1248"/>
            </a:xfrm>
          </p:grpSpPr>
          <p:sp>
            <p:nvSpPr>
              <p:cNvPr id="38975" name="Line 58"/>
              <p:cNvSpPr>
                <a:spLocks noChangeShapeType="1"/>
              </p:cNvSpPr>
              <p:nvPr/>
            </p:nvSpPr>
            <p:spPr bwMode="auto">
              <a:xfrm flipV="1">
                <a:off x="3696" y="1200"/>
                <a:ext cx="0" cy="1248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76" name="Line 59"/>
              <p:cNvSpPr>
                <a:spLocks noChangeShapeType="1"/>
              </p:cNvSpPr>
              <p:nvPr/>
            </p:nvSpPr>
            <p:spPr bwMode="auto">
              <a:xfrm>
                <a:off x="3696" y="1200"/>
                <a:ext cx="192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32188" name="Group 60"/>
          <p:cNvGrpSpPr>
            <a:grpSpLocks/>
          </p:cNvGrpSpPr>
          <p:nvPr/>
        </p:nvGrpSpPr>
        <p:grpSpPr bwMode="auto">
          <a:xfrm>
            <a:off x="6019800" y="1447800"/>
            <a:ext cx="1143000" cy="1828800"/>
            <a:chOff x="1200" y="528"/>
            <a:chExt cx="1104" cy="1152"/>
          </a:xfrm>
        </p:grpSpPr>
        <p:sp>
          <p:nvSpPr>
            <p:cNvPr id="38970" name="Rectangle 61"/>
            <p:cNvSpPr>
              <a:spLocks noChangeArrowheads="1"/>
            </p:cNvSpPr>
            <p:nvPr/>
          </p:nvSpPr>
          <p:spPr bwMode="auto">
            <a:xfrm>
              <a:off x="1200" y="528"/>
              <a:ext cx="1104" cy="384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71" name="Rectangle 62"/>
            <p:cNvSpPr>
              <a:spLocks noChangeArrowheads="1"/>
            </p:cNvSpPr>
            <p:nvPr/>
          </p:nvSpPr>
          <p:spPr bwMode="auto">
            <a:xfrm>
              <a:off x="1200" y="912"/>
              <a:ext cx="1104" cy="384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8972" name="Rectangle 63"/>
            <p:cNvSpPr>
              <a:spLocks noChangeArrowheads="1"/>
            </p:cNvSpPr>
            <p:nvPr/>
          </p:nvSpPr>
          <p:spPr bwMode="auto">
            <a:xfrm>
              <a:off x="1200" y="1296"/>
              <a:ext cx="1104" cy="384"/>
            </a:xfrm>
            <a:prstGeom prst="rect">
              <a:avLst/>
            </a:prstGeom>
            <a:solidFill>
              <a:srgbClr val="CCFFFF"/>
            </a:solidFill>
            <a:ln w="22225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432192" name="Group 64"/>
          <p:cNvGrpSpPr>
            <a:grpSpLocks/>
          </p:cNvGrpSpPr>
          <p:nvPr/>
        </p:nvGrpSpPr>
        <p:grpSpPr bwMode="auto">
          <a:xfrm>
            <a:off x="4648200" y="533400"/>
            <a:ext cx="1371600" cy="1066800"/>
            <a:chOff x="2928" y="336"/>
            <a:chExt cx="864" cy="672"/>
          </a:xfrm>
        </p:grpSpPr>
        <p:grpSp>
          <p:nvGrpSpPr>
            <p:cNvPr id="38964" name="Group 65"/>
            <p:cNvGrpSpPr>
              <a:grpSpLocks/>
            </p:cNvGrpSpPr>
            <p:nvPr/>
          </p:nvGrpSpPr>
          <p:grpSpPr bwMode="auto">
            <a:xfrm>
              <a:off x="2928" y="336"/>
              <a:ext cx="816" cy="384"/>
              <a:chOff x="2928" y="336"/>
              <a:chExt cx="816" cy="384"/>
            </a:xfrm>
          </p:grpSpPr>
          <p:sp>
            <p:nvSpPr>
              <p:cNvPr id="38968" name="Rectangle 66"/>
              <p:cNvSpPr>
                <a:spLocks noChangeArrowheads="1"/>
              </p:cNvSpPr>
              <p:nvPr/>
            </p:nvSpPr>
            <p:spPr bwMode="auto">
              <a:xfrm>
                <a:off x="3312" y="336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22225" algn="ctr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69" name="Text Box 67"/>
              <p:cNvSpPr txBox="1">
                <a:spLocks noChangeArrowheads="1"/>
              </p:cNvSpPr>
              <p:nvPr/>
            </p:nvSpPr>
            <p:spPr bwMode="auto">
              <a:xfrm>
                <a:off x="2928" y="384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ea typeface="楷体_GB2312" pitchFamily="49" charset="-122"/>
                  </a:rPr>
                  <a:t>p1</a:t>
                </a:r>
              </a:p>
            </p:txBody>
          </p:sp>
        </p:grpSp>
        <p:grpSp>
          <p:nvGrpSpPr>
            <p:cNvPr id="38965" name="Group 68"/>
            <p:cNvGrpSpPr>
              <a:grpSpLocks/>
            </p:cNvGrpSpPr>
            <p:nvPr/>
          </p:nvGrpSpPr>
          <p:grpSpPr bwMode="auto">
            <a:xfrm>
              <a:off x="3552" y="528"/>
              <a:ext cx="240" cy="480"/>
              <a:chOff x="4128" y="336"/>
              <a:chExt cx="336" cy="480"/>
            </a:xfrm>
          </p:grpSpPr>
          <p:sp>
            <p:nvSpPr>
              <p:cNvPr id="38966" name="Line 69"/>
              <p:cNvSpPr>
                <a:spLocks noChangeShapeType="1"/>
              </p:cNvSpPr>
              <p:nvPr/>
            </p:nvSpPr>
            <p:spPr bwMode="auto">
              <a:xfrm>
                <a:off x="4128" y="336"/>
                <a:ext cx="0" cy="48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67" name="Line 70"/>
              <p:cNvSpPr>
                <a:spLocks noChangeShapeType="1"/>
              </p:cNvSpPr>
              <p:nvPr/>
            </p:nvSpPr>
            <p:spPr bwMode="auto">
              <a:xfrm>
                <a:off x="4128" y="816"/>
                <a:ext cx="336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32199" name="Text Box 71"/>
          <p:cNvSpPr txBox="1">
            <a:spLocks noChangeArrowheads="1"/>
          </p:cNvSpPr>
          <p:nvPr/>
        </p:nvSpPr>
        <p:spPr bwMode="auto">
          <a:xfrm>
            <a:off x="6019800" y="1524000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66"/>
                </a:solidFill>
                <a:ea typeface="楷体_GB2312" pitchFamily="49" charset="-122"/>
              </a:rPr>
              <a:t>10107</a:t>
            </a:r>
          </a:p>
        </p:txBody>
      </p:sp>
      <p:sp>
        <p:nvSpPr>
          <p:cNvPr id="432200" name="Text Box 72"/>
          <p:cNvSpPr txBox="1">
            <a:spLocks noChangeArrowheads="1"/>
          </p:cNvSpPr>
          <p:nvPr/>
        </p:nvSpPr>
        <p:spPr bwMode="auto">
          <a:xfrm>
            <a:off x="6172200" y="213360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66"/>
                </a:solidFill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FF0066"/>
                </a:solidFill>
                <a:ea typeface="楷体_GB2312" pitchFamily="49" charset="-122"/>
              </a:rPr>
              <a:t>85</a:t>
            </a:r>
          </a:p>
        </p:txBody>
      </p:sp>
      <p:sp>
        <p:nvSpPr>
          <p:cNvPr id="432201" name="Text Box 73"/>
          <p:cNvSpPr txBox="1">
            <a:spLocks noChangeArrowheads="1"/>
          </p:cNvSpPr>
          <p:nvPr/>
        </p:nvSpPr>
        <p:spPr bwMode="auto">
          <a:xfrm>
            <a:off x="6248400" y="32766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FF"/>
                </a:solidFill>
                <a:ea typeface="楷体_GB2312" pitchFamily="49" charset="-122"/>
              </a:rPr>
              <a:t>n=3</a:t>
            </a:r>
          </a:p>
        </p:txBody>
      </p:sp>
      <p:grpSp>
        <p:nvGrpSpPr>
          <p:cNvPr id="432202" name="Group 74"/>
          <p:cNvGrpSpPr>
            <a:grpSpLocks/>
          </p:cNvGrpSpPr>
          <p:nvPr/>
        </p:nvGrpSpPr>
        <p:grpSpPr bwMode="auto">
          <a:xfrm>
            <a:off x="4953000" y="1752600"/>
            <a:ext cx="1066800" cy="1219200"/>
            <a:chOff x="3120" y="1104"/>
            <a:chExt cx="672" cy="768"/>
          </a:xfrm>
        </p:grpSpPr>
        <p:sp>
          <p:nvSpPr>
            <p:cNvPr id="38961" name="Line 75"/>
            <p:cNvSpPr>
              <a:spLocks noChangeShapeType="1"/>
            </p:cNvSpPr>
            <p:nvPr/>
          </p:nvSpPr>
          <p:spPr bwMode="auto">
            <a:xfrm>
              <a:off x="3120" y="1872"/>
              <a:ext cx="432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2" name="Line 76"/>
            <p:cNvSpPr>
              <a:spLocks noChangeShapeType="1"/>
            </p:cNvSpPr>
            <p:nvPr/>
          </p:nvSpPr>
          <p:spPr bwMode="auto">
            <a:xfrm flipV="1">
              <a:off x="3552" y="1104"/>
              <a:ext cx="0" cy="768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8963" name="Line 77"/>
            <p:cNvSpPr>
              <a:spLocks noChangeShapeType="1"/>
            </p:cNvSpPr>
            <p:nvPr/>
          </p:nvSpPr>
          <p:spPr bwMode="auto">
            <a:xfrm>
              <a:off x="3552" y="1104"/>
              <a:ext cx="240" cy="0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32206" name="Group 78"/>
          <p:cNvGrpSpPr>
            <a:grpSpLocks/>
          </p:cNvGrpSpPr>
          <p:nvPr/>
        </p:nvGrpSpPr>
        <p:grpSpPr bwMode="auto">
          <a:xfrm>
            <a:off x="4724400" y="1905000"/>
            <a:ext cx="1295400" cy="2362200"/>
            <a:chOff x="3072" y="1200"/>
            <a:chExt cx="816" cy="1488"/>
          </a:xfrm>
        </p:grpSpPr>
        <p:grpSp>
          <p:nvGrpSpPr>
            <p:cNvPr id="38955" name="Group 79"/>
            <p:cNvGrpSpPr>
              <a:grpSpLocks/>
            </p:cNvGrpSpPr>
            <p:nvPr/>
          </p:nvGrpSpPr>
          <p:grpSpPr bwMode="auto">
            <a:xfrm>
              <a:off x="3072" y="2304"/>
              <a:ext cx="816" cy="384"/>
              <a:chOff x="3120" y="2304"/>
              <a:chExt cx="816" cy="384"/>
            </a:xfrm>
          </p:grpSpPr>
          <p:sp>
            <p:nvSpPr>
              <p:cNvPr id="38959" name="Rectangle 80"/>
              <p:cNvSpPr>
                <a:spLocks noChangeArrowheads="1"/>
              </p:cNvSpPr>
              <p:nvPr/>
            </p:nvSpPr>
            <p:spPr bwMode="auto">
              <a:xfrm>
                <a:off x="3504" y="2304"/>
                <a:ext cx="432" cy="384"/>
              </a:xfrm>
              <a:prstGeom prst="rect">
                <a:avLst/>
              </a:prstGeom>
              <a:solidFill>
                <a:schemeClr val="bg1"/>
              </a:solidFill>
              <a:ln w="22225" algn="ctr">
                <a:solidFill>
                  <a:schemeClr val="bg2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8960" name="Text Box 81"/>
              <p:cNvSpPr txBox="1">
                <a:spLocks noChangeArrowheads="1"/>
              </p:cNvSpPr>
              <p:nvPr/>
            </p:nvSpPr>
            <p:spPr bwMode="auto">
              <a:xfrm>
                <a:off x="3120" y="2313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0000"/>
                    </a:solidFill>
                    <a:ea typeface="楷体_GB2312" pitchFamily="49" charset="-122"/>
                  </a:rPr>
                  <a:t>p2</a:t>
                </a:r>
              </a:p>
            </p:txBody>
          </p:sp>
        </p:grpSp>
        <p:grpSp>
          <p:nvGrpSpPr>
            <p:cNvPr id="38956" name="Group 82"/>
            <p:cNvGrpSpPr>
              <a:grpSpLocks/>
            </p:cNvGrpSpPr>
            <p:nvPr/>
          </p:nvGrpSpPr>
          <p:grpSpPr bwMode="auto">
            <a:xfrm>
              <a:off x="3696" y="1200"/>
              <a:ext cx="192" cy="1248"/>
              <a:chOff x="3696" y="1200"/>
              <a:chExt cx="192" cy="1248"/>
            </a:xfrm>
          </p:grpSpPr>
          <p:sp>
            <p:nvSpPr>
              <p:cNvPr id="38957" name="Line 83"/>
              <p:cNvSpPr>
                <a:spLocks noChangeShapeType="1"/>
              </p:cNvSpPr>
              <p:nvPr/>
            </p:nvSpPr>
            <p:spPr bwMode="auto">
              <a:xfrm flipV="1">
                <a:off x="3696" y="1200"/>
                <a:ext cx="0" cy="1248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38958" name="Line 84"/>
              <p:cNvSpPr>
                <a:spLocks noChangeShapeType="1"/>
              </p:cNvSpPr>
              <p:nvPr/>
            </p:nvSpPr>
            <p:spPr bwMode="auto">
              <a:xfrm>
                <a:off x="3696" y="1200"/>
                <a:ext cx="192" cy="0"/>
              </a:xfrm>
              <a:prstGeom prst="line">
                <a:avLst/>
              </a:prstGeom>
              <a:noFill/>
              <a:ln w="22225">
                <a:solidFill>
                  <a:schemeClr val="bg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32213" name="Group 85"/>
          <p:cNvGrpSpPr>
            <a:grpSpLocks/>
          </p:cNvGrpSpPr>
          <p:nvPr/>
        </p:nvGrpSpPr>
        <p:grpSpPr bwMode="auto">
          <a:xfrm>
            <a:off x="6400800" y="533400"/>
            <a:ext cx="2514600" cy="2743200"/>
            <a:chOff x="4032" y="336"/>
            <a:chExt cx="1584" cy="1728"/>
          </a:xfrm>
        </p:grpSpPr>
        <p:grpSp>
          <p:nvGrpSpPr>
            <p:cNvPr id="38941" name="Group 86"/>
            <p:cNvGrpSpPr>
              <a:grpSpLocks/>
            </p:cNvGrpSpPr>
            <p:nvPr/>
          </p:nvGrpSpPr>
          <p:grpSpPr bwMode="auto">
            <a:xfrm>
              <a:off x="4896" y="912"/>
              <a:ext cx="720" cy="1152"/>
              <a:chOff x="4896" y="912"/>
              <a:chExt cx="720" cy="1152"/>
            </a:xfrm>
          </p:grpSpPr>
          <p:grpSp>
            <p:nvGrpSpPr>
              <p:cNvPr id="38949" name="Group 87"/>
              <p:cNvGrpSpPr>
                <a:grpSpLocks/>
              </p:cNvGrpSpPr>
              <p:nvPr/>
            </p:nvGrpSpPr>
            <p:grpSpPr bwMode="auto">
              <a:xfrm>
                <a:off x="4896" y="912"/>
                <a:ext cx="720" cy="1152"/>
                <a:chOff x="1200" y="528"/>
                <a:chExt cx="1104" cy="1152"/>
              </a:xfrm>
            </p:grpSpPr>
            <p:sp>
              <p:nvSpPr>
                <p:cNvPr id="38952" name="Rectangle 88"/>
                <p:cNvSpPr>
                  <a:spLocks noChangeArrowheads="1"/>
                </p:cNvSpPr>
                <p:nvPr/>
              </p:nvSpPr>
              <p:spPr bwMode="auto">
                <a:xfrm>
                  <a:off x="1200" y="528"/>
                  <a:ext cx="1104" cy="384"/>
                </a:xfrm>
                <a:prstGeom prst="rect">
                  <a:avLst/>
                </a:prstGeom>
                <a:solidFill>
                  <a:srgbClr val="CCFFFF"/>
                </a:solidFill>
                <a:ln w="22225" algn="ctr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8953" name="Rectangle 89"/>
                <p:cNvSpPr>
                  <a:spLocks noChangeArrowheads="1"/>
                </p:cNvSpPr>
                <p:nvPr/>
              </p:nvSpPr>
              <p:spPr bwMode="auto">
                <a:xfrm>
                  <a:off x="1200" y="912"/>
                  <a:ext cx="1104" cy="384"/>
                </a:xfrm>
                <a:prstGeom prst="rect">
                  <a:avLst/>
                </a:prstGeom>
                <a:solidFill>
                  <a:srgbClr val="CCFFFF"/>
                </a:solidFill>
                <a:ln w="22225" algn="ctr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8954" name="Rectangle 90"/>
                <p:cNvSpPr>
                  <a:spLocks noChangeArrowheads="1"/>
                </p:cNvSpPr>
                <p:nvPr/>
              </p:nvSpPr>
              <p:spPr bwMode="auto">
                <a:xfrm>
                  <a:off x="1200" y="1296"/>
                  <a:ext cx="1104" cy="384"/>
                </a:xfrm>
                <a:prstGeom prst="rect">
                  <a:avLst/>
                </a:prstGeom>
                <a:solidFill>
                  <a:srgbClr val="CCFFFF"/>
                </a:solidFill>
                <a:ln w="22225" algn="ctr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38950" name="Text Box 91"/>
              <p:cNvSpPr txBox="1">
                <a:spLocks noChangeArrowheads="1"/>
              </p:cNvSpPr>
              <p:nvPr/>
            </p:nvSpPr>
            <p:spPr bwMode="auto">
              <a:xfrm>
                <a:off x="5136" y="960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FF0066"/>
                    </a:solidFill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38951" name="Text Box 92"/>
              <p:cNvSpPr txBox="1">
                <a:spLocks noChangeArrowheads="1"/>
              </p:cNvSpPr>
              <p:nvPr/>
            </p:nvSpPr>
            <p:spPr bwMode="auto">
              <a:xfrm>
                <a:off x="5088" y="1344"/>
                <a:ext cx="33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2225" algn="ctr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>
                          <a:alpha val="50000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0066"/>
                    </a:solidFill>
                    <a:ea typeface="楷体_GB2312" pitchFamily="49" charset="-122"/>
                  </a:rPr>
                  <a:t> </a:t>
                </a:r>
                <a:r>
                  <a:rPr kumimoji="1" lang="en-US" altLang="zh-CN" sz="2800" b="1">
                    <a:solidFill>
                      <a:srgbClr val="FF0066"/>
                    </a:solidFill>
                    <a:ea typeface="楷体_GB2312" pitchFamily="49" charset="-122"/>
                  </a:rPr>
                  <a:t>0</a:t>
                </a:r>
              </a:p>
            </p:txBody>
          </p:sp>
        </p:grpSp>
        <p:grpSp>
          <p:nvGrpSpPr>
            <p:cNvPr id="38942" name="Group 93"/>
            <p:cNvGrpSpPr>
              <a:grpSpLocks/>
            </p:cNvGrpSpPr>
            <p:nvPr/>
          </p:nvGrpSpPr>
          <p:grpSpPr bwMode="auto">
            <a:xfrm>
              <a:off x="4032" y="336"/>
              <a:ext cx="864" cy="672"/>
              <a:chOff x="2928" y="336"/>
              <a:chExt cx="864" cy="672"/>
            </a:xfrm>
          </p:grpSpPr>
          <p:grpSp>
            <p:nvGrpSpPr>
              <p:cNvPr id="38943" name="Group 94"/>
              <p:cNvGrpSpPr>
                <a:grpSpLocks/>
              </p:cNvGrpSpPr>
              <p:nvPr/>
            </p:nvGrpSpPr>
            <p:grpSpPr bwMode="auto">
              <a:xfrm>
                <a:off x="2928" y="336"/>
                <a:ext cx="816" cy="384"/>
                <a:chOff x="2928" y="336"/>
                <a:chExt cx="816" cy="384"/>
              </a:xfrm>
            </p:grpSpPr>
            <p:sp>
              <p:nvSpPr>
                <p:cNvPr id="38947" name="Rectangle 95"/>
                <p:cNvSpPr>
                  <a:spLocks noChangeArrowheads="1"/>
                </p:cNvSpPr>
                <p:nvPr/>
              </p:nvSpPr>
              <p:spPr bwMode="auto">
                <a:xfrm>
                  <a:off x="3312" y="336"/>
                  <a:ext cx="432" cy="384"/>
                </a:xfrm>
                <a:prstGeom prst="rect">
                  <a:avLst/>
                </a:prstGeom>
                <a:solidFill>
                  <a:schemeClr val="bg1"/>
                </a:solidFill>
                <a:ln w="22225" algn="ctr">
                  <a:solidFill>
                    <a:schemeClr val="bg2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38948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2928" y="384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2225" algn="ctr">
                      <a:solidFill>
                        <a:schemeClr val="bg2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en-US" altLang="zh-CN" sz="2800" b="1">
                      <a:solidFill>
                        <a:srgbClr val="FF0000"/>
                      </a:solidFill>
                      <a:ea typeface="楷体_GB2312" pitchFamily="49" charset="-122"/>
                    </a:rPr>
                    <a:t>p1</a:t>
                  </a:r>
                </a:p>
              </p:txBody>
            </p:sp>
          </p:grpSp>
          <p:grpSp>
            <p:nvGrpSpPr>
              <p:cNvPr id="38944" name="Group 97"/>
              <p:cNvGrpSpPr>
                <a:grpSpLocks/>
              </p:cNvGrpSpPr>
              <p:nvPr/>
            </p:nvGrpSpPr>
            <p:grpSpPr bwMode="auto">
              <a:xfrm>
                <a:off x="3552" y="528"/>
                <a:ext cx="240" cy="480"/>
                <a:chOff x="4128" y="336"/>
                <a:chExt cx="336" cy="480"/>
              </a:xfrm>
            </p:grpSpPr>
            <p:sp>
              <p:nvSpPr>
                <p:cNvPr id="38945" name="Line 98"/>
                <p:cNvSpPr>
                  <a:spLocks noChangeShapeType="1"/>
                </p:cNvSpPr>
                <p:nvPr/>
              </p:nvSpPr>
              <p:spPr bwMode="auto">
                <a:xfrm>
                  <a:off x="4128" y="336"/>
                  <a:ext cx="0" cy="480"/>
                </a:xfrm>
                <a:prstGeom prst="line">
                  <a:avLst/>
                </a:prstGeom>
                <a:noFill/>
                <a:ln w="22225">
                  <a:solidFill>
                    <a:schemeClr val="bg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38946" name="Line 99"/>
                <p:cNvSpPr>
                  <a:spLocks noChangeShapeType="1"/>
                </p:cNvSpPr>
                <p:nvPr/>
              </p:nvSpPr>
              <p:spPr bwMode="auto">
                <a:xfrm>
                  <a:off x="4128" y="816"/>
                  <a:ext cx="336" cy="0"/>
                </a:xfrm>
                <a:prstGeom prst="line">
                  <a:avLst/>
                </a:prstGeom>
                <a:noFill/>
                <a:ln w="222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432228" name="Text Box 100"/>
          <p:cNvSpPr txBox="1">
            <a:spLocks noChangeArrowheads="1"/>
          </p:cNvSpPr>
          <p:nvPr/>
        </p:nvSpPr>
        <p:spPr bwMode="auto">
          <a:xfrm flipH="1">
            <a:off x="6096000" y="28194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 algn="ctr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NULL</a:t>
            </a:r>
          </a:p>
        </p:txBody>
      </p:sp>
      <p:sp>
        <p:nvSpPr>
          <p:cNvPr id="38939" name="Text Box 101"/>
          <p:cNvSpPr txBox="1">
            <a:spLocks noChangeArrowheads="1"/>
          </p:cNvSpPr>
          <p:nvPr/>
        </p:nvSpPr>
        <p:spPr bwMode="auto">
          <a:xfrm>
            <a:off x="838200" y="4876800"/>
            <a:ext cx="6019800" cy="557213"/>
          </a:xfrm>
          <a:prstGeom prst="rect">
            <a:avLst/>
          </a:prstGeom>
          <a:solidFill>
            <a:srgbClr val="CCFFFF"/>
          </a:solidFill>
          <a:ln w="3810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struct   student    *p1, *p2, *head;</a:t>
            </a:r>
          </a:p>
        </p:txBody>
      </p:sp>
      <p:sp>
        <p:nvSpPr>
          <p:cNvPr id="38940" name="Rectangle 102"/>
          <p:cNvSpPr>
            <a:spLocks noChangeArrowheads="1"/>
          </p:cNvSpPr>
          <p:nvPr/>
        </p:nvSpPr>
        <p:spPr bwMode="auto">
          <a:xfrm>
            <a:off x="611188" y="0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单链表的建立操作动画演示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2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3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2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2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2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3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2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2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59" dur="500"/>
                                        <p:tgtEl>
                                          <p:spTgt spid="432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3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3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4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3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43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88" dur="500"/>
                                        <p:tgtEl>
                                          <p:spTgt spid="432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32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32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03" dur="500"/>
                                        <p:tgtEl>
                                          <p:spTgt spid="4321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432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432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32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432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3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30" dur="500"/>
                                        <p:tgtEl>
                                          <p:spTgt spid="432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32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1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139" dur="500"/>
                                        <p:tgtEl>
                                          <p:spTgt spid="432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432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432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32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2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49" grpId="0"/>
      <p:bldP spid="432150" grpId="0"/>
      <p:bldP spid="432156" grpId="0"/>
      <p:bldP spid="432162" grpId="0" animBg="1"/>
      <p:bldP spid="432167" grpId="0"/>
      <p:bldP spid="432168" grpId="0"/>
      <p:bldP spid="432169" grpId="0"/>
      <p:bldP spid="432199" grpId="0"/>
      <p:bldP spid="432200" grpId="0"/>
      <p:bldP spid="432201" grpId="0"/>
      <p:bldP spid="4322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23850" y="1146175"/>
            <a:ext cx="60420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输出链表</a:t>
            </a:r>
            <a:r>
              <a:rPr kumimoji="1" lang="en-US" altLang="zh-CN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:</a:t>
            </a:r>
            <a:r>
              <a:rPr kumimoji="1" lang="zh-CN" altLang="en-US" sz="2400" b="1">
                <a:solidFill>
                  <a:srgbClr val="0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将链表中各结点的数据依次输出。</a:t>
            </a:r>
            <a:r>
              <a:rPr kumimoji="1" lang="zh-CN" altLang="en-US" sz="2400" b="1">
                <a:solidFill>
                  <a:srgbClr val="FFFFFF"/>
                </a:solidFill>
                <a:latin typeface="方正北魏楷书简体" pitchFamily="65" charset="-122"/>
                <a:ea typeface="方正北魏楷书简体" pitchFamily="65" charset="-122"/>
              </a:rPr>
              <a:t> </a:t>
            </a:r>
          </a:p>
        </p:txBody>
      </p:sp>
      <p:grpSp>
        <p:nvGrpSpPr>
          <p:cNvPr id="433155" name="Group 3"/>
          <p:cNvGrpSpPr>
            <a:grpSpLocks/>
          </p:cNvGrpSpPr>
          <p:nvPr/>
        </p:nvGrpSpPr>
        <p:grpSpPr bwMode="auto">
          <a:xfrm>
            <a:off x="2971800" y="1066800"/>
            <a:ext cx="4943475" cy="2895600"/>
            <a:chOff x="305" y="1416"/>
            <a:chExt cx="2748" cy="1289"/>
          </a:xfrm>
        </p:grpSpPr>
        <p:sp>
          <p:nvSpPr>
            <p:cNvPr id="39977" name="Text Box 4"/>
            <p:cNvSpPr txBox="1">
              <a:spLocks noChangeArrowheads="1"/>
            </p:cNvSpPr>
            <p:nvPr/>
          </p:nvSpPr>
          <p:spPr bwMode="auto">
            <a:xfrm>
              <a:off x="344" y="1416"/>
              <a:ext cx="2659" cy="227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p=head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，使 </a:t>
              </a:r>
              <a:r>
                <a: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 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指向第一个结点</a:t>
              </a:r>
            </a:p>
          </p:txBody>
        </p:sp>
        <p:sp>
          <p:nvSpPr>
            <p:cNvPr id="39978" name="Text Box 5"/>
            <p:cNvSpPr txBox="1">
              <a:spLocks noChangeArrowheads="1"/>
            </p:cNvSpPr>
            <p:nvPr/>
          </p:nvSpPr>
          <p:spPr bwMode="auto">
            <a:xfrm>
              <a:off x="344" y="1644"/>
              <a:ext cx="2653" cy="227"/>
            </a:xfrm>
            <a:prstGeom prst="rect">
              <a:avLst/>
            </a:prstGeom>
            <a:solidFill>
              <a:srgbClr val="9900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真　　        </a:t>
              </a:r>
              <a:r>
                <a:rPr kumimoji="1" lang="en-US" altLang="zh-CN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</a:t>
              </a:r>
              <a:r>
                <a: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指向的不是尾结点            假</a:t>
              </a:r>
            </a:p>
          </p:txBody>
        </p:sp>
        <p:cxnSp>
          <p:nvCxnSpPr>
            <p:cNvPr id="39979" name="AutoShape 6"/>
            <p:cNvCxnSpPr>
              <a:cxnSpLocks noChangeShapeType="1"/>
            </p:cNvCxnSpPr>
            <p:nvPr/>
          </p:nvCxnSpPr>
          <p:spPr bwMode="auto">
            <a:xfrm>
              <a:off x="305" y="1643"/>
              <a:ext cx="1818" cy="234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cxnSp>
          <p:nvCxnSpPr>
            <p:cNvPr id="39980" name="AutoShape 7"/>
            <p:cNvCxnSpPr>
              <a:cxnSpLocks noChangeShapeType="1"/>
            </p:cNvCxnSpPr>
            <p:nvPr/>
          </p:nvCxnSpPr>
          <p:spPr bwMode="auto">
            <a:xfrm flipV="1">
              <a:off x="2118" y="1637"/>
              <a:ext cx="935" cy="228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39981" name="Group 8"/>
            <p:cNvGrpSpPr>
              <a:grpSpLocks/>
            </p:cNvGrpSpPr>
            <p:nvPr/>
          </p:nvGrpSpPr>
          <p:grpSpPr bwMode="auto">
            <a:xfrm>
              <a:off x="337" y="1866"/>
              <a:ext cx="2659" cy="839"/>
              <a:chOff x="337" y="1872"/>
              <a:chExt cx="2660" cy="839"/>
            </a:xfrm>
          </p:grpSpPr>
          <p:sp>
            <p:nvSpPr>
              <p:cNvPr id="39982" name="Text Box 9"/>
              <p:cNvSpPr txBox="1">
                <a:spLocks noChangeArrowheads="1"/>
              </p:cNvSpPr>
              <p:nvPr/>
            </p:nvSpPr>
            <p:spPr bwMode="auto">
              <a:xfrm>
                <a:off x="2100" y="1872"/>
                <a:ext cx="897" cy="839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spcBef>
                    <a:spcPct val="50000"/>
                  </a:spcBef>
                </a:pPr>
                <a:r>
                  <a:rPr kumimoji="1" lang="en-US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endParaRPr kumimoji="1" lang="zh-CN" altLang="en-US" sz="2000" b="1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grpSp>
            <p:nvGrpSpPr>
              <p:cNvPr id="39983" name="Group 10"/>
              <p:cNvGrpSpPr>
                <a:grpSpLocks/>
              </p:cNvGrpSpPr>
              <p:nvPr/>
            </p:nvGrpSpPr>
            <p:grpSpPr bwMode="auto">
              <a:xfrm>
                <a:off x="337" y="1872"/>
                <a:ext cx="1774" cy="839"/>
                <a:chOff x="337" y="1872"/>
                <a:chExt cx="1774" cy="842"/>
              </a:xfrm>
            </p:grpSpPr>
            <p:sp>
              <p:nvSpPr>
                <p:cNvPr id="3998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337" y="1876"/>
                  <a:ext cx="1774" cy="838"/>
                </a:xfrm>
                <a:prstGeom prst="rect">
                  <a:avLst/>
                </a:prstGeom>
                <a:solidFill>
                  <a:srgbClr val="9900FF"/>
                </a:solidFill>
                <a:ln w="952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  </a:t>
                  </a:r>
                </a:p>
                <a:p>
                  <a:pPr eaLnBrk="1" hangingPunct="1">
                    <a:lnSpc>
                      <a:spcPct val="130000"/>
                    </a:lnSpc>
                    <a:spcBef>
                      <a:spcPct val="50000"/>
                    </a:spcBef>
                  </a:pPr>
                  <a:endParaRPr kumimoji="1" lang="zh-CN" altLang="en-US" sz="2000" b="1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  <a:p>
                  <a:pPr eaLnBrk="1" hangingPunct="1">
                    <a:lnSpc>
                      <a:spcPct val="130000"/>
                    </a:lnSpc>
                    <a:spcBef>
                      <a:spcPct val="50000"/>
                    </a:spcBef>
                  </a:pPr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  当 </a:t>
                  </a:r>
                  <a:r>
                    <a:rPr kumimoji="1" lang="en-US" altLang="zh-CN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p </a:t>
                  </a:r>
                  <a:r>
                    <a:rPr kumimoji="1" lang="zh-CN" altLang="en-US" sz="2000" b="1">
                      <a:solidFill>
                        <a:srgbClr val="FFFFFF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指的不是表尾</a:t>
                  </a:r>
                </a:p>
              </p:txBody>
            </p:sp>
            <p:grpSp>
              <p:nvGrpSpPr>
                <p:cNvPr id="39985" name="Group 12"/>
                <p:cNvGrpSpPr>
                  <a:grpSpLocks/>
                </p:cNvGrpSpPr>
                <p:nvPr/>
              </p:nvGrpSpPr>
              <p:grpSpPr bwMode="auto">
                <a:xfrm>
                  <a:off x="803" y="1872"/>
                  <a:ext cx="1308" cy="451"/>
                  <a:chOff x="2704" y="2474"/>
                  <a:chExt cx="1308" cy="451"/>
                </a:xfrm>
              </p:grpSpPr>
              <p:sp>
                <p:nvSpPr>
                  <p:cNvPr id="39986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4" y="2474"/>
                    <a:ext cx="1308" cy="227"/>
                  </a:xfrm>
                  <a:prstGeom prst="rect">
                    <a:avLst/>
                  </a:prstGeom>
                  <a:solidFill>
                    <a:srgbClr val="9900FF"/>
                  </a:solidFill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30000"/>
                      </a:lnSpc>
                      <a:spcBef>
                        <a:spcPct val="50000"/>
                      </a:spcBef>
                    </a:pPr>
                    <a:r>
                      <a:rPr kumimoji="1" lang="zh-CN" altLang="en-US" sz="2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 </a:t>
                    </a:r>
                    <a:r>
                      <a:rPr kumimoji="1" lang="zh-CN" altLang="en-US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输出 </a:t>
                    </a:r>
                    <a:r>
                      <a:rPr kumimoji="1" lang="en-US" altLang="zh-CN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p </a:t>
                    </a:r>
                    <a:r>
                      <a:rPr kumimoji="1" lang="zh-CN" altLang="en-US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所指向的结点</a:t>
                    </a:r>
                  </a:p>
                </p:txBody>
              </p:sp>
              <p:sp>
                <p:nvSpPr>
                  <p:cNvPr id="39987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04" y="2698"/>
                    <a:ext cx="1308" cy="227"/>
                  </a:xfrm>
                  <a:prstGeom prst="rect">
                    <a:avLst/>
                  </a:prstGeom>
                  <a:solidFill>
                    <a:srgbClr val="9900FF"/>
                  </a:solidFill>
                  <a:ln w="9525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30000"/>
                      </a:lnSpc>
                      <a:spcBef>
                        <a:spcPct val="50000"/>
                      </a:spcBef>
                    </a:pPr>
                    <a:r>
                      <a:rPr kumimoji="1" lang="en-US" altLang="zh-CN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p </a:t>
                    </a:r>
                    <a:r>
                      <a:rPr kumimoji="1" lang="zh-CN" altLang="en-US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移向指向下一个结点</a:t>
                    </a:r>
                  </a:p>
                </p:txBody>
              </p:sp>
            </p:grpSp>
          </p:grpSp>
        </p:grpSp>
      </p:grpSp>
      <p:grpSp>
        <p:nvGrpSpPr>
          <p:cNvPr id="433167" name="Group 15"/>
          <p:cNvGrpSpPr>
            <a:grpSpLocks/>
          </p:cNvGrpSpPr>
          <p:nvPr/>
        </p:nvGrpSpPr>
        <p:grpSpPr bwMode="auto">
          <a:xfrm>
            <a:off x="990600" y="3581400"/>
            <a:ext cx="7239000" cy="2460625"/>
            <a:chOff x="624" y="2256"/>
            <a:chExt cx="4560" cy="1550"/>
          </a:xfrm>
        </p:grpSpPr>
        <p:grpSp>
          <p:nvGrpSpPr>
            <p:cNvPr id="39942" name="Group 16"/>
            <p:cNvGrpSpPr>
              <a:grpSpLocks/>
            </p:cNvGrpSpPr>
            <p:nvPr/>
          </p:nvGrpSpPr>
          <p:grpSpPr bwMode="auto">
            <a:xfrm>
              <a:off x="624" y="2496"/>
              <a:ext cx="4560" cy="1310"/>
              <a:chOff x="0" y="2918"/>
              <a:chExt cx="3243" cy="905"/>
            </a:xfrm>
          </p:grpSpPr>
          <p:cxnSp>
            <p:nvCxnSpPr>
              <p:cNvPr id="39950" name="AutoShape 17"/>
              <p:cNvCxnSpPr>
                <a:cxnSpLocks noChangeShapeType="1"/>
              </p:cNvCxnSpPr>
              <p:nvPr/>
            </p:nvCxnSpPr>
            <p:spPr bwMode="auto">
              <a:xfrm flipV="1">
                <a:off x="303" y="3366"/>
                <a:ext cx="433" cy="5"/>
              </a:xfrm>
              <a:prstGeom prst="straightConnector1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sp>
            <p:nvSpPr>
              <p:cNvPr id="39951" name="Line 18"/>
              <p:cNvSpPr>
                <a:spLocks noChangeShapeType="1"/>
              </p:cNvSpPr>
              <p:nvPr/>
            </p:nvSpPr>
            <p:spPr bwMode="auto">
              <a:xfrm>
                <a:off x="1532" y="3317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9952" name="Line 19"/>
              <p:cNvSpPr>
                <a:spLocks noChangeShapeType="1"/>
              </p:cNvSpPr>
              <p:nvPr/>
            </p:nvSpPr>
            <p:spPr bwMode="auto">
              <a:xfrm flipH="1">
                <a:off x="1520" y="2964"/>
                <a:ext cx="0" cy="3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9953" name="Text Box 20"/>
              <p:cNvSpPr txBox="1">
                <a:spLocks noChangeArrowheads="1"/>
              </p:cNvSpPr>
              <p:nvPr/>
            </p:nvSpPr>
            <p:spPr bwMode="auto">
              <a:xfrm>
                <a:off x="0" y="3234"/>
                <a:ext cx="340" cy="227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　   </a:t>
                </a:r>
              </a:p>
            </p:txBody>
          </p:sp>
          <p:sp>
            <p:nvSpPr>
              <p:cNvPr id="39954" name="Text Box 21"/>
              <p:cNvSpPr txBox="1">
                <a:spLocks noChangeArrowheads="1"/>
              </p:cNvSpPr>
              <p:nvPr/>
            </p:nvSpPr>
            <p:spPr bwMode="auto">
              <a:xfrm>
                <a:off x="11" y="2918"/>
                <a:ext cx="372" cy="1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00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head</a:t>
                </a:r>
              </a:p>
            </p:txBody>
          </p:sp>
          <p:grpSp>
            <p:nvGrpSpPr>
              <p:cNvPr id="39955" name="Group 22"/>
              <p:cNvGrpSpPr>
                <a:grpSpLocks/>
              </p:cNvGrpSpPr>
              <p:nvPr/>
            </p:nvGrpSpPr>
            <p:grpSpPr bwMode="auto">
              <a:xfrm>
                <a:off x="749" y="3234"/>
                <a:ext cx="567" cy="589"/>
                <a:chOff x="4354" y="1450"/>
                <a:chExt cx="567" cy="589"/>
              </a:xfrm>
            </p:grpSpPr>
            <p:sp>
              <p:nvSpPr>
                <p:cNvPr id="39974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4354" y="1450"/>
                  <a:ext cx="567" cy="198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endParaRPr kumimoji="1" lang="zh-CN" altLang="en-US" sz="160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3997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354" y="1651"/>
                  <a:ext cx="567" cy="198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rgbClr val="FF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 </a:t>
                  </a:r>
                </a:p>
              </p:txBody>
            </p:sp>
            <p:sp>
              <p:nvSpPr>
                <p:cNvPr id="3997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4354" y="1841"/>
                  <a:ext cx="567" cy="198"/>
                </a:xfrm>
                <a:prstGeom prst="rect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000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  </a:t>
                  </a:r>
                </a:p>
              </p:txBody>
            </p:sp>
          </p:grpSp>
          <p:grpSp>
            <p:nvGrpSpPr>
              <p:cNvPr id="39956" name="Group 26"/>
              <p:cNvGrpSpPr>
                <a:grpSpLocks/>
              </p:cNvGrpSpPr>
              <p:nvPr/>
            </p:nvGrpSpPr>
            <p:grpSpPr bwMode="auto">
              <a:xfrm>
                <a:off x="1285" y="3234"/>
                <a:ext cx="996" cy="589"/>
                <a:chOff x="1779" y="2848"/>
                <a:chExt cx="996" cy="589"/>
              </a:xfrm>
            </p:grpSpPr>
            <p:grpSp>
              <p:nvGrpSpPr>
                <p:cNvPr id="39966" name="Group 27"/>
                <p:cNvGrpSpPr>
                  <a:grpSpLocks/>
                </p:cNvGrpSpPr>
                <p:nvPr/>
              </p:nvGrpSpPr>
              <p:grpSpPr bwMode="auto">
                <a:xfrm>
                  <a:off x="2208" y="2848"/>
                  <a:ext cx="567" cy="589"/>
                  <a:chOff x="4354" y="1450"/>
                  <a:chExt cx="567" cy="589"/>
                </a:xfrm>
              </p:grpSpPr>
              <p:sp>
                <p:nvSpPr>
                  <p:cNvPr id="39971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4" y="1450"/>
                    <a:ext cx="567" cy="198"/>
                  </a:xfrm>
                  <a:prstGeom prst="rect">
                    <a:avLst/>
                  </a:prstGeom>
                  <a:solidFill>
                    <a:srgbClr val="CCFFFF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endParaRPr kumimoji="1" lang="zh-CN" altLang="en-US" sz="1600">
                      <a:solidFill>
                        <a:srgbClr val="FF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3997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4" y="1651"/>
                    <a:ext cx="567" cy="198"/>
                  </a:xfrm>
                  <a:prstGeom prst="rect">
                    <a:avLst/>
                  </a:prstGeom>
                  <a:solidFill>
                    <a:srgbClr val="CCFFFF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 </a:t>
                    </a:r>
                  </a:p>
                </p:txBody>
              </p:sp>
              <p:sp>
                <p:nvSpPr>
                  <p:cNvPr id="39973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4" y="1841"/>
                    <a:ext cx="567" cy="198"/>
                  </a:xfrm>
                  <a:prstGeom prst="rect">
                    <a:avLst/>
                  </a:prstGeom>
                  <a:solidFill>
                    <a:srgbClr val="CCFFFF"/>
                  </a:solidFill>
                  <a:ln w="38100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zh-CN" altLang="en-US" sz="2000">
                        <a:solidFill>
                          <a:srgbClr val="FF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  </a:t>
                    </a:r>
                  </a:p>
                </p:txBody>
              </p:sp>
            </p:grpSp>
            <p:grpSp>
              <p:nvGrpSpPr>
                <p:cNvPr id="39967" name="Group 31"/>
                <p:cNvGrpSpPr>
                  <a:grpSpLocks/>
                </p:cNvGrpSpPr>
                <p:nvPr/>
              </p:nvGrpSpPr>
              <p:grpSpPr bwMode="auto">
                <a:xfrm>
                  <a:off x="1779" y="2984"/>
                  <a:ext cx="433" cy="376"/>
                  <a:chOff x="4015" y="2340"/>
                  <a:chExt cx="433" cy="376"/>
                </a:xfrm>
              </p:grpSpPr>
              <p:sp>
                <p:nvSpPr>
                  <p:cNvPr id="39968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03" y="2340"/>
                    <a:ext cx="245" cy="1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69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4202" y="2353"/>
                    <a:ext cx="0" cy="363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970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5" y="2714"/>
                    <a:ext cx="187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39957" name="Text Box 35"/>
              <p:cNvSpPr txBox="1">
                <a:spLocks noChangeArrowheads="1"/>
              </p:cNvSpPr>
              <p:nvPr/>
            </p:nvSpPr>
            <p:spPr bwMode="auto">
              <a:xfrm>
                <a:off x="2676" y="3234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endParaRPr kumimoji="1" lang="zh-CN" altLang="en-US" sz="16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39958" name="Text Box 36"/>
              <p:cNvSpPr txBox="1">
                <a:spLocks noChangeArrowheads="1"/>
              </p:cNvSpPr>
              <p:nvPr/>
            </p:nvSpPr>
            <p:spPr bwMode="auto">
              <a:xfrm>
                <a:off x="2676" y="3435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</a:p>
            </p:txBody>
          </p:sp>
          <p:sp>
            <p:nvSpPr>
              <p:cNvPr id="39959" name="Text Box 37"/>
              <p:cNvSpPr txBox="1">
                <a:spLocks noChangeArrowheads="1"/>
              </p:cNvSpPr>
              <p:nvPr/>
            </p:nvSpPr>
            <p:spPr bwMode="auto">
              <a:xfrm>
                <a:off x="2676" y="3625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zh-CN" altLang="en-US" sz="2000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NULL</a:t>
                </a:r>
              </a:p>
            </p:txBody>
          </p:sp>
          <p:grpSp>
            <p:nvGrpSpPr>
              <p:cNvPr id="39960" name="Group 38"/>
              <p:cNvGrpSpPr>
                <a:grpSpLocks/>
              </p:cNvGrpSpPr>
              <p:nvPr/>
            </p:nvGrpSpPr>
            <p:grpSpPr bwMode="auto">
              <a:xfrm>
                <a:off x="2247" y="3396"/>
                <a:ext cx="433" cy="376"/>
                <a:chOff x="4015" y="2340"/>
                <a:chExt cx="433" cy="376"/>
              </a:xfrm>
            </p:grpSpPr>
            <p:sp>
              <p:nvSpPr>
                <p:cNvPr id="39963" name="Line 39"/>
                <p:cNvSpPr>
                  <a:spLocks noChangeShapeType="1"/>
                </p:cNvSpPr>
                <p:nvPr/>
              </p:nvSpPr>
              <p:spPr bwMode="auto">
                <a:xfrm flipV="1">
                  <a:off x="4203" y="2340"/>
                  <a:ext cx="245" cy="1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9964" name="Line 40"/>
                <p:cNvSpPr>
                  <a:spLocks noChangeShapeType="1"/>
                </p:cNvSpPr>
                <p:nvPr/>
              </p:nvSpPr>
              <p:spPr bwMode="auto">
                <a:xfrm>
                  <a:off x="4202" y="2353"/>
                  <a:ext cx="0" cy="36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39965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4015" y="2714"/>
                  <a:ext cx="187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39961" name="Line 42"/>
              <p:cNvSpPr>
                <a:spLocks noChangeShapeType="1"/>
              </p:cNvSpPr>
              <p:nvPr/>
            </p:nvSpPr>
            <p:spPr bwMode="auto">
              <a:xfrm>
                <a:off x="549" y="3317"/>
                <a:ext cx="187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39962" name="Line 43"/>
              <p:cNvSpPr>
                <a:spLocks noChangeShapeType="1"/>
              </p:cNvSpPr>
              <p:nvPr/>
            </p:nvSpPr>
            <p:spPr bwMode="auto">
              <a:xfrm flipH="1">
                <a:off x="537" y="2964"/>
                <a:ext cx="0" cy="364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39943" name="Text Box 44"/>
            <p:cNvSpPr txBox="1">
              <a:spLocks noChangeArrowheads="1"/>
            </p:cNvSpPr>
            <p:nvPr/>
          </p:nvSpPr>
          <p:spPr bwMode="auto">
            <a:xfrm>
              <a:off x="1248" y="2256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ea typeface="楷体_GB2312" pitchFamily="49" charset="-122"/>
                </a:rPr>
                <a:t>p</a:t>
              </a:r>
            </a:p>
          </p:txBody>
        </p:sp>
        <p:sp>
          <p:nvSpPr>
            <p:cNvPr id="39944" name="Text Box 45"/>
            <p:cNvSpPr txBox="1">
              <a:spLocks noChangeArrowheads="1"/>
            </p:cNvSpPr>
            <p:nvPr/>
          </p:nvSpPr>
          <p:spPr bwMode="auto">
            <a:xfrm>
              <a:off x="1776" y="297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10101</a:t>
              </a:r>
            </a:p>
          </p:txBody>
        </p:sp>
        <p:sp>
          <p:nvSpPr>
            <p:cNvPr id="39945" name="Text Box 46"/>
            <p:cNvSpPr txBox="1">
              <a:spLocks noChangeArrowheads="1"/>
            </p:cNvSpPr>
            <p:nvPr/>
          </p:nvSpPr>
          <p:spPr bwMode="auto">
            <a:xfrm>
              <a:off x="1824" y="3264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89.5</a:t>
              </a:r>
            </a:p>
          </p:txBody>
        </p:sp>
        <p:sp>
          <p:nvSpPr>
            <p:cNvPr id="39946" name="Text Box 47"/>
            <p:cNvSpPr txBox="1">
              <a:spLocks noChangeArrowheads="1"/>
            </p:cNvSpPr>
            <p:nvPr/>
          </p:nvSpPr>
          <p:spPr bwMode="auto">
            <a:xfrm>
              <a:off x="3168" y="297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10103</a:t>
              </a:r>
            </a:p>
          </p:txBody>
        </p:sp>
        <p:sp>
          <p:nvSpPr>
            <p:cNvPr id="39947" name="Text Box 48"/>
            <p:cNvSpPr txBox="1">
              <a:spLocks noChangeArrowheads="1"/>
            </p:cNvSpPr>
            <p:nvPr/>
          </p:nvSpPr>
          <p:spPr bwMode="auto">
            <a:xfrm>
              <a:off x="3312" y="3264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90</a:t>
              </a:r>
            </a:p>
          </p:txBody>
        </p:sp>
        <p:sp>
          <p:nvSpPr>
            <p:cNvPr id="39948" name="Text Box 49"/>
            <p:cNvSpPr txBox="1">
              <a:spLocks noChangeArrowheads="1"/>
            </p:cNvSpPr>
            <p:nvPr/>
          </p:nvSpPr>
          <p:spPr bwMode="auto">
            <a:xfrm>
              <a:off x="4512" y="2976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10107</a:t>
              </a:r>
            </a:p>
          </p:txBody>
        </p:sp>
        <p:sp>
          <p:nvSpPr>
            <p:cNvPr id="39949" name="Text Box 50"/>
            <p:cNvSpPr txBox="1">
              <a:spLocks noChangeArrowheads="1"/>
            </p:cNvSpPr>
            <p:nvPr/>
          </p:nvSpPr>
          <p:spPr bwMode="auto">
            <a:xfrm>
              <a:off x="4608" y="3264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algn="ctr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ea typeface="楷体_GB2312" pitchFamily="49" charset="-122"/>
                </a:rPr>
                <a:t>85</a:t>
              </a:r>
            </a:p>
          </p:txBody>
        </p:sp>
      </p:grpSp>
      <p:sp>
        <p:nvSpPr>
          <p:cNvPr id="39941" name="Rectangle 51"/>
          <p:cNvSpPr>
            <a:spLocks noChangeArrowheads="1"/>
          </p:cNvSpPr>
          <p:nvPr/>
        </p:nvSpPr>
        <p:spPr bwMode="auto">
          <a:xfrm>
            <a:off x="611188" y="0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单链表的输出操作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33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78" name="Group 2"/>
          <p:cNvGrpSpPr>
            <a:grpSpLocks/>
          </p:cNvGrpSpPr>
          <p:nvPr/>
        </p:nvGrpSpPr>
        <p:grpSpPr bwMode="auto">
          <a:xfrm>
            <a:off x="1447800" y="2590800"/>
            <a:ext cx="5259388" cy="314325"/>
            <a:chOff x="282" y="925"/>
            <a:chExt cx="3313" cy="198"/>
          </a:xfrm>
        </p:grpSpPr>
        <p:grpSp>
          <p:nvGrpSpPr>
            <p:cNvPr id="40979" name="Group 3"/>
            <p:cNvGrpSpPr>
              <a:grpSpLocks/>
            </p:cNvGrpSpPr>
            <p:nvPr/>
          </p:nvGrpSpPr>
          <p:grpSpPr bwMode="auto">
            <a:xfrm>
              <a:off x="282" y="925"/>
              <a:ext cx="3313" cy="198"/>
              <a:chOff x="282" y="925"/>
              <a:chExt cx="3313" cy="198"/>
            </a:xfrm>
          </p:grpSpPr>
          <p:sp>
            <p:nvSpPr>
              <p:cNvPr id="40985" name="Text Box 4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0986" name="Text Box 5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0987" name="Text Box 6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0988" name="Text Box 7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0989" name="Text Box 8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grpSp>
          <p:nvGrpSpPr>
            <p:cNvPr id="40980" name="Group 9"/>
            <p:cNvGrpSpPr>
              <a:grpSpLocks/>
            </p:cNvGrpSpPr>
            <p:nvPr/>
          </p:nvGrpSpPr>
          <p:grpSpPr bwMode="auto">
            <a:xfrm>
              <a:off x="667" y="1021"/>
              <a:ext cx="2554" cy="0"/>
              <a:chOff x="691" y="1009"/>
              <a:chExt cx="2554" cy="0"/>
            </a:xfrm>
          </p:grpSpPr>
          <p:sp>
            <p:nvSpPr>
              <p:cNvPr id="40981" name="Line 10"/>
              <p:cNvSpPr>
                <a:spLocks noChangeShapeType="1"/>
              </p:cNvSpPr>
              <p:nvPr/>
            </p:nvSpPr>
            <p:spPr bwMode="auto">
              <a:xfrm>
                <a:off x="691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0982" name="Line 11"/>
              <p:cNvSpPr>
                <a:spLocks noChangeShapeType="1"/>
              </p:cNvSpPr>
              <p:nvPr/>
            </p:nvSpPr>
            <p:spPr bwMode="auto">
              <a:xfrm>
                <a:off x="2894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0983" name="Line 12"/>
              <p:cNvSpPr>
                <a:spLocks noChangeShapeType="1"/>
              </p:cNvSpPr>
              <p:nvPr/>
            </p:nvSpPr>
            <p:spPr bwMode="auto">
              <a:xfrm>
                <a:off x="2159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0984" name="Line 13"/>
              <p:cNvSpPr>
                <a:spLocks noChangeShapeType="1"/>
              </p:cNvSpPr>
              <p:nvPr/>
            </p:nvSpPr>
            <p:spPr bwMode="auto">
              <a:xfrm>
                <a:off x="1412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4190" name="Group 14"/>
          <p:cNvGrpSpPr>
            <a:grpSpLocks/>
          </p:cNvGrpSpPr>
          <p:nvPr/>
        </p:nvGrpSpPr>
        <p:grpSpPr bwMode="auto">
          <a:xfrm>
            <a:off x="1447800" y="3429000"/>
            <a:ext cx="5259388" cy="541338"/>
            <a:chOff x="272" y="1325"/>
            <a:chExt cx="3313" cy="341"/>
          </a:xfrm>
        </p:grpSpPr>
        <p:grpSp>
          <p:nvGrpSpPr>
            <p:cNvPr id="40966" name="Group 15"/>
            <p:cNvGrpSpPr>
              <a:grpSpLocks/>
            </p:cNvGrpSpPr>
            <p:nvPr/>
          </p:nvGrpSpPr>
          <p:grpSpPr bwMode="auto">
            <a:xfrm>
              <a:off x="272" y="1325"/>
              <a:ext cx="3313" cy="198"/>
              <a:chOff x="282" y="925"/>
              <a:chExt cx="3313" cy="198"/>
            </a:xfrm>
          </p:grpSpPr>
          <p:sp>
            <p:nvSpPr>
              <p:cNvPr id="40974" name="Text Box 16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0975" name="Text Box 17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0976" name="Text Box 18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0977" name="Text Box 19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0978" name="Text Box 20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sp>
          <p:nvSpPr>
            <p:cNvPr id="40967" name="Line 21"/>
            <p:cNvSpPr>
              <a:spLocks noChangeShapeType="1"/>
            </p:cNvSpPr>
            <p:nvPr/>
          </p:nvSpPr>
          <p:spPr bwMode="auto">
            <a:xfrm>
              <a:off x="657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68" name="Line 22"/>
            <p:cNvSpPr>
              <a:spLocks noChangeShapeType="1"/>
            </p:cNvSpPr>
            <p:nvPr/>
          </p:nvSpPr>
          <p:spPr bwMode="auto">
            <a:xfrm>
              <a:off x="2860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69" name="Line 23"/>
            <p:cNvSpPr>
              <a:spLocks noChangeShapeType="1"/>
            </p:cNvSpPr>
            <p:nvPr/>
          </p:nvSpPr>
          <p:spPr bwMode="auto">
            <a:xfrm>
              <a:off x="1393" y="1417"/>
              <a:ext cx="19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70" name="Line 24"/>
            <p:cNvSpPr>
              <a:spLocks noChangeShapeType="1"/>
            </p:cNvSpPr>
            <p:nvPr/>
          </p:nvSpPr>
          <p:spPr bwMode="auto">
            <a:xfrm>
              <a:off x="1581" y="1417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71" name="Line 25"/>
            <p:cNvSpPr>
              <a:spLocks noChangeShapeType="1"/>
            </p:cNvSpPr>
            <p:nvPr/>
          </p:nvSpPr>
          <p:spPr bwMode="auto">
            <a:xfrm flipV="1">
              <a:off x="1580" y="1663"/>
              <a:ext cx="7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72" name="Line 26"/>
            <p:cNvSpPr>
              <a:spLocks noChangeShapeType="1"/>
            </p:cNvSpPr>
            <p:nvPr/>
          </p:nvSpPr>
          <p:spPr bwMode="auto">
            <a:xfrm>
              <a:off x="2274" y="1420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0973" name="Line 27"/>
            <p:cNvSpPr>
              <a:spLocks noChangeShapeType="1"/>
            </p:cNvSpPr>
            <p:nvPr/>
          </p:nvSpPr>
          <p:spPr bwMode="auto">
            <a:xfrm>
              <a:off x="2265" y="1418"/>
              <a:ext cx="22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0964" name="Text Box 28"/>
          <p:cNvSpPr txBox="1">
            <a:spLocks noChangeArrowheads="1"/>
          </p:cNvSpPr>
          <p:nvPr/>
        </p:nvSpPr>
        <p:spPr bwMode="auto">
          <a:xfrm>
            <a:off x="381000" y="1477963"/>
            <a:ext cx="7956550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删除链表：已有一个链表，把其中某个结点删除。</a:t>
            </a:r>
            <a:r>
              <a:rPr kumimoji="1" lang="zh-CN" altLang="en-US" sz="2800" b="1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40965" name="Rectangle 29"/>
          <p:cNvSpPr>
            <a:spLocks noChangeArrowheads="1"/>
          </p:cNvSpPr>
          <p:nvPr/>
        </p:nvSpPr>
        <p:spPr bwMode="auto">
          <a:xfrm>
            <a:off x="611188" y="0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单链表的删除结点操作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34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34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6" name="Group 2"/>
          <p:cNvGrpSpPr>
            <a:grpSpLocks/>
          </p:cNvGrpSpPr>
          <p:nvPr/>
        </p:nvGrpSpPr>
        <p:grpSpPr bwMode="auto">
          <a:xfrm>
            <a:off x="431800" y="1468438"/>
            <a:ext cx="5259388" cy="314325"/>
            <a:chOff x="282" y="925"/>
            <a:chExt cx="3313" cy="198"/>
          </a:xfrm>
        </p:grpSpPr>
        <p:grpSp>
          <p:nvGrpSpPr>
            <p:cNvPr id="42031" name="Group 3"/>
            <p:cNvGrpSpPr>
              <a:grpSpLocks/>
            </p:cNvGrpSpPr>
            <p:nvPr/>
          </p:nvGrpSpPr>
          <p:grpSpPr bwMode="auto">
            <a:xfrm>
              <a:off x="282" y="925"/>
              <a:ext cx="3313" cy="198"/>
              <a:chOff x="282" y="925"/>
              <a:chExt cx="3313" cy="198"/>
            </a:xfrm>
          </p:grpSpPr>
          <p:sp>
            <p:nvSpPr>
              <p:cNvPr id="42037" name="Text Box 4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2038" name="Text Box 5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2039" name="Text Box 6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2040" name="Text Box 7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2041" name="Text Box 8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grpSp>
          <p:nvGrpSpPr>
            <p:cNvPr id="42032" name="Group 9"/>
            <p:cNvGrpSpPr>
              <a:grpSpLocks/>
            </p:cNvGrpSpPr>
            <p:nvPr/>
          </p:nvGrpSpPr>
          <p:grpSpPr bwMode="auto">
            <a:xfrm>
              <a:off x="667" y="1021"/>
              <a:ext cx="2554" cy="0"/>
              <a:chOff x="691" y="1009"/>
              <a:chExt cx="2554" cy="0"/>
            </a:xfrm>
          </p:grpSpPr>
          <p:sp>
            <p:nvSpPr>
              <p:cNvPr id="42033" name="Line 10"/>
              <p:cNvSpPr>
                <a:spLocks noChangeShapeType="1"/>
              </p:cNvSpPr>
              <p:nvPr/>
            </p:nvSpPr>
            <p:spPr bwMode="auto">
              <a:xfrm>
                <a:off x="691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2034" name="Line 11"/>
              <p:cNvSpPr>
                <a:spLocks noChangeShapeType="1"/>
              </p:cNvSpPr>
              <p:nvPr/>
            </p:nvSpPr>
            <p:spPr bwMode="auto">
              <a:xfrm>
                <a:off x="2894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2035" name="Line 12"/>
              <p:cNvSpPr>
                <a:spLocks noChangeShapeType="1"/>
              </p:cNvSpPr>
              <p:nvPr/>
            </p:nvSpPr>
            <p:spPr bwMode="auto">
              <a:xfrm>
                <a:off x="2159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2036" name="Line 13"/>
              <p:cNvSpPr>
                <a:spLocks noChangeShapeType="1"/>
              </p:cNvSpPr>
              <p:nvPr/>
            </p:nvSpPr>
            <p:spPr bwMode="auto">
              <a:xfrm>
                <a:off x="1412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1987" name="Group 14"/>
          <p:cNvGrpSpPr>
            <a:grpSpLocks/>
          </p:cNvGrpSpPr>
          <p:nvPr/>
        </p:nvGrpSpPr>
        <p:grpSpPr bwMode="auto">
          <a:xfrm>
            <a:off x="431800" y="2028825"/>
            <a:ext cx="5259388" cy="541338"/>
            <a:chOff x="272" y="1325"/>
            <a:chExt cx="3313" cy="341"/>
          </a:xfrm>
        </p:grpSpPr>
        <p:grpSp>
          <p:nvGrpSpPr>
            <p:cNvPr id="42018" name="Group 15"/>
            <p:cNvGrpSpPr>
              <a:grpSpLocks/>
            </p:cNvGrpSpPr>
            <p:nvPr/>
          </p:nvGrpSpPr>
          <p:grpSpPr bwMode="auto">
            <a:xfrm>
              <a:off x="272" y="1325"/>
              <a:ext cx="3313" cy="198"/>
              <a:chOff x="282" y="925"/>
              <a:chExt cx="3313" cy="198"/>
            </a:xfrm>
          </p:grpSpPr>
          <p:sp>
            <p:nvSpPr>
              <p:cNvPr id="42026" name="Text Box 16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2027" name="Text Box 17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2028" name="Text Box 18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2029" name="Text Box 19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2030" name="Text Box 20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sp>
          <p:nvSpPr>
            <p:cNvPr id="42019" name="Line 21"/>
            <p:cNvSpPr>
              <a:spLocks noChangeShapeType="1"/>
            </p:cNvSpPr>
            <p:nvPr/>
          </p:nvSpPr>
          <p:spPr bwMode="auto">
            <a:xfrm>
              <a:off x="657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2020" name="Line 22"/>
            <p:cNvSpPr>
              <a:spLocks noChangeShapeType="1"/>
            </p:cNvSpPr>
            <p:nvPr/>
          </p:nvSpPr>
          <p:spPr bwMode="auto">
            <a:xfrm>
              <a:off x="2860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2021" name="Line 23"/>
            <p:cNvSpPr>
              <a:spLocks noChangeShapeType="1"/>
            </p:cNvSpPr>
            <p:nvPr/>
          </p:nvSpPr>
          <p:spPr bwMode="auto">
            <a:xfrm>
              <a:off x="1393" y="1417"/>
              <a:ext cx="19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2022" name="Line 24"/>
            <p:cNvSpPr>
              <a:spLocks noChangeShapeType="1"/>
            </p:cNvSpPr>
            <p:nvPr/>
          </p:nvSpPr>
          <p:spPr bwMode="auto">
            <a:xfrm>
              <a:off x="1581" y="1417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2023" name="Line 25"/>
            <p:cNvSpPr>
              <a:spLocks noChangeShapeType="1"/>
            </p:cNvSpPr>
            <p:nvPr/>
          </p:nvSpPr>
          <p:spPr bwMode="auto">
            <a:xfrm flipV="1">
              <a:off x="1580" y="1663"/>
              <a:ext cx="7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2024" name="Line 26"/>
            <p:cNvSpPr>
              <a:spLocks noChangeShapeType="1"/>
            </p:cNvSpPr>
            <p:nvPr/>
          </p:nvSpPr>
          <p:spPr bwMode="auto">
            <a:xfrm>
              <a:off x="2274" y="1420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2025" name="Line 27"/>
            <p:cNvSpPr>
              <a:spLocks noChangeShapeType="1"/>
            </p:cNvSpPr>
            <p:nvPr/>
          </p:nvSpPr>
          <p:spPr bwMode="auto">
            <a:xfrm>
              <a:off x="2265" y="1418"/>
              <a:ext cx="22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35228" name="Text Box 28"/>
          <p:cNvSpPr txBox="1">
            <a:spLocks noChangeArrowheads="1"/>
          </p:cNvSpPr>
          <p:nvPr/>
        </p:nvSpPr>
        <p:spPr bwMode="auto">
          <a:xfrm>
            <a:off x="279400" y="2720975"/>
            <a:ext cx="9318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算法</a:t>
            </a:r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435229" name="Group 29"/>
          <p:cNvGrpSpPr>
            <a:grpSpLocks/>
          </p:cNvGrpSpPr>
          <p:nvPr/>
        </p:nvGrpSpPr>
        <p:grpSpPr bwMode="auto">
          <a:xfrm>
            <a:off x="762000" y="3581400"/>
            <a:ext cx="5778500" cy="1425575"/>
            <a:chOff x="482" y="2273"/>
            <a:chExt cx="3640" cy="898"/>
          </a:xfrm>
        </p:grpSpPr>
        <p:sp>
          <p:nvSpPr>
            <p:cNvPr id="41991" name="Text Box 30"/>
            <p:cNvSpPr txBox="1">
              <a:spLocks noChangeArrowheads="1"/>
            </p:cNvSpPr>
            <p:nvPr/>
          </p:nvSpPr>
          <p:spPr bwMode="auto">
            <a:xfrm>
              <a:off x="493" y="2273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head</a:t>
              </a:r>
              <a:endParaRPr kumimoji="1"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41992" name="Group 31"/>
            <p:cNvGrpSpPr>
              <a:grpSpLocks/>
            </p:cNvGrpSpPr>
            <p:nvPr/>
          </p:nvGrpSpPr>
          <p:grpSpPr bwMode="auto">
            <a:xfrm>
              <a:off x="482" y="2349"/>
              <a:ext cx="3640" cy="822"/>
              <a:chOff x="482" y="2349"/>
              <a:chExt cx="3640" cy="822"/>
            </a:xfrm>
          </p:grpSpPr>
          <p:sp>
            <p:nvSpPr>
              <p:cNvPr id="41994" name="Line 32"/>
              <p:cNvSpPr>
                <a:spLocks noChangeShapeType="1"/>
              </p:cNvSpPr>
              <p:nvPr/>
            </p:nvSpPr>
            <p:spPr bwMode="auto">
              <a:xfrm flipV="1">
                <a:off x="3314" y="2674"/>
                <a:ext cx="245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1995" name="Line 33"/>
              <p:cNvSpPr>
                <a:spLocks noChangeShapeType="1"/>
              </p:cNvSpPr>
              <p:nvPr/>
            </p:nvSpPr>
            <p:spPr bwMode="auto">
              <a:xfrm>
                <a:off x="3313" y="2687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1996" name="Line 34"/>
              <p:cNvSpPr>
                <a:spLocks noChangeShapeType="1"/>
              </p:cNvSpPr>
              <p:nvPr/>
            </p:nvSpPr>
            <p:spPr bwMode="auto">
              <a:xfrm flipH="1">
                <a:off x="3115" y="3048"/>
                <a:ext cx="19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1997" name="Text Box 35"/>
              <p:cNvSpPr txBox="1">
                <a:spLocks noChangeArrowheads="1"/>
              </p:cNvSpPr>
              <p:nvPr/>
            </p:nvSpPr>
            <p:spPr bwMode="auto">
              <a:xfrm>
                <a:off x="482" y="2546"/>
                <a:ext cx="340" cy="227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1600" b="1">
                    <a:latin typeface="Arial" panose="020B0604020202020204" pitchFamily="34" charset="0"/>
                    <a:ea typeface="黑体" panose="02010609060101010101" pitchFamily="49" charset="-122"/>
                  </a:rPr>
                  <a:t>　   </a:t>
                </a:r>
              </a:p>
            </p:txBody>
          </p:sp>
          <p:grpSp>
            <p:nvGrpSpPr>
              <p:cNvPr id="41998" name="Group 36"/>
              <p:cNvGrpSpPr>
                <a:grpSpLocks/>
              </p:cNvGrpSpPr>
              <p:nvPr/>
            </p:nvGrpSpPr>
            <p:grpSpPr bwMode="auto">
              <a:xfrm>
                <a:off x="1523" y="2579"/>
                <a:ext cx="567" cy="589"/>
                <a:chOff x="4354" y="1450"/>
                <a:chExt cx="567" cy="589"/>
              </a:xfrm>
            </p:grpSpPr>
            <p:sp>
              <p:nvSpPr>
                <p:cNvPr id="42015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54" y="1450"/>
                  <a:ext cx="567" cy="198"/>
                </a:xfrm>
                <a:prstGeom prst="rect">
                  <a:avLst/>
                </a:prstGeom>
                <a:solidFill>
                  <a:srgbClr val="CCFFFF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10101</a:t>
                  </a:r>
                  <a:endParaRPr kumimoji="1" lang="en-US" altLang="zh-CN" sz="16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2016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54" y="1651"/>
                  <a:ext cx="567" cy="198"/>
                </a:xfrm>
                <a:prstGeom prst="rect">
                  <a:avLst/>
                </a:prstGeom>
                <a:solidFill>
                  <a:srgbClr val="CCFFFF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89.5</a:t>
                  </a:r>
                </a:p>
              </p:txBody>
            </p:sp>
            <p:sp>
              <p:nvSpPr>
                <p:cNvPr id="42017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54" y="1841"/>
                  <a:ext cx="567" cy="198"/>
                </a:xfrm>
                <a:prstGeom prst="rect">
                  <a:avLst/>
                </a:prstGeom>
                <a:solidFill>
                  <a:srgbClr val="CCFFFF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000" b="1">
                      <a:latin typeface="Arial" panose="020B0604020202020204" pitchFamily="34" charset="0"/>
                      <a:ea typeface="黑体" panose="02010609060101010101" pitchFamily="49" charset="-122"/>
                    </a:rPr>
                    <a:t>  </a:t>
                  </a:r>
                </a:p>
              </p:txBody>
            </p:sp>
          </p:grpSp>
          <p:cxnSp>
            <p:nvCxnSpPr>
              <p:cNvPr id="41999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830" y="2718"/>
                <a:ext cx="686" cy="1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2000" name="Group 41"/>
              <p:cNvGrpSpPr>
                <a:grpSpLocks/>
              </p:cNvGrpSpPr>
              <p:nvPr/>
            </p:nvGrpSpPr>
            <p:grpSpPr bwMode="auto">
              <a:xfrm>
                <a:off x="2119" y="2582"/>
                <a:ext cx="984" cy="589"/>
                <a:chOff x="1978" y="2043"/>
                <a:chExt cx="984" cy="589"/>
              </a:xfrm>
            </p:grpSpPr>
            <p:grpSp>
              <p:nvGrpSpPr>
                <p:cNvPr id="42007" name="Group 42"/>
                <p:cNvGrpSpPr>
                  <a:grpSpLocks/>
                </p:cNvGrpSpPr>
                <p:nvPr/>
              </p:nvGrpSpPr>
              <p:grpSpPr bwMode="auto">
                <a:xfrm>
                  <a:off x="2395" y="2043"/>
                  <a:ext cx="567" cy="589"/>
                  <a:chOff x="4354" y="1450"/>
                  <a:chExt cx="567" cy="589"/>
                </a:xfrm>
              </p:grpSpPr>
              <p:sp>
                <p:nvSpPr>
                  <p:cNvPr id="42012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4" y="1450"/>
                    <a:ext cx="567" cy="198"/>
                  </a:xfrm>
                  <a:prstGeom prst="rect">
                    <a:avLst/>
                  </a:prstGeom>
                  <a:solidFill>
                    <a:srgbClr val="CCFFFF"/>
                  </a:solidFill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10103</a:t>
                    </a:r>
                    <a:endParaRPr kumimoji="1" lang="en-US" altLang="zh-CN" sz="16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2013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4" y="1651"/>
                    <a:ext cx="567" cy="198"/>
                  </a:xfrm>
                  <a:prstGeom prst="rect">
                    <a:avLst/>
                  </a:prstGeom>
                  <a:solidFill>
                    <a:srgbClr val="CCFFFF"/>
                  </a:solidFill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90</a:t>
                    </a:r>
                  </a:p>
                </p:txBody>
              </p:sp>
              <p:sp>
                <p:nvSpPr>
                  <p:cNvPr id="42014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4" y="1841"/>
                    <a:ext cx="567" cy="198"/>
                  </a:xfrm>
                  <a:prstGeom prst="rect">
                    <a:avLst/>
                  </a:prstGeom>
                  <a:solidFill>
                    <a:srgbClr val="CCFFFF"/>
                  </a:solidFill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zh-CN" altLang="en-US" sz="2000" b="1"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  </a:t>
                    </a:r>
                  </a:p>
                </p:txBody>
              </p:sp>
            </p:grpSp>
            <p:grpSp>
              <p:nvGrpSpPr>
                <p:cNvPr id="42008" name="Group 46"/>
                <p:cNvGrpSpPr>
                  <a:grpSpLocks/>
                </p:cNvGrpSpPr>
                <p:nvPr/>
              </p:nvGrpSpPr>
              <p:grpSpPr bwMode="auto">
                <a:xfrm>
                  <a:off x="1978" y="2121"/>
                  <a:ext cx="433" cy="376"/>
                  <a:chOff x="4015" y="2340"/>
                  <a:chExt cx="433" cy="376"/>
                </a:xfrm>
              </p:grpSpPr>
              <p:sp>
                <p:nvSpPr>
                  <p:cNvPr id="42009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03" y="2340"/>
                    <a:ext cx="245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202" y="2353"/>
                    <a:ext cx="0" cy="3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011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5" y="2714"/>
                    <a:ext cx="18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2001" name="Text Box 50"/>
              <p:cNvSpPr txBox="1">
                <a:spLocks noChangeArrowheads="1"/>
              </p:cNvSpPr>
              <p:nvPr/>
            </p:nvSpPr>
            <p:spPr bwMode="auto">
              <a:xfrm>
                <a:off x="3555" y="2573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10107</a:t>
                </a:r>
                <a:endPara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2002" name="Text Box 51"/>
              <p:cNvSpPr txBox="1">
                <a:spLocks noChangeArrowheads="1"/>
              </p:cNvSpPr>
              <p:nvPr/>
            </p:nvSpPr>
            <p:spPr bwMode="auto">
              <a:xfrm>
                <a:off x="3555" y="2774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85</a:t>
                </a:r>
              </a:p>
            </p:txBody>
          </p:sp>
          <p:sp>
            <p:nvSpPr>
              <p:cNvPr id="42003" name="Text Box 52"/>
              <p:cNvSpPr txBox="1">
                <a:spLocks noChangeArrowheads="1"/>
              </p:cNvSpPr>
              <p:nvPr/>
            </p:nvSpPr>
            <p:spPr bwMode="auto">
              <a:xfrm>
                <a:off x="3555" y="2964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NULL</a:t>
                </a:r>
                <a:r>
                  <a:rPr kumimoji="1" lang="en-US" altLang="zh-CN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</a:p>
            </p:txBody>
          </p:sp>
          <p:grpSp>
            <p:nvGrpSpPr>
              <p:cNvPr id="42004" name="Group 53"/>
              <p:cNvGrpSpPr>
                <a:grpSpLocks/>
              </p:cNvGrpSpPr>
              <p:nvPr/>
            </p:nvGrpSpPr>
            <p:grpSpPr bwMode="auto">
              <a:xfrm>
                <a:off x="1216" y="2349"/>
                <a:ext cx="302" cy="286"/>
                <a:chOff x="1162" y="2119"/>
                <a:chExt cx="302" cy="286"/>
              </a:xfrm>
            </p:grpSpPr>
            <p:sp>
              <p:nvSpPr>
                <p:cNvPr id="42005" name="Line 54"/>
                <p:cNvSpPr>
                  <a:spLocks noChangeShapeType="1"/>
                </p:cNvSpPr>
                <p:nvPr/>
              </p:nvSpPr>
              <p:spPr bwMode="auto">
                <a:xfrm>
                  <a:off x="1162" y="2119"/>
                  <a:ext cx="0" cy="28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2006" name="Line 55"/>
                <p:cNvSpPr>
                  <a:spLocks noChangeShapeType="1"/>
                </p:cNvSpPr>
                <p:nvPr/>
              </p:nvSpPr>
              <p:spPr bwMode="auto">
                <a:xfrm>
                  <a:off x="1162" y="2404"/>
                  <a:ext cx="30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1993" name="Text Box 56"/>
            <p:cNvSpPr txBox="1">
              <a:spLocks noChangeArrowheads="1"/>
            </p:cNvSpPr>
            <p:nvPr/>
          </p:nvSpPr>
          <p:spPr bwMode="auto">
            <a:xfrm>
              <a:off x="1297" y="2292"/>
              <a:ext cx="1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P1</a:t>
              </a:r>
            </a:p>
          </p:txBody>
        </p:sp>
      </p:grpSp>
      <p:sp>
        <p:nvSpPr>
          <p:cNvPr id="41990" name="Rectangle 57"/>
          <p:cNvSpPr>
            <a:spLocks noChangeArrowheads="1"/>
          </p:cNvSpPr>
          <p:nvPr/>
        </p:nvSpPr>
        <p:spPr bwMode="auto">
          <a:xfrm>
            <a:off x="611188" y="0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单链表的删除操作动画演示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5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3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10" name="Group 2"/>
          <p:cNvGrpSpPr>
            <a:grpSpLocks/>
          </p:cNvGrpSpPr>
          <p:nvPr/>
        </p:nvGrpSpPr>
        <p:grpSpPr bwMode="auto">
          <a:xfrm>
            <a:off x="431800" y="1468438"/>
            <a:ext cx="5259388" cy="314325"/>
            <a:chOff x="282" y="925"/>
            <a:chExt cx="3313" cy="198"/>
          </a:xfrm>
        </p:grpSpPr>
        <p:grpSp>
          <p:nvGrpSpPr>
            <p:cNvPr id="43055" name="Group 3"/>
            <p:cNvGrpSpPr>
              <a:grpSpLocks/>
            </p:cNvGrpSpPr>
            <p:nvPr/>
          </p:nvGrpSpPr>
          <p:grpSpPr bwMode="auto">
            <a:xfrm>
              <a:off x="282" y="925"/>
              <a:ext cx="3313" cy="198"/>
              <a:chOff x="282" y="925"/>
              <a:chExt cx="3313" cy="198"/>
            </a:xfrm>
          </p:grpSpPr>
          <p:sp>
            <p:nvSpPr>
              <p:cNvPr id="43061" name="Text Box 4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3062" name="Text Box 5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3063" name="Text Box 6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3064" name="Text Box 7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3065" name="Text Box 8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grpSp>
          <p:nvGrpSpPr>
            <p:cNvPr id="43056" name="Group 9"/>
            <p:cNvGrpSpPr>
              <a:grpSpLocks/>
            </p:cNvGrpSpPr>
            <p:nvPr/>
          </p:nvGrpSpPr>
          <p:grpSpPr bwMode="auto">
            <a:xfrm>
              <a:off x="667" y="1021"/>
              <a:ext cx="2554" cy="0"/>
              <a:chOff x="691" y="1009"/>
              <a:chExt cx="2554" cy="0"/>
            </a:xfrm>
          </p:grpSpPr>
          <p:sp>
            <p:nvSpPr>
              <p:cNvPr id="43057" name="Line 10"/>
              <p:cNvSpPr>
                <a:spLocks noChangeShapeType="1"/>
              </p:cNvSpPr>
              <p:nvPr/>
            </p:nvSpPr>
            <p:spPr bwMode="auto">
              <a:xfrm>
                <a:off x="691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3058" name="Line 11"/>
              <p:cNvSpPr>
                <a:spLocks noChangeShapeType="1"/>
              </p:cNvSpPr>
              <p:nvPr/>
            </p:nvSpPr>
            <p:spPr bwMode="auto">
              <a:xfrm>
                <a:off x="2894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3059" name="Line 12"/>
              <p:cNvSpPr>
                <a:spLocks noChangeShapeType="1"/>
              </p:cNvSpPr>
              <p:nvPr/>
            </p:nvSpPr>
            <p:spPr bwMode="auto">
              <a:xfrm>
                <a:off x="2159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3060" name="Line 13"/>
              <p:cNvSpPr>
                <a:spLocks noChangeShapeType="1"/>
              </p:cNvSpPr>
              <p:nvPr/>
            </p:nvSpPr>
            <p:spPr bwMode="auto">
              <a:xfrm>
                <a:off x="1412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3011" name="Group 14"/>
          <p:cNvGrpSpPr>
            <a:grpSpLocks/>
          </p:cNvGrpSpPr>
          <p:nvPr/>
        </p:nvGrpSpPr>
        <p:grpSpPr bwMode="auto">
          <a:xfrm>
            <a:off x="431800" y="2028825"/>
            <a:ext cx="5259388" cy="541338"/>
            <a:chOff x="272" y="1325"/>
            <a:chExt cx="3313" cy="341"/>
          </a:xfrm>
        </p:grpSpPr>
        <p:grpSp>
          <p:nvGrpSpPr>
            <p:cNvPr id="43042" name="Group 15"/>
            <p:cNvGrpSpPr>
              <a:grpSpLocks/>
            </p:cNvGrpSpPr>
            <p:nvPr/>
          </p:nvGrpSpPr>
          <p:grpSpPr bwMode="auto">
            <a:xfrm>
              <a:off x="272" y="1325"/>
              <a:ext cx="3313" cy="198"/>
              <a:chOff x="282" y="925"/>
              <a:chExt cx="3313" cy="198"/>
            </a:xfrm>
          </p:grpSpPr>
          <p:sp>
            <p:nvSpPr>
              <p:cNvPr id="43050" name="Text Box 16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3051" name="Text Box 17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3052" name="Text Box 18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3053" name="Text Box 19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3054" name="Text Box 20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sp>
          <p:nvSpPr>
            <p:cNvPr id="43043" name="Line 21"/>
            <p:cNvSpPr>
              <a:spLocks noChangeShapeType="1"/>
            </p:cNvSpPr>
            <p:nvPr/>
          </p:nvSpPr>
          <p:spPr bwMode="auto">
            <a:xfrm>
              <a:off x="657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44" name="Line 22"/>
            <p:cNvSpPr>
              <a:spLocks noChangeShapeType="1"/>
            </p:cNvSpPr>
            <p:nvPr/>
          </p:nvSpPr>
          <p:spPr bwMode="auto">
            <a:xfrm>
              <a:off x="2860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45" name="Line 23"/>
            <p:cNvSpPr>
              <a:spLocks noChangeShapeType="1"/>
            </p:cNvSpPr>
            <p:nvPr/>
          </p:nvSpPr>
          <p:spPr bwMode="auto">
            <a:xfrm>
              <a:off x="1393" y="1417"/>
              <a:ext cx="19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46" name="Line 24"/>
            <p:cNvSpPr>
              <a:spLocks noChangeShapeType="1"/>
            </p:cNvSpPr>
            <p:nvPr/>
          </p:nvSpPr>
          <p:spPr bwMode="auto">
            <a:xfrm>
              <a:off x="1581" y="1417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47" name="Line 25"/>
            <p:cNvSpPr>
              <a:spLocks noChangeShapeType="1"/>
            </p:cNvSpPr>
            <p:nvPr/>
          </p:nvSpPr>
          <p:spPr bwMode="auto">
            <a:xfrm flipV="1">
              <a:off x="1580" y="1663"/>
              <a:ext cx="7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48" name="Line 26"/>
            <p:cNvSpPr>
              <a:spLocks noChangeShapeType="1"/>
            </p:cNvSpPr>
            <p:nvPr/>
          </p:nvSpPr>
          <p:spPr bwMode="auto">
            <a:xfrm>
              <a:off x="2274" y="1420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49" name="Line 27"/>
            <p:cNvSpPr>
              <a:spLocks noChangeShapeType="1"/>
            </p:cNvSpPr>
            <p:nvPr/>
          </p:nvSpPr>
          <p:spPr bwMode="auto">
            <a:xfrm>
              <a:off x="2265" y="1418"/>
              <a:ext cx="22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3012" name="Text Box 28"/>
          <p:cNvSpPr txBox="1">
            <a:spLocks noChangeArrowheads="1"/>
          </p:cNvSpPr>
          <p:nvPr/>
        </p:nvSpPr>
        <p:spPr bwMode="auto">
          <a:xfrm>
            <a:off x="279400" y="2720975"/>
            <a:ext cx="9318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算法</a:t>
            </a:r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43013" name="Group 29"/>
          <p:cNvGrpSpPr>
            <a:grpSpLocks/>
          </p:cNvGrpSpPr>
          <p:nvPr/>
        </p:nvGrpSpPr>
        <p:grpSpPr bwMode="auto">
          <a:xfrm>
            <a:off x="1403350" y="3573463"/>
            <a:ext cx="5778500" cy="1738312"/>
            <a:chOff x="482" y="2273"/>
            <a:chExt cx="3640" cy="1095"/>
          </a:xfrm>
        </p:grpSpPr>
        <p:sp>
          <p:nvSpPr>
            <p:cNvPr id="43015" name="Line 30"/>
            <p:cNvSpPr>
              <a:spLocks noChangeShapeType="1"/>
            </p:cNvSpPr>
            <p:nvPr/>
          </p:nvSpPr>
          <p:spPr bwMode="auto">
            <a:xfrm flipV="1">
              <a:off x="3314" y="2674"/>
              <a:ext cx="24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16" name="Line 31"/>
            <p:cNvSpPr>
              <a:spLocks noChangeShapeType="1"/>
            </p:cNvSpPr>
            <p:nvPr/>
          </p:nvSpPr>
          <p:spPr bwMode="auto">
            <a:xfrm>
              <a:off x="3313" y="2687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17" name="Line 32"/>
            <p:cNvSpPr>
              <a:spLocks noChangeShapeType="1"/>
            </p:cNvSpPr>
            <p:nvPr/>
          </p:nvSpPr>
          <p:spPr bwMode="auto">
            <a:xfrm flipH="1">
              <a:off x="3115" y="3048"/>
              <a:ext cx="1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18" name="Text Box 33"/>
            <p:cNvSpPr txBox="1">
              <a:spLocks noChangeArrowheads="1"/>
            </p:cNvSpPr>
            <p:nvPr/>
          </p:nvSpPr>
          <p:spPr bwMode="auto">
            <a:xfrm>
              <a:off x="482" y="2546"/>
              <a:ext cx="340" cy="22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Arial" panose="020B0604020202020204" pitchFamily="34" charset="0"/>
                  <a:ea typeface="黑体" panose="02010609060101010101" pitchFamily="49" charset="-122"/>
                </a:rPr>
                <a:t>　   </a:t>
              </a:r>
            </a:p>
          </p:txBody>
        </p:sp>
        <p:sp>
          <p:nvSpPr>
            <p:cNvPr id="43019" name="Text Box 34"/>
            <p:cNvSpPr txBox="1">
              <a:spLocks noChangeArrowheads="1"/>
            </p:cNvSpPr>
            <p:nvPr/>
          </p:nvSpPr>
          <p:spPr bwMode="auto">
            <a:xfrm>
              <a:off x="493" y="2273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head</a:t>
              </a:r>
              <a:endParaRPr kumimoji="1"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020" name="Text Box 35"/>
            <p:cNvSpPr txBox="1">
              <a:spLocks noChangeArrowheads="1"/>
            </p:cNvSpPr>
            <p:nvPr/>
          </p:nvSpPr>
          <p:spPr bwMode="auto">
            <a:xfrm>
              <a:off x="1523" y="2579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10101</a:t>
              </a:r>
              <a:endParaRPr kumimoji="1"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021" name="Text Box 36"/>
            <p:cNvSpPr txBox="1">
              <a:spLocks noChangeArrowheads="1"/>
            </p:cNvSpPr>
            <p:nvPr/>
          </p:nvSpPr>
          <p:spPr bwMode="auto">
            <a:xfrm>
              <a:off x="1523" y="2780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89.5</a:t>
              </a:r>
            </a:p>
          </p:txBody>
        </p:sp>
        <p:sp>
          <p:nvSpPr>
            <p:cNvPr id="43022" name="Text Box 37"/>
            <p:cNvSpPr txBox="1">
              <a:spLocks noChangeArrowheads="1"/>
            </p:cNvSpPr>
            <p:nvPr/>
          </p:nvSpPr>
          <p:spPr bwMode="auto">
            <a:xfrm>
              <a:off x="1523" y="2970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Arial" panose="020B0604020202020204" pitchFamily="34" charset="0"/>
                  <a:ea typeface="黑体" panose="02010609060101010101" pitchFamily="49" charset="-122"/>
                </a:rPr>
                <a:t>  </a:t>
              </a:r>
            </a:p>
          </p:txBody>
        </p:sp>
        <p:cxnSp>
          <p:nvCxnSpPr>
            <p:cNvPr id="43023" name="AutoShape 38"/>
            <p:cNvCxnSpPr>
              <a:cxnSpLocks noChangeShapeType="1"/>
            </p:cNvCxnSpPr>
            <p:nvPr/>
          </p:nvCxnSpPr>
          <p:spPr bwMode="auto">
            <a:xfrm>
              <a:off x="2386" y="2746"/>
              <a:ext cx="151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43024" name="Group 39"/>
            <p:cNvGrpSpPr>
              <a:grpSpLocks/>
            </p:cNvGrpSpPr>
            <p:nvPr/>
          </p:nvGrpSpPr>
          <p:grpSpPr bwMode="auto">
            <a:xfrm>
              <a:off x="2536" y="2582"/>
              <a:ext cx="567" cy="589"/>
              <a:chOff x="4354" y="1450"/>
              <a:chExt cx="567" cy="589"/>
            </a:xfrm>
          </p:grpSpPr>
          <p:sp>
            <p:nvSpPr>
              <p:cNvPr id="43039" name="Text Box 40"/>
              <p:cNvSpPr txBox="1">
                <a:spLocks noChangeArrowheads="1"/>
              </p:cNvSpPr>
              <p:nvPr/>
            </p:nvSpPr>
            <p:spPr bwMode="auto">
              <a:xfrm>
                <a:off x="4354" y="1450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10103</a:t>
                </a:r>
                <a:endPara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3040" name="Text Box 41"/>
              <p:cNvSpPr txBox="1">
                <a:spLocks noChangeArrowheads="1"/>
              </p:cNvSpPr>
              <p:nvPr/>
            </p:nvSpPr>
            <p:spPr bwMode="auto">
              <a:xfrm>
                <a:off x="4354" y="1651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90</a:t>
                </a:r>
              </a:p>
            </p:txBody>
          </p:sp>
          <p:sp>
            <p:nvSpPr>
              <p:cNvPr id="43041" name="Text Box 42"/>
              <p:cNvSpPr txBox="1">
                <a:spLocks noChangeArrowheads="1"/>
              </p:cNvSpPr>
              <p:nvPr/>
            </p:nvSpPr>
            <p:spPr bwMode="auto">
              <a:xfrm>
                <a:off x="4354" y="1841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  </a:t>
                </a:r>
              </a:p>
            </p:txBody>
          </p:sp>
        </p:grpSp>
        <p:sp>
          <p:nvSpPr>
            <p:cNvPr id="43025" name="Line 43"/>
            <p:cNvSpPr>
              <a:spLocks noChangeShapeType="1"/>
            </p:cNvSpPr>
            <p:nvPr/>
          </p:nvSpPr>
          <p:spPr bwMode="auto">
            <a:xfrm flipV="1">
              <a:off x="2293" y="2660"/>
              <a:ext cx="24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26" name="Line 44"/>
            <p:cNvSpPr>
              <a:spLocks noChangeShapeType="1"/>
            </p:cNvSpPr>
            <p:nvPr/>
          </p:nvSpPr>
          <p:spPr bwMode="auto">
            <a:xfrm>
              <a:off x="2292" y="2667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27" name="Line 45"/>
            <p:cNvSpPr>
              <a:spLocks noChangeShapeType="1"/>
            </p:cNvSpPr>
            <p:nvPr/>
          </p:nvSpPr>
          <p:spPr bwMode="auto">
            <a:xfrm flipH="1">
              <a:off x="2105" y="3034"/>
              <a:ext cx="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28" name="Text Box 46"/>
            <p:cNvSpPr txBox="1">
              <a:spLocks noChangeArrowheads="1"/>
            </p:cNvSpPr>
            <p:nvPr/>
          </p:nvSpPr>
          <p:spPr bwMode="auto">
            <a:xfrm>
              <a:off x="3555" y="2573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10107</a:t>
              </a:r>
              <a:endParaRPr kumimoji="1"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3029" name="Text Box 47"/>
            <p:cNvSpPr txBox="1">
              <a:spLocks noChangeArrowheads="1"/>
            </p:cNvSpPr>
            <p:nvPr/>
          </p:nvSpPr>
          <p:spPr bwMode="auto">
            <a:xfrm>
              <a:off x="3555" y="2774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85</a:t>
              </a:r>
            </a:p>
          </p:txBody>
        </p:sp>
        <p:sp>
          <p:nvSpPr>
            <p:cNvPr id="43030" name="Text Box 48"/>
            <p:cNvSpPr txBox="1">
              <a:spLocks noChangeArrowheads="1"/>
            </p:cNvSpPr>
            <p:nvPr/>
          </p:nvSpPr>
          <p:spPr bwMode="auto">
            <a:xfrm>
              <a:off x="3555" y="2964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NULL</a:t>
              </a:r>
              <a:r>
                <a:rPr kumimoji="1" lang="en-US" altLang="zh-CN" sz="2000" b="1"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</a:p>
          </p:txBody>
        </p:sp>
        <p:grpSp>
          <p:nvGrpSpPr>
            <p:cNvPr id="43031" name="Group 49"/>
            <p:cNvGrpSpPr>
              <a:grpSpLocks/>
            </p:cNvGrpSpPr>
            <p:nvPr/>
          </p:nvGrpSpPr>
          <p:grpSpPr bwMode="auto">
            <a:xfrm>
              <a:off x="1216" y="2349"/>
              <a:ext cx="302" cy="286"/>
              <a:chOff x="1162" y="2119"/>
              <a:chExt cx="302" cy="286"/>
            </a:xfrm>
          </p:grpSpPr>
          <p:sp>
            <p:nvSpPr>
              <p:cNvPr id="43037" name="Line 50"/>
              <p:cNvSpPr>
                <a:spLocks noChangeShapeType="1"/>
              </p:cNvSpPr>
              <p:nvPr/>
            </p:nvSpPr>
            <p:spPr bwMode="auto">
              <a:xfrm>
                <a:off x="1162" y="2119"/>
                <a:ext cx="0" cy="28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3038" name="Line 51"/>
              <p:cNvSpPr>
                <a:spLocks noChangeShapeType="1"/>
              </p:cNvSpPr>
              <p:nvPr/>
            </p:nvSpPr>
            <p:spPr bwMode="auto">
              <a:xfrm>
                <a:off x="1162" y="2404"/>
                <a:ext cx="30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43032" name="Text Box 52"/>
            <p:cNvSpPr txBox="1">
              <a:spLocks noChangeArrowheads="1"/>
            </p:cNvSpPr>
            <p:nvPr/>
          </p:nvSpPr>
          <p:spPr bwMode="auto">
            <a:xfrm>
              <a:off x="1297" y="2292"/>
              <a:ext cx="1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P1</a:t>
              </a:r>
            </a:p>
          </p:txBody>
        </p:sp>
        <p:sp>
          <p:nvSpPr>
            <p:cNvPr id="43033" name="Line 53"/>
            <p:cNvSpPr>
              <a:spLocks noChangeShapeType="1"/>
            </p:cNvSpPr>
            <p:nvPr/>
          </p:nvSpPr>
          <p:spPr bwMode="auto">
            <a:xfrm>
              <a:off x="823" y="2712"/>
              <a:ext cx="2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34" name="Line 54"/>
            <p:cNvSpPr>
              <a:spLocks noChangeShapeType="1"/>
            </p:cNvSpPr>
            <p:nvPr/>
          </p:nvSpPr>
          <p:spPr bwMode="auto">
            <a:xfrm flipH="1">
              <a:off x="1063" y="2712"/>
              <a:ext cx="0" cy="65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35" name="Line 55"/>
            <p:cNvSpPr>
              <a:spLocks noChangeShapeType="1"/>
            </p:cNvSpPr>
            <p:nvPr/>
          </p:nvSpPr>
          <p:spPr bwMode="auto">
            <a:xfrm>
              <a:off x="1061" y="3367"/>
              <a:ext cx="1323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3036" name="Line 56"/>
            <p:cNvSpPr>
              <a:spLocks noChangeShapeType="1"/>
            </p:cNvSpPr>
            <p:nvPr/>
          </p:nvSpPr>
          <p:spPr bwMode="auto">
            <a:xfrm flipV="1">
              <a:off x="2386" y="2745"/>
              <a:ext cx="0" cy="62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3014" name="Rectangle 57"/>
          <p:cNvSpPr>
            <a:spLocks noChangeArrowheads="1"/>
          </p:cNvSpPr>
          <p:nvPr/>
        </p:nvSpPr>
        <p:spPr bwMode="auto">
          <a:xfrm>
            <a:off x="611188" y="0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单链表的删除操作动画演示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问题的提出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557338"/>
            <a:ext cx="8291512" cy="50403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0" indent="0"/>
            <a:r>
              <a:rPr lang="zh-CN" altLang="en-US" sz="2400" dirty="0" smtClean="0">
                <a:latin typeface="方正北魏楷书简体" pitchFamily="65" charset="-122"/>
                <a:ea typeface="楷体_GB2312" pitchFamily="49" charset="-122"/>
              </a:rPr>
              <a:t>一个学生的信息有</a:t>
            </a:r>
            <a:r>
              <a:rPr lang="zh-CN" altLang="en-US" sz="2400" dirty="0" smtClean="0">
                <a:solidFill>
                  <a:srgbClr val="0000FF"/>
                </a:solidFill>
                <a:latin typeface="方正北魏楷书简体" pitchFamily="65" charset="-122"/>
                <a:ea typeface="楷体_GB2312" pitchFamily="49" charset="-122"/>
              </a:rPr>
              <a:t>学号、姓名、性别、年龄、成绩</a:t>
            </a:r>
            <a:r>
              <a:rPr lang="zh-CN" altLang="en-US" sz="2400" dirty="0" smtClean="0">
                <a:latin typeface="方正北魏楷书简体" pitchFamily="65" charset="-122"/>
                <a:ea typeface="楷体_GB2312" pitchFamily="49" charset="-122"/>
              </a:rPr>
              <a:t>等</a:t>
            </a:r>
            <a:endParaRPr lang="zh-CN" altLang="en-US" sz="2400" dirty="0" smtClean="0">
              <a:ea typeface="楷体_GB2312" pitchFamily="49" charset="-122"/>
            </a:endParaRPr>
          </a:p>
          <a:p>
            <a:pPr marL="0" indent="0"/>
            <a:endParaRPr lang="zh-CN" altLang="en-US" sz="2400" dirty="0" smtClean="0">
              <a:latin typeface="方正北魏楷书简体" pitchFamily="65" charset="-122"/>
              <a:ea typeface="楷体_GB2312" pitchFamily="49" charset="-122"/>
            </a:endParaRPr>
          </a:p>
          <a:p>
            <a:pPr marL="0" indent="0"/>
            <a:endParaRPr lang="zh-CN" altLang="en-US" dirty="0" smtClean="0">
              <a:latin typeface="方正北魏楷书简体" pitchFamily="65" charset="-122"/>
              <a:ea typeface="楷体_GB2312" pitchFamily="49" charset="-122"/>
            </a:endParaRPr>
          </a:p>
          <a:p>
            <a:pPr marL="0" indent="0"/>
            <a:endParaRPr lang="zh-CN" altLang="en-US" dirty="0" smtClean="0">
              <a:latin typeface="方正北魏楷书简体" pitchFamily="65" charset="-122"/>
              <a:ea typeface="楷体_GB2312" pitchFamily="49" charset="-122"/>
            </a:endParaRPr>
          </a:p>
          <a:p>
            <a:pPr marL="0" indent="0"/>
            <a:endParaRPr lang="zh-CN" altLang="en-US" dirty="0" smtClean="0">
              <a:latin typeface="方正北魏楷书简体" pitchFamily="65" charset="-122"/>
              <a:ea typeface="楷体_GB2312" pitchFamily="49" charset="-122"/>
            </a:endParaRPr>
          </a:p>
          <a:p>
            <a:pPr marL="0" indent="0"/>
            <a:endParaRPr lang="zh-CN" altLang="en-US" dirty="0" smtClean="0">
              <a:latin typeface="方正北魏楷书简体" pitchFamily="65" charset="-122"/>
              <a:ea typeface="楷体_GB2312" pitchFamily="49" charset="-122"/>
            </a:endParaRPr>
          </a:p>
          <a:p>
            <a:pPr marL="0" indent="0"/>
            <a:endParaRPr lang="zh-CN" altLang="en-US" sz="2400" dirty="0" smtClean="0">
              <a:latin typeface="方正北魏楷书简体" pitchFamily="65" charset="-122"/>
              <a:ea typeface="楷体_GB2312" pitchFamily="49" charset="-122"/>
            </a:endParaRPr>
          </a:p>
          <a:p>
            <a:pPr marL="0" indent="0"/>
            <a:endParaRPr lang="zh-CN" altLang="en-US" sz="2400" dirty="0" smtClean="0">
              <a:latin typeface="方正北魏楷书简体" pitchFamily="65" charset="-122"/>
              <a:ea typeface="楷体_GB2312" pitchFamily="49" charset="-122"/>
            </a:endParaRPr>
          </a:p>
          <a:p>
            <a:pPr marL="0" indent="0"/>
            <a:r>
              <a:rPr lang="zh-CN" altLang="en-US" sz="2400" dirty="0" smtClean="0">
                <a:latin typeface="方正北魏楷书简体" pitchFamily="65" charset="-122"/>
                <a:ea typeface="楷体_GB2312" pitchFamily="49" charset="-122"/>
              </a:rPr>
              <a:t>一本图书的信息有</a:t>
            </a:r>
            <a:r>
              <a:rPr lang="zh-CN" altLang="en-US" sz="2400" dirty="0" smtClean="0">
                <a:solidFill>
                  <a:srgbClr val="0000FF"/>
                </a:solidFill>
                <a:latin typeface="方正北魏楷书简体" pitchFamily="65" charset="-122"/>
                <a:ea typeface="楷体_GB2312" pitchFamily="49" charset="-122"/>
              </a:rPr>
              <a:t>分类编号、书名、作者、出版社、出版日期、价格、库存量</a:t>
            </a:r>
            <a:r>
              <a:rPr lang="zh-CN" altLang="en-US" sz="2400" dirty="0" smtClean="0">
                <a:latin typeface="方正北魏楷书简体" pitchFamily="65" charset="-122"/>
                <a:ea typeface="楷体_GB2312" pitchFamily="49" charset="-122"/>
              </a:rPr>
              <a:t>等</a:t>
            </a:r>
          </a:p>
          <a:p>
            <a:pPr marL="0" indent="0"/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如何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描述、存储这些</a:t>
            </a: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类型不同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的</a:t>
            </a:r>
            <a:r>
              <a:rPr lang="zh-CN" altLang="en-US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相关</a:t>
            </a:r>
            <a:r>
              <a:rPr lang="zh-CN" altLang="en-US" sz="2400" dirty="0" smtClean="0">
                <a:latin typeface="楷体_GB2312" pitchFamily="49" charset="-122"/>
                <a:ea typeface="楷体_GB2312" pitchFamily="49" charset="-122"/>
              </a:rPr>
              <a:t>数据？</a:t>
            </a:r>
          </a:p>
        </p:txBody>
      </p:sp>
      <p:sp>
        <p:nvSpPr>
          <p:cNvPr id="396292" name="Text Box 4"/>
          <p:cNvSpPr txBox="1">
            <a:spLocks noChangeArrowheads="1"/>
          </p:cNvSpPr>
          <p:nvPr/>
        </p:nvSpPr>
        <p:spPr bwMode="auto">
          <a:xfrm>
            <a:off x="323850" y="1125538"/>
            <a:ext cx="1614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问题：</a:t>
            </a:r>
            <a:r>
              <a:rPr kumimoji="1"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396338" name="Group 50"/>
          <p:cNvGraphicFramePr>
            <a:graphicFrameLocks noGrp="1"/>
          </p:cNvGraphicFramePr>
          <p:nvPr>
            <p:ph sz="half" idx="2"/>
          </p:nvPr>
        </p:nvGraphicFramePr>
        <p:xfrm>
          <a:off x="827088" y="2205038"/>
          <a:ext cx="7235825" cy="2767013"/>
        </p:xfrm>
        <a:graphic>
          <a:graphicData uri="http://schemas.openxmlformats.org/drawingml/2006/table">
            <a:tbl>
              <a:tblPr/>
              <a:tblGrid>
                <a:gridCol w="1446212"/>
                <a:gridCol w="1447800"/>
                <a:gridCol w="1447800"/>
                <a:gridCol w="1447800"/>
                <a:gridCol w="1446213"/>
              </a:tblGrid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学号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姓名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性别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年龄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成绩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810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张三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李四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女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王五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男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457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6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9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96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96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431800" y="1468438"/>
            <a:ext cx="5259388" cy="314325"/>
            <a:chOff x="282" y="925"/>
            <a:chExt cx="3313" cy="198"/>
          </a:xfrm>
        </p:grpSpPr>
        <p:grpSp>
          <p:nvGrpSpPr>
            <p:cNvPr id="44079" name="Group 3"/>
            <p:cNvGrpSpPr>
              <a:grpSpLocks/>
            </p:cNvGrpSpPr>
            <p:nvPr/>
          </p:nvGrpSpPr>
          <p:grpSpPr bwMode="auto">
            <a:xfrm>
              <a:off x="282" y="925"/>
              <a:ext cx="3313" cy="198"/>
              <a:chOff x="282" y="925"/>
              <a:chExt cx="3313" cy="198"/>
            </a:xfrm>
          </p:grpSpPr>
          <p:sp>
            <p:nvSpPr>
              <p:cNvPr id="44085" name="Text Box 4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4086" name="Text Box 5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4087" name="Text Box 6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4088" name="Text Box 7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4089" name="Text Box 8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grpSp>
          <p:nvGrpSpPr>
            <p:cNvPr id="44080" name="Group 9"/>
            <p:cNvGrpSpPr>
              <a:grpSpLocks/>
            </p:cNvGrpSpPr>
            <p:nvPr/>
          </p:nvGrpSpPr>
          <p:grpSpPr bwMode="auto">
            <a:xfrm>
              <a:off x="667" y="1021"/>
              <a:ext cx="2554" cy="0"/>
              <a:chOff x="691" y="1009"/>
              <a:chExt cx="2554" cy="0"/>
            </a:xfrm>
          </p:grpSpPr>
          <p:sp>
            <p:nvSpPr>
              <p:cNvPr id="44081" name="Line 10"/>
              <p:cNvSpPr>
                <a:spLocks noChangeShapeType="1"/>
              </p:cNvSpPr>
              <p:nvPr/>
            </p:nvSpPr>
            <p:spPr bwMode="auto">
              <a:xfrm>
                <a:off x="691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4082" name="Line 11"/>
              <p:cNvSpPr>
                <a:spLocks noChangeShapeType="1"/>
              </p:cNvSpPr>
              <p:nvPr/>
            </p:nvSpPr>
            <p:spPr bwMode="auto">
              <a:xfrm>
                <a:off x="2894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4083" name="Line 12"/>
              <p:cNvSpPr>
                <a:spLocks noChangeShapeType="1"/>
              </p:cNvSpPr>
              <p:nvPr/>
            </p:nvSpPr>
            <p:spPr bwMode="auto">
              <a:xfrm>
                <a:off x="2159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4084" name="Line 13"/>
              <p:cNvSpPr>
                <a:spLocks noChangeShapeType="1"/>
              </p:cNvSpPr>
              <p:nvPr/>
            </p:nvSpPr>
            <p:spPr bwMode="auto">
              <a:xfrm>
                <a:off x="1412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4035" name="Group 14"/>
          <p:cNvGrpSpPr>
            <a:grpSpLocks/>
          </p:cNvGrpSpPr>
          <p:nvPr/>
        </p:nvGrpSpPr>
        <p:grpSpPr bwMode="auto">
          <a:xfrm>
            <a:off x="431800" y="2028825"/>
            <a:ext cx="5259388" cy="541338"/>
            <a:chOff x="272" y="1325"/>
            <a:chExt cx="3313" cy="341"/>
          </a:xfrm>
        </p:grpSpPr>
        <p:grpSp>
          <p:nvGrpSpPr>
            <p:cNvPr id="44066" name="Group 15"/>
            <p:cNvGrpSpPr>
              <a:grpSpLocks/>
            </p:cNvGrpSpPr>
            <p:nvPr/>
          </p:nvGrpSpPr>
          <p:grpSpPr bwMode="auto">
            <a:xfrm>
              <a:off x="272" y="1325"/>
              <a:ext cx="3313" cy="198"/>
              <a:chOff x="282" y="925"/>
              <a:chExt cx="3313" cy="198"/>
            </a:xfrm>
          </p:grpSpPr>
          <p:sp>
            <p:nvSpPr>
              <p:cNvPr id="44074" name="Text Box 16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4075" name="Text Box 17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4076" name="Text Box 18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4077" name="Text Box 19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4078" name="Text Box 20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sp>
          <p:nvSpPr>
            <p:cNvPr id="44067" name="Line 21"/>
            <p:cNvSpPr>
              <a:spLocks noChangeShapeType="1"/>
            </p:cNvSpPr>
            <p:nvPr/>
          </p:nvSpPr>
          <p:spPr bwMode="auto">
            <a:xfrm>
              <a:off x="657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4068" name="Line 22"/>
            <p:cNvSpPr>
              <a:spLocks noChangeShapeType="1"/>
            </p:cNvSpPr>
            <p:nvPr/>
          </p:nvSpPr>
          <p:spPr bwMode="auto">
            <a:xfrm>
              <a:off x="2860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4069" name="Line 23"/>
            <p:cNvSpPr>
              <a:spLocks noChangeShapeType="1"/>
            </p:cNvSpPr>
            <p:nvPr/>
          </p:nvSpPr>
          <p:spPr bwMode="auto">
            <a:xfrm>
              <a:off x="1393" y="1417"/>
              <a:ext cx="19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4070" name="Line 24"/>
            <p:cNvSpPr>
              <a:spLocks noChangeShapeType="1"/>
            </p:cNvSpPr>
            <p:nvPr/>
          </p:nvSpPr>
          <p:spPr bwMode="auto">
            <a:xfrm>
              <a:off x="1581" y="1417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4071" name="Line 25"/>
            <p:cNvSpPr>
              <a:spLocks noChangeShapeType="1"/>
            </p:cNvSpPr>
            <p:nvPr/>
          </p:nvSpPr>
          <p:spPr bwMode="auto">
            <a:xfrm flipV="1">
              <a:off x="1580" y="1663"/>
              <a:ext cx="7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4072" name="Line 26"/>
            <p:cNvSpPr>
              <a:spLocks noChangeShapeType="1"/>
            </p:cNvSpPr>
            <p:nvPr/>
          </p:nvSpPr>
          <p:spPr bwMode="auto">
            <a:xfrm>
              <a:off x="2274" y="1420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4073" name="Line 27"/>
            <p:cNvSpPr>
              <a:spLocks noChangeShapeType="1"/>
            </p:cNvSpPr>
            <p:nvPr/>
          </p:nvSpPr>
          <p:spPr bwMode="auto">
            <a:xfrm>
              <a:off x="2265" y="1418"/>
              <a:ext cx="22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37276" name="Text Box 28"/>
          <p:cNvSpPr txBox="1">
            <a:spLocks noChangeArrowheads="1"/>
          </p:cNvSpPr>
          <p:nvPr/>
        </p:nvSpPr>
        <p:spPr bwMode="auto">
          <a:xfrm>
            <a:off x="279400" y="2720975"/>
            <a:ext cx="9318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算法</a:t>
            </a:r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437277" name="Group 29"/>
          <p:cNvGrpSpPr>
            <a:grpSpLocks/>
          </p:cNvGrpSpPr>
          <p:nvPr/>
        </p:nvGrpSpPr>
        <p:grpSpPr bwMode="auto">
          <a:xfrm>
            <a:off x="762000" y="3581400"/>
            <a:ext cx="5778500" cy="1425575"/>
            <a:chOff x="482" y="2273"/>
            <a:chExt cx="3640" cy="898"/>
          </a:xfrm>
        </p:grpSpPr>
        <p:sp>
          <p:nvSpPr>
            <p:cNvPr id="44039" name="Text Box 30"/>
            <p:cNvSpPr txBox="1">
              <a:spLocks noChangeArrowheads="1"/>
            </p:cNvSpPr>
            <p:nvPr/>
          </p:nvSpPr>
          <p:spPr bwMode="auto">
            <a:xfrm>
              <a:off x="493" y="2273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head</a:t>
              </a:r>
              <a:endParaRPr kumimoji="1"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pSp>
          <p:nvGrpSpPr>
            <p:cNvPr id="44040" name="Group 31"/>
            <p:cNvGrpSpPr>
              <a:grpSpLocks/>
            </p:cNvGrpSpPr>
            <p:nvPr/>
          </p:nvGrpSpPr>
          <p:grpSpPr bwMode="auto">
            <a:xfrm>
              <a:off x="482" y="2349"/>
              <a:ext cx="3640" cy="822"/>
              <a:chOff x="482" y="2349"/>
              <a:chExt cx="3640" cy="822"/>
            </a:xfrm>
          </p:grpSpPr>
          <p:sp>
            <p:nvSpPr>
              <p:cNvPr id="44042" name="Line 32"/>
              <p:cNvSpPr>
                <a:spLocks noChangeShapeType="1"/>
              </p:cNvSpPr>
              <p:nvPr/>
            </p:nvSpPr>
            <p:spPr bwMode="auto">
              <a:xfrm flipV="1">
                <a:off x="3314" y="2674"/>
                <a:ext cx="245" cy="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4043" name="Line 33"/>
              <p:cNvSpPr>
                <a:spLocks noChangeShapeType="1"/>
              </p:cNvSpPr>
              <p:nvPr/>
            </p:nvSpPr>
            <p:spPr bwMode="auto">
              <a:xfrm>
                <a:off x="3313" y="2687"/>
                <a:ext cx="0" cy="3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4044" name="Line 34"/>
              <p:cNvSpPr>
                <a:spLocks noChangeShapeType="1"/>
              </p:cNvSpPr>
              <p:nvPr/>
            </p:nvSpPr>
            <p:spPr bwMode="auto">
              <a:xfrm flipH="1">
                <a:off x="3115" y="3048"/>
                <a:ext cx="19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4045" name="Text Box 35"/>
              <p:cNvSpPr txBox="1">
                <a:spLocks noChangeArrowheads="1"/>
              </p:cNvSpPr>
              <p:nvPr/>
            </p:nvSpPr>
            <p:spPr bwMode="auto">
              <a:xfrm>
                <a:off x="482" y="2546"/>
                <a:ext cx="340" cy="227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1600" b="1">
                    <a:latin typeface="Arial" panose="020B0604020202020204" pitchFamily="34" charset="0"/>
                    <a:ea typeface="黑体" panose="02010609060101010101" pitchFamily="49" charset="-122"/>
                  </a:rPr>
                  <a:t>　   </a:t>
                </a:r>
              </a:p>
            </p:txBody>
          </p:sp>
          <p:grpSp>
            <p:nvGrpSpPr>
              <p:cNvPr id="44046" name="Group 36"/>
              <p:cNvGrpSpPr>
                <a:grpSpLocks/>
              </p:cNvGrpSpPr>
              <p:nvPr/>
            </p:nvGrpSpPr>
            <p:grpSpPr bwMode="auto">
              <a:xfrm>
                <a:off x="1523" y="2579"/>
                <a:ext cx="567" cy="589"/>
                <a:chOff x="4354" y="1450"/>
                <a:chExt cx="567" cy="589"/>
              </a:xfrm>
            </p:grpSpPr>
            <p:sp>
              <p:nvSpPr>
                <p:cNvPr id="44063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4354" y="1450"/>
                  <a:ext cx="567" cy="198"/>
                </a:xfrm>
                <a:prstGeom prst="rect">
                  <a:avLst/>
                </a:prstGeom>
                <a:solidFill>
                  <a:srgbClr val="CCFFFF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10101</a:t>
                  </a:r>
                  <a:endParaRPr kumimoji="1" lang="en-US" altLang="zh-CN" sz="16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44064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4354" y="1651"/>
                  <a:ext cx="567" cy="198"/>
                </a:xfrm>
                <a:prstGeom prst="rect">
                  <a:avLst/>
                </a:prstGeom>
                <a:solidFill>
                  <a:srgbClr val="CCFFFF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0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rPr>
                    <a:t>89.5</a:t>
                  </a:r>
                </a:p>
              </p:txBody>
            </p:sp>
            <p:sp>
              <p:nvSpPr>
                <p:cNvPr id="44065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4354" y="1841"/>
                  <a:ext cx="567" cy="198"/>
                </a:xfrm>
                <a:prstGeom prst="rect">
                  <a:avLst/>
                </a:prstGeom>
                <a:solidFill>
                  <a:srgbClr val="CCFFFF"/>
                </a:solidFill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/>
                <a:lstStyle>
                  <a:lvl1pPr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kumimoji="1" lang="zh-CN" altLang="en-US" sz="2000" b="1">
                      <a:latin typeface="Arial" panose="020B0604020202020204" pitchFamily="34" charset="0"/>
                      <a:ea typeface="黑体" panose="02010609060101010101" pitchFamily="49" charset="-122"/>
                    </a:rPr>
                    <a:t>  </a:t>
                  </a:r>
                </a:p>
              </p:txBody>
            </p:sp>
          </p:grpSp>
          <p:cxnSp>
            <p:nvCxnSpPr>
              <p:cNvPr id="44047" name="AutoShape 40"/>
              <p:cNvCxnSpPr>
                <a:cxnSpLocks noChangeShapeType="1"/>
              </p:cNvCxnSpPr>
              <p:nvPr/>
            </p:nvCxnSpPr>
            <p:spPr bwMode="auto">
              <a:xfrm flipV="1">
                <a:off x="830" y="2718"/>
                <a:ext cx="686" cy="1"/>
              </a:xfrm>
              <a:prstGeom prst="straightConnector1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44048" name="Group 41"/>
              <p:cNvGrpSpPr>
                <a:grpSpLocks/>
              </p:cNvGrpSpPr>
              <p:nvPr/>
            </p:nvGrpSpPr>
            <p:grpSpPr bwMode="auto">
              <a:xfrm>
                <a:off x="2119" y="2582"/>
                <a:ext cx="984" cy="589"/>
                <a:chOff x="1978" y="2043"/>
                <a:chExt cx="984" cy="589"/>
              </a:xfrm>
            </p:grpSpPr>
            <p:grpSp>
              <p:nvGrpSpPr>
                <p:cNvPr id="44055" name="Group 42"/>
                <p:cNvGrpSpPr>
                  <a:grpSpLocks/>
                </p:cNvGrpSpPr>
                <p:nvPr/>
              </p:nvGrpSpPr>
              <p:grpSpPr bwMode="auto">
                <a:xfrm>
                  <a:off x="2395" y="2043"/>
                  <a:ext cx="567" cy="589"/>
                  <a:chOff x="4354" y="1450"/>
                  <a:chExt cx="567" cy="589"/>
                </a:xfrm>
              </p:grpSpPr>
              <p:sp>
                <p:nvSpPr>
                  <p:cNvPr id="44060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4" y="1450"/>
                    <a:ext cx="567" cy="198"/>
                  </a:xfrm>
                  <a:prstGeom prst="rect">
                    <a:avLst/>
                  </a:prstGeom>
                  <a:solidFill>
                    <a:srgbClr val="CCFFFF"/>
                  </a:solidFill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10103</a:t>
                    </a:r>
                    <a:endParaRPr kumimoji="1" lang="en-US" altLang="zh-CN" sz="1600" b="1">
                      <a:solidFill>
                        <a:srgbClr val="000000"/>
                      </a:solidFill>
                      <a:latin typeface="Arial" panose="020B0604020202020204" pitchFamily="34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44061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4" y="1651"/>
                    <a:ext cx="567" cy="198"/>
                  </a:xfrm>
                  <a:prstGeom prst="rect">
                    <a:avLst/>
                  </a:prstGeom>
                  <a:solidFill>
                    <a:srgbClr val="CCFFFF"/>
                  </a:solidFill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000" b="1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90</a:t>
                    </a:r>
                  </a:p>
                </p:txBody>
              </p:sp>
              <p:sp>
                <p:nvSpPr>
                  <p:cNvPr id="44062" name="Text Box 4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54" y="1841"/>
                    <a:ext cx="567" cy="198"/>
                  </a:xfrm>
                  <a:prstGeom prst="rect">
                    <a:avLst/>
                  </a:prstGeom>
                  <a:solidFill>
                    <a:srgbClr val="CCFFFF"/>
                  </a:solidFill>
                  <a:ln w="28575">
                    <a:solidFill>
                      <a:srgbClr val="FF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/>
                  <a:lstStyle>
                    <a:lvl1pPr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50000"/>
                      </a:spcBef>
                    </a:pPr>
                    <a:r>
                      <a:rPr kumimoji="1" lang="zh-CN" altLang="en-US" sz="2000" b="1">
                        <a:latin typeface="Arial" panose="020B0604020202020204" pitchFamily="34" charset="0"/>
                        <a:ea typeface="黑体" panose="02010609060101010101" pitchFamily="49" charset="-122"/>
                      </a:rPr>
                      <a:t>  </a:t>
                    </a:r>
                  </a:p>
                </p:txBody>
              </p:sp>
            </p:grpSp>
            <p:grpSp>
              <p:nvGrpSpPr>
                <p:cNvPr id="44056" name="Group 46"/>
                <p:cNvGrpSpPr>
                  <a:grpSpLocks/>
                </p:cNvGrpSpPr>
                <p:nvPr/>
              </p:nvGrpSpPr>
              <p:grpSpPr bwMode="auto">
                <a:xfrm>
                  <a:off x="1978" y="2121"/>
                  <a:ext cx="433" cy="376"/>
                  <a:chOff x="4015" y="2340"/>
                  <a:chExt cx="433" cy="376"/>
                </a:xfrm>
              </p:grpSpPr>
              <p:sp>
                <p:nvSpPr>
                  <p:cNvPr id="44057" name="Line 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03" y="2340"/>
                    <a:ext cx="245" cy="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5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4202" y="2353"/>
                    <a:ext cx="0" cy="36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059" name="Line 4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015" y="2714"/>
                    <a:ext cx="187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0" tIns="0" rIns="0" bIns="0" anchor="ctr"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44049" name="Text Box 50"/>
              <p:cNvSpPr txBox="1">
                <a:spLocks noChangeArrowheads="1"/>
              </p:cNvSpPr>
              <p:nvPr/>
            </p:nvSpPr>
            <p:spPr bwMode="auto">
              <a:xfrm>
                <a:off x="3555" y="2573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10107</a:t>
                </a:r>
                <a:endPara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4050" name="Text Box 51"/>
              <p:cNvSpPr txBox="1">
                <a:spLocks noChangeArrowheads="1"/>
              </p:cNvSpPr>
              <p:nvPr/>
            </p:nvSpPr>
            <p:spPr bwMode="auto">
              <a:xfrm>
                <a:off x="3555" y="2774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8</a:t>
                </a:r>
                <a:r>
                  <a:rPr kumimoji="1" lang="en-US" altLang="zh-CN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5</a:t>
                </a:r>
              </a:p>
            </p:txBody>
          </p:sp>
          <p:sp>
            <p:nvSpPr>
              <p:cNvPr id="44051" name="Text Box 52"/>
              <p:cNvSpPr txBox="1">
                <a:spLocks noChangeArrowheads="1"/>
              </p:cNvSpPr>
              <p:nvPr/>
            </p:nvSpPr>
            <p:spPr bwMode="auto">
              <a:xfrm>
                <a:off x="3555" y="2964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  </a:t>
                </a: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NULL</a:t>
                </a:r>
                <a:r>
                  <a:rPr kumimoji="1" lang="en-US" altLang="zh-CN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</a:p>
            </p:txBody>
          </p:sp>
          <p:grpSp>
            <p:nvGrpSpPr>
              <p:cNvPr id="44052" name="Group 53"/>
              <p:cNvGrpSpPr>
                <a:grpSpLocks/>
              </p:cNvGrpSpPr>
              <p:nvPr/>
            </p:nvGrpSpPr>
            <p:grpSpPr bwMode="auto">
              <a:xfrm>
                <a:off x="1216" y="2349"/>
                <a:ext cx="302" cy="286"/>
                <a:chOff x="1162" y="2119"/>
                <a:chExt cx="302" cy="286"/>
              </a:xfrm>
            </p:grpSpPr>
            <p:sp>
              <p:nvSpPr>
                <p:cNvPr id="44053" name="Line 54"/>
                <p:cNvSpPr>
                  <a:spLocks noChangeShapeType="1"/>
                </p:cNvSpPr>
                <p:nvPr/>
              </p:nvSpPr>
              <p:spPr bwMode="auto">
                <a:xfrm>
                  <a:off x="1162" y="2119"/>
                  <a:ext cx="0" cy="28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4054" name="Line 55"/>
                <p:cNvSpPr>
                  <a:spLocks noChangeShapeType="1"/>
                </p:cNvSpPr>
                <p:nvPr/>
              </p:nvSpPr>
              <p:spPr bwMode="auto">
                <a:xfrm>
                  <a:off x="1162" y="2404"/>
                  <a:ext cx="30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44041" name="Text Box 56"/>
            <p:cNvSpPr txBox="1">
              <a:spLocks noChangeArrowheads="1"/>
            </p:cNvSpPr>
            <p:nvPr/>
          </p:nvSpPr>
          <p:spPr bwMode="auto">
            <a:xfrm>
              <a:off x="1297" y="2292"/>
              <a:ext cx="1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P1</a:t>
              </a:r>
            </a:p>
          </p:txBody>
        </p:sp>
      </p:grpSp>
      <p:sp>
        <p:nvSpPr>
          <p:cNvPr id="44038" name="Rectangle 57"/>
          <p:cNvSpPr>
            <a:spLocks noChangeArrowheads="1"/>
          </p:cNvSpPr>
          <p:nvPr/>
        </p:nvSpPr>
        <p:spPr bwMode="auto">
          <a:xfrm>
            <a:off x="611188" y="0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单链表的删除操作动画演示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7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437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7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431800" y="1468438"/>
            <a:ext cx="5259388" cy="314325"/>
            <a:chOff x="282" y="925"/>
            <a:chExt cx="3313" cy="198"/>
          </a:xfrm>
        </p:grpSpPr>
        <p:grpSp>
          <p:nvGrpSpPr>
            <p:cNvPr id="45106" name="Group 3"/>
            <p:cNvGrpSpPr>
              <a:grpSpLocks/>
            </p:cNvGrpSpPr>
            <p:nvPr/>
          </p:nvGrpSpPr>
          <p:grpSpPr bwMode="auto">
            <a:xfrm>
              <a:off x="282" y="925"/>
              <a:ext cx="3313" cy="198"/>
              <a:chOff x="282" y="925"/>
              <a:chExt cx="3313" cy="198"/>
            </a:xfrm>
          </p:grpSpPr>
          <p:sp>
            <p:nvSpPr>
              <p:cNvPr id="45112" name="Text Box 4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5113" name="Text Box 5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5114" name="Text Box 6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5115" name="Text Box 7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5116" name="Text Box 8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grpSp>
          <p:nvGrpSpPr>
            <p:cNvPr id="45107" name="Group 9"/>
            <p:cNvGrpSpPr>
              <a:grpSpLocks/>
            </p:cNvGrpSpPr>
            <p:nvPr/>
          </p:nvGrpSpPr>
          <p:grpSpPr bwMode="auto">
            <a:xfrm>
              <a:off x="667" y="1021"/>
              <a:ext cx="2554" cy="0"/>
              <a:chOff x="691" y="1009"/>
              <a:chExt cx="2554" cy="0"/>
            </a:xfrm>
          </p:grpSpPr>
          <p:sp>
            <p:nvSpPr>
              <p:cNvPr id="45108" name="Line 10"/>
              <p:cNvSpPr>
                <a:spLocks noChangeShapeType="1"/>
              </p:cNvSpPr>
              <p:nvPr/>
            </p:nvSpPr>
            <p:spPr bwMode="auto">
              <a:xfrm>
                <a:off x="691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5109" name="Line 11"/>
              <p:cNvSpPr>
                <a:spLocks noChangeShapeType="1"/>
              </p:cNvSpPr>
              <p:nvPr/>
            </p:nvSpPr>
            <p:spPr bwMode="auto">
              <a:xfrm>
                <a:off x="2894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5110" name="Line 12"/>
              <p:cNvSpPr>
                <a:spLocks noChangeShapeType="1"/>
              </p:cNvSpPr>
              <p:nvPr/>
            </p:nvSpPr>
            <p:spPr bwMode="auto">
              <a:xfrm>
                <a:off x="2159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5111" name="Line 13"/>
              <p:cNvSpPr>
                <a:spLocks noChangeShapeType="1"/>
              </p:cNvSpPr>
              <p:nvPr/>
            </p:nvSpPr>
            <p:spPr bwMode="auto">
              <a:xfrm>
                <a:off x="1412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5059" name="Group 14"/>
          <p:cNvGrpSpPr>
            <a:grpSpLocks/>
          </p:cNvGrpSpPr>
          <p:nvPr/>
        </p:nvGrpSpPr>
        <p:grpSpPr bwMode="auto">
          <a:xfrm>
            <a:off x="431800" y="2028825"/>
            <a:ext cx="5259388" cy="541338"/>
            <a:chOff x="272" y="1325"/>
            <a:chExt cx="3313" cy="341"/>
          </a:xfrm>
        </p:grpSpPr>
        <p:grpSp>
          <p:nvGrpSpPr>
            <p:cNvPr id="45093" name="Group 15"/>
            <p:cNvGrpSpPr>
              <a:grpSpLocks/>
            </p:cNvGrpSpPr>
            <p:nvPr/>
          </p:nvGrpSpPr>
          <p:grpSpPr bwMode="auto">
            <a:xfrm>
              <a:off x="272" y="1325"/>
              <a:ext cx="3313" cy="198"/>
              <a:chOff x="282" y="925"/>
              <a:chExt cx="3313" cy="198"/>
            </a:xfrm>
          </p:grpSpPr>
          <p:sp>
            <p:nvSpPr>
              <p:cNvPr id="45101" name="Text Box 16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5102" name="Text Box 17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5103" name="Text Box 18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5104" name="Text Box 19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5105" name="Text Box 20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sp>
          <p:nvSpPr>
            <p:cNvPr id="45094" name="Line 21"/>
            <p:cNvSpPr>
              <a:spLocks noChangeShapeType="1"/>
            </p:cNvSpPr>
            <p:nvPr/>
          </p:nvSpPr>
          <p:spPr bwMode="auto">
            <a:xfrm>
              <a:off x="657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95" name="Line 22"/>
            <p:cNvSpPr>
              <a:spLocks noChangeShapeType="1"/>
            </p:cNvSpPr>
            <p:nvPr/>
          </p:nvSpPr>
          <p:spPr bwMode="auto">
            <a:xfrm>
              <a:off x="2860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96" name="Line 23"/>
            <p:cNvSpPr>
              <a:spLocks noChangeShapeType="1"/>
            </p:cNvSpPr>
            <p:nvPr/>
          </p:nvSpPr>
          <p:spPr bwMode="auto">
            <a:xfrm>
              <a:off x="1393" y="1417"/>
              <a:ext cx="19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97" name="Line 24"/>
            <p:cNvSpPr>
              <a:spLocks noChangeShapeType="1"/>
            </p:cNvSpPr>
            <p:nvPr/>
          </p:nvSpPr>
          <p:spPr bwMode="auto">
            <a:xfrm>
              <a:off x="1581" y="1417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98" name="Line 25"/>
            <p:cNvSpPr>
              <a:spLocks noChangeShapeType="1"/>
            </p:cNvSpPr>
            <p:nvPr/>
          </p:nvSpPr>
          <p:spPr bwMode="auto">
            <a:xfrm flipV="1">
              <a:off x="1580" y="1663"/>
              <a:ext cx="7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99" name="Line 26"/>
            <p:cNvSpPr>
              <a:spLocks noChangeShapeType="1"/>
            </p:cNvSpPr>
            <p:nvPr/>
          </p:nvSpPr>
          <p:spPr bwMode="auto">
            <a:xfrm>
              <a:off x="2274" y="1420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100" name="Line 27"/>
            <p:cNvSpPr>
              <a:spLocks noChangeShapeType="1"/>
            </p:cNvSpPr>
            <p:nvPr/>
          </p:nvSpPr>
          <p:spPr bwMode="auto">
            <a:xfrm>
              <a:off x="2265" y="1418"/>
              <a:ext cx="22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5060" name="Text Box 28"/>
          <p:cNvSpPr txBox="1">
            <a:spLocks noChangeArrowheads="1"/>
          </p:cNvSpPr>
          <p:nvPr/>
        </p:nvSpPr>
        <p:spPr bwMode="auto">
          <a:xfrm>
            <a:off x="279400" y="2720975"/>
            <a:ext cx="9318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算法</a:t>
            </a:r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45061" name="Group 29"/>
          <p:cNvGrpSpPr>
            <a:grpSpLocks/>
          </p:cNvGrpSpPr>
          <p:nvPr/>
        </p:nvGrpSpPr>
        <p:grpSpPr bwMode="auto">
          <a:xfrm>
            <a:off x="765175" y="3608388"/>
            <a:ext cx="5778500" cy="1636712"/>
            <a:chOff x="482" y="2273"/>
            <a:chExt cx="3640" cy="1031"/>
          </a:xfrm>
        </p:grpSpPr>
        <p:sp>
          <p:nvSpPr>
            <p:cNvPr id="45063" name="Line 30"/>
            <p:cNvSpPr>
              <a:spLocks noChangeShapeType="1"/>
            </p:cNvSpPr>
            <p:nvPr/>
          </p:nvSpPr>
          <p:spPr bwMode="auto">
            <a:xfrm flipV="1">
              <a:off x="3314" y="2674"/>
              <a:ext cx="24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64" name="Line 31"/>
            <p:cNvSpPr>
              <a:spLocks noChangeShapeType="1"/>
            </p:cNvSpPr>
            <p:nvPr/>
          </p:nvSpPr>
          <p:spPr bwMode="auto">
            <a:xfrm>
              <a:off x="3313" y="2687"/>
              <a:ext cx="0" cy="3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65" name="Line 32"/>
            <p:cNvSpPr>
              <a:spLocks noChangeShapeType="1"/>
            </p:cNvSpPr>
            <p:nvPr/>
          </p:nvSpPr>
          <p:spPr bwMode="auto">
            <a:xfrm flipH="1">
              <a:off x="3115" y="3048"/>
              <a:ext cx="1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grpSp>
          <p:nvGrpSpPr>
            <p:cNvPr id="45066" name="Group 33"/>
            <p:cNvGrpSpPr>
              <a:grpSpLocks/>
            </p:cNvGrpSpPr>
            <p:nvPr/>
          </p:nvGrpSpPr>
          <p:grpSpPr bwMode="auto">
            <a:xfrm>
              <a:off x="482" y="2273"/>
              <a:ext cx="385" cy="500"/>
              <a:chOff x="3313" y="1144"/>
              <a:chExt cx="385" cy="500"/>
            </a:xfrm>
          </p:grpSpPr>
          <p:sp>
            <p:nvSpPr>
              <p:cNvPr id="45091" name="Text Box 34"/>
              <p:cNvSpPr txBox="1">
                <a:spLocks noChangeArrowheads="1"/>
              </p:cNvSpPr>
              <p:nvPr/>
            </p:nvSpPr>
            <p:spPr bwMode="auto">
              <a:xfrm>
                <a:off x="3313" y="1417"/>
                <a:ext cx="340" cy="227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1600" b="1">
                    <a:latin typeface="Arial" panose="020B0604020202020204" pitchFamily="34" charset="0"/>
                    <a:ea typeface="黑体" panose="02010609060101010101" pitchFamily="49" charset="-122"/>
                  </a:rPr>
                  <a:t>　   </a:t>
                </a:r>
              </a:p>
            </p:txBody>
          </p:sp>
          <p:sp>
            <p:nvSpPr>
              <p:cNvPr id="45092" name="Text Box 35"/>
              <p:cNvSpPr txBox="1">
                <a:spLocks noChangeArrowheads="1"/>
              </p:cNvSpPr>
              <p:nvPr/>
            </p:nvSpPr>
            <p:spPr bwMode="auto">
              <a:xfrm>
                <a:off x="3324" y="1144"/>
                <a:ext cx="374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head</a:t>
                </a:r>
                <a:endPara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45067" name="Group 36"/>
            <p:cNvGrpSpPr>
              <a:grpSpLocks/>
            </p:cNvGrpSpPr>
            <p:nvPr/>
          </p:nvGrpSpPr>
          <p:grpSpPr bwMode="auto">
            <a:xfrm>
              <a:off x="1523" y="2579"/>
              <a:ext cx="567" cy="589"/>
              <a:chOff x="4354" y="1450"/>
              <a:chExt cx="567" cy="589"/>
            </a:xfrm>
          </p:grpSpPr>
          <p:sp>
            <p:nvSpPr>
              <p:cNvPr id="45088" name="Text Box 37"/>
              <p:cNvSpPr txBox="1">
                <a:spLocks noChangeArrowheads="1"/>
              </p:cNvSpPr>
              <p:nvPr/>
            </p:nvSpPr>
            <p:spPr bwMode="auto">
              <a:xfrm>
                <a:off x="4354" y="1450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10101</a:t>
                </a:r>
                <a:endPara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089" name="Text Box 38"/>
              <p:cNvSpPr txBox="1">
                <a:spLocks noChangeArrowheads="1"/>
              </p:cNvSpPr>
              <p:nvPr/>
            </p:nvSpPr>
            <p:spPr bwMode="auto">
              <a:xfrm>
                <a:off x="4354" y="1651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89.5</a:t>
                </a:r>
              </a:p>
            </p:txBody>
          </p:sp>
          <p:sp>
            <p:nvSpPr>
              <p:cNvPr id="45090" name="Text Box 39"/>
              <p:cNvSpPr txBox="1">
                <a:spLocks noChangeArrowheads="1"/>
              </p:cNvSpPr>
              <p:nvPr/>
            </p:nvSpPr>
            <p:spPr bwMode="auto">
              <a:xfrm>
                <a:off x="4354" y="1841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  </a:t>
                </a:r>
              </a:p>
            </p:txBody>
          </p:sp>
        </p:grpSp>
        <p:cxnSp>
          <p:nvCxnSpPr>
            <p:cNvPr id="45068" name="AutoShape 40"/>
            <p:cNvCxnSpPr>
              <a:cxnSpLocks noChangeShapeType="1"/>
            </p:cNvCxnSpPr>
            <p:nvPr/>
          </p:nvCxnSpPr>
          <p:spPr bwMode="auto">
            <a:xfrm flipV="1">
              <a:off x="837" y="2630"/>
              <a:ext cx="686" cy="1"/>
            </a:xfrm>
            <a:prstGeom prst="straightConnector1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grpSp>
          <p:nvGrpSpPr>
            <p:cNvPr id="45069" name="Group 41"/>
            <p:cNvGrpSpPr>
              <a:grpSpLocks/>
            </p:cNvGrpSpPr>
            <p:nvPr/>
          </p:nvGrpSpPr>
          <p:grpSpPr bwMode="auto">
            <a:xfrm>
              <a:off x="2536" y="2582"/>
              <a:ext cx="567" cy="589"/>
              <a:chOff x="4354" y="1450"/>
              <a:chExt cx="567" cy="589"/>
            </a:xfrm>
          </p:grpSpPr>
          <p:sp>
            <p:nvSpPr>
              <p:cNvPr id="45085" name="Text Box 42"/>
              <p:cNvSpPr txBox="1">
                <a:spLocks noChangeArrowheads="1"/>
              </p:cNvSpPr>
              <p:nvPr/>
            </p:nvSpPr>
            <p:spPr bwMode="auto">
              <a:xfrm>
                <a:off x="4354" y="1450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10103</a:t>
                </a:r>
                <a:endPara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5086" name="Text Box 43"/>
              <p:cNvSpPr txBox="1">
                <a:spLocks noChangeArrowheads="1"/>
              </p:cNvSpPr>
              <p:nvPr/>
            </p:nvSpPr>
            <p:spPr bwMode="auto">
              <a:xfrm>
                <a:off x="4354" y="1651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90</a:t>
                </a:r>
                <a:r>
                  <a:rPr kumimoji="1" lang="en-US" altLang="zh-CN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</a:p>
            </p:txBody>
          </p:sp>
          <p:sp>
            <p:nvSpPr>
              <p:cNvPr id="45087" name="Text Box 44"/>
              <p:cNvSpPr txBox="1">
                <a:spLocks noChangeArrowheads="1"/>
              </p:cNvSpPr>
              <p:nvPr/>
            </p:nvSpPr>
            <p:spPr bwMode="auto">
              <a:xfrm>
                <a:off x="4354" y="1841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  </a:t>
                </a:r>
              </a:p>
            </p:txBody>
          </p:sp>
        </p:grpSp>
        <p:sp>
          <p:nvSpPr>
            <p:cNvPr id="45070" name="Line 45"/>
            <p:cNvSpPr>
              <a:spLocks noChangeShapeType="1"/>
            </p:cNvSpPr>
            <p:nvPr/>
          </p:nvSpPr>
          <p:spPr bwMode="auto">
            <a:xfrm flipV="1">
              <a:off x="2307" y="2744"/>
              <a:ext cx="225" cy="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71" name="Line 46"/>
            <p:cNvSpPr>
              <a:spLocks noChangeShapeType="1"/>
            </p:cNvSpPr>
            <p:nvPr/>
          </p:nvSpPr>
          <p:spPr bwMode="auto">
            <a:xfrm>
              <a:off x="2306" y="2753"/>
              <a:ext cx="0" cy="28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72" name="Line 47"/>
            <p:cNvSpPr>
              <a:spLocks noChangeShapeType="1"/>
            </p:cNvSpPr>
            <p:nvPr/>
          </p:nvSpPr>
          <p:spPr bwMode="auto">
            <a:xfrm flipH="1">
              <a:off x="2119" y="3034"/>
              <a:ext cx="18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5073" name="Text Box 48"/>
            <p:cNvSpPr txBox="1">
              <a:spLocks noChangeArrowheads="1"/>
            </p:cNvSpPr>
            <p:nvPr/>
          </p:nvSpPr>
          <p:spPr bwMode="auto">
            <a:xfrm>
              <a:off x="3555" y="2573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10107</a:t>
              </a:r>
              <a:endParaRPr kumimoji="1"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5074" name="Text Box 49"/>
            <p:cNvSpPr txBox="1">
              <a:spLocks noChangeArrowheads="1"/>
            </p:cNvSpPr>
            <p:nvPr/>
          </p:nvSpPr>
          <p:spPr bwMode="auto">
            <a:xfrm>
              <a:off x="3555" y="2774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85</a:t>
              </a:r>
              <a:r>
                <a:rPr kumimoji="1" lang="en-US" altLang="zh-CN" sz="2000" b="1"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45075" name="Text Box 50"/>
            <p:cNvSpPr txBox="1">
              <a:spLocks noChangeArrowheads="1"/>
            </p:cNvSpPr>
            <p:nvPr/>
          </p:nvSpPr>
          <p:spPr bwMode="auto">
            <a:xfrm>
              <a:off x="3555" y="2964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Arial" panose="020B0604020202020204" pitchFamily="34" charset="0"/>
                  <a:ea typeface="黑体" panose="02010609060101010101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NULL </a:t>
              </a:r>
            </a:p>
          </p:txBody>
        </p:sp>
        <p:grpSp>
          <p:nvGrpSpPr>
            <p:cNvPr id="45076" name="Group 51"/>
            <p:cNvGrpSpPr>
              <a:grpSpLocks/>
            </p:cNvGrpSpPr>
            <p:nvPr/>
          </p:nvGrpSpPr>
          <p:grpSpPr bwMode="auto">
            <a:xfrm>
              <a:off x="2230" y="2306"/>
              <a:ext cx="302" cy="343"/>
              <a:chOff x="1162" y="2062"/>
              <a:chExt cx="302" cy="343"/>
            </a:xfrm>
          </p:grpSpPr>
          <p:grpSp>
            <p:nvGrpSpPr>
              <p:cNvPr id="45081" name="Group 52"/>
              <p:cNvGrpSpPr>
                <a:grpSpLocks/>
              </p:cNvGrpSpPr>
              <p:nvPr/>
            </p:nvGrpSpPr>
            <p:grpSpPr bwMode="auto">
              <a:xfrm>
                <a:off x="1162" y="2119"/>
                <a:ext cx="302" cy="286"/>
                <a:chOff x="1162" y="2119"/>
                <a:chExt cx="302" cy="286"/>
              </a:xfrm>
            </p:grpSpPr>
            <p:sp>
              <p:nvSpPr>
                <p:cNvPr id="45083" name="Line 53"/>
                <p:cNvSpPr>
                  <a:spLocks noChangeShapeType="1"/>
                </p:cNvSpPr>
                <p:nvPr/>
              </p:nvSpPr>
              <p:spPr bwMode="auto">
                <a:xfrm>
                  <a:off x="1162" y="2119"/>
                  <a:ext cx="0" cy="28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  <p:sp>
              <p:nvSpPr>
                <p:cNvPr id="45084" name="Line 54"/>
                <p:cNvSpPr>
                  <a:spLocks noChangeShapeType="1"/>
                </p:cNvSpPr>
                <p:nvPr/>
              </p:nvSpPr>
              <p:spPr bwMode="auto">
                <a:xfrm>
                  <a:off x="1162" y="2404"/>
                  <a:ext cx="30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0" tIns="0" rIns="0" bIns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082" name="Text Box 55"/>
              <p:cNvSpPr txBox="1">
                <a:spLocks noChangeArrowheads="1"/>
              </p:cNvSpPr>
              <p:nvPr/>
            </p:nvSpPr>
            <p:spPr bwMode="auto">
              <a:xfrm>
                <a:off x="1243" y="2062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P1</a:t>
                </a:r>
              </a:p>
            </p:txBody>
          </p:sp>
        </p:grpSp>
        <p:grpSp>
          <p:nvGrpSpPr>
            <p:cNvPr id="45077" name="Group 56"/>
            <p:cNvGrpSpPr>
              <a:grpSpLocks/>
            </p:cNvGrpSpPr>
            <p:nvPr/>
          </p:nvGrpSpPr>
          <p:grpSpPr bwMode="auto">
            <a:xfrm>
              <a:off x="1171" y="2736"/>
              <a:ext cx="348" cy="568"/>
              <a:chOff x="1171" y="2736"/>
              <a:chExt cx="348" cy="568"/>
            </a:xfrm>
          </p:grpSpPr>
          <p:sp>
            <p:nvSpPr>
              <p:cNvPr id="45078" name="Line 57"/>
              <p:cNvSpPr>
                <a:spLocks noChangeShapeType="1"/>
              </p:cNvSpPr>
              <p:nvPr/>
            </p:nvSpPr>
            <p:spPr bwMode="auto">
              <a:xfrm flipH="1">
                <a:off x="1171" y="2738"/>
                <a:ext cx="0" cy="56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5079" name="Line 58"/>
              <p:cNvSpPr>
                <a:spLocks noChangeShapeType="1"/>
              </p:cNvSpPr>
              <p:nvPr/>
            </p:nvSpPr>
            <p:spPr bwMode="auto">
              <a:xfrm>
                <a:off x="1171" y="2736"/>
                <a:ext cx="348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5080" name="Text Box 59"/>
              <p:cNvSpPr txBox="1">
                <a:spLocks noChangeArrowheads="1"/>
              </p:cNvSpPr>
              <p:nvPr/>
            </p:nvSpPr>
            <p:spPr bwMode="auto">
              <a:xfrm>
                <a:off x="1224" y="3106"/>
                <a:ext cx="196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P2</a:t>
                </a:r>
              </a:p>
            </p:txBody>
          </p:sp>
        </p:grpSp>
      </p:grpSp>
      <p:sp>
        <p:nvSpPr>
          <p:cNvPr id="45062" name="Rectangle 60"/>
          <p:cNvSpPr>
            <a:spLocks noChangeArrowheads="1"/>
          </p:cNvSpPr>
          <p:nvPr/>
        </p:nvSpPr>
        <p:spPr bwMode="auto">
          <a:xfrm>
            <a:off x="611188" y="0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单链表的删除操作动画演示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82" name="Group 2"/>
          <p:cNvGrpSpPr>
            <a:grpSpLocks/>
          </p:cNvGrpSpPr>
          <p:nvPr/>
        </p:nvGrpSpPr>
        <p:grpSpPr bwMode="auto">
          <a:xfrm>
            <a:off x="431800" y="1468438"/>
            <a:ext cx="5259388" cy="314325"/>
            <a:chOff x="282" y="925"/>
            <a:chExt cx="3313" cy="198"/>
          </a:xfrm>
        </p:grpSpPr>
        <p:grpSp>
          <p:nvGrpSpPr>
            <p:cNvPr id="46128" name="Group 3"/>
            <p:cNvGrpSpPr>
              <a:grpSpLocks/>
            </p:cNvGrpSpPr>
            <p:nvPr/>
          </p:nvGrpSpPr>
          <p:grpSpPr bwMode="auto">
            <a:xfrm>
              <a:off x="282" y="925"/>
              <a:ext cx="3313" cy="198"/>
              <a:chOff x="282" y="925"/>
              <a:chExt cx="3313" cy="198"/>
            </a:xfrm>
          </p:grpSpPr>
          <p:sp>
            <p:nvSpPr>
              <p:cNvPr id="46134" name="Text Box 4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6135" name="Text Box 5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6136" name="Text Box 6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6137" name="Text Box 7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6138" name="Text Box 8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grpSp>
          <p:nvGrpSpPr>
            <p:cNvPr id="46129" name="Group 9"/>
            <p:cNvGrpSpPr>
              <a:grpSpLocks/>
            </p:cNvGrpSpPr>
            <p:nvPr/>
          </p:nvGrpSpPr>
          <p:grpSpPr bwMode="auto">
            <a:xfrm>
              <a:off x="667" y="1021"/>
              <a:ext cx="2554" cy="0"/>
              <a:chOff x="691" y="1009"/>
              <a:chExt cx="2554" cy="0"/>
            </a:xfrm>
          </p:grpSpPr>
          <p:sp>
            <p:nvSpPr>
              <p:cNvPr id="46130" name="Line 10"/>
              <p:cNvSpPr>
                <a:spLocks noChangeShapeType="1"/>
              </p:cNvSpPr>
              <p:nvPr/>
            </p:nvSpPr>
            <p:spPr bwMode="auto">
              <a:xfrm>
                <a:off x="691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6131" name="Line 11"/>
              <p:cNvSpPr>
                <a:spLocks noChangeShapeType="1"/>
              </p:cNvSpPr>
              <p:nvPr/>
            </p:nvSpPr>
            <p:spPr bwMode="auto">
              <a:xfrm>
                <a:off x="2894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6132" name="Line 12"/>
              <p:cNvSpPr>
                <a:spLocks noChangeShapeType="1"/>
              </p:cNvSpPr>
              <p:nvPr/>
            </p:nvSpPr>
            <p:spPr bwMode="auto">
              <a:xfrm>
                <a:off x="2159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6133" name="Line 13"/>
              <p:cNvSpPr>
                <a:spLocks noChangeShapeType="1"/>
              </p:cNvSpPr>
              <p:nvPr/>
            </p:nvSpPr>
            <p:spPr bwMode="auto">
              <a:xfrm>
                <a:off x="1412" y="1009"/>
                <a:ext cx="351" cy="0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6083" name="Group 14"/>
          <p:cNvGrpSpPr>
            <a:grpSpLocks/>
          </p:cNvGrpSpPr>
          <p:nvPr/>
        </p:nvGrpSpPr>
        <p:grpSpPr bwMode="auto">
          <a:xfrm>
            <a:off x="431800" y="2028825"/>
            <a:ext cx="5259388" cy="541338"/>
            <a:chOff x="272" y="1325"/>
            <a:chExt cx="3313" cy="341"/>
          </a:xfrm>
        </p:grpSpPr>
        <p:grpSp>
          <p:nvGrpSpPr>
            <p:cNvPr id="46115" name="Group 15"/>
            <p:cNvGrpSpPr>
              <a:grpSpLocks/>
            </p:cNvGrpSpPr>
            <p:nvPr/>
          </p:nvGrpSpPr>
          <p:grpSpPr bwMode="auto">
            <a:xfrm>
              <a:off x="272" y="1325"/>
              <a:ext cx="3313" cy="198"/>
              <a:chOff x="282" y="925"/>
              <a:chExt cx="3313" cy="198"/>
            </a:xfrm>
          </p:grpSpPr>
          <p:sp>
            <p:nvSpPr>
              <p:cNvPr id="46123" name="Text Box 16"/>
              <p:cNvSpPr txBox="1">
                <a:spLocks noChangeArrowheads="1"/>
              </p:cNvSpPr>
              <p:nvPr/>
            </p:nvSpPr>
            <p:spPr bwMode="auto">
              <a:xfrm>
                <a:off x="282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A   </a:t>
                </a:r>
              </a:p>
            </p:txBody>
          </p:sp>
          <p:sp>
            <p:nvSpPr>
              <p:cNvPr id="46124" name="Text Box 17"/>
              <p:cNvSpPr txBox="1">
                <a:spLocks noChangeArrowheads="1"/>
              </p:cNvSpPr>
              <p:nvPr/>
            </p:nvSpPr>
            <p:spPr bwMode="auto">
              <a:xfrm>
                <a:off x="1015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B   </a:t>
                </a:r>
              </a:p>
            </p:txBody>
          </p:sp>
          <p:sp>
            <p:nvSpPr>
              <p:cNvPr id="46125" name="Text Box 18"/>
              <p:cNvSpPr txBox="1">
                <a:spLocks noChangeArrowheads="1"/>
              </p:cNvSpPr>
              <p:nvPr/>
            </p:nvSpPr>
            <p:spPr bwMode="auto">
              <a:xfrm>
                <a:off x="1745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C   </a:t>
                </a:r>
              </a:p>
            </p:txBody>
          </p:sp>
          <p:sp>
            <p:nvSpPr>
              <p:cNvPr id="46126" name="Text Box 19"/>
              <p:cNvSpPr txBox="1">
                <a:spLocks noChangeArrowheads="1"/>
              </p:cNvSpPr>
              <p:nvPr/>
            </p:nvSpPr>
            <p:spPr bwMode="auto">
              <a:xfrm>
                <a:off x="2479" y="925"/>
                <a:ext cx="386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D   </a:t>
                </a:r>
              </a:p>
            </p:txBody>
          </p:sp>
          <p:sp>
            <p:nvSpPr>
              <p:cNvPr id="46127" name="Text Box 20"/>
              <p:cNvSpPr txBox="1">
                <a:spLocks noChangeArrowheads="1"/>
              </p:cNvSpPr>
              <p:nvPr/>
            </p:nvSpPr>
            <p:spPr bwMode="auto">
              <a:xfrm>
                <a:off x="3218" y="925"/>
                <a:ext cx="377" cy="198"/>
              </a:xfrm>
              <a:prstGeom prst="rect">
                <a:avLst/>
              </a:prstGeom>
              <a:solidFill>
                <a:srgbClr val="9900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zh-CN" altLang="en-US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   </a:t>
                </a:r>
                <a:r>
                  <a:rPr kumimoji="1" lang="en-US" altLang="zh-CN" sz="2000">
                    <a:solidFill>
                      <a:srgbClr val="FFFF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E   </a:t>
                </a:r>
              </a:p>
            </p:txBody>
          </p:sp>
        </p:grpSp>
        <p:sp>
          <p:nvSpPr>
            <p:cNvPr id="46116" name="Line 21"/>
            <p:cNvSpPr>
              <a:spLocks noChangeShapeType="1"/>
            </p:cNvSpPr>
            <p:nvPr/>
          </p:nvSpPr>
          <p:spPr bwMode="auto">
            <a:xfrm>
              <a:off x="657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17" name="Line 22"/>
            <p:cNvSpPr>
              <a:spLocks noChangeShapeType="1"/>
            </p:cNvSpPr>
            <p:nvPr/>
          </p:nvSpPr>
          <p:spPr bwMode="auto">
            <a:xfrm>
              <a:off x="2860" y="1421"/>
              <a:ext cx="351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18" name="Line 23"/>
            <p:cNvSpPr>
              <a:spLocks noChangeShapeType="1"/>
            </p:cNvSpPr>
            <p:nvPr/>
          </p:nvSpPr>
          <p:spPr bwMode="auto">
            <a:xfrm>
              <a:off x="1393" y="1417"/>
              <a:ext cx="199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19" name="Line 24"/>
            <p:cNvSpPr>
              <a:spLocks noChangeShapeType="1"/>
            </p:cNvSpPr>
            <p:nvPr/>
          </p:nvSpPr>
          <p:spPr bwMode="auto">
            <a:xfrm>
              <a:off x="1581" y="1417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20" name="Line 25"/>
            <p:cNvSpPr>
              <a:spLocks noChangeShapeType="1"/>
            </p:cNvSpPr>
            <p:nvPr/>
          </p:nvSpPr>
          <p:spPr bwMode="auto">
            <a:xfrm flipV="1">
              <a:off x="1580" y="1663"/>
              <a:ext cx="703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21" name="Line 26"/>
            <p:cNvSpPr>
              <a:spLocks noChangeShapeType="1"/>
            </p:cNvSpPr>
            <p:nvPr/>
          </p:nvSpPr>
          <p:spPr bwMode="auto">
            <a:xfrm>
              <a:off x="2274" y="1420"/>
              <a:ext cx="0" cy="2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22" name="Line 27"/>
            <p:cNvSpPr>
              <a:spLocks noChangeShapeType="1"/>
            </p:cNvSpPr>
            <p:nvPr/>
          </p:nvSpPr>
          <p:spPr bwMode="auto">
            <a:xfrm>
              <a:off x="2265" y="1418"/>
              <a:ext cx="22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6084" name="Text Box 28"/>
          <p:cNvSpPr txBox="1">
            <a:spLocks noChangeArrowheads="1"/>
          </p:cNvSpPr>
          <p:nvPr/>
        </p:nvSpPr>
        <p:spPr bwMode="auto">
          <a:xfrm>
            <a:off x="279400" y="2720975"/>
            <a:ext cx="931863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算法</a:t>
            </a:r>
            <a:r>
              <a:rPr kumimoji="1" lang="en-US" altLang="zh-CN" sz="28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:</a:t>
            </a:r>
          </a:p>
        </p:txBody>
      </p:sp>
      <p:grpSp>
        <p:nvGrpSpPr>
          <p:cNvPr id="46085" name="Group 29"/>
          <p:cNvGrpSpPr>
            <a:grpSpLocks/>
          </p:cNvGrpSpPr>
          <p:nvPr/>
        </p:nvGrpSpPr>
        <p:grpSpPr bwMode="auto">
          <a:xfrm>
            <a:off x="765175" y="3608388"/>
            <a:ext cx="5778500" cy="1820862"/>
            <a:chOff x="482" y="2273"/>
            <a:chExt cx="3640" cy="1147"/>
          </a:xfrm>
        </p:grpSpPr>
        <p:sp>
          <p:nvSpPr>
            <p:cNvPr id="46087" name="Line 30"/>
            <p:cNvSpPr>
              <a:spLocks noChangeShapeType="1"/>
            </p:cNvSpPr>
            <p:nvPr/>
          </p:nvSpPr>
          <p:spPr bwMode="auto">
            <a:xfrm flipV="1">
              <a:off x="3311" y="2621"/>
              <a:ext cx="245" cy="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088" name="Line 31"/>
            <p:cNvSpPr>
              <a:spLocks noChangeShapeType="1"/>
            </p:cNvSpPr>
            <p:nvPr/>
          </p:nvSpPr>
          <p:spPr bwMode="auto">
            <a:xfrm>
              <a:off x="3311" y="2623"/>
              <a:ext cx="2" cy="43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089" name="Line 32"/>
            <p:cNvSpPr>
              <a:spLocks noChangeShapeType="1"/>
            </p:cNvSpPr>
            <p:nvPr/>
          </p:nvSpPr>
          <p:spPr bwMode="auto">
            <a:xfrm flipH="1">
              <a:off x="3115" y="3053"/>
              <a:ext cx="19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090" name="Text Box 33"/>
            <p:cNvSpPr txBox="1">
              <a:spLocks noChangeArrowheads="1"/>
            </p:cNvSpPr>
            <p:nvPr/>
          </p:nvSpPr>
          <p:spPr bwMode="auto">
            <a:xfrm>
              <a:off x="482" y="2546"/>
              <a:ext cx="340" cy="227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 b="1">
                  <a:latin typeface="Arial" panose="020B0604020202020204" pitchFamily="34" charset="0"/>
                  <a:ea typeface="黑体" panose="02010609060101010101" pitchFamily="49" charset="-122"/>
                </a:rPr>
                <a:t>　   </a:t>
              </a:r>
            </a:p>
          </p:txBody>
        </p:sp>
        <p:sp>
          <p:nvSpPr>
            <p:cNvPr id="46091" name="Text Box 34"/>
            <p:cNvSpPr txBox="1">
              <a:spLocks noChangeArrowheads="1"/>
            </p:cNvSpPr>
            <p:nvPr/>
          </p:nvSpPr>
          <p:spPr bwMode="auto">
            <a:xfrm>
              <a:off x="493" y="2273"/>
              <a:ext cx="37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head</a:t>
              </a:r>
              <a:endParaRPr kumimoji="1"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092" name="Text Box 35"/>
            <p:cNvSpPr txBox="1">
              <a:spLocks noChangeArrowheads="1"/>
            </p:cNvSpPr>
            <p:nvPr/>
          </p:nvSpPr>
          <p:spPr bwMode="auto">
            <a:xfrm>
              <a:off x="1523" y="2579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10101</a:t>
              </a:r>
              <a:endParaRPr kumimoji="1"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093" name="Text Box 36"/>
            <p:cNvSpPr txBox="1">
              <a:spLocks noChangeArrowheads="1"/>
            </p:cNvSpPr>
            <p:nvPr/>
          </p:nvSpPr>
          <p:spPr bwMode="auto">
            <a:xfrm>
              <a:off x="1523" y="2780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89.5</a:t>
              </a:r>
            </a:p>
          </p:txBody>
        </p:sp>
        <p:sp>
          <p:nvSpPr>
            <p:cNvPr id="46094" name="Text Box 37"/>
            <p:cNvSpPr txBox="1">
              <a:spLocks noChangeArrowheads="1"/>
            </p:cNvSpPr>
            <p:nvPr/>
          </p:nvSpPr>
          <p:spPr bwMode="auto">
            <a:xfrm>
              <a:off x="1523" y="2970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Arial" panose="020B0604020202020204" pitchFamily="34" charset="0"/>
                  <a:ea typeface="黑体" panose="02010609060101010101" pitchFamily="49" charset="-122"/>
                </a:rPr>
                <a:t>  </a:t>
              </a:r>
            </a:p>
          </p:txBody>
        </p:sp>
        <p:grpSp>
          <p:nvGrpSpPr>
            <p:cNvPr id="46095" name="Group 38"/>
            <p:cNvGrpSpPr>
              <a:grpSpLocks/>
            </p:cNvGrpSpPr>
            <p:nvPr/>
          </p:nvGrpSpPr>
          <p:grpSpPr bwMode="auto">
            <a:xfrm>
              <a:off x="2536" y="2582"/>
              <a:ext cx="567" cy="589"/>
              <a:chOff x="4354" y="1450"/>
              <a:chExt cx="567" cy="589"/>
            </a:xfrm>
          </p:grpSpPr>
          <p:sp>
            <p:nvSpPr>
              <p:cNvPr id="46112" name="Text Box 39"/>
              <p:cNvSpPr txBox="1">
                <a:spLocks noChangeArrowheads="1"/>
              </p:cNvSpPr>
              <p:nvPr/>
            </p:nvSpPr>
            <p:spPr bwMode="auto">
              <a:xfrm>
                <a:off x="4354" y="1450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10103</a:t>
                </a:r>
                <a:endParaRPr kumimoji="1" lang="en-US" altLang="zh-CN" sz="16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46113" name="Text Box 40"/>
              <p:cNvSpPr txBox="1">
                <a:spLocks noChangeArrowheads="1"/>
              </p:cNvSpPr>
              <p:nvPr/>
            </p:nvSpPr>
            <p:spPr bwMode="auto">
              <a:xfrm>
                <a:off x="4354" y="1651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000" b="1">
                    <a:solidFill>
                      <a:srgbClr val="000000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90</a:t>
                </a:r>
                <a:r>
                  <a:rPr kumimoji="1" lang="en-US" altLang="zh-CN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 </a:t>
                </a:r>
              </a:p>
            </p:txBody>
          </p:sp>
          <p:sp>
            <p:nvSpPr>
              <p:cNvPr id="46114" name="Text Box 41"/>
              <p:cNvSpPr txBox="1">
                <a:spLocks noChangeArrowheads="1"/>
              </p:cNvSpPr>
              <p:nvPr/>
            </p:nvSpPr>
            <p:spPr bwMode="auto">
              <a:xfrm>
                <a:off x="4354" y="1841"/>
                <a:ext cx="567" cy="198"/>
              </a:xfrm>
              <a:prstGeom prst="rect">
                <a:avLst/>
              </a:prstGeom>
              <a:solidFill>
                <a:srgbClr val="CCFFFF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/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000" b="1">
                    <a:latin typeface="Arial" panose="020B0604020202020204" pitchFamily="34" charset="0"/>
                    <a:ea typeface="黑体" panose="02010609060101010101" pitchFamily="49" charset="-122"/>
                  </a:rPr>
                  <a:t>  </a:t>
                </a:r>
              </a:p>
            </p:txBody>
          </p:sp>
        </p:grpSp>
        <p:sp>
          <p:nvSpPr>
            <p:cNvPr id="46096" name="Text Box 42"/>
            <p:cNvSpPr txBox="1">
              <a:spLocks noChangeArrowheads="1"/>
            </p:cNvSpPr>
            <p:nvPr/>
          </p:nvSpPr>
          <p:spPr bwMode="auto">
            <a:xfrm>
              <a:off x="3555" y="2573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10107</a:t>
              </a:r>
              <a:endParaRPr kumimoji="1" lang="en-US" altLang="zh-CN" sz="1600" b="1">
                <a:solidFill>
                  <a:srgbClr val="00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46097" name="Text Box 43"/>
            <p:cNvSpPr txBox="1">
              <a:spLocks noChangeArrowheads="1"/>
            </p:cNvSpPr>
            <p:nvPr/>
          </p:nvSpPr>
          <p:spPr bwMode="auto">
            <a:xfrm>
              <a:off x="3555" y="2774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85</a:t>
              </a:r>
            </a:p>
          </p:txBody>
        </p:sp>
        <p:sp>
          <p:nvSpPr>
            <p:cNvPr id="46098" name="Text Box 44"/>
            <p:cNvSpPr txBox="1">
              <a:spLocks noChangeArrowheads="1"/>
            </p:cNvSpPr>
            <p:nvPr/>
          </p:nvSpPr>
          <p:spPr bwMode="auto">
            <a:xfrm>
              <a:off x="3555" y="2964"/>
              <a:ext cx="567" cy="198"/>
            </a:xfrm>
            <a:prstGeom prst="rect">
              <a:avLst/>
            </a:prstGeom>
            <a:solidFill>
              <a:srgbClr val="CCFFFF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latin typeface="Arial" panose="020B0604020202020204" pitchFamily="34" charset="0"/>
                  <a:ea typeface="黑体" panose="02010609060101010101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NULL </a:t>
              </a:r>
            </a:p>
          </p:txBody>
        </p:sp>
        <p:grpSp>
          <p:nvGrpSpPr>
            <p:cNvPr id="46099" name="Group 45"/>
            <p:cNvGrpSpPr>
              <a:grpSpLocks/>
            </p:cNvGrpSpPr>
            <p:nvPr/>
          </p:nvGrpSpPr>
          <p:grpSpPr bwMode="auto">
            <a:xfrm>
              <a:off x="2224" y="2325"/>
              <a:ext cx="302" cy="286"/>
              <a:chOff x="1162" y="2119"/>
              <a:chExt cx="302" cy="286"/>
            </a:xfrm>
          </p:grpSpPr>
          <p:sp>
            <p:nvSpPr>
              <p:cNvPr id="46110" name="Line 46"/>
              <p:cNvSpPr>
                <a:spLocks noChangeShapeType="1"/>
              </p:cNvSpPr>
              <p:nvPr/>
            </p:nvSpPr>
            <p:spPr bwMode="auto">
              <a:xfrm>
                <a:off x="1162" y="2119"/>
                <a:ext cx="0" cy="28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  <p:sp>
            <p:nvSpPr>
              <p:cNvPr id="46111" name="Line 47"/>
              <p:cNvSpPr>
                <a:spLocks noChangeShapeType="1"/>
              </p:cNvSpPr>
              <p:nvPr/>
            </p:nvSpPr>
            <p:spPr bwMode="auto">
              <a:xfrm>
                <a:off x="1162" y="2404"/>
                <a:ext cx="30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/>
              <a:p>
                <a:endParaRPr lang="zh-CN" altLang="en-US"/>
              </a:p>
            </p:txBody>
          </p:sp>
        </p:grpSp>
        <p:sp>
          <p:nvSpPr>
            <p:cNvPr id="46100" name="Text Box 48"/>
            <p:cNvSpPr txBox="1">
              <a:spLocks noChangeArrowheads="1"/>
            </p:cNvSpPr>
            <p:nvPr/>
          </p:nvSpPr>
          <p:spPr bwMode="auto">
            <a:xfrm>
              <a:off x="2317" y="2304"/>
              <a:ext cx="1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P1</a:t>
              </a:r>
            </a:p>
          </p:txBody>
        </p:sp>
        <p:sp>
          <p:nvSpPr>
            <p:cNvPr id="46101" name="Line 49"/>
            <p:cNvSpPr>
              <a:spLocks noChangeShapeType="1"/>
            </p:cNvSpPr>
            <p:nvPr/>
          </p:nvSpPr>
          <p:spPr bwMode="auto">
            <a:xfrm>
              <a:off x="827" y="2630"/>
              <a:ext cx="701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02" name="Line 50"/>
            <p:cNvSpPr>
              <a:spLocks noChangeShapeType="1"/>
            </p:cNvSpPr>
            <p:nvPr/>
          </p:nvSpPr>
          <p:spPr bwMode="auto">
            <a:xfrm>
              <a:off x="1144" y="2719"/>
              <a:ext cx="38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03" name="Line 51"/>
            <p:cNvSpPr>
              <a:spLocks noChangeShapeType="1"/>
            </p:cNvSpPr>
            <p:nvPr/>
          </p:nvSpPr>
          <p:spPr bwMode="auto">
            <a:xfrm flipH="1">
              <a:off x="1145" y="2719"/>
              <a:ext cx="0" cy="64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04" name="Text Box 52"/>
            <p:cNvSpPr txBox="1">
              <a:spLocks noChangeArrowheads="1"/>
            </p:cNvSpPr>
            <p:nvPr/>
          </p:nvSpPr>
          <p:spPr bwMode="auto">
            <a:xfrm>
              <a:off x="1218" y="3228"/>
              <a:ext cx="19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P2</a:t>
              </a:r>
            </a:p>
          </p:txBody>
        </p:sp>
        <p:sp>
          <p:nvSpPr>
            <p:cNvPr id="46105" name="Line 53"/>
            <p:cNvSpPr>
              <a:spLocks noChangeShapeType="1"/>
            </p:cNvSpPr>
            <p:nvPr/>
          </p:nvSpPr>
          <p:spPr bwMode="auto">
            <a:xfrm>
              <a:off x="2088" y="3070"/>
              <a:ext cx="1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06" name="Line 54"/>
            <p:cNvSpPr>
              <a:spLocks noChangeShapeType="1"/>
            </p:cNvSpPr>
            <p:nvPr/>
          </p:nvSpPr>
          <p:spPr bwMode="auto">
            <a:xfrm>
              <a:off x="2282" y="3072"/>
              <a:ext cx="0" cy="31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07" name="Line 55"/>
            <p:cNvSpPr>
              <a:spLocks noChangeShapeType="1"/>
            </p:cNvSpPr>
            <p:nvPr/>
          </p:nvSpPr>
          <p:spPr bwMode="auto">
            <a:xfrm>
              <a:off x="2282" y="3381"/>
              <a:ext cx="112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08" name="Line 56"/>
            <p:cNvSpPr>
              <a:spLocks noChangeShapeType="1"/>
            </p:cNvSpPr>
            <p:nvPr/>
          </p:nvSpPr>
          <p:spPr bwMode="auto">
            <a:xfrm flipV="1">
              <a:off x="3410" y="2743"/>
              <a:ext cx="0" cy="63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  <p:sp>
          <p:nvSpPr>
            <p:cNvPr id="46109" name="Line 57"/>
            <p:cNvSpPr>
              <a:spLocks noChangeShapeType="1"/>
            </p:cNvSpPr>
            <p:nvPr/>
          </p:nvSpPr>
          <p:spPr bwMode="auto">
            <a:xfrm>
              <a:off x="3410" y="2732"/>
              <a:ext cx="142" cy="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/>
            <a:p>
              <a:endParaRPr lang="zh-CN" altLang="en-US"/>
            </a:p>
          </p:txBody>
        </p:sp>
      </p:grpSp>
      <p:sp>
        <p:nvSpPr>
          <p:cNvPr id="46086" name="Rectangle 64"/>
          <p:cNvSpPr>
            <a:spLocks noChangeArrowheads="1"/>
          </p:cNvSpPr>
          <p:nvPr/>
        </p:nvSpPr>
        <p:spPr bwMode="auto">
          <a:xfrm>
            <a:off x="611188" y="0"/>
            <a:ext cx="720090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360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单链表的删除操作动画演示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260350"/>
            <a:ext cx="7797800" cy="839788"/>
          </a:xfrm>
        </p:spPr>
        <p:txBody>
          <a:bodyPr lIns="92075" tIns="46037" rIns="92075" bIns="46037"/>
          <a:lstStyle/>
          <a:p>
            <a:pPr>
              <a:defRPr/>
            </a:pP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补充材料</a:t>
            </a:r>
            <a:r>
              <a:rPr lang="en-US" altLang="zh-CN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zh-CN" altLang="en-US" b="1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结构体所占内存的字节数</a:t>
            </a:r>
            <a:endParaRPr lang="en-US" altLang="zh-CN" b="1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268413"/>
            <a:ext cx="5400675" cy="1158875"/>
          </a:xfrm>
        </p:spPr>
        <p:txBody>
          <a:bodyPr lIns="92075" tIns="46037" rIns="92075" bIns="46037"/>
          <a:lstStyle/>
          <a:p>
            <a:pPr marL="374650" indent="-374650" eaLnBrk="1">
              <a:defRPr/>
            </a:pPr>
            <a:r>
              <a:rPr kumimoji="1" lang="en-US" altLang="zh-CN" b="1" smtClean="0">
                <a:solidFill>
                  <a:srgbClr val="000000"/>
                </a:solidFill>
                <a:ea typeface="宋体" panose="02010600030101010101" pitchFamily="2" charset="-122"/>
              </a:rPr>
              <a:t>struct </a:t>
            </a:r>
            <a:r>
              <a:rPr kumimoji="1" lang="zh-CN" altLang="en-US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类型用内存字节数 </a:t>
            </a:r>
            <a:r>
              <a:rPr kumimoji="1" lang="en-US" altLang="zh-CN" b="1" smtClean="0">
                <a:solidFill>
                  <a:srgbClr val="000000"/>
                </a:solidFill>
                <a:ea typeface="宋体" panose="02010600030101010101" pitchFamily="2" charset="-122"/>
              </a:rPr>
              <a:t>= ?</a:t>
            </a:r>
            <a:endParaRPr lang="zh-CN" altLang="en-US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ea typeface="宋体" panose="02010600030101010101" pitchFamily="2" charset="-122"/>
            </a:endParaRPr>
          </a:p>
          <a:p>
            <a:pPr marL="374650" indent="-374650" eaLnBrk="1">
              <a:defRPr/>
            </a:pPr>
            <a:r>
              <a:rPr lang="zh-CN" altLang="en-US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是所有成员变量的内存总和吗？</a:t>
            </a:r>
          </a:p>
        </p:txBody>
      </p:sp>
      <p:sp>
        <p:nvSpPr>
          <p:cNvPr id="289851" name="Rectangle 59"/>
          <p:cNvSpPr>
            <a:spLocks noChangeArrowheads="1"/>
          </p:cNvSpPr>
          <p:nvPr/>
        </p:nvSpPr>
        <p:spPr bwMode="auto">
          <a:xfrm>
            <a:off x="558800" y="4429125"/>
            <a:ext cx="7121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r>
              <a:rPr lang="en-US" altLang="zh-CN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printf("%d\n", sizeof(struct</a:t>
            </a:r>
            <a:r>
              <a:rPr lang="en-US" altLang="zh-CN" sz="2400" b="1" smtClean="0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US" altLang="zh-CN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sample</a:t>
            </a:r>
            <a:r>
              <a:rPr lang="en-US" altLang="zh-CN" sz="24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</a:rPr>
              <a:t>));</a:t>
            </a:r>
            <a:endParaRPr lang="zh-CN" altLang="en-US" sz="2400" b="1" smtClean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ourier New" panose="02070309020205020404" pitchFamily="49" charset="0"/>
            </a:endParaRPr>
          </a:p>
        </p:txBody>
      </p:sp>
      <p:sp>
        <p:nvSpPr>
          <p:cNvPr id="289852" name="Rectangle 60"/>
          <p:cNvSpPr>
            <a:spLocks noChangeArrowheads="1"/>
          </p:cNvSpPr>
          <p:nvPr/>
        </p:nvSpPr>
        <p:spPr bwMode="auto">
          <a:xfrm>
            <a:off x="179388" y="2420938"/>
            <a:ext cx="5761037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7" rIns="92075" bIns="46037"/>
          <a:lstStyle/>
          <a:p>
            <a:pPr marL="342900" indent="-342900" eaLnBrk="1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lang="zh-CN" alt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用运算符</a:t>
            </a: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sizeof</a:t>
            </a:r>
            <a:r>
              <a:rPr lang="zh-CN" altLang="en-US" sz="28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获得结构体大小</a:t>
            </a:r>
          </a:p>
          <a:p>
            <a:pPr marL="742950" lvl="1" indent="-285750" eaLnBrk="1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sizeof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变量或表达式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)</a:t>
            </a:r>
          </a:p>
          <a:p>
            <a:pPr marL="742950" lvl="1" indent="-285750" eaLnBrk="1">
              <a:lnSpc>
                <a:spcPct val="105000"/>
              </a:lnSpc>
              <a:spcBef>
                <a:spcPct val="20000"/>
              </a:spcBef>
              <a:buClr>
                <a:srgbClr val="FFCC66"/>
              </a:buClr>
              <a:buSzPct val="115000"/>
              <a:defRPr/>
            </a:pPr>
            <a:r>
              <a:rPr lang="en-US" altLang="zh-CN" sz="28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sizeof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(</a:t>
            </a:r>
            <a:r>
              <a:rPr lang="zh-CN" alt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类型</a:t>
            </a:r>
            <a:r>
              <a:rPr lang="en-US" altLang="zh-CN" sz="28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ea typeface="华文仿宋" panose="02010600040101010101" pitchFamily="2" charset="-122"/>
              </a:rPr>
              <a:t>)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urier New" pitchFamily="49" charset="0"/>
              <a:ea typeface="华文仿宋" panose="02010600040101010101" pitchFamily="2" charset="-122"/>
            </a:endParaRPr>
          </a:p>
        </p:txBody>
      </p:sp>
      <p:sp>
        <p:nvSpPr>
          <p:cNvPr id="289853" name="Rectangle 61"/>
          <p:cNvSpPr>
            <a:spLocks noChangeArrowheads="1"/>
          </p:cNvSpPr>
          <p:nvPr/>
        </p:nvSpPr>
        <p:spPr bwMode="auto">
          <a:xfrm>
            <a:off x="3571875" y="5845175"/>
            <a:ext cx="677863" cy="584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12</a:t>
            </a:r>
          </a:p>
        </p:txBody>
      </p:sp>
      <p:sp>
        <p:nvSpPr>
          <p:cNvPr id="289854" name="WordArt 62"/>
          <p:cNvSpPr>
            <a:spLocks noChangeArrowheads="1" noChangeShapeType="1" noTextEdit="1"/>
          </p:cNvSpPr>
          <p:nvPr/>
        </p:nvSpPr>
        <p:spPr bwMode="auto">
          <a:xfrm>
            <a:off x="5278438" y="5715000"/>
            <a:ext cx="1008062" cy="714375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6852"/>
              </a:avLst>
            </a:prstTxWarp>
          </a:bodyPr>
          <a:lstStyle/>
          <a:p>
            <a:pPr algn="ctr"/>
            <a:r>
              <a:rPr lang="en-US" altLang="zh-CN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Why?</a:t>
            </a:r>
            <a:endParaRPr lang="zh-CN" altLang="en-US" sz="3600" b="1" kern="10">
              <a:ln w="9525">
                <a:solidFill>
                  <a:srgbClr val="800000"/>
                </a:solidFill>
                <a:round/>
                <a:headEnd type="none" w="sm" len="sm"/>
                <a:tailEnd type="none" w="sm" len="sm"/>
              </a:ln>
              <a:solidFill>
                <a:srgbClr val="FF0000"/>
              </a:solidFill>
              <a:effectLst>
                <a:outerShdw dist="38100" dir="2700000" algn="tl" rotWithShape="0">
                  <a:srgbClr val="000000">
                    <a:alpha val="43137"/>
                  </a:srgbClr>
                </a:outerShdw>
              </a:effectLst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pic>
        <p:nvPicPr>
          <p:cNvPr id="47112" name="Picture 12" descr="想问题的3D小人图片素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5495925"/>
            <a:ext cx="1158875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C:\Users\Sunner\AppData\Local\Microsoft\Windows\Temporary Internet Files\Content.IE5\150OR56M\MC900434411[1].wmf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400" y="4786313"/>
            <a:ext cx="1411288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4" name="Text Box 13"/>
          <p:cNvSpPr txBox="1">
            <a:spLocks noChangeArrowheads="1"/>
          </p:cNvSpPr>
          <p:nvPr/>
        </p:nvSpPr>
        <p:spPr bwMode="auto">
          <a:xfrm>
            <a:off x="5867400" y="1268413"/>
            <a:ext cx="3025775" cy="319563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struct sample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char m1;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int m2;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    char m3;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400">
                <a:solidFill>
                  <a:srgbClr val="000000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9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9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9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98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9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9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  <p:bldP spid="289851" grpId="0"/>
      <p:bldP spid="289852" grpId="0" build="p"/>
      <p:bldP spid="289853" grpId="0"/>
      <p:bldP spid="28985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9" name="Text Box 7"/>
          <p:cNvSpPr txBox="1">
            <a:spLocks noChangeArrowheads="1"/>
          </p:cNvSpPr>
          <p:nvPr/>
        </p:nvSpPr>
        <p:spPr bwMode="auto">
          <a:xfrm>
            <a:off x="611188" y="4214813"/>
            <a:ext cx="8353425" cy="2320925"/>
          </a:xfrm>
          <a:prstGeom prst="rect">
            <a:avLst/>
          </a:prstGeom>
          <a:solidFill>
            <a:srgbClr val="FFFFCC"/>
          </a:solidFill>
          <a:ln w="38100">
            <a:solidFill>
              <a:srgbClr val="33CC3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事实上，所有数据类型在内存中都是从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偶数</a:t>
            </a: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地址开始存放的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且结构所占的实际空间一般是按照机器字长对齐的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000066"/>
                </a:solidFill>
                <a:ea typeface="楷体_GB2312" pitchFamily="49" charset="-122"/>
              </a:rPr>
              <a:t>不同的编译器、平台，对齐方式会有变化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880000"/>
                </a:solidFill>
                <a:latin typeface="楷体_GB2312" pitchFamily="49" charset="-122"/>
                <a:ea typeface="楷体_GB2312" pitchFamily="49" charset="-122"/>
              </a:rPr>
              <a:t>结构体变量的成员的存储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对齐规则</a:t>
            </a:r>
            <a:r>
              <a:rPr lang="zh-CN" altLang="en-US" sz="2400" b="1" dirty="0">
                <a:solidFill>
                  <a:srgbClr val="880000"/>
                </a:solidFill>
                <a:latin typeface="楷体_GB2312" pitchFamily="49" charset="-122"/>
                <a:ea typeface="楷体_GB2312" pitchFamily="49" charset="-122"/>
              </a:rPr>
              <a:t>是与机器相关的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880000"/>
                </a:solidFill>
                <a:latin typeface="楷体_GB2312" pitchFamily="49" charset="-122"/>
                <a:ea typeface="楷体_GB2312" pitchFamily="49" charset="-122"/>
              </a:rPr>
              <a:t>具有特定数据类型的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数据项大小</a:t>
            </a:r>
            <a:r>
              <a:rPr lang="zh-CN" altLang="en-US" sz="2400" b="1" dirty="0">
                <a:solidFill>
                  <a:srgbClr val="880000"/>
                </a:solidFill>
                <a:latin typeface="楷体_GB2312" pitchFamily="49" charset="-122"/>
                <a:ea typeface="楷体_GB2312" pitchFamily="49" charset="-122"/>
              </a:rPr>
              <a:t>也是与机器相关的</a:t>
            </a:r>
          </a:p>
          <a:p>
            <a:pPr>
              <a:defRPr/>
            </a:pPr>
            <a:r>
              <a:rPr lang="zh-CN" altLang="en-US" sz="2400" b="1" dirty="0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所以一个结构体在内存中的存储格式也是与机器相关的</a:t>
            </a:r>
            <a:endParaRPr lang="en-US" altLang="zh-CN" sz="2400" b="1" dirty="0">
              <a:solidFill>
                <a:srgbClr val="00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6873" name="WordArt 41"/>
          <p:cNvSpPr>
            <a:spLocks noChangeArrowheads="1" noChangeShapeType="1" noTextEdit="1"/>
          </p:cNvSpPr>
          <p:nvPr/>
        </p:nvSpPr>
        <p:spPr bwMode="auto">
          <a:xfrm>
            <a:off x="4857750" y="2071688"/>
            <a:ext cx="4071938" cy="357187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/>
            <a:r>
              <a:rPr lang="zh-CN" altLang="en-US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00"/>
                </a:solidFill>
                <a:effectLst>
                  <a:outerShdw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n-ea"/>
              </a:rPr>
              <a:t>非所有成员变量的内存总和</a:t>
            </a:r>
          </a:p>
        </p:txBody>
      </p:sp>
      <p:sp>
        <p:nvSpPr>
          <p:cNvPr id="376876" name="WordArt 44"/>
          <p:cNvSpPr>
            <a:spLocks noChangeArrowheads="1" noChangeShapeType="1" noTextEdit="1"/>
          </p:cNvSpPr>
          <p:nvPr/>
        </p:nvSpPr>
        <p:spPr bwMode="auto">
          <a:xfrm>
            <a:off x="7640668" y="2647948"/>
            <a:ext cx="1360488" cy="360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 dirty="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12</a:t>
            </a:r>
            <a:r>
              <a:rPr lang="zh-CN" altLang="en-US" sz="3600" b="1" kern="10" dirty="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个字节</a:t>
            </a:r>
          </a:p>
        </p:txBody>
      </p:sp>
      <p:grpSp>
        <p:nvGrpSpPr>
          <p:cNvPr id="48133" name="Group 43"/>
          <p:cNvGrpSpPr>
            <a:grpSpLocks/>
          </p:cNvGrpSpPr>
          <p:nvPr/>
        </p:nvGrpSpPr>
        <p:grpSpPr bwMode="auto">
          <a:xfrm>
            <a:off x="525463" y="1428750"/>
            <a:ext cx="3951287" cy="1100138"/>
            <a:chOff x="371" y="917"/>
            <a:chExt cx="2489" cy="693"/>
          </a:xfrm>
        </p:grpSpPr>
        <p:grpSp>
          <p:nvGrpSpPr>
            <p:cNvPr id="48171" name="Group 27"/>
            <p:cNvGrpSpPr>
              <a:grpSpLocks/>
            </p:cNvGrpSpPr>
            <p:nvPr/>
          </p:nvGrpSpPr>
          <p:grpSpPr bwMode="auto">
            <a:xfrm>
              <a:off x="385" y="1298"/>
              <a:ext cx="2449" cy="312"/>
              <a:chOff x="567" y="941"/>
              <a:chExt cx="2449" cy="312"/>
            </a:xfrm>
          </p:grpSpPr>
          <p:sp>
            <p:nvSpPr>
              <p:cNvPr id="54" name="Text Box 19"/>
              <p:cNvSpPr txBox="1">
                <a:spLocks noChangeArrowheads="1"/>
              </p:cNvSpPr>
              <p:nvPr/>
            </p:nvSpPr>
            <p:spPr bwMode="auto">
              <a:xfrm>
                <a:off x="567" y="941"/>
                <a:ext cx="408" cy="312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55" name="Text Box 20"/>
              <p:cNvSpPr txBox="1">
                <a:spLocks noChangeArrowheads="1"/>
              </p:cNvSpPr>
              <p:nvPr/>
            </p:nvSpPr>
            <p:spPr bwMode="auto">
              <a:xfrm>
                <a:off x="2608" y="941"/>
                <a:ext cx="408" cy="312"/>
              </a:xfrm>
              <a:prstGeom prst="rect">
                <a:avLst/>
              </a:prstGeom>
              <a:solidFill>
                <a:srgbClr val="FFFF99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57" name="Text Box 23"/>
              <p:cNvSpPr txBox="1">
                <a:spLocks noChangeArrowheads="1"/>
              </p:cNvSpPr>
              <p:nvPr/>
            </p:nvSpPr>
            <p:spPr bwMode="auto">
              <a:xfrm>
                <a:off x="979" y="941"/>
                <a:ext cx="408" cy="31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1388" y="941"/>
                <a:ext cx="408" cy="31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59" name="Text Box 25"/>
              <p:cNvSpPr txBox="1">
                <a:spLocks noChangeArrowheads="1"/>
              </p:cNvSpPr>
              <p:nvPr/>
            </p:nvSpPr>
            <p:spPr bwMode="auto">
              <a:xfrm>
                <a:off x="1796" y="941"/>
                <a:ext cx="408" cy="31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60" name="Text Box 26"/>
              <p:cNvSpPr txBox="1">
                <a:spLocks noChangeArrowheads="1"/>
              </p:cNvSpPr>
              <p:nvPr/>
            </p:nvSpPr>
            <p:spPr bwMode="auto">
              <a:xfrm>
                <a:off x="2205" y="941"/>
                <a:ext cx="408" cy="312"/>
              </a:xfrm>
              <a:prstGeom prst="rect">
                <a:avLst/>
              </a:prstGeom>
              <a:solidFill>
                <a:srgbClr val="CCFFCC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itchFamily="49" charset="0"/>
                </a:endParaRPr>
              </a:p>
            </p:txBody>
          </p:sp>
        </p:grpSp>
        <p:sp>
          <p:nvSpPr>
            <p:cNvPr id="48" name="AutoShape 28"/>
            <p:cNvSpPr>
              <a:spLocks/>
            </p:cNvSpPr>
            <p:nvPr/>
          </p:nvSpPr>
          <p:spPr bwMode="auto">
            <a:xfrm rot="5400000">
              <a:off x="564" y="1008"/>
              <a:ext cx="75" cy="378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49" name="AutoShape 29"/>
            <p:cNvSpPr>
              <a:spLocks/>
            </p:cNvSpPr>
            <p:nvPr/>
          </p:nvSpPr>
          <p:spPr bwMode="auto">
            <a:xfrm rot="5400000">
              <a:off x="1528" y="404"/>
              <a:ext cx="145" cy="1542"/>
            </a:xfrm>
            <a:prstGeom prst="leftBrace">
              <a:avLst>
                <a:gd name="adj1" fmla="val 88621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50" name="AutoShape 30"/>
            <p:cNvSpPr>
              <a:spLocks/>
            </p:cNvSpPr>
            <p:nvPr/>
          </p:nvSpPr>
          <p:spPr bwMode="auto">
            <a:xfrm rot="5400000">
              <a:off x="2594" y="1024"/>
              <a:ext cx="93" cy="362"/>
            </a:xfrm>
            <a:prstGeom prst="leftBrace">
              <a:avLst>
                <a:gd name="adj1" fmla="val 1821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51" name="Text Box 35"/>
            <p:cNvSpPr txBox="1">
              <a:spLocks noChangeArrowheads="1"/>
            </p:cNvSpPr>
            <p:nvPr/>
          </p:nvSpPr>
          <p:spPr bwMode="auto">
            <a:xfrm>
              <a:off x="371" y="946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ch</a:t>
              </a:r>
            </a:p>
          </p:txBody>
        </p:sp>
        <p:sp>
          <p:nvSpPr>
            <p:cNvPr id="52" name="Text Box 36"/>
            <p:cNvSpPr txBox="1">
              <a:spLocks noChangeArrowheads="1"/>
            </p:cNvSpPr>
            <p:nvPr/>
          </p:nvSpPr>
          <p:spPr bwMode="auto">
            <a:xfrm>
              <a:off x="1371" y="917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f</a:t>
              </a:r>
            </a:p>
          </p:txBody>
        </p:sp>
        <p:sp>
          <p:nvSpPr>
            <p:cNvPr id="53" name="Text Box 37"/>
            <p:cNvSpPr txBox="1">
              <a:spLocks noChangeArrowheads="1"/>
            </p:cNvSpPr>
            <p:nvPr/>
          </p:nvSpPr>
          <p:spPr bwMode="auto">
            <a:xfrm>
              <a:off x="2406" y="946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 smtClean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ch</a:t>
              </a:r>
            </a:p>
          </p:txBody>
        </p:sp>
      </p:grpSp>
      <p:grpSp>
        <p:nvGrpSpPr>
          <p:cNvPr id="4" name="组合 76"/>
          <p:cNvGrpSpPr>
            <a:grpSpLocks/>
          </p:cNvGrpSpPr>
          <p:nvPr/>
        </p:nvGrpSpPr>
        <p:grpSpPr bwMode="auto">
          <a:xfrm>
            <a:off x="571500" y="2786063"/>
            <a:ext cx="8356600" cy="1131887"/>
            <a:chOff x="714348" y="2989259"/>
            <a:chExt cx="8356972" cy="1131261"/>
          </a:xfrm>
        </p:grpSpPr>
        <p:grpSp>
          <p:nvGrpSpPr>
            <p:cNvPr id="48136" name="Group 48"/>
            <p:cNvGrpSpPr>
              <a:grpSpLocks/>
            </p:cNvGrpSpPr>
            <p:nvPr/>
          </p:nvGrpSpPr>
          <p:grpSpPr bwMode="auto">
            <a:xfrm>
              <a:off x="714348" y="2989259"/>
              <a:ext cx="8247051" cy="1116013"/>
              <a:chOff x="385" y="1638"/>
              <a:chExt cx="5195" cy="703"/>
            </a:xfrm>
          </p:grpSpPr>
          <p:sp>
            <p:nvSpPr>
              <p:cNvPr id="376870" name="Text Box 38"/>
              <p:cNvSpPr txBox="1">
                <a:spLocks noChangeArrowheads="1"/>
              </p:cNvSpPr>
              <p:nvPr/>
            </p:nvSpPr>
            <p:spPr bwMode="auto">
              <a:xfrm>
                <a:off x="970" y="1645"/>
                <a:ext cx="45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ch</a:t>
                </a:r>
              </a:p>
            </p:txBody>
          </p:sp>
          <p:sp>
            <p:nvSpPr>
              <p:cNvPr id="376871" name="Text Box 39"/>
              <p:cNvSpPr txBox="1">
                <a:spLocks noChangeArrowheads="1"/>
              </p:cNvSpPr>
              <p:nvPr/>
            </p:nvSpPr>
            <p:spPr bwMode="auto">
              <a:xfrm>
                <a:off x="4419" y="1638"/>
                <a:ext cx="45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ch</a:t>
                </a:r>
              </a:p>
            </p:txBody>
          </p:sp>
          <p:sp>
            <p:nvSpPr>
              <p:cNvPr id="376872" name="Text Box 40"/>
              <p:cNvSpPr txBox="1">
                <a:spLocks noChangeArrowheads="1"/>
              </p:cNvSpPr>
              <p:nvPr/>
            </p:nvSpPr>
            <p:spPr bwMode="auto">
              <a:xfrm>
                <a:off x="2581" y="1648"/>
                <a:ext cx="454" cy="288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  <a:defRPr/>
                </a:pPr>
                <a:r>
                  <a:rPr lang="en-US" altLang="zh-CN" sz="2400" b="1" smtClean="0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anose="02070309020205020404" pitchFamily="49" charset="0"/>
                  </a:rPr>
                  <a:t>f</a:t>
                </a:r>
              </a:p>
            </p:txBody>
          </p:sp>
          <p:grpSp>
            <p:nvGrpSpPr>
              <p:cNvPr id="48156" name="Group 47"/>
              <p:cNvGrpSpPr>
                <a:grpSpLocks/>
              </p:cNvGrpSpPr>
              <p:nvPr/>
            </p:nvGrpSpPr>
            <p:grpSpPr bwMode="auto">
              <a:xfrm>
                <a:off x="385" y="1824"/>
                <a:ext cx="5195" cy="517"/>
                <a:chOff x="385" y="1824"/>
                <a:chExt cx="5195" cy="517"/>
              </a:xfrm>
            </p:grpSpPr>
            <p:grpSp>
              <p:nvGrpSpPr>
                <p:cNvPr id="48157" name="Group 17"/>
                <p:cNvGrpSpPr>
                  <a:grpSpLocks/>
                </p:cNvGrpSpPr>
                <p:nvPr/>
              </p:nvGrpSpPr>
              <p:grpSpPr bwMode="auto">
                <a:xfrm>
                  <a:off x="385" y="2027"/>
                  <a:ext cx="4071" cy="314"/>
                  <a:chOff x="431" y="1574"/>
                  <a:chExt cx="4071" cy="314"/>
                </a:xfrm>
              </p:grpSpPr>
              <p:sp>
                <p:nvSpPr>
                  <p:cNvPr id="37684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1" y="1576"/>
                    <a:ext cx="408" cy="312"/>
                  </a:xfrm>
                  <a:prstGeom prst="rect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80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 altLang="zh-CN" sz="24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itchFamily="49" charset="0"/>
                    </a:endParaRPr>
                  </a:p>
                </p:txBody>
              </p:sp>
              <p:sp>
                <p:nvSpPr>
                  <p:cNvPr id="376842" name="Text Box 1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94" y="1574"/>
                    <a:ext cx="408" cy="312"/>
                  </a:xfrm>
                  <a:prstGeom prst="rect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80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 altLang="zh-CN" sz="24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itchFamily="49" charset="0"/>
                    </a:endParaRPr>
                  </a:p>
                </p:txBody>
              </p:sp>
              <p:sp>
                <p:nvSpPr>
                  <p:cNvPr id="37684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89" y="1576"/>
                    <a:ext cx="408" cy="312"/>
                  </a:xfrm>
                  <a:prstGeom prst="rect">
                    <a:avLst/>
                  </a:prstGeom>
                  <a:solidFill>
                    <a:srgbClr val="FFFF99"/>
                  </a:solidFill>
                  <a:ln w="38100">
                    <a:solidFill>
                      <a:srgbClr val="80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 altLang="zh-CN" sz="24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itchFamily="49" charset="0"/>
                    </a:endParaRPr>
                  </a:p>
                </p:txBody>
              </p:sp>
              <p:sp>
                <p:nvSpPr>
                  <p:cNvPr id="376844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42" y="1576"/>
                    <a:ext cx="408" cy="31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80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 altLang="zh-CN" sz="2400" b="1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Courier New" pitchFamily="49" charset="0"/>
                    </a:endParaRPr>
                  </a:p>
                </p:txBody>
              </p:sp>
              <p:sp>
                <p:nvSpPr>
                  <p:cNvPr id="376845" name="Text Box 1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064" y="1576"/>
                    <a:ext cx="408" cy="312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>
                    <a:solidFill>
                      <a:srgbClr val="80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 altLang="zh-CN" sz="24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itchFamily="49" charset="0"/>
                    </a:endParaRPr>
                  </a:p>
                </p:txBody>
              </p:sp>
              <p:sp>
                <p:nvSpPr>
                  <p:cNvPr id="376846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64" y="1576"/>
                    <a:ext cx="408" cy="312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>
                    <a:solidFill>
                      <a:srgbClr val="80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 altLang="zh-CN" sz="24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itchFamily="49" charset="0"/>
                    </a:endParaRPr>
                  </a:p>
                </p:txBody>
              </p:sp>
              <p:sp>
                <p:nvSpPr>
                  <p:cNvPr id="376847" name="Text Box 1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72" y="1576"/>
                    <a:ext cx="408" cy="312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>
                    <a:solidFill>
                      <a:srgbClr val="80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 altLang="zh-CN" sz="24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itchFamily="49" charset="0"/>
                    </a:endParaRPr>
                  </a:p>
                </p:txBody>
              </p:sp>
              <p:sp>
                <p:nvSpPr>
                  <p:cNvPr id="376848" name="Text Box 1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81" y="1576"/>
                    <a:ext cx="408" cy="312"/>
                  </a:xfrm>
                  <a:prstGeom prst="rect">
                    <a:avLst/>
                  </a:prstGeom>
                  <a:solidFill>
                    <a:srgbClr val="CCFFCC"/>
                  </a:solidFill>
                  <a:ln w="38100">
                    <a:solidFill>
                      <a:srgbClr val="8000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</p:spPr>
                <p:txBody>
                  <a:bodyPr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  <a:defRPr/>
                    </a:pPr>
                    <a:endParaRPr lang="en-US" altLang="zh-CN" sz="2400" b="1">
                      <a:effectLst>
                        <a:outerShdw blurRad="38100" dist="38100" dir="2700000" algn="tl">
                          <a:srgbClr val="FFFFFF"/>
                        </a:outerShdw>
                      </a:effectLst>
                      <a:latin typeface="Courier New" pitchFamily="49" charset="0"/>
                    </a:endParaRPr>
                  </a:p>
                </p:txBody>
              </p:sp>
            </p:grpSp>
            <p:sp>
              <p:nvSpPr>
                <p:cNvPr id="376863" name="AutoShape 31"/>
                <p:cNvSpPr>
                  <a:spLocks/>
                </p:cNvSpPr>
                <p:nvPr/>
              </p:nvSpPr>
              <p:spPr bwMode="auto">
                <a:xfrm rot="5400000">
                  <a:off x="1142" y="1132"/>
                  <a:ext cx="100" cy="1575"/>
                </a:xfrm>
                <a:prstGeom prst="leftBrace">
                  <a:avLst>
                    <a:gd name="adj1" fmla="val 44485"/>
                    <a:gd name="adj2" fmla="val 50000"/>
                  </a:avLst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6864" name="AutoShape 32"/>
                <p:cNvSpPr>
                  <a:spLocks/>
                </p:cNvSpPr>
                <p:nvPr/>
              </p:nvSpPr>
              <p:spPr bwMode="auto">
                <a:xfrm rot="5400000">
                  <a:off x="2740" y="1139"/>
                  <a:ext cx="145" cy="1542"/>
                </a:xfrm>
                <a:prstGeom prst="leftBrace">
                  <a:avLst>
                    <a:gd name="adj1" fmla="val 88621"/>
                    <a:gd name="adj2" fmla="val 50000"/>
                  </a:avLst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6866" name="AutoShape 34"/>
                <p:cNvSpPr>
                  <a:spLocks/>
                </p:cNvSpPr>
                <p:nvPr/>
              </p:nvSpPr>
              <p:spPr bwMode="auto">
                <a:xfrm rot="5400000">
                  <a:off x="4580" y="948"/>
                  <a:ext cx="135" cy="1876"/>
                </a:xfrm>
                <a:prstGeom prst="leftBrace">
                  <a:avLst>
                    <a:gd name="adj1" fmla="val 19749"/>
                    <a:gd name="adj2" fmla="val 50000"/>
                  </a:avLst>
                </a:prstGeom>
                <a:noFill/>
                <a:ln w="38100">
                  <a:solidFill>
                    <a:srgbClr val="FF0000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6877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195" y="2024"/>
                  <a:ext cx="408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6878" name="Line 46"/>
                <p:cNvSpPr>
                  <a:spLocks noChangeShapeType="1"/>
                </p:cNvSpPr>
                <p:nvPr/>
              </p:nvSpPr>
              <p:spPr bwMode="auto">
                <a:xfrm>
                  <a:off x="1195" y="2024"/>
                  <a:ext cx="408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 algn="ctr">
                    <a:defRPr/>
                  </a:pPr>
                  <a:endParaRPr lang="zh-CN" altLang="en-US" sz="240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grpSp>
          <p:nvGrpSpPr>
            <p:cNvPr id="48137" name="组合 75"/>
            <p:cNvGrpSpPr>
              <a:grpSpLocks/>
            </p:cNvGrpSpPr>
            <p:nvPr/>
          </p:nvGrpSpPr>
          <p:grpSpPr bwMode="auto">
            <a:xfrm>
              <a:off x="1357290" y="3596006"/>
              <a:ext cx="7714030" cy="524514"/>
              <a:chOff x="1357290" y="3596006"/>
              <a:chExt cx="7714030" cy="524514"/>
            </a:xfrm>
          </p:grpSpPr>
          <p:sp>
            <p:nvSpPr>
              <p:cNvPr id="61" name="Text Box 12"/>
              <p:cNvSpPr txBox="1">
                <a:spLocks noChangeArrowheads="1"/>
              </p:cNvSpPr>
              <p:nvPr/>
            </p:nvSpPr>
            <p:spPr bwMode="auto">
              <a:xfrm>
                <a:off x="2644834" y="3609627"/>
                <a:ext cx="647729" cy="49502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 flipH="1">
                <a:off x="2643247" y="3601695"/>
                <a:ext cx="647729" cy="502959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63" name="Line 46"/>
              <p:cNvSpPr>
                <a:spLocks noChangeShapeType="1"/>
              </p:cNvSpPr>
              <p:nvPr/>
            </p:nvSpPr>
            <p:spPr bwMode="auto">
              <a:xfrm>
                <a:off x="2643247" y="3615974"/>
                <a:ext cx="647729" cy="5045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64" name="Text Box 12"/>
              <p:cNvSpPr txBox="1">
                <a:spLocks noChangeArrowheads="1"/>
              </p:cNvSpPr>
              <p:nvPr/>
            </p:nvSpPr>
            <p:spPr bwMode="auto">
              <a:xfrm>
                <a:off x="1358902" y="3608041"/>
                <a:ext cx="647729" cy="4966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65" name="Line 45"/>
              <p:cNvSpPr>
                <a:spLocks noChangeShapeType="1"/>
              </p:cNvSpPr>
              <p:nvPr/>
            </p:nvSpPr>
            <p:spPr bwMode="auto">
              <a:xfrm flipH="1">
                <a:off x="1357315" y="3600108"/>
                <a:ext cx="647729" cy="5045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66" name="Line 46"/>
              <p:cNvSpPr>
                <a:spLocks noChangeShapeType="1"/>
              </p:cNvSpPr>
              <p:nvPr/>
            </p:nvSpPr>
            <p:spPr bwMode="auto">
              <a:xfrm>
                <a:off x="1357315" y="3600108"/>
                <a:ext cx="647729" cy="5045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67" name="Text Box 12"/>
              <p:cNvSpPr txBox="1">
                <a:spLocks noChangeArrowheads="1"/>
              </p:cNvSpPr>
              <p:nvPr/>
            </p:nvSpPr>
            <p:spPr bwMode="auto">
              <a:xfrm>
                <a:off x="7145597" y="3608041"/>
                <a:ext cx="647729" cy="49661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68" name="Line 45"/>
              <p:cNvSpPr>
                <a:spLocks noChangeShapeType="1"/>
              </p:cNvSpPr>
              <p:nvPr/>
            </p:nvSpPr>
            <p:spPr bwMode="auto">
              <a:xfrm flipH="1">
                <a:off x="7144009" y="3600108"/>
                <a:ext cx="647729" cy="5045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69" name="Line 46"/>
              <p:cNvSpPr>
                <a:spLocks noChangeShapeType="1"/>
              </p:cNvSpPr>
              <p:nvPr/>
            </p:nvSpPr>
            <p:spPr bwMode="auto">
              <a:xfrm>
                <a:off x="7144009" y="3600108"/>
                <a:ext cx="647729" cy="5045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70" name="Text Box 12"/>
              <p:cNvSpPr txBox="1">
                <a:spLocks noChangeArrowheads="1"/>
              </p:cNvSpPr>
              <p:nvPr/>
            </p:nvSpPr>
            <p:spPr bwMode="auto">
              <a:xfrm>
                <a:off x="7780626" y="3603281"/>
                <a:ext cx="647729" cy="4966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71" name="Line 45"/>
              <p:cNvSpPr>
                <a:spLocks noChangeShapeType="1"/>
              </p:cNvSpPr>
              <p:nvPr/>
            </p:nvSpPr>
            <p:spPr bwMode="auto">
              <a:xfrm flipH="1">
                <a:off x="7779038" y="3595348"/>
                <a:ext cx="647729" cy="5045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72" name="Line 46"/>
              <p:cNvSpPr>
                <a:spLocks noChangeShapeType="1"/>
              </p:cNvSpPr>
              <p:nvPr/>
            </p:nvSpPr>
            <p:spPr bwMode="auto">
              <a:xfrm>
                <a:off x="7779038" y="3595348"/>
                <a:ext cx="647729" cy="5045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73" name="Text Box 12"/>
              <p:cNvSpPr txBox="1">
                <a:spLocks noChangeArrowheads="1"/>
              </p:cNvSpPr>
              <p:nvPr/>
            </p:nvSpPr>
            <p:spPr bwMode="auto">
              <a:xfrm>
                <a:off x="8423591" y="3603281"/>
                <a:ext cx="647729" cy="49661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Courier New" pitchFamily="49" charset="0"/>
                </a:endParaRPr>
              </a:p>
            </p:txBody>
          </p:sp>
          <p:sp>
            <p:nvSpPr>
              <p:cNvPr id="74" name="Line 45"/>
              <p:cNvSpPr>
                <a:spLocks noChangeShapeType="1"/>
              </p:cNvSpPr>
              <p:nvPr/>
            </p:nvSpPr>
            <p:spPr bwMode="auto">
              <a:xfrm flipH="1">
                <a:off x="8422004" y="3595348"/>
                <a:ext cx="647729" cy="5045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75" name="Line 46"/>
              <p:cNvSpPr>
                <a:spLocks noChangeShapeType="1"/>
              </p:cNvSpPr>
              <p:nvPr/>
            </p:nvSpPr>
            <p:spPr bwMode="auto">
              <a:xfrm>
                <a:off x="8422004" y="3595348"/>
                <a:ext cx="647729" cy="50454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</p:grpSp>
      <p:sp>
        <p:nvSpPr>
          <p:cNvPr id="289794" name="Rectangle 2"/>
          <p:cNvSpPr>
            <a:spLocks noChangeArrowheads="1"/>
          </p:cNvSpPr>
          <p:nvPr/>
        </p:nvSpPr>
        <p:spPr bwMode="auto">
          <a:xfrm>
            <a:off x="179388" y="260350"/>
            <a:ext cx="77978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 anchor="ctr"/>
          <a:lstStyle>
            <a:lvl1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eaLnBrk="0" hangingPunct="0"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补充材料</a:t>
            </a:r>
            <a:r>
              <a:rPr lang="en-US" altLang="zh-CN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-</a:t>
            </a:r>
            <a:r>
              <a:rPr lang="zh-CN" altLang="en-US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结构体所占内存的字节数</a:t>
            </a:r>
            <a:endParaRPr lang="en-US" altLang="zh-CN" b="1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8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6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39" grpId="0" animBg="1" autoUpdateAnimBg="0"/>
      <p:bldP spid="37687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补充材料</a:t>
            </a:r>
            <a:r>
              <a:rPr lang="en-US" altLang="zh-CN" sz="36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-</a:t>
            </a:r>
            <a:r>
              <a:rPr lang="zh-CN" altLang="en-US" sz="360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枚举数据类型</a:t>
            </a:r>
            <a:endParaRPr lang="en-US" altLang="zh-CN" sz="3600" smtClean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784725"/>
          </a:xfrm>
        </p:spPr>
        <p:txBody>
          <a:bodyPr/>
          <a:lstStyle/>
          <a:p>
            <a:r>
              <a:rPr lang="zh-CN" altLang="en-US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枚举（</a:t>
            </a:r>
            <a:r>
              <a:rPr lang="en-US" altLang="zh-CN" b="1" i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Enumeration</a:t>
            </a:r>
            <a:r>
              <a:rPr lang="zh-CN" altLang="en-US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宋体" panose="02010600030101010101" pitchFamily="2" charset="-122"/>
              </a:rPr>
              <a:t>）数据类型</a:t>
            </a:r>
          </a:p>
          <a:p>
            <a:pPr lvl="1"/>
            <a:r>
              <a:rPr lang="zh-CN" altLang="en-US" smtClean="0">
                <a:solidFill>
                  <a:srgbClr val="333399"/>
                </a:solidFill>
                <a:ea typeface="宋体" panose="02010600030101010101" pitchFamily="2" charset="-122"/>
              </a:rPr>
              <a:t>描述的是一组整型值的集合</a:t>
            </a:r>
          </a:p>
          <a:p>
            <a:pPr lvl="1"/>
            <a:r>
              <a:rPr lang="zh-CN" altLang="en-US" smtClean="0">
                <a:solidFill>
                  <a:srgbClr val="333399"/>
                </a:solidFill>
                <a:ea typeface="宋体" panose="02010600030101010101" pitchFamily="2" charset="-122"/>
              </a:rPr>
              <a:t>用于当某些量仅由有限个数据值组成时</a:t>
            </a:r>
          </a:p>
          <a:p>
            <a:pPr>
              <a:lnSpc>
                <a:spcPct val="80000"/>
              </a:lnSpc>
            </a:pPr>
            <a:endParaRPr lang="en-US" altLang="zh-CN" smtClean="0">
              <a:solidFill>
                <a:srgbClr val="333399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weeks {SUN, MON, TUE, WED, THU, FRI, SAT};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smtClea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enum</a:t>
            </a: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weeks</a:t>
            </a: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today</a:t>
            </a: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enum</a:t>
            </a:r>
            <a:r>
              <a:rPr lang="en-US" altLang="zh-CN" sz="200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response {no,  yes,  none};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enum</a:t>
            </a:r>
            <a:r>
              <a:rPr lang="en-US" altLang="zh-CN" sz="200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response</a:t>
            </a:r>
            <a:r>
              <a:rPr lang="en-US" altLang="zh-CN" sz="200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smtClean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answer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zh-CN" sz="2000" smtClean="0">
              <a:solidFill>
                <a:schemeClr val="tx1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smtClean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today</a:t>
            </a: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= TUE;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  <a:r>
              <a:rPr lang="en-US" altLang="zh-CN" sz="2000" smtClean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answer</a:t>
            </a:r>
            <a:r>
              <a:rPr lang="en-US" altLang="zh-CN" sz="2000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= yes;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</a:t>
            </a:r>
          </a:p>
          <a:p>
            <a:pPr>
              <a:lnSpc>
                <a:spcPct val="80000"/>
              </a:lnSpc>
            </a:pPr>
            <a:r>
              <a:rPr lang="en-US" altLang="zh-CN" sz="2000" smtClean="0">
                <a:solidFill>
                  <a:srgbClr val="0033CC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enum</a:t>
            </a:r>
            <a:r>
              <a:rPr lang="en-US" altLang="zh-CN" sz="200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solidFill>
                  <a:srgbClr val="00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response {no = -1,  yes = 1,  none = 0};</a:t>
            </a:r>
            <a:r>
              <a:rPr lang="en-US" altLang="zh-CN" sz="2000" smtClean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      </a:t>
            </a:r>
          </a:p>
          <a:p>
            <a:pPr>
              <a:lnSpc>
                <a:spcPct val="80000"/>
              </a:lnSpc>
            </a:pPr>
            <a:endParaRPr lang="zh-CN" altLang="en-US" sz="2000" smtClean="0">
              <a:ea typeface="宋体" panose="02010600030101010101" pitchFamily="2" charset="-122"/>
            </a:endParaRPr>
          </a:p>
        </p:txBody>
      </p:sp>
      <p:sp>
        <p:nvSpPr>
          <p:cNvPr id="96260" name="AutoShape 4"/>
          <p:cNvSpPr>
            <a:spLocks noChangeArrowheads="1"/>
          </p:cNvSpPr>
          <p:nvPr/>
        </p:nvSpPr>
        <p:spPr bwMode="auto">
          <a:xfrm>
            <a:off x="6084888" y="3860800"/>
            <a:ext cx="2447925" cy="576263"/>
          </a:xfrm>
          <a:prstGeom prst="cloudCallout">
            <a:avLst>
              <a:gd name="adj1" fmla="val -166991"/>
              <a:gd name="adj2" fmla="val 100690"/>
            </a:avLst>
          </a:prstGeom>
          <a:solidFill>
            <a:srgbClr val="FFFFCC"/>
          </a:solidFill>
          <a:ln w="25400">
            <a:solidFill>
              <a:srgbClr val="33CC33"/>
            </a:solidFill>
            <a:round/>
            <a:headEnd/>
            <a:tailEnd/>
          </a:ln>
        </p:spPr>
        <p:txBody>
          <a:bodyPr lIns="92075" tIns="46037" rIns="92075" bIns="46037"/>
          <a:lstStyle>
            <a:lvl1pPr marL="374650" indent="-374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</a:pPr>
            <a:r>
              <a:rPr lang="zh-CN" altLang="en-US" sz="24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其值为</a:t>
            </a:r>
            <a:r>
              <a:rPr lang="en-US" altLang="zh-CN" sz="24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</p:txBody>
      </p:sp>
      <p:sp>
        <p:nvSpPr>
          <p:cNvPr id="96261" name="AutoShape 5"/>
          <p:cNvSpPr>
            <a:spLocks noChangeArrowheads="1"/>
          </p:cNvSpPr>
          <p:nvPr/>
        </p:nvSpPr>
        <p:spPr bwMode="auto">
          <a:xfrm>
            <a:off x="5148263" y="4652963"/>
            <a:ext cx="2447925" cy="576262"/>
          </a:xfrm>
          <a:prstGeom prst="cloudCallout">
            <a:avLst>
              <a:gd name="adj1" fmla="val -134694"/>
              <a:gd name="adj2" fmla="val 31819"/>
            </a:avLst>
          </a:prstGeom>
          <a:solidFill>
            <a:srgbClr val="FFFFCC"/>
          </a:solidFill>
          <a:ln w="25400">
            <a:solidFill>
              <a:srgbClr val="33CC33"/>
            </a:solidFill>
            <a:round/>
            <a:headEnd/>
            <a:tailEnd/>
          </a:ln>
        </p:spPr>
        <p:txBody>
          <a:bodyPr lIns="92075" tIns="46037" rIns="92075" bIns="46037"/>
          <a:lstStyle>
            <a:lvl1pPr marL="374650" indent="-3746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/>
              <a:buNone/>
            </a:pPr>
            <a:r>
              <a:rPr lang="zh-CN" altLang="en-US" sz="24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其值为</a:t>
            </a:r>
            <a:r>
              <a:rPr lang="en-US" altLang="zh-CN" sz="2400" b="1">
                <a:solidFill>
                  <a:srgbClr val="33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3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3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37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37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37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737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uiExpand="1" build="p"/>
      <p:bldP spid="96260" grpId="0" animBg="1"/>
      <p:bldP spid="9626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700213"/>
            <a:ext cx="2808288" cy="1871662"/>
          </a:xfrm>
          <a:solidFill>
            <a:srgbClr val="FFFFCC"/>
          </a:solidFill>
          <a:ln w="38100">
            <a:solidFill>
              <a:srgbClr val="33CC33"/>
            </a:solidFill>
          </a:ln>
        </p:spPr>
        <p:txBody>
          <a:bodyPr lIns="92075" tIns="46037" rIns="92075" bIns="46037"/>
          <a:lstStyle/>
          <a:p>
            <a:pPr marL="374650" indent="-374650" eaLnBrk="1">
              <a:lnSpc>
                <a:spcPct val="85000"/>
              </a:lnSpc>
            </a:pPr>
            <a:r>
              <a:rPr lang="en-US" altLang="zh-CN" sz="20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struct</a:t>
            </a:r>
            <a: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sample</a:t>
            </a:r>
          </a:p>
          <a:p>
            <a:pPr marL="374650" indent="-374650" eaLnBrk="1">
              <a:lnSpc>
                <a:spcPct val="85000"/>
              </a:lnSpc>
            </a:pPr>
            <a: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b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short</a:t>
            </a:r>
            <a: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i;</a:t>
            </a:r>
            <a:b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char</a:t>
            </a:r>
            <a: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 ch;</a:t>
            </a:r>
          </a:p>
          <a:p>
            <a:pPr marL="374650" indent="-374650" eaLnBrk="1">
              <a:lnSpc>
                <a:spcPct val="85000"/>
              </a:lnSpc>
            </a:pPr>
            <a: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 </a:t>
            </a:r>
            <a:r>
              <a:rPr lang="en-US" altLang="zh-CN" sz="2000" b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float</a:t>
            </a:r>
            <a: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  f;</a:t>
            </a:r>
          </a:p>
          <a:p>
            <a:pPr marL="374650" indent="-374650" eaLnBrk="1">
              <a:lnSpc>
                <a:spcPct val="85000"/>
              </a:lnSpc>
            </a:pPr>
            <a:r>
              <a:rPr lang="en-US" altLang="zh-CN" sz="2000" b="1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anose="02070309020205020404" pitchFamily="49" charset="0"/>
                <a:ea typeface="宋体" panose="02010600030101010101" pitchFamily="2" charset="-122"/>
              </a:rPr>
              <a:t>};</a:t>
            </a:r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4643438" y="4398963"/>
            <a:ext cx="4176712" cy="1190625"/>
            <a:chOff x="2154" y="2635"/>
            <a:chExt cx="2631" cy="750"/>
          </a:xfrm>
        </p:grpSpPr>
        <p:sp>
          <p:nvSpPr>
            <p:cNvPr id="319493" name="Rectangle 5"/>
            <p:cNvSpPr>
              <a:spLocks noChangeArrowheads="1"/>
            </p:cNvSpPr>
            <p:nvPr/>
          </p:nvSpPr>
          <p:spPr bwMode="auto">
            <a:xfrm>
              <a:off x="2992" y="2649"/>
              <a:ext cx="448" cy="24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4" name="Rectangle 6"/>
            <p:cNvSpPr>
              <a:spLocks noChangeArrowheads="1"/>
            </p:cNvSpPr>
            <p:nvPr/>
          </p:nvSpPr>
          <p:spPr bwMode="auto">
            <a:xfrm>
              <a:off x="2992" y="2894"/>
              <a:ext cx="448" cy="24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5" name="Rectangle 7"/>
            <p:cNvSpPr>
              <a:spLocks noChangeArrowheads="1"/>
            </p:cNvSpPr>
            <p:nvPr/>
          </p:nvSpPr>
          <p:spPr bwMode="auto">
            <a:xfrm>
              <a:off x="3440" y="2649"/>
              <a:ext cx="448" cy="245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6" name="Rectangle 8"/>
            <p:cNvSpPr>
              <a:spLocks noChangeArrowheads="1"/>
            </p:cNvSpPr>
            <p:nvPr/>
          </p:nvSpPr>
          <p:spPr bwMode="auto">
            <a:xfrm>
              <a:off x="2992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7" name="Rectangle 9"/>
            <p:cNvSpPr>
              <a:spLocks noChangeArrowheads="1"/>
            </p:cNvSpPr>
            <p:nvPr/>
          </p:nvSpPr>
          <p:spPr bwMode="auto">
            <a:xfrm>
              <a:off x="3440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8" name="Rectangle 10"/>
            <p:cNvSpPr>
              <a:spLocks noChangeArrowheads="1"/>
            </p:cNvSpPr>
            <p:nvPr/>
          </p:nvSpPr>
          <p:spPr bwMode="auto">
            <a:xfrm>
              <a:off x="3888" y="3140"/>
              <a:ext cx="449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19499" name="Rectangle 11"/>
            <p:cNvSpPr>
              <a:spLocks noChangeArrowheads="1"/>
            </p:cNvSpPr>
            <p:nvPr/>
          </p:nvSpPr>
          <p:spPr bwMode="auto">
            <a:xfrm>
              <a:off x="4337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74764" name="Text Box 12"/>
            <p:cNvSpPr txBox="1">
              <a:spLocks noChangeArrowheads="1"/>
            </p:cNvSpPr>
            <p:nvPr/>
          </p:nvSpPr>
          <p:spPr bwMode="auto">
            <a:xfrm>
              <a:off x="2154" y="2635"/>
              <a:ext cx="8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accent2"/>
                  </a:solidFill>
                </a:rPr>
                <a:t>0x0037b00</a:t>
              </a:r>
            </a:p>
          </p:txBody>
        </p:sp>
      </p:grpSp>
      <p:sp>
        <p:nvSpPr>
          <p:cNvPr id="319502" name="Rectangle 14"/>
          <p:cNvSpPr>
            <a:spLocks noChangeArrowheads="1"/>
          </p:cNvSpPr>
          <p:nvPr/>
        </p:nvSpPr>
        <p:spPr bwMode="auto">
          <a:xfrm>
            <a:off x="539750" y="4365625"/>
            <a:ext cx="2808288" cy="1871663"/>
          </a:xfrm>
          <a:prstGeom prst="rect">
            <a:avLst/>
          </a:prstGeom>
          <a:solidFill>
            <a:srgbClr val="FFFFCC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union</a:t>
            </a: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sample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{</a:t>
            </a:r>
            <a:b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short</a:t>
            </a: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i;</a:t>
            </a:r>
            <a:b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</a:b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</a:t>
            </a:r>
            <a:r>
              <a:rPr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char</a:t>
            </a: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 ch;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 </a:t>
            </a:r>
            <a:r>
              <a:rPr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</a:rPr>
              <a:t>float</a:t>
            </a: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  f;</a:t>
            </a:r>
          </a:p>
          <a:p>
            <a:pPr marL="374650" indent="-374650" eaLnBrk="1">
              <a:lnSpc>
                <a:spcPct val="8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None/>
              <a:defRPr/>
            </a:pPr>
            <a:r>
              <a:rPr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rPr>
              <a:t>};</a:t>
            </a:r>
          </a:p>
        </p:txBody>
      </p:sp>
      <p:sp>
        <p:nvSpPr>
          <p:cNvPr id="319503" name="Rectangle 15"/>
          <p:cNvSpPr>
            <a:spLocks noChangeArrowheads="1"/>
          </p:cNvSpPr>
          <p:nvPr/>
        </p:nvSpPr>
        <p:spPr bwMode="auto">
          <a:xfrm>
            <a:off x="3556000" y="1628775"/>
            <a:ext cx="55006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printf("%d\n", sizeof(struct sample));</a:t>
            </a:r>
            <a:endParaRPr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319520" name="WordArt 32"/>
          <p:cNvSpPr>
            <a:spLocks noChangeArrowheads="1" noChangeShapeType="1" noTextEdit="1"/>
          </p:cNvSpPr>
          <p:nvPr/>
        </p:nvSpPr>
        <p:spPr bwMode="auto">
          <a:xfrm>
            <a:off x="6745288" y="3292476"/>
            <a:ext cx="1360488" cy="360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8</a:t>
            </a:r>
            <a:r>
              <a:rPr lang="zh-CN" altLang="en-US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个字节</a:t>
            </a:r>
          </a:p>
        </p:txBody>
      </p:sp>
      <p:grpSp>
        <p:nvGrpSpPr>
          <p:cNvPr id="3" name="Group 49"/>
          <p:cNvGrpSpPr>
            <a:grpSpLocks/>
          </p:cNvGrpSpPr>
          <p:nvPr/>
        </p:nvGrpSpPr>
        <p:grpSpPr bwMode="auto">
          <a:xfrm>
            <a:off x="3708400" y="5576888"/>
            <a:ext cx="1296988" cy="804862"/>
            <a:chOff x="2336" y="3467"/>
            <a:chExt cx="817" cy="507"/>
          </a:xfrm>
        </p:grpSpPr>
        <p:sp>
          <p:nvSpPr>
            <p:cNvPr id="319523" name="Text Box 35"/>
            <p:cNvSpPr txBox="1">
              <a:spLocks noChangeArrowheads="1"/>
            </p:cNvSpPr>
            <p:nvPr/>
          </p:nvSpPr>
          <p:spPr bwMode="auto">
            <a:xfrm>
              <a:off x="2336" y="3662"/>
              <a:ext cx="408" cy="31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19524" name="Text Box 36"/>
            <p:cNvSpPr txBox="1">
              <a:spLocks noChangeArrowheads="1"/>
            </p:cNvSpPr>
            <p:nvPr/>
          </p:nvSpPr>
          <p:spPr bwMode="auto">
            <a:xfrm>
              <a:off x="2745" y="3662"/>
              <a:ext cx="408" cy="312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19531" name="AutoShape 43"/>
            <p:cNvSpPr>
              <a:spLocks/>
            </p:cNvSpPr>
            <p:nvPr/>
          </p:nvSpPr>
          <p:spPr bwMode="auto">
            <a:xfrm rot="5400000">
              <a:off x="2631" y="3172"/>
              <a:ext cx="136" cy="726"/>
            </a:xfrm>
            <a:prstGeom prst="leftBrace">
              <a:avLst>
                <a:gd name="adj1" fmla="val 44485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19534" name="Text Box 46"/>
          <p:cNvSpPr txBox="1">
            <a:spLocks noChangeArrowheads="1"/>
          </p:cNvSpPr>
          <p:nvPr/>
        </p:nvSpPr>
        <p:spPr bwMode="auto">
          <a:xfrm>
            <a:off x="3952875" y="5205413"/>
            <a:ext cx="7207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i</a:t>
            </a:r>
          </a:p>
        </p:txBody>
      </p:sp>
      <p:grpSp>
        <p:nvGrpSpPr>
          <p:cNvPr id="4" name="Group 52"/>
          <p:cNvGrpSpPr>
            <a:grpSpLocks/>
          </p:cNvGrpSpPr>
          <p:nvPr/>
        </p:nvGrpSpPr>
        <p:grpSpPr bwMode="auto">
          <a:xfrm>
            <a:off x="3708400" y="5589588"/>
            <a:ext cx="647700" cy="792162"/>
            <a:chOff x="3370" y="3475"/>
            <a:chExt cx="408" cy="499"/>
          </a:xfrm>
        </p:grpSpPr>
        <p:sp>
          <p:nvSpPr>
            <p:cNvPr id="319525" name="Text Box 37"/>
            <p:cNvSpPr txBox="1">
              <a:spLocks noChangeArrowheads="1"/>
            </p:cNvSpPr>
            <p:nvPr/>
          </p:nvSpPr>
          <p:spPr bwMode="auto">
            <a:xfrm>
              <a:off x="3370" y="3662"/>
              <a:ext cx="408" cy="312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19533" name="AutoShape 45"/>
            <p:cNvSpPr>
              <a:spLocks/>
            </p:cNvSpPr>
            <p:nvPr/>
          </p:nvSpPr>
          <p:spPr bwMode="auto">
            <a:xfrm rot="5400000">
              <a:off x="3496" y="3366"/>
              <a:ext cx="127" cy="345"/>
            </a:xfrm>
            <a:prstGeom prst="leftBrace">
              <a:avLst>
                <a:gd name="adj1" fmla="val 22638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19535" name="Text Box 47"/>
          <p:cNvSpPr txBox="1">
            <a:spLocks noChangeArrowheads="1"/>
          </p:cNvSpPr>
          <p:nvPr/>
        </p:nvSpPr>
        <p:spPr bwMode="auto">
          <a:xfrm>
            <a:off x="3924300" y="5205413"/>
            <a:ext cx="7207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</a:rPr>
              <a:t>ch</a:t>
            </a:r>
          </a:p>
        </p:txBody>
      </p:sp>
      <p:grpSp>
        <p:nvGrpSpPr>
          <p:cNvPr id="5" name="Group 53"/>
          <p:cNvGrpSpPr>
            <a:grpSpLocks/>
          </p:cNvGrpSpPr>
          <p:nvPr/>
        </p:nvGrpSpPr>
        <p:grpSpPr bwMode="auto">
          <a:xfrm>
            <a:off x="3694113" y="5591175"/>
            <a:ext cx="2593975" cy="790575"/>
            <a:chOff x="4013" y="3476"/>
            <a:chExt cx="1634" cy="498"/>
          </a:xfrm>
        </p:grpSpPr>
        <p:sp>
          <p:nvSpPr>
            <p:cNvPr id="319527" name="Text Box 39"/>
            <p:cNvSpPr txBox="1">
              <a:spLocks noChangeArrowheads="1"/>
            </p:cNvSpPr>
            <p:nvPr/>
          </p:nvSpPr>
          <p:spPr bwMode="auto">
            <a:xfrm>
              <a:off x="4013" y="3662"/>
              <a:ext cx="408" cy="31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19528" name="Text Box 40"/>
            <p:cNvSpPr txBox="1">
              <a:spLocks noChangeArrowheads="1"/>
            </p:cNvSpPr>
            <p:nvPr/>
          </p:nvSpPr>
          <p:spPr bwMode="auto">
            <a:xfrm>
              <a:off x="4422" y="3662"/>
              <a:ext cx="408" cy="31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19529" name="Text Box 41"/>
            <p:cNvSpPr txBox="1">
              <a:spLocks noChangeArrowheads="1"/>
            </p:cNvSpPr>
            <p:nvPr/>
          </p:nvSpPr>
          <p:spPr bwMode="auto">
            <a:xfrm>
              <a:off x="4830" y="3662"/>
              <a:ext cx="408" cy="31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19530" name="Text Box 42"/>
            <p:cNvSpPr txBox="1">
              <a:spLocks noChangeArrowheads="1"/>
            </p:cNvSpPr>
            <p:nvPr/>
          </p:nvSpPr>
          <p:spPr bwMode="auto">
            <a:xfrm>
              <a:off x="5239" y="3662"/>
              <a:ext cx="408" cy="31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19532" name="AutoShape 44"/>
            <p:cNvSpPr>
              <a:spLocks/>
            </p:cNvSpPr>
            <p:nvPr/>
          </p:nvSpPr>
          <p:spPr bwMode="auto">
            <a:xfrm rot="5400000">
              <a:off x="4730" y="2777"/>
              <a:ext cx="145" cy="1542"/>
            </a:xfrm>
            <a:prstGeom prst="leftBrace">
              <a:avLst>
                <a:gd name="adj1" fmla="val 88621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19536" name="Text Box 48"/>
          <p:cNvSpPr txBox="1">
            <a:spLocks noChangeArrowheads="1"/>
          </p:cNvSpPr>
          <p:nvPr/>
        </p:nvSpPr>
        <p:spPr bwMode="auto">
          <a:xfrm>
            <a:off x="3924300" y="5205413"/>
            <a:ext cx="7207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19542" name="WordArt 54"/>
          <p:cNvSpPr>
            <a:spLocks noChangeArrowheads="1" noChangeShapeType="1" noTextEdit="1"/>
          </p:cNvSpPr>
          <p:nvPr/>
        </p:nvSpPr>
        <p:spPr bwMode="auto">
          <a:xfrm>
            <a:off x="6740525" y="5948363"/>
            <a:ext cx="1360488" cy="360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4</a:t>
            </a:r>
            <a:r>
              <a:rPr lang="zh-CN" altLang="en-US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个字节</a:t>
            </a:r>
          </a:p>
        </p:txBody>
      </p:sp>
      <p:sp>
        <p:nvSpPr>
          <p:cNvPr id="319543" name="Rectangle 55"/>
          <p:cNvSpPr>
            <a:spLocks noChangeArrowheads="1"/>
          </p:cNvSpPr>
          <p:nvPr/>
        </p:nvSpPr>
        <p:spPr bwMode="auto">
          <a:xfrm>
            <a:off x="3608388" y="3763963"/>
            <a:ext cx="54800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printf("%d\n", sizeof(union sample));</a:t>
            </a:r>
            <a:endParaRPr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 panose="020B0604020202020204" pitchFamily="34" charset="0"/>
            </a:endParaRPr>
          </a:p>
        </p:txBody>
      </p:sp>
      <p:grpSp>
        <p:nvGrpSpPr>
          <p:cNvPr id="6" name="Group 72"/>
          <p:cNvGrpSpPr>
            <a:grpSpLocks/>
          </p:cNvGrpSpPr>
          <p:nvPr/>
        </p:nvGrpSpPr>
        <p:grpSpPr bwMode="auto">
          <a:xfrm>
            <a:off x="3633788" y="1965325"/>
            <a:ext cx="5186362" cy="1176338"/>
            <a:chOff x="385" y="1600"/>
            <a:chExt cx="3267" cy="741"/>
          </a:xfrm>
        </p:grpSpPr>
        <p:sp>
          <p:nvSpPr>
            <p:cNvPr id="319561" name="Text Box 73"/>
            <p:cNvSpPr txBox="1">
              <a:spLocks noChangeArrowheads="1"/>
            </p:cNvSpPr>
            <p:nvPr/>
          </p:nvSpPr>
          <p:spPr bwMode="auto">
            <a:xfrm>
              <a:off x="539" y="1600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i</a:t>
              </a:r>
            </a:p>
          </p:txBody>
        </p:sp>
        <p:sp>
          <p:nvSpPr>
            <p:cNvPr id="319562" name="Text Box 74"/>
            <p:cNvSpPr txBox="1">
              <a:spLocks noChangeArrowheads="1"/>
            </p:cNvSpPr>
            <p:nvPr/>
          </p:nvSpPr>
          <p:spPr bwMode="auto">
            <a:xfrm>
              <a:off x="1156" y="1600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ch</a:t>
              </a:r>
            </a:p>
          </p:txBody>
        </p:sp>
        <p:sp>
          <p:nvSpPr>
            <p:cNvPr id="319563" name="Text Box 75"/>
            <p:cNvSpPr txBox="1">
              <a:spLocks noChangeArrowheads="1"/>
            </p:cNvSpPr>
            <p:nvPr/>
          </p:nvSpPr>
          <p:spPr bwMode="auto">
            <a:xfrm>
              <a:off x="2562" y="1600"/>
              <a:ext cx="454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urier New" panose="02070309020205020404" pitchFamily="49" charset="0"/>
                </a:rPr>
                <a:t>f</a:t>
              </a:r>
            </a:p>
          </p:txBody>
        </p:sp>
        <p:grpSp>
          <p:nvGrpSpPr>
            <p:cNvPr id="74790" name="Group 76"/>
            <p:cNvGrpSpPr>
              <a:grpSpLocks/>
            </p:cNvGrpSpPr>
            <p:nvPr/>
          </p:nvGrpSpPr>
          <p:grpSpPr bwMode="auto">
            <a:xfrm>
              <a:off x="385" y="1833"/>
              <a:ext cx="3267" cy="508"/>
              <a:chOff x="385" y="1833"/>
              <a:chExt cx="3267" cy="508"/>
            </a:xfrm>
          </p:grpSpPr>
          <p:grpSp>
            <p:nvGrpSpPr>
              <p:cNvPr id="74791" name="Group 77"/>
              <p:cNvGrpSpPr>
                <a:grpSpLocks/>
              </p:cNvGrpSpPr>
              <p:nvPr/>
            </p:nvGrpSpPr>
            <p:grpSpPr bwMode="auto">
              <a:xfrm>
                <a:off x="385" y="2029"/>
                <a:ext cx="3267" cy="312"/>
                <a:chOff x="431" y="1576"/>
                <a:chExt cx="3267" cy="312"/>
              </a:xfrm>
            </p:grpSpPr>
            <p:sp>
              <p:nvSpPr>
                <p:cNvPr id="31956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1" y="1576"/>
                  <a:ext cx="408" cy="312"/>
                </a:xfrm>
                <a:prstGeom prst="rect">
                  <a:avLst/>
                </a:prstGeom>
                <a:solidFill>
                  <a:srgbClr val="FFCCFF"/>
                </a:solidFill>
                <a:ln w="38100">
                  <a:solidFill>
                    <a:srgbClr val="8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319567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840" y="1576"/>
                  <a:ext cx="408" cy="312"/>
                </a:xfrm>
                <a:prstGeom prst="rect">
                  <a:avLst/>
                </a:prstGeom>
                <a:solidFill>
                  <a:srgbClr val="FFCCFF"/>
                </a:solidFill>
                <a:ln w="38100">
                  <a:solidFill>
                    <a:srgbClr val="800000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319568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248" y="1576"/>
                  <a:ext cx="408" cy="312"/>
                </a:xfrm>
                <a:prstGeom prst="rect">
                  <a:avLst/>
                </a:prstGeom>
                <a:solidFill>
                  <a:srgbClr val="FFCC99"/>
                </a:solidFill>
                <a:ln w="38100">
                  <a:solidFill>
                    <a:srgbClr val="8000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31956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1657" y="1576"/>
                  <a:ext cx="408" cy="31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8000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319570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2064" y="1576"/>
                  <a:ext cx="408" cy="312"/>
                </a:xfrm>
                <a:prstGeom prst="rect">
                  <a:avLst/>
                </a:prstGeom>
                <a:solidFill>
                  <a:srgbClr val="CCFFCC"/>
                </a:solidFill>
                <a:ln w="38100">
                  <a:solidFill>
                    <a:srgbClr val="8000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319571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473" y="1576"/>
                  <a:ext cx="408" cy="312"/>
                </a:xfrm>
                <a:prstGeom prst="rect">
                  <a:avLst/>
                </a:prstGeom>
                <a:solidFill>
                  <a:srgbClr val="CCFFCC"/>
                </a:solidFill>
                <a:ln w="38100">
                  <a:solidFill>
                    <a:srgbClr val="8000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31957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2881" y="1576"/>
                  <a:ext cx="408" cy="312"/>
                </a:xfrm>
                <a:prstGeom prst="rect">
                  <a:avLst/>
                </a:prstGeom>
                <a:solidFill>
                  <a:srgbClr val="CCFFCC"/>
                </a:solidFill>
                <a:ln w="38100">
                  <a:solidFill>
                    <a:srgbClr val="8000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itchFamily="49" charset="0"/>
                  </a:endParaRPr>
                </a:p>
              </p:txBody>
            </p:sp>
            <p:sp>
              <p:nvSpPr>
                <p:cNvPr id="319573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3290" y="1576"/>
                  <a:ext cx="408" cy="312"/>
                </a:xfrm>
                <a:prstGeom prst="rect">
                  <a:avLst/>
                </a:prstGeom>
                <a:solidFill>
                  <a:srgbClr val="CCFFCC"/>
                </a:solidFill>
                <a:ln w="38100">
                  <a:solidFill>
                    <a:srgbClr val="800000"/>
                  </a:solidFill>
                  <a:miter lim="800000"/>
                  <a:headEnd type="none" w="sm" len="sm"/>
                  <a:tailEnd type="none" w="sm" len="sm"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en-US" altLang="zh-CN" sz="2400" b="1">
                    <a:effectLst>
                      <a:outerShdw blurRad="38100" dist="38100" dir="2700000" algn="tl">
                        <a:srgbClr val="FFFFFF"/>
                      </a:outerShdw>
                    </a:effectLst>
                    <a:latin typeface="Courier New" pitchFamily="49" charset="0"/>
                  </a:endParaRPr>
                </a:p>
              </p:txBody>
            </p:sp>
          </p:grpSp>
          <p:sp>
            <p:nvSpPr>
              <p:cNvPr id="319574" name="AutoShape 86"/>
              <p:cNvSpPr>
                <a:spLocks/>
              </p:cNvSpPr>
              <p:nvPr/>
            </p:nvSpPr>
            <p:spPr bwMode="auto">
              <a:xfrm rot="5400000">
                <a:off x="680" y="1539"/>
                <a:ext cx="136" cy="726"/>
              </a:xfrm>
              <a:prstGeom prst="leftBrace">
                <a:avLst>
                  <a:gd name="adj1" fmla="val 44485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19575" name="AutoShape 87"/>
              <p:cNvSpPr>
                <a:spLocks/>
              </p:cNvSpPr>
              <p:nvPr/>
            </p:nvSpPr>
            <p:spPr bwMode="auto">
              <a:xfrm rot="5400000">
                <a:off x="2739" y="1140"/>
                <a:ext cx="145" cy="1542"/>
              </a:xfrm>
              <a:prstGeom prst="leftBrace">
                <a:avLst>
                  <a:gd name="adj1" fmla="val 88621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19576" name="AutoShape 88"/>
              <p:cNvSpPr>
                <a:spLocks/>
              </p:cNvSpPr>
              <p:nvPr/>
            </p:nvSpPr>
            <p:spPr bwMode="auto">
              <a:xfrm rot="5400000">
                <a:off x="1319" y="1733"/>
                <a:ext cx="146" cy="346"/>
              </a:xfrm>
              <a:prstGeom prst="leftBrace">
                <a:avLst>
                  <a:gd name="adj1" fmla="val 19749"/>
                  <a:gd name="adj2" fmla="val 50000"/>
                </a:avLst>
              </a:prstGeom>
              <a:noFill/>
              <a:ln w="381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rot="10800000" vert="eaVert" wrap="none" anchor="ctr"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19577" name="Line 89"/>
              <p:cNvSpPr>
                <a:spLocks noChangeShapeType="1"/>
              </p:cNvSpPr>
              <p:nvPr/>
            </p:nvSpPr>
            <p:spPr bwMode="auto">
              <a:xfrm flipH="1">
                <a:off x="1610" y="2024"/>
                <a:ext cx="408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319578" name="Line 90"/>
              <p:cNvSpPr>
                <a:spLocks noChangeShapeType="1"/>
              </p:cNvSpPr>
              <p:nvPr/>
            </p:nvSpPr>
            <p:spPr bwMode="auto">
              <a:xfrm>
                <a:off x="1610" y="2024"/>
                <a:ext cx="408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zh-CN" altLang="en-US" sz="240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</p:grpSp>
      <p:sp>
        <p:nvSpPr>
          <p:cNvPr id="74806" name="Rectangle 54"/>
          <p:cNvSpPr>
            <a:spLocks noChangeArrowheads="1"/>
          </p:cNvSpPr>
          <p:nvPr/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补充材料</a:t>
            </a:r>
            <a:r>
              <a:rPr lang="en-US" altLang="zh-CN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</a:t>
            </a:r>
            <a:r>
              <a:rPr lang="zh-C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共用体</a:t>
            </a:r>
            <a:endParaRPr lang="en-US" altLang="zh-CN" sz="3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9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9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9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195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19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95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95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502" grpId="0" animBg="1"/>
      <p:bldP spid="319534" grpId="0"/>
      <p:bldP spid="319535" grpId="0" animBg="1"/>
      <p:bldP spid="319536" grpId="0" animBg="1"/>
      <p:bldP spid="31954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1268413"/>
            <a:ext cx="8640763" cy="647700"/>
          </a:xfrm>
          <a:solidFill>
            <a:srgbClr val="FFFFCC"/>
          </a:solidFill>
          <a:ln w="38100">
            <a:solidFill>
              <a:srgbClr val="33CC33"/>
            </a:solidFill>
          </a:ln>
        </p:spPr>
        <p:txBody>
          <a:bodyPr lIns="92075" tIns="46037" rIns="92075" bIns="46037"/>
          <a:lstStyle/>
          <a:p>
            <a:pPr marL="374650" indent="-374650" eaLnBrk="1">
              <a:lnSpc>
                <a:spcPct val="110000"/>
              </a:lnSpc>
            </a:pPr>
            <a:r>
              <a:rPr lang="en-US" altLang="zh-CN" sz="2400" b="1" smtClean="0">
                <a:latin typeface="Courier New" panose="02070309020205020404" pitchFamily="49" charset="0"/>
                <a:ea typeface="宋体" panose="02010600030101010101" pitchFamily="2" charset="-122"/>
              </a:rPr>
              <a:t>sizeof(union number)</a:t>
            </a:r>
            <a:r>
              <a:rPr lang="zh-CN" altLang="en-US" sz="2400" b="1" smtClean="0">
                <a:latin typeface="Courier New" panose="02070309020205020404" pitchFamily="49" charset="0"/>
                <a:ea typeface="宋体" panose="02010600030101010101" pitchFamily="2" charset="-122"/>
              </a:rPr>
              <a:t>取决于</a:t>
            </a:r>
            <a:r>
              <a:rPr lang="zh-CN" altLang="en-US" sz="2400" b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宋体" panose="02010600030101010101" pitchFamily="2" charset="-122"/>
              </a:rPr>
              <a:t>占空间最多</a:t>
            </a:r>
            <a:r>
              <a:rPr lang="zh-CN" altLang="en-US" sz="2400" b="1" smtClean="0">
                <a:ea typeface="宋体" panose="02010600030101010101" pitchFamily="2" charset="-122"/>
              </a:rPr>
              <a:t>的那个成员变量</a:t>
            </a:r>
          </a:p>
        </p:txBody>
      </p:sp>
      <p:grpSp>
        <p:nvGrpSpPr>
          <p:cNvPr id="75780" name="Group 4"/>
          <p:cNvGrpSpPr>
            <a:grpSpLocks/>
          </p:cNvGrpSpPr>
          <p:nvPr/>
        </p:nvGrpSpPr>
        <p:grpSpPr bwMode="auto">
          <a:xfrm>
            <a:off x="393700" y="5249863"/>
            <a:ext cx="4176713" cy="1190625"/>
            <a:chOff x="2154" y="2635"/>
            <a:chExt cx="2631" cy="750"/>
          </a:xfrm>
        </p:grpSpPr>
        <p:sp>
          <p:nvSpPr>
            <p:cNvPr id="379909" name="Rectangle 5"/>
            <p:cNvSpPr>
              <a:spLocks noChangeArrowheads="1"/>
            </p:cNvSpPr>
            <p:nvPr/>
          </p:nvSpPr>
          <p:spPr bwMode="auto">
            <a:xfrm>
              <a:off x="2992" y="2649"/>
              <a:ext cx="448" cy="2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0" name="Rectangle 6"/>
            <p:cNvSpPr>
              <a:spLocks noChangeArrowheads="1"/>
            </p:cNvSpPr>
            <p:nvPr/>
          </p:nvSpPr>
          <p:spPr bwMode="auto">
            <a:xfrm>
              <a:off x="2992" y="2894"/>
              <a:ext cx="448" cy="24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1" name="Rectangle 7"/>
            <p:cNvSpPr>
              <a:spLocks noChangeArrowheads="1"/>
            </p:cNvSpPr>
            <p:nvPr/>
          </p:nvSpPr>
          <p:spPr bwMode="auto">
            <a:xfrm>
              <a:off x="3440" y="2649"/>
              <a:ext cx="448" cy="245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2" name="Rectangle 8"/>
            <p:cNvSpPr>
              <a:spLocks noChangeArrowheads="1"/>
            </p:cNvSpPr>
            <p:nvPr/>
          </p:nvSpPr>
          <p:spPr bwMode="auto">
            <a:xfrm>
              <a:off x="2992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3" name="Rectangle 9"/>
            <p:cNvSpPr>
              <a:spLocks noChangeArrowheads="1"/>
            </p:cNvSpPr>
            <p:nvPr/>
          </p:nvSpPr>
          <p:spPr bwMode="auto">
            <a:xfrm>
              <a:off x="3440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4" name="Rectangle 10"/>
            <p:cNvSpPr>
              <a:spLocks noChangeArrowheads="1"/>
            </p:cNvSpPr>
            <p:nvPr/>
          </p:nvSpPr>
          <p:spPr bwMode="auto">
            <a:xfrm>
              <a:off x="3888" y="3140"/>
              <a:ext cx="449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379915" name="Rectangle 11"/>
            <p:cNvSpPr>
              <a:spLocks noChangeArrowheads="1"/>
            </p:cNvSpPr>
            <p:nvPr/>
          </p:nvSpPr>
          <p:spPr bwMode="auto">
            <a:xfrm>
              <a:off x="4337" y="3140"/>
              <a:ext cx="448" cy="245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sp>
          <p:nvSpPr>
            <p:cNvPr id="75788" name="Text Box 12"/>
            <p:cNvSpPr txBox="1">
              <a:spLocks noChangeArrowheads="1"/>
            </p:cNvSpPr>
            <p:nvPr/>
          </p:nvSpPr>
          <p:spPr bwMode="auto">
            <a:xfrm>
              <a:off x="2154" y="2635"/>
              <a:ext cx="845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2000" b="1">
                  <a:solidFill>
                    <a:schemeClr val="accent2"/>
                  </a:solidFill>
                </a:rPr>
                <a:t>0x0037b00</a:t>
              </a:r>
            </a:p>
          </p:txBody>
        </p:sp>
      </p:grpSp>
      <p:sp>
        <p:nvSpPr>
          <p:cNvPr id="379917" name="Rectangle 13"/>
          <p:cNvSpPr>
            <a:spLocks noChangeArrowheads="1"/>
          </p:cNvSpPr>
          <p:nvPr/>
        </p:nvSpPr>
        <p:spPr bwMode="auto">
          <a:xfrm>
            <a:off x="323850" y="2205038"/>
            <a:ext cx="8640763" cy="1657350"/>
          </a:xfrm>
          <a:prstGeom prst="rect">
            <a:avLst/>
          </a:prstGeom>
          <a:solidFill>
            <a:srgbClr val="FFFFCC"/>
          </a:solidFill>
          <a:ln w="38100">
            <a:solidFill>
              <a:srgbClr val="33CC33"/>
            </a:solidFill>
            <a:miter lim="800000"/>
            <a:headEnd/>
            <a:tailEnd/>
          </a:ln>
        </p:spPr>
        <p:txBody>
          <a:bodyPr lIns="92075" tIns="46037" rIns="92075" bIns="46037"/>
          <a:lstStyle/>
          <a:p>
            <a:pPr marL="374650" indent="-374650" eaLnBrk="1">
              <a:lnSpc>
                <a:spcPct val="11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kumimoji="1" lang="zh-CN" altLang="en-US" sz="2400" b="1">
                <a:solidFill>
                  <a:srgbClr val="000066"/>
                </a:solidFill>
                <a:ea typeface="华文仿宋" pitchFamily="2" charset="-122"/>
              </a:rPr>
              <a:t>同一内存单元在每一瞬时只能存放其中一种类型的成员</a:t>
            </a:r>
          </a:p>
          <a:p>
            <a:pPr marL="374650" indent="-374650" eaLnBrk="1">
              <a:lnSpc>
                <a:spcPct val="11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kumimoji="1" lang="zh-CN" altLang="en-US" sz="2400" b="1">
                <a:solidFill>
                  <a:srgbClr val="000066"/>
                </a:solidFill>
                <a:ea typeface="华文仿宋" pitchFamily="2" charset="-122"/>
              </a:rPr>
              <a:t>起作用的成员是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2" charset="-122"/>
              </a:rPr>
              <a:t>最后一次存放</a:t>
            </a:r>
            <a:r>
              <a:rPr kumimoji="1" lang="zh-CN" altLang="en-US" sz="2400" b="1">
                <a:solidFill>
                  <a:srgbClr val="000066"/>
                </a:solidFill>
                <a:ea typeface="华文仿宋" pitchFamily="2" charset="-122"/>
              </a:rPr>
              <a:t>的成员，不能作为函数参数</a:t>
            </a:r>
          </a:p>
          <a:p>
            <a:pPr marL="374650" indent="-374650" eaLnBrk="1">
              <a:lnSpc>
                <a:spcPct val="110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charset="2"/>
              <a:buChar char=""/>
              <a:defRPr/>
            </a:pPr>
            <a:r>
              <a:rPr kumimoji="1" lang="zh-CN" altLang="en-US" sz="2400" b="1">
                <a:solidFill>
                  <a:srgbClr val="000066"/>
                </a:solidFill>
                <a:ea typeface="华文仿宋" pitchFamily="2" charset="-122"/>
              </a:rPr>
              <a:t>不能进行比较操作，只能对第一个成员初始化</a:t>
            </a:r>
          </a:p>
        </p:txBody>
      </p:sp>
      <p:sp>
        <p:nvSpPr>
          <p:cNvPr id="379937" name="Text Box 33"/>
          <p:cNvSpPr txBox="1">
            <a:spLocks noChangeArrowheads="1"/>
          </p:cNvSpPr>
          <p:nvPr/>
        </p:nvSpPr>
        <p:spPr bwMode="auto">
          <a:xfrm>
            <a:off x="4800600" y="5946775"/>
            <a:ext cx="647700" cy="49530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379938" name="Text Box 34"/>
          <p:cNvSpPr txBox="1">
            <a:spLocks noChangeArrowheads="1"/>
          </p:cNvSpPr>
          <p:nvPr/>
        </p:nvSpPr>
        <p:spPr bwMode="auto">
          <a:xfrm>
            <a:off x="5449888" y="5946775"/>
            <a:ext cx="647700" cy="495300"/>
          </a:xfrm>
          <a:prstGeom prst="rect">
            <a:avLst/>
          </a:prstGeom>
          <a:solidFill>
            <a:srgbClr val="FFFF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sp>
        <p:nvSpPr>
          <p:cNvPr id="379942" name="Text Box 38"/>
          <p:cNvSpPr txBox="1">
            <a:spLocks noChangeArrowheads="1"/>
          </p:cNvSpPr>
          <p:nvPr/>
        </p:nvSpPr>
        <p:spPr bwMode="auto">
          <a:xfrm>
            <a:off x="4800600" y="5946775"/>
            <a:ext cx="647700" cy="495300"/>
          </a:xfrm>
          <a:prstGeom prst="rect">
            <a:avLst/>
          </a:prstGeom>
          <a:solidFill>
            <a:srgbClr val="FFCC99"/>
          </a:solidFill>
          <a:ln w="38100">
            <a:solidFill>
              <a:srgbClr val="800000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Courier New" pitchFamily="49" charset="0"/>
            </a:endParaRPr>
          </a:p>
        </p:txBody>
      </p:sp>
      <p:grpSp>
        <p:nvGrpSpPr>
          <p:cNvPr id="75793" name="Group 41"/>
          <p:cNvGrpSpPr>
            <a:grpSpLocks/>
          </p:cNvGrpSpPr>
          <p:nvPr/>
        </p:nvGrpSpPr>
        <p:grpSpPr bwMode="auto">
          <a:xfrm>
            <a:off x="4786313" y="5651500"/>
            <a:ext cx="2593975" cy="790575"/>
            <a:chOff x="4013" y="3476"/>
            <a:chExt cx="1634" cy="498"/>
          </a:xfrm>
        </p:grpSpPr>
        <p:sp>
          <p:nvSpPr>
            <p:cNvPr id="379946" name="Text Box 42"/>
            <p:cNvSpPr txBox="1">
              <a:spLocks noChangeArrowheads="1"/>
            </p:cNvSpPr>
            <p:nvPr/>
          </p:nvSpPr>
          <p:spPr bwMode="auto">
            <a:xfrm>
              <a:off x="4013" y="3662"/>
              <a:ext cx="408" cy="31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79947" name="Text Box 43"/>
            <p:cNvSpPr txBox="1">
              <a:spLocks noChangeArrowheads="1"/>
            </p:cNvSpPr>
            <p:nvPr/>
          </p:nvSpPr>
          <p:spPr bwMode="auto">
            <a:xfrm>
              <a:off x="4422" y="3662"/>
              <a:ext cx="408" cy="31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79948" name="Text Box 44"/>
            <p:cNvSpPr txBox="1">
              <a:spLocks noChangeArrowheads="1"/>
            </p:cNvSpPr>
            <p:nvPr/>
          </p:nvSpPr>
          <p:spPr bwMode="auto">
            <a:xfrm>
              <a:off x="4830" y="3662"/>
              <a:ext cx="408" cy="31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79949" name="Text Box 45"/>
            <p:cNvSpPr txBox="1">
              <a:spLocks noChangeArrowheads="1"/>
            </p:cNvSpPr>
            <p:nvPr/>
          </p:nvSpPr>
          <p:spPr bwMode="auto">
            <a:xfrm>
              <a:off x="5239" y="3662"/>
              <a:ext cx="408" cy="312"/>
            </a:xfrm>
            <a:prstGeom prst="rect">
              <a:avLst/>
            </a:prstGeom>
            <a:solidFill>
              <a:srgbClr val="CCFFCC"/>
            </a:solidFill>
            <a:ln w="38100">
              <a:solidFill>
                <a:srgbClr val="800000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</a:endParaRPr>
            </a:p>
          </p:txBody>
        </p:sp>
        <p:sp>
          <p:nvSpPr>
            <p:cNvPr id="379950" name="AutoShape 46"/>
            <p:cNvSpPr>
              <a:spLocks/>
            </p:cNvSpPr>
            <p:nvPr/>
          </p:nvSpPr>
          <p:spPr bwMode="auto">
            <a:xfrm rot="5400000">
              <a:off x="4730" y="2777"/>
              <a:ext cx="145" cy="1542"/>
            </a:xfrm>
            <a:prstGeom prst="leftBrace">
              <a:avLst>
                <a:gd name="adj1" fmla="val 88621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rot="10800000" vert="eaVert" wrap="none" anchor="ctr"/>
            <a:lstStyle/>
            <a:p>
              <a:pPr algn="ctr">
                <a:defRPr/>
              </a:pPr>
              <a:endParaRPr lang="zh-CN" altLang="en-US" sz="24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</p:grpSp>
      <p:sp>
        <p:nvSpPr>
          <p:cNvPr id="379951" name="Text Box 47"/>
          <p:cNvSpPr txBox="1">
            <a:spLocks noChangeArrowheads="1"/>
          </p:cNvSpPr>
          <p:nvPr/>
        </p:nvSpPr>
        <p:spPr bwMode="auto">
          <a:xfrm>
            <a:off x="5651500" y="5218113"/>
            <a:ext cx="720725" cy="457200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379952" name="WordArt 48"/>
          <p:cNvSpPr>
            <a:spLocks noChangeArrowheads="1" noChangeShapeType="1" noTextEdit="1"/>
          </p:cNvSpPr>
          <p:nvPr/>
        </p:nvSpPr>
        <p:spPr bwMode="auto">
          <a:xfrm>
            <a:off x="7689850" y="5948363"/>
            <a:ext cx="1360488" cy="360362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3806"/>
              </a:avLst>
            </a:prstTxWarp>
          </a:bodyPr>
          <a:lstStyle/>
          <a:p>
            <a:pPr algn="ctr">
              <a:defRPr/>
            </a:pPr>
            <a:r>
              <a:rPr lang="en-US" altLang="zh-CN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4</a:t>
            </a:r>
            <a:r>
              <a:rPr lang="zh-CN" altLang="en-US" sz="3600" b="1" kern="10">
                <a:ln w="9525">
                  <a:solidFill>
                    <a:srgbClr val="800000"/>
                  </a:solidFill>
                  <a:round/>
                  <a:headEnd type="none" w="sm" len="sm"/>
                  <a:tailEnd type="none" w="sm" len="sm"/>
                </a:ln>
                <a:solidFill>
                  <a:srgbClr val="FF00FF"/>
                </a:solidFill>
                <a:latin typeface="Academy Engraved LET"/>
                <a:ea typeface="+mn-ea"/>
              </a:rPr>
              <a:t>个字节</a:t>
            </a:r>
          </a:p>
        </p:txBody>
      </p:sp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r>
              <a:rPr lang="zh-C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补充材料</a:t>
            </a:r>
            <a:r>
              <a:rPr lang="en-US" altLang="zh-CN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-</a:t>
            </a:r>
            <a:r>
              <a:rPr lang="zh-C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共用体</a:t>
            </a:r>
            <a:endParaRPr lang="en-US" altLang="zh-CN" sz="3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799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9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9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07" grpId="0" build="p" animBg="1"/>
      <p:bldP spid="3799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本章小结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、结构体类型的定义；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、结构体类型变量、数组、指针的定义、初始化、赋值及使用；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3</a:t>
            </a:r>
            <a:r>
              <a:rPr lang="zh-CN" altLang="en-US" smtClean="0">
                <a:ea typeface="宋体" panose="02010600030101010101" pitchFamily="2" charset="-122"/>
              </a:rPr>
              <a:t>、链表的建立、插入、删除、输出、查找等操作的实现。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本章大作业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719138"/>
            <a:r>
              <a:rPr lang="zh-CN" altLang="en-US" smtClean="0">
                <a:ea typeface="宋体" panose="02010600030101010101" pitchFamily="2" charset="-122"/>
              </a:rPr>
              <a:t>链表的建立、插入、删除、输出、查找等操作的实现。</a:t>
            </a:r>
          </a:p>
          <a:p>
            <a:pPr marL="0" indent="719138"/>
            <a:r>
              <a:rPr lang="zh-CN" altLang="en-US" smtClean="0">
                <a:ea typeface="宋体" panose="02010600030101010101" pitchFamily="2" charset="-122"/>
              </a:rPr>
              <a:t>要求：</a:t>
            </a:r>
          </a:p>
          <a:p>
            <a:pPr marL="0" indent="719138"/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）编写一个菜单实现各项功能（用函数实现）；</a:t>
            </a:r>
          </a:p>
          <a:p>
            <a:pPr marL="0" indent="719138"/>
            <a:r>
              <a:rPr lang="zh-CN" altLang="en-US" smtClean="0">
                <a:ea typeface="宋体" panose="02010600030101010101" pitchFamily="2" charset="-122"/>
              </a:rPr>
              <a:t>（</a:t>
            </a:r>
            <a:r>
              <a:rPr lang="en-US" altLang="zh-CN" smtClean="0">
                <a:ea typeface="宋体" panose="02010600030101010101" pitchFamily="2" charset="-122"/>
              </a:rPr>
              <a:t>2</a:t>
            </a:r>
            <a:r>
              <a:rPr lang="zh-CN" altLang="en-US" smtClean="0">
                <a:ea typeface="宋体" panose="02010600030101010101" pitchFamily="2" charset="-122"/>
              </a:rPr>
              <a:t>）写出实验报告。</a:t>
            </a:r>
          </a:p>
          <a:p>
            <a:pPr marL="0" indent="719138"/>
            <a:endParaRPr lang="zh-CN" altLang="en-US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问题的提出</a:t>
            </a:r>
          </a:p>
        </p:txBody>
      </p:sp>
      <p:sp>
        <p:nvSpPr>
          <p:cNvPr id="397315" name="Text Box 3"/>
          <p:cNvSpPr txBox="1">
            <a:spLocks noChangeArrowheads="1"/>
          </p:cNvSpPr>
          <p:nvPr/>
        </p:nvSpPr>
        <p:spPr bwMode="auto">
          <a:xfrm>
            <a:off x="611188" y="2852738"/>
            <a:ext cx="2305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使用一维数组</a:t>
            </a:r>
          </a:p>
        </p:txBody>
      </p:sp>
      <p:grpSp>
        <p:nvGrpSpPr>
          <p:cNvPr id="397316" name="Group 4"/>
          <p:cNvGrpSpPr>
            <a:grpSpLocks/>
          </p:cNvGrpSpPr>
          <p:nvPr/>
        </p:nvGrpSpPr>
        <p:grpSpPr bwMode="auto">
          <a:xfrm>
            <a:off x="827088" y="4089400"/>
            <a:ext cx="4608512" cy="425450"/>
            <a:chOff x="703" y="2446"/>
            <a:chExt cx="2495" cy="268"/>
          </a:xfrm>
        </p:grpSpPr>
        <p:sp>
          <p:nvSpPr>
            <p:cNvPr id="8271" name="Rectangle 5"/>
            <p:cNvSpPr>
              <a:spLocks noChangeArrowheads="1"/>
            </p:cNvSpPr>
            <p:nvPr/>
          </p:nvSpPr>
          <p:spPr bwMode="auto">
            <a:xfrm>
              <a:off x="703" y="2446"/>
              <a:ext cx="499" cy="268"/>
            </a:xfrm>
            <a:prstGeom prst="rect">
              <a:avLst/>
            </a:prstGeom>
            <a:solidFill>
              <a:schemeClr val="bg2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Arial" panose="020B0604020202020204" pitchFamily="34" charset="0"/>
                  <a:ea typeface="楷体_GB2312" pitchFamily="49" charset="-122"/>
                </a:rPr>
                <a:t>张三</a:t>
              </a:r>
            </a:p>
          </p:txBody>
        </p:sp>
        <p:sp>
          <p:nvSpPr>
            <p:cNvPr id="8272" name="Rectangle 6"/>
            <p:cNvSpPr>
              <a:spLocks noChangeArrowheads="1"/>
            </p:cNvSpPr>
            <p:nvPr/>
          </p:nvSpPr>
          <p:spPr bwMode="auto">
            <a:xfrm>
              <a:off x="1202" y="2446"/>
              <a:ext cx="499" cy="268"/>
            </a:xfrm>
            <a:prstGeom prst="rect">
              <a:avLst/>
            </a:prstGeom>
            <a:solidFill>
              <a:schemeClr val="bg2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Arial" panose="020B0604020202020204" pitchFamily="34" charset="0"/>
                  <a:ea typeface="楷体_GB2312" pitchFamily="49" charset="-122"/>
                </a:rPr>
                <a:t>李四</a:t>
              </a:r>
            </a:p>
          </p:txBody>
        </p:sp>
        <p:sp>
          <p:nvSpPr>
            <p:cNvPr id="8273" name="Rectangle 7"/>
            <p:cNvSpPr>
              <a:spLocks noChangeArrowheads="1"/>
            </p:cNvSpPr>
            <p:nvPr/>
          </p:nvSpPr>
          <p:spPr bwMode="auto">
            <a:xfrm>
              <a:off x="1701" y="2446"/>
              <a:ext cx="499" cy="268"/>
            </a:xfrm>
            <a:prstGeom prst="rect">
              <a:avLst/>
            </a:prstGeom>
            <a:solidFill>
              <a:schemeClr val="bg2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Arial" panose="020B0604020202020204" pitchFamily="34" charset="0"/>
                  <a:ea typeface="楷体_GB2312" pitchFamily="49" charset="-122"/>
                </a:rPr>
                <a:t>王五</a:t>
              </a:r>
            </a:p>
          </p:txBody>
        </p:sp>
        <p:sp>
          <p:nvSpPr>
            <p:cNvPr id="8274" name="Rectangle 8"/>
            <p:cNvSpPr>
              <a:spLocks noChangeArrowheads="1"/>
            </p:cNvSpPr>
            <p:nvPr/>
          </p:nvSpPr>
          <p:spPr bwMode="auto">
            <a:xfrm>
              <a:off x="2200" y="2446"/>
              <a:ext cx="499" cy="268"/>
            </a:xfrm>
            <a:prstGeom prst="rect">
              <a:avLst/>
            </a:prstGeom>
            <a:solidFill>
              <a:schemeClr val="bg2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Arial" panose="020B0604020202020204" pitchFamily="34" charset="0"/>
                  <a:ea typeface="楷体_GB2312" pitchFamily="49" charset="-122"/>
                </a:rPr>
                <a:t>赵六</a:t>
              </a:r>
            </a:p>
          </p:txBody>
        </p:sp>
        <p:sp>
          <p:nvSpPr>
            <p:cNvPr id="8275" name="Rectangle 9"/>
            <p:cNvSpPr>
              <a:spLocks noChangeArrowheads="1"/>
            </p:cNvSpPr>
            <p:nvPr/>
          </p:nvSpPr>
          <p:spPr bwMode="auto">
            <a:xfrm>
              <a:off x="2699" y="2446"/>
              <a:ext cx="499" cy="268"/>
            </a:xfrm>
            <a:prstGeom prst="rect">
              <a:avLst/>
            </a:prstGeom>
            <a:solidFill>
              <a:schemeClr val="bg2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000" b="1">
                  <a:latin typeface="Arial" panose="020B0604020202020204" pitchFamily="34" charset="0"/>
                  <a:ea typeface="楷体_GB2312" pitchFamily="49" charset="-122"/>
                </a:rPr>
                <a:t>麻七</a:t>
              </a:r>
            </a:p>
          </p:txBody>
        </p:sp>
      </p:grpSp>
      <p:grpSp>
        <p:nvGrpSpPr>
          <p:cNvPr id="397322" name="Group 10"/>
          <p:cNvGrpSpPr>
            <a:grpSpLocks/>
          </p:cNvGrpSpPr>
          <p:nvPr/>
        </p:nvGrpSpPr>
        <p:grpSpPr bwMode="auto">
          <a:xfrm>
            <a:off x="827088" y="4716463"/>
            <a:ext cx="4608512" cy="395287"/>
            <a:chOff x="521" y="2841"/>
            <a:chExt cx="2903" cy="249"/>
          </a:xfrm>
        </p:grpSpPr>
        <p:sp>
          <p:nvSpPr>
            <p:cNvPr id="8266" name="Rectangle 11"/>
            <p:cNvSpPr>
              <a:spLocks noChangeArrowheads="1"/>
            </p:cNvSpPr>
            <p:nvPr/>
          </p:nvSpPr>
          <p:spPr bwMode="auto">
            <a:xfrm>
              <a:off x="521" y="2841"/>
              <a:ext cx="545" cy="249"/>
            </a:xfrm>
            <a:prstGeom prst="rect">
              <a:avLst/>
            </a:prstGeom>
            <a:solidFill>
              <a:srgbClr val="1E587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8267" name="Rectangle 12"/>
            <p:cNvSpPr>
              <a:spLocks noChangeArrowheads="1"/>
            </p:cNvSpPr>
            <p:nvPr/>
          </p:nvSpPr>
          <p:spPr bwMode="auto">
            <a:xfrm>
              <a:off x="1066" y="2841"/>
              <a:ext cx="589" cy="249"/>
            </a:xfrm>
            <a:prstGeom prst="rect">
              <a:avLst/>
            </a:prstGeom>
            <a:solidFill>
              <a:srgbClr val="1E587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M</a:t>
              </a:r>
            </a:p>
          </p:txBody>
        </p:sp>
        <p:sp>
          <p:nvSpPr>
            <p:cNvPr id="8268" name="Rectangle 13"/>
            <p:cNvSpPr>
              <a:spLocks noChangeArrowheads="1"/>
            </p:cNvSpPr>
            <p:nvPr/>
          </p:nvSpPr>
          <p:spPr bwMode="auto">
            <a:xfrm>
              <a:off x="1655" y="2841"/>
              <a:ext cx="589" cy="249"/>
            </a:xfrm>
            <a:prstGeom prst="rect">
              <a:avLst/>
            </a:prstGeom>
            <a:solidFill>
              <a:srgbClr val="1E587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8269" name="Rectangle 14"/>
            <p:cNvSpPr>
              <a:spLocks noChangeArrowheads="1"/>
            </p:cNvSpPr>
            <p:nvPr/>
          </p:nvSpPr>
          <p:spPr bwMode="auto">
            <a:xfrm>
              <a:off x="2245" y="2841"/>
              <a:ext cx="589" cy="249"/>
            </a:xfrm>
            <a:prstGeom prst="rect">
              <a:avLst/>
            </a:prstGeom>
            <a:solidFill>
              <a:srgbClr val="1E587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M</a:t>
              </a:r>
            </a:p>
          </p:txBody>
        </p:sp>
        <p:sp>
          <p:nvSpPr>
            <p:cNvPr id="8270" name="Rectangle 15"/>
            <p:cNvSpPr>
              <a:spLocks noChangeArrowheads="1"/>
            </p:cNvSpPr>
            <p:nvPr/>
          </p:nvSpPr>
          <p:spPr bwMode="auto">
            <a:xfrm>
              <a:off x="2835" y="2841"/>
              <a:ext cx="589" cy="249"/>
            </a:xfrm>
            <a:prstGeom prst="rect">
              <a:avLst/>
            </a:prstGeom>
            <a:solidFill>
              <a:srgbClr val="1E587C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F</a:t>
              </a:r>
            </a:p>
          </p:txBody>
        </p:sp>
      </p:grpSp>
      <p:grpSp>
        <p:nvGrpSpPr>
          <p:cNvPr id="397328" name="Group 16"/>
          <p:cNvGrpSpPr>
            <a:grpSpLocks/>
          </p:cNvGrpSpPr>
          <p:nvPr/>
        </p:nvGrpSpPr>
        <p:grpSpPr bwMode="auto">
          <a:xfrm>
            <a:off x="827088" y="3529013"/>
            <a:ext cx="4681537" cy="395287"/>
            <a:chOff x="521" y="2093"/>
            <a:chExt cx="2903" cy="249"/>
          </a:xfrm>
        </p:grpSpPr>
        <p:sp>
          <p:nvSpPr>
            <p:cNvPr id="8261" name="Rectangle 17"/>
            <p:cNvSpPr>
              <a:spLocks noChangeArrowheads="1"/>
            </p:cNvSpPr>
            <p:nvPr/>
          </p:nvSpPr>
          <p:spPr bwMode="auto">
            <a:xfrm>
              <a:off x="521" y="2093"/>
              <a:ext cx="545" cy="24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1001</a:t>
              </a:r>
            </a:p>
          </p:txBody>
        </p:sp>
        <p:sp>
          <p:nvSpPr>
            <p:cNvPr id="8262" name="Rectangle 18"/>
            <p:cNvSpPr>
              <a:spLocks noChangeArrowheads="1"/>
            </p:cNvSpPr>
            <p:nvPr/>
          </p:nvSpPr>
          <p:spPr bwMode="auto">
            <a:xfrm>
              <a:off x="1066" y="2093"/>
              <a:ext cx="589" cy="24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1002</a:t>
              </a:r>
            </a:p>
          </p:txBody>
        </p:sp>
        <p:sp>
          <p:nvSpPr>
            <p:cNvPr id="8263" name="Rectangle 19"/>
            <p:cNvSpPr>
              <a:spLocks noChangeArrowheads="1"/>
            </p:cNvSpPr>
            <p:nvPr/>
          </p:nvSpPr>
          <p:spPr bwMode="auto">
            <a:xfrm>
              <a:off x="1655" y="2093"/>
              <a:ext cx="589" cy="24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1003</a:t>
              </a:r>
            </a:p>
          </p:txBody>
        </p:sp>
        <p:sp>
          <p:nvSpPr>
            <p:cNvPr id="8264" name="Rectangle 20"/>
            <p:cNvSpPr>
              <a:spLocks noChangeArrowheads="1"/>
            </p:cNvSpPr>
            <p:nvPr/>
          </p:nvSpPr>
          <p:spPr bwMode="auto">
            <a:xfrm>
              <a:off x="2245" y="2093"/>
              <a:ext cx="589" cy="24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1004</a:t>
              </a:r>
            </a:p>
          </p:txBody>
        </p:sp>
        <p:sp>
          <p:nvSpPr>
            <p:cNvPr id="8265" name="Rectangle 21"/>
            <p:cNvSpPr>
              <a:spLocks noChangeArrowheads="1"/>
            </p:cNvSpPr>
            <p:nvPr/>
          </p:nvSpPr>
          <p:spPr bwMode="auto">
            <a:xfrm>
              <a:off x="2835" y="2093"/>
              <a:ext cx="589" cy="249"/>
            </a:xfrm>
            <a:prstGeom prst="rect">
              <a:avLst/>
            </a:prstGeom>
            <a:solidFill>
              <a:schemeClr val="fol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1005</a:t>
              </a:r>
            </a:p>
          </p:txBody>
        </p:sp>
      </p:grpSp>
      <p:grpSp>
        <p:nvGrpSpPr>
          <p:cNvPr id="397334" name="Group 22"/>
          <p:cNvGrpSpPr>
            <a:grpSpLocks/>
          </p:cNvGrpSpPr>
          <p:nvPr/>
        </p:nvGrpSpPr>
        <p:grpSpPr bwMode="auto">
          <a:xfrm>
            <a:off x="827088" y="5364163"/>
            <a:ext cx="4608512" cy="395287"/>
            <a:chOff x="521" y="3249"/>
            <a:chExt cx="2903" cy="249"/>
          </a:xfrm>
        </p:grpSpPr>
        <p:sp>
          <p:nvSpPr>
            <p:cNvPr id="8256" name="Rectangle 23"/>
            <p:cNvSpPr>
              <a:spLocks noChangeArrowheads="1"/>
            </p:cNvSpPr>
            <p:nvPr/>
          </p:nvSpPr>
          <p:spPr bwMode="auto">
            <a:xfrm>
              <a:off x="521" y="3249"/>
              <a:ext cx="545" cy="249"/>
            </a:xfrm>
            <a:prstGeom prst="rect">
              <a:avLst/>
            </a:prstGeom>
            <a:solidFill>
              <a:srgbClr val="082A5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</a:p>
          </p:txBody>
        </p:sp>
        <p:sp>
          <p:nvSpPr>
            <p:cNvPr id="8257" name="Rectangle 24"/>
            <p:cNvSpPr>
              <a:spLocks noChangeArrowheads="1"/>
            </p:cNvSpPr>
            <p:nvPr/>
          </p:nvSpPr>
          <p:spPr bwMode="auto">
            <a:xfrm>
              <a:off x="1066" y="3249"/>
              <a:ext cx="589" cy="249"/>
            </a:xfrm>
            <a:prstGeom prst="rect">
              <a:avLst/>
            </a:prstGeom>
            <a:solidFill>
              <a:srgbClr val="082A5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21</a:t>
              </a:r>
            </a:p>
          </p:txBody>
        </p:sp>
        <p:sp>
          <p:nvSpPr>
            <p:cNvPr id="8258" name="Rectangle 25"/>
            <p:cNvSpPr>
              <a:spLocks noChangeArrowheads="1"/>
            </p:cNvSpPr>
            <p:nvPr/>
          </p:nvSpPr>
          <p:spPr bwMode="auto">
            <a:xfrm>
              <a:off x="1655" y="3249"/>
              <a:ext cx="589" cy="249"/>
            </a:xfrm>
            <a:prstGeom prst="rect">
              <a:avLst/>
            </a:prstGeom>
            <a:solidFill>
              <a:srgbClr val="082A5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18</a:t>
              </a:r>
            </a:p>
          </p:txBody>
        </p:sp>
        <p:sp>
          <p:nvSpPr>
            <p:cNvPr id="8259" name="Rectangle 26"/>
            <p:cNvSpPr>
              <a:spLocks noChangeArrowheads="1"/>
            </p:cNvSpPr>
            <p:nvPr/>
          </p:nvSpPr>
          <p:spPr bwMode="auto">
            <a:xfrm>
              <a:off x="2245" y="3249"/>
              <a:ext cx="589" cy="249"/>
            </a:xfrm>
            <a:prstGeom prst="rect">
              <a:avLst/>
            </a:prstGeom>
            <a:solidFill>
              <a:srgbClr val="082A5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20</a:t>
              </a:r>
            </a:p>
          </p:txBody>
        </p:sp>
        <p:sp>
          <p:nvSpPr>
            <p:cNvPr id="8260" name="Rectangle 27"/>
            <p:cNvSpPr>
              <a:spLocks noChangeArrowheads="1"/>
            </p:cNvSpPr>
            <p:nvPr/>
          </p:nvSpPr>
          <p:spPr bwMode="auto">
            <a:xfrm>
              <a:off x="2835" y="3249"/>
              <a:ext cx="589" cy="249"/>
            </a:xfrm>
            <a:prstGeom prst="rect">
              <a:avLst/>
            </a:prstGeom>
            <a:solidFill>
              <a:srgbClr val="082A50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19</a:t>
              </a:r>
            </a:p>
          </p:txBody>
        </p:sp>
      </p:grpSp>
      <p:sp>
        <p:nvSpPr>
          <p:cNvPr id="397340" name="Rectangle 28"/>
          <p:cNvSpPr>
            <a:spLocks noChangeArrowheads="1"/>
          </p:cNvSpPr>
          <p:nvPr/>
        </p:nvSpPr>
        <p:spPr bwMode="auto">
          <a:xfrm>
            <a:off x="468313" y="1125538"/>
            <a:ext cx="7391400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/>
              <a:t>解决方案：</a:t>
            </a:r>
          </a:p>
        </p:txBody>
      </p:sp>
      <p:sp>
        <p:nvSpPr>
          <p:cNvPr id="397341" name="AutoShape 29"/>
          <p:cNvSpPr>
            <a:spLocks noChangeArrowheads="1"/>
          </p:cNvSpPr>
          <p:nvPr/>
        </p:nvSpPr>
        <p:spPr bwMode="auto">
          <a:xfrm flipH="1">
            <a:off x="5432425" y="5291138"/>
            <a:ext cx="1876425" cy="485775"/>
          </a:xfrm>
          <a:prstGeom prst="homePlate">
            <a:avLst>
              <a:gd name="adj" fmla="val 96569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9863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age</a:t>
            </a:r>
          </a:p>
        </p:txBody>
      </p:sp>
      <p:sp>
        <p:nvSpPr>
          <p:cNvPr id="397342" name="AutoShape 30"/>
          <p:cNvSpPr>
            <a:spLocks noChangeArrowheads="1"/>
          </p:cNvSpPr>
          <p:nvPr/>
        </p:nvSpPr>
        <p:spPr bwMode="auto">
          <a:xfrm flipH="1">
            <a:off x="5559425" y="3490913"/>
            <a:ext cx="1749425" cy="485775"/>
          </a:xfrm>
          <a:prstGeom prst="homePlate">
            <a:avLst>
              <a:gd name="adj" fmla="val 90033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9863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no</a:t>
            </a:r>
          </a:p>
        </p:txBody>
      </p:sp>
      <p:sp>
        <p:nvSpPr>
          <p:cNvPr id="397343" name="AutoShape 31"/>
          <p:cNvSpPr>
            <a:spLocks noChangeArrowheads="1"/>
          </p:cNvSpPr>
          <p:nvPr/>
        </p:nvSpPr>
        <p:spPr bwMode="auto">
          <a:xfrm flipH="1">
            <a:off x="5505450" y="4716463"/>
            <a:ext cx="1803400" cy="485775"/>
          </a:xfrm>
          <a:prstGeom prst="homePlate">
            <a:avLst>
              <a:gd name="adj" fmla="val 92810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9863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sex</a:t>
            </a:r>
          </a:p>
        </p:txBody>
      </p:sp>
      <p:sp>
        <p:nvSpPr>
          <p:cNvPr id="397344" name="AutoShape 32"/>
          <p:cNvSpPr>
            <a:spLocks noChangeArrowheads="1"/>
          </p:cNvSpPr>
          <p:nvPr/>
        </p:nvSpPr>
        <p:spPr bwMode="auto">
          <a:xfrm flipH="1">
            <a:off x="5580063" y="4086225"/>
            <a:ext cx="1728787" cy="485775"/>
          </a:xfrm>
          <a:prstGeom prst="homePlate">
            <a:avLst>
              <a:gd name="adj" fmla="val 70913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name</a:t>
            </a:r>
          </a:p>
        </p:txBody>
      </p:sp>
      <p:sp>
        <p:nvSpPr>
          <p:cNvPr id="397345" name="Text Box 33"/>
          <p:cNvSpPr txBox="1">
            <a:spLocks noChangeArrowheads="1"/>
          </p:cNvSpPr>
          <p:nvPr/>
        </p:nvSpPr>
        <p:spPr bwMode="auto">
          <a:xfrm>
            <a:off x="3492500" y="2636838"/>
            <a:ext cx="4176713" cy="54768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chemeClr val="accent1"/>
                </a:solidFill>
                <a:latin typeface="Arial" panose="020B0604020202020204" pitchFamily="34" charset="0"/>
                <a:ea typeface="楷体_GB2312" pitchFamily="49" charset="-122"/>
              </a:rPr>
              <a:t>不能建立数据间的关系</a:t>
            </a:r>
          </a:p>
        </p:txBody>
      </p:sp>
      <p:grpSp>
        <p:nvGrpSpPr>
          <p:cNvPr id="397346" name="Group 34"/>
          <p:cNvGrpSpPr>
            <a:grpSpLocks/>
          </p:cNvGrpSpPr>
          <p:nvPr/>
        </p:nvGrpSpPr>
        <p:grpSpPr bwMode="auto">
          <a:xfrm>
            <a:off x="827088" y="5969000"/>
            <a:ext cx="4608512" cy="395288"/>
            <a:chOff x="521" y="3249"/>
            <a:chExt cx="2903" cy="249"/>
          </a:xfrm>
        </p:grpSpPr>
        <p:sp>
          <p:nvSpPr>
            <p:cNvPr id="8251" name="Rectangle 35"/>
            <p:cNvSpPr>
              <a:spLocks noChangeArrowheads="1"/>
            </p:cNvSpPr>
            <p:nvPr/>
          </p:nvSpPr>
          <p:spPr bwMode="auto">
            <a:xfrm>
              <a:off x="521" y="3249"/>
              <a:ext cx="545" cy="249"/>
            </a:xfrm>
            <a:prstGeom prst="rect">
              <a:avLst/>
            </a:prstGeom>
            <a:solidFill>
              <a:srgbClr val="3333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90</a:t>
              </a:r>
            </a:p>
          </p:txBody>
        </p:sp>
        <p:sp>
          <p:nvSpPr>
            <p:cNvPr id="8252" name="Rectangle 36"/>
            <p:cNvSpPr>
              <a:spLocks noChangeArrowheads="1"/>
            </p:cNvSpPr>
            <p:nvPr/>
          </p:nvSpPr>
          <p:spPr bwMode="auto">
            <a:xfrm>
              <a:off x="1066" y="3249"/>
              <a:ext cx="589" cy="249"/>
            </a:xfrm>
            <a:prstGeom prst="rect">
              <a:avLst/>
            </a:prstGeom>
            <a:solidFill>
              <a:srgbClr val="3333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87</a:t>
              </a:r>
            </a:p>
          </p:txBody>
        </p:sp>
        <p:sp>
          <p:nvSpPr>
            <p:cNvPr id="8253" name="Rectangle 37"/>
            <p:cNvSpPr>
              <a:spLocks noChangeArrowheads="1"/>
            </p:cNvSpPr>
            <p:nvPr/>
          </p:nvSpPr>
          <p:spPr bwMode="auto">
            <a:xfrm>
              <a:off x="1655" y="3249"/>
              <a:ext cx="589" cy="249"/>
            </a:xfrm>
            <a:prstGeom prst="rect">
              <a:avLst/>
            </a:prstGeom>
            <a:solidFill>
              <a:srgbClr val="3333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96</a:t>
              </a:r>
            </a:p>
          </p:txBody>
        </p:sp>
        <p:sp>
          <p:nvSpPr>
            <p:cNvPr id="8254" name="Rectangle 38"/>
            <p:cNvSpPr>
              <a:spLocks noChangeArrowheads="1"/>
            </p:cNvSpPr>
            <p:nvPr/>
          </p:nvSpPr>
          <p:spPr bwMode="auto">
            <a:xfrm>
              <a:off x="2245" y="3249"/>
              <a:ext cx="589" cy="249"/>
            </a:xfrm>
            <a:prstGeom prst="rect">
              <a:avLst/>
            </a:prstGeom>
            <a:solidFill>
              <a:srgbClr val="3333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87.5</a:t>
              </a:r>
            </a:p>
          </p:txBody>
        </p:sp>
        <p:sp>
          <p:nvSpPr>
            <p:cNvPr id="8255" name="Rectangle 39"/>
            <p:cNvSpPr>
              <a:spLocks noChangeArrowheads="1"/>
            </p:cNvSpPr>
            <p:nvPr/>
          </p:nvSpPr>
          <p:spPr bwMode="auto">
            <a:xfrm>
              <a:off x="2835" y="3249"/>
              <a:ext cx="589" cy="249"/>
            </a:xfrm>
            <a:prstGeom prst="rect">
              <a:avLst/>
            </a:prstGeom>
            <a:solidFill>
              <a:srgbClr val="333333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黑体" panose="02010609060101010101" pitchFamily="49" charset="-122"/>
                </a:rPr>
                <a:t>76</a:t>
              </a:r>
            </a:p>
          </p:txBody>
        </p:sp>
      </p:grpSp>
      <p:sp>
        <p:nvSpPr>
          <p:cNvPr id="397352" name="AutoShape 40"/>
          <p:cNvSpPr>
            <a:spLocks noChangeArrowheads="1"/>
          </p:cNvSpPr>
          <p:nvPr/>
        </p:nvSpPr>
        <p:spPr bwMode="auto">
          <a:xfrm flipH="1">
            <a:off x="5432425" y="5895975"/>
            <a:ext cx="1876425" cy="485775"/>
          </a:xfrm>
          <a:prstGeom prst="homePlate">
            <a:avLst>
              <a:gd name="adj" fmla="val 96569"/>
            </a:avLst>
          </a:prstGeom>
          <a:solidFill>
            <a:schemeClr val="hlink"/>
          </a:solidFill>
          <a:ln w="2857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69863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score</a:t>
            </a:r>
          </a:p>
        </p:txBody>
      </p:sp>
      <p:graphicFrame>
        <p:nvGraphicFramePr>
          <p:cNvPr id="397353" name="Group 41"/>
          <p:cNvGraphicFramePr>
            <a:graphicFrameLocks noGrp="1"/>
          </p:cNvGraphicFramePr>
          <p:nvPr/>
        </p:nvGraphicFramePr>
        <p:xfrm>
          <a:off x="3492500" y="981075"/>
          <a:ext cx="5040313" cy="1127125"/>
        </p:xfrm>
        <a:graphic>
          <a:graphicData uri="http://schemas.openxmlformats.org/drawingml/2006/table">
            <a:tbl>
              <a:tblPr/>
              <a:tblGrid>
                <a:gridCol w="661988"/>
                <a:gridCol w="346075"/>
                <a:gridCol w="776287"/>
                <a:gridCol w="309563"/>
                <a:gridCol w="776287"/>
                <a:gridCol w="233363"/>
                <a:gridCol w="696912"/>
                <a:gridCol w="309563"/>
                <a:gridCol w="930275"/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397406" name="Rectangle 94"/>
          <p:cNvSpPr>
            <a:spLocks noChangeArrowheads="1"/>
          </p:cNvSpPr>
          <p:nvPr/>
        </p:nvSpPr>
        <p:spPr bwMode="auto">
          <a:xfrm>
            <a:off x="611188" y="1773238"/>
            <a:ext cx="280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独立的变量表示：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97407" name="Group 95"/>
          <p:cNvGrpSpPr>
            <a:grpSpLocks/>
          </p:cNvGrpSpPr>
          <p:nvPr/>
        </p:nvGrpSpPr>
        <p:grpSpPr bwMode="auto">
          <a:xfrm>
            <a:off x="3492500" y="1844675"/>
            <a:ext cx="5073650" cy="668338"/>
            <a:chOff x="2224" y="1178"/>
            <a:chExt cx="2924" cy="421"/>
          </a:xfrm>
        </p:grpSpPr>
        <p:sp>
          <p:nvSpPr>
            <p:cNvPr id="8249" name="AutoShape 96"/>
            <p:cNvSpPr>
              <a:spLocks/>
            </p:cNvSpPr>
            <p:nvPr/>
          </p:nvSpPr>
          <p:spPr bwMode="auto">
            <a:xfrm rot="5400000">
              <a:off x="3595" y="-193"/>
              <a:ext cx="182" cy="2924"/>
            </a:xfrm>
            <a:prstGeom prst="rightBrace">
              <a:avLst>
                <a:gd name="adj1" fmla="val 133883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7409" name="Text Box 97"/>
            <p:cNvSpPr txBox="1">
              <a:spLocks noChangeArrowheads="1"/>
            </p:cNvSpPr>
            <p:nvPr/>
          </p:nvSpPr>
          <p:spPr bwMode="auto">
            <a:xfrm>
              <a:off x="2961" y="1330"/>
              <a:ext cx="155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2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数据项之间无关联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9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9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80"/>
                            </p:stCondLst>
                            <p:childTnLst>
                              <p:par>
                                <p:cTn id="29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73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80"/>
                            </p:stCondLst>
                            <p:childTnLst>
                              <p:par>
                                <p:cTn id="3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8" dur="500"/>
                                        <p:tgtEl>
                                          <p:spTgt spid="397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28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780"/>
                            </p:stCondLst>
                            <p:childTnLst>
                              <p:par>
                                <p:cTn id="47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9" dur="500"/>
                                        <p:tgtEl>
                                          <p:spTgt spid="397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280"/>
                            </p:stCondLst>
                            <p:childTnLst>
                              <p:par>
                                <p:cTn id="51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7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78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397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280"/>
                            </p:stCondLst>
                            <p:childTnLst>
                              <p:par>
                                <p:cTn id="6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73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3780"/>
                            </p:stCondLst>
                            <p:childTnLst>
                              <p:par>
                                <p:cTn id="6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1" dur="500"/>
                                        <p:tgtEl>
                                          <p:spTgt spid="397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4280"/>
                            </p:stCondLst>
                            <p:childTnLst>
                              <p:par>
                                <p:cTn id="7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7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4780"/>
                            </p:stCondLst>
                            <p:childTnLst>
                              <p:par>
                                <p:cTn id="8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2" dur="500"/>
                                        <p:tgtEl>
                                          <p:spTgt spid="39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397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5" grpId="0"/>
      <p:bldP spid="397340" grpId="0"/>
      <p:bldP spid="397341" grpId="0" animBg="1"/>
      <p:bldP spid="397342" grpId="0" animBg="1"/>
      <p:bldP spid="397343" grpId="0" animBg="1"/>
      <p:bldP spid="397344" grpId="0" animBg="1"/>
      <p:bldP spid="397345" grpId="0" animBg="1"/>
      <p:bldP spid="397352" grpId="0" animBg="1"/>
      <p:bldP spid="3974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问题的提出</a:t>
            </a:r>
          </a:p>
        </p:txBody>
      </p:sp>
      <p:sp>
        <p:nvSpPr>
          <p:cNvPr id="398339" name="Text Box 3"/>
          <p:cNvSpPr txBox="1">
            <a:spLocks noChangeArrowheads="1"/>
          </p:cNvSpPr>
          <p:nvPr/>
        </p:nvSpPr>
        <p:spPr bwMode="auto">
          <a:xfrm>
            <a:off x="900113" y="1700213"/>
            <a:ext cx="272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使用多维数组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468313" y="1196975"/>
            <a:ext cx="739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/>
              <a:t>解决方案：</a:t>
            </a:r>
          </a:p>
        </p:txBody>
      </p:sp>
      <p:grpSp>
        <p:nvGrpSpPr>
          <p:cNvPr id="398341" name="Group 5"/>
          <p:cNvGrpSpPr>
            <a:grpSpLocks/>
          </p:cNvGrpSpPr>
          <p:nvPr/>
        </p:nvGrpSpPr>
        <p:grpSpPr bwMode="auto">
          <a:xfrm>
            <a:off x="827088" y="2411413"/>
            <a:ext cx="5184775" cy="2089150"/>
            <a:chOff x="521" y="1360"/>
            <a:chExt cx="2903" cy="1271"/>
          </a:xfrm>
        </p:grpSpPr>
        <p:grpSp>
          <p:nvGrpSpPr>
            <p:cNvPr id="9229" name="Group 6"/>
            <p:cNvGrpSpPr>
              <a:grpSpLocks/>
            </p:cNvGrpSpPr>
            <p:nvPr/>
          </p:nvGrpSpPr>
          <p:grpSpPr bwMode="auto">
            <a:xfrm>
              <a:off x="521" y="1621"/>
              <a:ext cx="2903" cy="258"/>
              <a:chOff x="703" y="2451"/>
              <a:chExt cx="2495" cy="258"/>
            </a:xfrm>
          </p:grpSpPr>
          <p:sp>
            <p:nvSpPr>
              <p:cNvPr id="9254" name="Rectangle 7"/>
              <p:cNvSpPr>
                <a:spLocks noChangeArrowheads="1"/>
              </p:cNvSpPr>
              <p:nvPr/>
            </p:nvSpPr>
            <p:spPr bwMode="auto">
              <a:xfrm>
                <a:off x="703" y="2451"/>
                <a:ext cx="499" cy="258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latin typeface="Arial" panose="020B0604020202020204" pitchFamily="34" charset="0"/>
                    <a:ea typeface="楷体_GB2312" pitchFamily="49" charset="-122"/>
                  </a:rPr>
                  <a:t>张三</a:t>
                </a:r>
              </a:p>
            </p:txBody>
          </p:sp>
          <p:sp>
            <p:nvSpPr>
              <p:cNvPr id="9255" name="Rectangle 8"/>
              <p:cNvSpPr>
                <a:spLocks noChangeArrowheads="1"/>
              </p:cNvSpPr>
              <p:nvPr/>
            </p:nvSpPr>
            <p:spPr bwMode="auto">
              <a:xfrm>
                <a:off x="1202" y="2451"/>
                <a:ext cx="499" cy="258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latin typeface="Arial" panose="020B0604020202020204" pitchFamily="34" charset="0"/>
                    <a:ea typeface="楷体_GB2312" pitchFamily="49" charset="-122"/>
                  </a:rPr>
                  <a:t>李四</a:t>
                </a:r>
              </a:p>
            </p:txBody>
          </p:sp>
          <p:sp>
            <p:nvSpPr>
              <p:cNvPr id="9256" name="Rectangle 9"/>
              <p:cNvSpPr>
                <a:spLocks noChangeArrowheads="1"/>
              </p:cNvSpPr>
              <p:nvPr/>
            </p:nvSpPr>
            <p:spPr bwMode="auto">
              <a:xfrm>
                <a:off x="1701" y="2451"/>
                <a:ext cx="499" cy="258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latin typeface="Arial" panose="020B0604020202020204" pitchFamily="34" charset="0"/>
                    <a:ea typeface="楷体_GB2312" pitchFamily="49" charset="-122"/>
                  </a:rPr>
                  <a:t>王五</a:t>
                </a:r>
              </a:p>
            </p:txBody>
          </p:sp>
          <p:sp>
            <p:nvSpPr>
              <p:cNvPr id="9257" name="Rectangle 10"/>
              <p:cNvSpPr>
                <a:spLocks noChangeArrowheads="1"/>
              </p:cNvSpPr>
              <p:nvPr/>
            </p:nvSpPr>
            <p:spPr bwMode="auto">
              <a:xfrm>
                <a:off x="2200" y="2451"/>
                <a:ext cx="499" cy="258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latin typeface="Arial" panose="020B0604020202020204" pitchFamily="34" charset="0"/>
                    <a:ea typeface="楷体_GB2312" pitchFamily="49" charset="-122"/>
                  </a:rPr>
                  <a:t>赵六</a:t>
                </a:r>
              </a:p>
            </p:txBody>
          </p:sp>
          <p:sp>
            <p:nvSpPr>
              <p:cNvPr id="9258" name="Rectangle 11"/>
              <p:cNvSpPr>
                <a:spLocks noChangeArrowheads="1"/>
              </p:cNvSpPr>
              <p:nvPr/>
            </p:nvSpPr>
            <p:spPr bwMode="auto">
              <a:xfrm>
                <a:off x="2699" y="2451"/>
                <a:ext cx="499" cy="258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>
                    <a:latin typeface="Arial" panose="020B0604020202020204" pitchFamily="34" charset="0"/>
                    <a:ea typeface="楷体_GB2312" pitchFamily="49" charset="-122"/>
                  </a:rPr>
                  <a:t>麻七</a:t>
                </a:r>
              </a:p>
            </p:txBody>
          </p:sp>
        </p:grpSp>
        <p:grpSp>
          <p:nvGrpSpPr>
            <p:cNvPr id="9230" name="Group 12"/>
            <p:cNvGrpSpPr>
              <a:grpSpLocks/>
            </p:cNvGrpSpPr>
            <p:nvPr/>
          </p:nvGrpSpPr>
          <p:grpSpPr bwMode="auto">
            <a:xfrm>
              <a:off x="521" y="1894"/>
              <a:ext cx="2903" cy="241"/>
              <a:chOff x="521" y="2855"/>
              <a:chExt cx="2903" cy="220"/>
            </a:xfrm>
          </p:grpSpPr>
          <p:sp>
            <p:nvSpPr>
              <p:cNvPr id="9249" name="Rectangle 13"/>
              <p:cNvSpPr>
                <a:spLocks noChangeArrowheads="1"/>
              </p:cNvSpPr>
              <p:nvPr/>
            </p:nvSpPr>
            <p:spPr bwMode="auto">
              <a:xfrm>
                <a:off x="521" y="2855"/>
                <a:ext cx="545" cy="22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9250" name="Rectangle 14"/>
              <p:cNvSpPr>
                <a:spLocks noChangeArrowheads="1"/>
              </p:cNvSpPr>
              <p:nvPr/>
            </p:nvSpPr>
            <p:spPr bwMode="auto">
              <a:xfrm>
                <a:off x="1066" y="2855"/>
                <a:ext cx="589" cy="22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M</a:t>
                </a:r>
              </a:p>
            </p:txBody>
          </p:sp>
          <p:sp>
            <p:nvSpPr>
              <p:cNvPr id="9251" name="Rectangle 15"/>
              <p:cNvSpPr>
                <a:spLocks noChangeArrowheads="1"/>
              </p:cNvSpPr>
              <p:nvPr/>
            </p:nvSpPr>
            <p:spPr bwMode="auto">
              <a:xfrm>
                <a:off x="1655" y="2855"/>
                <a:ext cx="589" cy="22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9252" name="Rectangle 16"/>
              <p:cNvSpPr>
                <a:spLocks noChangeArrowheads="1"/>
              </p:cNvSpPr>
              <p:nvPr/>
            </p:nvSpPr>
            <p:spPr bwMode="auto">
              <a:xfrm>
                <a:off x="2245" y="2855"/>
                <a:ext cx="589" cy="22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M</a:t>
                </a:r>
              </a:p>
            </p:txBody>
          </p:sp>
          <p:sp>
            <p:nvSpPr>
              <p:cNvPr id="9253" name="Rectangle 17"/>
              <p:cNvSpPr>
                <a:spLocks noChangeArrowheads="1"/>
              </p:cNvSpPr>
              <p:nvPr/>
            </p:nvSpPr>
            <p:spPr bwMode="auto">
              <a:xfrm>
                <a:off x="2835" y="2855"/>
                <a:ext cx="589" cy="22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F</a:t>
                </a:r>
              </a:p>
            </p:txBody>
          </p:sp>
        </p:grpSp>
        <p:grpSp>
          <p:nvGrpSpPr>
            <p:cNvPr id="9231" name="Group 18"/>
            <p:cNvGrpSpPr>
              <a:grpSpLocks/>
            </p:cNvGrpSpPr>
            <p:nvPr/>
          </p:nvGrpSpPr>
          <p:grpSpPr bwMode="auto">
            <a:xfrm>
              <a:off x="521" y="1360"/>
              <a:ext cx="2903" cy="241"/>
              <a:chOff x="521" y="2108"/>
              <a:chExt cx="2903" cy="219"/>
            </a:xfrm>
          </p:grpSpPr>
          <p:sp>
            <p:nvSpPr>
              <p:cNvPr id="9244" name="Rectangle 19"/>
              <p:cNvSpPr>
                <a:spLocks noChangeArrowheads="1"/>
              </p:cNvSpPr>
              <p:nvPr/>
            </p:nvSpPr>
            <p:spPr bwMode="auto">
              <a:xfrm>
                <a:off x="521" y="2108"/>
                <a:ext cx="545" cy="219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1001</a:t>
                </a:r>
              </a:p>
            </p:txBody>
          </p:sp>
          <p:sp>
            <p:nvSpPr>
              <p:cNvPr id="9245" name="Rectangle 20"/>
              <p:cNvSpPr>
                <a:spLocks noChangeArrowheads="1"/>
              </p:cNvSpPr>
              <p:nvPr/>
            </p:nvSpPr>
            <p:spPr bwMode="auto">
              <a:xfrm>
                <a:off x="1066" y="2108"/>
                <a:ext cx="589" cy="219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1002</a:t>
                </a:r>
              </a:p>
            </p:txBody>
          </p:sp>
          <p:sp>
            <p:nvSpPr>
              <p:cNvPr id="9246" name="Rectangle 21"/>
              <p:cNvSpPr>
                <a:spLocks noChangeArrowheads="1"/>
              </p:cNvSpPr>
              <p:nvPr/>
            </p:nvSpPr>
            <p:spPr bwMode="auto">
              <a:xfrm>
                <a:off x="1655" y="2108"/>
                <a:ext cx="589" cy="219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1003</a:t>
                </a:r>
              </a:p>
            </p:txBody>
          </p:sp>
          <p:sp>
            <p:nvSpPr>
              <p:cNvPr id="9247" name="Rectangle 22"/>
              <p:cNvSpPr>
                <a:spLocks noChangeArrowheads="1"/>
              </p:cNvSpPr>
              <p:nvPr/>
            </p:nvSpPr>
            <p:spPr bwMode="auto">
              <a:xfrm>
                <a:off x="2245" y="2108"/>
                <a:ext cx="589" cy="219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1004</a:t>
                </a:r>
              </a:p>
            </p:txBody>
          </p:sp>
          <p:sp>
            <p:nvSpPr>
              <p:cNvPr id="9248" name="Rectangle 23"/>
              <p:cNvSpPr>
                <a:spLocks noChangeArrowheads="1"/>
              </p:cNvSpPr>
              <p:nvPr/>
            </p:nvSpPr>
            <p:spPr bwMode="auto">
              <a:xfrm>
                <a:off x="2835" y="2108"/>
                <a:ext cx="589" cy="219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1005</a:t>
                </a:r>
              </a:p>
            </p:txBody>
          </p:sp>
        </p:grpSp>
        <p:grpSp>
          <p:nvGrpSpPr>
            <p:cNvPr id="9232" name="Group 24"/>
            <p:cNvGrpSpPr>
              <a:grpSpLocks/>
            </p:cNvGrpSpPr>
            <p:nvPr/>
          </p:nvGrpSpPr>
          <p:grpSpPr bwMode="auto">
            <a:xfrm>
              <a:off x="521" y="2144"/>
              <a:ext cx="2903" cy="241"/>
              <a:chOff x="521" y="3273"/>
              <a:chExt cx="2903" cy="201"/>
            </a:xfrm>
          </p:grpSpPr>
          <p:sp>
            <p:nvSpPr>
              <p:cNvPr id="9239" name="Rectangle 25"/>
              <p:cNvSpPr>
                <a:spLocks noChangeArrowheads="1"/>
              </p:cNvSpPr>
              <p:nvPr/>
            </p:nvSpPr>
            <p:spPr bwMode="auto">
              <a:xfrm>
                <a:off x="521" y="3273"/>
                <a:ext cx="545" cy="201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19</a:t>
                </a:r>
              </a:p>
            </p:txBody>
          </p:sp>
          <p:sp>
            <p:nvSpPr>
              <p:cNvPr id="9240" name="Rectangle 26"/>
              <p:cNvSpPr>
                <a:spLocks noChangeArrowheads="1"/>
              </p:cNvSpPr>
              <p:nvPr/>
            </p:nvSpPr>
            <p:spPr bwMode="auto">
              <a:xfrm>
                <a:off x="1066" y="3273"/>
                <a:ext cx="589" cy="201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21</a:t>
                </a:r>
              </a:p>
            </p:txBody>
          </p:sp>
          <p:sp>
            <p:nvSpPr>
              <p:cNvPr id="9241" name="Rectangle 27"/>
              <p:cNvSpPr>
                <a:spLocks noChangeArrowheads="1"/>
              </p:cNvSpPr>
              <p:nvPr/>
            </p:nvSpPr>
            <p:spPr bwMode="auto">
              <a:xfrm>
                <a:off x="1655" y="3273"/>
                <a:ext cx="589" cy="201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18</a:t>
                </a:r>
              </a:p>
            </p:txBody>
          </p:sp>
          <p:sp>
            <p:nvSpPr>
              <p:cNvPr id="9242" name="Rectangle 28"/>
              <p:cNvSpPr>
                <a:spLocks noChangeArrowheads="1"/>
              </p:cNvSpPr>
              <p:nvPr/>
            </p:nvSpPr>
            <p:spPr bwMode="auto">
              <a:xfrm>
                <a:off x="2245" y="3273"/>
                <a:ext cx="589" cy="201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20</a:t>
                </a:r>
              </a:p>
            </p:txBody>
          </p:sp>
          <p:sp>
            <p:nvSpPr>
              <p:cNvPr id="9243" name="Rectangle 29"/>
              <p:cNvSpPr>
                <a:spLocks noChangeArrowheads="1"/>
              </p:cNvSpPr>
              <p:nvPr/>
            </p:nvSpPr>
            <p:spPr bwMode="auto">
              <a:xfrm>
                <a:off x="2835" y="3273"/>
                <a:ext cx="589" cy="201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19</a:t>
                </a:r>
              </a:p>
            </p:txBody>
          </p:sp>
        </p:grpSp>
        <p:grpSp>
          <p:nvGrpSpPr>
            <p:cNvPr id="9233" name="Group 30"/>
            <p:cNvGrpSpPr>
              <a:grpSpLocks/>
            </p:cNvGrpSpPr>
            <p:nvPr/>
          </p:nvGrpSpPr>
          <p:grpSpPr bwMode="auto">
            <a:xfrm>
              <a:off x="521" y="2391"/>
              <a:ext cx="2903" cy="240"/>
              <a:chOff x="521" y="3253"/>
              <a:chExt cx="2903" cy="240"/>
            </a:xfrm>
          </p:grpSpPr>
          <p:sp>
            <p:nvSpPr>
              <p:cNvPr id="9234" name="Rectangle 31"/>
              <p:cNvSpPr>
                <a:spLocks noChangeArrowheads="1"/>
              </p:cNvSpPr>
              <p:nvPr/>
            </p:nvSpPr>
            <p:spPr bwMode="auto">
              <a:xfrm>
                <a:off x="521" y="3253"/>
                <a:ext cx="545" cy="24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90</a:t>
                </a:r>
              </a:p>
            </p:txBody>
          </p:sp>
          <p:sp>
            <p:nvSpPr>
              <p:cNvPr id="9235" name="Rectangle 32"/>
              <p:cNvSpPr>
                <a:spLocks noChangeArrowheads="1"/>
              </p:cNvSpPr>
              <p:nvPr/>
            </p:nvSpPr>
            <p:spPr bwMode="auto">
              <a:xfrm>
                <a:off x="1066" y="3253"/>
                <a:ext cx="589" cy="24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87</a:t>
                </a:r>
              </a:p>
            </p:txBody>
          </p:sp>
          <p:sp>
            <p:nvSpPr>
              <p:cNvPr id="9236" name="Rectangle 33"/>
              <p:cNvSpPr>
                <a:spLocks noChangeArrowheads="1"/>
              </p:cNvSpPr>
              <p:nvPr/>
            </p:nvSpPr>
            <p:spPr bwMode="auto">
              <a:xfrm>
                <a:off x="1655" y="3253"/>
                <a:ext cx="589" cy="24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96</a:t>
                </a:r>
              </a:p>
            </p:txBody>
          </p:sp>
          <p:sp>
            <p:nvSpPr>
              <p:cNvPr id="9237" name="Rectangle 34"/>
              <p:cNvSpPr>
                <a:spLocks noChangeArrowheads="1"/>
              </p:cNvSpPr>
              <p:nvPr/>
            </p:nvSpPr>
            <p:spPr bwMode="auto">
              <a:xfrm>
                <a:off x="2245" y="3253"/>
                <a:ext cx="589" cy="24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87.5</a:t>
                </a:r>
              </a:p>
            </p:txBody>
          </p:sp>
          <p:sp>
            <p:nvSpPr>
              <p:cNvPr id="9238" name="Rectangle 35"/>
              <p:cNvSpPr>
                <a:spLocks noChangeArrowheads="1"/>
              </p:cNvSpPr>
              <p:nvPr/>
            </p:nvSpPr>
            <p:spPr bwMode="auto">
              <a:xfrm>
                <a:off x="2835" y="3253"/>
                <a:ext cx="589" cy="240"/>
              </a:xfrm>
              <a:prstGeom prst="rect">
                <a:avLst/>
              </a:prstGeom>
              <a:solidFill>
                <a:srgbClr val="1E587C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b="1">
                    <a:latin typeface="Arial" panose="020B0604020202020204" pitchFamily="34" charset="0"/>
                    <a:ea typeface="黑体" panose="02010609060101010101" pitchFamily="49" charset="-122"/>
                  </a:rPr>
                  <a:t>76</a:t>
                </a:r>
              </a:p>
            </p:txBody>
          </p:sp>
        </p:grpSp>
      </p:grpSp>
      <p:grpSp>
        <p:nvGrpSpPr>
          <p:cNvPr id="398372" name="Group 36"/>
          <p:cNvGrpSpPr>
            <a:grpSpLocks/>
          </p:cNvGrpSpPr>
          <p:nvPr/>
        </p:nvGrpSpPr>
        <p:grpSpPr bwMode="auto">
          <a:xfrm>
            <a:off x="6011863" y="2349500"/>
            <a:ext cx="1874837" cy="2178050"/>
            <a:chOff x="3468" y="1473"/>
            <a:chExt cx="1140" cy="1379"/>
          </a:xfrm>
        </p:grpSpPr>
        <p:sp>
          <p:nvSpPr>
            <p:cNvPr id="9224" name="AutoShape 37"/>
            <p:cNvSpPr>
              <a:spLocks noChangeArrowheads="1"/>
            </p:cNvSpPr>
            <p:nvPr/>
          </p:nvSpPr>
          <p:spPr bwMode="auto">
            <a:xfrm flipH="1">
              <a:off x="3470" y="2296"/>
              <a:ext cx="1134" cy="286"/>
            </a:xfrm>
            <a:prstGeom prst="homePlate">
              <a:avLst>
                <a:gd name="adj" fmla="val 99126"/>
              </a:avLst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>
              <a:spAutoFit/>
            </a:bodyPr>
            <a:lstStyle>
              <a:lvl1pPr marL="169863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age</a:t>
              </a:r>
            </a:p>
          </p:txBody>
        </p:sp>
        <p:sp>
          <p:nvSpPr>
            <p:cNvPr id="9225" name="AutoShape 38"/>
            <p:cNvSpPr>
              <a:spLocks noChangeArrowheads="1"/>
            </p:cNvSpPr>
            <p:nvPr/>
          </p:nvSpPr>
          <p:spPr bwMode="auto">
            <a:xfrm flipH="1">
              <a:off x="3502" y="1473"/>
              <a:ext cx="1102" cy="284"/>
            </a:xfrm>
            <a:prstGeom prst="homePlate">
              <a:avLst>
                <a:gd name="adj" fmla="val 97007"/>
              </a:avLst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>
              <a:spAutoFit/>
            </a:bodyPr>
            <a:lstStyle>
              <a:lvl1pPr marL="169863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no</a:t>
              </a:r>
            </a:p>
          </p:txBody>
        </p:sp>
        <p:sp>
          <p:nvSpPr>
            <p:cNvPr id="9226" name="AutoShape 39"/>
            <p:cNvSpPr>
              <a:spLocks noChangeArrowheads="1"/>
            </p:cNvSpPr>
            <p:nvPr/>
          </p:nvSpPr>
          <p:spPr bwMode="auto">
            <a:xfrm flipH="1">
              <a:off x="3468" y="2024"/>
              <a:ext cx="1136" cy="284"/>
            </a:xfrm>
            <a:prstGeom prst="homePlate">
              <a:avLst>
                <a:gd name="adj" fmla="val 100000"/>
              </a:avLst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>
              <a:spAutoFit/>
            </a:bodyPr>
            <a:lstStyle>
              <a:lvl1pPr marL="169863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sex</a:t>
              </a:r>
            </a:p>
          </p:txBody>
        </p:sp>
        <p:sp>
          <p:nvSpPr>
            <p:cNvPr id="9227" name="AutoShape 40"/>
            <p:cNvSpPr>
              <a:spLocks noChangeArrowheads="1"/>
            </p:cNvSpPr>
            <p:nvPr/>
          </p:nvSpPr>
          <p:spPr bwMode="auto">
            <a:xfrm flipH="1">
              <a:off x="3470" y="1752"/>
              <a:ext cx="1138" cy="286"/>
            </a:xfrm>
            <a:prstGeom prst="homePlate">
              <a:avLst>
                <a:gd name="adj" fmla="val 79286"/>
              </a:avLst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name</a:t>
              </a:r>
            </a:p>
          </p:txBody>
        </p:sp>
        <p:sp>
          <p:nvSpPr>
            <p:cNvPr id="9228" name="AutoShape 41"/>
            <p:cNvSpPr>
              <a:spLocks noChangeArrowheads="1"/>
            </p:cNvSpPr>
            <p:nvPr/>
          </p:nvSpPr>
          <p:spPr bwMode="auto">
            <a:xfrm flipH="1">
              <a:off x="3470" y="2568"/>
              <a:ext cx="1134" cy="284"/>
            </a:xfrm>
            <a:prstGeom prst="homePlate">
              <a:avLst>
                <a:gd name="adj" fmla="val 99824"/>
              </a:avLst>
            </a:prstGeom>
            <a:solidFill>
              <a:schemeClr val="hlink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10800">
              <a:spAutoFit/>
            </a:bodyPr>
            <a:lstStyle>
              <a:lvl1pPr marL="169863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defRPr sz="2800">
                  <a:solidFill>
                    <a:schemeClr val="bg2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400">
                  <a:solidFill>
                    <a:schemeClr val="bg2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2000">
                  <a:solidFill>
                    <a:schemeClr val="bg2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>
                  <a:solidFill>
                    <a:schemeClr val="bg2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Font typeface="Wingdings" panose="05000000000000000000" pitchFamily="2" charset="2"/>
                <a:buChar char="q"/>
                <a:defRPr sz="1600">
                  <a:solidFill>
                    <a:schemeClr val="bg2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score</a:t>
              </a:r>
            </a:p>
          </p:txBody>
        </p:sp>
      </p:grpSp>
      <p:sp>
        <p:nvSpPr>
          <p:cNvPr id="398378" name="Text Box 42"/>
          <p:cNvSpPr txBox="1">
            <a:spLocks noChangeArrowheads="1"/>
          </p:cNvSpPr>
          <p:nvPr/>
        </p:nvSpPr>
        <p:spPr bwMode="auto">
          <a:xfrm>
            <a:off x="1187450" y="4927600"/>
            <a:ext cx="6264275" cy="517525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99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zh-CN" altLang="en-US" sz="26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语言不允许一个数组包含多种数据类型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983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9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9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39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39" grpId="0"/>
      <p:bldP spid="3983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问题的提出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468313" y="1125538"/>
            <a:ext cx="739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zh-CN" altLang="en-US"/>
              <a:t>解决方案：</a:t>
            </a:r>
          </a:p>
        </p:txBody>
      </p:sp>
      <p:sp>
        <p:nvSpPr>
          <p:cNvPr id="399364" name="Text Box 4"/>
          <p:cNvSpPr txBox="1">
            <a:spLocks noChangeArrowheads="1"/>
          </p:cNvSpPr>
          <p:nvPr/>
        </p:nvSpPr>
        <p:spPr bwMode="auto">
          <a:xfrm>
            <a:off x="971550" y="1700213"/>
            <a:ext cx="5905500" cy="492125"/>
          </a:xfrm>
          <a:prstGeom prst="rect">
            <a:avLst/>
          </a:prstGeom>
          <a:solidFill>
            <a:schemeClr val="bg1"/>
          </a:solidFill>
          <a:ln w="34925" algn="ctr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C </a:t>
            </a:r>
            <a:r>
              <a:rPr lang="zh-CN" altLang="en-US" sz="2400" b="1">
                <a:solidFill>
                  <a:schemeClr val="accent1"/>
                </a:solidFill>
                <a:latin typeface="楷体_GB2312" pitchFamily="49" charset="-122"/>
                <a:ea typeface="楷体_GB2312" pitchFamily="49" charset="-122"/>
              </a:rPr>
              <a:t>语言引入了称为结构体的数据存储方式</a:t>
            </a:r>
          </a:p>
        </p:txBody>
      </p:sp>
      <p:sp>
        <p:nvSpPr>
          <p:cNvPr id="399365" name="Text Box 5"/>
          <p:cNvSpPr txBox="1">
            <a:spLocks noChangeArrowheads="1"/>
          </p:cNvSpPr>
          <p:nvPr/>
        </p:nvSpPr>
        <p:spPr bwMode="auto">
          <a:xfrm>
            <a:off x="755650" y="4797425"/>
            <a:ext cx="7848600" cy="1320800"/>
          </a:xfrm>
          <a:prstGeom prst="rect">
            <a:avLst/>
          </a:prstGeom>
          <a:solidFill>
            <a:schemeClr val="folHlink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结构体</a:t>
            </a:r>
            <a:r>
              <a:rPr lang="zh-CN" altLang="en-US" sz="2600" b="1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6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是一种构造数据类型，它是由若干数据项组合而成的复杂数据对象，这些数据项称为</a:t>
            </a:r>
            <a:r>
              <a:rPr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结构体的</a:t>
            </a:r>
            <a:r>
              <a:rPr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成员</a:t>
            </a:r>
            <a:r>
              <a:rPr lang="zh-CN" altLang="en-US" sz="26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399366" name="Group 6"/>
          <p:cNvGraphicFramePr>
            <a:graphicFrameLocks noGrp="1"/>
          </p:cNvGraphicFramePr>
          <p:nvPr/>
        </p:nvGraphicFramePr>
        <p:xfrm>
          <a:off x="2124075" y="2976563"/>
          <a:ext cx="5761038" cy="914400"/>
        </p:xfrm>
        <a:graphic>
          <a:graphicData uri="http://schemas.openxmlformats.org/drawingml/2006/table">
            <a:tbl>
              <a:tblPr/>
              <a:tblGrid>
                <a:gridCol w="1087438"/>
                <a:gridCol w="1193800"/>
                <a:gridCol w="1089025"/>
                <a:gridCol w="1195387"/>
                <a:gridCol w="1195388"/>
              </a:tblGrid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name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age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score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1pPr>
                      <a:lvl2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2pPr>
                      <a:lvl3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3pPr>
                      <a:lvl4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6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4pPr>
                      <a:lvl5pPr eaLnBrk="0" hangingPunct="0">
                        <a:spcBef>
                          <a:spcPct val="20000"/>
                        </a:spcBef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bg2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399391" name="Rectangle 31"/>
          <p:cNvSpPr>
            <a:spLocks noChangeArrowheads="1"/>
          </p:cNvSpPr>
          <p:nvPr/>
        </p:nvSpPr>
        <p:spPr bwMode="auto">
          <a:xfrm>
            <a:off x="900113" y="2492375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结构体变量表示：</a:t>
            </a:r>
            <a:r>
              <a:rPr kumimoji="1" lang="zh-CN" altLang="en-US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399392" name="Group 32"/>
          <p:cNvGrpSpPr>
            <a:grpSpLocks/>
          </p:cNvGrpSpPr>
          <p:nvPr/>
        </p:nvGrpSpPr>
        <p:grpSpPr bwMode="auto">
          <a:xfrm>
            <a:off x="2124075" y="4005263"/>
            <a:ext cx="5761038" cy="673100"/>
            <a:chOff x="2608" y="3724"/>
            <a:chExt cx="2911" cy="424"/>
          </a:xfrm>
        </p:grpSpPr>
        <p:sp>
          <p:nvSpPr>
            <p:cNvPr id="10267" name="AutoShape 33"/>
            <p:cNvSpPr>
              <a:spLocks/>
            </p:cNvSpPr>
            <p:nvPr/>
          </p:nvSpPr>
          <p:spPr bwMode="auto">
            <a:xfrm rot="5400000">
              <a:off x="3988" y="2344"/>
              <a:ext cx="152" cy="2911"/>
            </a:xfrm>
            <a:prstGeom prst="rightBrace">
              <a:avLst>
                <a:gd name="adj1" fmla="val 159594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99394" name="Text Box 34"/>
            <p:cNvSpPr txBox="1">
              <a:spLocks noChangeArrowheads="1"/>
            </p:cNvSpPr>
            <p:nvPr/>
          </p:nvSpPr>
          <p:spPr bwMode="auto">
            <a:xfrm>
              <a:off x="3379" y="3860"/>
              <a:ext cx="1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数据项为一个整体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399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39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 animBg="1"/>
      <p:bldP spid="399365" grpId="0" animBg="1"/>
      <p:bldP spid="3993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结构体类型定义</a:t>
            </a:r>
          </a:p>
        </p:txBody>
      </p:sp>
      <p:sp>
        <p:nvSpPr>
          <p:cNvPr id="400387" name="Text Box 3"/>
          <p:cNvSpPr txBox="1">
            <a:spLocks noChangeArrowheads="1"/>
          </p:cNvSpPr>
          <p:nvPr/>
        </p:nvSpPr>
        <p:spPr bwMode="auto">
          <a:xfrm>
            <a:off x="2843213" y="836613"/>
            <a:ext cx="3600450" cy="25209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B9B96F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kumimoji="1" lang="en-US" altLang="zh-CN" sz="2200" b="1">
                <a:solidFill>
                  <a:srgbClr val="FF0000"/>
                </a:solidFill>
                <a:ea typeface="楷体_GB2312" pitchFamily="49" charset="-122"/>
              </a:rPr>
              <a:t>struct</a:t>
            </a:r>
            <a:r>
              <a:rPr kumimoji="1" lang="en-US" altLang="zh-CN" sz="2200" b="1">
                <a:ea typeface="楷体_GB2312" pitchFamily="49" charset="-122"/>
              </a:rPr>
              <a:t>  </a:t>
            </a:r>
            <a:r>
              <a:rPr kumimoji="1" lang="en-US" altLang="zh-CN" sz="2200" b="1">
                <a:solidFill>
                  <a:srgbClr val="0000CC"/>
                </a:solidFill>
                <a:ea typeface="楷体_GB2312" pitchFamily="49" charset="-122"/>
              </a:rPr>
              <a:t>[</a:t>
            </a:r>
            <a:r>
              <a:rPr kumimoji="1" lang="zh-CN" altLang="en-US" sz="2200" b="1">
                <a:solidFill>
                  <a:srgbClr val="0000CC"/>
                </a:solidFill>
                <a:ea typeface="楷体_GB2312" pitchFamily="49" charset="-122"/>
              </a:rPr>
              <a:t>结构体类型名</a:t>
            </a:r>
            <a:r>
              <a:rPr kumimoji="1" lang="en-US" altLang="zh-CN" sz="2200" b="1">
                <a:solidFill>
                  <a:srgbClr val="0000CC"/>
                </a:solidFill>
                <a:ea typeface="楷体_GB2312" pitchFamily="49" charset="-122"/>
              </a:rPr>
              <a:t>]</a:t>
            </a:r>
          </a:p>
          <a:p>
            <a:pPr algn="just"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algn="just"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数据类型名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1   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成员名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algn="just"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  数据类型名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2   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成员名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algn="just"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… …</a:t>
            </a:r>
          </a:p>
          <a:p>
            <a:pPr algn="just"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数据类型名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n   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成员名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algn="just"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</p:txBody>
      </p:sp>
      <p:sp>
        <p:nvSpPr>
          <p:cNvPr id="400388" name="AutoShape 4"/>
          <p:cNvSpPr>
            <a:spLocks noChangeArrowheads="1"/>
          </p:cNvSpPr>
          <p:nvPr/>
        </p:nvSpPr>
        <p:spPr bwMode="auto">
          <a:xfrm>
            <a:off x="357188" y="1412875"/>
            <a:ext cx="2254250" cy="792163"/>
          </a:xfrm>
          <a:prstGeom prst="wedgeRoundRectCallout">
            <a:avLst>
              <a:gd name="adj1" fmla="val 66056"/>
              <a:gd name="adj2" fmla="val -9408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0000"/>
                </a:solidFill>
                <a:ea typeface="楷体_GB2312" pitchFamily="49" charset="-122"/>
              </a:rPr>
              <a:t>struct</a:t>
            </a:r>
            <a:r>
              <a:rPr kumimoji="1" lang="zh-CN" altLang="zh-CN" sz="2200" b="1">
                <a:solidFill>
                  <a:srgbClr val="000000"/>
                </a:solidFill>
                <a:ea typeface="楷体_GB2312" pitchFamily="49" charset="-122"/>
              </a:rPr>
              <a:t>是关键字,</a:t>
            </a:r>
          </a:p>
          <a:p>
            <a:pPr eaLnBrk="1" hangingPunct="1"/>
            <a:r>
              <a:rPr kumimoji="1" lang="zh-CN" altLang="zh-CN" sz="2200" b="1">
                <a:solidFill>
                  <a:srgbClr val="000000"/>
                </a:solidFill>
                <a:ea typeface="楷体_GB2312" pitchFamily="49" charset="-122"/>
              </a:rPr>
              <a:t>不能省略</a:t>
            </a:r>
            <a:endParaRPr kumimoji="1" lang="zh-CN" altLang="en-US" sz="2200" b="1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400389" name="AutoShape 5"/>
          <p:cNvSpPr>
            <a:spLocks noChangeArrowheads="1"/>
          </p:cNvSpPr>
          <p:nvPr/>
        </p:nvSpPr>
        <p:spPr bwMode="auto">
          <a:xfrm>
            <a:off x="6443663" y="1341438"/>
            <a:ext cx="2520950" cy="792162"/>
          </a:xfrm>
          <a:prstGeom prst="wedgeRoundRectCallout">
            <a:avLst>
              <a:gd name="adj1" fmla="val -125190"/>
              <a:gd name="adj2" fmla="val -7485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合法标识符</a:t>
            </a:r>
          </a:p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可省</a:t>
            </a:r>
            <a:r>
              <a:rPr kumimoji="1" lang="en-US" altLang="zh-CN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无名结构体</a:t>
            </a:r>
          </a:p>
        </p:txBody>
      </p:sp>
      <p:sp>
        <p:nvSpPr>
          <p:cNvPr id="400390" name="AutoShape 6"/>
          <p:cNvSpPr>
            <a:spLocks noChangeArrowheads="1"/>
          </p:cNvSpPr>
          <p:nvPr/>
        </p:nvSpPr>
        <p:spPr bwMode="auto">
          <a:xfrm>
            <a:off x="250825" y="2420938"/>
            <a:ext cx="2495550" cy="792162"/>
          </a:xfrm>
          <a:prstGeom prst="wedgeRoundRectCallout">
            <a:avLst>
              <a:gd name="adj1" fmla="val 81870"/>
              <a:gd name="adj2" fmla="val -9168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成员类型可以是</a:t>
            </a:r>
          </a:p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基本型或构造型</a:t>
            </a:r>
          </a:p>
        </p:txBody>
      </p:sp>
      <p:sp>
        <p:nvSpPr>
          <p:cNvPr id="400391" name="AutoShape 7"/>
          <p:cNvSpPr>
            <a:spLocks noChangeArrowheads="1"/>
          </p:cNvSpPr>
          <p:nvPr/>
        </p:nvSpPr>
        <p:spPr bwMode="auto">
          <a:xfrm>
            <a:off x="5580063" y="3316288"/>
            <a:ext cx="2016125" cy="473075"/>
          </a:xfrm>
          <a:prstGeom prst="wedgeRoundRectCallout">
            <a:avLst>
              <a:gd name="adj1" fmla="val -164722"/>
              <a:gd name="adj2" fmla="val -85907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以分号</a:t>
            </a:r>
            <a:r>
              <a:rPr kumimoji="1" lang="en-US" altLang="zh-CN" sz="22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kumimoji="1" lang="zh-CN" altLang="en-US" sz="22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结尾</a:t>
            </a:r>
            <a:r>
              <a:rPr kumimoji="1" lang="zh-CN" altLang="en-US" sz="2200" b="1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400392" name="Rectangle 8" descr="信纸"/>
          <p:cNvSpPr>
            <a:spLocks noChangeArrowheads="1"/>
          </p:cNvSpPr>
          <p:nvPr/>
        </p:nvSpPr>
        <p:spPr bwMode="auto">
          <a:xfrm>
            <a:off x="755650" y="3544888"/>
            <a:ext cx="4248150" cy="276383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3300"/>
                </a:solidFill>
                <a:ea typeface="楷体_GB2312" pitchFamily="49" charset="-122"/>
              </a:rPr>
              <a:t>struct  Student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 char         no[10];            //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学号</a:t>
            </a:r>
          </a:p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char         name[20];       //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姓名</a:t>
            </a:r>
          </a:p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char         sex;                 //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性别</a:t>
            </a:r>
          </a:p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unsigned  int  age;         //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年龄</a:t>
            </a:r>
          </a:p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 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float         score;             //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成绩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};</a:t>
            </a:r>
          </a:p>
        </p:txBody>
      </p:sp>
      <p:sp>
        <p:nvSpPr>
          <p:cNvPr id="400393" name="Rectangle 9" descr="信纸"/>
          <p:cNvSpPr>
            <a:spLocks noChangeArrowheads="1"/>
          </p:cNvSpPr>
          <p:nvPr/>
        </p:nvSpPr>
        <p:spPr bwMode="auto">
          <a:xfrm>
            <a:off x="5435600" y="3933825"/>
            <a:ext cx="2665413" cy="21399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200" b="1">
                <a:solidFill>
                  <a:srgbClr val="FF3300"/>
                </a:solidFill>
                <a:ea typeface="楷体_GB2312" pitchFamily="49" charset="-122"/>
              </a:rPr>
              <a:t>struct Date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000000"/>
                </a:solidFill>
              </a:rPr>
              <a:t>short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year;     //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年</a:t>
            </a:r>
          </a:p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000000"/>
                </a:solidFill>
              </a:rPr>
              <a:t>short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month;  //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月</a:t>
            </a:r>
          </a:p>
          <a:p>
            <a:pPr eaLnBrk="1" hangingPunct="1"/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en-US" altLang="zh-CN" sz="2200" b="1">
                <a:solidFill>
                  <a:srgbClr val="000000"/>
                </a:solidFill>
              </a:rPr>
              <a:t>short</a:t>
            </a:r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 day;       //</a:t>
            </a:r>
            <a:r>
              <a:rPr kumimoji="1" lang="zh-CN" altLang="en-US" sz="2200" b="1">
                <a:solidFill>
                  <a:srgbClr val="000000"/>
                </a:solidFill>
                <a:ea typeface="楷体_GB2312" pitchFamily="49" charset="-122"/>
              </a:rPr>
              <a:t>日</a:t>
            </a:r>
          </a:p>
          <a:p>
            <a:pPr eaLnBrk="1" hangingPunct="1"/>
            <a:r>
              <a:rPr kumimoji="1" lang="en-US" altLang="zh-CN" sz="2200" b="1">
                <a:solidFill>
                  <a:srgbClr val="000000"/>
                </a:solidFill>
                <a:ea typeface="楷体_GB2312" pitchFamily="49" charset="-122"/>
              </a:rPr>
              <a:t>};</a:t>
            </a:r>
          </a:p>
        </p:txBody>
      </p:sp>
      <p:sp>
        <p:nvSpPr>
          <p:cNvPr id="400394" name="Rectangle 10"/>
          <p:cNvSpPr>
            <a:spLocks noChangeArrowheads="1"/>
          </p:cNvSpPr>
          <p:nvPr/>
        </p:nvSpPr>
        <p:spPr bwMode="auto">
          <a:xfrm>
            <a:off x="684213" y="4797425"/>
            <a:ext cx="7704137" cy="1590675"/>
          </a:xfrm>
          <a:prstGeom prst="rect">
            <a:avLst/>
          </a:prstGeom>
          <a:solidFill>
            <a:srgbClr val="1E587C"/>
          </a:solidFill>
          <a:ln w="38100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注意：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结构体类型只是用户自定义的一种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，用来定义描述结构的组织形式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不分配内存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，只有用它来定义某个变量时，才会为该变量分配结构类型所需要大小的内存单元。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0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00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400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400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400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400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400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7" grpId="0" animBg="1"/>
      <p:bldP spid="400388" grpId="0" animBg="1"/>
      <p:bldP spid="400389" grpId="0" animBg="1"/>
      <p:bldP spid="400390" grpId="0" animBg="1"/>
      <p:bldP spid="400391" grpId="0" animBg="1"/>
      <p:bldP spid="400392" grpId="0" animBg="1"/>
      <p:bldP spid="400393" grpId="0" animBg="1"/>
      <p:bldP spid="4003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结构体变量定义</a:t>
            </a:r>
          </a:p>
        </p:txBody>
      </p:sp>
      <p:sp>
        <p:nvSpPr>
          <p:cNvPr id="401411" name="Text Box 3"/>
          <p:cNvSpPr txBox="1">
            <a:spLocks noChangeArrowheads="1"/>
          </p:cNvSpPr>
          <p:nvPr/>
        </p:nvSpPr>
        <p:spPr bwMode="auto">
          <a:xfrm>
            <a:off x="250825" y="2060575"/>
            <a:ext cx="4392613" cy="30241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B9B96F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struct  </a:t>
            </a:r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结构体类型名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数据类型名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成员名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… …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数据类型名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   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成员名</a:t>
            </a:r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</a:t>
            </a:r>
            <a:r>
              <a:rPr kumimoji="1" lang="zh-CN" altLang="en-US" sz="2400" b="1">
                <a:solidFill>
                  <a:srgbClr val="000000"/>
                </a:solidFill>
                <a:ea typeface="楷体_GB2312" pitchFamily="49" charset="-122"/>
              </a:rPr>
              <a:t>；</a:t>
            </a:r>
          </a:p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struct  </a:t>
            </a:r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结构体类型名  </a:t>
            </a:r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变量列表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;</a:t>
            </a:r>
          </a:p>
        </p:txBody>
      </p:sp>
      <p:sp>
        <p:nvSpPr>
          <p:cNvPr id="401412" name="Rectangle 4"/>
          <p:cNvSpPr>
            <a:spLocks noChangeArrowheads="1"/>
          </p:cNvSpPr>
          <p:nvPr/>
        </p:nvSpPr>
        <p:spPr bwMode="auto">
          <a:xfrm>
            <a:off x="468313" y="1268413"/>
            <a:ext cx="756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Char char="l"/>
            </a:pPr>
            <a:r>
              <a:rPr kumimoji="1"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先定义结构类型，再定义结构变量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401413" name="Rectangle 5" descr="信纸"/>
          <p:cNvSpPr>
            <a:spLocks noChangeArrowheads="1"/>
          </p:cNvSpPr>
          <p:nvPr/>
        </p:nvSpPr>
        <p:spPr bwMode="auto">
          <a:xfrm>
            <a:off x="4787900" y="3068638"/>
            <a:ext cx="4176713" cy="3370262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tIns="0">
            <a:spAutoFit/>
          </a:bodyPr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3300"/>
                </a:solidFill>
                <a:ea typeface="楷体_GB2312" pitchFamily="49" charset="-122"/>
              </a:rPr>
              <a:t>struct  Student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char         no[10];           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char         name[20];       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char         sex;                 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unsigned  int  age;         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  float         score;             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a typeface="楷体_GB2312" pitchFamily="49" charset="-122"/>
              </a:rPr>
              <a:t>};</a:t>
            </a:r>
          </a:p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struct Student</a:t>
            </a:r>
            <a:r>
              <a:rPr kumimoji="1" lang="en-US" altLang="zh-CN" sz="2400" b="1">
                <a:latin typeface="Arial" panose="020B0604020202020204" pitchFamily="34" charset="0"/>
              </a:rPr>
              <a:t>  </a:t>
            </a:r>
            <a:r>
              <a:rPr kumimoji="1" lang="en-US" altLang="zh-CN" sz="2400" b="1">
                <a:solidFill>
                  <a:srgbClr val="0000CC"/>
                </a:solidFill>
                <a:latin typeface="Arial" panose="020B0604020202020204" pitchFamily="34" charset="0"/>
              </a:rPr>
              <a:t>stu1, stu2</a:t>
            </a:r>
            <a:r>
              <a:rPr kumimoji="1" lang="en-US" altLang="zh-CN" sz="2400" b="1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01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1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1" grpId="0" animBg="1"/>
      <p:bldP spid="401412" grpId="0"/>
      <p:bldP spid="40141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hKjrZp8ycusAa5KzTX4cs"/>
</p:tagLst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2192</TotalTime>
  <Pages>0</Pages>
  <Words>3567</Words>
  <Characters>0</Characters>
  <Application>Microsoft Office PowerPoint</Application>
  <DocSecurity>0</DocSecurity>
  <PresentationFormat>全屏显示(4:3)</PresentationFormat>
  <Lines>0</Lines>
  <Paragraphs>854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49</vt:i4>
      </vt:variant>
    </vt:vector>
  </HeadingPairs>
  <TitlesOfParts>
    <vt:vector size="67" baseType="lpstr">
      <vt:lpstr>Academy Engraved LET</vt:lpstr>
      <vt:lpstr>Arial Unicode MS</vt:lpstr>
      <vt:lpstr>Monotype Sorts</vt:lpstr>
      <vt:lpstr>方正北魏楷书简体</vt:lpstr>
      <vt:lpstr>黑体</vt:lpstr>
      <vt:lpstr>华文仿宋</vt:lpstr>
      <vt:lpstr>华文中宋</vt:lpstr>
      <vt:lpstr>楷体_GB2312</vt:lpstr>
      <vt:lpstr>隶书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CHS Template</vt:lpstr>
      <vt:lpstr>1_CHS Template</vt:lpstr>
      <vt:lpstr>第11章 构造数据类型 </vt:lpstr>
      <vt:lpstr>本章主要内容</vt:lpstr>
      <vt:lpstr>回顾</vt:lpstr>
      <vt:lpstr>问题的提出</vt:lpstr>
      <vt:lpstr>问题的提出</vt:lpstr>
      <vt:lpstr>问题的提出</vt:lpstr>
      <vt:lpstr>问题的提出</vt:lpstr>
      <vt:lpstr>结构体类型定义</vt:lpstr>
      <vt:lpstr>结构体变量定义</vt:lpstr>
      <vt:lpstr>结构体变量定义</vt:lpstr>
      <vt:lpstr>结构体变量定义</vt:lpstr>
      <vt:lpstr>结构体变量定义</vt:lpstr>
      <vt:lpstr>结构体变量的引用</vt:lpstr>
      <vt:lpstr>结构体变量的引用</vt:lpstr>
      <vt:lpstr>结构体变量的初始化</vt:lpstr>
      <vt:lpstr>结构体变量的赋值</vt:lpstr>
      <vt:lpstr>课堂练习1</vt:lpstr>
      <vt:lpstr>结构体数组</vt:lpstr>
      <vt:lpstr>结构体数组与二维表的对应关系</vt:lpstr>
      <vt:lpstr>结构体数组的初始化</vt:lpstr>
      <vt:lpstr>结构体数组的引用</vt:lpstr>
      <vt:lpstr>结构体数组举例</vt:lpstr>
      <vt:lpstr>指向结构体类型数据的指针</vt:lpstr>
      <vt:lpstr>程序举例</vt:lpstr>
      <vt:lpstr>指向结构体数组的指针</vt:lpstr>
      <vt:lpstr>课堂练习2</vt:lpstr>
      <vt:lpstr>向函数传递结构体</vt:lpstr>
      <vt:lpstr>用typedef定义数据类型</vt:lpstr>
      <vt:lpstr>用typedef定义数据类型</vt:lpstr>
      <vt:lpstr>用指针处理链表</vt:lpstr>
      <vt:lpstr>链表的基本结构</vt:lpstr>
      <vt:lpstr>单链表中结点的定义</vt:lpstr>
      <vt:lpstr>链表的基本操作</vt:lpstr>
      <vt:lpstr>单链表的建立操作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补充材料-结构体所占内存的字节数</vt:lpstr>
      <vt:lpstr>PowerPoint 演示文稿</vt:lpstr>
      <vt:lpstr>补充材料-枚举数据类型</vt:lpstr>
      <vt:lpstr>PowerPoint 演示文稿</vt:lpstr>
      <vt:lpstr>PowerPoint 演示文稿</vt:lpstr>
      <vt:lpstr>本章小结</vt:lpstr>
      <vt:lpstr>本章大作业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第11章 构造数据类型</dc:title>
  <dc:subject/>
  <dc:creator>郑立垠</dc:creator>
  <cp:keywords/>
  <dc:description/>
  <cp:lastModifiedBy>wuchunlei</cp:lastModifiedBy>
  <cp:revision>358</cp:revision>
  <dcterms:created xsi:type="dcterms:W3CDTF">2012-04-17T06:46:03Z</dcterms:created>
  <dcterms:modified xsi:type="dcterms:W3CDTF">2015-12-13T13:25:43Z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