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wav" ContentType="audio/x-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673" r:id="rId2"/>
  </p:sldMasterIdLst>
  <p:notesMasterIdLst>
    <p:notesMasterId r:id="rId45"/>
  </p:notesMasterIdLst>
  <p:sldIdLst>
    <p:sldId id="256" r:id="rId3"/>
    <p:sldId id="362" r:id="rId4"/>
    <p:sldId id="363" r:id="rId5"/>
    <p:sldId id="364" r:id="rId6"/>
    <p:sldId id="365" r:id="rId7"/>
    <p:sldId id="366" r:id="rId8"/>
    <p:sldId id="367" r:id="rId9"/>
    <p:sldId id="368" r:id="rId10"/>
    <p:sldId id="369" r:id="rId11"/>
    <p:sldId id="370" r:id="rId12"/>
    <p:sldId id="371" r:id="rId13"/>
    <p:sldId id="372" r:id="rId14"/>
    <p:sldId id="373" r:id="rId15"/>
    <p:sldId id="374" r:id="rId16"/>
    <p:sldId id="375" r:id="rId17"/>
    <p:sldId id="376" r:id="rId18"/>
    <p:sldId id="377" r:id="rId19"/>
    <p:sldId id="378" r:id="rId20"/>
    <p:sldId id="379" r:id="rId21"/>
    <p:sldId id="380" r:id="rId22"/>
    <p:sldId id="382" r:id="rId23"/>
    <p:sldId id="383" r:id="rId24"/>
    <p:sldId id="384" r:id="rId25"/>
    <p:sldId id="385" r:id="rId26"/>
    <p:sldId id="386" r:id="rId27"/>
    <p:sldId id="387" r:id="rId28"/>
    <p:sldId id="388" r:id="rId29"/>
    <p:sldId id="389" r:id="rId30"/>
    <p:sldId id="390" r:id="rId31"/>
    <p:sldId id="391" r:id="rId32"/>
    <p:sldId id="392" r:id="rId33"/>
    <p:sldId id="393" r:id="rId34"/>
    <p:sldId id="394" r:id="rId35"/>
    <p:sldId id="395" r:id="rId36"/>
    <p:sldId id="396" r:id="rId37"/>
    <p:sldId id="397" r:id="rId38"/>
    <p:sldId id="398" r:id="rId39"/>
    <p:sldId id="399" r:id="rId40"/>
    <p:sldId id="400" r:id="rId41"/>
    <p:sldId id="401" r:id="rId42"/>
    <p:sldId id="402" r:id="rId43"/>
    <p:sldId id="403" r:id="rId4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5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0000"/>
    <a:srgbClr val="FFFFFF"/>
    <a:srgbClr val="333333"/>
    <a:srgbClr val="082A50"/>
    <a:srgbClr val="1E587C"/>
    <a:srgbClr val="09315D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89" d="100"/>
          <a:sy n="89" d="100"/>
        </p:scale>
        <p:origin x="1392" y="96"/>
      </p:cViewPr>
      <p:guideLst>
        <p:guide orient="horz" pos="2160"/>
        <p:guide pos="285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presProps" Target="pres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页眉占位符 1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0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075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3025" y="0"/>
            <a:ext cx="2973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34E7A427-9512-45CE-8269-EFD1C93E3B6C}" type="datetimeFigureOut">
              <a:rPr lang="zh-CN" altLang="en-US"/>
              <a:pPr>
                <a:defRPr/>
              </a:pPr>
              <a:t>2014/12/25</a:t>
            </a:fld>
            <a:endParaRPr lang="zh-CN" altLang="en-US"/>
          </a:p>
        </p:txBody>
      </p:sp>
      <p:sp>
        <p:nvSpPr>
          <p:cNvPr id="3076" name="幻灯片图像占位符 3"/>
          <p:cNvSpPr>
            <a:spLocks noGrp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7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备注占位符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4213" y="4341813"/>
            <a:ext cx="5487987" cy="411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3078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3625"/>
            <a:ext cx="2970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079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3025" y="8683625"/>
            <a:ext cx="2973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FD71AEF0-5453-40C8-A475-ADE33246A49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1322164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101732-5C96-4200-A74F-60E793AC959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22396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87CA5A-E747-4B6D-99FD-100F6662B11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42698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19875" y="488950"/>
            <a:ext cx="2066925" cy="563721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14338" y="488950"/>
            <a:ext cx="6053137" cy="563721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E0A66F-E91B-40CB-AD8A-1FEA8EE0328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979114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4338" y="488950"/>
            <a:ext cx="8229600" cy="65405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3612EC-537E-44EC-BA6A-B57A845E839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92467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4338" y="488950"/>
            <a:ext cx="8229600" cy="65405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49A699-EC47-425C-8016-67CCD582A3C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17773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14338" y="488950"/>
            <a:ext cx="8272462" cy="56372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6CF4B9-2987-4583-9541-02956ADDC04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89417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25"/>
          <p:cNvSpPr>
            <a:spLocks noGrp="1" noChangeArrowheads="1"/>
          </p:cNvSpPr>
          <p:nvPr>
            <p:ph type="dt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2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F2A488-06EB-49ED-8496-AFACD1509F9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383162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5"/>
          <p:cNvSpPr>
            <a:spLocks noGrp="1" noChangeArrowheads="1"/>
          </p:cNvSpPr>
          <p:nvPr>
            <p:ph type="dt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2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E1E829-7883-4CFF-95C1-6D8A40EF1B4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742095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25"/>
          <p:cNvSpPr>
            <a:spLocks noGrp="1" noChangeArrowheads="1"/>
          </p:cNvSpPr>
          <p:nvPr>
            <p:ph type="dt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2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2969DB-1D4E-4D0C-9870-ACCDD8B2142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1864431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25"/>
          <p:cNvSpPr>
            <a:spLocks noGrp="1" noChangeArrowheads="1"/>
          </p:cNvSpPr>
          <p:nvPr>
            <p:ph type="dt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A1268C-B483-4A74-BE7D-75D980E3CFA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26589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25"/>
          <p:cNvSpPr>
            <a:spLocks noGrp="1" noChangeArrowheads="1"/>
          </p:cNvSpPr>
          <p:nvPr>
            <p:ph type="dt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2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2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FE0A39-D5D6-4591-9526-0519C7DFA72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74720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000000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C44893-13A9-47E4-9F18-2FC19FCD21A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0123021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25"/>
          <p:cNvSpPr>
            <a:spLocks noGrp="1" noChangeArrowheads="1"/>
          </p:cNvSpPr>
          <p:nvPr>
            <p:ph type="dt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2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2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DB5EF2-7746-4E6B-BCB8-635496129AC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9973775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5"/>
          <p:cNvSpPr>
            <a:spLocks noGrp="1" noChangeArrowheads="1"/>
          </p:cNvSpPr>
          <p:nvPr>
            <p:ph type="dt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2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2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69BF8C-58C2-45E8-85E5-8C2E7D13CDD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6669429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5"/>
          <p:cNvSpPr>
            <a:spLocks noGrp="1" noChangeArrowheads="1"/>
          </p:cNvSpPr>
          <p:nvPr>
            <p:ph type="dt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FED83F-EA4B-44E4-B34B-73920CBA89A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8839886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5"/>
          <p:cNvSpPr>
            <a:spLocks noGrp="1" noChangeArrowheads="1"/>
          </p:cNvSpPr>
          <p:nvPr>
            <p:ph type="dt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04A554-28B7-4206-A1F5-FABE48CCFDB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3279976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5"/>
          <p:cNvSpPr>
            <a:spLocks noGrp="1" noChangeArrowheads="1"/>
          </p:cNvSpPr>
          <p:nvPr>
            <p:ph type="dt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2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6BE483-2033-41F6-B393-A616D78656C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4222269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19875" y="488950"/>
            <a:ext cx="2066925" cy="563721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14338" y="488950"/>
            <a:ext cx="6053137" cy="563721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5"/>
          <p:cNvSpPr>
            <a:spLocks noGrp="1" noChangeArrowheads="1"/>
          </p:cNvSpPr>
          <p:nvPr>
            <p:ph type="dt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2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3AE071-F7A7-4F72-A6E3-E50E4AE30EC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8451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29CB94-74D2-4435-8067-20DF1A8E093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67761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536E2C-B3FB-4CF5-9F15-E7771108EE6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01699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E2BE53-96D2-43BF-BFFD-03AC7BE7E0F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89535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E4A72B-7D95-476C-B0CF-C9FA7F94DB5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758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07272B-A874-4A74-9B39-60A6CC3C967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36640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93BFEC-7691-4496-869C-88E8995D68B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52154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E38B95-1515-4DB6-9E45-9B970124194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8263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7" descr="ppt2-2.JPG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8" name="Rectangle 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F70E3A64-BA61-4308-BBDF-31A371C5249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0" name="Rectangle 31"/>
          <p:cNvSpPr>
            <a:spLocks noGrp="1" noChangeArrowheads="1"/>
          </p:cNvSpPr>
          <p:nvPr>
            <p:ph type="title"/>
          </p:nvPr>
        </p:nvSpPr>
        <p:spPr bwMode="auto">
          <a:xfrm>
            <a:off x="414338" y="488950"/>
            <a:ext cx="8229600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单击此处添加标题</a:t>
            </a:r>
          </a:p>
        </p:txBody>
      </p:sp>
      <p:sp>
        <p:nvSpPr>
          <p:cNvPr id="1031" name="Rectangle 3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zh-CN" altLang="zh-CN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87" r:id="rId1"/>
    <p:sldLayoutId id="2147483686" r:id="rId2"/>
    <p:sldLayoutId id="2147483685" r:id="rId3"/>
    <p:sldLayoutId id="2147483684" r:id="rId4"/>
    <p:sldLayoutId id="2147483683" r:id="rId5"/>
    <p:sldLayoutId id="2147483682" r:id="rId6"/>
    <p:sldLayoutId id="2147483681" r:id="rId7"/>
    <p:sldLayoutId id="2147483680" r:id="rId8"/>
    <p:sldLayoutId id="2147483679" r:id="rId9"/>
    <p:sldLayoutId id="2147483678" r:id="rId10"/>
    <p:sldLayoutId id="2147483677" r:id="rId11"/>
    <p:sldLayoutId id="2147483676" r:id="rId12"/>
    <p:sldLayoutId id="2147483675" r:id="rId13"/>
    <p:sldLayoutId id="2147483674" r:id="rId14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Font typeface="Wingdings" panose="05000000000000000000" pitchFamily="2" charset="2"/>
        <a:defRPr sz="2800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Font typeface="Wingdings" panose="05000000000000000000" pitchFamily="2" charset="2"/>
        <a:buChar char="q"/>
        <a:defRPr sz="2400">
          <a:solidFill>
            <a:schemeClr val="bg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Font typeface="Wingdings" panose="05000000000000000000" pitchFamily="2" charset="2"/>
        <a:buChar char="q"/>
        <a:defRPr sz="2000">
          <a:solidFill>
            <a:schemeClr val="bg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Font typeface="Wingdings" panose="05000000000000000000" pitchFamily="2" charset="2"/>
        <a:buChar char="q"/>
        <a:defRPr>
          <a:solidFill>
            <a:schemeClr val="bg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Font typeface="Wingdings" panose="05000000000000000000" pitchFamily="2" charset="2"/>
        <a:buChar char="q"/>
        <a:defRPr sz="1600">
          <a:solidFill>
            <a:schemeClr val="bg2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Font typeface="Wingdings" pitchFamily="2" charset="2"/>
        <a:buChar char="q"/>
        <a:defRPr sz="1600">
          <a:solidFill>
            <a:schemeClr val="bg2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Font typeface="Wingdings" pitchFamily="2" charset="2"/>
        <a:buChar char="q"/>
        <a:defRPr sz="1600">
          <a:solidFill>
            <a:schemeClr val="bg2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Font typeface="Wingdings" pitchFamily="2" charset="2"/>
        <a:buChar char="q"/>
        <a:defRPr sz="1600">
          <a:solidFill>
            <a:schemeClr val="bg2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Font typeface="Wingdings" pitchFamily="2" charset="2"/>
        <a:buChar char="q"/>
        <a:defRPr sz="1600">
          <a:solidFill>
            <a:schemeClr val="bg2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chemeClr val="bg2"/>
            </a:gs>
            <a:gs pos="50000">
              <a:schemeClr val="bg1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7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Rectangle 31"/>
          <p:cNvSpPr>
            <a:spLocks noGrp="1" noChangeArrowheads="1"/>
          </p:cNvSpPr>
          <p:nvPr>
            <p:ph type="title"/>
          </p:nvPr>
        </p:nvSpPr>
        <p:spPr bwMode="auto">
          <a:xfrm>
            <a:off x="414338" y="488950"/>
            <a:ext cx="8229600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单击此处添加标题</a:t>
            </a:r>
          </a:p>
        </p:txBody>
      </p:sp>
      <p:sp>
        <p:nvSpPr>
          <p:cNvPr id="2052" name="Rectangle 3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zh-CN" altLang="zh-CN" smtClean="0"/>
          </a:p>
        </p:txBody>
      </p:sp>
      <p:sp>
        <p:nvSpPr>
          <p:cNvPr id="2053" name="Rectangle 25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4" name="Rectangle 2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5" name="Rectangle 2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D158E144-610E-49AA-8663-9DFE4B00335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98" r:id="rId1"/>
    <p:sldLayoutId id="2147483697" r:id="rId2"/>
    <p:sldLayoutId id="2147483696" r:id="rId3"/>
    <p:sldLayoutId id="2147483695" r:id="rId4"/>
    <p:sldLayoutId id="2147483694" r:id="rId5"/>
    <p:sldLayoutId id="2147483693" r:id="rId6"/>
    <p:sldLayoutId id="2147483692" r:id="rId7"/>
    <p:sldLayoutId id="2147483691" r:id="rId8"/>
    <p:sldLayoutId id="2147483690" r:id="rId9"/>
    <p:sldLayoutId id="2147483689" r:id="rId10"/>
    <p:sldLayoutId id="2147483688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Font typeface="Wingdings" panose="05000000000000000000" pitchFamily="2" charset="2"/>
        <a:defRPr sz="2800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Font typeface="Wingdings" panose="05000000000000000000" pitchFamily="2" charset="2"/>
        <a:buChar char="q"/>
        <a:defRPr sz="2400">
          <a:solidFill>
            <a:schemeClr val="bg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Font typeface="Wingdings" panose="05000000000000000000" pitchFamily="2" charset="2"/>
        <a:buChar char="q"/>
        <a:defRPr sz="2000">
          <a:solidFill>
            <a:schemeClr val="bg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Font typeface="Wingdings" panose="05000000000000000000" pitchFamily="2" charset="2"/>
        <a:buChar char="q"/>
        <a:defRPr>
          <a:solidFill>
            <a:schemeClr val="bg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Font typeface="Wingdings" panose="05000000000000000000" pitchFamily="2" charset="2"/>
        <a:buChar char="q"/>
        <a:defRPr sz="1600">
          <a:solidFill>
            <a:schemeClr val="bg2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Font typeface="Wingdings" pitchFamily="2" charset="2"/>
        <a:buChar char="q"/>
        <a:defRPr sz="1600">
          <a:solidFill>
            <a:schemeClr val="bg2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Font typeface="Wingdings" pitchFamily="2" charset="2"/>
        <a:buChar char="q"/>
        <a:defRPr sz="1600">
          <a:solidFill>
            <a:schemeClr val="bg2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Font typeface="Wingdings" pitchFamily="2" charset="2"/>
        <a:buChar char="q"/>
        <a:defRPr sz="1600">
          <a:solidFill>
            <a:schemeClr val="bg2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Font typeface="Wingdings" pitchFamily="2" charset="2"/>
        <a:buChar char="q"/>
        <a:defRPr sz="1600">
          <a:solidFill>
            <a:schemeClr val="bg2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1331913" y="2143125"/>
            <a:ext cx="6696075" cy="1071563"/>
          </a:xfrm>
        </p:spPr>
        <p:txBody>
          <a:bodyPr/>
          <a:lstStyle/>
          <a:p>
            <a:pPr algn="ctr" eaLnBrk="1" hangingPunct="1"/>
            <a:r>
              <a:rPr lang="zh-CN" altLang="en-US" sz="3800" b="1" smtClean="0">
                <a:solidFill>
                  <a:srgbClr val="F4F4F4"/>
                </a:solidFill>
              </a:rPr>
              <a:t>第</a:t>
            </a:r>
            <a:r>
              <a:rPr lang="en-US" altLang="zh-CN" sz="3800" b="1" smtClean="0">
                <a:solidFill>
                  <a:srgbClr val="F4F4F4"/>
                </a:solidFill>
              </a:rPr>
              <a:t>12</a:t>
            </a:r>
            <a:r>
              <a:rPr lang="zh-CN" altLang="en-US" sz="3800" b="1" smtClean="0">
                <a:solidFill>
                  <a:srgbClr val="F4F4F4"/>
                </a:solidFill>
              </a:rPr>
              <a:t>章 文件的使用</a:t>
            </a:r>
            <a:r>
              <a:rPr lang="en-US" altLang="zh-CN" sz="3800" b="1" smtClean="0">
                <a:solidFill>
                  <a:srgbClr val="F4F4F4"/>
                </a:solidFill>
              </a:rPr>
              <a:t/>
            </a:r>
            <a:br>
              <a:rPr lang="en-US" altLang="zh-CN" sz="3800" b="1" smtClean="0">
                <a:solidFill>
                  <a:srgbClr val="F4F4F4"/>
                </a:solidFill>
              </a:rPr>
            </a:br>
            <a:endParaRPr lang="en-US" altLang="zh-CN" sz="1000" smtClean="0">
              <a:solidFill>
                <a:srgbClr val="F4F4F4"/>
              </a:solidFill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2928938" y="5143500"/>
            <a:ext cx="3357562" cy="428625"/>
          </a:xfrm>
        </p:spPr>
        <p:txBody>
          <a:bodyPr/>
          <a:lstStyle/>
          <a:p>
            <a:pPr marL="0" indent="0" algn="ctr" eaLnBrk="1" hangingPunct="1"/>
            <a:r>
              <a:rPr lang="zh-CN" altLang="en-US" b="1" dirty="0" smtClean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主讲教师</a:t>
            </a:r>
            <a:r>
              <a:rPr lang="zh-CN" altLang="en-US" b="1" dirty="0" smtClean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zh-CN" altLang="en-US" b="1" dirty="0" smtClean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吴春雷</a:t>
            </a:r>
            <a:endParaRPr lang="en-US" altLang="zh-CN" b="1" dirty="0" smtClean="0">
              <a:solidFill>
                <a:srgbClr val="333333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ctr" eaLnBrk="1" hangingPunct="1"/>
            <a:endParaRPr lang="en-US" altLang="zh-CN" b="1" dirty="0" smtClean="0">
              <a:solidFill>
                <a:srgbClr val="333333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1476375" y="5856288"/>
            <a:ext cx="60325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800" b="1" dirty="0">
                <a:solidFill>
                  <a:srgbClr val="251704"/>
                </a:solidFill>
                <a:latin typeface="宋体" panose="02010600030101010101" pitchFamily="2" charset="-122"/>
              </a:rPr>
              <a:t>计算机与通信工程</a:t>
            </a:r>
            <a:r>
              <a:rPr lang="zh-CN" altLang="en-US" sz="1800" b="1" dirty="0" smtClean="0">
                <a:solidFill>
                  <a:srgbClr val="251704"/>
                </a:solidFill>
                <a:latin typeface="宋体" panose="02010600030101010101" pitchFamily="2" charset="-122"/>
              </a:rPr>
              <a:t>学院  </a:t>
            </a:r>
            <a:r>
              <a:rPr lang="zh-CN" altLang="en-US" sz="1800" b="1" dirty="0" smtClean="0">
                <a:solidFill>
                  <a:srgbClr val="251704"/>
                </a:solidFill>
                <a:latin typeface="宋体" panose="02010600030101010101" pitchFamily="2" charset="-122"/>
              </a:rPr>
              <a:t>软件工程系</a:t>
            </a:r>
            <a:endParaRPr lang="zh-CN" altLang="en-US" sz="1800" b="1" dirty="0">
              <a:solidFill>
                <a:srgbClr val="251704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79388" y="1196975"/>
            <a:ext cx="8763000" cy="4814888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altLang="zh-CN" sz="30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  <a:ea typeface="楷体_GB2312" pitchFamily="49" charset="-122"/>
              </a:rPr>
              <a:t>3.</a:t>
            </a:r>
            <a:r>
              <a:rPr lang="zh-CN" altLang="en-US" sz="30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  <a:ea typeface="楷体_GB2312" pitchFamily="49" charset="-122"/>
              </a:rPr>
              <a:t>文件打开函数</a:t>
            </a:r>
            <a:r>
              <a:rPr lang="en-US" altLang="zh-CN" sz="3000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  <a:ea typeface="楷体_GB2312" pitchFamily="49" charset="-122"/>
              </a:rPr>
              <a:t>fopen</a:t>
            </a:r>
            <a:r>
              <a:rPr lang="en-US" altLang="zh-CN" sz="30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  <a:ea typeface="楷体_GB2312" pitchFamily="49" charset="-122"/>
              </a:rPr>
              <a:t>( )</a:t>
            </a:r>
          </a:p>
          <a:p>
            <a:pPr lvl="1">
              <a:lnSpc>
                <a:spcPct val="90000"/>
              </a:lnSpc>
              <a:defRPr/>
            </a:pPr>
            <a:r>
              <a:rPr lang="zh-CN" altLang="en-US" sz="2600" b="1" dirty="0" smtClean="0">
                <a:solidFill>
                  <a:srgbClr val="990033"/>
                </a:solidFill>
                <a:latin typeface="宋体" panose="02010600030101010101" pitchFamily="2" charset="-122"/>
                <a:ea typeface="楷体_GB2312" pitchFamily="49" charset="-122"/>
              </a:rPr>
              <a:t>常用的</a:t>
            </a:r>
            <a:r>
              <a:rPr lang="zh-CN" altLang="en-US" sz="2600" b="1" dirty="0" smtClean="0">
                <a:solidFill>
                  <a:srgbClr val="990033"/>
                </a:solidFill>
                <a:latin typeface="楷体_GB2312" pitchFamily="49" charset="-122"/>
                <a:ea typeface="楷体_GB2312" pitchFamily="49" charset="-122"/>
              </a:rPr>
              <a:t>调用</a:t>
            </a:r>
            <a:r>
              <a:rPr lang="zh-CN" altLang="en-US" sz="2600" b="1" dirty="0" smtClean="0">
                <a:solidFill>
                  <a:srgbClr val="990033"/>
                </a:solidFill>
                <a:latin typeface="宋体" panose="02010600030101010101" pitchFamily="2" charset="-122"/>
                <a:ea typeface="楷体_GB2312" pitchFamily="49" charset="-122"/>
              </a:rPr>
              <a:t>形式：</a:t>
            </a:r>
            <a:endParaRPr lang="zh-CN" altLang="en-US" sz="2600" b="1" dirty="0" smtClean="0">
              <a:solidFill>
                <a:srgbClr val="990033"/>
              </a:solidFill>
              <a:effectLst>
                <a:outerShdw blurRad="38100" dist="38100" dir="2700000" algn="tl">
                  <a:srgbClr val="000000"/>
                </a:outerShdw>
              </a:effectLst>
              <a:ea typeface="楷体_GB2312" pitchFamily="49" charset="-122"/>
            </a:endParaRPr>
          </a:p>
          <a:p>
            <a:pPr algn="just">
              <a:lnSpc>
                <a:spcPct val="90000"/>
              </a:lnSpc>
              <a:buClr>
                <a:srgbClr val="FF0066"/>
              </a:buClr>
              <a:buFontTx/>
              <a:buNone/>
              <a:defRPr/>
            </a:pPr>
            <a:r>
              <a:rPr lang="zh-CN" altLang="en-US" sz="3600" b="1" dirty="0" smtClean="0">
                <a:solidFill>
                  <a:srgbClr val="00FFFF"/>
                </a:solidFill>
                <a:latin typeface="宋体" panose="02010600030101010101" pitchFamily="2" charset="-122"/>
                <a:ea typeface="楷体_GB2312" pitchFamily="49" charset="-122"/>
              </a:rPr>
              <a:t>		</a:t>
            </a:r>
            <a:r>
              <a:rPr lang="en-US" altLang="zh-CN" sz="3200" b="1" dirty="0" smtClean="0">
                <a:solidFill>
                  <a:srgbClr val="FF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FILE</a:t>
            </a:r>
            <a:r>
              <a:rPr lang="en-US" altLang="zh-CN" sz="32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  *</a:t>
            </a:r>
            <a:r>
              <a:rPr lang="en-US" altLang="zh-CN" sz="3200" b="1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fp</a:t>
            </a:r>
            <a:r>
              <a:rPr lang="zh-CN" altLang="en-US" sz="3600" b="1" dirty="0" smtClean="0">
                <a:latin typeface="宋体" panose="02010600030101010101" pitchFamily="2" charset="-122"/>
                <a:ea typeface="楷体_GB2312" pitchFamily="49" charset="-122"/>
              </a:rPr>
              <a:t>；</a:t>
            </a:r>
          </a:p>
          <a:p>
            <a:pPr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  <a:defRPr/>
            </a:pPr>
            <a:r>
              <a:rPr lang="zh-CN" altLang="en-US" sz="3600" b="1" dirty="0" smtClean="0">
                <a:latin typeface="宋体" panose="02010600030101010101" pitchFamily="2" charset="-122"/>
                <a:ea typeface="楷体_GB2312" pitchFamily="49" charset="-122"/>
              </a:rPr>
              <a:t>    </a:t>
            </a:r>
            <a:r>
              <a:rPr lang="en-US" altLang="zh-CN" sz="3200" b="1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fp</a:t>
            </a:r>
            <a:r>
              <a:rPr lang="en-US" altLang="zh-CN" sz="32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 = </a:t>
            </a:r>
            <a:r>
              <a:rPr lang="en-US" altLang="zh-CN" sz="3200" b="1" dirty="0" err="1" smtClean="0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fopen</a:t>
            </a:r>
            <a:r>
              <a:rPr lang="en-US" altLang="zh-CN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b="1" dirty="0" smtClean="0">
                <a:solidFill>
                  <a:srgbClr val="0000FF"/>
                </a:solidFill>
                <a:latin typeface="宋体" panose="02010600030101010101" pitchFamily="2" charset="-122"/>
                <a:ea typeface="楷体_GB2312" pitchFamily="49" charset="-122"/>
              </a:rPr>
              <a:t>文件名</a:t>
            </a:r>
            <a:r>
              <a:rPr lang="en-US" altLang="zh-CN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lang="zh-CN" altLang="en-US" dirty="0" smtClean="0">
                <a:solidFill>
                  <a:srgbClr val="9900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  <a:ea typeface="楷体_GB2312" pitchFamily="49" charset="-122"/>
              </a:rPr>
              <a:t>文件使用方式</a:t>
            </a:r>
            <a:r>
              <a:rPr lang="en-US" altLang="zh-CN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b="1" dirty="0" smtClean="0">
                <a:latin typeface="宋体" panose="02010600030101010101" pitchFamily="2" charset="-122"/>
                <a:ea typeface="楷体_GB2312" pitchFamily="49" charset="-122"/>
              </a:rPr>
              <a:t>；</a:t>
            </a:r>
          </a:p>
          <a:p>
            <a:pPr>
              <a:lnSpc>
                <a:spcPct val="90000"/>
              </a:lnSpc>
              <a:buClr>
                <a:schemeClr val="bg1"/>
              </a:buClr>
              <a:buFontTx/>
              <a:buNone/>
              <a:defRPr/>
            </a:pPr>
            <a:r>
              <a:rPr lang="zh-CN" altLang="en-US" b="1" dirty="0" smtClean="0">
                <a:latin typeface="宋体" panose="02010600030101010101" pitchFamily="2" charset="-122"/>
                <a:ea typeface="楷体_GB2312" pitchFamily="49" charset="-122"/>
              </a:rPr>
              <a:t>	   </a:t>
            </a:r>
            <a:r>
              <a:rPr lang="zh-CN" altLang="en-US" b="1" dirty="0" smtClean="0">
                <a:solidFill>
                  <a:srgbClr val="0000FF"/>
                </a:solidFill>
                <a:latin typeface="宋体" panose="02010600030101010101" pitchFamily="2" charset="-122"/>
                <a:ea typeface="楷体_GB2312" pitchFamily="49" charset="-122"/>
              </a:rPr>
              <a:t>文件名</a:t>
            </a:r>
            <a:r>
              <a:rPr lang="zh-CN" altLang="en-US" b="1" dirty="0" smtClean="0">
                <a:latin typeface="宋体" panose="02010600030101010101" pitchFamily="2" charset="-122"/>
                <a:ea typeface="楷体_GB2312" pitchFamily="49" charset="-122"/>
              </a:rPr>
              <a:t>：需要打开的文件名称</a:t>
            </a:r>
            <a:r>
              <a:rPr lang="en-US" altLang="zh-CN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b="1" dirty="0" smtClean="0">
                <a:solidFill>
                  <a:srgbClr val="FF3300"/>
                </a:solidFill>
                <a:latin typeface="宋体" panose="02010600030101010101" pitchFamily="2" charset="-122"/>
                <a:ea typeface="楷体_GB2312" pitchFamily="49" charset="-122"/>
              </a:rPr>
              <a:t>字符串</a:t>
            </a:r>
            <a:r>
              <a:rPr lang="en-US" altLang="zh-CN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kumimoji="1" lang="en-US" altLang="zh-CN" b="1" dirty="0" smtClean="0">
                <a:solidFill>
                  <a:srgbClr val="FF3300"/>
                </a:solidFill>
                <a:ea typeface="宋体" panose="02010600030101010101" pitchFamily="2" charset="-122"/>
              </a:rPr>
              <a:t> </a:t>
            </a:r>
            <a:r>
              <a:rPr lang="zh-CN" altLang="en-US" b="1" dirty="0" smtClean="0">
                <a:latin typeface="宋体" panose="02010600030101010101" pitchFamily="2" charset="-122"/>
                <a:ea typeface="楷体_GB2312" pitchFamily="49" charset="-122"/>
              </a:rPr>
              <a:t>。</a:t>
            </a:r>
          </a:p>
          <a:p>
            <a:pPr>
              <a:lnSpc>
                <a:spcPct val="90000"/>
              </a:lnSpc>
              <a:buClr>
                <a:schemeClr val="bg1"/>
              </a:buClr>
              <a:buFontTx/>
              <a:buNone/>
              <a:defRPr/>
            </a:pPr>
            <a:r>
              <a:rPr lang="zh-CN" altLang="en-US" b="1" dirty="0" smtClean="0">
                <a:latin typeface="宋体" panose="02010600030101010101" pitchFamily="2" charset="-122"/>
                <a:ea typeface="楷体_GB2312" pitchFamily="49" charset="-122"/>
              </a:rPr>
              <a:t>	   </a:t>
            </a:r>
            <a:r>
              <a:rPr lang="zh-CN" altLang="en-US" dirty="0" smtClean="0">
                <a:solidFill>
                  <a:srgbClr val="9900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  <a:ea typeface="楷体_GB2312" pitchFamily="49" charset="-122"/>
              </a:rPr>
              <a:t>文件使用方式</a:t>
            </a:r>
            <a:r>
              <a:rPr lang="zh-CN" altLang="en-US" b="1" dirty="0" smtClean="0">
                <a:latin typeface="宋体" panose="02010600030101010101" pitchFamily="2" charset="-122"/>
                <a:ea typeface="楷体_GB2312" pitchFamily="49" charset="-122"/>
              </a:rPr>
              <a:t>：是具有特定含义的</a:t>
            </a:r>
            <a:r>
              <a:rPr lang="zh-CN" altLang="en-US" b="1" dirty="0" smtClean="0">
                <a:solidFill>
                  <a:srgbClr val="FF0066"/>
                </a:solidFill>
                <a:latin typeface="宋体" panose="02010600030101010101" pitchFamily="2" charset="-122"/>
                <a:ea typeface="楷体_GB2312" pitchFamily="49" charset="-122"/>
              </a:rPr>
              <a:t>符号。</a:t>
            </a:r>
            <a:endParaRPr lang="zh-CN" altLang="en-US" b="1" dirty="0" smtClean="0">
              <a:latin typeface="宋体" panose="02010600030101010101" pitchFamily="2" charset="-122"/>
              <a:ea typeface="楷体_GB2312" pitchFamily="49" charset="-122"/>
            </a:endParaRPr>
          </a:p>
          <a:p>
            <a:pPr lvl="1">
              <a:lnSpc>
                <a:spcPct val="90000"/>
              </a:lnSpc>
              <a:defRPr/>
            </a:pPr>
            <a:r>
              <a:rPr lang="zh-CN" altLang="en-US" sz="2600" b="1" dirty="0" smtClean="0">
                <a:solidFill>
                  <a:srgbClr val="990033"/>
                </a:solidFill>
                <a:latin typeface="宋体" panose="02010600030101010101" pitchFamily="2" charset="-122"/>
                <a:ea typeface="楷体_GB2312" pitchFamily="49" charset="-122"/>
              </a:rPr>
              <a:t>功能：</a:t>
            </a:r>
          </a:p>
          <a:p>
            <a:pPr algn="just">
              <a:lnSpc>
                <a:spcPct val="90000"/>
              </a:lnSpc>
              <a:defRPr/>
            </a:pPr>
            <a:r>
              <a:rPr lang="zh-CN" altLang="en-US" sz="3200" b="1" dirty="0" smtClean="0">
                <a:latin typeface="宋体" panose="02010600030101010101" pitchFamily="2" charset="-122"/>
                <a:ea typeface="楷体_GB2312" pitchFamily="49" charset="-122"/>
              </a:rPr>
              <a:t>	   </a:t>
            </a:r>
            <a:r>
              <a:rPr lang="zh-CN" altLang="en-US" b="1" dirty="0" smtClean="0">
                <a:latin typeface="宋体" panose="02010600030101010101" pitchFamily="2" charset="-122"/>
                <a:ea typeface="楷体_GB2312" pitchFamily="49" charset="-122"/>
              </a:rPr>
              <a:t>按指定的</a:t>
            </a:r>
            <a:r>
              <a:rPr lang="zh-CN" altLang="en-US" dirty="0" smtClean="0">
                <a:solidFill>
                  <a:srgbClr val="9900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  <a:ea typeface="楷体_GB2312" pitchFamily="49" charset="-122"/>
              </a:rPr>
              <a:t>文件使用方式</a:t>
            </a:r>
            <a:r>
              <a:rPr lang="zh-CN" altLang="en-US" b="1" dirty="0" smtClean="0">
                <a:latin typeface="宋体" panose="02010600030101010101" pitchFamily="2" charset="-122"/>
                <a:ea typeface="楷体_GB2312" pitchFamily="49" charset="-122"/>
              </a:rPr>
              <a:t>打开指定的文件。</a:t>
            </a:r>
            <a:r>
              <a:rPr kumimoji="1" lang="zh-CN" altLang="en-US" b="1" dirty="0" smtClean="0">
                <a:ea typeface="楷体_GB2312" pitchFamily="49" charset="-122"/>
              </a:rPr>
              <a:t>返回存放文件信息的结构体变量的首地址。若失败则返回空指针</a:t>
            </a:r>
            <a:r>
              <a:rPr kumimoji="1" lang="en-US" altLang="zh-CN" b="1" dirty="0" smtClean="0">
                <a:ea typeface="宋体" panose="02010600030101010101" pitchFamily="2" charset="-122"/>
              </a:rPr>
              <a:t>(NULL)</a:t>
            </a:r>
            <a:r>
              <a:rPr kumimoji="1" lang="zh-CN" altLang="en-US" b="1" dirty="0" smtClean="0">
                <a:ea typeface="楷体_GB2312" pitchFamily="49" charset="-122"/>
              </a:rPr>
              <a:t>。</a:t>
            </a:r>
            <a:endParaRPr lang="zh-CN" altLang="en-US" sz="3600" b="1" dirty="0" smtClean="0">
              <a:latin typeface="宋体" panose="02010600030101010101" pitchFamily="2" charset="-122"/>
              <a:ea typeface="楷体_GB2312" pitchFamily="49" charset="-122"/>
            </a:endParaRPr>
          </a:p>
        </p:txBody>
      </p:sp>
      <p:sp>
        <p:nvSpPr>
          <p:cNvPr id="13315" name="Rectangle 5"/>
          <p:cNvSpPr>
            <a:spLocks noGrp="1" noChangeArrowheads="1"/>
          </p:cNvSpPr>
          <p:nvPr>
            <p:ph type="title"/>
          </p:nvPr>
        </p:nvSpPr>
        <p:spPr>
          <a:xfrm>
            <a:off x="323850" y="260350"/>
            <a:ext cx="7200900" cy="836613"/>
          </a:xfrm>
          <a:noFill/>
        </p:spPr>
        <p:txBody>
          <a:bodyPr/>
          <a:lstStyle/>
          <a:p>
            <a:r>
              <a:rPr lang="zh-CN" altLang="en-US" smtClean="0">
                <a:solidFill>
                  <a:schemeClr val="bg2"/>
                </a:solidFill>
              </a:rPr>
              <a:t>文件类型指针与文件打开、关闭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9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99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99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99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99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99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99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399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8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1052513"/>
            <a:ext cx="8763000" cy="576262"/>
          </a:xfrm>
        </p:spPr>
        <p:txBody>
          <a:bodyPr/>
          <a:lstStyle/>
          <a:p>
            <a:pPr>
              <a:defRPr/>
            </a:pPr>
            <a:r>
              <a:rPr lang="en-US" altLang="zh-CN" sz="30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  <a:ea typeface="楷体_GB2312" pitchFamily="49" charset="-122"/>
              </a:rPr>
              <a:t>3.</a:t>
            </a:r>
            <a:r>
              <a:rPr lang="zh-CN" altLang="en-US" sz="30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  <a:ea typeface="楷体_GB2312" pitchFamily="49" charset="-122"/>
              </a:rPr>
              <a:t>文件打开函数</a:t>
            </a:r>
            <a:r>
              <a:rPr lang="en-US" altLang="zh-CN" sz="3000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  <a:ea typeface="楷体_GB2312" pitchFamily="49" charset="-122"/>
              </a:rPr>
              <a:t>fopen</a:t>
            </a:r>
            <a:r>
              <a:rPr lang="en-US" altLang="zh-CN" sz="30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  <a:ea typeface="楷体_GB2312" pitchFamily="49" charset="-122"/>
              </a:rPr>
              <a:t>( )</a:t>
            </a:r>
          </a:p>
        </p:txBody>
      </p:sp>
      <p:grpSp>
        <p:nvGrpSpPr>
          <p:cNvPr id="40963" name="Group 3"/>
          <p:cNvGrpSpPr>
            <a:grpSpLocks/>
          </p:cNvGrpSpPr>
          <p:nvPr/>
        </p:nvGrpSpPr>
        <p:grpSpPr bwMode="auto">
          <a:xfrm>
            <a:off x="611188" y="1577975"/>
            <a:ext cx="7720012" cy="3219450"/>
            <a:chOff x="422" y="211"/>
            <a:chExt cx="4863" cy="2028"/>
          </a:xfrm>
        </p:grpSpPr>
        <p:sp>
          <p:nvSpPr>
            <p:cNvPr id="14342" name="Rectangle 4"/>
            <p:cNvSpPr>
              <a:spLocks noChangeArrowheads="1"/>
            </p:cNvSpPr>
            <p:nvPr/>
          </p:nvSpPr>
          <p:spPr bwMode="auto">
            <a:xfrm>
              <a:off x="422" y="211"/>
              <a:ext cx="4831" cy="2010"/>
            </a:xfrm>
            <a:prstGeom prst="rect">
              <a:avLst/>
            </a:prstGeom>
            <a:solidFill>
              <a:srgbClr val="0000CC"/>
            </a:solidFill>
            <a:ln w="381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defRPr sz="2800">
                  <a:solidFill>
                    <a:schemeClr val="bg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2400">
                  <a:solidFill>
                    <a:schemeClr val="bg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>
                  <a:solidFill>
                    <a:schemeClr val="bg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kumimoji="1" lang="zh-CN" altLang="en-US" sz="2000" b="1">
                <a:solidFill>
                  <a:schemeClr val="tx1"/>
                </a:solidFill>
              </a:endParaRPr>
            </a:p>
          </p:txBody>
        </p:sp>
        <p:sp>
          <p:nvSpPr>
            <p:cNvPr id="14343" name="Line 5"/>
            <p:cNvSpPr>
              <a:spLocks noChangeShapeType="1"/>
            </p:cNvSpPr>
            <p:nvPr/>
          </p:nvSpPr>
          <p:spPr bwMode="auto">
            <a:xfrm>
              <a:off x="1874" y="229"/>
              <a:ext cx="0" cy="201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44" name="Text Box 6"/>
            <p:cNvSpPr txBox="1">
              <a:spLocks noChangeArrowheads="1"/>
            </p:cNvSpPr>
            <p:nvPr/>
          </p:nvSpPr>
          <p:spPr bwMode="auto">
            <a:xfrm>
              <a:off x="471" y="1332"/>
              <a:ext cx="1201" cy="250"/>
            </a:xfrm>
            <a:prstGeom prst="rect">
              <a:avLst/>
            </a:prstGeom>
            <a:solidFill>
              <a:srgbClr val="0000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defRPr sz="2800">
                  <a:solidFill>
                    <a:schemeClr val="bg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2400">
                  <a:solidFill>
                    <a:schemeClr val="bg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>
                  <a:solidFill>
                    <a:schemeClr val="bg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1" lang="zh-CN" altLang="en-US" sz="2000" b="1">
                  <a:solidFill>
                    <a:schemeClr val="tx1"/>
                  </a:solidFill>
                </a:rPr>
                <a:t>“</a:t>
              </a:r>
              <a:r>
                <a:rPr kumimoji="1" lang="en-US" altLang="zh-CN" sz="2000" b="1">
                  <a:solidFill>
                    <a:schemeClr val="tx1"/>
                  </a:solidFill>
                </a:rPr>
                <a:t>r+/rb+” (</a:t>
              </a:r>
              <a:r>
                <a:rPr kumimoji="1" lang="zh-CN" altLang="en-US" sz="2000" b="1">
                  <a:solidFill>
                    <a:schemeClr val="tx1"/>
                  </a:solidFill>
                </a:rPr>
                <a:t>读写</a:t>
              </a:r>
              <a:r>
                <a:rPr kumimoji="1" lang="en-US" altLang="zh-CN" sz="2000" b="1">
                  <a:solidFill>
                    <a:schemeClr val="tx1"/>
                  </a:solidFill>
                </a:rPr>
                <a:t>)</a:t>
              </a:r>
            </a:p>
          </p:txBody>
        </p:sp>
        <p:sp>
          <p:nvSpPr>
            <p:cNvPr id="14345" name="Text Box 7"/>
            <p:cNvSpPr txBox="1">
              <a:spLocks noChangeArrowheads="1"/>
            </p:cNvSpPr>
            <p:nvPr/>
          </p:nvSpPr>
          <p:spPr bwMode="auto">
            <a:xfrm>
              <a:off x="542" y="1060"/>
              <a:ext cx="1037" cy="250"/>
            </a:xfrm>
            <a:prstGeom prst="rect">
              <a:avLst/>
            </a:prstGeom>
            <a:solidFill>
              <a:srgbClr val="0000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defRPr sz="2800">
                  <a:solidFill>
                    <a:schemeClr val="bg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2400">
                  <a:solidFill>
                    <a:schemeClr val="bg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>
                  <a:solidFill>
                    <a:schemeClr val="bg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1" lang="zh-CN" altLang="en-US" sz="2000" b="1">
                  <a:solidFill>
                    <a:schemeClr val="tx1"/>
                  </a:solidFill>
                </a:rPr>
                <a:t>“</a:t>
              </a:r>
              <a:r>
                <a:rPr kumimoji="1" lang="en-US" altLang="zh-CN" sz="2000" b="1">
                  <a:solidFill>
                    <a:schemeClr val="tx1"/>
                  </a:solidFill>
                </a:rPr>
                <a:t>a/ab” (</a:t>
              </a:r>
              <a:r>
                <a:rPr kumimoji="1" lang="zh-CN" altLang="en-US" sz="2000" b="1">
                  <a:solidFill>
                    <a:schemeClr val="tx1"/>
                  </a:solidFill>
                </a:rPr>
                <a:t>追加</a:t>
              </a:r>
              <a:r>
                <a:rPr kumimoji="1" lang="en-US" altLang="zh-CN" sz="2000" b="1">
                  <a:solidFill>
                    <a:schemeClr val="tx1"/>
                  </a:solidFill>
                </a:rPr>
                <a:t>)</a:t>
              </a:r>
            </a:p>
          </p:txBody>
        </p:sp>
        <p:sp>
          <p:nvSpPr>
            <p:cNvPr id="14346" name="Text Box 8"/>
            <p:cNvSpPr txBox="1">
              <a:spLocks noChangeArrowheads="1"/>
            </p:cNvSpPr>
            <p:nvPr/>
          </p:nvSpPr>
          <p:spPr bwMode="auto">
            <a:xfrm>
              <a:off x="528" y="779"/>
              <a:ext cx="1109" cy="250"/>
            </a:xfrm>
            <a:prstGeom prst="rect">
              <a:avLst/>
            </a:prstGeom>
            <a:solidFill>
              <a:srgbClr val="0000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defRPr sz="2800">
                  <a:solidFill>
                    <a:schemeClr val="bg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2400">
                  <a:solidFill>
                    <a:schemeClr val="bg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>
                  <a:solidFill>
                    <a:schemeClr val="bg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1" lang="zh-CN" altLang="en-US" sz="2000" b="1">
                  <a:solidFill>
                    <a:schemeClr val="tx1"/>
                  </a:solidFill>
                </a:rPr>
                <a:t>“</a:t>
              </a:r>
              <a:r>
                <a:rPr kumimoji="1" lang="en-US" altLang="zh-CN" sz="2000" b="1">
                  <a:solidFill>
                    <a:schemeClr val="tx1"/>
                  </a:solidFill>
                </a:rPr>
                <a:t>w/wb” (</a:t>
              </a:r>
              <a:r>
                <a:rPr kumimoji="1" lang="zh-CN" altLang="en-US" sz="2000" b="1">
                  <a:solidFill>
                    <a:schemeClr val="tx1"/>
                  </a:solidFill>
                </a:rPr>
                <a:t>只写</a:t>
              </a:r>
              <a:r>
                <a:rPr kumimoji="1" lang="en-US" altLang="zh-CN" sz="2000" b="1">
                  <a:solidFill>
                    <a:schemeClr val="tx1"/>
                  </a:solidFill>
                </a:rPr>
                <a:t>)</a:t>
              </a:r>
            </a:p>
          </p:txBody>
        </p:sp>
        <p:sp>
          <p:nvSpPr>
            <p:cNvPr id="14347" name="Text Box 9"/>
            <p:cNvSpPr txBox="1">
              <a:spLocks noChangeArrowheads="1"/>
            </p:cNvSpPr>
            <p:nvPr/>
          </p:nvSpPr>
          <p:spPr bwMode="auto">
            <a:xfrm>
              <a:off x="542" y="508"/>
              <a:ext cx="1019" cy="250"/>
            </a:xfrm>
            <a:prstGeom prst="rect">
              <a:avLst/>
            </a:prstGeom>
            <a:solidFill>
              <a:srgbClr val="0000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defRPr sz="2800">
                  <a:solidFill>
                    <a:schemeClr val="bg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2400">
                  <a:solidFill>
                    <a:schemeClr val="bg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>
                  <a:solidFill>
                    <a:schemeClr val="bg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1" lang="zh-CN" altLang="en-US" sz="2000" b="1">
                  <a:solidFill>
                    <a:schemeClr val="tx1"/>
                  </a:solidFill>
                </a:rPr>
                <a:t>“</a:t>
              </a:r>
              <a:r>
                <a:rPr kumimoji="1" lang="en-US" altLang="zh-CN" sz="2000" b="1">
                  <a:solidFill>
                    <a:schemeClr val="tx1"/>
                  </a:solidFill>
                </a:rPr>
                <a:t>r/rb” (</a:t>
              </a:r>
              <a:r>
                <a:rPr kumimoji="1" lang="zh-CN" altLang="en-US" sz="2000" b="1">
                  <a:solidFill>
                    <a:schemeClr val="tx1"/>
                  </a:solidFill>
                </a:rPr>
                <a:t>只读</a:t>
              </a:r>
              <a:r>
                <a:rPr kumimoji="1" lang="en-US" altLang="zh-CN" sz="2000" b="1">
                  <a:solidFill>
                    <a:schemeClr val="tx1"/>
                  </a:solidFill>
                </a:rPr>
                <a:t>)</a:t>
              </a:r>
            </a:p>
          </p:txBody>
        </p:sp>
        <p:sp>
          <p:nvSpPr>
            <p:cNvPr id="14348" name="Text Box 10"/>
            <p:cNvSpPr txBox="1">
              <a:spLocks noChangeArrowheads="1"/>
            </p:cNvSpPr>
            <p:nvPr/>
          </p:nvSpPr>
          <p:spPr bwMode="auto">
            <a:xfrm>
              <a:off x="457" y="1629"/>
              <a:ext cx="1291" cy="250"/>
            </a:xfrm>
            <a:prstGeom prst="rect">
              <a:avLst/>
            </a:prstGeom>
            <a:solidFill>
              <a:srgbClr val="0000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defRPr sz="2800">
                  <a:solidFill>
                    <a:schemeClr val="bg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2400">
                  <a:solidFill>
                    <a:schemeClr val="bg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>
                  <a:solidFill>
                    <a:schemeClr val="bg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1" lang="zh-CN" altLang="en-US" sz="2000" b="1">
                  <a:solidFill>
                    <a:schemeClr val="tx1"/>
                  </a:solidFill>
                </a:rPr>
                <a:t>“</a:t>
              </a:r>
              <a:r>
                <a:rPr kumimoji="1" lang="en-US" altLang="zh-CN" sz="2000" b="1">
                  <a:solidFill>
                    <a:schemeClr val="tx1"/>
                  </a:solidFill>
                </a:rPr>
                <a:t>w+/wb+” (</a:t>
              </a:r>
              <a:r>
                <a:rPr kumimoji="1" lang="zh-CN" altLang="en-US" sz="2000" b="1">
                  <a:solidFill>
                    <a:schemeClr val="tx1"/>
                  </a:solidFill>
                </a:rPr>
                <a:t>读写</a:t>
              </a:r>
              <a:r>
                <a:rPr kumimoji="1" lang="en-US" altLang="zh-CN" sz="2000" b="1">
                  <a:solidFill>
                    <a:schemeClr val="tx1"/>
                  </a:solidFill>
                </a:rPr>
                <a:t>)</a:t>
              </a:r>
            </a:p>
          </p:txBody>
        </p:sp>
        <p:sp>
          <p:nvSpPr>
            <p:cNvPr id="14349" name="Text Box 11"/>
            <p:cNvSpPr txBox="1">
              <a:spLocks noChangeArrowheads="1"/>
            </p:cNvSpPr>
            <p:nvPr/>
          </p:nvSpPr>
          <p:spPr bwMode="auto">
            <a:xfrm>
              <a:off x="471" y="1936"/>
              <a:ext cx="1219" cy="250"/>
            </a:xfrm>
            <a:prstGeom prst="rect">
              <a:avLst/>
            </a:prstGeom>
            <a:solidFill>
              <a:srgbClr val="0000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defRPr sz="2800">
                  <a:solidFill>
                    <a:schemeClr val="bg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2400">
                  <a:solidFill>
                    <a:schemeClr val="bg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>
                  <a:solidFill>
                    <a:schemeClr val="bg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1" lang="zh-CN" altLang="en-US" sz="2000" b="1">
                  <a:solidFill>
                    <a:schemeClr val="tx1"/>
                  </a:solidFill>
                </a:rPr>
                <a:t>“</a:t>
              </a:r>
              <a:r>
                <a:rPr kumimoji="1" lang="en-US" altLang="zh-CN" sz="2000" b="1">
                  <a:solidFill>
                    <a:schemeClr val="tx1"/>
                  </a:solidFill>
                </a:rPr>
                <a:t>a+/ab+” (</a:t>
              </a:r>
              <a:r>
                <a:rPr kumimoji="1" lang="zh-CN" altLang="en-US" sz="2000" b="1">
                  <a:solidFill>
                    <a:schemeClr val="tx1"/>
                  </a:solidFill>
                </a:rPr>
                <a:t>读写</a:t>
              </a:r>
              <a:r>
                <a:rPr kumimoji="1" lang="en-US" altLang="zh-CN" sz="2000" b="1">
                  <a:solidFill>
                    <a:schemeClr val="tx1"/>
                  </a:solidFill>
                </a:rPr>
                <a:t>)</a:t>
              </a:r>
            </a:p>
          </p:txBody>
        </p:sp>
        <p:sp>
          <p:nvSpPr>
            <p:cNvPr id="14350" name="Text Box 12"/>
            <p:cNvSpPr txBox="1">
              <a:spLocks noChangeArrowheads="1"/>
            </p:cNvSpPr>
            <p:nvPr/>
          </p:nvSpPr>
          <p:spPr bwMode="auto">
            <a:xfrm>
              <a:off x="2218" y="529"/>
              <a:ext cx="2414" cy="250"/>
            </a:xfrm>
            <a:prstGeom prst="rect">
              <a:avLst/>
            </a:prstGeom>
            <a:solidFill>
              <a:srgbClr val="0000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r>
                <a:rPr kumimoji="1" lang="zh-CN" altLang="en-US" sz="2000" b="1" dirty="0" smtClean="0"/>
                <a:t>为</a:t>
              </a:r>
              <a:r>
                <a:rPr kumimoji="1" lang="zh-CN" altLang="en-US" sz="2000" b="1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输入</a:t>
              </a:r>
              <a:r>
                <a:rPr kumimoji="1" lang="zh-CN" altLang="en-US" sz="2000" b="1" dirty="0" smtClean="0"/>
                <a:t>打开一个文本</a:t>
              </a:r>
              <a:r>
                <a:rPr kumimoji="1" lang="en-US" altLang="zh-CN" sz="2000" b="1" dirty="0" smtClean="0"/>
                <a:t>/</a:t>
              </a:r>
              <a:r>
                <a:rPr kumimoji="1" lang="zh-CN" altLang="en-US" sz="2000" b="1" dirty="0" smtClean="0"/>
                <a:t>二进制文件</a:t>
              </a:r>
            </a:p>
          </p:txBody>
        </p:sp>
        <p:sp>
          <p:nvSpPr>
            <p:cNvPr id="14351" name="Text Box 13"/>
            <p:cNvSpPr txBox="1">
              <a:spLocks noChangeArrowheads="1"/>
            </p:cNvSpPr>
            <p:nvPr/>
          </p:nvSpPr>
          <p:spPr bwMode="auto">
            <a:xfrm>
              <a:off x="2053" y="827"/>
              <a:ext cx="2897" cy="250"/>
            </a:xfrm>
            <a:prstGeom prst="rect">
              <a:avLst/>
            </a:prstGeom>
            <a:solidFill>
              <a:srgbClr val="0000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r>
                <a:rPr kumimoji="1" lang="zh-CN" altLang="en-US" sz="2000" b="1" dirty="0" smtClean="0"/>
                <a:t>为</a:t>
              </a:r>
              <a:r>
                <a:rPr kumimoji="1" lang="zh-CN" altLang="en-US" sz="2000" b="1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输出</a:t>
              </a:r>
              <a:r>
                <a:rPr kumimoji="1" lang="zh-CN" altLang="en-US" sz="2000" b="1" dirty="0" smtClean="0"/>
                <a:t>打开或建立一个文本</a:t>
              </a:r>
              <a:r>
                <a:rPr kumimoji="1" lang="en-US" altLang="zh-CN" sz="2000" b="1" dirty="0" smtClean="0"/>
                <a:t>/</a:t>
              </a:r>
              <a:r>
                <a:rPr kumimoji="1" lang="zh-CN" altLang="en-US" sz="2000" b="1" dirty="0" smtClean="0"/>
                <a:t>二进制文件</a:t>
              </a:r>
            </a:p>
          </p:txBody>
        </p:sp>
        <p:sp>
          <p:nvSpPr>
            <p:cNvPr id="14352" name="Text Box 14"/>
            <p:cNvSpPr txBox="1">
              <a:spLocks noChangeArrowheads="1"/>
            </p:cNvSpPr>
            <p:nvPr/>
          </p:nvSpPr>
          <p:spPr bwMode="auto">
            <a:xfrm>
              <a:off x="2269" y="1333"/>
              <a:ext cx="2458" cy="250"/>
            </a:xfrm>
            <a:prstGeom prst="rect">
              <a:avLst/>
            </a:prstGeom>
            <a:solidFill>
              <a:srgbClr val="0000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defRPr sz="2800">
                  <a:solidFill>
                    <a:schemeClr val="bg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2400">
                  <a:solidFill>
                    <a:schemeClr val="bg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>
                  <a:solidFill>
                    <a:schemeClr val="bg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1" lang="zh-CN" altLang="en-US" sz="2000" b="1">
                  <a:solidFill>
                    <a:schemeClr val="tx1"/>
                  </a:solidFill>
                </a:rPr>
                <a:t>为读</a:t>
              </a:r>
              <a:r>
                <a:rPr kumimoji="1" lang="en-US" altLang="zh-CN" sz="2000" b="1">
                  <a:solidFill>
                    <a:schemeClr val="tx1"/>
                  </a:solidFill>
                </a:rPr>
                <a:t>/</a:t>
              </a:r>
              <a:r>
                <a:rPr kumimoji="1" lang="zh-CN" altLang="en-US" sz="2000" b="1">
                  <a:solidFill>
                    <a:schemeClr val="tx1"/>
                  </a:solidFill>
                </a:rPr>
                <a:t>写打开一个文本</a:t>
              </a:r>
              <a:r>
                <a:rPr kumimoji="1" lang="en-US" altLang="zh-CN" sz="2000" b="1">
                  <a:solidFill>
                    <a:schemeClr val="tx1"/>
                  </a:solidFill>
                </a:rPr>
                <a:t>/</a:t>
              </a:r>
              <a:r>
                <a:rPr kumimoji="1" lang="zh-CN" altLang="en-US" sz="2000" b="1">
                  <a:solidFill>
                    <a:schemeClr val="tx1"/>
                  </a:solidFill>
                </a:rPr>
                <a:t>二进制文件</a:t>
              </a:r>
            </a:p>
          </p:txBody>
        </p:sp>
        <p:sp>
          <p:nvSpPr>
            <p:cNvPr id="14353" name="Text Box 15"/>
            <p:cNvSpPr txBox="1">
              <a:spLocks noChangeArrowheads="1"/>
            </p:cNvSpPr>
            <p:nvPr/>
          </p:nvSpPr>
          <p:spPr bwMode="auto">
            <a:xfrm>
              <a:off x="2349" y="1632"/>
              <a:ext cx="2458" cy="250"/>
            </a:xfrm>
            <a:prstGeom prst="rect">
              <a:avLst/>
            </a:prstGeom>
            <a:solidFill>
              <a:srgbClr val="0000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defRPr sz="2800">
                  <a:solidFill>
                    <a:schemeClr val="bg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2400">
                  <a:solidFill>
                    <a:schemeClr val="bg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>
                  <a:solidFill>
                    <a:schemeClr val="bg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1" lang="zh-CN" altLang="en-US" sz="2000" b="1">
                  <a:solidFill>
                    <a:schemeClr val="tx1"/>
                  </a:solidFill>
                </a:rPr>
                <a:t>为读</a:t>
              </a:r>
              <a:r>
                <a:rPr kumimoji="1" lang="en-US" altLang="zh-CN" sz="2000" b="1">
                  <a:solidFill>
                    <a:schemeClr val="tx1"/>
                  </a:solidFill>
                </a:rPr>
                <a:t>/</a:t>
              </a:r>
              <a:r>
                <a:rPr kumimoji="1" lang="zh-CN" altLang="en-US" sz="2000" b="1">
                  <a:solidFill>
                    <a:schemeClr val="tx1"/>
                  </a:solidFill>
                </a:rPr>
                <a:t>写建立一个文本</a:t>
              </a:r>
              <a:r>
                <a:rPr kumimoji="1" lang="en-US" altLang="zh-CN" sz="2000" b="1">
                  <a:solidFill>
                    <a:schemeClr val="tx1"/>
                  </a:solidFill>
                </a:rPr>
                <a:t>/</a:t>
              </a:r>
              <a:r>
                <a:rPr kumimoji="1" lang="zh-CN" altLang="en-US" sz="2000" b="1">
                  <a:solidFill>
                    <a:schemeClr val="tx1"/>
                  </a:solidFill>
                </a:rPr>
                <a:t>二进制文件</a:t>
              </a:r>
            </a:p>
          </p:txBody>
        </p:sp>
        <p:sp>
          <p:nvSpPr>
            <p:cNvPr id="14354" name="Text Box 16"/>
            <p:cNvSpPr txBox="1">
              <a:spLocks noChangeArrowheads="1"/>
            </p:cNvSpPr>
            <p:nvPr/>
          </p:nvSpPr>
          <p:spPr bwMode="auto">
            <a:xfrm>
              <a:off x="2028" y="1940"/>
              <a:ext cx="2941" cy="250"/>
            </a:xfrm>
            <a:prstGeom prst="rect">
              <a:avLst/>
            </a:prstGeom>
            <a:solidFill>
              <a:srgbClr val="0000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defRPr sz="2800">
                  <a:solidFill>
                    <a:schemeClr val="bg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2400">
                  <a:solidFill>
                    <a:schemeClr val="bg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>
                  <a:solidFill>
                    <a:schemeClr val="bg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1" lang="zh-CN" altLang="en-US" sz="2000" b="1">
                  <a:solidFill>
                    <a:schemeClr val="tx1"/>
                  </a:solidFill>
                </a:rPr>
                <a:t>为读</a:t>
              </a:r>
              <a:r>
                <a:rPr kumimoji="1" lang="en-US" altLang="zh-CN" sz="2000" b="1">
                  <a:solidFill>
                    <a:schemeClr val="tx1"/>
                  </a:solidFill>
                </a:rPr>
                <a:t>/</a:t>
              </a:r>
              <a:r>
                <a:rPr kumimoji="1" lang="zh-CN" altLang="en-US" sz="2000" b="1">
                  <a:solidFill>
                    <a:schemeClr val="tx1"/>
                  </a:solidFill>
                </a:rPr>
                <a:t>写打开或建立一个文本</a:t>
              </a:r>
              <a:r>
                <a:rPr kumimoji="1" lang="en-US" altLang="zh-CN" sz="2000" b="1">
                  <a:solidFill>
                    <a:schemeClr val="tx1"/>
                  </a:solidFill>
                </a:rPr>
                <a:t>/</a:t>
              </a:r>
              <a:r>
                <a:rPr kumimoji="1" lang="zh-CN" altLang="en-US" sz="2000" b="1">
                  <a:solidFill>
                    <a:schemeClr val="tx1"/>
                  </a:solidFill>
                </a:rPr>
                <a:t>二进制文件</a:t>
              </a:r>
            </a:p>
          </p:txBody>
        </p:sp>
        <p:sp>
          <p:nvSpPr>
            <p:cNvPr id="14355" name="Text Box 17"/>
            <p:cNvSpPr txBox="1">
              <a:spLocks noChangeArrowheads="1"/>
            </p:cNvSpPr>
            <p:nvPr/>
          </p:nvSpPr>
          <p:spPr bwMode="auto">
            <a:xfrm>
              <a:off x="2295" y="1096"/>
              <a:ext cx="2253" cy="250"/>
            </a:xfrm>
            <a:prstGeom prst="rect">
              <a:avLst/>
            </a:prstGeom>
            <a:solidFill>
              <a:srgbClr val="0000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r>
                <a:rPr kumimoji="1" lang="zh-CN" altLang="en-US" sz="2000" b="1" dirty="0" smtClean="0"/>
                <a:t>向文本</a:t>
              </a:r>
              <a:r>
                <a:rPr kumimoji="1" lang="en-US" altLang="zh-CN" sz="2000" b="1" dirty="0" smtClean="0"/>
                <a:t>/</a:t>
              </a:r>
              <a:r>
                <a:rPr kumimoji="1" lang="zh-CN" altLang="en-US" sz="2000" b="1" dirty="0" smtClean="0"/>
                <a:t>二进制文件尾</a:t>
              </a:r>
              <a:r>
                <a:rPr kumimoji="1" lang="zh-CN" altLang="en-US" sz="2000" b="1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追加</a:t>
              </a:r>
              <a:r>
                <a:rPr kumimoji="1" lang="zh-CN" altLang="en-US" sz="2000" b="1" dirty="0" smtClean="0"/>
                <a:t>数据</a:t>
              </a:r>
            </a:p>
          </p:txBody>
        </p:sp>
        <p:sp>
          <p:nvSpPr>
            <p:cNvPr id="14356" name="Text Box 18"/>
            <p:cNvSpPr txBox="1">
              <a:spLocks noChangeArrowheads="1"/>
            </p:cNvSpPr>
            <p:nvPr/>
          </p:nvSpPr>
          <p:spPr bwMode="auto">
            <a:xfrm>
              <a:off x="577" y="240"/>
              <a:ext cx="1082" cy="250"/>
            </a:xfrm>
            <a:prstGeom prst="rect">
              <a:avLst/>
            </a:prstGeom>
            <a:solidFill>
              <a:srgbClr val="0000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r>
                <a:rPr kumimoji="1" lang="zh-CN" altLang="en-US" sz="2000" b="1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文件使用方式</a:t>
              </a:r>
            </a:p>
          </p:txBody>
        </p:sp>
        <p:sp>
          <p:nvSpPr>
            <p:cNvPr id="14357" name="Text Box 19"/>
            <p:cNvSpPr txBox="1">
              <a:spLocks noChangeArrowheads="1"/>
            </p:cNvSpPr>
            <p:nvPr/>
          </p:nvSpPr>
          <p:spPr bwMode="auto">
            <a:xfrm>
              <a:off x="2861" y="229"/>
              <a:ext cx="438" cy="250"/>
            </a:xfrm>
            <a:prstGeom prst="rect">
              <a:avLst/>
            </a:prstGeom>
            <a:solidFill>
              <a:srgbClr val="0000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r>
                <a:rPr kumimoji="1" lang="zh-CN" altLang="en-US" sz="2000" b="1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含义</a:t>
              </a:r>
            </a:p>
          </p:txBody>
        </p:sp>
        <p:sp>
          <p:nvSpPr>
            <p:cNvPr id="14358" name="Line 20"/>
            <p:cNvSpPr>
              <a:spLocks noChangeShapeType="1"/>
            </p:cNvSpPr>
            <p:nvPr/>
          </p:nvSpPr>
          <p:spPr bwMode="auto">
            <a:xfrm>
              <a:off x="422" y="511"/>
              <a:ext cx="4845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59" name="Line 21"/>
            <p:cNvSpPr>
              <a:spLocks noChangeShapeType="1"/>
            </p:cNvSpPr>
            <p:nvPr/>
          </p:nvSpPr>
          <p:spPr bwMode="auto">
            <a:xfrm>
              <a:off x="429" y="796"/>
              <a:ext cx="4845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60" name="Line 22"/>
            <p:cNvSpPr>
              <a:spLocks noChangeShapeType="1"/>
            </p:cNvSpPr>
            <p:nvPr/>
          </p:nvSpPr>
          <p:spPr bwMode="auto">
            <a:xfrm>
              <a:off x="430" y="1074"/>
              <a:ext cx="4845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61" name="Line 23"/>
            <p:cNvSpPr>
              <a:spLocks noChangeShapeType="1"/>
            </p:cNvSpPr>
            <p:nvPr/>
          </p:nvSpPr>
          <p:spPr bwMode="auto">
            <a:xfrm>
              <a:off x="440" y="1340"/>
              <a:ext cx="4845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62" name="Line 24"/>
            <p:cNvSpPr>
              <a:spLocks noChangeShapeType="1"/>
            </p:cNvSpPr>
            <p:nvPr/>
          </p:nvSpPr>
          <p:spPr bwMode="auto">
            <a:xfrm>
              <a:off x="429" y="1618"/>
              <a:ext cx="4845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63" name="Line 25"/>
            <p:cNvSpPr>
              <a:spLocks noChangeShapeType="1"/>
            </p:cNvSpPr>
            <p:nvPr/>
          </p:nvSpPr>
          <p:spPr bwMode="auto">
            <a:xfrm>
              <a:off x="429" y="1896"/>
              <a:ext cx="4845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0986" name="Text Box 26"/>
          <p:cNvSpPr txBox="1">
            <a:spLocks noChangeArrowheads="1"/>
          </p:cNvSpPr>
          <p:nvPr/>
        </p:nvSpPr>
        <p:spPr bwMode="auto">
          <a:xfrm>
            <a:off x="0" y="5029200"/>
            <a:ext cx="9144000" cy="120015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2400" b="1" dirty="0">
                <a:latin typeface="Arial" panose="020B0604020202020204" pitchFamily="34" charset="0"/>
              </a:rPr>
              <a:t>       </a:t>
            </a:r>
            <a:r>
              <a:rPr lang="zh-CN" altLang="en-US" sz="2400" b="1" dirty="0">
                <a:solidFill>
                  <a:schemeClr val="bg2"/>
                </a:solidFill>
                <a:latin typeface="Arial" panose="020B0604020202020204" pitchFamily="34" charset="0"/>
              </a:rPr>
              <a:t>在</a:t>
            </a:r>
            <a:r>
              <a:rPr lang="en-US" altLang="zh-CN" sz="2400" b="1" dirty="0">
                <a:solidFill>
                  <a:schemeClr val="bg2"/>
                </a:solidFill>
                <a:latin typeface="Arial" panose="020B0604020202020204" pitchFamily="34" charset="0"/>
              </a:rPr>
              <a:t>FILE</a:t>
            </a:r>
            <a:r>
              <a:rPr lang="zh-CN" altLang="en-US" sz="2400" b="1" dirty="0">
                <a:solidFill>
                  <a:schemeClr val="bg2"/>
                </a:solidFill>
                <a:latin typeface="Arial" panose="020B0604020202020204" pitchFamily="34" charset="0"/>
              </a:rPr>
              <a:t>类型的结构体中，有一个成员用来表示文件的当前读写位置（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读写指针</a:t>
            </a:r>
            <a:r>
              <a:rPr lang="zh-CN" altLang="en-US" sz="2400" b="1" dirty="0">
                <a:solidFill>
                  <a:schemeClr val="bg2"/>
                </a:solidFill>
                <a:latin typeface="Arial" panose="020B0604020202020204" pitchFamily="34" charset="0"/>
              </a:rPr>
              <a:t>），一般打开文件时，读写指针指向第一个数据前面；当用“</a:t>
            </a:r>
            <a:r>
              <a:rPr lang="en-US" altLang="zh-CN" sz="2400" b="1" dirty="0">
                <a:solidFill>
                  <a:schemeClr val="bg2"/>
                </a:solidFill>
                <a:latin typeface="Arial" panose="020B0604020202020204" pitchFamily="34" charset="0"/>
              </a:rPr>
              <a:t>a”</a:t>
            </a:r>
            <a:r>
              <a:rPr lang="zh-CN" altLang="en-US" sz="2400" b="1" dirty="0">
                <a:solidFill>
                  <a:schemeClr val="bg2"/>
                </a:solidFill>
                <a:latin typeface="Arial" panose="020B0604020202020204" pitchFamily="34" charset="0"/>
              </a:rPr>
              <a:t>方式打开文件时，读写指针指向最后数据的后面。</a:t>
            </a:r>
          </a:p>
        </p:txBody>
      </p:sp>
      <p:sp>
        <p:nvSpPr>
          <p:cNvPr id="14341" name="Rectangle 29"/>
          <p:cNvSpPr>
            <a:spLocks noGrp="1" noChangeArrowheads="1"/>
          </p:cNvSpPr>
          <p:nvPr>
            <p:ph type="title"/>
          </p:nvPr>
        </p:nvSpPr>
        <p:spPr>
          <a:xfrm>
            <a:off x="323850" y="260350"/>
            <a:ext cx="7200900" cy="836613"/>
          </a:xfrm>
          <a:noFill/>
        </p:spPr>
        <p:txBody>
          <a:bodyPr/>
          <a:lstStyle/>
          <a:p>
            <a:r>
              <a:rPr lang="zh-CN" altLang="en-US" smtClean="0">
                <a:solidFill>
                  <a:schemeClr val="bg2"/>
                </a:solidFill>
              </a:rPr>
              <a:t>文件类型指针与文件打开、关闭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4096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40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ChangeArrowheads="1"/>
          </p:cNvSpPr>
          <p:nvPr/>
        </p:nvSpPr>
        <p:spPr bwMode="auto">
          <a:xfrm>
            <a:off x="179388" y="1174750"/>
            <a:ext cx="6513512" cy="739775"/>
          </a:xfrm>
          <a:prstGeom prst="rect">
            <a:avLst/>
          </a:prstGeom>
          <a:noFill/>
          <a:ln w="38100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000" b="1">
                <a:latin typeface="Arial" panose="020B0604020202020204" pitchFamily="34" charset="0"/>
                <a:ea typeface="黑体" panose="02010609060101010101" pitchFamily="49" charset="-122"/>
              </a:rPr>
              <a:t>例  </a:t>
            </a:r>
            <a:r>
              <a:rPr lang="en-US" altLang="zh-CN" sz="2000" b="1">
                <a:latin typeface="Arial" panose="020B0604020202020204" pitchFamily="34" charset="0"/>
                <a:ea typeface="黑体" panose="02010609060101010101" pitchFamily="49" charset="-122"/>
              </a:rPr>
              <a:t>FILE  *fp;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 b="1">
                <a:latin typeface="Arial" panose="020B0604020202020204" pitchFamily="34" charset="0"/>
                <a:ea typeface="黑体" panose="02010609060101010101" pitchFamily="49" charset="-122"/>
              </a:rPr>
              <a:t>      fp= fopen (“</a:t>
            </a:r>
            <a:r>
              <a:rPr lang="en-US" altLang="zh-CN" sz="2000" b="1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d:\\c\\test.txt</a:t>
            </a:r>
            <a:r>
              <a:rPr lang="en-US" altLang="zh-CN" sz="2000" b="1">
                <a:latin typeface="Arial" panose="020B0604020202020204" pitchFamily="34" charset="0"/>
                <a:ea typeface="黑体" panose="02010609060101010101" pitchFamily="49" charset="-122"/>
              </a:rPr>
              <a:t>”,”r”);</a:t>
            </a:r>
            <a:r>
              <a:rPr lang="en-US" altLang="zh-CN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  </a:t>
            </a:r>
            <a:endParaRPr lang="en-US" altLang="zh-CN" sz="2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1987" name="Rectangle 3"/>
          <p:cNvSpPr>
            <a:spLocks noChangeArrowheads="1"/>
          </p:cNvSpPr>
          <p:nvPr/>
        </p:nvSpPr>
        <p:spPr bwMode="auto">
          <a:xfrm>
            <a:off x="179388" y="2133600"/>
            <a:ext cx="6489700" cy="1044575"/>
          </a:xfrm>
          <a:prstGeom prst="rect">
            <a:avLst/>
          </a:prstGeom>
          <a:noFill/>
          <a:ln w="38100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000" b="1">
                <a:latin typeface="Arial" panose="020B0604020202020204" pitchFamily="34" charset="0"/>
                <a:ea typeface="黑体" panose="02010609060101010101" pitchFamily="49" charset="-122"/>
              </a:rPr>
              <a:t>例  </a:t>
            </a:r>
            <a:r>
              <a:rPr lang="en-US" altLang="zh-CN" sz="2000" b="1">
                <a:latin typeface="Arial" panose="020B0604020202020204" pitchFamily="34" charset="0"/>
                <a:ea typeface="黑体" panose="02010609060101010101" pitchFamily="49" charset="-122"/>
              </a:rPr>
              <a:t>FILE  *fp;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 b="1">
                <a:latin typeface="Arial" panose="020B0604020202020204" pitchFamily="34" charset="0"/>
                <a:ea typeface="黑体" panose="02010609060101010101" pitchFamily="49" charset="-122"/>
              </a:rPr>
              <a:t>      char  *filename=“</a:t>
            </a:r>
            <a:r>
              <a:rPr lang="en-US" altLang="zh-CN" sz="2000" b="1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d:\\c\\test.txt</a:t>
            </a:r>
            <a:r>
              <a:rPr lang="en-US" altLang="zh-CN" sz="2000" b="1">
                <a:latin typeface="Arial" panose="020B0604020202020204" pitchFamily="34" charset="0"/>
                <a:ea typeface="黑体" panose="02010609060101010101" pitchFamily="49" charset="-122"/>
              </a:rPr>
              <a:t>”;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 b="1">
                <a:latin typeface="Arial" panose="020B0604020202020204" pitchFamily="34" charset="0"/>
                <a:ea typeface="黑体" panose="02010609060101010101" pitchFamily="49" charset="-122"/>
              </a:rPr>
              <a:t>      fp= fopen(filename,”r”);</a:t>
            </a:r>
            <a:r>
              <a:rPr lang="en-US" altLang="zh-CN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  </a:t>
            </a:r>
            <a:endParaRPr lang="en-US" altLang="zh-CN" sz="2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1988" name="Text Box 4"/>
          <p:cNvSpPr txBox="1">
            <a:spLocks noChangeArrowheads="1"/>
          </p:cNvSpPr>
          <p:nvPr/>
        </p:nvSpPr>
        <p:spPr bwMode="auto">
          <a:xfrm>
            <a:off x="179388" y="3357563"/>
            <a:ext cx="68929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800" b="1">
                <a:latin typeface="Arial" panose="020B0604020202020204" pitchFamily="34" charset="0"/>
                <a:ea typeface="黑体" panose="02010609060101010101" pitchFamily="49" charset="-122"/>
              </a:rPr>
              <a:t>为读而打开文件“</a:t>
            </a:r>
            <a:r>
              <a:rPr lang="en-US" altLang="zh-CN" sz="1800" b="1">
                <a:latin typeface="Arial" panose="020B0604020202020204" pitchFamily="34" charset="0"/>
                <a:ea typeface="黑体" panose="02010609060101010101" pitchFamily="49" charset="-122"/>
              </a:rPr>
              <a:t>d:\c\test.txt”(</a:t>
            </a:r>
            <a:r>
              <a:rPr lang="zh-CN" altLang="en-US" sz="1800" b="1">
                <a:latin typeface="Arial" panose="020B0604020202020204" pitchFamily="34" charset="0"/>
                <a:ea typeface="黑体" panose="02010609060101010101" pitchFamily="49" charset="-122"/>
              </a:rPr>
              <a:t>已存在）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800" b="1">
                <a:latin typeface="Arial" panose="020B0604020202020204" pitchFamily="34" charset="0"/>
                <a:ea typeface="黑体" panose="02010609060101010101" pitchFamily="49" charset="-122"/>
              </a:rPr>
              <a:t>上面三种写法等效</a:t>
            </a: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41989" name="Text Box 5"/>
          <p:cNvSpPr txBox="1">
            <a:spLocks noChangeArrowheads="1"/>
          </p:cNvSpPr>
          <p:nvPr/>
        </p:nvSpPr>
        <p:spPr bwMode="auto">
          <a:xfrm>
            <a:off x="539750" y="4292600"/>
            <a:ext cx="6342063" cy="19177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 b="1">
                <a:latin typeface="Arial" panose="020B0604020202020204" pitchFamily="34" charset="0"/>
              </a:rPr>
              <a:t>例 文件打开与测试</a:t>
            </a:r>
            <a:r>
              <a:rPr kumimoji="1" lang="zh-CN" altLang="en-US" sz="2400">
                <a:latin typeface="Arial" panose="020B0604020202020204" pitchFamily="34" charset="0"/>
              </a:rPr>
              <a:t> </a:t>
            </a:r>
            <a:r>
              <a:rPr lang="zh-CN" altLang="en-US" sz="2400">
                <a:latin typeface="Arial" panose="020B0604020202020204" pitchFamily="34" charset="0"/>
                <a:ea typeface="黑体" panose="02010609060101010101" pitchFamily="49" charset="-122"/>
              </a:rPr>
              <a:t>：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 b="1">
                <a:latin typeface="Arial" panose="020B0604020202020204" pitchFamily="34" charset="0"/>
                <a:ea typeface="黑体" panose="02010609060101010101" pitchFamily="49" charset="-122"/>
              </a:rPr>
              <a:t>if ((fp=fopen(“file”, “ r”))==NULL)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 b="1">
                <a:latin typeface="Arial" panose="020B0604020202020204" pitchFamily="34" charset="0"/>
                <a:ea typeface="黑体" panose="02010609060101010101" pitchFamily="49" charset="-122"/>
              </a:rPr>
              <a:t>   { printf(“cannot open this file\n”);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 b="1">
                <a:latin typeface="Arial" panose="020B0604020202020204" pitchFamily="34" charset="0"/>
                <a:ea typeface="黑体" panose="02010609060101010101" pitchFamily="49" charset="-122"/>
              </a:rPr>
              <a:t>     exit(0);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 b="1">
                <a:latin typeface="Arial" panose="020B0604020202020204" pitchFamily="34" charset="0"/>
                <a:ea typeface="黑体" panose="02010609060101010101" pitchFamily="49" charset="-122"/>
              </a:rPr>
              <a:t>   }</a:t>
            </a:r>
          </a:p>
        </p:txBody>
      </p:sp>
      <p:sp>
        <p:nvSpPr>
          <p:cNvPr id="41990" name="AutoShape 6"/>
          <p:cNvSpPr>
            <a:spLocks noChangeArrowheads="1"/>
          </p:cNvSpPr>
          <p:nvPr/>
        </p:nvSpPr>
        <p:spPr bwMode="auto">
          <a:xfrm>
            <a:off x="4284663" y="3789363"/>
            <a:ext cx="3725862" cy="609600"/>
          </a:xfrm>
          <a:prstGeom prst="wedgeRoundRectCallout">
            <a:avLst>
              <a:gd name="adj1" fmla="val -79315"/>
              <a:gd name="adj2" fmla="val 107815"/>
              <a:gd name="adj3" fmla="val 16667"/>
            </a:avLst>
          </a:prstGeom>
          <a:solidFill>
            <a:srgbClr val="CCECFF"/>
          </a:solidFill>
          <a:ln w="38100" algn="ctr">
            <a:solidFill>
              <a:srgbClr val="FF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000" b="1"/>
              <a:t>当前目录下的文件</a:t>
            </a:r>
            <a:endParaRPr lang="zh-CN" altLang="en-US" sz="2000">
              <a:latin typeface="Arial" panose="020B0604020202020204" pitchFamily="34" charset="0"/>
            </a:endParaRPr>
          </a:p>
        </p:txBody>
      </p:sp>
      <p:sp>
        <p:nvSpPr>
          <p:cNvPr id="41991" name="AutoShape 7"/>
          <p:cNvSpPr>
            <a:spLocks noChangeArrowheads="1"/>
          </p:cNvSpPr>
          <p:nvPr/>
        </p:nvSpPr>
        <p:spPr bwMode="auto">
          <a:xfrm>
            <a:off x="5380038" y="908050"/>
            <a:ext cx="3763962" cy="461963"/>
          </a:xfrm>
          <a:prstGeom prst="wedgeRectCallout">
            <a:avLst>
              <a:gd name="adj1" fmla="val -79440"/>
              <a:gd name="adj2" fmla="val 102579"/>
            </a:avLst>
          </a:prstGeom>
          <a:solidFill>
            <a:srgbClr val="FFFF00"/>
          </a:solidFill>
          <a:ln w="28575" algn="ctr">
            <a:solidFill>
              <a:srgbClr val="990033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 b="1"/>
              <a:t>注意文件存放的路径</a:t>
            </a:r>
            <a:r>
              <a:rPr lang="en-US" altLang="zh-CN" sz="2400" b="1"/>
              <a:t>!</a:t>
            </a:r>
            <a:endParaRPr lang="en-US" altLang="zh-CN" sz="2400">
              <a:latin typeface="Arial" panose="020B0604020202020204" pitchFamily="34" charset="0"/>
            </a:endParaRPr>
          </a:p>
        </p:txBody>
      </p:sp>
      <p:sp>
        <p:nvSpPr>
          <p:cNvPr id="41992" name="AutoShape 8"/>
          <p:cNvSpPr>
            <a:spLocks noChangeArrowheads="1"/>
          </p:cNvSpPr>
          <p:nvPr/>
        </p:nvSpPr>
        <p:spPr bwMode="auto">
          <a:xfrm>
            <a:off x="3635375" y="5661025"/>
            <a:ext cx="5181600" cy="762000"/>
          </a:xfrm>
          <a:prstGeom prst="wedgeRectCallout">
            <a:avLst>
              <a:gd name="adj1" fmla="val -82352"/>
              <a:gd name="adj2" fmla="val -51875"/>
            </a:avLst>
          </a:prstGeom>
          <a:solidFill>
            <a:srgbClr val="800000"/>
          </a:solidFill>
          <a:ln w="9525" algn="ctr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 b="1">
                <a:solidFill>
                  <a:srgbClr val="FFFFFF"/>
                </a:solidFill>
                <a:latin typeface="Arial" panose="020B0604020202020204" pitchFamily="34" charset="0"/>
                <a:ea typeface="仿宋_GB2312" pitchFamily="49" charset="-122"/>
              </a:rPr>
              <a:t>功能是关闭所有文件，终止程序运行。</a:t>
            </a:r>
            <a:r>
              <a:rPr kumimoji="1" lang="en-US" altLang="zh-CN" sz="2400" b="1">
                <a:solidFill>
                  <a:srgbClr val="FFFFFF"/>
                </a:solidFill>
                <a:latin typeface="Arial" panose="020B0604020202020204" pitchFamily="34" charset="0"/>
                <a:ea typeface="仿宋_GB2312" pitchFamily="49" charset="-122"/>
              </a:rPr>
              <a:t>exit(0)</a:t>
            </a:r>
            <a:r>
              <a:rPr kumimoji="1" lang="zh-CN" altLang="en-US" sz="2400" b="1">
                <a:solidFill>
                  <a:srgbClr val="FFFFFF"/>
                </a:solidFill>
                <a:latin typeface="Arial" panose="020B0604020202020204" pitchFamily="34" charset="0"/>
                <a:ea typeface="仿宋_GB2312" pitchFamily="49" charset="-122"/>
              </a:rPr>
              <a:t>为正常终止程序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1" lang="zh-CN" altLang="en-US" sz="2400" b="1">
              <a:solidFill>
                <a:srgbClr val="FFFFFF"/>
              </a:solidFill>
              <a:latin typeface="Arial" panose="020B0604020202020204" pitchFamily="34" charset="0"/>
              <a:ea typeface="仿宋_GB2312" pitchFamily="49" charset="-122"/>
            </a:endParaRPr>
          </a:p>
        </p:txBody>
      </p:sp>
      <p:sp>
        <p:nvSpPr>
          <p:cNvPr id="41993" name="Text Box 9"/>
          <p:cNvSpPr txBox="1">
            <a:spLocks noChangeArrowheads="1"/>
          </p:cNvSpPr>
          <p:nvPr/>
        </p:nvSpPr>
        <p:spPr bwMode="auto">
          <a:xfrm>
            <a:off x="5292725" y="2060575"/>
            <a:ext cx="3611563" cy="1552575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 b="1">
                <a:latin typeface="Arial" panose="020B0604020202020204" pitchFamily="34" charset="0"/>
              </a:rPr>
              <a:t>FILE  *fp;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 b="1">
                <a:latin typeface="Arial" panose="020B0604020202020204" pitchFamily="34" charset="0"/>
              </a:rPr>
              <a:t>char  filename[80]</a:t>
            </a:r>
            <a:r>
              <a:rPr lang="zh-CN" altLang="en-US" sz="2400" b="1">
                <a:latin typeface="Arial" panose="020B0604020202020204" pitchFamily="34" charset="0"/>
              </a:rPr>
              <a:t>；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 b="1">
                <a:latin typeface="Arial" panose="020B0604020202020204" pitchFamily="34" charset="0"/>
              </a:rPr>
              <a:t>scanf(“%s”,filename);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 b="1">
                <a:latin typeface="Arial" panose="020B0604020202020204" pitchFamily="34" charset="0"/>
              </a:rPr>
              <a:t>fp= fopen(filename,”r”);</a:t>
            </a:r>
          </a:p>
        </p:txBody>
      </p:sp>
      <p:sp>
        <p:nvSpPr>
          <p:cNvPr id="15370" name="Rectangle 12"/>
          <p:cNvSpPr>
            <a:spLocks noGrp="1" noChangeArrowheads="1"/>
          </p:cNvSpPr>
          <p:nvPr>
            <p:ph type="title"/>
          </p:nvPr>
        </p:nvSpPr>
        <p:spPr>
          <a:xfrm>
            <a:off x="323850" y="260350"/>
            <a:ext cx="7200900" cy="836613"/>
          </a:xfrm>
          <a:noFill/>
        </p:spPr>
        <p:txBody>
          <a:bodyPr/>
          <a:lstStyle/>
          <a:p>
            <a:r>
              <a:rPr lang="zh-CN" altLang="en-US" smtClean="0">
                <a:solidFill>
                  <a:schemeClr val="bg2"/>
                </a:solidFill>
              </a:rPr>
              <a:t>文件类型指针与文件打开、关闭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1" dur="500"/>
                                        <p:tgtEl>
                                          <p:spTgt spid="41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41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3" dur="500"/>
                                        <p:tgtEl>
                                          <p:spTgt spid="41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19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19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19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19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6" grpId="0" animBg="1"/>
      <p:bldP spid="41987" grpId="0" animBg="1"/>
      <p:bldP spid="41988" grpId="0"/>
      <p:bldP spid="41989" grpId="0" animBg="1"/>
      <p:bldP spid="41990" grpId="0" animBg="1"/>
      <p:bldP spid="41991" grpId="0" animBg="1"/>
      <p:bldP spid="41992" grpId="0" animBg="1" autoUpdateAnimBg="0"/>
      <p:bldP spid="4199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50825" y="1125538"/>
            <a:ext cx="8569325" cy="5334000"/>
          </a:xfrm>
        </p:spPr>
        <p:txBody>
          <a:bodyPr/>
          <a:lstStyle/>
          <a:p>
            <a:pPr>
              <a:defRPr/>
            </a:pPr>
            <a:r>
              <a:rPr lang="en-US" altLang="zh-CN" sz="300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  <a:ea typeface="楷体_GB2312" pitchFamily="49" charset="-122"/>
              </a:rPr>
              <a:t>4.</a:t>
            </a:r>
            <a:r>
              <a:rPr lang="zh-CN" altLang="en-US" sz="300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  <a:ea typeface="楷体_GB2312" pitchFamily="49" charset="-122"/>
              </a:rPr>
              <a:t>文件关闭函数</a:t>
            </a:r>
            <a:r>
              <a:rPr lang="en-US" altLang="zh-CN" sz="300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  <a:ea typeface="楷体_GB2312" pitchFamily="49" charset="-122"/>
              </a:rPr>
              <a:t>fclose()</a:t>
            </a:r>
          </a:p>
          <a:p>
            <a:pPr lvl="1">
              <a:defRPr/>
            </a:pPr>
            <a:r>
              <a:rPr lang="zh-CN" altLang="en-US" sz="2800" smtClean="0">
                <a:solidFill>
                  <a:srgbClr val="9900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  <a:ea typeface="楷体_GB2312" pitchFamily="49" charset="-122"/>
              </a:rPr>
              <a:t>常用的调用形式</a:t>
            </a:r>
          </a:p>
          <a:p>
            <a:pPr algn="just">
              <a:spcBef>
                <a:spcPct val="10000"/>
              </a:spcBef>
              <a:buClr>
                <a:srgbClr val="FF0066"/>
              </a:buClr>
              <a:buFontTx/>
              <a:buNone/>
              <a:defRPr/>
            </a:pPr>
            <a:r>
              <a:rPr lang="zh-CN" altLang="en-US" sz="2400" smtClean="0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  <a:ea typeface="楷体_GB2312" pitchFamily="49" charset="-122"/>
              </a:rPr>
              <a:t>		</a:t>
            </a:r>
            <a:r>
              <a:rPr lang="en-US" altLang="zh-CN" sz="2000" smtClean="0"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FILE  *fp</a:t>
            </a:r>
            <a:r>
              <a:rPr lang="zh-CN" altLang="en-US" sz="2000" smtClean="0"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  <a:ea typeface="楷体_GB2312" pitchFamily="49" charset="-122"/>
              </a:rPr>
              <a:t>；</a:t>
            </a:r>
          </a:p>
          <a:p>
            <a:pPr algn="just">
              <a:spcBef>
                <a:spcPct val="10000"/>
              </a:spcBef>
              <a:buClr>
                <a:schemeClr val="bg1"/>
              </a:buClr>
              <a:buFontTx/>
              <a:buNone/>
              <a:defRPr/>
            </a:pPr>
            <a:r>
              <a:rPr lang="zh-CN" altLang="en-US" sz="2000" smtClean="0"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  <a:ea typeface="楷体_GB2312" pitchFamily="49" charset="-122"/>
              </a:rPr>
              <a:t>    	</a:t>
            </a:r>
            <a:r>
              <a:rPr lang="en-US" altLang="zh-CN" sz="200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fclose</a:t>
            </a:r>
            <a:r>
              <a:rPr lang="en-US" altLang="zh-CN" sz="2000" smtClean="0"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( </a:t>
            </a:r>
            <a:r>
              <a:rPr lang="en-US" altLang="zh-CN" sz="2000" smtClean="0">
                <a:solidFill>
                  <a:srgbClr val="33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fp</a:t>
            </a:r>
            <a:r>
              <a:rPr lang="en-US" altLang="zh-CN" sz="2000" smtClean="0"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 )</a:t>
            </a:r>
            <a:r>
              <a:rPr lang="zh-CN" altLang="en-US" sz="2000" smtClean="0"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  <a:ea typeface="楷体_GB2312" pitchFamily="49" charset="-122"/>
              </a:rPr>
              <a:t>；</a:t>
            </a:r>
          </a:p>
          <a:p>
            <a:pPr algn="just">
              <a:spcBef>
                <a:spcPct val="10000"/>
              </a:spcBef>
              <a:buClr>
                <a:schemeClr val="bg1"/>
              </a:buClr>
              <a:buFontTx/>
              <a:buNone/>
              <a:defRPr/>
            </a:pPr>
            <a:r>
              <a:rPr lang="zh-CN" altLang="en-US" sz="2000" smtClean="0">
                <a:solidFill>
                  <a:srgbClr val="33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  <a:ea typeface="楷体_GB2312" pitchFamily="49" charset="-122"/>
              </a:rPr>
              <a:t>    	</a:t>
            </a:r>
            <a:r>
              <a:rPr lang="en-US" altLang="zh-CN" sz="2000" smtClean="0">
                <a:solidFill>
                  <a:srgbClr val="33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fp</a:t>
            </a:r>
            <a:r>
              <a:rPr lang="zh-CN" altLang="en-US" sz="2000" smtClean="0"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  <a:ea typeface="楷体_GB2312" pitchFamily="49" charset="-122"/>
              </a:rPr>
              <a:t>：已经打开的文件指针。</a:t>
            </a:r>
            <a:endParaRPr lang="zh-CN" altLang="en-US" sz="2000" smtClean="0">
              <a:solidFill>
                <a:srgbClr val="66FF66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宋体" panose="02010600030101010101" pitchFamily="2" charset="-122"/>
              <a:ea typeface="楷体_GB2312" pitchFamily="49" charset="-122"/>
            </a:endParaRPr>
          </a:p>
          <a:p>
            <a:pPr lvl="1">
              <a:defRPr/>
            </a:pPr>
            <a:r>
              <a:rPr lang="zh-CN" altLang="en-US" sz="2800" smtClean="0">
                <a:solidFill>
                  <a:srgbClr val="9900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  <a:ea typeface="楷体_GB2312" pitchFamily="49" charset="-122"/>
              </a:rPr>
              <a:t>功能</a:t>
            </a:r>
          </a:p>
          <a:p>
            <a:pPr algn="just">
              <a:spcBef>
                <a:spcPct val="10000"/>
              </a:spcBef>
              <a:buClr>
                <a:srgbClr val="FF0066"/>
              </a:buClr>
              <a:buFontTx/>
              <a:buNone/>
              <a:defRPr/>
            </a:pPr>
            <a:r>
              <a:rPr lang="zh-CN" altLang="en-US" sz="2400" smtClean="0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  <a:ea typeface="楷体_GB2312" pitchFamily="49" charset="-122"/>
              </a:rPr>
              <a:t>		</a:t>
            </a:r>
            <a:r>
              <a:rPr lang="zh-CN" altLang="en-US" sz="2000" smtClean="0"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  <a:ea typeface="楷体_GB2312" pitchFamily="49" charset="-122"/>
              </a:rPr>
              <a:t>关闭</a:t>
            </a:r>
            <a:r>
              <a:rPr lang="en-US" altLang="zh-CN" sz="2000" smtClean="0">
                <a:solidFill>
                  <a:srgbClr val="33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fp</a:t>
            </a:r>
            <a:r>
              <a:rPr lang="zh-CN" altLang="en-US" sz="2000" smtClean="0"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  <a:ea typeface="楷体_GB2312" pitchFamily="49" charset="-122"/>
              </a:rPr>
              <a:t>指定的文件，释放该文件的缓冲区、及文件指针。</a:t>
            </a:r>
          </a:p>
          <a:p>
            <a:pPr>
              <a:spcBef>
                <a:spcPct val="10000"/>
              </a:spcBef>
              <a:defRPr/>
            </a:pPr>
            <a:r>
              <a:rPr lang="zh-CN" altLang="en-US" sz="2000" smtClean="0"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  <a:ea typeface="楷体_GB2312" pitchFamily="49" charset="-122"/>
              </a:rPr>
              <a:t>    	若文件关闭成功，则返回</a:t>
            </a:r>
            <a:r>
              <a:rPr lang="en-US" altLang="zh-CN" sz="2000" smtClean="0">
                <a:solidFill>
                  <a:srgbClr val="CC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lang="zh-CN" altLang="en-US" sz="2000" smtClean="0"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  <a:ea typeface="楷体_GB2312" pitchFamily="49" charset="-122"/>
              </a:rPr>
              <a:t>；</a:t>
            </a:r>
          </a:p>
          <a:p>
            <a:pPr algn="just">
              <a:spcBef>
                <a:spcPct val="10000"/>
              </a:spcBef>
              <a:defRPr/>
            </a:pPr>
            <a:r>
              <a:rPr lang="zh-CN" altLang="en-US" sz="2000" smtClean="0"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  <a:ea typeface="楷体_GB2312" pitchFamily="49" charset="-122"/>
              </a:rPr>
              <a:t>    	若文件关闭失败，则返回</a:t>
            </a:r>
            <a:r>
              <a:rPr lang="zh-CN" altLang="en-US" sz="2000" smtClean="0">
                <a:solidFill>
                  <a:srgbClr val="CC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  <a:ea typeface="楷体_GB2312" pitchFamily="49" charset="-122"/>
              </a:rPr>
              <a:t>非</a:t>
            </a:r>
            <a:r>
              <a:rPr lang="en-US" altLang="zh-CN" sz="2000" smtClean="0">
                <a:solidFill>
                  <a:srgbClr val="CC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lang="zh-CN" altLang="en-US" sz="2000" smtClean="0"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  <a:ea typeface="楷体_GB2312" pitchFamily="49" charset="-122"/>
              </a:rPr>
              <a:t>值。</a:t>
            </a:r>
          </a:p>
        </p:txBody>
      </p:sp>
      <p:sp>
        <p:nvSpPr>
          <p:cNvPr id="16387" name="Rectangle 7"/>
          <p:cNvSpPr>
            <a:spLocks noGrp="1" noChangeArrowheads="1"/>
          </p:cNvSpPr>
          <p:nvPr>
            <p:ph type="title"/>
          </p:nvPr>
        </p:nvSpPr>
        <p:spPr>
          <a:xfrm>
            <a:off x="323850" y="260350"/>
            <a:ext cx="7200900" cy="836613"/>
          </a:xfrm>
          <a:noFill/>
        </p:spPr>
        <p:txBody>
          <a:bodyPr/>
          <a:lstStyle/>
          <a:p>
            <a:r>
              <a:rPr lang="zh-CN" altLang="en-US" smtClean="0">
                <a:solidFill>
                  <a:schemeClr val="bg2"/>
                </a:solidFill>
              </a:rPr>
              <a:t>文件类型指针与文件打开、关闭</a:t>
            </a:r>
          </a:p>
        </p:txBody>
      </p:sp>
      <p:sp>
        <p:nvSpPr>
          <p:cNvPr id="43016" name="Text Box 8"/>
          <p:cNvSpPr txBox="1">
            <a:spLocks noChangeArrowheads="1"/>
          </p:cNvSpPr>
          <p:nvPr/>
        </p:nvSpPr>
        <p:spPr bwMode="auto">
          <a:xfrm>
            <a:off x="1042988" y="5229225"/>
            <a:ext cx="7127875" cy="64135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1800" b="1"/>
              <a:t>!!!fopen</a:t>
            </a:r>
            <a:r>
              <a:rPr kumimoji="1" lang="zh-CN" altLang="en-US" sz="1800" b="1"/>
              <a:t>函数和</a:t>
            </a:r>
            <a:r>
              <a:rPr kumimoji="1" lang="en-US" altLang="zh-CN" sz="1800" b="1"/>
              <a:t>fclose</a:t>
            </a:r>
            <a:r>
              <a:rPr kumimoji="1" lang="zh-CN" altLang="en-US" sz="1800" b="1"/>
              <a:t>函数总是成对出现的。无</a:t>
            </a:r>
            <a:r>
              <a:rPr kumimoji="1" lang="en-US" altLang="zh-CN" sz="1800" b="1"/>
              <a:t>fclose</a:t>
            </a:r>
            <a:r>
              <a:rPr kumimoji="1" lang="zh-CN" altLang="en-US" sz="1800" b="1"/>
              <a:t>函数时会导致部分数据丢失！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3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3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0" grpId="0"/>
      <p:bldP spid="4301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23850" y="1268413"/>
            <a:ext cx="8569325" cy="38862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kumimoji="1" lang="zh-CN" altLang="en-US" sz="240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宋体" panose="02010600030101010101" pitchFamily="2" charset="-122"/>
                <a:ea typeface="楷体_GB2312" pitchFamily="49" charset="-122"/>
              </a:rPr>
              <a:t>      对文本文件的操作，主要是</a:t>
            </a:r>
            <a:r>
              <a:rPr kumimoji="1" lang="zh-CN" altLang="en-US" sz="240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  <a:ea typeface="楷体_GB2312" pitchFamily="49" charset="-122"/>
              </a:rPr>
              <a:t>读写操作</a:t>
            </a:r>
            <a:r>
              <a:rPr kumimoji="1" lang="zh-CN" altLang="en-US" sz="240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宋体" panose="02010600030101010101" pitchFamily="2" charset="-122"/>
                <a:ea typeface="楷体_GB2312" pitchFamily="49" charset="-122"/>
              </a:rPr>
              <a:t>，必须</a:t>
            </a:r>
            <a:r>
              <a:rPr kumimoji="1" lang="zh-CN" altLang="en-US" sz="240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  <a:ea typeface="楷体_GB2312" pitchFamily="49" charset="-122"/>
              </a:rPr>
              <a:t>按</a:t>
            </a:r>
            <a:r>
              <a:rPr kumimoji="1" lang="zh-CN" altLang="en-US" sz="240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宋体" panose="02010600030101010101" pitchFamily="2" charset="-122"/>
                <a:ea typeface="楷体_GB2312" pitchFamily="49" charset="-122"/>
              </a:rPr>
              <a:t>文件中字符的</a:t>
            </a:r>
            <a:r>
              <a:rPr kumimoji="1" lang="zh-CN" altLang="en-US" sz="240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  <a:ea typeface="楷体_GB2312" pitchFamily="49" charset="-122"/>
              </a:rPr>
              <a:t>先后顺序</a:t>
            </a:r>
            <a:r>
              <a:rPr kumimoji="1" lang="zh-CN" altLang="en-US" sz="240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宋体" panose="02010600030101010101" pitchFamily="2" charset="-122"/>
                <a:ea typeface="楷体_GB2312" pitchFamily="49" charset="-122"/>
              </a:rPr>
              <a:t>进行，只能在操作了第</a:t>
            </a:r>
            <a:r>
              <a:rPr kumimoji="1" lang="en-US" altLang="en-US" sz="2400" smtClean="0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</a:rPr>
              <a:t>i</a:t>
            </a:r>
            <a:r>
              <a:rPr kumimoji="1" lang="zh-CN" altLang="en-US" sz="240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宋体" panose="02010600030101010101" pitchFamily="2" charset="-122"/>
                <a:ea typeface="楷体_GB2312" pitchFamily="49" charset="-122"/>
              </a:rPr>
              <a:t>个字符之后，才能操作第</a:t>
            </a:r>
            <a:r>
              <a:rPr kumimoji="1" lang="en-US" altLang="zh-CN" sz="2400" smtClean="0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en-US" sz="2400" smtClean="0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</a:rPr>
              <a:t>+1</a:t>
            </a:r>
            <a:r>
              <a:rPr kumimoji="1" lang="zh-CN" altLang="en-US" sz="240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宋体" panose="02010600030101010101" pitchFamily="2" charset="-122"/>
                <a:ea typeface="楷体_GB2312" pitchFamily="49" charset="-122"/>
              </a:rPr>
              <a:t>个字符。</a:t>
            </a:r>
          </a:p>
          <a:p>
            <a:pPr>
              <a:defRPr/>
            </a:pPr>
            <a:r>
              <a:rPr kumimoji="1" lang="zh-CN" altLang="en-US" sz="240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宋体" panose="02010600030101010101" pitchFamily="2" charset="-122"/>
                <a:ea typeface="楷体_GB2312" pitchFamily="49" charset="-122"/>
              </a:rPr>
              <a:t>  在对文件操作时，文件的</a:t>
            </a:r>
            <a:r>
              <a:rPr kumimoji="1" lang="zh-CN" altLang="en-US" sz="240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  <a:ea typeface="楷体_GB2312" pitchFamily="49" charset="-122"/>
              </a:rPr>
              <a:t>读写指针</a:t>
            </a:r>
            <a:r>
              <a:rPr kumimoji="1" lang="zh-CN" altLang="en-US" sz="240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宋体" panose="02010600030101010101" pitchFamily="2" charset="-122"/>
                <a:ea typeface="楷体_GB2312" pitchFamily="49" charset="-122"/>
              </a:rPr>
              <a:t>由系统</a:t>
            </a:r>
            <a:r>
              <a:rPr kumimoji="1" lang="zh-CN" altLang="en-US" sz="240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  <a:ea typeface="楷体_GB2312" pitchFamily="49" charset="-122"/>
              </a:rPr>
              <a:t>自动向后</a:t>
            </a:r>
            <a:r>
              <a:rPr kumimoji="1" lang="zh-CN" altLang="en-US" sz="240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宋体" panose="02010600030101010101" pitchFamily="2" charset="-122"/>
                <a:ea typeface="楷体_GB2312" pitchFamily="49" charset="-122"/>
              </a:rPr>
              <a:t>移动。</a:t>
            </a:r>
          </a:p>
          <a:p>
            <a:pPr>
              <a:defRPr/>
            </a:pPr>
            <a:r>
              <a:rPr lang="zh-CN" altLang="en-US" sz="2400" smtClean="0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     通过调用</a:t>
            </a:r>
            <a:r>
              <a:rPr lang="en-US" altLang="zh-CN" sz="240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feof</a:t>
            </a:r>
            <a:r>
              <a:rPr lang="zh-CN" altLang="en-US" sz="240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函数</a:t>
            </a:r>
            <a:r>
              <a:rPr lang="zh-CN" altLang="en-US" sz="2400" smtClean="0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可测试是否到文件尾。</a:t>
            </a:r>
            <a:r>
              <a:rPr lang="zh-CN" altLang="en-US" smtClean="0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 </a:t>
            </a:r>
            <a:endParaRPr kumimoji="1" lang="zh-CN" altLang="en-US" smtClean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宋体" panose="02010600030101010101" pitchFamily="2" charset="-122"/>
              <a:ea typeface="楷体_GB2312" pitchFamily="49" charset="-122"/>
            </a:endParaRPr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684213" y="0"/>
            <a:ext cx="7200900" cy="836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zh-CN" altLang="en-US" sz="320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title"/>
          </p:nvPr>
        </p:nvSpPr>
        <p:spPr>
          <a:xfrm>
            <a:off x="323850" y="260350"/>
            <a:ext cx="7200900" cy="836613"/>
          </a:xfrm>
        </p:spPr>
        <p:txBody>
          <a:bodyPr/>
          <a:lstStyle/>
          <a:p>
            <a:r>
              <a:rPr lang="zh-CN" altLang="en-US" smtClean="0">
                <a:solidFill>
                  <a:schemeClr val="bg2"/>
                </a:solidFill>
              </a:rPr>
              <a:t>文本文件的操作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2555875" y="1196975"/>
            <a:ext cx="41132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b="1">
                <a:latin typeface="Arial" panose="020B0604020202020204" pitchFamily="34" charset="0"/>
              </a:rPr>
              <a:t>文本文件的输入输出函数</a:t>
            </a:r>
          </a:p>
        </p:txBody>
      </p:sp>
      <p:graphicFrame>
        <p:nvGraphicFramePr>
          <p:cNvPr id="45059" name="Group 3"/>
          <p:cNvGraphicFramePr>
            <a:graphicFrameLocks noGrp="1"/>
          </p:cNvGraphicFramePr>
          <p:nvPr/>
        </p:nvGraphicFramePr>
        <p:xfrm>
          <a:off x="1331913" y="1773238"/>
          <a:ext cx="7010400" cy="4522791"/>
        </p:xfrm>
        <a:graphic>
          <a:graphicData uri="http://schemas.openxmlformats.org/drawingml/2006/table">
            <a:tbl>
              <a:tblPr/>
              <a:tblGrid>
                <a:gridCol w="1700212"/>
                <a:gridCol w="5310188"/>
              </a:tblGrid>
              <a:tr h="6080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函数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描述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24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fgetc()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从文件中获得一个字符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24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fgets()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从文件中获得一个字符串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24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fscanf()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da-DK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和</a:t>
                      </a:r>
                      <a:r>
                        <a:rPr kumimoji="0" lang="da-DK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scanf()</a:t>
                      </a:r>
                      <a:r>
                        <a:rPr kumimoji="0" lang="zh-CN" altLang="da-DK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一样，但用于文件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24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fputc()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向文件写入一个字符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24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fputs()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向文件写入一个字符串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24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fprintf()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da-DK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和</a:t>
                      </a:r>
                      <a:r>
                        <a:rPr kumimoji="0" lang="da-DK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printf()</a:t>
                      </a:r>
                      <a:r>
                        <a:rPr kumimoji="0" lang="zh-CN" altLang="da-DK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一样，但用于文件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8461" name="Rectangle 32"/>
          <p:cNvSpPr>
            <a:spLocks noGrp="1" noChangeArrowheads="1"/>
          </p:cNvSpPr>
          <p:nvPr>
            <p:ph type="title"/>
          </p:nvPr>
        </p:nvSpPr>
        <p:spPr>
          <a:xfrm>
            <a:off x="323850" y="260350"/>
            <a:ext cx="7200900" cy="836613"/>
          </a:xfrm>
          <a:noFill/>
        </p:spPr>
        <p:txBody>
          <a:bodyPr/>
          <a:lstStyle/>
          <a:p>
            <a:r>
              <a:rPr lang="zh-CN" altLang="en-US" smtClean="0">
                <a:solidFill>
                  <a:schemeClr val="bg2"/>
                </a:solidFill>
              </a:rPr>
              <a:t>文本文件的操作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ChangeArrowheads="1"/>
          </p:cNvSpPr>
          <p:nvPr/>
        </p:nvSpPr>
        <p:spPr bwMode="auto">
          <a:xfrm>
            <a:off x="179388" y="981075"/>
            <a:ext cx="7924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3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eaLnBrk="0" hangingPunct="0">
              <a:defRPr sz="3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eaLnBrk="0" hangingPunct="0">
              <a:defRPr sz="3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eaLnBrk="0" hangingPunct="0">
              <a:defRPr sz="3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eaLnBrk="0" hangingPunct="0">
              <a:defRPr sz="3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>
              <a:defRPr/>
            </a:pPr>
            <a:r>
              <a:rPr lang="zh-CN" altLang="en-US" smtClean="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一、</a:t>
            </a:r>
            <a:r>
              <a:rPr lang="en-US" altLang="zh-CN" smtClean="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fputc</a:t>
            </a:r>
            <a:r>
              <a:rPr lang="zh-CN" altLang="en-US" smtClean="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函数和</a:t>
            </a:r>
            <a:r>
              <a:rPr lang="en-US" altLang="zh-CN" smtClean="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fgetc</a:t>
            </a:r>
            <a:r>
              <a:rPr lang="zh-CN" altLang="en-US" smtClean="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函数</a:t>
            </a:r>
            <a:r>
              <a:rPr lang="zh-CN" altLang="en-US" sz="2000" b="1" smtClean="0"/>
              <a:t> </a:t>
            </a:r>
          </a:p>
        </p:txBody>
      </p:sp>
      <p:sp>
        <p:nvSpPr>
          <p:cNvPr id="46083" name="Text Box 3"/>
          <p:cNvSpPr txBox="1">
            <a:spLocks noChangeArrowheads="1"/>
          </p:cNvSpPr>
          <p:nvPr/>
        </p:nvSpPr>
        <p:spPr bwMode="auto">
          <a:xfrm>
            <a:off x="381000" y="1700213"/>
            <a:ext cx="8763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kumimoji="1" lang="zh-CN" altLang="en-US" b="1"/>
              <a:t>这两个函数是</a:t>
            </a:r>
            <a:r>
              <a:rPr kumimoji="1" lang="zh-CN" altLang="en-US" b="1">
                <a:solidFill>
                  <a:srgbClr val="FF0000"/>
                </a:solidFill>
              </a:rPr>
              <a:t>以字符为单位</a:t>
            </a:r>
            <a:r>
              <a:rPr kumimoji="1" lang="zh-CN" altLang="en-US" b="1"/>
              <a:t>进行文件读写的函数。</a:t>
            </a:r>
          </a:p>
        </p:txBody>
      </p:sp>
      <p:sp>
        <p:nvSpPr>
          <p:cNvPr id="46084" name="Text Box 4"/>
          <p:cNvSpPr txBox="1">
            <a:spLocks noChangeArrowheads="1"/>
          </p:cNvSpPr>
          <p:nvPr/>
        </p:nvSpPr>
        <p:spPr bwMode="auto">
          <a:xfrm>
            <a:off x="395288" y="2420938"/>
            <a:ext cx="39624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kumimoji="1" lang="en-US" altLang="zh-CN" sz="3000" b="1">
                <a:latin typeface="楷体_GB2312" pitchFamily="49" charset="-122"/>
                <a:ea typeface="楷体_GB2312" pitchFamily="49" charset="-122"/>
              </a:rPr>
              <a:t>1. fputc</a:t>
            </a:r>
            <a:r>
              <a:rPr kumimoji="1" lang="zh-CN" altLang="en-US" sz="3000" b="1">
                <a:latin typeface="楷体_GB2312" pitchFamily="49" charset="-122"/>
                <a:ea typeface="楷体_GB2312" pitchFamily="49" charset="-122"/>
              </a:rPr>
              <a:t>函数</a:t>
            </a:r>
          </a:p>
        </p:txBody>
      </p:sp>
      <p:sp>
        <p:nvSpPr>
          <p:cNvPr id="46085" name="Text Box 5"/>
          <p:cNvSpPr txBox="1">
            <a:spLocks noChangeArrowheads="1"/>
          </p:cNvSpPr>
          <p:nvPr/>
        </p:nvSpPr>
        <p:spPr bwMode="auto">
          <a:xfrm>
            <a:off x="1116013" y="3141663"/>
            <a:ext cx="6705600" cy="617537"/>
          </a:xfrm>
          <a:prstGeom prst="rect">
            <a:avLst/>
          </a:prstGeom>
          <a:solidFill>
            <a:srgbClr val="FFFF00"/>
          </a:solidFill>
          <a:ln w="381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kumimoji="1" lang="en-US" altLang="zh-CN" sz="3200" b="1">
                <a:latin typeface="楷体_GB2312" pitchFamily="49" charset="-122"/>
                <a:ea typeface="楷体_GB2312" pitchFamily="49" charset="-122"/>
              </a:rPr>
              <a:t>fputc(</a:t>
            </a:r>
            <a:r>
              <a:rPr kumimoji="1" lang="zh-CN" altLang="en-US" sz="3200" b="1">
                <a:latin typeface="楷体_GB2312" pitchFamily="49" charset="-122"/>
                <a:ea typeface="楷体_GB2312" pitchFamily="49" charset="-122"/>
              </a:rPr>
              <a:t>字符常量或变量</a:t>
            </a:r>
            <a:r>
              <a:rPr kumimoji="1" lang="en-US" altLang="zh-CN" sz="3200" b="1">
                <a:latin typeface="楷体_GB2312" pitchFamily="49" charset="-122"/>
                <a:ea typeface="楷体_GB2312" pitchFamily="49" charset="-122"/>
              </a:rPr>
              <a:t>,</a:t>
            </a:r>
            <a:r>
              <a:rPr kumimoji="1" lang="zh-CN" altLang="en-US" sz="3200" b="1">
                <a:latin typeface="楷体_GB2312" pitchFamily="49" charset="-122"/>
                <a:ea typeface="楷体_GB2312" pitchFamily="49" charset="-122"/>
              </a:rPr>
              <a:t>文件指针</a:t>
            </a:r>
            <a:r>
              <a:rPr kumimoji="1" lang="en-US" altLang="zh-CN" sz="3200" b="1">
                <a:latin typeface="楷体_GB2312" pitchFamily="49" charset="-122"/>
                <a:ea typeface="楷体_GB2312" pitchFamily="49" charset="-122"/>
              </a:rPr>
              <a:t>);</a:t>
            </a:r>
            <a:r>
              <a:rPr kumimoji="1" lang="en-US" altLang="zh-CN" sz="32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  <p:sp>
        <p:nvSpPr>
          <p:cNvPr id="46086" name="Text Box 6"/>
          <p:cNvSpPr txBox="1">
            <a:spLocks noChangeArrowheads="1"/>
          </p:cNvSpPr>
          <p:nvPr/>
        </p:nvSpPr>
        <p:spPr bwMode="auto">
          <a:xfrm>
            <a:off x="495300" y="3933825"/>
            <a:ext cx="8648700" cy="858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kumimoji="1" lang="zh-CN" altLang="en-US" sz="2400" b="1">
                <a:solidFill>
                  <a:srgbClr val="990033"/>
                </a:solidFill>
              </a:rPr>
              <a:t>功能：</a:t>
            </a:r>
            <a:r>
              <a:rPr kumimoji="1" lang="zh-CN" altLang="en-US" sz="2400" b="1"/>
              <a:t>把指定字符存入文件指针所指的文件中。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buClrTx/>
              <a:buFontTx/>
              <a:buNone/>
            </a:pPr>
            <a:r>
              <a:rPr kumimoji="1" lang="zh-CN" altLang="en-US" sz="2400" b="1"/>
              <a:t>            如果输出失败，则返回一个</a:t>
            </a:r>
            <a:r>
              <a:rPr kumimoji="1" lang="en-US" altLang="zh-CN" sz="2400" b="1">
                <a:solidFill>
                  <a:srgbClr val="FF0000"/>
                </a:solidFill>
              </a:rPr>
              <a:t>EOF</a:t>
            </a:r>
            <a:r>
              <a:rPr kumimoji="1" lang="zh-CN" altLang="en-US" sz="2400" b="1"/>
              <a:t>（</a:t>
            </a:r>
            <a:r>
              <a:rPr kumimoji="1" lang="en-US" altLang="zh-CN" sz="2400" b="1"/>
              <a:t>-1</a:t>
            </a:r>
            <a:r>
              <a:rPr kumimoji="1" lang="zh-CN" altLang="en-US" sz="2400" b="1"/>
              <a:t>）。</a:t>
            </a:r>
          </a:p>
        </p:txBody>
      </p:sp>
      <p:sp>
        <p:nvSpPr>
          <p:cNvPr id="46087" name="Text Box 7"/>
          <p:cNvSpPr txBox="1">
            <a:spLocks noChangeArrowheads="1"/>
          </p:cNvSpPr>
          <p:nvPr/>
        </p:nvSpPr>
        <p:spPr bwMode="auto">
          <a:xfrm>
            <a:off x="468313" y="5013325"/>
            <a:ext cx="8305800" cy="858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kumimoji="1" lang="zh-CN" altLang="en-US" sz="2400" b="1"/>
              <a:t>例如</a:t>
            </a:r>
            <a:r>
              <a:rPr kumimoji="1" lang="en-US" altLang="zh-CN" sz="2400" b="1"/>
              <a:t>:   fputc(ch,fp); </a:t>
            </a:r>
          </a:p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kumimoji="1" lang="zh-CN" altLang="en-US" sz="2400" b="1"/>
              <a:t>含义：将</a:t>
            </a:r>
            <a:r>
              <a:rPr kumimoji="1" lang="en-US" altLang="zh-CN" sz="2400" b="1"/>
              <a:t>ch</a:t>
            </a:r>
            <a:r>
              <a:rPr kumimoji="1" lang="zh-CN" altLang="en-US" sz="2400" b="1"/>
              <a:t>的值输出到</a:t>
            </a:r>
            <a:r>
              <a:rPr kumimoji="1" lang="en-US" altLang="zh-CN" sz="2400" b="1"/>
              <a:t>fp</a:t>
            </a:r>
            <a:r>
              <a:rPr kumimoji="1" lang="zh-CN" altLang="en-US" sz="2400" b="1"/>
              <a:t>所指向的文件中去。</a:t>
            </a:r>
          </a:p>
        </p:txBody>
      </p:sp>
      <p:sp>
        <p:nvSpPr>
          <p:cNvPr id="46088" name="AutoShape 8"/>
          <p:cNvSpPr>
            <a:spLocks noChangeArrowheads="1"/>
          </p:cNvSpPr>
          <p:nvPr/>
        </p:nvSpPr>
        <p:spPr bwMode="auto">
          <a:xfrm>
            <a:off x="5543550" y="1268413"/>
            <a:ext cx="3600450" cy="431800"/>
          </a:xfrm>
          <a:prstGeom prst="wedgeRectCallout">
            <a:avLst>
              <a:gd name="adj1" fmla="val -62917"/>
              <a:gd name="adj2" fmla="val -12134"/>
            </a:avLst>
          </a:prstGeom>
          <a:solidFill>
            <a:srgbClr val="FFFF99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000" b="1">
                <a:latin typeface="Arial" panose="020B0604020202020204" pitchFamily="34" charset="0"/>
              </a:rPr>
              <a:t>与</a:t>
            </a:r>
            <a:r>
              <a:rPr lang="en-US" altLang="zh-CN" sz="2000" b="1">
                <a:latin typeface="Arial" panose="020B0604020202020204" pitchFamily="34" charset="0"/>
              </a:rPr>
              <a:t>putchar()/getchar()</a:t>
            </a:r>
            <a:r>
              <a:rPr lang="zh-CN" altLang="en-US" sz="2000" b="1">
                <a:latin typeface="Arial" panose="020B0604020202020204" pitchFamily="34" charset="0"/>
              </a:rPr>
              <a:t>对应</a:t>
            </a:r>
          </a:p>
        </p:txBody>
      </p:sp>
      <p:sp>
        <p:nvSpPr>
          <p:cNvPr id="19465" name="Rectangle 11"/>
          <p:cNvSpPr>
            <a:spLocks noGrp="1" noChangeArrowheads="1"/>
          </p:cNvSpPr>
          <p:nvPr>
            <p:ph type="title"/>
          </p:nvPr>
        </p:nvSpPr>
        <p:spPr>
          <a:xfrm>
            <a:off x="323850" y="260350"/>
            <a:ext cx="7200900" cy="836613"/>
          </a:xfrm>
          <a:noFill/>
        </p:spPr>
        <p:txBody>
          <a:bodyPr/>
          <a:lstStyle/>
          <a:p>
            <a:r>
              <a:rPr lang="zh-CN" altLang="en-US" smtClean="0">
                <a:solidFill>
                  <a:schemeClr val="bg2"/>
                </a:solidFill>
              </a:rPr>
              <a:t>文本文件的操作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6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60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60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60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60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6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6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6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9" dur="500"/>
                                        <p:tgtEl>
                                          <p:spTgt spid="46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46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460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2" grpId="0" autoUpdateAnimBg="0"/>
      <p:bldP spid="46083" grpId="0" autoUpdateAnimBg="0"/>
      <p:bldP spid="46084" grpId="0" autoUpdateAnimBg="0"/>
      <p:bldP spid="46085" grpId="0" animBg="1"/>
      <p:bldP spid="46086" grpId="0" autoUpdateAnimBg="0"/>
      <p:bldP spid="4608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 Box 2"/>
          <p:cNvSpPr txBox="1">
            <a:spLocks noChangeArrowheads="1"/>
          </p:cNvSpPr>
          <p:nvPr/>
        </p:nvSpPr>
        <p:spPr bwMode="auto">
          <a:xfrm>
            <a:off x="250825" y="1125538"/>
            <a:ext cx="72009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2800" b="1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2. fgetc</a:t>
            </a:r>
            <a:r>
              <a:rPr lang="zh-CN" altLang="en-US" sz="2800" b="1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函数</a:t>
            </a:r>
          </a:p>
        </p:txBody>
      </p:sp>
      <p:sp>
        <p:nvSpPr>
          <p:cNvPr id="47107" name="Text Box 3"/>
          <p:cNvSpPr txBox="1">
            <a:spLocks noChangeArrowheads="1"/>
          </p:cNvSpPr>
          <p:nvPr/>
        </p:nvSpPr>
        <p:spPr bwMode="auto">
          <a:xfrm>
            <a:off x="1476375" y="1844675"/>
            <a:ext cx="5334000" cy="587375"/>
          </a:xfrm>
          <a:prstGeom prst="rect">
            <a:avLst/>
          </a:prstGeom>
          <a:solidFill>
            <a:srgbClr val="FFFF00"/>
          </a:solidFill>
          <a:ln w="38100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kumimoji="1" lang="zh-CN" altLang="en-US" sz="3000" b="1">
                <a:latin typeface="楷体_GB2312" pitchFamily="49" charset="-122"/>
                <a:ea typeface="楷体_GB2312" pitchFamily="49" charset="-122"/>
              </a:rPr>
              <a:t> 字符变量</a:t>
            </a:r>
            <a:r>
              <a:rPr kumimoji="1" lang="en-US" altLang="zh-CN" sz="3000" b="1">
                <a:latin typeface="楷体_GB2312" pitchFamily="49" charset="-122"/>
                <a:ea typeface="楷体_GB2312" pitchFamily="49" charset="-122"/>
              </a:rPr>
              <a:t>=</a:t>
            </a:r>
            <a:r>
              <a:rPr kumimoji="1" lang="en-US" altLang="zh-CN" sz="30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fgetc</a:t>
            </a:r>
            <a:r>
              <a:rPr kumimoji="1" lang="en-US" altLang="zh-CN" sz="3000" b="1">
                <a:latin typeface="楷体_GB2312" pitchFamily="49" charset="-122"/>
                <a:ea typeface="楷体_GB2312" pitchFamily="49" charset="-122"/>
              </a:rPr>
              <a:t>(</a:t>
            </a:r>
            <a:r>
              <a:rPr kumimoji="1" lang="zh-CN" altLang="en-US" sz="3000" b="1">
                <a:latin typeface="楷体_GB2312" pitchFamily="49" charset="-122"/>
                <a:ea typeface="楷体_GB2312" pitchFamily="49" charset="-122"/>
              </a:rPr>
              <a:t>文件指针</a:t>
            </a:r>
            <a:r>
              <a:rPr kumimoji="1" lang="en-US" altLang="zh-CN" sz="3000" b="1">
                <a:latin typeface="楷体_GB2312" pitchFamily="49" charset="-122"/>
                <a:ea typeface="楷体_GB2312" pitchFamily="49" charset="-122"/>
              </a:rPr>
              <a:t>);</a:t>
            </a:r>
            <a:r>
              <a:rPr kumimoji="1" lang="en-US" altLang="zh-CN" sz="3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  <p:sp>
        <p:nvSpPr>
          <p:cNvPr id="47108" name="Text Box 4"/>
          <p:cNvSpPr txBox="1">
            <a:spLocks noChangeArrowheads="1"/>
          </p:cNvSpPr>
          <p:nvPr/>
        </p:nvSpPr>
        <p:spPr bwMode="auto">
          <a:xfrm>
            <a:off x="323850" y="2636838"/>
            <a:ext cx="8640763" cy="1373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kumimoji="1" lang="zh-CN" altLang="en-US" sz="2800" b="1">
                <a:solidFill>
                  <a:schemeClr val="bg2"/>
                </a:solidFill>
              </a:rPr>
              <a:t>功能：从文件指针所指文件中读一个字符赋给指定的字符变量。当遇文件结束符，返回一个文件结束标志</a:t>
            </a:r>
            <a:r>
              <a:rPr kumimoji="1" lang="en-US" altLang="zh-CN" sz="28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EOF</a:t>
            </a:r>
            <a:r>
              <a:rPr kumimoji="1" lang="zh-CN" altLang="en-US" sz="2800" b="1">
                <a:solidFill>
                  <a:schemeClr val="bg2"/>
                </a:solidFill>
              </a:rPr>
              <a:t>（</a:t>
            </a:r>
            <a:r>
              <a:rPr kumimoji="1" lang="en-US" altLang="zh-CN" sz="2800" b="1">
                <a:solidFill>
                  <a:schemeClr val="bg2"/>
                </a:solidFill>
              </a:rPr>
              <a:t>-1</a:t>
            </a:r>
            <a:r>
              <a:rPr kumimoji="1" lang="zh-CN" altLang="en-US" sz="2800" b="1">
                <a:solidFill>
                  <a:schemeClr val="bg2"/>
                </a:solidFill>
              </a:rPr>
              <a:t>）。</a:t>
            </a:r>
          </a:p>
        </p:txBody>
      </p:sp>
      <p:sp>
        <p:nvSpPr>
          <p:cNvPr id="47109" name="Text Box 5"/>
          <p:cNvSpPr txBox="1">
            <a:spLocks noChangeArrowheads="1"/>
          </p:cNvSpPr>
          <p:nvPr/>
        </p:nvSpPr>
        <p:spPr bwMode="auto">
          <a:xfrm>
            <a:off x="250825" y="4149725"/>
            <a:ext cx="8686800" cy="858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kumimoji="1" lang="zh-CN" altLang="en-US" sz="2400" b="1"/>
              <a:t>例如：</a:t>
            </a:r>
            <a:r>
              <a:rPr kumimoji="1" lang="en-US" altLang="zh-CN" sz="2400" b="1"/>
              <a:t>ch=fgetc(fp);  </a:t>
            </a:r>
          </a:p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kumimoji="1" lang="zh-CN" altLang="en-US" sz="2400" b="1"/>
              <a:t>含义：从</a:t>
            </a:r>
            <a:r>
              <a:rPr kumimoji="1" lang="en-US" altLang="zh-CN" sz="2400" b="1"/>
              <a:t>fp</a:t>
            </a:r>
            <a:r>
              <a:rPr kumimoji="1" lang="zh-CN" altLang="en-US" sz="2400" b="1"/>
              <a:t>所指向的文件中读入一个字符赋给字符变量</a:t>
            </a:r>
            <a:r>
              <a:rPr kumimoji="1" lang="en-US" altLang="zh-CN" sz="2400" b="1"/>
              <a:t>ch</a:t>
            </a:r>
            <a:r>
              <a:rPr kumimoji="1" lang="zh-CN" altLang="en-US" sz="2400" b="1"/>
              <a:t>。</a:t>
            </a:r>
          </a:p>
        </p:txBody>
      </p:sp>
      <p:sp>
        <p:nvSpPr>
          <p:cNvPr id="20486" name="Rectangle 8"/>
          <p:cNvSpPr>
            <a:spLocks noGrp="1" noChangeArrowheads="1"/>
          </p:cNvSpPr>
          <p:nvPr>
            <p:ph type="title"/>
          </p:nvPr>
        </p:nvSpPr>
        <p:spPr>
          <a:xfrm>
            <a:off x="323850" y="260350"/>
            <a:ext cx="7200900" cy="836613"/>
          </a:xfrm>
          <a:noFill/>
        </p:spPr>
        <p:txBody>
          <a:bodyPr/>
          <a:lstStyle/>
          <a:p>
            <a:r>
              <a:rPr lang="zh-CN" altLang="en-US" smtClean="0">
                <a:solidFill>
                  <a:schemeClr val="bg2"/>
                </a:solidFill>
              </a:rPr>
              <a:t>文本文件的操作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47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7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471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6" grpId="0" autoUpdateAnimBg="0"/>
      <p:bldP spid="47107" grpId="0" animBg="1"/>
      <p:bldP spid="47108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0" y="112553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 b="1">
                <a:solidFill>
                  <a:srgbClr val="0000FF"/>
                </a:solidFill>
                <a:ea typeface="楷体_GB2312" pitchFamily="49" charset="-122"/>
              </a:rPr>
              <a:t>【</a:t>
            </a:r>
            <a:r>
              <a:rPr lang="zh-CN" altLang="en-US" sz="2400" b="1">
                <a:solidFill>
                  <a:srgbClr val="0000FF"/>
                </a:solidFill>
                <a:ea typeface="楷体_GB2312" pitchFamily="49" charset="-122"/>
              </a:rPr>
              <a:t>例</a:t>
            </a:r>
            <a:r>
              <a:rPr lang="en-US" altLang="zh-CN" sz="2400" b="1">
                <a:solidFill>
                  <a:srgbClr val="0000FF"/>
                </a:solidFill>
                <a:ea typeface="楷体_GB2312" pitchFamily="49" charset="-122"/>
              </a:rPr>
              <a:t>1】</a:t>
            </a:r>
            <a:r>
              <a:rPr lang="zh-CN" altLang="en-US" sz="2400" b="1">
                <a:latin typeface="Arial" panose="020B0604020202020204" pitchFamily="34" charset="0"/>
                <a:ea typeface="黑体" panose="02010609060101010101" pitchFamily="49" charset="-122"/>
              </a:rPr>
              <a:t>从键盘输入字符逐个存到磁盘文件中，直到输入‘</a:t>
            </a:r>
            <a:r>
              <a:rPr lang="en-US" altLang="zh-CN" sz="2400" b="1">
                <a:latin typeface="Arial" panose="020B0604020202020204" pitchFamily="34" charset="0"/>
                <a:ea typeface="黑体" panose="02010609060101010101" pitchFamily="49" charset="-122"/>
              </a:rPr>
              <a:t>#’</a:t>
            </a:r>
            <a:r>
              <a:rPr lang="zh-CN" altLang="en-US" sz="2400" b="1">
                <a:latin typeface="Arial" panose="020B0604020202020204" pitchFamily="34" charset="0"/>
                <a:ea typeface="黑体" panose="02010609060101010101" pitchFamily="49" charset="-122"/>
              </a:rPr>
              <a:t>为止。</a:t>
            </a:r>
          </a:p>
        </p:txBody>
      </p:sp>
      <p:sp>
        <p:nvSpPr>
          <p:cNvPr id="48131" name="Rectangle 3"/>
          <p:cNvSpPr>
            <a:spLocks noChangeArrowheads="1"/>
          </p:cNvSpPr>
          <p:nvPr/>
        </p:nvSpPr>
        <p:spPr bwMode="auto">
          <a:xfrm>
            <a:off x="539750" y="1628775"/>
            <a:ext cx="8183563" cy="2225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CC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33CC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 b="1">
                <a:latin typeface="Arial" panose="020B0604020202020204" pitchFamily="34" charset="0"/>
                <a:ea typeface="黑体" panose="02010609060101010101" pitchFamily="49" charset="-122"/>
              </a:rPr>
              <a:t>//chap12ex1.c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 b="1">
                <a:latin typeface="Arial" panose="020B0604020202020204" pitchFamily="34" charset="0"/>
                <a:ea typeface="黑体" panose="02010609060101010101" pitchFamily="49" charset="-122"/>
              </a:rPr>
              <a:t>#include &lt;stdio.h&gt;    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 b="1">
                <a:latin typeface="Arial" panose="020B0604020202020204" pitchFamily="34" charset="0"/>
                <a:ea typeface="黑体" panose="02010609060101010101" pitchFamily="49" charset="-122"/>
              </a:rPr>
              <a:t>#include  "stdlib.h"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 b="1">
                <a:latin typeface="Arial" panose="020B0604020202020204" pitchFamily="34" charset="0"/>
                <a:ea typeface="黑体" panose="02010609060101010101" pitchFamily="49" charset="-122"/>
              </a:rPr>
              <a:t>int  main()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 b="1">
                <a:latin typeface="Arial" panose="020B0604020202020204" pitchFamily="34" charset="0"/>
                <a:ea typeface="黑体" panose="02010609060101010101" pitchFamily="49" charset="-122"/>
              </a:rPr>
              <a:t>{  FILE *fp;    char ch,*filename=“d:\\file\\a.txt”;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 b="1">
                <a:latin typeface="Arial" panose="020B0604020202020204" pitchFamily="34" charset="0"/>
                <a:ea typeface="黑体" panose="02010609060101010101" pitchFamily="49" charset="-122"/>
              </a:rPr>
              <a:t>    if((fp=fopen(filename,"w"))==NULL)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 b="1">
                <a:latin typeface="Arial" panose="020B0604020202020204" pitchFamily="34" charset="0"/>
                <a:ea typeface="黑体" panose="02010609060101010101" pitchFamily="49" charset="-122"/>
              </a:rPr>
              <a:t>    {   printf("cannot open file\n");	exit(0);    }</a:t>
            </a:r>
            <a:endParaRPr lang="en-US" altLang="zh-CN" sz="2000">
              <a:latin typeface="Arial" panose="020B0604020202020204" pitchFamily="34" charset="0"/>
            </a:endParaRPr>
          </a:p>
        </p:txBody>
      </p:sp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755650" y="3716338"/>
            <a:ext cx="6264275" cy="2652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CC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33CC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   </a:t>
            </a:r>
            <a:r>
              <a:rPr lang="en-US" altLang="zh-CN" sz="2000" b="1">
                <a:latin typeface="Arial" panose="020B0604020202020204" pitchFamily="34" charset="0"/>
                <a:ea typeface="黑体" panose="02010609060101010101" pitchFamily="49" charset="-122"/>
              </a:rPr>
              <a:t>printf("Please input string, with #:");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 b="1">
                <a:latin typeface="Arial" panose="020B0604020202020204" pitchFamily="34" charset="0"/>
                <a:ea typeface="黑体" panose="02010609060101010101" pitchFamily="49" charset="-122"/>
              </a:rPr>
              <a:t>    while((ch=getchar())!='#')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 b="1">
                <a:latin typeface="Arial" panose="020B0604020202020204" pitchFamily="34" charset="0"/>
                <a:ea typeface="黑体" panose="02010609060101010101" pitchFamily="49" charset="-122"/>
              </a:rPr>
              <a:t>    {    fputc(ch,fp);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 b="1">
                <a:latin typeface="Arial" panose="020B0604020202020204" pitchFamily="34" charset="0"/>
                <a:ea typeface="黑体" panose="02010609060101010101" pitchFamily="49" charset="-122"/>
              </a:rPr>
              <a:t>          putchar(ch);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 b="1">
                <a:latin typeface="Arial" panose="020B0604020202020204" pitchFamily="34" charset="0"/>
                <a:ea typeface="黑体" panose="02010609060101010101" pitchFamily="49" charset="-122"/>
              </a:rPr>
              <a:t>    }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 b="1">
                <a:latin typeface="Arial" panose="020B0604020202020204" pitchFamily="34" charset="0"/>
                <a:ea typeface="黑体" panose="02010609060101010101" pitchFamily="49" charset="-122"/>
              </a:rPr>
              <a:t>    fclose(fp);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 b="1">
                <a:latin typeface="Arial" panose="020B0604020202020204" pitchFamily="34" charset="0"/>
                <a:ea typeface="黑体" panose="02010609060101010101" pitchFamily="49" charset="-122"/>
              </a:rPr>
              <a:t>    return 0;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 b="1">
                <a:latin typeface="Arial" panose="020B0604020202020204" pitchFamily="34" charset="0"/>
                <a:ea typeface="黑体" panose="02010609060101010101" pitchFamily="49" charset="-122"/>
              </a:rPr>
              <a:t>}</a:t>
            </a:r>
            <a:endParaRPr lang="en-US" altLang="zh-CN" sz="2000">
              <a:latin typeface="Arial" panose="020B0604020202020204" pitchFamily="34" charset="0"/>
            </a:endParaRPr>
          </a:p>
        </p:txBody>
      </p:sp>
      <p:sp>
        <p:nvSpPr>
          <p:cNvPr id="21509" name="Rectangle 5"/>
          <p:cNvSpPr>
            <a:spLocks noGrp="1" noChangeArrowheads="1"/>
          </p:cNvSpPr>
          <p:nvPr>
            <p:ph type="title"/>
          </p:nvPr>
        </p:nvSpPr>
        <p:spPr>
          <a:xfrm>
            <a:off x="323850" y="260350"/>
            <a:ext cx="7200900" cy="836613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zh-CN" altLang="en-US" smtClean="0">
                <a:solidFill>
                  <a:schemeClr val="bg2"/>
                </a:solidFill>
              </a:rPr>
              <a:t>文本文件的操作示例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8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8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1" grpId="0"/>
      <p:bldP spid="4813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179388" y="1196975"/>
            <a:ext cx="85328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 b="1">
                <a:solidFill>
                  <a:srgbClr val="0000FF"/>
                </a:solidFill>
                <a:ea typeface="楷体_GB2312" pitchFamily="49" charset="-122"/>
              </a:rPr>
              <a:t>【</a:t>
            </a:r>
            <a:r>
              <a:rPr lang="zh-CN" altLang="en-US" sz="2400" b="1">
                <a:solidFill>
                  <a:srgbClr val="0000FF"/>
                </a:solidFill>
                <a:ea typeface="楷体_GB2312" pitchFamily="49" charset="-122"/>
              </a:rPr>
              <a:t>例</a:t>
            </a:r>
            <a:r>
              <a:rPr lang="en-US" altLang="zh-CN" sz="2400" b="1">
                <a:solidFill>
                  <a:srgbClr val="0000FF"/>
                </a:solidFill>
                <a:ea typeface="楷体_GB2312" pitchFamily="49" charset="-122"/>
              </a:rPr>
              <a:t>2】</a:t>
            </a:r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读文本文件内容，并显示。</a:t>
            </a:r>
          </a:p>
        </p:txBody>
      </p:sp>
      <p:sp>
        <p:nvSpPr>
          <p:cNvPr id="49155" name="Rectangle 3"/>
          <p:cNvSpPr>
            <a:spLocks noChangeArrowheads="1"/>
          </p:cNvSpPr>
          <p:nvPr/>
        </p:nvSpPr>
        <p:spPr bwMode="auto">
          <a:xfrm>
            <a:off x="539750" y="1628775"/>
            <a:ext cx="7912100" cy="483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CC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33CC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 eaLnBrk="1" hangingPunct="1">
              <a:defRPr/>
            </a:pPr>
            <a:r>
              <a:rPr lang="en-US" altLang="zh-CN" sz="2400" b="1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//chap12ex2.c</a:t>
            </a:r>
          </a:p>
          <a:p>
            <a:pPr eaLnBrk="1" hangingPunct="1">
              <a:defRPr/>
            </a:pPr>
            <a:r>
              <a:rPr lang="en-US" altLang="zh-CN" sz="2400" b="1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#include &lt;</a:t>
            </a:r>
            <a:r>
              <a:rPr lang="en-US" altLang="zh-CN" sz="2400" b="1" dirty="0" err="1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stdio.h</a:t>
            </a:r>
            <a:r>
              <a:rPr lang="en-US" altLang="zh-CN" sz="2400" b="1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&gt;</a:t>
            </a:r>
          </a:p>
          <a:p>
            <a:pPr eaLnBrk="1" hangingPunct="1">
              <a:defRPr/>
            </a:pPr>
            <a:r>
              <a:rPr lang="en-US" altLang="zh-CN" sz="2400" b="1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#include "</a:t>
            </a:r>
            <a:r>
              <a:rPr lang="en-US" altLang="zh-CN" sz="2400" b="1" dirty="0" err="1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stdlib.h</a:t>
            </a:r>
            <a:r>
              <a:rPr lang="en-US" altLang="zh-CN" sz="2400" b="1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"</a:t>
            </a:r>
          </a:p>
          <a:p>
            <a:pPr eaLnBrk="1" hangingPunct="1">
              <a:defRPr/>
            </a:pPr>
            <a:r>
              <a:rPr lang="en-US" altLang="zh-CN" sz="2400" b="1" dirty="0" err="1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int</a:t>
            </a:r>
            <a:r>
              <a:rPr lang="en-US" altLang="zh-CN" sz="2400" b="1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main()</a:t>
            </a:r>
          </a:p>
          <a:p>
            <a:pPr eaLnBrk="1" hangingPunct="1">
              <a:defRPr/>
            </a:pPr>
            <a:r>
              <a:rPr lang="en-US" altLang="zh-CN" sz="2400" b="1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{  FILE *</a:t>
            </a:r>
            <a:r>
              <a:rPr lang="en-US" altLang="zh-CN" sz="2400" b="1" dirty="0" err="1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fp</a:t>
            </a:r>
            <a:r>
              <a:rPr lang="en-US" altLang="zh-CN" sz="2400" b="1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;</a:t>
            </a:r>
          </a:p>
          <a:p>
            <a:pPr eaLnBrk="1" hangingPunct="1">
              <a:defRPr/>
            </a:pPr>
            <a:r>
              <a:rPr lang="en-US" altLang="zh-CN" sz="2400" b="1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   char </a:t>
            </a:r>
            <a:r>
              <a:rPr lang="en-US" altLang="zh-CN" sz="2400" b="1" dirty="0" err="1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ch</a:t>
            </a:r>
            <a:r>
              <a:rPr lang="en-US" altLang="zh-CN" sz="2400" b="1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,*filename= “d:\\file\\a.txt";</a:t>
            </a:r>
          </a:p>
          <a:p>
            <a:pPr eaLnBrk="1" hangingPunct="1">
              <a:defRPr/>
            </a:pPr>
            <a:r>
              <a:rPr lang="en-US" altLang="zh-CN" sz="2400" b="1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   if((</a:t>
            </a:r>
            <a:r>
              <a:rPr lang="en-US" altLang="zh-CN" sz="2400" b="1" dirty="0" err="1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fp</a:t>
            </a:r>
            <a:r>
              <a:rPr lang="en-US" altLang="zh-CN" sz="2400" b="1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=</a:t>
            </a:r>
            <a:r>
              <a:rPr lang="en-US" altLang="zh-CN" sz="2400" b="1" dirty="0" err="1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fopen</a:t>
            </a:r>
            <a:r>
              <a:rPr lang="en-US" altLang="zh-CN" sz="2400" b="1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(filename, " r"))==NULL)</a:t>
            </a:r>
          </a:p>
          <a:p>
            <a:pPr eaLnBrk="1" hangingPunct="1">
              <a:defRPr/>
            </a:pPr>
            <a:r>
              <a:rPr lang="en-US" altLang="zh-CN" sz="2400" b="1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   {   </a:t>
            </a:r>
            <a:r>
              <a:rPr lang="en-US" altLang="zh-CN" sz="2400" b="1" dirty="0" err="1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printf</a:t>
            </a:r>
            <a:r>
              <a:rPr lang="en-US" altLang="zh-CN" sz="2400" b="1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("cannot open file\n");    exit(0); }</a:t>
            </a:r>
          </a:p>
          <a:p>
            <a:pPr eaLnBrk="1" hangingPunct="1">
              <a:defRPr/>
            </a:pPr>
            <a:r>
              <a:rPr lang="en-US" altLang="zh-CN" sz="2400" b="1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   while((</a:t>
            </a:r>
            <a:r>
              <a:rPr lang="en-US" altLang="zh-CN" sz="2400" b="1" dirty="0" err="1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ch</a:t>
            </a:r>
            <a:r>
              <a:rPr lang="en-US" altLang="zh-CN" sz="2400" b="1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=</a:t>
            </a:r>
            <a:r>
              <a:rPr lang="en-US" altLang="zh-CN" sz="2400" b="1" dirty="0" err="1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fgetc</a:t>
            </a:r>
            <a:r>
              <a:rPr lang="en-US" altLang="zh-CN" sz="2400" b="1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(</a:t>
            </a:r>
            <a:r>
              <a:rPr lang="en-US" altLang="zh-CN" sz="2400" b="1" dirty="0" err="1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fp</a:t>
            </a:r>
            <a:r>
              <a:rPr lang="en-US" altLang="zh-CN" sz="2400" b="1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)</a:t>
            </a:r>
            <a:r>
              <a:rPr lang="en-US" altLang="zh-CN" sz="2400" b="1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)!=</a:t>
            </a:r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</a:rPr>
              <a:t>EOF</a:t>
            </a:r>
            <a:r>
              <a:rPr lang="en-US" altLang="zh-CN" sz="2400" b="1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)</a:t>
            </a:r>
          </a:p>
          <a:p>
            <a:pPr eaLnBrk="1" hangingPunct="1">
              <a:defRPr/>
            </a:pPr>
            <a:r>
              <a:rPr lang="en-US" altLang="zh-CN" sz="2400" b="1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       </a:t>
            </a:r>
            <a:r>
              <a:rPr lang="en-US" altLang="zh-CN" sz="2400" b="1" dirty="0" err="1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putchar</a:t>
            </a:r>
            <a:r>
              <a:rPr lang="en-US" altLang="zh-CN" sz="2400" b="1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(</a:t>
            </a:r>
            <a:r>
              <a:rPr lang="en-US" altLang="zh-CN" sz="2400" b="1" dirty="0" err="1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ch</a:t>
            </a:r>
            <a:r>
              <a:rPr lang="en-US" altLang="zh-CN" sz="2400" b="1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);</a:t>
            </a:r>
          </a:p>
          <a:p>
            <a:pPr eaLnBrk="1" hangingPunct="1">
              <a:defRPr/>
            </a:pPr>
            <a:r>
              <a:rPr lang="en-US" altLang="zh-CN" sz="2400" b="1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   </a:t>
            </a:r>
            <a:r>
              <a:rPr lang="en-US" altLang="zh-CN" sz="2400" b="1" dirty="0" err="1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fclose</a:t>
            </a:r>
            <a:r>
              <a:rPr lang="en-US" altLang="zh-CN" sz="2400" b="1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(</a:t>
            </a:r>
            <a:r>
              <a:rPr lang="en-US" altLang="zh-CN" sz="2400" b="1" dirty="0" err="1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fp</a:t>
            </a:r>
            <a:r>
              <a:rPr lang="en-US" altLang="zh-CN" sz="2400" b="1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);</a:t>
            </a:r>
          </a:p>
          <a:p>
            <a:pPr eaLnBrk="1" hangingPunct="1">
              <a:defRPr/>
            </a:pPr>
            <a:r>
              <a:rPr lang="en-US" altLang="zh-CN" sz="2400" b="1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   return 0;</a:t>
            </a:r>
          </a:p>
          <a:p>
            <a:pPr eaLnBrk="1" hangingPunct="1">
              <a:defRPr/>
            </a:pPr>
            <a:r>
              <a:rPr lang="en-US" altLang="zh-CN" sz="2400" b="1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}</a:t>
            </a:r>
            <a:endParaRPr lang="en-US" altLang="zh-CN" sz="24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9156" name="AutoShape 4"/>
          <p:cNvSpPr>
            <a:spLocks noChangeArrowheads="1"/>
          </p:cNvSpPr>
          <p:nvPr/>
        </p:nvSpPr>
        <p:spPr bwMode="auto">
          <a:xfrm>
            <a:off x="3995738" y="5516563"/>
            <a:ext cx="3790950" cy="557212"/>
          </a:xfrm>
          <a:prstGeom prst="wedgeRectCallout">
            <a:avLst>
              <a:gd name="adj1" fmla="val -41079"/>
              <a:gd name="adj2" fmla="val -152278"/>
            </a:avLst>
          </a:prstGeom>
          <a:solidFill>
            <a:srgbClr val="FFCCCC"/>
          </a:solidFill>
          <a:ln w="38100">
            <a:solidFill>
              <a:srgbClr val="FF99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b="1">
                <a:latin typeface="Arial" panose="020B0604020202020204" pitchFamily="34" charset="0"/>
                <a:ea typeface="黑体" panose="02010609060101010101" pitchFamily="49" charset="-122"/>
              </a:rPr>
              <a:t>判断文本文件是否结束</a:t>
            </a: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22533" name="Rectangle 7"/>
          <p:cNvSpPr>
            <a:spLocks noGrp="1" noChangeArrowheads="1"/>
          </p:cNvSpPr>
          <p:nvPr>
            <p:ph type="title"/>
          </p:nvPr>
        </p:nvSpPr>
        <p:spPr>
          <a:xfrm>
            <a:off x="323850" y="260350"/>
            <a:ext cx="7200900" cy="836613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zh-CN" altLang="en-US" smtClean="0">
                <a:solidFill>
                  <a:schemeClr val="bg2"/>
                </a:solidFill>
              </a:rPr>
              <a:t>文本文件的操作示例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9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9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9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91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91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5" grpId="0"/>
      <p:bldP spid="4915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solidFill>
                  <a:schemeClr val="bg2"/>
                </a:solidFill>
              </a:rPr>
              <a:t>本章主要内容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Clr>
                <a:srgbClr val="0000CC"/>
              </a:buClr>
              <a:buFont typeface="Wingdings" panose="05000000000000000000" pitchFamily="2" charset="2"/>
              <a:buChar char="p"/>
              <a:defRPr/>
            </a:pPr>
            <a:r>
              <a:rPr kumimoji="1" lang="zh-CN" altLang="en-US" smtClean="0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文件的概念与文件的打开方式</a:t>
            </a:r>
          </a:p>
          <a:p>
            <a:pPr>
              <a:buClr>
                <a:srgbClr val="0000CC"/>
              </a:buClr>
              <a:buFont typeface="Wingdings" panose="05000000000000000000" pitchFamily="2" charset="2"/>
              <a:buChar char="p"/>
              <a:defRPr/>
            </a:pPr>
            <a:r>
              <a:rPr kumimoji="1" lang="zh-CN" altLang="en-US" smtClean="0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文本文件、二进制文件的读、写操作</a:t>
            </a:r>
          </a:p>
          <a:p>
            <a:pPr>
              <a:buClr>
                <a:srgbClr val="0000CC"/>
              </a:buClr>
              <a:buFont typeface="Wingdings" panose="05000000000000000000" pitchFamily="2" charset="2"/>
              <a:buChar char="p"/>
              <a:defRPr/>
            </a:pPr>
            <a:r>
              <a:rPr kumimoji="1" lang="zh-CN" altLang="en-US" smtClean="0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标准文件的概念与使用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ext Box 2"/>
          <p:cNvSpPr txBox="1">
            <a:spLocks noChangeArrowheads="1"/>
          </p:cNvSpPr>
          <p:nvPr/>
        </p:nvSpPr>
        <p:spPr bwMode="auto">
          <a:xfrm>
            <a:off x="250825" y="1412875"/>
            <a:ext cx="8893175" cy="2709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CC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33CC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 b="1">
                <a:latin typeface="Arial" panose="020B0604020202020204" pitchFamily="34" charset="0"/>
                <a:ea typeface="黑体" panose="02010609060101010101" pitchFamily="49" charset="-122"/>
              </a:rPr>
              <a:t>#include &lt;stdio.h&gt;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 b="1">
                <a:latin typeface="Arial" panose="020B0604020202020204" pitchFamily="34" charset="0"/>
                <a:ea typeface="黑体" panose="02010609060101010101" pitchFamily="49" charset="-122"/>
              </a:rPr>
              <a:t>#include "stdlib.h"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 b="1">
                <a:latin typeface="Arial" panose="020B0604020202020204" pitchFamily="34" charset="0"/>
                <a:ea typeface="黑体" panose="02010609060101010101" pitchFamily="49" charset="-122"/>
              </a:rPr>
              <a:t>int main()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 b="1">
                <a:latin typeface="Arial" panose="020B0604020202020204" pitchFamily="34" charset="0"/>
                <a:ea typeface="黑体" panose="02010609060101010101" pitchFamily="49" charset="-122"/>
              </a:rPr>
              <a:t>{   FILE *in, *out;  </a:t>
            </a:r>
            <a:r>
              <a:rPr lang="en-US" altLang="zh-CN" sz="2000" b="1">
                <a:ea typeface="楷体_GB2312" pitchFamily="49" charset="-122"/>
              </a:rPr>
              <a:t>/* </a:t>
            </a:r>
            <a:r>
              <a:rPr lang="zh-CN" altLang="en-US" sz="2000" b="1">
                <a:ea typeface="楷体_GB2312" pitchFamily="49" charset="-122"/>
              </a:rPr>
              <a:t>文件指针 *</a:t>
            </a:r>
            <a:r>
              <a:rPr lang="en-US" altLang="zh-CN" sz="2000" b="1">
                <a:ea typeface="楷体_GB2312" pitchFamily="49" charset="-122"/>
              </a:rPr>
              <a:t>/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 b="1">
                <a:latin typeface="Arial" panose="020B0604020202020204" pitchFamily="34" charset="0"/>
                <a:ea typeface="黑体" panose="02010609060101010101" pitchFamily="49" charset="-122"/>
              </a:rPr>
              <a:t>   char   ch,infile[10]=“a.txt”,outfile[10]=“b.txt”; </a:t>
            </a:r>
            <a:r>
              <a:rPr lang="en-US" altLang="zh-CN" sz="2000" b="1">
                <a:ea typeface="楷体_GB2312" pitchFamily="49" charset="-122"/>
              </a:rPr>
              <a:t>/*</a:t>
            </a:r>
            <a:r>
              <a:rPr lang="zh-CN" altLang="en-US" sz="2000" b="1">
                <a:ea typeface="楷体_GB2312" pitchFamily="49" charset="-122"/>
              </a:rPr>
              <a:t>存放文件名*</a:t>
            </a:r>
            <a:r>
              <a:rPr lang="en-US" altLang="zh-CN" sz="2000" b="1">
                <a:ea typeface="楷体_GB2312" pitchFamily="49" charset="-122"/>
              </a:rPr>
              <a:t>/</a:t>
            </a:r>
            <a:r>
              <a:rPr lang="en-US" altLang="zh-CN" sz="2400" b="1"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 b="1">
                <a:latin typeface="Arial" panose="020B0604020202020204" pitchFamily="34" charset="0"/>
                <a:ea typeface="黑体" panose="02010609060101010101" pitchFamily="49" charset="-122"/>
              </a:rPr>
              <a:t>  if</a:t>
            </a:r>
            <a:r>
              <a:rPr lang="en-US" altLang="zh-CN"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lang="en-US" altLang="zh-CN" sz="2400" b="1">
                <a:latin typeface="Arial" panose="020B0604020202020204" pitchFamily="34" charset="0"/>
                <a:ea typeface="黑体" panose="02010609060101010101" pitchFamily="49" charset="-122"/>
              </a:rPr>
              <a:t>(</a:t>
            </a:r>
            <a:r>
              <a:rPr lang="en-US" altLang="zh-CN" sz="2400" b="1">
                <a:solidFill>
                  <a:srgbClr val="0066CC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(in = fopen(infile, "r"))== NULL</a:t>
            </a:r>
            <a:r>
              <a:rPr lang="en-US" altLang="zh-CN" sz="2400" b="1">
                <a:latin typeface="Arial" panose="020B0604020202020204" pitchFamily="34" charset="0"/>
                <a:ea typeface="黑体" panose="02010609060101010101" pitchFamily="49" charset="-122"/>
              </a:rPr>
              <a:t>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  </a:t>
            </a:r>
            <a:r>
              <a:rPr lang="en-US" altLang="zh-CN" sz="2400" b="1">
                <a:latin typeface="Arial" panose="020B0604020202020204" pitchFamily="34" charset="0"/>
                <a:ea typeface="黑体" panose="02010609060101010101" pitchFamily="49" charset="-122"/>
              </a:rPr>
              <a:t>{ printf("Cannot open infile.\n");</a:t>
            </a:r>
            <a:r>
              <a:rPr lang="en-US" altLang="zh-CN"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  </a:t>
            </a:r>
            <a:r>
              <a:rPr lang="en-US" altLang="zh-CN" sz="2400" b="1">
                <a:solidFill>
                  <a:srgbClr val="0066CC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exit(0);</a:t>
            </a:r>
            <a:r>
              <a:rPr lang="en-US" altLang="zh-CN"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lang="en-US" altLang="zh-CN" sz="2400" b="1">
                <a:latin typeface="Arial" panose="020B0604020202020204" pitchFamily="34" charset="0"/>
                <a:ea typeface="黑体" panose="02010609060101010101" pitchFamily="49" charset="-122"/>
              </a:rPr>
              <a:t> }</a:t>
            </a:r>
            <a:r>
              <a:rPr lang="en-US" altLang="zh-CN" b="1">
                <a:latin typeface="Arial" panose="020B0604020202020204" pitchFamily="34" charset="0"/>
                <a:ea typeface="黑体" panose="02010609060101010101" pitchFamily="49" charset="-122"/>
              </a:rPr>
              <a:t>  </a:t>
            </a:r>
            <a:r>
              <a:rPr lang="en-US" altLang="zh-CN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</a:p>
        </p:txBody>
      </p:sp>
      <p:sp>
        <p:nvSpPr>
          <p:cNvPr id="50179" name="Text Box 3"/>
          <p:cNvSpPr txBox="1">
            <a:spLocks noChangeArrowheads="1"/>
          </p:cNvSpPr>
          <p:nvPr/>
        </p:nvSpPr>
        <p:spPr bwMode="auto">
          <a:xfrm>
            <a:off x="323850" y="4076700"/>
            <a:ext cx="7793038" cy="2344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CC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33CC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 eaLnBrk="1" hangingPunct="1">
              <a:defRPr/>
            </a:pPr>
            <a:r>
              <a:rPr lang="zh-CN" altLang="en-US" sz="2800" b="1">
                <a:latin typeface="Arial" panose="020B0604020202020204" pitchFamily="34" charset="0"/>
                <a:ea typeface="黑体" panose="02010609060101010101" pitchFamily="49" charset="-122"/>
              </a:rPr>
              <a:t>   </a:t>
            </a:r>
            <a:r>
              <a:rPr lang="en-US" altLang="zh-CN" sz="2400" b="1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if (</a:t>
            </a:r>
            <a:r>
              <a:rPr lang="en-US" altLang="zh-CN" sz="2400" b="1">
                <a:solidFill>
                  <a:srgbClr val="0066CC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(out = fopen(outfile, "w"))== NULL</a:t>
            </a:r>
            <a:r>
              <a:rPr lang="en-US" altLang="zh-CN" sz="2400" b="1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)</a:t>
            </a:r>
          </a:p>
          <a:p>
            <a:pPr eaLnBrk="1" hangingPunct="1">
              <a:defRPr/>
            </a:pPr>
            <a:r>
              <a:rPr lang="en-US" altLang="zh-CN" sz="2400" b="1">
                <a:latin typeface="Arial" panose="020B0604020202020204" pitchFamily="34" charset="0"/>
                <a:ea typeface="黑体" panose="02010609060101010101" pitchFamily="49" charset="-122"/>
              </a:rPr>
              <a:t>   </a:t>
            </a:r>
            <a:r>
              <a:rPr lang="en-US" altLang="zh-CN" sz="2400" b="1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{ printf("Cannot open outfile.\n"); exit(0); }</a:t>
            </a:r>
          </a:p>
          <a:p>
            <a:pPr eaLnBrk="1" hangingPunct="1">
              <a:defRPr/>
            </a:pPr>
            <a:r>
              <a:rPr lang="en-US" altLang="zh-CN" sz="2400" b="1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  while (</a:t>
            </a:r>
            <a:r>
              <a:rPr lang="en-US" altLang="zh-CN" sz="2400" b="1"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lang="en-US" altLang="zh-CN" sz="24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</a:rPr>
              <a:t>!</a:t>
            </a:r>
            <a:r>
              <a:rPr lang="en-US" altLang="zh-CN" sz="2400" b="1"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lang="en-US" altLang="zh-CN" sz="24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</a:rPr>
              <a:t>feof(in)</a:t>
            </a:r>
            <a:r>
              <a:rPr lang="en-US" altLang="zh-CN" sz="2400" b="1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</a:rPr>
              <a:t>)</a:t>
            </a:r>
          </a:p>
          <a:p>
            <a:pPr eaLnBrk="1" hangingPunct="1">
              <a:defRPr/>
            </a:pPr>
            <a:r>
              <a:rPr lang="en-US" altLang="zh-CN" sz="2400" b="1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      { ch=fgetc(in);fputc(ch, out); }</a:t>
            </a:r>
          </a:p>
          <a:p>
            <a:pPr eaLnBrk="1" hangingPunct="1">
              <a:defRPr/>
            </a:pPr>
            <a:r>
              <a:rPr lang="en-US" altLang="zh-CN" sz="2400" b="1">
                <a:latin typeface="Arial" panose="020B0604020202020204" pitchFamily="34" charset="0"/>
                <a:ea typeface="黑体" panose="02010609060101010101" pitchFamily="49" charset="-122"/>
              </a:rPr>
              <a:t>   </a:t>
            </a:r>
            <a:r>
              <a:rPr lang="en-US" altLang="zh-CN" sz="2400" b="1">
                <a:solidFill>
                  <a:srgbClr val="990033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fclose(in);   fclose(out);</a:t>
            </a:r>
          </a:p>
          <a:p>
            <a:pPr eaLnBrk="1" hangingPunct="1">
              <a:defRPr/>
            </a:pPr>
            <a:r>
              <a:rPr lang="en-US" altLang="zh-CN" sz="2400" b="1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}</a:t>
            </a:r>
            <a:endParaRPr lang="en-US" altLang="zh-CN" sz="240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50180" name="AutoShape 4"/>
          <p:cNvSpPr>
            <a:spLocks noChangeArrowheads="1"/>
          </p:cNvSpPr>
          <p:nvPr/>
        </p:nvSpPr>
        <p:spPr bwMode="auto">
          <a:xfrm>
            <a:off x="4348163" y="6188075"/>
            <a:ext cx="3736975" cy="595313"/>
          </a:xfrm>
          <a:prstGeom prst="wedgeRectCallout">
            <a:avLst>
              <a:gd name="adj1" fmla="val -38403"/>
              <a:gd name="adj2" fmla="val -134801"/>
            </a:avLst>
          </a:prstGeom>
          <a:solidFill>
            <a:schemeClr val="accent1"/>
          </a:solidFill>
          <a:ln w="5715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pPr eaLnBrk="1" hangingPunct="1">
              <a:defRPr/>
            </a:pPr>
            <a:r>
              <a:rPr lang="en-US" altLang="zh-CN" sz="2400" b="1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</a:rPr>
              <a:t>fputc(fgetc(in),out);</a:t>
            </a:r>
            <a:endParaRPr lang="en-US" altLang="zh-CN" sz="2400" b="1">
              <a:solidFill>
                <a:schemeClr val="bg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50181" name="AutoShape 5" descr="5%"/>
          <p:cNvSpPr>
            <a:spLocks noChangeArrowheads="1"/>
          </p:cNvSpPr>
          <p:nvPr/>
        </p:nvSpPr>
        <p:spPr bwMode="auto">
          <a:xfrm>
            <a:off x="885825" y="6170613"/>
            <a:ext cx="3321050" cy="609600"/>
          </a:xfrm>
          <a:prstGeom prst="wedgeRectCallout">
            <a:avLst>
              <a:gd name="adj1" fmla="val -5352"/>
              <a:gd name="adj2" fmla="val -212241"/>
            </a:avLst>
          </a:prstGeom>
          <a:noFill/>
          <a:ln w="5715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eaLnBrk="1" hangingPunct="1">
              <a:defRPr/>
            </a:pPr>
            <a:r>
              <a:rPr lang="zh-CN" altLang="en-US" sz="2400" b="1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文件结束测试函数</a:t>
            </a:r>
            <a:endParaRPr lang="zh-CN" altLang="en-US" sz="2400" b="1">
              <a:solidFill>
                <a:schemeClr val="bg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23558" name="Text Box 7"/>
          <p:cNvSpPr txBox="1">
            <a:spLocks noChangeArrowheads="1"/>
          </p:cNvSpPr>
          <p:nvPr/>
        </p:nvSpPr>
        <p:spPr bwMode="auto">
          <a:xfrm>
            <a:off x="0" y="1052513"/>
            <a:ext cx="8532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 b="1">
                <a:solidFill>
                  <a:srgbClr val="0000FF"/>
                </a:solidFill>
                <a:ea typeface="楷体_GB2312" pitchFamily="49" charset="-122"/>
              </a:rPr>
              <a:t>【</a:t>
            </a:r>
            <a:r>
              <a:rPr lang="zh-CN" altLang="en-US" sz="2400" b="1">
                <a:solidFill>
                  <a:srgbClr val="0000FF"/>
                </a:solidFill>
                <a:ea typeface="楷体_GB2312" pitchFamily="49" charset="-122"/>
              </a:rPr>
              <a:t>例</a:t>
            </a:r>
            <a:r>
              <a:rPr lang="en-US" altLang="zh-CN" sz="2400" b="1">
                <a:solidFill>
                  <a:srgbClr val="0000FF"/>
                </a:solidFill>
                <a:ea typeface="楷体_GB2312" pitchFamily="49" charset="-122"/>
              </a:rPr>
              <a:t>3】</a:t>
            </a:r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文本拷贝。</a:t>
            </a:r>
            <a:r>
              <a:rPr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chap12ex3.c</a:t>
            </a:r>
          </a:p>
        </p:txBody>
      </p:sp>
      <p:sp>
        <p:nvSpPr>
          <p:cNvPr id="23559" name="Rectangle 9"/>
          <p:cNvSpPr>
            <a:spLocks noGrp="1" noChangeArrowheads="1"/>
          </p:cNvSpPr>
          <p:nvPr>
            <p:ph type="title"/>
          </p:nvPr>
        </p:nvSpPr>
        <p:spPr>
          <a:xfrm>
            <a:off x="323850" y="260350"/>
            <a:ext cx="7200900" cy="836613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zh-CN" altLang="en-US" smtClean="0">
                <a:solidFill>
                  <a:schemeClr val="bg2"/>
                </a:solidFill>
              </a:rPr>
              <a:t>文本文件的操作示例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0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0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0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0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01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01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0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0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01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01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8" grpId="0"/>
      <p:bldP spid="50179" grpId="0"/>
      <p:bldP spid="50180" grpId="0" animBg="1"/>
      <p:bldP spid="5018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ChangeArrowheads="1"/>
          </p:cNvSpPr>
          <p:nvPr/>
        </p:nvSpPr>
        <p:spPr bwMode="auto">
          <a:xfrm>
            <a:off x="0" y="981075"/>
            <a:ext cx="7924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3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eaLnBrk="0" hangingPunct="0">
              <a:defRPr sz="3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eaLnBrk="0" hangingPunct="0">
              <a:defRPr sz="3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eaLnBrk="0" hangingPunct="0">
              <a:defRPr sz="3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eaLnBrk="0" hangingPunct="0">
              <a:defRPr sz="3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>
              <a:defRPr/>
            </a:pPr>
            <a:r>
              <a:rPr lang="zh-CN" altLang="en-US" smtClean="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二、 </a:t>
            </a:r>
            <a:r>
              <a:rPr lang="en-US" altLang="zh-CN" smtClean="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fputs</a:t>
            </a:r>
            <a:r>
              <a:rPr lang="zh-CN" altLang="en-US" smtClean="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函数和</a:t>
            </a:r>
            <a:r>
              <a:rPr lang="en-US" altLang="zh-CN" smtClean="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fgets</a:t>
            </a:r>
            <a:r>
              <a:rPr lang="zh-CN" altLang="en-US" smtClean="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函数</a:t>
            </a:r>
            <a:r>
              <a:rPr lang="zh-CN" altLang="en-US" sz="2000" b="1" smtClean="0"/>
              <a:t> </a:t>
            </a:r>
          </a:p>
        </p:txBody>
      </p:sp>
      <p:sp>
        <p:nvSpPr>
          <p:cNvPr id="52227" name="Text Box 3"/>
          <p:cNvSpPr txBox="1">
            <a:spLocks noChangeArrowheads="1"/>
          </p:cNvSpPr>
          <p:nvPr/>
        </p:nvSpPr>
        <p:spPr bwMode="auto">
          <a:xfrm>
            <a:off x="323850" y="1773238"/>
            <a:ext cx="84264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80000"/>
              </a:spcBef>
              <a:buClrTx/>
              <a:buFontTx/>
              <a:buNone/>
            </a:pPr>
            <a:r>
              <a:rPr kumimoji="1" lang="zh-CN" altLang="en-US" b="1"/>
              <a:t>这两个函数是</a:t>
            </a:r>
            <a:r>
              <a:rPr kumimoji="1" lang="zh-CN" altLang="en-US" b="1">
                <a:solidFill>
                  <a:srgbClr val="FF0000"/>
                </a:solidFill>
              </a:rPr>
              <a:t>以字符串为单位</a:t>
            </a:r>
            <a:r>
              <a:rPr kumimoji="1" lang="zh-CN" altLang="en-US" b="1"/>
              <a:t>进行文件读写的函数。</a:t>
            </a:r>
          </a:p>
        </p:txBody>
      </p:sp>
      <p:sp>
        <p:nvSpPr>
          <p:cNvPr id="52228" name="Text Box 4"/>
          <p:cNvSpPr txBox="1">
            <a:spLocks noChangeArrowheads="1"/>
          </p:cNvSpPr>
          <p:nvPr/>
        </p:nvSpPr>
        <p:spPr bwMode="auto">
          <a:xfrm>
            <a:off x="1835150" y="2997200"/>
            <a:ext cx="4800600" cy="574675"/>
          </a:xfrm>
          <a:prstGeom prst="rect">
            <a:avLst/>
          </a:prstGeom>
          <a:solidFill>
            <a:srgbClr val="FFFF00"/>
          </a:solidFill>
          <a:ln w="254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80000"/>
              </a:spcBef>
              <a:buClrTx/>
              <a:buFontTx/>
              <a:buNone/>
            </a:pPr>
            <a:r>
              <a:rPr kumimoji="1" lang="zh-CN" altLang="en-US" sz="3000" b="1">
                <a:solidFill>
                  <a:srgbClr val="990033"/>
                </a:solidFill>
              </a:rPr>
              <a:t>   </a:t>
            </a:r>
            <a:r>
              <a:rPr kumimoji="1" lang="en-US" altLang="zh-CN" b="1">
                <a:latin typeface="楷体_GB2312" pitchFamily="49" charset="-122"/>
                <a:ea typeface="楷体_GB2312" pitchFamily="49" charset="-122"/>
              </a:rPr>
              <a:t>fputs(</a:t>
            </a:r>
            <a:r>
              <a:rPr kumimoji="1" lang="zh-CN" altLang="en-US" b="1">
                <a:latin typeface="楷体_GB2312" pitchFamily="49" charset="-122"/>
                <a:ea typeface="楷体_GB2312" pitchFamily="49" charset="-122"/>
              </a:rPr>
              <a:t>字符串</a:t>
            </a:r>
            <a:r>
              <a:rPr kumimoji="1" lang="en-US" altLang="zh-CN" b="1">
                <a:latin typeface="楷体_GB2312" pitchFamily="49" charset="-122"/>
                <a:ea typeface="楷体_GB2312" pitchFamily="49" charset="-122"/>
              </a:rPr>
              <a:t>,</a:t>
            </a:r>
            <a:r>
              <a:rPr kumimoji="1" lang="zh-CN" altLang="en-US" b="1">
                <a:latin typeface="楷体_GB2312" pitchFamily="49" charset="-122"/>
                <a:ea typeface="楷体_GB2312" pitchFamily="49" charset="-122"/>
              </a:rPr>
              <a:t>文件指针</a:t>
            </a:r>
            <a:r>
              <a:rPr kumimoji="1" lang="en-US" altLang="zh-CN" b="1">
                <a:latin typeface="楷体_GB2312" pitchFamily="49" charset="-122"/>
                <a:ea typeface="楷体_GB2312" pitchFamily="49" charset="-122"/>
              </a:rPr>
              <a:t>);</a:t>
            </a:r>
            <a:r>
              <a:rPr kumimoji="1" lang="en-US" altLang="zh-CN" sz="3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  <p:sp>
        <p:nvSpPr>
          <p:cNvPr id="52229" name="Text Box 5"/>
          <p:cNvSpPr txBox="1">
            <a:spLocks noChangeArrowheads="1"/>
          </p:cNvSpPr>
          <p:nvPr/>
        </p:nvSpPr>
        <p:spPr bwMode="auto">
          <a:xfrm>
            <a:off x="323850" y="2276475"/>
            <a:ext cx="39624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80000"/>
              </a:spcBef>
              <a:buClrTx/>
              <a:buFontTx/>
              <a:buNone/>
            </a:pPr>
            <a:r>
              <a:rPr kumimoji="1" lang="en-US" altLang="zh-CN" sz="3000" b="1">
                <a:latin typeface="楷体_GB2312" pitchFamily="49" charset="-122"/>
                <a:ea typeface="楷体_GB2312" pitchFamily="49" charset="-122"/>
              </a:rPr>
              <a:t>1. fputs</a:t>
            </a:r>
            <a:r>
              <a:rPr kumimoji="1" lang="zh-CN" altLang="en-US" sz="3000" b="1">
                <a:latin typeface="楷体_GB2312" pitchFamily="49" charset="-122"/>
                <a:ea typeface="楷体_GB2312" pitchFamily="49" charset="-122"/>
              </a:rPr>
              <a:t>函数</a:t>
            </a:r>
          </a:p>
        </p:txBody>
      </p:sp>
      <p:sp>
        <p:nvSpPr>
          <p:cNvPr id="52230" name="Text Box 6"/>
          <p:cNvSpPr txBox="1">
            <a:spLocks noChangeArrowheads="1"/>
          </p:cNvSpPr>
          <p:nvPr/>
        </p:nvSpPr>
        <p:spPr bwMode="auto">
          <a:xfrm>
            <a:off x="611188" y="3860800"/>
            <a:ext cx="65532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80000"/>
              </a:spcBef>
              <a:buClrTx/>
              <a:buFontTx/>
              <a:buNone/>
            </a:pPr>
            <a:r>
              <a:rPr kumimoji="1" lang="zh-CN" altLang="en-US" sz="2600" b="1">
                <a:solidFill>
                  <a:srgbClr val="990033"/>
                </a:solidFill>
              </a:rPr>
              <a:t>功能：</a:t>
            </a:r>
            <a:r>
              <a:rPr kumimoji="1" lang="zh-CN" altLang="en-US" sz="2600" b="1"/>
              <a:t>向指定文件输出一个字符串。</a:t>
            </a:r>
          </a:p>
        </p:txBody>
      </p:sp>
      <p:sp>
        <p:nvSpPr>
          <p:cNvPr id="52231" name="Text Box 7"/>
          <p:cNvSpPr txBox="1">
            <a:spLocks noChangeArrowheads="1"/>
          </p:cNvSpPr>
          <p:nvPr/>
        </p:nvSpPr>
        <p:spPr bwMode="auto">
          <a:xfrm>
            <a:off x="609600" y="4508500"/>
            <a:ext cx="8139113" cy="16002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80000"/>
              </a:spcBef>
              <a:buClrTx/>
              <a:buFontTx/>
              <a:buNone/>
            </a:pPr>
            <a:r>
              <a:rPr kumimoji="1" lang="zh-CN" altLang="en-US" sz="2600" b="1"/>
              <a:t>例如：</a:t>
            </a:r>
            <a:r>
              <a:rPr kumimoji="1" lang="en-US" altLang="zh-CN" sz="2600" b="1"/>
              <a:t>fputs(str,fp); (</a:t>
            </a:r>
            <a:r>
              <a:rPr kumimoji="1" lang="zh-CN" altLang="en-US" sz="2600" b="1"/>
              <a:t>其中</a:t>
            </a:r>
            <a:r>
              <a:rPr kumimoji="1" lang="en-US" altLang="zh-CN" sz="2600" b="1"/>
              <a:t>str</a:t>
            </a:r>
            <a:r>
              <a:rPr kumimoji="1" lang="zh-CN" altLang="en-US" sz="2600" b="1"/>
              <a:t>是字符数组名</a:t>
            </a:r>
            <a:r>
              <a:rPr kumimoji="1" lang="en-US" altLang="zh-CN" sz="2600" b="1"/>
              <a:t>)</a:t>
            </a:r>
          </a:p>
          <a:p>
            <a:pPr eaLnBrk="1" hangingPunct="1">
              <a:lnSpc>
                <a:spcPct val="60000"/>
              </a:lnSpc>
              <a:spcBef>
                <a:spcPct val="80000"/>
              </a:spcBef>
              <a:buClrTx/>
              <a:buFontTx/>
              <a:buNone/>
            </a:pPr>
            <a:r>
              <a:rPr kumimoji="1" lang="zh-CN" altLang="en-US" sz="2600" b="1"/>
              <a:t>含义：向</a:t>
            </a:r>
            <a:r>
              <a:rPr kumimoji="1" lang="en-US" altLang="zh-CN" sz="2600" b="1"/>
              <a:t>fp </a:t>
            </a:r>
            <a:r>
              <a:rPr kumimoji="1" lang="zh-CN" altLang="en-US" sz="2600" b="1"/>
              <a:t>所指向的文件中输出</a:t>
            </a:r>
            <a:r>
              <a:rPr kumimoji="1" lang="en-US" altLang="zh-CN" sz="2600" b="1"/>
              <a:t>str</a:t>
            </a:r>
            <a:r>
              <a:rPr kumimoji="1" lang="zh-CN" altLang="en-US" sz="2600" b="1"/>
              <a:t>中的字符串</a:t>
            </a:r>
          </a:p>
          <a:p>
            <a:pPr eaLnBrk="1" hangingPunct="1">
              <a:lnSpc>
                <a:spcPct val="60000"/>
              </a:lnSpc>
              <a:spcBef>
                <a:spcPct val="80000"/>
              </a:spcBef>
              <a:buClrTx/>
              <a:buFontTx/>
              <a:buNone/>
            </a:pPr>
            <a:r>
              <a:rPr kumimoji="1" lang="zh-CN" altLang="en-US" sz="2600" b="1"/>
              <a:t>          （不包含结束符）</a:t>
            </a:r>
          </a:p>
        </p:txBody>
      </p:sp>
      <p:sp>
        <p:nvSpPr>
          <p:cNvPr id="52232" name="AutoShape 8"/>
          <p:cNvSpPr>
            <a:spLocks noChangeArrowheads="1"/>
          </p:cNvSpPr>
          <p:nvPr/>
        </p:nvSpPr>
        <p:spPr bwMode="auto">
          <a:xfrm>
            <a:off x="6011863" y="1268413"/>
            <a:ext cx="2819400" cy="457200"/>
          </a:xfrm>
          <a:prstGeom prst="wedgeRectCallout">
            <a:avLst>
              <a:gd name="adj1" fmla="val -79787"/>
              <a:gd name="adj2" fmla="val -17361"/>
            </a:avLst>
          </a:prstGeom>
          <a:solidFill>
            <a:srgbClr val="FFFF99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000" b="1">
                <a:latin typeface="Arial" panose="020B0604020202020204" pitchFamily="34" charset="0"/>
              </a:rPr>
              <a:t>与</a:t>
            </a:r>
            <a:r>
              <a:rPr lang="en-US" altLang="zh-CN" sz="2000" b="1">
                <a:latin typeface="Arial" panose="020B0604020202020204" pitchFamily="34" charset="0"/>
              </a:rPr>
              <a:t>puts()/gets()</a:t>
            </a:r>
            <a:r>
              <a:rPr lang="zh-CN" altLang="en-US" sz="2000" b="1">
                <a:latin typeface="Arial" panose="020B0604020202020204" pitchFamily="34" charset="0"/>
              </a:rPr>
              <a:t>对应</a:t>
            </a:r>
          </a:p>
        </p:txBody>
      </p:sp>
      <p:sp>
        <p:nvSpPr>
          <p:cNvPr id="24585" name="Rectangle 11"/>
          <p:cNvSpPr>
            <a:spLocks noGrp="1" noChangeArrowheads="1"/>
          </p:cNvSpPr>
          <p:nvPr>
            <p:ph type="title"/>
          </p:nvPr>
        </p:nvSpPr>
        <p:spPr>
          <a:xfrm>
            <a:off x="323850" y="260350"/>
            <a:ext cx="7200900" cy="836613"/>
          </a:xfrm>
          <a:noFill/>
        </p:spPr>
        <p:txBody>
          <a:bodyPr/>
          <a:lstStyle/>
          <a:p>
            <a:r>
              <a:rPr lang="zh-CN" altLang="en-US" smtClean="0">
                <a:solidFill>
                  <a:schemeClr val="bg2"/>
                </a:solidFill>
              </a:rPr>
              <a:t>文本文件的操作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22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22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22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22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2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2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2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9" dur="500"/>
                                        <p:tgtEl>
                                          <p:spTgt spid="52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52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9" dur="500"/>
                                        <p:tgtEl>
                                          <p:spTgt spid="52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6" grpId="0" autoUpdateAnimBg="0"/>
      <p:bldP spid="52227" grpId="0" autoUpdateAnimBg="0"/>
      <p:bldP spid="52228" grpId="0" animBg="1" autoUpdateAnimBg="0"/>
      <p:bldP spid="52229" grpId="0" autoUpdateAnimBg="0"/>
      <p:bldP spid="52230" grpId="0" autoUpdateAnimBg="0"/>
      <p:bldP spid="52231" grpId="0" animBg="1" autoUpdateAnimBg="0"/>
      <p:bldP spid="5223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ext Box 2"/>
          <p:cNvSpPr txBox="1">
            <a:spLocks noChangeArrowheads="1"/>
          </p:cNvSpPr>
          <p:nvPr/>
        </p:nvSpPr>
        <p:spPr bwMode="auto">
          <a:xfrm>
            <a:off x="323850" y="1125538"/>
            <a:ext cx="39624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kumimoji="1" lang="en-US" altLang="zh-CN" sz="3000" b="1">
                <a:latin typeface="楷体_GB2312" pitchFamily="49" charset="-122"/>
                <a:ea typeface="楷体_GB2312" pitchFamily="49" charset="-122"/>
              </a:rPr>
              <a:t>2. fgets</a:t>
            </a:r>
            <a:r>
              <a:rPr kumimoji="1" lang="zh-CN" altLang="en-US" sz="3000" b="1">
                <a:latin typeface="楷体_GB2312" pitchFamily="49" charset="-122"/>
                <a:ea typeface="楷体_GB2312" pitchFamily="49" charset="-122"/>
              </a:rPr>
              <a:t>函数</a:t>
            </a:r>
          </a:p>
        </p:txBody>
      </p:sp>
      <p:sp>
        <p:nvSpPr>
          <p:cNvPr id="53251" name="Text Box 3"/>
          <p:cNvSpPr txBox="1">
            <a:spLocks noChangeArrowheads="1"/>
          </p:cNvSpPr>
          <p:nvPr/>
        </p:nvSpPr>
        <p:spPr bwMode="auto">
          <a:xfrm>
            <a:off x="971550" y="1844675"/>
            <a:ext cx="6553200" cy="544513"/>
          </a:xfrm>
          <a:prstGeom prst="rect">
            <a:avLst/>
          </a:prstGeom>
          <a:solidFill>
            <a:srgbClr val="FFFF00"/>
          </a:solidFill>
          <a:ln w="254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kumimoji="1" lang="en-US" altLang="zh-CN" b="1">
                <a:latin typeface="楷体_GB2312" pitchFamily="49" charset="-122"/>
                <a:ea typeface="楷体_GB2312" pitchFamily="49" charset="-122"/>
              </a:rPr>
              <a:t>fgets(</a:t>
            </a:r>
            <a:r>
              <a:rPr kumimoji="1" lang="zh-CN" altLang="en-US" b="1">
                <a:latin typeface="楷体_GB2312" pitchFamily="49" charset="-122"/>
                <a:ea typeface="楷体_GB2312" pitchFamily="49" charset="-122"/>
              </a:rPr>
              <a:t>字符数组</a:t>
            </a:r>
            <a:r>
              <a:rPr kumimoji="1" lang="en-US" altLang="zh-CN" b="1">
                <a:latin typeface="楷体_GB2312" pitchFamily="49" charset="-122"/>
                <a:ea typeface="楷体_GB2312" pitchFamily="49" charset="-122"/>
              </a:rPr>
              <a:t>,</a:t>
            </a:r>
            <a:r>
              <a:rPr kumimoji="1" lang="zh-CN" altLang="en-US" b="1">
                <a:latin typeface="楷体_GB2312" pitchFamily="49" charset="-122"/>
                <a:ea typeface="楷体_GB2312" pitchFamily="49" charset="-122"/>
              </a:rPr>
              <a:t>字符串长度</a:t>
            </a:r>
            <a:r>
              <a:rPr kumimoji="1" lang="en-US" altLang="zh-CN" b="1">
                <a:latin typeface="楷体_GB2312" pitchFamily="49" charset="-122"/>
                <a:ea typeface="楷体_GB2312" pitchFamily="49" charset="-122"/>
              </a:rPr>
              <a:t>,</a:t>
            </a:r>
            <a:r>
              <a:rPr kumimoji="1" lang="zh-CN" altLang="en-US" b="1">
                <a:latin typeface="楷体_GB2312" pitchFamily="49" charset="-122"/>
                <a:ea typeface="楷体_GB2312" pitchFamily="49" charset="-122"/>
              </a:rPr>
              <a:t>文件指针</a:t>
            </a:r>
            <a:r>
              <a:rPr kumimoji="1" lang="en-US" altLang="zh-CN" b="1">
                <a:latin typeface="楷体_GB2312" pitchFamily="49" charset="-122"/>
                <a:ea typeface="楷体_GB2312" pitchFamily="49" charset="-122"/>
              </a:rPr>
              <a:t>);</a:t>
            </a:r>
            <a:r>
              <a:rPr kumimoji="1" lang="en-US" altLang="zh-CN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  <p:sp>
        <p:nvSpPr>
          <p:cNvPr id="53252" name="Text Box 4"/>
          <p:cNvSpPr txBox="1">
            <a:spLocks noChangeArrowheads="1"/>
          </p:cNvSpPr>
          <p:nvPr/>
        </p:nvSpPr>
        <p:spPr bwMode="auto">
          <a:xfrm>
            <a:off x="827088" y="2636838"/>
            <a:ext cx="6705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kumimoji="1" lang="zh-CN" altLang="en-US" b="1"/>
              <a:t>功能：从指定文件中读入一个字符串。</a:t>
            </a:r>
            <a:r>
              <a:rPr kumimoji="1" lang="zh-CN" altLang="en-US" sz="2400" b="1"/>
              <a:t> </a:t>
            </a:r>
          </a:p>
        </p:txBody>
      </p:sp>
      <p:sp>
        <p:nvSpPr>
          <p:cNvPr id="53253" name="Text Box 5"/>
          <p:cNvSpPr txBox="1">
            <a:spLocks noChangeArrowheads="1"/>
          </p:cNvSpPr>
          <p:nvPr/>
        </p:nvSpPr>
        <p:spPr bwMode="auto">
          <a:xfrm>
            <a:off x="827088" y="3429000"/>
            <a:ext cx="7705725" cy="19272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80000"/>
              </a:spcBef>
              <a:defRPr/>
            </a:pPr>
            <a:r>
              <a:rPr kumimoji="1" lang="zh-CN" altLang="en-US" sz="2600" b="1">
                <a:solidFill>
                  <a:schemeClr val="bg2"/>
                </a:solidFill>
              </a:rPr>
              <a:t>例如：</a:t>
            </a:r>
            <a:r>
              <a:rPr kumimoji="1" lang="en-US" altLang="zh-CN" sz="2600" b="1">
                <a:solidFill>
                  <a:schemeClr val="bg2"/>
                </a:solidFill>
              </a:rPr>
              <a:t>fgets(str,n,fp); (</a:t>
            </a:r>
            <a:r>
              <a:rPr kumimoji="1" lang="zh-CN" altLang="en-US" sz="2600" b="1">
                <a:solidFill>
                  <a:schemeClr val="bg2"/>
                </a:solidFill>
              </a:rPr>
              <a:t>其中</a:t>
            </a:r>
            <a:r>
              <a:rPr kumimoji="1" lang="en-US" altLang="zh-CN" sz="2600" b="1">
                <a:solidFill>
                  <a:schemeClr val="bg2"/>
                </a:solidFill>
              </a:rPr>
              <a:t>str</a:t>
            </a:r>
            <a:r>
              <a:rPr kumimoji="1" lang="zh-CN" altLang="en-US" sz="2600" b="1">
                <a:solidFill>
                  <a:schemeClr val="bg2"/>
                </a:solidFill>
              </a:rPr>
              <a:t>是字符数组名</a:t>
            </a:r>
            <a:r>
              <a:rPr kumimoji="1" lang="en-US" altLang="zh-CN" sz="2600" b="1">
                <a:solidFill>
                  <a:schemeClr val="bg2"/>
                </a:solidFill>
              </a:rPr>
              <a:t>)</a:t>
            </a:r>
          </a:p>
          <a:p>
            <a:pPr eaLnBrk="1" hangingPunct="1">
              <a:lnSpc>
                <a:spcPct val="40000"/>
              </a:lnSpc>
              <a:spcBef>
                <a:spcPct val="80000"/>
              </a:spcBef>
              <a:defRPr/>
            </a:pPr>
            <a:r>
              <a:rPr kumimoji="1" lang="zh-CN" altLang="en-US" sz="2600" b="1">
                <a:solidFill>
                  <a:schemeClr val="bg2"/>
                </a:solidFill>
              </a:rPr>
              <a:t>含义：从</a:t>
            </a:r>
            <a:r>
              <a:rPr kumimoji="1" lang="en-US" altLang="zh-CN" sz="2600" b="1">
                <a:solidFill>
                  <a:schemeClr val="bg2"/>
                </a:solidFill>
              </a:rPr>
              <a:t>fp</a:t>
            </a:r>
            <a:r>
              <a:rPr kumimoji="1" lang="zh-CN" altLang="en-US" sz="2600" b="1">
                <a:solidFill>
                  <a:schemeClr val="bg2"/>
                </a:solidFill>
              </a:rPr>
              <a:t>指向的文件读取长度为</a:t>
            </a:r>
            <a:r>
              <a:rPr kumimoji="1" lang="en-US" altLang="zh-CN" sz="2600" b="1">
                <a:solidFill>
                  <a:schemeClr val="bg2"/>
                </a:solidFill>
              </a:rPr>
              <a:t>n-1</a:t>
            </a:r>
            <a:r>
              <a:rPr kumimoji="1" lang="zh-CN" altLang="en-US" sz="2600" b="1">
                <a:solidFill>
                  <a:schemeClr val="bg2"/>
                </a:solidFill>
              </a:rPr>
              <a:t>的字符串，</a:t>
            </a:r>
          </a:p>
          <a:p>
            <a:pPr eaLnBrk="1" hangingPunct="1">
              <a:lnSpc>
                <a:spcPct val="40000"/>
              </a:lnSpc>
              <a:spcBef>
                <a:spcPct val="80000"/>
              </a:spcBef>
              <a:defRPr/>
            </a:pPr>
            <a:r>
              <a:rPr kumimoji="1" lang="zh-CN" altLang="en-US" sz="2600" b="1">
                <a:solidFill>
                  <a:schemeClr val="bg2"/>
                </a:solidFill>
              </a:rPr>
              <a:t>            最后加一个‘</a:t>
            </a:r>
            <a:r>
              <a:rPr kumimoji="1" lang="en-US" altLang="zh-CN" sz="2600" b="1">
                <a:solidFill>
                  <a:schemeClr val="bg2"/>
                </a:solidFill>
              </a:rPr>
              <a:t>\0’</a:t>
            </a:r>
            <a:r>
              <a:rPr kumimoji="1" lang="zh-CN" altLang="en-US" sz="2600" b="1">
                <a:solidFill>
                  <a:schemeClr val="bg2"/>
                </a:solidFill>
              </a:rPr>
              <a:t>存入字符数组</a:t>
            </a:r>
            <a:r>
              <a:rPr kumimoji="1" lang="en-US" altLang="zh-CN" sz="2600" b="1">
                <a:solidFill>
                  <a:schemeClr val="bg2"/>
                </a:solidFill>
              </a:rPr>
              <a:t>str</a:t>
            </a:r>
            <a:r>
              <a:rPr kumimoji="1" lang="zh-CN" altLang="en-US" sz="2600" b="1">
                <a:solidFill>
                  <a:schemeClr val="bg2"/>
                </a:solidFill>
              </a:rPr>
              <a:t>中。</a:t>
            </a:r>
          </a:p>
          <a:p>
            <a:pPr eaLnBrk="1" hangingPunct="1">
              <a:lnSpc>
                <a:spcPct val="40000"/>
              </a:lnSpc>
              <a:spcBef>
                <a:spcPct val="80000"/>
              </a:spcBef>
              <a:defRPr/>
            </a:pPr>
            <a:r>
              <a:rPr kumimoji="1" lang="zh-CN" altLang="en-US" sz="2600" b="1">
                <a:solidFill>
                  <a:schemeClr val="bg2"/>
                </a:solidFill>
              </a:rPr>
              <a:t>           </a:t>
            </a:r>
            <a:endParaRPr lang="zh-CN" altLang="en-US" sz="2800" b="1">
              <a:solidFill>
                <a:schemeClr val="bg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25606" name="Rectangle 9"/>
          <p:cNvSpPr>
            <a:spLocks noGrp="1" noChangeArrowheads="1"/>
          </p:cNvSpPr>
          <p:nvPr>
            <p:ph type="title"/>
          </p:nvPr>
        </p:nvSpPr>
        <p:spPr>
          <a:xfrm>
            <a:off x="323850" y="260350"/>
            <a:ext cx="7200900" cy="836613"/>
          </a:xfrm>
          <a:noFill/>
        </p:spPr>
        <p:txBody>
          <a:bodyPr/>
          <a:lstStyle/>
          <a:p>
            <a:r>
              <a:rPr lang="zh-CN" altLang="en-US" smtClean="0">
                <a:solidFill>
                  <a:schemeClr val="bg2"/>
                </a:solidFill>
              </a:rPr>
              <a:t>文本文件的操作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3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53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3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500"/>
                                        <p:tgtEl>
                                          <p:spTgt spid="53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0" grpId="0" autoUpdateAnimBg="0"/>
      <p:bldP spid="53251" grpId="0" animBg="1" autoUpdateAnimBg="0"/>
      <p:bldP spid="53252" grpId="0" autoUpdateAnimBg="0"/>
      <p:bldP spid="53253" grpId="0" animBg="1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ext Box 2"/>
          <p:cNvSpPr txBox="1">
            <a:spLocks noChangeArrowheads="1"/>
          </p:cNvSpPr>
          <p:nvPr/>
        </p:nvSpPr>
        <p:spPr bwMode="auto">
          <a:xfrm>
            <a:off x="228600" y="1706563"/>
            <a:ext cx="8520113" cy="483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 eaLnBrk="1" hangingPunct="1">
              <a:defRPr/>
            </a:pPr>
            <a:r>
              <a:rPr lang="en-US" altLang="zh-CN" sz="2400" b="1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//chap12ex4.c</a:t>
            </a:r>
          </a:p>
          <a:p>
            <a:pPr eaLnBrk="1" hangingPunct="1">
              <a:defRPr/>
            </a:pPr>
            <a:r>
              <a:rPr lang="en-US" altLang="zh-CN" sz="2400" b="1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#include&lt;stdio.h&gt;</a:t>
            </a:r>
          </a:p>
          <a:p>
            <a:pPr eaLnBrk="1" hangingPunct="1">
              <a:defRPr/>
            </a:pPr>
            <a:r>
              <a:rPr lang="en-US" altLang="zh-CN" sz="2400" b="1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#include"stdlib.h"</a:t>
            </a:r>
          </a:p>
          <a:p>
            <a:pPr eaLnBrk="1" hangingPunct="1">
              <a:defRPr/>
            </a:pPr>
            <a:r>
              <a:rPr lang="en-US" altLang="zh-CN" sz="2400" b="1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int main()</a:t>
            </a:r>
          </a:p>
          <a:p>
            <a:pPr eaLnBrk="1" hangingPunct="1">
              <a:defRPr/>
            </a:pPr>
            <a:r>
              <a:rPr lang="en-US" altLang="zh-CN" sz="2400" b="1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{   FILE  *fp;</a:t>
            </a:r>
          </a:p>
          <a:p>
            <a:pPr eaLnBrk="1" hangingPunct="1">
              <a:defRPr/>
            </a:pPr>
            <a:r>
              <a:rPr lang="en-US" altLang="zh-CN" sz="2400" b="1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   char  string[81];</a:t>
            </a:r>
          </a:p>
          <a:p>
            <a:pPr eaLnBrk="1" hangingPunct="1">
              <a:defRPr/>
            </a:pPr>
            <a:r>
              <a:rPr lang="en-US" altLang="zh-CN" sz="2400" b="1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   if((</a:t>
            </a:r>
            <a:r>
              <a:rPr lang="en-US" altLang="zh-CN" sz="2400" b="1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fp=fopen("file.txt","w"))==NULL</a:t>
            </a:r>
            <a:r>
              <a:rPr lang="en-US" altLang="zh-CN" sz="2400" b="1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)</a:t>
            </a:r>
          </a:p>
          <a:p>
            <a:pPr eaLnBrk="1" hangingPunct="1">
              <a:defRPr/>
            </a:pPr>
            <a:r>
              <a:rPr lang="en-US" altLang="zh-CN" sz="2400" b="1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   {   printf("cann't open file");exit(0); }</a:t>
            </a:r>
          </a:p>
          <a:p>
            <a:pPr eaLnBrk="1" hangingPunct="1">
              <a:defRPr/>
            </a:pPr>
            <a:r>
              <a:rPr lang="en-US" altLang="zh-CN" sz="2400" b="1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   while(strlen(gets(string))&gt;0)</a:t>
            </a:r>
            <a:r>
              <a:rPr lang="en-US" altLang="zh-CN" sz="2400" b="1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 </a:t>
            </a:r>
            <a:r>
              <a:rPr lang="en-US" altLang="zh-CN" sz="24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</a:rPr>
              <a:t>//</a:t>
            </a:r>
            <a:r>
              <a:rPr lang="zh-CN" altLang="en-US" sz="24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</a:rPr>
              <a:t>多按一个回车结束输入</a:t>
            </a:r>
          </a:p>
          <a:p>
            <a:pPr eaLnBrk="1" hangingPunct="1">
              <a:defRPr/>
            </a:pPr>
            <a:r>
              <a:rPr lang="zh-CN" altLang="en-US" sz="2400" b="1">
                <a:latin typeface="Arial" panose="020B0604020202020204" pitchFamily="34" charset="0"/>
                <a:ea typeface="黑体" panose="02010609060101010101" pitchFamily="49" charset="-122"/>
              </a:rPr>
              <a:t>    </a:t>
            </a:r>
            <a:r>
              <a:rPr lang="en-US" altLang="zh-CN" sz="2400" b="1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{ </a:t>
            </a:r>
            <a:r>
              <a:rPr lang="en-US" altLang="zh-CN" sz="2400" b="1">
                <a:latin typeface="Arial" panose="020B0604020202020204" pitchFamily="34" charset="0"/>
                <a:ea typeface="黑体" panose="02010609060101010101" pitchFamily="49" charset="-122"/>
              </a:rPr>
              <a:t>  </a:t>
            </a:r>
            <a:r>
              <a:rPr lang="en-US" altLang="zh-CN" sz="2400" b="1">
                <a:solidFill>
                  <a:srgbClr val="990033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fputs(string,fp);</a:t>
            </a:r>
          </a:p>
          <a:p>
            <a:pPr eaLnBrk="1" hangingPunct="1">
              <a:defRPr/>
            </a:pPr>
            <a:r>
              <a:rPr lang="en-US" altLang="zh-CN" sz="2400" b="1">
                <a:solidFill>
                  <a:srgbClr val="990033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        fputs(“\n”,fp);        </a:t>
            </a:r>
            <a:r>
              <a:rPr lang="en-US" altLang="zh-CN" sz="24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</a:rPr>
              <a:t>//</a:t>
            </a:r>
            <a:r>
              <a:rPr lang="zh-CN" altLang="en-US" sz="24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</a:rPr>
              <a:t>人为写入换行符</a:t>
            </a:r>
          </a:p>
          <a:p>
            <a:pPr eaLnBrk="1" hangingPunct="1">
              <a:defRPr/>
            </a:pPr>
            <a:r>
              <a:rPr lang="zh-CN" altLang="en-US" sz="2400" b="1">
                <a:latin typeface="Arial" panose="020B0604020202020204" pitchFamily="34" charset="0"/>
                <a:ea typeface="黑体" panose="02010609060101010101" pitchFamily="49" charset="-122"/>
              </a:rPr>
              <a:t>    </a:t>
            </a:r>
            <a:r>
              <a:rPr lang="en-US" altLang="zh-CN" sz="2400" b="1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}</a:t>
            </a:r>
          </a:p>
          <a:p>
            <a:pPr eaLnBrk="1" hangingPunct="1">
              <a:defRPr/>
            </a:pPr>
            <a:r>
              <a:rPr lang="en-US" altLang="zh-CN" sz="2400" b="1">
                <a:latin typeface="Arial" panose="020B0604020202020204" pitchFamily="34" charset="0"/>
                <a:ea typeface="黑体" panose="02010609060101010101" pitchFamily="49" charset="-122"/>
              </a:rPr>
              <a:t>    </a:t>
            </a:r>
            <a:endParaRPr lang="en-US" altLang="zh-CN" sz="2400">
              <a:latin typeface="Arial" panose="020B0604020202020204" pitchFamily="34" charset="0"/>
            </a:endParaRPr>
          </a:p>
        </p:txBody>
      </p:sp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0" y="1125538"/>
            <a:ext cx="78676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b="1">
                <a:solidFill>
                  <a:srgbClr val="0000FF"/>
                </a:solidFill>
                <a:ea typeface="楷体_GB2312" pitchFamily="49" charset="-122"/>
              </a:rPr>
              <a:t>【</a:t>
            </a:r>
            <a:r>
              <a:rPr lang="zh-CN" altLang="en-US" b="1">
                <a:solidFill>
                  <a:srgbClr val="0000FF"/>
                </a:solidFill>
                <a:ea typeface="楷体_GB2312" pitchFamily="49" charset="-122"/>
              </a:rPr>
              <a:t>例</a:t>
            </a:r>
            <a:r>
              <a:rPr lang="en-US" altLang="zh-CN" b="1">
                <a:solidFill>
                  <a:srgbClr val="0000FF"/>
                </a:solidFill>
                <a:ea typeface="楷体_GB2312" pitchFamily="49" charset="-122"/>
              </a:rPr>
              <a:t>4】</a:t>
            </a:r>
            <a:r>
              <a:rPr lang="zh-CN" altLang="en-US" sz="2400" b="1">
                <a:latin typeface="Arial" panose="020B0604020202020204" pitchFamily="34" charset="0"/>
                <a:ea typeface="黑体" panose="02010609060101010101" pitchFamily="49" charset="-122"/>
              </a:rPr>
              <a:t>从键盘读入字符串存入文件，再从文件读回显示</a:t>
            </a:r>
          </a:p>
        </p:txBody>
      </p:sp>
      <p:sp>
        <p:nvSpPr>
          <p:cNvPr id="26628" name="Rectangle 4"/>
          <p:cNvSpPr>
            <a:spLocks noGrp="1" noChangeArrowheads="1"/>
          </p:cNvSpPr>
          <p:nvPr>
            <p:ph type="title"/>
          </p:nvPr>
        </p:nvSpPr>
        <p:spPr>
          <a:xfrm>
            <a:off x="250825" y="260350"/>
            <a:ext cx="7200900" cy="836613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zh-CN" altLang="en-US" smtClean="0">
                <a:solidFill>
                  <a:schemeClr val="bg2"/>
                </a:solidFill>
              </a:rPr>
              <a:t>文本文件的操作示例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2"/>
          <p:cNvSpPr txBox="1">
            <a:spLocks noChangeArrowheads="1"/>
          </p:cNvSpPr>
          <p:nvPr/>
        </p:nvSpPr>
        <p:spPr bwMode="auto">
          <a:xfrm>
            <a:off x="468313" y="1196975"/>
            <a:ext cx="8183562" cy="5240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3200" b="1">
                <a:solidFill>
                  <a:srgbClr val="0000FF"/>
                </a:solidFill>
                <a:ea typeface="楷体_GB2312" pitchFamily="49" charset="-122"/>
              </a:rPr>
              <a:t>fclose(fp);</a:t>
            </a:r>
            <a:endParaRPr lang="en-US" altLang="zh-CN" sz="3200" b="1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3200" b="1">
                <a:latin typeface="Arial" panose="020B0604020202020204" pitchFamily="34" charset="0"/>
                <a:ea typeface="黑体" panose="02010609060101010101" pitchFamily="49" charset="-122"/>
              </a:rPr>
              <a:t>if((</a:t>
            </a:r>
            <a:r>
              <a:rPr lang="en-US" altLang="zh-CN" sz="3200" b="1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fp=fopen("file.txt","r"))==NULL</a:t>
            </a:r>
            <a:r>
              <a:rPr lang="en-US" altLang="zh-CN" sz="32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32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   </a:t>
            </a:r>
            <a:r>
              <a:rPr lang="en-US" altLang="zh-CN" sz="3200" b="1">
                <a:latin typeface="Arial" panose="020B0604020202020204" pitchFamily="34" charset="0"/>
                <a:ea typeface="黑体" panose="02010609060101010101" pitchFamily="49" charset="-122"/>
              </a:rPr>
              <a:t>{   printf("cann't open file");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3200" b="1">
                <a:latin typeface="Arial" panose="020B0604020202020204" pitchFamily="34" charset="0"/>
                <a:ea typeface="黑体" panose="02010609060101010101" pitchFamily="49" charset="-122"/>
              </a:rPr>
              <a:t>        exit(0);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3200" b="1">
                <a:latin typeface="Arial" panose="020B0604020202020204" pitchFamily="34" charset="0"/>
                <a:ea typeface="黑体" panose="02010609060101010101" pitchFamily="49" charset="-122"/>
              </a:rPr>
              <a:t>    }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32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lang="en-US" altLang="zh-CN" sz="3200" b="1">
                <a:latin typeface="Arial" panose="020B0604020202020204" pitchFamily="34" charset="0"/>
                <a:ea typeface="黑体" panose="02010609060101010101" pitchFamily="49" charset="-122"/>
              </a:rPr>
              <a:t>while(</a:t>
            </a:r>
            <a:r>
              <a:rPr lang="en-US" altLang="zh-CN" sz="32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lang="en-US" altLang="zh-CN" sz="3200" b="1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fgets(string,80,fp)!=NULL</a:t>
            </a:r>
            <a:r>
              <a:rPr lang="en-US" altLang="zh-CN" sz="3200" b="1">
                <a:latin typeface="Arial" panose="020B0604020202020204" pitchFamily="34" charset="0"/>
                <a:ea typeface="黑体" panose="02010609060101010101" pitchFamily="49" charset="-122"/>
              </a:rPr>
              <a:t>)</a:t>
            </a:r>
            <a:r>
              <a:rPr lang="en-US" altLang="zh-CN" sz="32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     </a:t>
            </a:r>
            <a:r>
              <a:rPr lang="en-US" altLang="zh-CN" sz="3200" b="1">
                <a:solidFill>
                  <a:schemeClr val="accent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// !=0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32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     </a:t>
            </a:r>
            <a:r>
              <a:rPr lang="en-US" altLang="zh-CN" sz="3200" b="1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puts(string)</a:t>
            </a:r>
            <a:r>
              <a:rPr lang="en-US" altLang="zh-CN" sz="3200" b="1">
                <a:solidFill>
                  <a:schemeClr val="accent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;</a:t>
            </a:r>
            <a:endParaRPr lang="en-US" altLang="zh-CN" sz="3200" b="1">
              <a:solidFill>
                <a:srgbClr val="0000FF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3200" b="1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fclose(fp);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3200" b="1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return 0;</a:t>
            </a:r>
            <a:r>
              <a:rPr lang="en-US" altLang="zh-CN" sz="2000" b="1">
                <a:solidFill>
                  <a:schemeClr val="tx1"/>
                </a:solidFill>
                <a:ea typeface="楷体_GB2312" pitchFamily="49" charset="-122"/>
              </a:rPr>
              <a:t> </a:t>
            </a:r>
            <a:endParaRPr lang="en-US" altLang="zh-CN" sz="3200" b="1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3200" b="1">
                <a:latin typeface="Arial" panose="020B0604020202020204" pitchFamily="34" charset="0"/>
                <a:ea typeface="黑体" panose="02010609060101010101" pitchFamily="49" charset="-122"/>
              </a:rPr>
              <a:t>}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5299" name="Text Box 3"/>
          <p:cNvSpPr txBox="1">
            <a:spLocks noChangeArrowheads="1"/>
          </p:cNvSpPr>
          <p:nvPr/>
        </p:nvSpPr>
        <p:spPr bwMode="auto">
          <a:xfrm>
            <a:off x="468313" y="1125538"/>
            <a:ext cx="7010400" cy="64135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3600" b="1">
                <a:latin typeface="Arial" panose="020B0604020202020204" pitchFamily="34" charset="0"/>
              </a:rPr>
              <a:t>rewind(fp);</a:t>
            </a:r>
            <a:r>
              <a:rPr lang="en-US" altLang="zh-CN" sz="3600" b="1">
                <a:solidFill>
                  <a:schemeClr val="tx1"/>
                </a:solidFill>
                <a:latin typeface="Arial" panose="020B0604020202020204" pitchFamily="34" charset="0"/>
              </a:rPr>
              <a:t>         </a:t>
            </a:r>
            <a:r>
              <a:rPr lang="en-US" altLang="zh-CN" b="1">
                <a:solidFill>
                  <a:srgbClr val="FF0000"/>
                </a:solidFill>
                <a:latin typeface="Arial" panose="020B0604020202020204" pitchFamily="34" charset="0"/>
              </a:rPr>
              <a:t>//</a:t>
            </a:r>
            <a:r>
              <a:rPr lang="zh-CN" altLang="en-US" b="1">
                <a:solidFill>
                  <a:srgbClr val="FF0000"/>
                </a:solidFill>
                <a:latin typeface="Arial" panose="020B0604020202020204" pitchFamily="34" charset="0"/>
              </a:rPr>
              <a:t>读写指针回绕</a:t>
            </a:r>
            <a:endParaRPr lang="zh-CN" altLang="en-US" sz="3600" b="1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7652" name="Rectangle 6"/>
          <p:cNvSpPr>
            <a:spLocks noGrp="1" noChangeArrowheads="1"/>
          </p:cNvSpPr>
          <p:nvPr>
            <p:ph type="title"/>
          </p:nvPr>
        </p:nvSpPr>
        <p:spPr>
          <a:xfrm>
            <a:off x="250825" y="260350"/>
            <a:ext cx="7200900" cy="836613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zh-CN" altLang="en-US" smtClean="0">
                <a:solidFill>
                  <a:schemeClr val="bg2"/>
                </a:solidFill>
              </a:rPr>
              <a:t>文本文件的操作示例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5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ChangeArrowheads="1"/>
          </p:cNvSpPr>
          <p:nvPr/>
        </p:nvSpPr>
        <p:spPr bwMode="auto">
          <a:xfrm>
            <a:off x="179388" y="1052513"/>
            <a:ext cx="7924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3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eaLnBrk="0" hangingPunct="0">
              <a:defRPr sz="3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eaLnBrk="0" hangingPunct="0">
              <a:defRPr sz="3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eaLnBrk="0" hangingPunct="0">
              <a:defRPr sz="3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eaLnBrk="0" hangingPunct="0">
              <a:defRPr sz="3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>
              <a:defRPr/>
            </a:pPr>
            <a:r>
              <a:rPr lang="zh-CN" altLang="en-US" smtClean="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三、 </a:t>
            </a:r>
            <a:r>
              <a:rPr lang="en-US" altLang="zh-CN" smtClean="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fprintf</a:t>
            </a:r>
            <a:r>
              <a:rPr lang="zh-CN" altLang="en-US" smtClean="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函数和</a:t>
            </a:r>
            <a:r>
              <a:rPr lang="en-US" altLang="zh-CN" smtClean="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fscanf</a:t>
            </a:r>
            <a:r>
              <a:rPr lang="zh-CN" altLang="en-US" smtClean="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函数</a:t>
            </a:r>
            <a:r>
              <a:rPr lang="zh-CN" altLang="en-US" sz="2000" b="1" smtClean="0"/>
              <a:t> </a:t>
            </a:r>
          </a:p>
        </p:txBody>
      </p:sp>
      <p:sp>
        <p:nvSpPr>
          <p:cNvPr id="56323" name="Text Box 3"/>
          <p:cNvSpPr txBox="1">
            <a:spLocks noChangeArrowheads="1"/>
          </p:cNvSpPr>
          <p:nvPr/>
        </p:nvSpPr>
        <p:spPr bwMode="auto">
          <a:xfrm>
            <a:off x="827088" y="1844675"/>
            <a:ext cx="7162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kumimoji="1" lang="zh-CN" altLang="en-US" b="1"/>
              <a:t>这两个函数是进行</a:t>
            </a:r>
            <a:r>
              <a:rPr kumimoji="1" lang="zh-CN" altLang="en-US" b="1">
                <a:solidFill>
                  <a:srgbClr val="FF0000"/>
                </a:solidFill>
              </a:rPr>
              <a:t>格式读写</a:t>
            </a:r>
            <a:r>
              <a:rPr kumimoji="1" lang="zh-CN" altLang="en-US" b="1"/>
              <a:t>文件的函数 。</a:t>
            </a:r>
          </a:p>
        </p:txBody>
      </p:sp>
      <p:sp>
        <p:nvSpPr>
          <p:cNvPr id="56324" name="Text Box 4"/>
          <p:cNvSpPr txBox="1">
            <a:spLocks noChangeArrowheads="1"/>
          </p:cNvSpPr>
          <p:nvPr/>
        </p:nvSpPr>
        <p:spPr bwMode="auto">
          <a:xfrm>
            <a:off x="827088" y="2492375"/>
            <a:ext cx="8001000" cy="544513"/>
          </a:xfrm>
          <a:prstGeom prst="rect">
            <a:avLst/>
          </a:prstGeom>
          <a:solidFill>
            <a:srgbClr val="FFFF00"/>
          </a:solidFill>
          <a:ln w="25400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</a:rPr>
              <a:t>  </a:t>
            </a:r>
            <a:r>
              <a:rPr kumimoji="1" lang="en-US" altLang="zh-CN" sz="2800" b="1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fprintf(</a:t>
            </a:r>
            <a:r>
              <a:rPr kumimoji="1" lang="zh-CN" altLang="en-US" sz="28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文件指针</a:t>
            </a:r>
            <a:r>
              <a:rPr kumimoji="1" lang="zh-CN" altLang="en-US" sz="2800" b="1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，格式字符串，输出表列）</a:t>
            </a:r>
            <a:r>
              <a:rPr kumimoji="1" lang="en-US" altLang="zh-CN" sz="2800" b="1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;</a:t>
            </a:r>
            <a:r>
              <a:rPr kumimoji="1" lang="en-US" altLang="zh-CN" sz="2800" b="1"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  <p:sp>
        <p:nvSpPr>
          <p:cNvPr id="56325" name="Text Box 5"/>
          <p:cNvSpPr txBox="1">
            <a:spLocks noChangeArrowheads="1"/>
          </p:cNvSpPr>
          <p:nvPr/>
        </p:nvSpPr>
        <p:spPr bwMode="auto">
          <a:xfrm>
            <a:off x="827088" y="3284538"/>
            <a:ext cx="8001000" cy="544512"/>
          </a:xfrm>
          <a:prstGeom prst="rect">
            <a:avLst/>
          </a:prstGeom>
          <a:solidFill>
            <a:srgbClr val="FFFF00"/>
          </a:solidFill>
          <a:ln w="25400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</a:rPr>
              <a:t>  </a:t>
            </a:r>
            <a:r>
              <a:rPr kumimoji="1" lang="en-US" altLang="zh-CN" sz="2800" b="1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fscanf(</a:t>
            </a:r>
            <a:r>
              <a:rPr kumimoji="1" lang="zh-CN" altLang="en-US" sz="28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文件指针</a:t>
            </a:r>
            <a:r>
              <a:rPr kumimoji="1" lang="zh-CN" altLang="en-US" sz="2800" b="1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，格式字符串，输入表列</a:t>
            </a:r>
            <a:r>
              <a:rPr kumimoji="1" lang="en-US" altLang="zh-CN" sz="2800" b="1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);</a:t>
            </a:r>
            <a:r>
              <a:rPr kumimoji="1" lang="en-US" altLang="zh-CN" sz="2800" b="1"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  <p:sp>
        <p:nvSpPr>
          <p:cNvPr id="56326" name="Text Box 6"/>
          <p:cNvSpPr txBox="1">
            <a:spLocks noChangeArrowheads="1"/>
          </p:cNvSpPr>
          <p:nvPr/>
        </p:nvSpPr>
        <p:spPr bwMode="auto">
          <a:xfrm>
            <a:off x="827088" y="5084763"/>
            <a:ext cx="6172200" cy="519112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kumimoji="1" lang="zh-CN" altLang="en-US" b="1"/>
              <a:t>例如：</a:t>
            </a:r>
            <a:r>
              <a:rPr kumimoji="1" lang="en-US" altLang="zh-CN" b="1"/>
              <a:t>fprintf(fp,“%d,%6.2f”,i,x);</a:t>
            </a:r>
          </a:p>
        </p:txBody>
      </p:sp>
      <p:sp>
        <p:nvSpPr>
          <p:cNvPr id="56327" name="Text Box 7"/>
          <p:cNvSpPr txBox="1">
            <a:spLocks noChangeArrowheads="1"/>
          </p:cNvSpPr>
          <p:nvPr/>
        </p:nvSpPr>
        <p:spPr bwMode="auto">
          <a:xfrm>
            <a:off x="755650" y="4076700"/>
            <a:ext cx="7848600" cy="989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kumimoji="1" lang="zh-CN" altLang="en-US" b="1"/>
              <a:t>功能：按指定格式将数据写到指定文件中。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buClrTx/>
              <a:buFontTx/>
              <a:buNone/>
            </a:pPr>
            <a:r>
              <a:rPr kumimoji="1" lang="zh-CN" altLang="en-US" b="1"/>
              <a:t>            或从指定文件按格式输入数据。</a:t>
            </a:r>
          </a:p>
        </p:txBody>
      </p:sp>
      <p:sp>
        <p:nvSpPr>
          <p:cNvPr id="56328" name="Text Box 8"/>
          <p:cNvSpPr txBox="1">
            <a:spLocks noChangeArrowheads="1"/>
          </p:cNvSpPr>
          <p:nvPr/>
        </p:nvSpPr>
        <p:spPr bwMode="auto">
          <a:xfrm>
            <a:off x="827088" y="5661025"/>
            <a:ext cx="6172200" cy="519113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kumimoji="1" lang="zh-CN" altLang="en-US" b="1">
                <a:solidFill>
                  <a:schemeClr val="tx1"/>
                </a:solidFill>
              </a:rPr>
              <a:t>	  </a:t>
            </a:r>
            <a:r>
              <a:rPr kumimoji="1" lang="en-US" altLang="zh-CN" b="1"/>
              <a:t>fscanf(fp,“%d,%f”,&amp;i,&amp;x);</a:t>
            </a:r>
          </a:p>
        </p:txBody>
      </p:sp>
      <p:sp>
        <p:nvSpPr>
          <p:cNvPr id="28681" name="Rectangle 11"/>
          <p:cNvSpPr>
            <a:spLocks noGrp="1" noChangeArrowheads="1"/>
          </p:cNvSpPr>
          <p:nvPr>
            <p:ph type="title"/>
          </p:nvPr>
        </p:nvSpPr>
        <p:spPr>
          <a:xfrm>
            <a:off x="323850" y="260350"/>
            <a:ext cx="7200900" cy="836613"/>
          </a:xfrm>
          <a:noFill/>
        </p:spPr>
        <p:txBody>
          <a:bodyPr/>
          <a:lstStyle/>
          <a:p>
            <a:r>
              <a:rPr lang="zh-CN" altLang="en-US" smtClean="0">
                <a:solidFill>
                  <a:schemeClr val="bg2"/>
                </a:solidFill>
              </a:rPr>
              <a:t>文本文件的操作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6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6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56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" dur="500"/>
                                        <p:tgtEl>
                                          <p:spTgt spid="56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56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0" dur="500"/>
                                        <p:tgtEl>
                                          <p:spTgt spid="56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5" dur="500"/>
                                        <p:tgtEl>
                                          <p:spTgt spid="56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2" grpId="0" autoUpdateAnimBg="0"/>
      <p:bldP spid="56323" grpId="0" autoUpdateAnimBg="0"/>
      <p:bldP spid="56324" grpId="0" animBg="1" autoUpdateAnimBg="0"/>
      <p:bldP spid="56325" grpId="0" animBg="1" autoUpdateAnimBg="0"/>
      <p:bldP spid="56326" grpId="0" animBg="1" autoUpdateAnimBg="0"/>
      <p:bldP spid="56327" grpId="0" autoUpdateAnimBg="0"/>
      <p:bldP spid="56328" grpId="0" animBg="1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250825" y="1395413"/>
            <a:ext cx="8382000" cy="5089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tabLst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</a:tabLst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175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tabLst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</a:tabLst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tabLst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</a:tabLst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tabLst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</a:tabLst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tabLst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</a:tabLst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tabLst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</a:tabLst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tabLst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</a:tabLst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tabLst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</a:tabLst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tabLst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</a:tabLst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 b="1">
                <a:solidFill>
                  <a:srgbClr val="0000FF"/>
                </a:solidFill>
                <a:ea typeface="楷体_GB2312" pitchFamily="49" charset="-122"/>
              </a:rPr>
              <a:t>【</a:t>
            </a:r>
            <a:r>
              <a:rPr lang="zh-CN" altLang="en-US" sz="2400" b="1">
                <a:solidFill>
                  <a:srgbClr val="0000FF"/>
                </a:solidFill>
                <a:ea typeface="楷体_GB2312" pitchFamily="49" charset="-122"/>
              </a:rPr>
              <a:t>例</a:t>
            </a:r>
            <a:r>
              <a:rPr lang="en-US" altLang="zh-CN" sz="2400" b="1">
                <a:solidFill>
                  <a:srgbClr val="0000FF"/>
                </a:solidFill>
                <a:ea typeface="楷体_GB2312" pitchFamily="49" charset="-122"/>
              </a:rPr>
              <a:t>5】</a:t>
            </a:r>
            <a:r>
              <a:rPr lang="zh-CN" altLang="en-US" sz="2400" b="1">
                <a:latin typeface="Arial" panose="020B0604020202020204" pitchFamily="34" charset="0"/>
              </a:rPr>
              <a:t>使用</a:t>
            </a:r>
            <a:r>
              <a:rPr lang="en-US" altLang="zh-CN" sz="2400" b="1">
                <a:latin typeface="Arial" panose="020B0604020202020204" pitchFamily="34" charset="0"/>
              </a:rPr>
              <a:t>fscanf</a:t>
            </a:r>
            <a:r>
              <a:rPr lang="zh-CN" altLang="en-US" sz="2400" b="1">
                <a:latin typeface="Arial" panose="020B0604020202020204" pitchFamily="34" charset="0"/>
              </a:rPr>
              <a:t>和</a:t>
            </a:r>
            <a:r>
              <a:rPr lang="en-US" altLang="zh-CN" sz="2400" b="1">
                <a:latin typeface="Arial" panose="020B0604020202020204" pitchFamily="34" charset="0"/>
              </a:rPr>
              <a:t>fprintf</a:t>
            </a:r>
            <a:r>
              <a:rPr lang="zh-CN" altLang="en-US" sz="2400" b="1">
                <a:latin typeface="Arial" panose="020B0604020202020204" pitchFamily="34" charset="0"/>
              </a:rPr>
              <a:t>函数完成</a:t>
            </a:r>
            <a:r>
              <a:rPr lang="en-US" altLang="zh-CN" sz="2400" b="1">
                <a:latin typeface="Arial" panose="020B0604020202020204" pitchFamily="34" charset="0"/>
              </a:rPr>
              <a:t>: </a:t>
            </a:r>
            <a:r>
              <a:rPr lang="zh-CN" altLang="en-US" sz="2400" b="1">
                <a:latin typeface="Arial" panose="020B0604020202020204" pitchFamily="34" charset="0"/>
              </a:rPr>
              <a:t>从键盘输入</a:t>
            </a:r>
            <a:r>
              <a:rPr lang="en-US" altLang="zh-CN" sz="2400" b="1">
                <a:latin typeface="Arial" panose="020B0604020202020204" pitchFamily="34" charset="0"/>
              </a:rPr>
              <a:t>3</a:t>
            </a:r>
            <a:r>
              <a:rPr lang="zh-CN" altLang="en-US" sz="2400" b="1">
                <a:latin typeface="Arial" panose="020B0604020202020204" pitchFamily="34" charset="0"/>
              </a:rPr>
              <a:t>个学生的姓名与成绩，将其保存在磁盘上。然后读出来显示。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800" b="1">
                <a:latin typeface="Arial" panose="020B0604020202020204" pitchFamily="34" charset="0"/>
              </a:rPr>
              <a:t>            </a:t>
            </a:r>
            <a:r>
              <a:rPr lang="en-US" altLang="zh-CN" sz="2000" b="1">
                <a:latin typeface="Arial" panose="020B0604020202020204" pitchFamily="34" charset="0"/>
              </a:rPr>
              <a:t>//chap12ex5.c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 b="1">
                <a:latin typeface="Arial" panose="020B0604020202020204" pitchFamily="34" charset="0"/>
              </a:rPr>
              <a:t>	#include &lt;stdio.h&gt;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 b="1">
                <a:latin typeface="Arial" panose="020B0604020202020204" pitchFamily="34" charset="0"/>
              </a:rPr>
              <a:t>	#define MAX_NAMELENGTH 10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 b="1">
                <a:latin typeface="Arial" panose="020B0604020202020204" pitchFamily="34" charset="0"/>
              </a:rPr>
              <a:t>	#define MAX_NUMBER 3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 b="1">
                <a:latin typeface="Arial" panose="020B0604020202020204" pitchFamily="34" charset="0"/>
              </a:rPr>
              <a:t>	int main()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 b="1">
                <a:latin typeface="Arial" panose="020B0604020202020204" pitchFamily="34" charset="0"/>
              </a:rPr>
              <a:t>	{	FILE *fp;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 b="1">
                <a:latin typeface="Arial" panose="020B0604020202020204" pitchFamily="34" charset="0"/>
              </a:rPr>
              <a:t>		char tempName[MAX_NAMELENGTH];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 b="1">
                <a:latin typeface="Arial" panose="020B0604020202020204" pitchFamily="34" charset="0"/>
              </a:rPr>
              <a:t>		double tempGrade;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 b="1">
                <a:latin typeface="Arial" panose="020B0604020202020204" pitchFamily="34" charset="0"/>
              </a:rPr>
              <a:t>		int i;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 b="1">
                <a:solidFill>
                  <a:schemeClr val="tx1"/>
                </a:solidFill>
                <a:latin typeface="Arial" panose="020B0604020202020204" pitchFamily="34" charset="0"/>
              </a:rPr>
              <a:t>		</a:t>
            </a:r>
            <a:r>
              <a:rPr lang="en-US" altLang="zh-CN" sz="2000" b="1">
                <a:latin typeface="Arial" panose="020B0604020202020204" pitchFamily="34" charset="0"/>
              </a:rPr>
              <a:t>fp=fopen("D:\\file\\temp12-5.txt", "</a:t>
            </a:r>
            <a:r>
              <a:rPr lang="en-US" altLang="zh-CN" sz="2000" b="1">
                <a:solidFill>
                  <a:srgbClr val="FF0066"/>
                </a:solidFill>
                <a:latin typeface="Arial" panose="020B0604020202020204" pitchFamily="34" charset="0"/>
              </a:rPr>
              <a:t>w</a:t>
            </a:r>
            <a:r>
              <a:rPr lang="en-US" altLang="zh-CN" sz="2000" b="1">
                <a:latin typeface="Arial" panose="020B0604020202020204" pitchFamily="34" charset="0"/>
              </a:rPr>
              <a:t>");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 b="1">
                <a:solidFill>
                  <a:schemeClr val="tx1"/>
                </a:solidFill>
                <a:latin typeface="Arial" panose="020B0604020202020204" pitchFamily="34" charset="0"/>
              </a:rPr>
              <a:t>	</a:t>
            </a:r>
            <a:r>
              <a:rPr lang="en-US" altLang="zh-CN" sz="2000" b="1">
                <a:latin typeface="Arial" panose="020B0604020202020204" pitchFamily="34" charset="0"/>
              </a:rPr>
              <a:t>	if (fp==NULL)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 b="1">
                <a:latin typeface="Arial" panose="020B0604020202020204" pitchFamily="34" charset="0"/>
              </a:rPr>
              <a:t>		{	printf("Create File error!\n");	return;}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 b="1">
                <a:latin typeface="Arial" panose="020B0604020202020204" pitchFamily="34" charset="0"/>
              </a:rPr>
              <a:t>		else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 b="1">
                <a:latin typeface="Arial" panose="020B0604020202020204" pitchFamily="34" charset="0"/>
              </a:rPr>
              <a:t>		{		</a:t>
            </a:r>
          </a:p>
        </p:txBody>
      </p:sp>
      <p:sp>
        <p:nvSpPr>
          <p:cNvPr id="29699" name="Rectangle 5"/>
          <p:cNvSpPr>
            <a:spLocks noGrp="1" noChangeArrowheads="1"/>
          </p:cNvSpPr>
          <p:nvPr>
            <p:ph type="title"/>
          </p:nvPr>
        </p:nvSpPr>
        <p:spPr>
          <a:xfrm>
            <a:off x="250825" y="260350"/>
            <a:ext cx="7200900" cy="836613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zh-CN" altLang="en-US" smtClean="0">
                <a:solidFill>
                  <a:schemeClr val="bg2"/>
                </a:solidFill>
              </a:rPr>
              <a:t>文本文件的操作示例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0" y="1052513"/>
            <a:ext cx="8458200" cy="557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98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 b="1">
                <a:solidFill>
                  <a:schemeClr val="tx1"/>
                </a:solidFill>
                <a:latin typeface="Arial" panose="020B0604020202020204" pitchFamily="34" charset="0"/>
              </a:rPr>
              <a:t>  </a:t>
            </a:r>
            <a:r>
              <a:rPr lang="en-US" altLang="zh-CN" sz="1800" b="1">
                <a:latin typeface="Arial" panose="020B0604020202020204" pitchFamily="34" charset="0"/>
              </a:rPr>
              <a:t>for (i=0; i&lt;MAX_NUMBER; i++)</a:t>
            </a:r>
          </a:p>
          <a:p>
            <a:pPr eaLnBrk="1" hangingPunct="1">
              <a:lnSpc>
                <a:spcPct val="98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800" b="1">
                <a:latin typeface="Arial" panose="020B0604020202020204" pitchFamily="34" charset="0"/>
              </a:rPr>
              <a:t>{      printf("Name and Grade:");</a:t>
            </a:r>
          </a:p>
          <a:p>
            <a:pPr eaLnBrk="1" hangingPunct="1">
              <a:lnSpc>
                <a:spcPct val="98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800" b="1">
                <a:latin typeface="Arial" panose="020B0604020202020204" pitchFamily="34" charset="0"/>
              </a:rPr>
              <a:t>      scanf("%s%lf",tempName, &amp;tempGrade);</a:t>
            </a:r>
          </a:p>
          <a:p>
            <a:pPr eaLnBrk="1" hangingPunct="1">
              <a:lnSpc>
                <a:spcPct val="98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800" b="1">
                <a:latin typeface="Arial" panose="020B0604020202020204" pitchFamily="34" charset="0"/>
              </a:rPr>
              <a:t>      fprintf(fp,"%s %lf\n", tempName, tempGrade);</a:t>
            </a:r>
          </a:p>
          <a:p>
            <a:pPr eaLnBrk="1" hangingPunct="1">
              <a:lnSpc>
                <a:spcPct val="98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800" b="1">
                <a:latin typeface="Arial" panose="020B0604020202020204" pitchFamily="34" charset="0"/>
              </a:rPr>
              <a:t>}</a:t>
            </a:r>
          </a:p>
          <a:p>
            <a:pPr eaLnBrk="1" hangingPunct="1">
              <a:lnSpc>
                <a:spcPct val="98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800" b="1">
                <a:latin typeface="Arial" panose="020B0604020202020204" pitchFamily="34" charset="0"/>
              </a:rPr>
              <a:t> fclose(fp);</a:t>
            </a:r>
          </a:p>
          <a:p>
            <a:pPr eaLnBrk="1" hangingPunct="1">
              <a:lnSpc>
                <a:spcPct val="98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800" b="1">
                <a:latin typeface="Arial" panose="020B0604020202020204" pitchFamily="34" charset="0"/>
              </a:rPr>
              <a:t>}</a:t>
            </a:r>
          </a:p>
          <a:p>
            <a:pPr eaLnBrk="1" hangingPunct="1">
              <a:lnSpc>
                <a:spcPct val="98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800" b="1">
                <a:latin typeface="Arial" panose="020B0604020202020204" pitchFamily="34" charset="0"/>
              </a:rPr>
              <a:t>fp=fopen("D:\\file\\temp12-5.txt", "r");</a:t>
            </a:r>
          </a:p>
          <a:p>
            <a:pPr eaLnBrk="1" hangingPunct="1">
              <a:lnSpc>
                <a:spcPct val="98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800" b="1">
                <a:latin typeface="Arial" panose="020B0604020202020204" pitchFamily="34" charset="0"/>
              </a:rPr>
              <a:t>if (fp==NULL)</a:t>
            </a:r>
          </a:p>
          <a:p>
            <a:pPr eaLnBrk="1" hangingPunct="1">
              <a:lnSpc>
                <a:spcPct val="98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800" b="1">
                <a:latin typeface="Arial" panose="020B0604020202020204" pitchFamily="34" charset="0"/>
              </a:rPr>
              <a:t>{   printf("Create Read error!\n");</a:t>
            </a:r>
          </a:p>
          <a:p>
            <a:pPr eaLnBrk="1" hangingPunct="1">
              <a:lnSpc>
                <a:spcPct val="98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800" b="1">
                <a:latin typeface="Arial" panose="020B0604020202020204" pitchFamily="34" charset="0"/>
              </a:rPr>
              <a:t>    return;</a:t>
            </a:r>
          </a:p>
          <a:p>
            <a:pPr eaLnBrk="1" hangingPunct="1">
              <a:lnSpc>
                <a:spcPct val="98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800" b="1">
                <a:latin typeface="Arial" panose="020B0604020202020204" pitchFamily="34" charset="0"/>
              </a:rPr>
              <a:t>}</a:t>
            </a:r>
          </a:p>
          <a:p>
            <a:pPr eaLnBrk="1" hangingPunct="1">
              <a:lnSpc>
                <a:spcPct val="98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800" b="1">
                <a:latin typeface="Arial" panose="020B0604020202020204" pitchFamily="34" charset="0"/>
              </a:rPr>
              <a:t>else</a:t>
            </a:r>
          </a:p>
          <a:p>
            <a:pPr eaLnBrk="1" hangingPunct="1">
              <a:lnSpc>
                <a:spcPct val="98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800" b="1">
                <a:latin typeface="Arial" panose="020B0604020202020204" pitchFamily="34" charset="0"/>
              </a:rPr>
              <a:t>{   for (i=0; i&lt;MAX_NUMBER; i++)</a:t>
            </a:r>
          </a:p>
          <a:p>
            <a:pPr eaLnBrk="1" hangingPunct="1">
              <a:lnSpc>
                <a:spcPct val="98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800" b="1">
                <a:latin typeface="Arial" panose="020B0604020202020204" pitchFamily="34" charset="0"/>
              </a:rPr>
              <a:t>    {	fscanf(fp, "%s%lf", tempName, &amp;tempGrade);</a:t>
            </a:r>
          </a:p>
          <a:p>
            <a:pPr eaLnBrk="1" hangingPunct="1">
              <a:lnSpc>
                <a:spcPct val="98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800" b="1">
                <a:latin typeface="Arial" panose="020B0604020202020204" pitchFamily="34" charset="0"/>
              </a:rPr>
              <a:t>	printf("%s %f\n", tempName, tempGrade);</a:t>
            </a:r>
          </a:p>
          <a:p>
            <a:pPr eaLnBrk="1" hangingPunct="1">
              <a:lnSpc>
                <a:spcPct val="98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800" b="1">
                <a:latin typeface="Arial" panose="020B0604020202020204" pitchFamily="34" charset="0"/>
              </a:rPr>
              <a:t>    }</a:t>
            </a:r>
          </a:p>
          <a:p>
            <a:pPr eaLnBrk="1" hangingPunct="1">
              <a:lnSpc>
                <a:spcPct val="98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800" b="1">
                <a:latin typeface="Arial" panose="020B0604020202020204" pitchFamily="34" charset="0"/>
              </a:rPr>
              <a:t>   fclose(fp);</a:t>
            </a:r>
          </a:p>
          <a:p>
            <a:pPr eaLnBrk="1" hangingPunct="1">
              <a:lnSpc>
                <a:spcPct val="98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800" b="1">
                <a:latin typeface="Arial" panose="020B0604020202020204" pitchFamily="34" charset="0"/>
              </a:rPr>
              <a:t> }</a:t>
            </a:r>
          </a:p>
          <a:p>
            <a:pPr eaLnBrk="1" hangingPunct="1">
              <a:lnSpc>
                <a:spcPct val="98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800" b="1">
                <a:latin typeface="Arial" panose="020B0604020202020204" pitchFamily="34" charset="0"/>
              </a:rPr>
              <a:t>}</a:t>
            </a:r>
          </a:p>
        </p:txBody>
      </p:sp>
      <p:sp>
        <p:nvSpPr>
          <p:cNvPr id="58371" name="AutoShape 3"/>
          <p:cNvSpPr>
            <a:spLocks noChangeArrowheads="1"/>
          </p:cNvSpPr>
          <p:nvPr/>
        </p:nvSpPr>
        <p:spPr bwMode="auto">
          <a:xfrm>
            <a:off x="3132138" y="6021388"/>
            <a:ext cx="4648200" cy="381000"/>
          </a:xfrm>
          <a:prstGeom prst="wedgeRectCallout">
            <a:avLst>
              <a:gd name="adj1" fmla="val -63287"/>
              <a:gd name="adj2" fmla="val -259583"/>
            </a:avLst>
          </a:prstGeom>
          <a:solidFill>
            <a:srgbClr val="800000"/>
          </a:solidFill>
          <a:ln w="9525" algn="ctr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000" b="1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从指定文件按格式输入数据到变量中</a:t>
            </a:r>
          </a:p>
        </p:txBody>
      </p:sp>
      <p:sp>
        <p:nvSpPr>
          <p:cNvPr id="58372" name="AutoShape 4"/>
          <p:cNvSpPr>
            <a:spLocks noChangeArrowheads="1"/>
          </p:cNvSpPr>
          <p:nvPr/>
        </p:nvSpPr>
        <p:spPr bwMode="auto">
          <a:xfrm>
            <a:off x="1835150" y="2420938"/>
            <a:ext cx="5562600" cy="381000"/>
          </a:xfrm>
          <a:prstGeom prst="wedgeRectCallout">
            <a:avLst>
              <a:gd name="adj1" fmla="val -42639"/>
              <a:gd name="adj2" fmla="val -112500"/>
            </a:avLst>
          </a:prstGeom>
          <a:solidFill>
            <a:srgbClr val="800000"/>
          </a:solidFill>
          <a:ln w="9525" algn="ctr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000" b="1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按指定格式将键盘输入数据写到指定文件中</a:t>
            </a:r>
          </a:p>
        </p:txBody>
      </p:sp>
      <p:sp>
        <p:nvSpPr>
          <p:cNvPr id="30725" name="Rectangle 7"/>
          <p:cNvSpPr>
            <a:spLocks noGrp="1" noChangeArrowheads="1"/>
          </p:cNvSpPr>
          <p:nvPr>
            <p:ph type="title"/>
          </p:nvPr>
        </p:nvSpPr>
        <p:spPr>
          <a:xfrm>
            <a:off x="250825" y="260350"/>
            <a:ext cx="7200900" cy="836613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zh-CN" altLang="en-US" smtClean="0">
                <a:solidFill>
                  <a:schemeClr val="bg2"/>
                </a:solidFill>
              </a:rPr>
              <a:t>文本文件的操作示例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83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83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83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83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83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83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83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83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1" grpId="0" animBg="1" autoUpdateAnimBg="0"/>
      <p:bldP spid="58372" grpId="0" animBg="1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2"/>
          <p:cNvSpPr txBox="1">
            <a:spLocks noChangeArrowheads="1"/>
          </p:cNvSpPr>
          <p:nvPr/>
        </p:nvSpPr>
        <p:spPr bwMode="auto">
          <a:xfrm>
            <a:off x="323850" y="1125538"/>
            <a:ext cx="8424863" cy="5357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2"/>
                    </a:gs>
                    <a:gs pos="100000">
                      <a:srgbClr val="000080"/>
                    </a:gs>
                  </a:gsLst>
                  <a:lin ang="189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40000"/>
              </a:spcBef>
              <a:buClrTx/>
              <a:buFontTx/>
              <a:buNone/>
            </a:pPr>
            <a:r>
              <a:rPr lang="zh-CN" altLang="en-US" sz="3200" b="1">
                <a:latin typeface="Arial" panose="020B0604020202020204" pitchFamily="34" charset="0"/>
              </a:rPr>
              <a:t>文件操作语句</a:t>
            </a:r>
            <a:r>
              <a:rPr lang="en-US" altLang="zh-CN" sz="3200" b="1">
                <a:latin typeface="Arial" panose="020B0604020202020204" pitchFamily="34" charset="0"/>
              </a:rPr>
              <a:t>:</a:t>
            </a:r>
          </a:p>
          <a:p>
            <a:pPr eaLnBrk="1" hangingPunct="1">
              <a:spcBef>
                <a:spcPct val="40000"/>
              </a:spcBef>
              <a:buClr>
                <a:srgbClr val="FFCC00"/>
              </a:buClr>
              <a:buSzPts val="3200"/>
              <a:buFont typeface="Wingdings" panose="05000000000000000000" pitchFamily="2" charset="2"/>
              <a:buChar char="&amp;"/>
            </a:pPr>
            <a:r>
              <a:rPr lang="en-US" altLang="zh-CN" sz="3200" b="1">
                <a:solidFill>
                  <a:schemeClr val="tx1"/>
                </a:solidFill>
                <a:latin typeface="Arial" panose="020B0604020202020204" pitchFamily="34" charset="0"/>
              </a:rPr>
              <a:t>  </a:t>
            </a:r>
            <a:r>
              <a:rPr lang="en-US" altLang="zh-CN" sz="3200" b="1">
                <a:latin typeface="Arial" panose="020B0604020202020204" pitchFamily="34" charset="0"/>
              </a:rPr>
              <a:t>FILE  *fp;</a:t>
            </a:r>
          </a:p>
          <a:p>
            <a:pPr eaLnBrk="1" hangingPunct="1">
              <a:spcBef>
                <a:spcPct val="40000"/>
              </a:spcBef>
              <a:buClr>
                <a:srgbClr val="FFCC00"/>
              </a:buClr>
              <a:buSzPts val="3200"/>
              <a:buFont typeface="Wingdings" panose="05000000000000000000" pitchFamily="2" charset="2"/>
              <a:buChar char="&amp;"/>
            </a:pPr>
            <a:r>
              <a:rPr lang="en-US" altLang="zh-CN" sz="3200" b="1">
                <a:latin typeface="Arial" panose="020B0604020202020204" pitchFamily="34" charset="0"/>
              </a:rPr>
              <a:t>  fp=fopen(</a:t>
            </a:r>
            <a:r>
              <a:rPr lang="zh-CN" altLang="en-US" sz="3200" b="1">
                <a:latin typeface="Arial" panose="020B0604020202020204" pitchFamily="34" charset="0"/>
              </a:rPr>
              <a:t>文件名</a:t>
            </a:r>
            <a:r>
              <a:rPr lang="en-US" altLang="zh-CN" sz="3200" b="1">
                <a:latin typeface="Arial" panose="020B0604020202020204" pitchFamily="34" charset="0"/>
              </a:rPr>
              <a:t>, </a:t>
            </a:r>
            <a:r>
              <a:rPr lang="zh-CN" altLang="en-US" sz="3200" b="1">
                <a:latin typeface="Arial" panose="020B0604020202020204" pitchFamily="34" charset="0"/>
              </a:rPr>
              <a:t>使用方式</a:t>
            </a:r>
            <a:r>
              <a:rPr lang="en-US" altLang="zh-CN" sz="3200" b="1">
                <a:latin typeface="Arial" panose="020B0604020202020204" pitchFamily="34" charset="0"/>
              </a:rPr>
              <a:t>);</a:t>
            </a:r>
          </a:p>
          <a:p>
            <a:pPr eaLnBrk="1" hangingPunct="1">
              <a:spcBef>
                <a:spcPct val="40000"/>
              </a:spcBef>
              <a:buClr>
                <a:srgbClr val="FFCC00"/>
              </a:buClr>
              <a:buSzPts val="3200"/>
              <a:buFont typeface="Wingdings" panose="05000000000000000000" pitchFamily="2" charset="2"/>
              <a:buChar char="&amp;"/>
            </a:pPr>
            <a:r>
              <a:rPr lang="en-US" altLang="zh-CN" sz="3200" b="1">
                <a:latin typeface="Arial" panose="020B0604020202020204" pitchFamily="34" charset="0"/>
              </a:rPr>
              <a:t>  fputc(ch, fp)/fgetc(fp);</a:t>
            </a:r>
          </a:p>
          <a:p>
            <a:pPr eaLnBrk="1" hangingPunct="1">
              <a:spcBef>
                <a:spcPct val="40000"/>
              </a:spcBef>
              <a:buClr>
                <a:srgbClr val="FFCC00"/>
              </a:buClr>
              <a:buSzPts val="3200"/>
              <a:buFont typeface="Wingdings" panose="05000000000000000000" pitchFamily="2" charset="2"/>
              <a:buChar char="&amp;"/>
            </a:pPr>
            <a:r>
              <a:rPr lang="en-US" altLang="zh-CN" sz="3200" b="1">
                <a:latin typeface="Arial" panose="020B0604020202020204" pitchFamily="34" charset="0"/>
              </a:rPr>
              <a:t>  fprintf(fp, “</a:t>
            </a:r>
            <a:r>
              <a:rPr lang="zh-CN" altLang="en-US" sz="3200" b="1">
                <a:latin typeface="Arial" panose="020B0604020202020204" pitchFamily="34" charset="0"/>
              </a:rPr>
              <a:t>格式控制串”</a:t>
            </a:r>
            <a:r>
              <a:rPr lang="en-US" altLang="zh-CN" sz="3200" b="1">
                <a:latin typeface="Arial" panose="020B0604020202020204" pitchFamily="34" charset="0"/>
              </a:rPr>
              <a:t>, </a:t>
            </a:r>
            <a:r>
              <a:rPr lang="zh-CN" altLang="en-US" sz="3200" b="1">
                <a:latin typeface="Arial" panose="020B0604020202020204" pitchFamily="34" charset="0"/>
              </a:rPr>
              <a:t>输出项</a:t>
            </a:r>
            <a:r>
              <a:rPr lang="en-US" altLang="zh-CN" sz="3200" b="1">
                <a:latin typeface="Arial" panose="020B0604020202020204" pitchFamily="34" charset="0"/>
              </a:rPr>
              <a:t>);</a:t>
            </a:r>
          </a:p>
          <a:p>
            <a:pPr eaLnBrk="1" hangingPunct="1">
              <a:spcBef>
                <a:spcPct val="40000"/>
              </a:spcBef>
              <a:buClrTx/>
              <a:buFontTx/>
              <a:buNone/>
            </a:pPr>
            <a:r>
              <a:rPr lang="en-US" altLang="zh-CN" sz="3200" b="1">
                <a:latin typeface="Arial" panose="020B0604020202020204" pitchFamily="34" charset="0"/>
              </a:rPr>
              <a:t>      fscanf(fp, “</a:t>
            </a:r>
            <a:r>
              <a:rPr lang="zh-CN" altLang="en-US" sz="3200" b="1">
                <a:latin typeface="Arial" panose="020B0604020202020204" pitchFamily="34" charset="0"/>
              </a:rPr>
              <a:t>格式控制串”</a:t>
            </a:r>
            <a:r>
              <a:rPr lang="en-US" altLang="zh-CN" sz="3200" b="1">
                <a:latin typeface="Arial" panose="020B0604020202020204" pitchFamily="34" charset="0"/>
              </a:rPr>
              <a:t>, </a:t>
            </a:r>
            <a:r>
              <a:rPr lang="zh-CN" altLang="en-US" sz="3200" b="1">
                <a:latin typeface="Arial" panose="020B0604020202020204" pitchFamily="34" charset="0"/>
              </a:rPr>
              <a:t>输入项</a:t>
            </a:r>
            <a:r>
              <a:rPr lang="en-US" altLang="zh-CN" sz="3200" b="1">
                <a:latin typeface="Arial" panose="020B0604020202020204" pitchFamily="34" charset="0"/>
              </a:rPr>
              <a:t>);</a:t>
            </a:r>
          </a:p>
          <a:p>
            <a:pPr eaLnBrk="1" hangingPunct="1">
              <a:spcBef>
                <a:spcPct val="40000"/>
              </a:spcBef>
              <a:buClr>
                <a:srgbClr val="FFCC00"/>
              </a:buClr>
              <a:buSzPts val="3200"/>
              <a:buFont typeface="Wingdings" panose="05000000000000000000" pitchFamily="2" charset="2"/>
              <a:buChar char="&amp;"/>
            </a:pPr>
            <a:r>
              <a:rPr lang="en-US" altLang="zh-CN" sz="3200" b="1"/>
              <a:t>  fgets(str,n,fp)/fputs(str,fp);                 </a:t>
            </a:r>
            <a:endParaRPr lang="en-US" altLang="zh-CN" sz="3200" b="1">
              <a:latin typeface="Arial" panose="020B0604020202020204" pitchFamily="34" charset="0"/>
            </a:endParaRPr>
          </a:p>
          <a:p>
            <a:pPr eaLnBrk="1" hangingPunct="1">
              <a:spcBef>
                <a:spcPct val="40000"/>
              </a:spcBef>
              <a:buClr>
                <a:srgbClr val="FFCC00"/>
              </a:buClr>
              <a:buSzPts val="3200"/>
              <a:buFont typeface="Wingdings" panose="05000000000000000000" pitchFamily="2" charset="2"/>
              <a:buChar char="&amp;"/>
            </a:pPr>
            <a:r>
              <a:rPr lang="en-US" altLang="zh-CN" sz="3200" b="1">
                <a:latin typeface="Arial" panose="020B0604020202020204" pitchFamily="34" charset="0"/>
              </a:rPr>
              <a:t>  fclose(fp);</a:t>
            </a:r>
            <a:endParaRPr lang="en-US" altLang="zh-CN" sz="1800">
              <a:latin typeface="Arial" panose="020B0604020202020204" pitchFamily="34" charset="0"/>
            </a:endParaRP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title"/>
          </p:nvPr>
        </p:nvSpPr>
        <p:spPr>
          <a:xfrm>
            <a:off x="323850" y="333375"/>
            <a:ext cx="7200900" cy="836613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zh-CN" altLang="en-US" smtClean="0">
                <a:solidFill>
                  <a:schemeClr val="bg2"/>
                </a:solidFill>
              </a:rPr>
              <a:t>文本文件的操作总结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395288" y="1125538"/>
            <a:ext cx="8229600" cy="3886200"/>
          </a:xfrm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76200" cmpd="thickThin">
                <a:solidFill>
                  <a:srgbClr val="FF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Clr>
                <a:schemeClr val="bg2"/>
              </a:buClr>
              <a:buFont typeface="Wingdings" panose="05000000000000000000" pitchFamily="2" charset="2"/>
              <a:buChar char="Ø"/>
              <a:defRPr/>
            </a:pPr>
            <a:r>
              <a:rPr kumimoji="1" lang="zh-CN" altLang="en-US" smtClean="0">
                <a:solidFill>
                  <a:srgbClr val="9900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二进制</a:t>
            </a:r>
            <a:r>
              <a:rPr kumimoji="1" lang="zh-CN" altLang="en-US" smtClean="0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文件存储信息的形式与</a:t>
            </a:r>
            <a:r>
              <a:rPr kumimoji="1" lang="zh-CN" altLang="en-US" smtClean="0">
                <a:solidFill>
                  <a:srgbClr val="9900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内存</a:t>
            </a:r>
            <a:r>
              <a:rPr kumimoji="1" lang="zh-CN" altLang="en-US" smtClean="0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中存储信息的形式是一致的，如果需要在内存与磁盘文件之间频繁交换数据，最好采用二进制文件。</a:t>
            </a:r>
          </a:p>
          <a:p>
            <a:pPr>
              <a:buClr>
                <a:schemeClr val="bg2"/>
              </a:buClr>
              <a:buFont typeface="Wingdings" panose="05000000000000000000" pitchFamily="2" charset="2"/>
              <a:buChar char="Ø"/>
              <a:defRPr/>
            </a:pPr>
            <a:r>
              <a:rPr kumimoji="1" lang="zh-CN" altLang="en-US" smtClean="0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二进制文件一般是</a:t>
            </a:r>
            <a:r>
              <a:rPr kumimoji="1" lang="zh-CN" altLang="en-US" smtClean="0">
                <a:solidFill>
                  <a:srgbClr val="9900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同类型数据</a:t>
            </a:r>
            <a:r>
              <a:rPr kumimoji="1" lang="zh-CN" altLang="en-US" smtClean="0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集合，数据之间无分隔符，每个数据所占字节数是一个定值，因此二进制文件除了可以顺序存取外，还可运用</a:t>
            </a:r>
            <a:r>
              <a:rPr kumimoji="1" lang="zh-CN" altLang="en-US" smtClean="0">
                <a:solidFill>
                  <a:srgbClr val="9900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定位函数</a:t>
            </a:r>
            <a:r>
              <a:rPr kumimoji="1" lang="zh-CN" altLang="en-US" smtClean="0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方便地进行</a:t>
            </a:r>
            <a:r>
              <a:rPr kumimoji="1" lang="zh-CN" altLang="en-US" smtClean="0">
                <a:solidFill>
                  <a:srgbClr val="9900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随机存取</a:t>
            </a:r>
            <a:r>
              <a:rPr kumimoji="1" lang="zh-CN" altLang="en-US" smtClean="0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。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>
          <a:xfrm>
            <a:off x="395288" y="333375"/>
            <a:ext cx="7200900" cy="836613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zh-CN" altLang="en-US" smtClean="0">
                <a:solidFill>
                  <a:schemeClr val="bg2"/>
                </a:solidFill>
              </a:rPr>
              <a:t>二进制文件的操作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04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04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04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04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18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79388" y="1196975"/>
            <a:ext cx="8686800" cy="5267325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1.</a:t>
            </a: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什么是文件？</a:t>
            </a:r>
          </a:p>
          <a:p>
            <a:pPr lvl="1">
              <a:defRPr/>
            </a:pPr>
            <a:r>
              <a:rPr lang="zh-CN" altLang="en-US" dirty="0" smtClean="0">
                <a:solidFill>
                  <a:srgbClr val="9900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文件</a:t>
            </a: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：存储在</a:t>
            </a:r>
            <a:r>
              <a:rPr lang="zh-CN" altLang="en-US" dirty="0" smtClean="0">
                <a:solidFill>
                  <a:srgbClr val="9900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外部存储介质</a:t>
            </a: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上相关</a:t>
            </a:r>
            <a:r>
              <a:rPr lang="zh-CN" altLang="en-US" dirty="0" smtClean="0">
                <a:solidFill>
                  <a:srgbClr val="9900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数据</a:t>
            </a: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的集合。</a:t>
            </a:r>
          </a:p>
          <a:p>
            <a:pPr lvl="1">
              <a:buFont typeface="Wingdings" panose="05000000000000000000" pitchFamily="2" charset="2"/>
              <a:buNone/>
              <a:defRPr/>
            </a:pP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    例如：</a:t>
            </a:r>
          </a:p>
          <a:p>
            <a:pPr lvl="2">
              <a:buFont typeface="Wingdings" panose="05000000000000000000" pitchFamily="2" charset="2"/>
              <a:buNone/>
              <a:defRPr/>
            </a:pP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         </a:t>
            </a:r>
            <a:r>
              <a:rPr lang="zh-CN" altLang="en-US" dirty="0" smtClean="0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*</a:t>
            </a:r>
            <a:r>
              <a:rPr lang="en-US" altLang="en-US" dirty="0" smtClean="0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.C</a:t>
            </a:r>
            <a:r>
              <a:rPr lang="en-US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  </a:t>
            </a:r>
            <a:r>
              <a:rPr lang="en-US" altLang="zh-CN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 	   C</a:t>
            </a: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语言的源程序	文本文件</a:t>
            </a:r>
          </a:p>
          <a:p>
            <a:pPr>
              <a:defRPr/>
            </a:pPr>
            <a:r>
              <a:rPr lang="zh-CN" altLang="en-US" sz="2200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		        </a:t>
            </a:r>
            <a:r>
              <a:rPr lang="en-US" altLang="en-US" sz="2200" dirty="0" smtClean="0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*</a:t>
            </a:r>
            <a:r>
              <a:rPr lang="en-US" altLang="zh-CN" sz="2200" dirty="0" smtClean="0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.OBJ</a:t>
            </a:r>
            <a:r>
              <a:rPr lang="en-US" altLang="zh-CN" sz="2200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 	  </a:t>
            </a:r>
            <a:r>
              <a:rPr lang="zh-CN" altLang="zh-CN" sz="2200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目标文件		二进制文件</a:t>
            </a:r>
          </a:p>
          <a:p>
            <a:pPr>
              <a:defRPr/>
            </a:pPr>
            <a:r>
              <a:rPr lang="zh-CN" altLang="en-US" sz="2200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		        </a:t>
            </a:r>
            <a:r>
              <a:rPr lang="zh-CN" altLang="en-US" sz="2200" dirty="0" smtClean="0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*</a:t>
            </a:r>
            <a:r>
              <a:rPr lang="en-US" altLang="zh-CN" sz="2200" dirty="0" smtClean="0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.EXE</a:t>
            </a:r>
            <a:r>
              <a:rPr lang="en-US" altLang="zh-CN" sz="2200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 	  </a:t>
            </a:r>
            <a:r>
              <a:rPr lang="zh-CN" altLang="en-US" sz="2200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可执行文件		二进制文件</a:t>
            </a:r>
          </a:p>
          <a:p>
            <a:pPr>
              <a:defRPr/>
            </a:pPr>
            <a:r>
              <a:rPr lang="en-US" altLang="zh-CN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2.</a:t>
            </a: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文件的存储特性</a:t>
            </a:r>
          </a:p>
          <a:p>
            <a:pPr lvl="1">
              <a:defRPr/>
            </a:pP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文件是一个</a:t>
            </a:r>
            <a:r>
              <a:rPr lang="zh-CN" altLang="en-US" dirty="0" smtClean="0">
                <a:solidFill>
                  <a:srgbClr val="9900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有序的数据序列</a:t>
            </a: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。</a:t>
            </a:r>
            <a:r>
              <a:rPr lang="en-US" altLang="zh-CN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C</a:t>
            </a: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语言把文件作为</a:t>
            </a:r>
            <a:r>
              <a:rPr lang="zh-CN" altLang="en-US" dirty="0" smtClean="0">
                <a:solidFill>
                  <a:srgbClr val="9900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一个字符（字节）序列</a:t>
            </a: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处理，对文件的存取是以字符（字节）为单位进行的。</a:t>
            </a:r>
          </a:p>
        </p:txBody>
      </p:sp>
      <p:sp>
        <p:nvSpPr>
          <p:cNvPr id="32771" name="AutoShape 3"/>
          <p:cNvSpPr>
            <a:spLocks noChangeArrowheads="1"/>
          </p:cNvSpPr>
          <p:nvPr/>
        </p:nvSpPr>
        <p:spPr bwMode="auto">
          <a:xfrm>
            <a:off x="4500563" y="1196975"/>
            <a:ext cx="3959225" cy="457200"/>
          </a:xfrm>
          <a:prstGeom prst="wedgeRectCallout">
            <a:avLst>
              <a:gd name="adj1" fmla="val -103148"/>
              <a:gd name="adj2" fmla="val 17014"/>
            </a:avLst>
          </a:prstGeom>
          <a:solidFill>
            <a:schemeClr val="accent2"/>
          </a:solidFill>
          <a:ln w="9525" algn="ctr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 b="1">
                <a:solidFill>
                  <a:srgbClr val="FFFFFF"/>
                </a:solidFill>
                <a:latin typeface="Arial" panose="020B0604020202020204" pitchFamily="34" charset="0"/>
                <a:ea typeface="仿宋_GB2312" pitchFamily="49" charset="-122"/>
              </a:rPr>
              <a:t>在</a:t>
            </a:r>
            <a:r>
              <a:rPr kumimoji="1" lang="en-US" altLang="zh-CN" sz="2400" b="1">
                <a:solidFill>
                  <a:srgbClr val="FFFFFF"/>
                </a:solidFill>
                <a:latin typeface="Arial" panose="020B0604020202020204" pitchFamily="34" charset="0"/>
                <a:ea typeface="仿宋_GB2312" pitchFamily="49" charset="-122"/>
              </a:rPr>
              <a:t>C</a:t>
            </a:r>
            <a:r>
              <a:rPr kumimoji="1" lang="zh-CN" altLang="en-US" sz="2400" b="1">
                <a:solidFill>
                  <a:srgbClr val="FFFFFF"/>
                </a:solidFill>
                <a:latin typeface="Arial" panose="020B0604020202020204" pitchFamily="34" charset="0"/>
                <a:ea typeface="仿宋_GB2312" pitchFamily="49" charset="-122"/>
              </a:rPr>
              <a:t>语言中也被称作为流</a:t>
            </a: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solidFill>
                  <a:schemeClr val="bg2"/>
                </a:solidFill>
              </a:rPr>
              <a:t>概述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7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7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27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27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27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27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27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27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1" grpId="0" animBg="1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ChangeArrowheads="1"/>
          </p:cNvSpPr>
          <p:nvPr/>
        </p:nvSpPr>
        <p:spPr bwMode="auto">
          <a:xfrm>
            <a:off x="2484438" y="1527175"/>
            <a:ext cx="45354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>
                <a:latin typeface="Arial" panose="020B0604020202020204" pitchFamily="34" charset="0"/>
              </a:rPr>
              <a:t>二进制文件的输入输出函数</a:t>
            </a:r>
            <a:r>
              <a:rPr lang="zh-CN" altLang="en-US" sz="240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</a:p>
        </p:txBody>
      </p:sp>
      <p:graphicFrame>
        <p:nvGraphicFramePr>
          <p:cNvPr id="61443" name="Group 3"/>
          <p:cNvGraphicFramePr>
            <a:graphicFrameLocks noGrp="1"/>
          </p:cNvGraphicFramePr>
          <p:nvPr>
            <p:ph/>
          </p:nvPr>
        </p:nvGraphicFramePr>
        <p:xfrm>
          <a:off x="1487488" y="2076450"/>
          <a:ext cx="6740525" cy="3190875"/>
        </p:xfrm>
        <a:graphic>
          <a:graphicData uri="http://schemas.openxmlformats.org/drawingml/2006/table">
            <a:tbl>
              <a:tblPr/>
              <a:tblGrid>
                <a:gridCol w="1779587"/>
                <a:gridCol w="4960938"/>
              </a:tblGrid>
              <a:tr h="533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函数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描述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5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fgetc()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从文件中获得一个字节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5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fread ()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从文件中获得一数据块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19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fputc()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向文件写入一个字节数据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5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fwrite()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向文件写入一数据块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3815" name="Rectangle 24"/>
          <p:cNvSpPr>
            <a:spLocks noChangeArrowheads="1"/>
          </p:cNvSpPr>
          <p:nvPr/>
        </p:nvSpPr>
        <p:spPr bwMode="auto">
          <a:xfrm>
            <a:off x="395288" y="333375"/>
            <a:ext cx="7200900" cy="836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3200" b="1">
                <a:latin typeface="黑体" panose="02010609060101010101" pitchFamily="49" charset="-122"/>
                <a:ea typeface="黑体" panose="02010609060101010101" pitchFamily="49" charset="-122"/>
              </a:rPr>
              <a:t>二进制文件的操作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3419475" y="1133475"/>
            <a:ext cx="2317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>
                <a:latin typeface="Arial" panose="020B0604020202020204" pitchFamily="34" charset="0"/>
              </a:rPr>
              <a:t>文件定位函数</a:t>
            </a:r>
          </a:p>
        </p:txBody>
      </p:sp>
      <p:graphicFrame>
        <p:nvGraphicFramePr>
          <p:cNvPr id="62467" name="Group 3"/>
          <p:cNvGraphicFramePr>
            <a:graphicFrameLocks noGrp="1"/>
          </p:cNvGraphicFramePr>
          <p:nvPr/>
        </p:nvGraphicFramePr>
        <p:xfrm>
          <a:off x="914400" y="1676400"/>
          <a:ext cx="7543800" cy="4191000"/>
        </p:xfrm>
        <a:graphic>
          <a:graphicData uri="http://schemas.openxmlformats.org/drawingml/2006/table">
            <a:tbl>
              <a:tblPr/>
              <a:tblGrid>
                <a:gridCol w="1558925"/>
                <a:gridCol w="5984875"/>
              </a:tblGrid>
              <a:tr h="8048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函数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描述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48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fseek()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将文件位置指针移动到指定的位置。其中的位置说明符为：</a:t>
                      </a: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SEEK_SET--</a:t>
                      </a:r>
                      <a:r>
                        <a:rPr kumimoji="0" lang="zh-CN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从文件头查找；</a:t>
                      </a: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SEEK_CUR—</a:t>
                      </a:r>
                      <a:r>
                        <a:rPr kumimoji="0" lang="zh-CN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从当前位置指针的当前位置找；</a:t>
                      </a: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SEEK_END—</a:t>
                      </a:r>
                      <a:r>
                        <a:rPr kumimoji="0" lang="zh-CN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从文件尾查找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064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ftell ()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返回文件的当前位置指针的字节偏移数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048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rewind()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将文件的当前位置指针指向文件头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4836" name="Rectangle 23"/>
          <p:cNvSpPr>
            <a:spLocks noGrp="1" noChangeArrowheads="1"/>
          </p:cNvSpPr>
          <p:nvPr>
            <p:ph type="title"/>
          </p:nvPr>
        </p:nvSpPr>
        <p:spPr>
          <a:xfrm>
            <a:off x="395288" y="333375"/>
            <a:ext cx="7200900" cy="836613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zh-CN" altLang="en-US" smtClean="0">
                <a:solidFill>
                  <a:schemeClr val="bg2"/>
                </a:solidFill>
              </a:rPr>
              <a:t>二进制文件的操作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/>
        </p:nvSpPr>
        <p:spPr bwMode="auto">
          <a:xfrm>
            <a:off x="250825" y="1196975"/>
            <a:ext cx="6553200" cy="531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3366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zh-CN" altLang="en-US" sz="3200" b="1">
                <a:solidFill>
                  <a:srgbClr val="990033"/>
                </a:solidFill>
                <a:latin typeface="Arial" panose="020B0604020202020204" pitchFamily="34" charset="0"/>
              </a:rPr>
              <a:t>  </a:t>
            </a:r>
            <a:r>
              <a:rPr lang="en-US" altLang="zh-CN" sz="2800" b="1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1. </a:t>
            </a:r>
            <a:r>
              <a:rPr lang="zh-CN" altLang="en-US" sz="2800" b="1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数据块输出函数</a:t>
            </a:r>
            <a:r>
              <a:rPr lang="en-US" altLang="zh-CN" sz="2800" b="1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fwrite( )</a:t>
            </a:r>
          </a:p>
        </p:txBody>
      </p:sp>
      <p:sp>
        <p:nvSpPr>
          <p:cNvPr id="63491" name="Rectangle 3"/>
          <p:cNvSpPr>
            <a:spLocks noChangeArrowheads="1"/>
          </p:cNvSpPr>
          <p:nvPr/>
        </p:nvSpPr>
        <p:spPr bwMode="auto">
          <a:xfrm>
            <a:off x="539750" y="5157788"/>
            <a:ext cx="8424863" cy="1223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tabLst>
                <a:tab pos="87313" algn="l"/>
              </a:tabLst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2286000" indent="-285750" eaLnBrk="0" hangingPunct="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tabLst>
                <a:tab pos="87313" algn="l"/>
              </a:tabLst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2705100" indent="-228600" eaLnBrk="0" hangingPunct="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tabLst>
                <a:tab pos="87313" algn="l"/>
              </a:tabLst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3124200" indent="-228600" eaLnBrk="0" hangingPunct="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tabLst>
                <a:tab pos="87313" algn="l"/>
              </a:tabLst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3543300" indent="-228600" eaLnBrk="0" hangingPunct="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tabLst>
                <a:tab pos="87313" algn="l"/>
              </a:tabLst>
              <a:defRPr sz="14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40005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tabLst>
                <a:tab pos="87313" algn="l"/>
              </a:tabLst>
              <a:defRPr sz="14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44577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tabLst>
                <a:tab pos="87313" algn="l"/>
              </a:tabLst>
              <a:defRPr sz="14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49149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tabLst>
                <a:tab pos="87313" algn="l"/>
              </a:tabLst>
              <a:defRPr sz="14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53721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tabLst>
                <a:tab pos="87313" algn="l"/>
              </a:tabLst>
              <a:defRPr sz="14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algn="just">
              <a:defRPr/>
            </a:pPr>
            <a:r>
              <a:rPr kumimoji="1" lang="zh-CN" altLang="en-US" sz="2500" smtClean="0">
                <a:solidFill>
                  <a:srgbClr val="9900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功能：</a:t>
            </a:r>
            <a:r>
              <a:rPr kumimoji="1" lang="zh-CN" alt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将</a:t>
            </a:r>
            <a:r>
              <a:rPr kumimoji="1" lang="en-US" altLang="zh-CN" smtClean="0"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p</a:t>
            </a:r>
            <a:r>
              <a:rPr kumimoji="1" lang="zh-CN" alt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指向的存储区中</a:t>
            </a:r>
            <a:r>
              <a:rPr kumimoji="1" lang="en-US" altLang="zh-CN" smtClean="0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n</a:t>
            </a:r>
            <a:r>
              <a:rPr kumimoji="1" lang="zh-CN" alt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个数据项写入</a:t>
            </a:r>
            <a:r>
              <a:rPr kumimoji="1" lang="en-US" altLang="zh-CN" smtClean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fp</a:t>
            </a:r>
            <a:r>
              <a:rPr kumimoji="1" lang="zh-CN" alt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所指向的文件。</a:t>
            </a:r>
          </a:p>
          <a:p>
            <a:pPr>
              <a:spcBef>
                <a:spcPct val="0"/>
              </a:spcBef>
              <a:defRPr/>
            </a:pPr>
            <a:r>
              <a:rPr lang="zh-CN" altLang="en-US" smtClean="0"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</a:rPr>
              <a:t>     	</a:t>
            </a:r>
            <a:r>
              <a:rPr kumimoji="1" lang="zh-CN" alt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若输出操作成功，返回写入的数据项数；</a:t>
            </a:r>
          </a:p>
          <a:p>
            <a:pPr>
              <a:spcBef>
                <a:spcPct val="0"/>
              </a:spcBef>
              <a:defRPr/>
            </a:pPr>
            <a:r>
              <a:rPr kumimoji="1" lang="zh-CN" alt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    	若输出操作失败，则返回</a:t>
            </a:r>
            <a:r>
              <a:rPr kumimoji="1" lang="en-US" altLang="zh-CN" smtClean="0">
                <a:solidFill>
                  <a:srgbClr val="9900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panose="02020603050405020304" pitchFamily="18" charset="0"/>
              </a:rPr>
              <a:t>0</a:t>
            </a:r>
            <a:r>
              <a:rPr kumimoji="1" lang="zh-CN" altLang="en-US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。</a:t>
            </a:r>
          </a:p>
        </p:txBody>
      </p:sp>
      <p:sp>
        <p:nvSpPr>
          <p:cNvPr id="63492" name="Text Box 4"/>
          <p:cNvSpPr txBox="1">
            <a:spLocks noChangeArrowheads="1"/>
          </p:cNvSpPr>
          <p:nvPr/>
        </p:nvSpPr>
        <p:spPr bwMode="auto">
          <a:xfrm>
            <a:off x="611188" y="1773238"/>
            <a:ext cx="3886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kumimoji="1" lang="zh-CN" altLang="en-US" sz="2400" b="1"/>
              <a:t>一般调用形式：</a:t>
            </a:r>
            <a:r>
              <a:rPr kumimoji="1" lang="zh-CN" altLang="en-US" sz="2400" b="1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63493" name="Text Box 5"/>
          <p:cNvSpPr txBox="1">
            <a:spLocks noChangeArrowheads="1"/>
          </p:cNvSpPr>
          <p:nvPr/>
        </p:nvSpPr>
        <p:spPr bwMode="auto">
          <a:xfrm>
            <a:off x="1763713" y="2276475"/>
            <a:ext cx="4419600" cy="574675"/>
          </a:xfrm>
          <a:prstGeom prst="rect">
            <a:avLst/>
          </a:prstGeom>
          <a:solidFill>
            <a:srgbClr val="FFFF00"/>
          </a:solidFill>
          <a:ln w="254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kumimoji="1" lang="en-US" altLang="zh-CN" sz="3000" b="1">
                <a:solidFill>
                  <a:srgbClr val="990033"/>
                </a:solidFill>
                <a:latin typeface="楷体_GB2312" pitchFamily="49" charset="-122"/>
                <a:ea typeface="楷体_GB2312" pitchFamily="49" charset="-122"/>
              </a:rPr>
              <a:t>fwrite</a:t>
            </a:r>
            <a:r>
              <a:rPr kumimoji="1" lang="en-US" altLang="zh-CN" sz="3000" b="1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kumimoji="1" lang="en-US" altLang="zh-CN" sz="3000" b="1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p</a:t>
            </a:r>
            <a:r>
              <a:rPr kumimoji="1" lang="en-US" altLang="zh-CN" sz="3000" b="1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,size,</a:t>
            </a:r>
            <a:r>
              <a:rPr kumimoji="1" lang="en-US" altLang="zh-CN" sz="3000" b="1">
                <a:solidFill>
                  <a:srgbClr val="FF0066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kumimoji="1" lang="en-US" altLang="zh-CN" sz="3000" b="1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kumimoji="1" lang="en-US" altLang="zh-CN" sz="30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fp</a:t>
            </a:r>
            <a:r>
              <a:rPr kumimoji="1" lang="en-US" altLang="zh-CN" sz="3000" b="1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r>
              <a:rPr kumimoji="1" lang="zh-CN" altLang="en-US" sz="3000" b="1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；</a:t>
            </a:r>
            <a:r>
              <a:rPr kumimoji="1" lang="zh-CN" altLang="en-US" sz="3000" b="1"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  <p:sp>
        <p:nvSpPr>
          <p:cNvPr id="63494" name="Rectangle 6"/>
          <p:cNvSpPr>
            <a:spLocks noChangeArrowheads="1"/>
          </p:cNvSpPr>
          <p:nvPr/>
        </p:nvSpPr>
        <p:spPr bwMode="auto">
          <a:xfrm>
            <a:off x="838200" y="3068638"/>
            <a:ext cx="8305800" cy="192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kumimoji="1" lang="en-US" altLang="zh-CN" sz="30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p</a:t>
            </a:r>
            <a:r>
              <a:rPr kumimoji="1" lang="zh-CN" altLang="en-US" sz="2600" b="1" dirty="0">
                <a:solidFill>
                  <a:schemeClr val="bg2"/>
                </a:solidFill>
              </a:rPr>
              <a:t>：某类型指针；</a:t>
            </a:r>
          </a:p>
          <a:p>
            <a:pPr eaLnBrk="1" hangingPunct="1">
              <a:defRPr/>
            </a:pPr>
            <a:r>
              <a:rPr kumimoji="1" lang="en-US" altLang="zh-CN" sz="3000" b="1" dirty="0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size</a:t>
            </a:r>
            <a:r>
              <a:rPr kumimoji="1" lang="zh-CN" altLang="en-US" sz="2600" b="1" dirty="0">
                <a:solidFill>
                  <a:schemeClr val="bg2"/>
                </a:solidFill>
              </a:rPr>
              <a:t>：某类型数据存储空间的字节数（数据项大小）；</a:t>
            </a:r>
          </a:p>
          <a:p>
            <a:pPr eaLnBrk="1" hangingPunct="1">
              <a:defRPr/>
            </a:pPr>
            <a:r>
              <a:rPr kumimoji="1" lang="en-US" altLang="zh-CN" sz="3000" b="1" dirty="0">
                <a:solidFill>
                  <a:srgbClr val="FF0066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kumimoji="1" lang="zh-CN" altLang="en-US" sz="2600" b="1" dirty="0">
                <a:solidFill>
                  <a:schemeClr val="bg2"/>
                </a:solidFill>
              </a:rPr>
              <a:t>：此次写入文件的数据项数；</a:t>
            </a:r>
          </a:p>
          <a:p>
            <a:pPr eaLnBrk="1" hangingPunct="1">
              <a:defRPr/>
            </a:pPr>
            <a:r>
              <a:rPr kumimoji="1" lang="en-US" altLang="zh-CN" sz="3000" b="1" dirty="0" err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fp</a:t>
            </a:r>
            <a:r>
              <a:rPr kumimoji="1" lang="zh-CN" altLang="en-US" sz="2600" b="1" dirty="0">
                <a:solidFill>
                  <a:schemeClr val="bg2"/>
                </a:solidFill>
              </a:rPr>
              <a:t>：文件指针变量。</a:t>
            </a:r>
          </a:p>
        </p:txBody>
      </p:sp>
      <p:sp>
        <p:nvSpPr>
          <p:cNvPr id="35847" name="Rectangle 9"/>
          <p:cNvSpPr>
            <a:spLocks noGrp="1" noChangeArrowheads="1"/>
          </p:cNvSpPr>
          <p:nvPr>
            <p:ph type="title"/>
          </p:nvPr>
        </p:nvSpPr>
        <p:spPr>
          <a:xfrm>
            <a:off x="395288" y="333375"/>
            <a:ext cx="7200900" cy="836613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zh-CN" altLang="en-US" smtClean="0">
                <a:solidFill>
                  <a:schemeClr val="bg2"/>
                </a:solidFill>
              </a:rPr>
              <a:t>二进制文件的操作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34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34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3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63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3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63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0" grpId="0"/>
      <p:bldP spid="63491" grpId="0" autoUpdateAnimBg="0"/>
      <p:bldP spid="63492" grpId="0" autoUpdateAnimBg="0"/>
      <p:bldP spid="63493" grpId="0" animBg="1" autoUpdateAnimBg="0"/>
      <p:bldP spid="6349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/>
        </p:nvSpPr>
        <p:spPr bwMode="auto">
          <a:xfrm>
            <a:off x="250825" y="1196975"/>
            <a:ext cx="5829300" cy="531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3366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zh-CN" altLang="en-US" sz="3200" b="1">
                <a:solidFill>
                  <a:srgbClr val="990033"/>
                </a:solidFill>
                <a:latin typeface="Arial" panose="020B0604020202020204" pitchFamily="34" charset="0"/>
              </a:rPr>
              <a:t>  </a:t>
            </a:r>
            <a:r>
              <a:rPr lang="en-US" altLang="zh-CN" sz="2800" b="1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2. </a:t>
            </a:r>
            <a:r>
              <a:rPr lang="zh-CN" altLang="en-US" sz="2800" b="1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数据块输入函数</a:t>
            </a:r>
            <a:r>
              <a:rPr lang="en-US" altLang="zh-CN" sz="2800" b="1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fread( )</a:t>
            </a:r>
          </a:p>
        </p:txBody>
      </p:sp>
      <p:sp>
        <p:nvSpPr>
          <p:cNvPr id="64515" name="Text Box 3"/>
          <p:cNvSpPr txBox="1">
            <a:spLocks noChangeArrowheads="1"/>
          </p:cNvSpPr>
          <p:nvPr/>
        </p:nvSpPr>
        <p:spPr bwMode="auto">
          <a:xfrm>
            <a:off x="684213" y="1700213"/>
            <a:ext cx="40306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kumimoji="1" lang="zh-CN" altLang="en-US" b="1"/>
              <a:t>一般调用形式：</a:t>
            </a:r>
            <a:r>
              <a:rPr kumimoji="1" lang="zh-CN" altLang="en-US" sz="2400" b="1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64516" name="Rectangle 4"/>
          <p:cNvSpPr>
            <a:spLocks noChangeArrowheads="1"/>
          </p:cNvSpPr>
          <p:nvPr/>
        </p:nvSpPr>
        <p:spPr bwMode="auto">
          <a:xfrm>
            <a:off x="2124075" y="2349500"/>
            <a:ext cx="4648200" cy="574675"/>
          </a:xfrm>
          <a:prstGeom prst="rect">
            <a:avLst/>
          </a:prstGeom>
          <a:solidFill>
            <a:srgbClr val="FFFF00"/>
          </a:solidFill>
          <a:ln w="25400" algn="ctr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kumimoji="1" lang="en-US" altLang="zh-CN" sz="3000" b="1">
                <a:solidFill>
                  <a:srgbClr val="990033"/>
                </a:solidFill>
                <a:latin typeface="楷体_GB2312" pitchFamily="49" charset="-122"/>
                <a:ea typeface="楷体_GB2312" pitchFamily="49" charset="-122"/>
              </a:rPr>
              <a:t>fread</a:t>
            </a:r>
            <a:r>
              <a:rPr kumimoji="1" lang="en-US" altLang="zh-CN" sz="3000" b="1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kumimoji="1" lang="en-US" altLang="zh-CN" sz="3000" b="1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p</a:t>
            </a:r>
            <a:r>
              <a:rPr kumimoji="1" lang="en-US" altLang="zh-CN" sz="3000" b="1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,size,</a:t>
            </a:r>
            <a:r>
              <a:rPr kumimoji="1" lang="en-US" altLang="zh-CN" sz="3000" b="1">
                <a:solidFill>
                  <a:srgbClr val="FF0066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kumimoji="1" lang="en-US" altLang="zh-CN" sz="3000" b="1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kumimoji="1" lang="en-US" altLang="zh-CN" sz="30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fp</a:t>
            </a:r>
            <a:r>
              <a:rPr kumimoji="1" lang="en-US" altLang="zh-CN" sz="3000" b="1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r>
              <a:rPr kumimoji="1" lang="zh-CN" altLang="en-US" sz="3000" b="1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；</a:t>
            </a:r>
          </a:p>
        </p:txBody>
      </p:sp>
      <p:sp>
        <p:nvSpPr>
          <p:cNvPr id="64517" name="Rectangle 5"/>
          <p:cNvSpPr>
            <a:spLocks noChangeArrowheads="1"/>
          </p:cNvSpPr>
          <p:nvPr/>
        </p:nvSpPr>
        <p:spPr bwMode="auto">
          <a:xfrm>
            <a:off x="781050" y="2852738"/>
            <a:ext cx="8362950" cy="192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kumimoji="1" lang="en-US" altLang="zh-CN" sz="3000" b="1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p</a:t>
            </a:r>
            <a:r>
              <a:rPr kumimoji="1" lang="zh-CN" altLang="en-US" sz="2600" b="1">
                <a:solidFill>
                  <a:schemeClr val="bg2"/>
                </a:solidFill>
              </a:rPr>
              <a:t>：某类型指针；</a:t>
            </a:r>
          </a:p>
          <a:p>
            <a:pPr eaLnBrk="1" hangingPunct="1">
              <a:defRPr/>
            </a:pPr>
            <a:r>
              <a:rPr kumimoji="1" lang="en-US" altLang="zh-CN" sz="3000" b="1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size</a:t>
            </a:r>
            <a:r>
              <a:rPr kumimoji="1" lang="zh-CN" altLang="en-US" sz="2600" b="1">
                <a:solidFill>
                  <a:schemeClr val="bg2"/>
                </a:solidFill>
              </a:rPr>
              <a:t>：某类型数据存储空间的字节数（数据项大小）；</a:t>
            </a:r>
          </a:p>
          <a:p>
            <a:pPr eaLnBrk="1" hangingPunct="1">
              <a:defRPr/>
            </a:pPr>
            <a:r>
              <a:rPr kumimoji="1" lang="en-US" altLang="zh-CN" sz="3000" b="1">
                <a:solidFill>
                  <a:srgbClr val="FF0066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kumimoji="1" lang="zh-CN" altLang="en-US" sz="2600" b="1">
                <a:solidFill>
                  <a:schemeClr val="bg2"/>
                </a:solidFill>
              </a:rPr>
              <a:t>：此次从文件中读取的数据项数；</a:t>
            </a:r>
          </a:p>
          <a:p>
            <a:pPr eaLnBrk="1" hangingPunct="1">
              <a:defRPr/>
            </a:pPr>
            <a:r>
              <a:rPr kumimoji="1" lang="en-US" altLang="zh-CN" sz="30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fp</a:t>
            </a:r>
            <a:r>
              <a:rPr kumimoji="1" lang="zh-CN" altLang="en-US" sz="2600" b="1">
                <a:solidFill>
                  <a:schemeClr val="bg2"/>
                </a:solidFill>
              </a:rPr>
              <a:t>：文件指针变量。</a:t>
            </a:r>
          </a:p>
        </p:txBody>
      </p:sp>
      <p:sp>
        <p:nvSpPr>
          <p:cNvPr id="64518" name="Rectangle 6"/>
          <p:cNvSpPr>
            <a:spLocks noChangeArrowheads="1"/>
          </p:cNvSpPr>
          <p:nvPr/>
        </p:nvSpPr>
        <p:spPr bwMode="auto">
          <a:xfrm>
            <a:off x="533400" y="4868863"/>
            <a:ext cx="86106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kumimoji="1" lang="zh-CN" altLang="en-US" sz="2400" b="1">
                <a:solidFill>
                  <a:srgbClr val="990033"/>
                </a:solidFill>
                <a:latin typeface="楷体_GB2312" pitchFamily="49" charset="-122"/>
                <a:ea typeface="楷体_GB2312" pitchFamily="49" charset="-122"/>
              </a:rPr>
              <a:t>功能：</a:t>
            </a:r>
            <a:r>
              <a:rPr kumimoji="1" lang="zh-CN" altLang="en-US" sz="2400" b="1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从</a:t>
            </a:r>
            <a:r>
              <a:rPr kumimoji="1" lang="en-US" altLang="zh-CN" sz="24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fp</a:t>
            </a:r>
            <a:r>
              <a:rPr kumimoji="1" lang="zh-CN" altLang="en-US" sz="2400" b="1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所指向的文件中，读取</a:t>
            </a:r>
            <a:r>
              <a:rPr kumimoji="1" lang="en-US" altLang="zh-CN" sz="2400" b="1">
                <a:solidFill>
                  <a:srgbClr val="FF0066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kumimoji="1" lang="zh-CN" altLang="en-US" sz="2400" b="1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个数据项，存放到</a:t>
            </a:r>
            <a:r>
              <a:rPr kumimoji="1" lang="en-US" altLang="zh-CN" sz="2400" b="1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p</a:t>
            </a:r>
            <a:r>
              <a:rPr kumimoji="1" lang="zh-CN" altLang="en-US" sz="2400" b="1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所指向</a:t>
            </a:r>
          </a:p>
          <a:p>
            <a:pPr eaLnBrk="1" hangingPunct="1">
              <a:defRPr/>
            </a:pPr>
            <a:r>
              <a:rPr kumimoji="1" lang="zh-CN" altLang="en-US" sz="2400" b="1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      的存储区域。</a:t>
            </a:r>
          </a:p>
          <a:p>
            <a:pPr eaLnBrk="1" hangingPunct="1">
              <a:defRPr/>
            </a:pPr>
            <a:r>
              <a:rPr kumimoji="1" lang="zh-CN" altLang="en-US" sz="2400" b="1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      若输入操作成功，返回实际读出的数据项个数。</a:t>
            </a:r>
          </a:p>
          <a:p>
            <a:pPr eaLnBrk="1" hangingPunct="1">
              <a:defRPr/>
            </a:pPr>
            <a:r>
              <a:rPr kumimoji="1" lang="zh-CN" altLang="en-US" sz="2400" b="1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      若文件结束或调用失败，则返回</a:t>
            </a:r>
            <a:r>
              <a:rPr kumimoji="1" lang="en-US" altLang="zh-CN" sz="2400" b="1">
                <a:solidFill>
                  <a:srgbClr val="990033"/>
                </a:solidFill>
                <a:latin typeface="楷体_GB2312" pitchFamily="49" charset="-122"/>
                <a:ea typeface="楷体_GB2312" pitchFamily="49" charset="-122"/>
              </a:rPr>
              <a:t>0</a:t>
            </a:r>
            <a:r>
              <a:rPr kumimoji="1" lang="zh-CN" altLang="en-US" sz="2400" b="1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</a:p>
        </p:txBody>
      </p:sp>
      <p:sp>
        <p:nvSpPr>
          <p:cNvPr id="36871" name="Rectangle 9"/>
          <p:cNvSpPr>
            <a:spLocks noGrp="1" noChangeArrowheads="1"/>
          </p:cNvSpPr>
          <p:nvPr>
            <p:ph type="title"/>
          </p:nvPr>
        </p:nvSpPr>
        <p:spPr>
          <a:xfrm>
            <a:off x="395288" y="333375"/>
            <a:ext cx="7200900" cy="836613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zh-CN" altLang="en-US" smtClean="0">
                <a:solidFill>
                  <a:schemeClr val="bg2"/>
                </a:solidFill>
              </a:rPr>
              <a:t>二进制文件的操作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45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45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4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64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45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45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4" grpId="0"/>
      <p:bldP spid="64515" grpId="0" autoUpdateAnimBg="0"/>
      <p:bldP spid="64516" grpId="0" animBg="1"/>
      <p:bldP spid="64517" grpId="0"/>
      <p:bldP spid="64518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ChangeArrowheads="1"/>
          </p:cNvSpPr>
          <p:nvPr/>
        </p:nvSpPr>
        <p:spPr bwMode="auto">
          <a:xfrm>
            <a:off x="685800" y="4114800"/>
            <a:ext cx="8610600" cy="212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 b="1">
                <a:solidFill>
                  <a:srgbClr val="990033"/>
                </a:solidFill>
                <a:latin typeface="楷体_GB2312" pitchFamily="49" charset="-122"/>
                <a:ea typeface="楷体_GB2312" pitchFamily="49" charset="-122"/>
              </a:rPr>
              <a:t>功能：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将文件</a:t>
            </a:r>
            <a:r>
              <a:rPr kumimoji="1" lang="zh-CN" altLang="en-US" sz="2400" b="1">
                <a:solidFill>
                  <a:srgbClr val="FF0066"/>
                </a:solidFill>
                <a:latin typeface="楷体_GB2312" pitchFamily="49" charset="-122"/>
                <a:ea typeface="楷体_GB2312" pitchFamily="49" charset="-122"/>
              </a:rPr>
              <a:t>读写指针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从</a:t>
            </a:r>
            <a:r>
              <a:rPr kumimoji="1" lang="en-US" altLang="zh-CN" sz="2400" b="1">
                <a:latin typeface="楷体_GB2312" pitchFamily="49" charset="-122"/>
                <a:ea typeface="楷体_GB2312" pitchFamily="49" charset="-122"/>
              </a:rPr>
              <a:t>whence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标识的位置移动</a:t>
            </a:r>
            <a:r>
              <a:rPr kumimoji="1" lang="en-US" altLang="zh-CN" sz="24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offset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个字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      节</a:t>
            </a:r>
            <a:r>
              <a:rPr kumimoji="1" lang="en-US" altLang="zh-CN" sz="2400" b="1">
                <a:latin typeface="楷体_GB2312" pitchFamily="49" charset="-122"/>
                <a:ea typeface="楷体_GB2312" pitchFamily="49" charset="-122"/>
              </a:rPr>
              <a:t>,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并将文件结束指示器</a:t>
            </a:r>
            <a:r>
              <a:rPr kumimoji="1" lang="zh-CN" altLang="en-US" sz="2400" b="1">
                <a:solidFill>
                  <a:srgbClr val="990033"/>
                </a:solidFill>
                <a:latin typeface="楷体_GB2312" pitchFamily="49" charset="-122"/>
                <a:ea typeface="楷体_GB2312" pitchFamily="49" charset="-122"/>
              </a:rPr>
              <a:t>清</a:t>
            </a:r>
            <a:r>
              <a:rPr kumimoji="1" lang="en-US" altLang="zh-CN" sz="2400" b="1">
                <a:solidFill>
                  <a:srgbClr val="990033"/>
                </a:solidFill>
                <a:latin typeface="楷体_GB2312" pitchFamily="49" charset="-122"/>
                <a:ea typeface="楷体_GB2312" pitchFamily="49" charset="-122"/>
              </a:rPr>
              <a:t>0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      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若移动成功，返回</a:t>
            </a:r>
            <a:r>
              <a:rPr kumimoji="1" lang="en-US" altLang="zh-CN" sz="2400" b="1">
                <a:latin typeface="楷体_GB2312" pitchFamily="49" charset="-122"/>
                <a:ea typeface="楷体_GB2312" pitchFamily="49" charset="-122"/>
              </a:rPr>
              <a:t>0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；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      若移动失败，则返回非</a:t>
            </a:r>
            <a:r>
              <a:rPr kumimoji="1" lang="en-US" altLang="zh-CN" sz="2400" b="1">
                <a:latin typeface="楷体_GB2312" pitchFamily="49" charset="-122"/>
                <a:ea typeface="楷体_GB2312" pitchFamily="49" charset="-122"/>
              </a:rPr>
              <a:t>0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值。</a:t>
            </a:r>
            <a:r>
              <a:rPr kumimoji="1" lang="zh-CN" altLang="en-US" b="1"/>
              <a:t> </a:t>
            </a:r>
          </a:p>
          <a:p>
            <a:pPr algn="just" eaLnBrk="1" hangingPunct="1">
              <a:buClr>
                <a:schemeClr val="bg2"/>
              </a:buClr>
              <a:buSzPct val="75000"/>
            </a:pPr>
            <a:endParaRPr kumimoji="1" lang="zh-CN" altLang="en-US" b="1"/>
          </a:p>
        </p:txBody>
      </p:sp>
      <p:sp>
        <p:nvSpPr>
          <p:cNvPr id="65539" name="Text Box 3"/>
          <p:cNvSpPr txBox="1">
            <a:spLocks noChangeArrowheads="1"/>
          </p:cNvSpPr>
          <p:nvPr/>
        </p:nvSpPr>
        <p:spPr bwMode="auto">
          <a:xfrm>
            <a:off x="1295400" y="4140200"/>
            <a:ext cx="7302500" cy="1955800"/>
          </a:xfrm>
          <a:prstGeom prst="rect">
            <a:avLst/>
          </a:prstGeom>
          <a:solidFill>
            <a:schemeClr val="folHlink"/>
          </a:solidFill>
          <a:ln w="38100" cmpd="thickThin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lnSpc>
                <a:spcPct val="110000"/>
              </a:lnSpc>
              <a:buClr>
                <a:schemeClr val="tx1"/>
              </a:buClr>
              <a:buSzPct val="75000"/>
            </a:pPr>
            <a:r>
              <a:rPr kumimoji="1" lang="zh-CN" altLang="en-US" sz="2400">
                <a:solidFill>
                  <a:srgbClr val="000000"/>
                </a:solidFill>
                <a:cs typeface="Times New Roman" panose="02020603050405020304" pitchFamily="18" charset="0"/>
              </a:rPr>
              <a:t>常量标识符     值     起始位置</a:t>
            </a:r>
            <a:endParaRPr kumimoji="1" lang="zh-CN" altLang="en-US" sz="2400">
              <a:solidFill>
                <a:srgbClr val="000000"/>
              </a:solidFill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10000"/>
              </a:lnSpc>
              <a:buClr>
                <a:schemeClr val="tx1"/>
              </a:buClr>
              <a:buSzPct val="75000"/>
            </a:pPr>
            <a:r>
              <a:rPr kumimoji="1" lang="en-US" altLang="zh-CN" sz="2400">
                <a:solidFill>
                  <a:srgbClr val="000000"/>
                </a:solidFill>
                <a:cs typeface="Times New Roman" panose="02020603050405020304" pitchFamily="18" charset="0"/>
              </a:rPr>
              <a:t>SEEK_SET      0     </a:t>
            </a:r>
            <a:r>
              <a:rPr kumimoji="1" lang="zh-CN" altLang="en-US" sz="2400">
                <a:solidFill>
                  <a:srgbClr val="000000"/>
                </a:solidFill>
                <a:cs typeface="Times New Roman" panose="02020603050405020304" pitchFamily="18" charset="0"/>
              </a:rPr>
              <a:t>文件开始位置</a:t>
            </a:r>
            <a:endParaRPr kumimoji="1" lang="zh-CN" altLang="en-US" sz="2400">
              <a:solidFill>
                <a:srgbClr val="000000"/>
              </a:solidFill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10000"/>
              </a:lnSpc>
              <a:buClr>
                <a:schemeClr val="tx1"/>
              </a:buClr>
              <a:buSzPct val="75000"/>
            </a:pPr>
            <a:r>
              <a:rPr kumimoji="1" lang="en-US" altLang="zh-CN" sz="2400">
                <a:solidFill>
                  <a:srgbClr val="000000"/>
                </a:solidFill>
                <a:cs typeface="Times New Roman" panose="02020603050405020304" pitchFamily="18" charset="0"/>
              </a:rPr>
              <a:t>SEEK_CUR      1     </a:t>
            </a:r>
            <a:r>
              <a:rPr kumimoji="1" lang="zh-CN" altLang="en-US" sz="2400">
                <a:solidFill>
                  <a:srgbClr val="000000"/>
                </a:solidFill>
                <a:cs typeface="Times New Roman" panose="02020603050405020304" pitchFamily="18" charset="0"/>
              </a:rPr>
              <a:t>文件读写指针当前位置</a:t>
            </a:r>
            <a:endParaRPr kumimoji="1" lang="zh-CN" altLang="en-US" sz="2400">
              <a:solidFill>
                <a:srgbClr val="000000"/>
              </a:solidFill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10000"/>
              </a:lnSpc>
              <a:buClr>
                <a:schemeClr val="tx1"/>
              </a:buClr>
              <a:buSzPct val="75000"/>
            </a:pPr>
            <a:r>
              <a:rPr kumimoji="1" lang="en-US" altLang="zh-CN" sz="2400">
                <a:solidFill>
                  <a:srgbClr val="000000"/>
                </a:solidFill>
                <a:cs typeface="Times New Roman" panose="02020603050405020304" pitchFamily="18" charset="0"/>
              </a:rPr>
              <a:t>SEEK_END      2     </a:t>
            </a:r>
            <a:r>
              <a:rPr kumimoji="1" lang="zh-CN" altLang="en-US" sz="2400">
                <a:solidFill>
                  <a:srgbClr val="000000"/>
                </a:solidFill>
                <a:cs typeface="Times New Roman" panose="02020603050405020304" pitchFamily="18" charset="0"/>
              </a:rPr>
              <a:t>文件结束位置</a:t>
            </a:r>
          </a:p>
        </p:txBody>
      </p:sp>
      <p:sp>
        <p:nvSpPr>
          <p:cNvPr id="65540" name="Rectangle 4"/>
          <p:cNvSpPr>
            <a:spLocks noGrp="1" noChangeArrowheads="1"/>
          </p:cNvSpPr>
          <p:nvPr/>
        </p:nvSpPr>
        <p:spPr bwMode="auto">
          <a:xfrm>
            <a:off x="179388" y="1052513"/>
            <a:ext cx="7391400" cy="531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3366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zh-CN" altLang="en-US" sz="3200" b="1">
                <a:solidFill>
                  <a:srgbClr val="990033"/>
                </a:solidFill>
                <a:latin typeface="Arial" panose="020B0604020202020204" pitchFamily="34" charset="0"/>
              </a:rPr>
              <a:t>  </a:t>
            </a:r>
            <a:r>
              <a:rPr lang="en-US" altLang="zh-CN" sz="2800" b="1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3. </a:t>
            </a:r>
            <a:r>
              <a:rPr lang="zh-CN" altLang="en-US" sz="2800" b="1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文件读写指针移动函数</a:t>
            </a:r>
            <a:r>
              <a:rPr lang="en-US" altLang="zh-CN" sz="2800" b="1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fseek( )</a:t>
            </a:r>
          </a:p>
        </p:txBody>
      </p:sp>
      <p:sp>
        <p:nvSpPr>
          <p:cNvPr id="65541" name="Text Box 5"/>
          <p:cNvSpPr txBox="1">
            <a:spLocks noChangeArrowheads="1"/>
          </p:cNvSpPr>
          <p:nvPr/>
        </p:nvSpPr>
        <p:spPr bwMode="auto">
          <a:xfrm>
            <a:off x="684213" y="1628775"/>
            <a:ext cx="40306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kumimoji="1" lang="zh-CN" altLang="en-US" sz="2400" b="1"/>
              <a:t>一般调用形式：</a:t>
            </a:r>
            <a:r>
              <a:rPr kumimoji="1" lang="zh-CN" altLang="en-US" sz="2400" b="1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65542" name="Rectangle 6"/>
          <p:cNvSpPr>
            <a:spLocks noChangeArrowheads="1"/>
          </p:cNvSpPr>
          <p:nvPr/>
        </p:nvSpPr>
        <p:spPr bwMode="auto">
          <a:xfrm>
            <a:off x="1619250" y="2060575"/>
            <a:ext cx="5410200" cy="574675"/>
          </a:xfrm>
          <a:prstGeom prst="rect">
            <a:avLst/>
          </a:prstGeom>
          <a:solidFill>
            <a:srgbClr val="FFFF00"/>
          </a:solidFill>
          <a:ln w="25400" algn="ctr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kumimoji="1" lang="en-US" altLang="zh-CN" sz="3000" b="1">
                <a:latin typeface="楷体_GB2312" pitchFamily="49" charset="-122"/>
                <a:ea typeface="楷体_GB2312" pitchFamily="49" charset="-122"/>
              </a:rPr>
              <a:t>fseek(</a:t>
            </a:r>
            <a:r>
              <a:rPr kumimoji="1" lang="en-US" altLang="zh-CN" sz="3000" b="1">
                <a:solidFill>
                  <a:srgbClr val="990033"/>
                </a:solidFill>
                <a:latin typeface="楷体_GB2312" pitchFamily="49" charset="-122"/>
                <a:ea typeface="楷体_GB2312" pitchFamily="49" charset="-122"/>
              </a:rPr>
              <a:t>fp</a:t>
            </a:r>
            <a:r>
              <a:rPr kumimoji="1" lang="en-US" altLang="zh-CN" sz="3000" b="1">
                <a:latin typeface="楷体_GB2312" pitchFamily="49" charset="-122"/>
                <a:ea typeface="楷体_GB2312" pitchFamily="49" charset="-122"/>
              </a:rPr>
              <a:t>,</a:t>
            </a:r>
            <a:r>
              <a:rPr kumimoji="1" lang="en-US" altLang="zh-CN" sz="3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en-US" altLang="zh-CN" sz="30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offset</a:t>
            </a:r>
            <a:r>
              <a:rPr kumimoji="1" lang="en-US" altLang="zh-CN" sz="3000" b="1">
                <a:latin typeface="楷体_GB2312" pitchFamily="49" charset="-122"/>
                <a:ea typeface="楷体_GB2312" pitchFamily="49" charset="-122"/>
              </a:rPr>
              <a:t>,</a:t>
            </a:r>
            <a:r>
              <a:rPr kumimoji="1" lang="en-US" altLang="zh-CN" sz="3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en-US" altLang="zh-CN" sz="3000" b="1">
                <a:latin typeface="楷体_GB2312" pitchFamily="49" charset="-122"/>
                <a:ea typeface="楷体_GB2312" pitchFamily="49" charset="-122"/>
              </a:rPr>
              <a:t>whence)</a:t>
            </a:r>
            <a:r>
              <a:rPr kumimoji="1" lang="zh-CN" altLang="en-US" sz="3000" b="1">
                <a:latin typeface="楷体_GB2312" pitchFamily="49" charset="-122"/>
                <a:ea typeface="楷体_GB2312" pitchFamily="49" charset="-122"/>
              </a:rPr>
              <a:t>；</a:t>
            </a:r>
          </a:p>
        </p:txBody>
      </p:sp>
      <p:sp>
        <p:nvSpPr>
          <p:cNvPr id="65543" name="Rectangle 7"/>
          <p:cNvSpPr>
            <a:spLocks noChangeArrowheads="1"/>
          </p:cNvSpPr>
          <p:nvPr/>
        </p:nvSpPr>
        <p:spPr bwMode="auto">
          <a:xfrm>
            <a:off x="1371600" y="2590800"/>
            <a:ext cx="7772400" cy="146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3000" b="1">
                <a:solidFill>
                  <a:srgbClr val="990033"/>
                </a:solidFill>
                <a:latin typeface="楷体_GB2312" pitchFamily="49" charset="-122"/>
                <a:ea typeface="楷体_GB2312" pitchFamily="49" charset="-122"/>
              </a:rPr>
              <a:t>fp</a:t>
            </a:r>
            <a:r>
              <a:rPr kumimoji="1" lang="zh-CN" altLang="en-US" sz="2600" b="1"/>
              <a:t>：文件指针变量；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30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offset</a:t>
            </a:r>
            <a:r>
              <a:rPr kumimoji="1" lang="zh-CN" altLang="en-US" sz="2600" b="1"/>
              <a:t>：位移量（字节，长整型）；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3000" b="1">
                <a:latin typeface="楷体_GB2312" pitchFamily="49" charset="-122"/>
                <a:ea typeface="楷体_GB2312" pitchFamily="49" charset="-122"/>
              </a:rPr>
              <a:t>whence</a:t>
            </a:r>
            <a:r>
              <a:rPr kumimoji="1" lang="zh-CN" altLang="en-US" sz="2600" b="1"/>
              <a:t>：起始位置标志。</a:t>
            </a:r>
          </a:p>
        </p:txBody>
      </p:sp>
      <p:sp>
        <p:nvSpPr>
          <p:cNvPr id="65544" name="Rectangle 8"/>
          <p:cNvSpPr>
            <a:spLocks noChangeArrowheads="1"/>
          </p:cNvSpPr>
          <p:nvPr/>
        </p:nvSpPr>
        <p:spPr bwMode="auto">
          <a:xfrm>
            <a:off x="304800" y="4149725"/>
            <a:ext cx="8534400" cy="1368425"/>
          </a:xfrm>
          <a:prstGeom prst="rect">
            <a:avLst/>
          </a:prstGeom>
          <a:solidFill>
            <a:schemeClr val="folHlink"/>
          </a:solidFill>
          <a:ln w="38100" cmpd="thickThin" algn="ctr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algn="just">
              <a:lnSpc>
                <a:spcPct val="110000"/>
              </a:lnSpc>
            </a:pPr>
            <a:r>
              <a:rPr kumimoji="1" lang="en-US" altLang="zh-CN" sz="2200">
                <a:solidFill>
                  <a:srgbClr val="000000"/>
                </a:solidFill>
                <a:cs typeface="Times New Roman" panose="02020603050405020304" pitchFamily="18" charset="0"/>
              </a:rPr>
              <a:t>f</a:t>
            </a:r>
            <a:r>
              <a:rPr kumimoji="1" lang="en-US" altLang="en-US" sz="2200">
                <a:solidFill>
                  <a:srgbClr val="000000"/>
                </a:solidFill>
                <a:cs typeface="Times New Roman" panose="02020603050405020304" pitchFamily="18" charset="0"/>
              </a:rPr>
              <a:t>seek(fp,</a:t>
            </a:r>
            <a:r>
              <a:rPr kumimoji="1" lang="en-US" altLang="en-US" sz="2200">
                <a:solidFill>
                  <a:srgbClr val="0000FF"/>
                </a:solidFill>
                <a:cs typeface="Times New Roman" panose="02020603050405020304" pitchFamily="18" charset="0"/>
              </a:rPr>
              <a:t>30</a:t>
            </a:r>
            <a:r>
              <a:rPr kumimoji="1" lang="en-US" altLang="en-US" sz="2200">
                <a:solidFill>
                  <a:srgbClr val="000000"/>
                </a:solidFill>
                <a:cs typeface="Times New Roman" panose="02020603050405020304" pitchFamily="18" charset="0"/>
              </a:rPr>
              <a:t>,</a:t>
            </a:r>
            <a:r>
              <a:rPr kumimoji="1" lang="en-US" altLang="en-US" sz="2200">
                <a:solidFill>
                  <a:srgbClr val="990033"/>
                </a:solidFill>
                <a:cs typeface="Times New Roman" panose="02020603050405020304" pitchFamily="18" charset="0"/>
              </a:rPr>
              <a:t>0</a:t>
            </a:r>
            <a:r>
              <a:rPr kumimoji="1" lang="en-US" altLang="en-US" sz="2200">
                <a:solidFill>
                  <a:srgbClr val="000000"/>
                </a:solidFill>
                <a:cs typeface="Times New Roman" panose="02020603050405020304" pitchFamily="18" charset="0"/>
              </a:rPr>
              <a:t>)</a:t>
            </a:r>
            <a:r>
              <a:rPr kumimoji="1" lang="zh-CN" altLang="en-US" sz="2200">
                <a:solidFill>
                  <a:srgbClr val="000000"/>
                </a:solidFill>
                <a:cs typeface="Times New Roman" panose="02020603050405020304" pitchFamily="18" charset="0"/>
              </a:rPr>
              <a:t>从</a:t>
            </a:r>
            <a:r>
              <a:rPr kumimoji="1" lang="zh-CN" altLang="en-US" sz="2200" b="1">
                <a:solidFill>
                  <a:srgbClr val="990033"/>
                </a:solidFill>
                <a:cs typeface="Times New Roman" panose="02020603050405020304" pitchFamily="18" charset="0"/>
              </a:rPr>
              <a:t>文件开始位置</a:t>
            </a:r>
            <a:r>
              <a:rPr kumimoji="1" lang="zh-CN" altLang="en-US" sz="2200">
                <a:solidFill>
                  <a:srgbClr val="000000"/>
                </a:solidFill>
                <a:cs typeface="Times New Roman" panose="02020603050405020304" pitchFamily="18" charset="0"/>
              </a:rPr>
              <a:t>向文件</a:t>
            </a:r>
            <a:r>
              <a:rPr kumimoji="1" lang="zh-CN" altLang="en-US" sz="2200">
                <a:solidFill>
                  <a:srgbClr val="008000"/>
                </a:solidFill>
                <a:cs typeface="Times New Roman" panose="02020603050405020304" pitchFamily="18" charset="0"/>
              </a:rPr>
              <a:t>结束</a:t>
            </a:r>
            <a:r>
              <a:rPr kumimoji="1" lang="zh-CN" altLang="en-US" sz="2200">
                <a:solidFill>
                  <a:srgbClr val="000000"/>
                </a:solidFill>
                <a:cs typeface="Times New Roman" panose="02020603050405020304" pitchFamily="18" charset="0"/>
              </a:rPr>
              <a:t>方向移动</a:t>
            </a:r>
            <a:r>
              <a:rPr kumimoji="1" lang="en-US" altLang="zh-CN" sz="2200">
                <a:solidFill>
                  <a:srgbClr val="0000FF"/>
                </a:solidFill>
                <a:cs typeface="Times New Roman" panose="02020603050405020304" pitchFamily="18" charset="0"/>
              </a:rPr>
              <a:t>30</a:t>
            </a:r>
            <a:r>
              <a:rPr kumimoji="1" lang="zh-CN" altLang="en-US" sz="2200">
                <a:solidFill>
                  <a:srgbClr val="0000FF"/>
                </a:solidFill>
                <a:cs typeface="Times New Roman" panose="02020603050405020304" pitchFamily="18" charset="0"/>
              </a:rPr>
              <a:t>个字节</a:t>
            </a:r>
          </a:p>
          <a:p>
            <a:pPr algn="just">
              <a:lnSpc>
                <a:spcPct val="110000"/>
              </a:lnSpc>
            </a:pPr>
            <a:r>
              <a:rPr kumimoji="1" lang="en-US" altLang="zh-CN" sz="2200">
                <a:solidFill>
                  <a:srgbClr val="000000"/>
                </a:solidFill>
                <a:cs typeface="Times New Roman" panose="02020603050405020304" pitchFamily="18" charset="0"/>
              </a:rPr>
              <a:t>f</a:t>
            </a:r>
            <a:r>
              <a:rPr kumimoji="1" lang="en-US" altLang="en-US" sz="2200">
                <a:solidFill>
                  <a:srgbClr val="000000"/>
                </a:solidFill>
                <a:cs typeface="Times New Roman" panose="02020603050405020304" pitchFamily="18" charset="0"/>
              </a:rPr>
              <a:t>seek(fp</a:t>
            </a:r>
            <a:r>
              <a:rPr kumimoji="1" lang="en-US" altLang="en-US" sz="2200">
                <a:solidFill>
                  <a:srgbClr val="0000FF"/>
                </a:solidFill>
                <a:cs typeface="Times New Roman" panose="02020603050405020304" pitchFamily="18" charset="0"/>
              </a:rPr>
              <a:t>,-10,</a:t>
            </a:r>
            <a:r>
              <a:rPr kumimoji="1" lang="en-US" altLang="en-US" sz="2200">
                <a:solidFill>
                  <a:srgbClr val="FF0066"/>
                </a:solidFill>
                <a:cs typeface="Times New Roman" panose="02020603050405020304" pitchFamily="18" charset="0"/>
              </a:rPr>
              <a:t>1</a:t>
            </a:r>
            <a:r>
              <a:rPr kumimoji="1" lang="en-US" altLang="en-US" sz="2200">
                <a:solidFill>
                  <a:srgbClr val="000000"/>
                </a:solidFill>
                <a:cs typeface="Times New Roman" panose="02020603050405020304" pitchFamily="18" charset="0"/>
              </a:rPr>
              <a:t>)	</a:t>
            </a:r>
            <a:r>
              <a:rPr kumimoji="1" lang="zh-CN" altLang="en-US" sz="2200">
                <a:solidFill>
                  <a:srgbClr val="000000"/>
                </a:solidFill>
                <a:cs typeface="Times New Roman" panose="02020603050405020304" pitchFamily="18" charset="0"/>
              </a:rPr>
              <a:t>从</a:t>
            </a:r>
            <a:r>
              <a:rPr kumimoji="1" lang="zh-CN" altLang="en-US" sz="2200" b="1">
                <a:solidFill>
                  <a:srgbClr val="FF0066"/>
                </a:solidFill>
                <a:cs typeface="Times New Roman" panose="02020603050405020304" pitchFamily="18" charset="0"/>
              </a:rPr>
              <a:t>当前位置</a:t>
            </a:r>
            <a:r>
              <a:rPr kumimoji="1" lang="zh-CN" altLang="en-US" sz="2200">
                <a:solidFill>
                  <a:srgbClr val="000000"/>
                </a:solidFill>
                <a:cs typeface="Times New Roman" panose="02020603050405020304" pitchFamily="18" charset="0"/>
              </a:rPr>
              <a:t>向文件</a:t>
            </a:r>
            <a:r>
              <a:rPr kumimoji="1" lang="zh-CN" altLang="en-US" sz="2200">
                <a:solidFill>
                  <a:srgbClr val="008000"/>
                </a:solidFill>
                <a:cs typeface="Times New Roman" panose="02020603050405020304" pitchFamily="18" charset="0"/>
              </a:rPr>
              <a:t>开始</a:t>
            </a:r>
            <a:r>
              <a:rPr kumimoji="1" lang="zh-CN" altLang="en-US" sz="2200">
                <a:solidFill>
                  <a:srgbClr val="000000"/>
                </a:solidFill>
                <a:cs typeface="Times New Roman" panose="02020603050405020304" pitchFamily="18" charset="0"/>
              </a:rPr>
              <a:t>方向移动</a:t>
            </a:r>
            <a:r>
              <a:rPr kumimoji="1" lang="en-US" altLang="zh-CN" sz="2200">
                <a:solidFill>
                  <a:srgbClr val="0000FF"/>
                </a:solidFill>
                <a:cs typeface="Times New Roman" panose="02020603050405020304" pitchFamily="18" charset="0"/>
              </a:rPr>
              <a:t>10</a:t>
            </a:r>
            <a:r>
              <a:rPr kumimoji="1" lang="zh-CN" altLang="en-US" sz="2200">
                <a:solidFill>
                  <a:srgbClr val="0000FF"/>
                </a:solidFill>
                <a:cs typeface="Times New Roman" panose="02020603050405020304" pitchFamily="18" charset="0"/>
              </a:rPr>
              <a:t>个字节</a:t>
            </a:r>
          </a:p>
          <a:p>
            <a:pPr algn="just">
              <a:lnSpc>
                <a:spcPct val="110000"/>
              </a:lnSpc>
            </a:pPr>
            <a:r>
              <a:rPr kumimoji="1" lang="en-US" altLang="zh-CN" sz="2200">
                <a:solidFill>
                  <a:srgbClr val="000000"/>
                </a:solidFill>
                <a:cs typeface="Times New Roman" panose="02020603050405020304" pitchFamily="18" charset="0"/>
              </a:rPr>
              <a:t>f</a:t>
            </a:r>
            <a:r>
              <a:rPr kumimoji="1" lang="en-US" altLang="en-US" sz="2200">
                <a:solidFill>
                  <a:srgbClr val="000000"/>
                </a:solidFill>
                <a:cs typeface="Times New Roman" panose="02020603050405020304" pitchFamily="18" charset="0"/>
              </a:rPr>
              <a:t>seek(fp</a:t>
            </a:r>
            <a:r>
              <a:rPr kumimoji="1" lang="en-US" altLang="en-US" sz="2200">
                <a:solidFill>
                  <a:srgbClr val="0000FF"/>
                </a:solidFill>
                <a:cs typeface="Times New Roman" panose="02020603050405020304" pitchFamily="18" charset="0"/>
              </a:rPr>
              <a:t>,-8,</a:t>
            </a:r>
            <a:r>
              <a:rPr kumimoji="1" lang="en-US" altLang="en-US" sz="2200">
                <a:solidFill>
                  <a:srgbClr val="FF0000"/>
                </a:solidFill>
                <a:cs typeface="Times New Roman" panose="02020603050405020304" pitchFamily="18" charset="0"/>
              </a:rPr>
              <a:t>2</a:t>
            </a:r>
            <a:r>
              <a:rPr kumimoji="1" lang="en-US" altLang="en-US" sz="2200">
                <a:solidFill>
                  <a:srgbClr val="000000"/>
                </a:solidFill>
                <a:cs typeface="Times New Roman" panose="02020603050405020304" pitchFamily="18" charset="0"/>
              </a:rPr>
              <a:t>)</a:t>
            </a:r>
            <a:r>
              <a:rPr kumimoji="1" lang="zh-CN" altLang="en-US" sz="2200">
                <a:solidFill>
                  <a:srgbClr val="000000"/>
                </a:solidFill>
                <a:cs typeface="Times New Roman" panose="02020603050405020304" pitchFamily="18" charset="0"/>
              </a:rPr>
              <a:t>从</a:t>
            </a:r>
            <a:r>
              <a:rPr kumimoji="1" lang="zh-CN" altLang="en-US" sz="2200" b="1">
                <a:solidFill>
                  <a:srgbClr val="FF0000"/>
                </a:solidFill>
                <a:cs typeface="Times New Roman" panose="02020603050405020304" pitchFamily="18" charset="0"/>
              </a:rPr>
              <a:t>文件结束位置</a:t>
            </a:r>
            <a:r>
              <a:rPr kumimoji="1" lang="zh-CN" altLang="en-US" sz="2200">
                <a:solidFill>
                  <a:srgbClr val="000000"/>
                </a:solidFill>
                <a:cs typeface="Times New Roman" panose="02020603050405020304" pitchFamily="18" charset="0"/>
              </a:rPr>
              <a:t>向文件</a:t>
            </a:r>
            <a:r>
              <a:rPr kumimoji="1" lang="zh-CN" altLang="en-US" sz="2200">
                <a:solidFill>
                  <a:srgbClr val="008000"/>
                </a:solidFill>
                <a:cs typeface="Times New Roman" panose="02020603050405020304" pitchFamily="18" charset="0"/>
              </a:rPr>
              <a:t>开始</a:t>
            </a:r>
            <a:r>
              <a:rPr kumimoji="1" lang="zh-CN" altLang="en-US" sz="2200">
                <a:solidFill>
                  <a:srgbClr val="000000"/>
                </a:solidFill>
                <a:cs typeface="Times New Roman" panose="02020603050405020304" pitchFamily="18" charset="0"/>
              </a:rPr>
              <a:t>方向移动</a:t>
            </a:r>
            <a:r>
              <a:rPr kumimoji="1" lang="en-US" altLang="zh-CN" sz="2200">
                <a:solidFill>
                  <a:srgbClr val="0000FF"/>
                </a:solidFill>
                <a:cs typeface="Times New Roman" panose="02020603050405020304" pitchFamily="18" charset="0"/>
              </a:rPr>
              <a:t>8</a:t>
            </a:r>
            <a:r>
              <a:rPr kumimoji="1" lang="zh-CN" altLang="en-US" sz="2200">
                <a:solidFill>
                  <a:srgbClr val="0000FF"/>
                </a:solidFill>
                <a:cs typeface="Times New Roman" panose="02020603050405020304" pitchFamily="18" charset="0"/>
              </a:rPr>
              <a:t>个字节</a:t>
            </a:r>
          </a:p>
        </p:txBody>
      </p:sp>
      <p:sp>
        <p:nvSpPr>
          <p:cNvPr id="65546" name="AutoShape 10"/>
          <p:cNvSpPr>
            <a:spLocks noChangeArrowheads="1"/>
          </p:cNvSpPr>
          <p:nvPr/>
        </p:nvSpPr>
        <p:spPr bwMode="auto">
          <a:xfrm>
            <a:off x="4953000" y="2362200"/>
            <a:ext cx="3962400" cy="685800"/>
          </a:xfrm>
          <a:prstGeom prst="wedgeRoundRectCallout">
            <a:avLst>
              <a:gd name="adj1" fmla="val -96634"/>
              <a:gd name="adj2" fmla="val 75694"/>
              <a:gd name="adj3" fmla="val 16667"/>
            </a:avLst>
          </a:prstGeom>
          <a:solidFill>
            <a:schemeClr val="tx1"/>
          </a:solidFill>
          <a:ln w="25400">
            <a:solidFill>
              <a:srgbClr val="990033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eaLnBrk="1" fontAlgn="ctr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1800" b="1">
                <a:solidFill>
                  <a:srgbClr val="000000"/>
                </a:solidFill>
                <a:latin typeface="宋体" panose="02010600030101010101" pitchFamily="2" charset="-122"/>
              </a:rPr>
              <a:t>是</a:t>
            </a:r>
            <a:r>
              <a:rPr kumimoji="1" lang="zh-CN" altLang="en-US" sz="1800" b="1">
                <a:solidFill>
                  <a:srgbClr val="990033"/>
                </a:solidFill>
                <a:latin typeface="宋体" panose="02010600030101010101" pitchFamily="2" charset="-122"/>
              </a:rPr>
              <a:t>正</a:t>
            </a:r>
            <a:r>
              <a:rPr kumimoji="1" lang="zh-CN" altLang="en-US" sz="1800" b="1">
                <a:solidFill>
                  <a:srgbClr val="000000"/>
                </a:solidFill>
                <a:latin typeface="宋体" panose="02010600030101010101" pitchFamily="2" charset="-122"/>
              </a:rPr>
              <a:t>数，文件</a:t>
            </a:r>
            <a:r>
              <a:rPr kumimoji="1" lang="zh-CN" altLang="en-US" sz="1800" b="1">
                <a:solidFill>
                  <a:srgbClr val="FF0066"/>
                </a:solidFill>
                <a:latin typeface="宋体" panose="02010600030101010101" pitchFamily="2" charset="-122"/>
              </a:rPr>
              <a:t>读写指针</a:t>
            </a:r>
            <a:r>
              <a:rPr kumimoji="1" lang="zh-CN" altLang="en-US" sz="1800" b="1">
                <a:solidFill>
                  <a:srgbClr val="000000"/>
                </a:solidFill>
                <a:latin typeface="宋体" panose="02010600030101010101" pitchFamily="2" charset="-122"/>
              </a:rPr>
              <a:t>向文件</a:t>
            </a:r>
            <a:r>
              <a:rPr kumimoji="1" lang="zh-CN" altLang="en-US" sz="1800" b="1">
                <a:solidFill>
                  <a:srgbClr val="CC3300"/>
                </a:solidFill>
                <a:latin typeface="宋体" panose="02010600030101010101" pitchFamily="2" charset="-122"/>
              </a:rPr>
              <a:t>尾部</a:t>
            </a:r>
            <a:r>
              <a:rPr kumimoji="1" lang="zh-CN" altLang="en-US" sz="1800" b="1">
                <a:solidFill>
                  <a:srgbClr val="000000"/>
                </a:solidFill>
                <a:latin typeface="宋体" panose="02010600030101010101" pitchFamily="2" charset="-122"/>
              </a:rPr>
              <a:t>方向移动；是</a:t>
            </a:r>
            <a:r>
              <a:rPr kumimoji="1" lang="zh-CN" altLang="en-US" sz="1800" b="1">
                <a:solidFill>
                  <a:srgbClr val="0000FF"/>
                </a:solidFill>
                <a:latin typeface="宋体" panose="02010600030101010101" pitchFamily="2" charset="-122"/>
              </a:rPr>
              <a:t>负</a:t>
            </a:r>
            <a:r>
              <a:rPr kumimoji="1" lang="zh-CN" altLang="en-US" sz="1800" b="1">
                <a:solidFill>
                  <a:srgbClr val="000000"/>
                </a:solidFill>
                <a:latin typeface="宋体" panose="02010600030101010101" pitchFamily="2" charset="-122"/>
              </a:rPr>
              <a:t>数向文件</a:t>
            </a:r>
            <a:r>
              <a:rPr kumimoji="1" lang="zh-CN" altLang="en-US" sz="1800" b="1">
                <a:solidFill>
                  <a:srgbClr val="CC3300"/>
                </a:solidFill>
                <a:latin typeface="宋体" panose="02010600030101010101" pitchFamily="2" charset="-122"/>
              </a:rPr>
              <a:t>头部</a:t>
            </a:r>
            <a:r>
              <a:rPr kumimoji="1" lang="zh-CN" altLang="en-US" sz="1800" b="1">
                <a:solidFill>
                  <a:srgbClr val="000000"/>
                </a:solidFill>
                <a:latin typeface="宋体" panose="02010600030101010101" pitchFamily="2" charset="-122"/>
              </a:rPr>
              <a:t>移动</a:t>
            </a:r>
            <a:r>
              <a:rPr kumimoji="1" lang="zh-CN" altLang="en-US" sz="1800" b="1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37898" name="Rectangle 12"/>
          <p:cNvSpPr>
            <a:spLocks noGrp="1" noChangeArrowheads="1"/>
          </p:cNvSpPr>
          <p:nvPr>
            <p:ph type="title"/>
          </p:nvPr>
        </p:nvSpPr>
        <p:spPr>
          <a:xfrm>
            <a:off x="395288" y="333375"/>
            <a:ext cx="7200900" cy="836613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zh-CN" altLang="en-US" smtClean="0">
                <a:solidFill>
                  <a:schemeClr val="bg2"/>
                </a:solidFill>
              </a:rPr>
              <a:t>二进制文件的操作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5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65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554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5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553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5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55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55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3" dur="500"/>
                                        <p:tgtEl>
                                          <p:spTgt spid="65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38" grpId="0"/>
      <p:bldP spid="65539" grpId="0" animBg="1" autoUpdateAnimBg="0"/>
      <p:bldP spid="65540" grpId="0"/>
      <p:bldP spid="65541" grpId="0" autoUpdateAnimBg="0"/>
      <p:bldP spid="65542" grpId="0" animBg="1"/>
      <p:bldP spid="65543" grpId="0"/>
      <p:bldP spid="65544" grpId="0" animBg="1" autoUpdateAnimBg="0"/>
      <p:bldP spid="65546" grpId="0" animBg="1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/>
        </p:nvSpPr>
        <p:spPr bwMode="auto">
          <a:xfrm>
            <a:off x="468313" y="1125538"/>
            <a:ext cx="7467600" cy="531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3366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 altLang="zh-CN" sz="2800" b="1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4. </a:t>
            </a:r>
            <a:r>
              <a:rPr lang="zh-CN" altLang="en-US" sz="2800" b="1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文件读写指针位置函数</a:t>
            </a:r>
            <a:r>
              <a:rPr lang="en-US" altLang="zh-CN" sz="2800" b="1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ftell( )</a:t>
            </a:r>
          </a:p>
        </p:txBody>
      </p:sp>
      <p:sp>
        <p:nvSpPr>
          <p:cNvPr id="66563" name="Text Box 3"/>
          <p:cNvSpPr txBox="1">
            <a:spLocks noChangeArrowheads="1"/>
          </p:cNvSpPr>
          <p:nvPr/>
        </p:nvSpPr>
        <p:spPr bwMode="auto">
          <a:xfrm>
            <a:off x="611188" y="1628775"/>
            <a:ext cx="39576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kumimoji="1" lang="zh-CN" altLang="en-US" b="1"/>
              <a:t>一般调用形式：</a:t>
            </a:r>
            <a:r>
              <a:rPr kumimoji="1" lang="zh-CN" altLang="en-US" sz="2400" b="1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66564" name="Rectangle 4"/>
          <p:cNvSpPr>
            <a:spLocks noChangeArrowheads="1"/>
          </p:cNvSpPr>
          <p:nvPr/>
        </p:nvSpPr>
        <p:spPr bwMode="auto">
          <a:xfrm>
            <a:off x="2484438" y="2205038"/>
            <a:ext cx="2971800" cy="574675"/>
          </a:xfrm>
          <a:prstGeom prst="rect">
            <a:avLst/>
          </a:prstGeom>
          <a:solidFill>
            <a:srgbClr val="FFFF00"/>
          </a:solidFill>
          <a:ln w="25400" algn="ctr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kumimoji="1" lang="en-US" altLang="zh-CN" sz="3000" b="1">
                <a:latin typeface="楷体_GB2312" pitchFamily="49" charset="-122"/>
                <a:ea typeface="楷体_GB2312" pitchFamily="49" charset="-122"/>
              </a:rPr>
              <a:t>ftell( fp )</a:t>
            </a:r>
            <a:r>
              <a:rPr kumimoji="1" lang="zh-CN" altLang="en-US" sz="3000" b="1">
                <a:latin typeface="楷体_GB2312" pitchFamily="49" charset="-122"/>
                <a:ea typeface="楷体_GB2312" pitchFamily="49" charset="-122"/>
              </a:rPr>
              <a:t>；</a:t>
            </a:r>
          </a:p>
        </p:txBody>
      </p:sp>
      <p:sp>
        <p:nvSpPr>
          <p:cNvPr id="66565" name="Rectangle 5"/>
          <p:cNvSpPr>
            <a:spLocks noChangeArrowheads="1"/>
          </p:cNvSpPr>
          <p:nvPr/>
        </p:nvSpPr>
        <p:spPr bwMode="auto">
          <a:xfrm>
            <a:off x="2484438" y="2924175"/>
            <a:ext cx="37338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3000" b="1">
                <a:latin typeface="楷体_GB2312" pitchFamily="49" charset="-122"/>
                <a:ea typeface="楷体_GB2312" pitchFamily="49" charset="-122"/>
              </a:rPr>
              <a:t>fp</a:t>
            </a:r>
            <a:r>
              <a:rPr kumimoji="1" lang="zh-CN" altLang="en-US" sz="2600" b="1"/>
              <a:t>：文件指针变量；</a:t>
            </a:r>
          </a:p>
        </p:txBody>
      </p:sp>
      <p:sp>
        <p:nvSpPr>
          <p:cNvPr id="66566" name="Rectangle 6"/>
          <p:cNvSpPr>
            <a:spLocks noChangeArrowheads="1"/>
          </p:cNvSpPr>
          <p:nvPr/>
        </p:nvSpPr>
        <p:spPr bwMode="auto">
          <a:xfrm>
            <a:off x="468313" y="3644900"/>
            <a:ext cx="8675687" cy="199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 b="1">
                <a:solidFill>
                  <a:srgbClr val="990033"/>
                </a:solidFill>
                <a:latin typeface="楷体_GB2312" pitchFamily="49" charset="-122"/>
                <a:ea typeface="楷体_GB2312" pitchFamily="49" charset="-122"/>
              </a:rPr>
              <a:t>功能：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返回</a:t>
            </a:r>
            <a:r>
              <a:rPr lang="en-US" altLang="zh-CN" sz="2400" b="1">
                <a:solidFill>
                  <a:srgbClr val="990033"/>
                </a:solidFill>
                <a:latin typeface="楷体_GB2312" pitchFamily="49" charset="-122"/>
                <a:ea typeface="楷体_GB2312" pitchFamily="49" charset="-122"/>
              </a:rPr>
              <a:t>fp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指向的文件中的</a:t>
            </a:r>
            <a:r>
              <a:rPr lang="zh-CN" altLang="en-US" sz="2400" b="1">
                <a:solidFill>
                  <a:srgbClr val="FF0066"/>
                </a:solidFill>
                <a:latin typeface="楷体_GB2312" pitchFamily="49" charset="-122"/>
                <a:ea typeface="楷体_GB2312" pitchFamily="49" charset="-122"/>
              </a:rPr>
              <a:t>读写指针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当前位置，即相对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      于文件开始处的</a:t>
            </a:r>
            <a:r>
              <a:rPr lang="zh-CN" altLang="en-US" sz="24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位移量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，单位是字节。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      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若调用成功，则返回文件读写指针当前值（长整型）；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      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若调用失败，则返回</a:t>
            </a:r>
            <a:r>
              <a:rPr lang="en-US" altLang="zh-CN" sz="2400" b="1">
                <a:solidFill>
                  <a:srgbClr val="FF0066"/>
                </a:solidFill>
                <a:latin typeface="楷体_GB2312" pitchFamily="49" charset="-122"/>
                <a:ea typeface="楷体_GB2312" pitchFamily="49" charset="-122"/>
              </a:rPr>
              <a:t>-1L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。</a:t>
            </a:r>
            <a:r>
              <a:rPr lang="zh-CN" altLang="en-US" sz="24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endParaRPr kumimoji="1" lang="zh-CN" altLang="en-US" sz="2400" b="1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 algn="just" eaLnBrk="1" hangingPunct="1">
              <a:buClr>
                <a:schemeClr val="bg2"/>
              </a:buClr>
              <a:buSzPct val="75000"/>
            </a:pPr>
            <a:endParaRPr kumimoji="1" lang="zh-CN" altLang="en-US" sz="2400" b="1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8919" name="Rectangle 9"/>
          <p:cNvSpPr>
            <a:spLocks noGrp="1" noChangeArrowheads="1"/>
          </p:cNvSpPr>
          <p:nvPr>
            <p:ph type="title"/>
          </p:nvPr>
        </p:nvSpPr>
        <p:spPr>
          <a:xfrm>
            <a:off x="395288" y="333375"/>
            <a:ext cx="7200900" cy="836613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zh-CN" altLang="en-US" smtClean="0">
                <a:solidFill>
                  <a:schemeClr val="bg2"/>
                </a:solidFill>
              </a:rPr>
              <a:t>二进制文件的操作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65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65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6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66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65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65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2" grpId="0"/>
      <p:bldP spid="66563" grpId="0" autoUpdateAnimBg="0"/>
      <p:bldP spid="66564" grpId="0" animBg="1"/>
      <p:bldP spid="66565" grpId="0"/>
      <p:bldP spid="6656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/>
        </p:nvSpPr>
        <p:spPr bwMode="auto">
          <a:xfrm>
            <a:off x="323850" y="1125538"/>
            <a:ext cx="8305800" cy="531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3366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zh-CN" altLang="en-US" sz="3200" b="1">
                <a:solidFill>
                  <a:srgbClr val="990033"/>
                </a:solidFill>
                <a:latin typeface="Arial" panose="020B0604020202020204" pitchFamily="34" charset="0"/>
              </a:rPr>
              <a:t>  </a:t>
            </a:r>
            <a:r>
              <a:rPr lang="en-US" altLang="zh-CN" sz="2800" b="1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5. </a:t>
            </a:r>
            <a:r>
              <a:rPr lang="zh-CN" altLang="en-US" sz="2800" b="1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文件读写指针回绕函数</a:t>
            </a:r>
            <a:r>
              <a:rPr lang="en-US" altLang="zh-CN" sz="2800" b="1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rewind( )</a:t>
            </a:r>
          </a:p>
        </p:txBody>
      </p:sp>
      <p:sp>
        <p:nvSpPr>
          <p:cNvPr id="67587" name="Text Box 3"/>
          <p:cNvSpPr txBox="1">
            <a:spLocks noChangeArrowheads="1"/>
          </p:cNvSpPr>
          <p:nvPr/>
        </p:nvSpPr>
        <p:spPr bwMode="auto">
          <a:xfrm>
            <a:off x="684213" y="1700213"/>
            <a:ext cx="40306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kumimoji="1" lang="zh-CN" altLang="en-US" sz="2400" b="1"/>
              <a:t>一般调用形式： </a:t>
            </a:r>
          </a:p>
        </p:txBody>
      </p:sp>
      <p:sp>
        <p:nvSpPr>
          <p:cNvPr id="67588" name="Rectangle 4"/>
          <p:cNvSpPr>
            <a:spLocks noChangeArrowheads="1"/>
          </p:cNvSpPr>
          <p:nvPr/>
        </p:nvSpPr>
        <p:spPr bwMode="auto">
          <a:xfrm>
            <a:off x="2484438" y="2133600"/>
            <a:ext cx="2971800" cy="574675"/>
          </a:xfrm>
          <a:prstGeom prst="rect">
            <a:avLst/>
          </a:prstGeom>
          <a:solidFill>
            <a:srgbClr val="FFFF00"/>
          </a:solidFill>
          <a:ln w="25400" algn="ctr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kumimoji="1" lang="en-US" altLang="zh-CN" sz="3000" b="1">
                <a:latin typeface="楷体_GB2312" pitchFamily="49" charset="-122"/>
                <a:ea typeface="楷体_GB2312" pitchFamily="49" charset="-122"/>
              </a:rPr>
              <a:t>rewind( fp )</a:t>
            </a:r>
            <a:r>
              <a:rPr kumimoji="1" lang="zh-CN" altLang="en-US" sz="3000" b="1">
                <a:latin typeface="楷体_GB2312" pitchFamily="49" charset="-122"/>
                <a:ea typeface="楷体_GB2312" pitchFamily="49" charset="-122"/>
              </a:rPr>
              <a:t>；</a:t>
            </a:r>
          </a:p>
        </p:txBody>
      </p:sp>
      <p:sp>
        <p:nvSpPr>
          <p:cNvPr id="67589" name="Rectangle 5"/>
          <p:cNvSpPr>
            <a:spLocks noChangeArrowheads="1"/>
          </p:cNvSpPr>
          <p:nvPr/>
        </p:nvSpPr>
        <p:spPr bwMode="auto">
          <a:xfrm>
            <a:off x="2339975" y="3068638"/>
            <a:ext cx="37338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3000" b="1">
                <a:solidFill>
                  <a:srgbClr val="990033"/>
                </a:solidFill>
                <a:latin typeface="楷体_GB2312" pitchFamily="49" charset="-122"/>
                <a:ea typeface="楷体_GB2312" pitchFamily="49" charset="-122"/>
              </a:rPr>
              <a:t>fp</a:t>
            </a:r>
            <a:r>
              <a:rPr kumimoji="1" lang="zh-CN" altLang="en-US" sz="2600" b="1"/>
              <a:t>：文件指针变量；</a:t>
            </a:r>
          </a:p>
        </p:txBody>
      </p:sp>
      <p:sp>
        <p:nvSpPr>
          <p:cNvPr id="67590" name="Rectangle 6"/>
          <p:cNvSpPr>
            <a:spLocks noChangeArrowheads="1"/>
          </p:cNvSpPr>
          <p:nvPr/>
        </p:nvSpPr>
        <p:spPr bwMode="auto">
          <a:xfrm>
            <a:off x="533400" y="3933825"/>
            <a:ext cx="8610600" cy="162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kumimoji="1" lang="zh-CN" altLang="en-US" sz="2400" b="1">
                <a:solidFill>
                  <a:srgbClr val="9900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功能：</a:t>
            </a:r>
            <a:r>
              <a:rPr kumimoji="1" lang="zh-CN" altLang="en-US" sz="2400" b="1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将文件</a:t>
            </a:r>
            <a:r>
              <a:rPr lang="zh-CN" altLang="en-US" sz="2400" b="1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读写指针</a:t>
            </a:r>
            <a:r>
              <a:rPr kumimoji="1" lang="zh-CN" altLang="en-US" sz="2400" b="1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移到文件开始位置，并将文件结束指示</a:t>
            </a:r>
          </a:p>
          <a:p>
            <a:pPr eaLnBrk="1" hangingPunct="1">
              <a:defRPr/>
            </a:pPr>
            <a:r>
              <a:rPr kumimoji="1" lang="zh-CN" altLang="en-US" sz="2400" b="1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      器和错误指示器</a:t>
            </a:r>
            <a:r>
              <a:rPr lang="zh-CN" altLang="en-US" sz="24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清</a:t>
            </a:r>
            <a:r>
              <a:rPr lang="en-US" altLang="zh-CN" sz="24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0</a:t>
            </a:r>
            <a:r>
              <a:rPr lang="zh-CN" altLang="en-US" sz="2400" b="1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pPr eaLnBrk="1" hangingPunct="1">
              <a:defRPr/>
            </a:pPr>
            <a:r>
              <a:rPr kumimoji="1" lang="zh-CN" altLang="en-US" sz="2400" b="1"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	</a:t>
            </a:r>
            <a:r>
              <a:rPr kumimoji="1" lang="zh-CN" altLang="en-US" sz="2400" b="1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函数无返回值。</a:t>
            </a:r>
          </a:p>
          <a:p>
            <a:pPr algn="just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  <a:defRPr/>
            </a:pPr>
            <a:endParaRPr kumimoji="1" lang="zh-CN" altLang="en-US" sz="2400" b="1">
              <a:effectLst>
                <a:outerShdw blurRad="38100" dist="38100" dir="2700000" algn="tl">
                  <a:srgbClr val="000000"/>
                </a:outerShdw>
              </a:effectLst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9943" name="Rectangle 9"/>
          <p:cNvSpPr>
            <a:spLocks noGrp="1" noChangeArrowheads="1"/>
          </p:cNvSpPr>
          <p:nvPr>
            <p:ph type="title"/>
          </p:nvPr>
        </p:nvSpPr>
        <p:spPr>
          <a:xfrm>
            <a:off x="395288" y="333375"/>
            <a:ext cx="7200900" cy="836613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zh-CN" altLang="en-US" smtClean="0">
                <a:solidFill>
                  <a:schemeClr val="bg2"/>
                </a:solidFill>
              </a:rPr>
              <a:t>二进制文件的操作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75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75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7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67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75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75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6" grpId="0"/>
      <p:bldP spid="67587" grpId="0" autoUpdateAnimBg="0"/>
      <p:bldP spid="67588" grpId="0" animBg="1"/>
      <p:bldP spid="67589" grpId="0"/>
      <p:bldP spid="67590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ChangeArrowheads="1"/>
          </p:cNvSpPr>
          <p:nvPr/>
        </p:nvSpPr>
        <p:spPr bwMode="auto">
          <a:xfrm>
            <a:off x="179388" y="1023938"/>
            <a:ext cx="8964612" cy="579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indent="457200" eaLnBrk="0" hangingPunct="0">
              <a:tabLst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eaLnBrk="0" hangingPunct="0">
              <a:tabLst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eaLnBrk="0" hangingPunct="0">
              <a:tabLst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eaLnBrk="0" hangingPunct="0">
              <a:tabLst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eaLnBrk="0" hangingPunct="0">
              <a:tabLst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【</a:t>
            </a:r>
            <a:r>
              <a:rPr lang="zh-CN" altLang="en-US" sz="2400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sz="2400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6】</a:t>
            </a:r>
            <a:r>
              <a:rPr lang="zh-CN" altLang="en-US" sz="2400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从键盘输入</a:t>
            </a:r>
            <a:r>
              <a:rPr lang="en-US" altLang="zh-CN" sz="2400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400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个学生数据，写入一个文件中，再读出这两个学生的数据显示在屏幕上。</a:t>
            </a:r>
          </a:p>
          <a:p>
            <a:pPr eaLnBrk="1" hangingPunct="1">
              <a:defRPr/>
            </a:pPr>
            <a:r>
              <a:rPr lang="en-US" altLang="zh-CN" dirty="0" smtClean="0">
                <a:solidFill>
                  <a:schemeClr val="bg2"/>
                </a:solidFill>
                <a:latin typeface="Arial" panose="020B0604020202020204" pitchFamily="34" charset="0"/>
              </a:rPr>
              <a:t>#include&lt;</a:t>
            </a:r>
            <a:r>
              <a:rPr lang="en-US" altLang="zh-CN" dirty="0" err="1" smtClean="0">
                <a:solidFill>
                  <a:schemeClr val="bg2"/>
                </a:solidFill>
                <a:latin typeface="Arial" panose="020B0604020202020204" pitchFamily="34" charset="0"/>
              </a:rPr>
              <a:t>stdio.h</a:t>
            </a:r>
            <a:r>
              <a:rPr lang="en-US" altLang="zh-CN" dirty="0" smtClean="0">
                <a:solidFill>
                  <a:schemeClr val="bg2"/>
                </a:solidFill>
                <a:latin typeface="Arial" panose="020B0604020202020204" pitchFamily="34" charset="0"/>
              </a:rPr>
              <a:t>&gt;</a:t>
            </a:r>
          </a:p>
          <a:p>
            <a:pPr eaLnBrk="1" hangingPunct="1">
              <a:defRPr/>
            </a:pPr>
            <a:r>
              <a:rPr lang="en-US" altLang="zh-CN" dirty="0" err="1" smtClean="0">
                <a:solidFill>
                  <a:schemeClr val="bg2"/>
                </a:solidFill>
                <a:latin typeface="Arial" panose="020B0604020202020204" pitchFamily="34" charset="0"/>
              </a:rPr>
              <a:t>struct</a:t>
            </a:r>
            <a:r>
              <a:rPr lang="en-US" altLang="zh-CN" dirty="0" smtClean="0">
                <a:solidFill>
                  <a:schemeClr val="bg2"/>
                </a:solidFill>
                <a:latin typeface="Arial" panose="020B0604020202020204" pitchFamily="34" charset="0"/>
              </a:rPr>
              <a:t> </a:t>
            </a:r>
            <a:r>
              <a:rPr lang="en-US" altLang="zh-CN" dirty="0" err="1" smtClean="0">
                <a:solidFill>
                  <a:schemeClr val="bg2"/>
                </a:solidFill>
                <a:latin typeface="Arial" panose="020B0604020202020204" pitchFamily="34" charset="0"/>
              </a:rPr>
              <a:t>stu</a:t>
            </a:r>
            <a:endParaRPr lang="en-US" altLang="zh-CN" dirty="0" smtClean="0">
              <a:solidFill>
                <a:schemeClr val="bg2"/>
              </a:solidFill>
              <a:latin typeface="Arial" panose="020B0604020202020204" pitchFamily="34" charset="0"/>
            </a:endParaRPr>
          </a:p>
          <a:p>
            <a:pPr eaLnBrk="1" hangingPunct="1">
              <a:defRPr/>
            </a:pPr>
            <a:r>
              <a:rPr lang="en-US" altLang="zh-CN" dirty="0" smtClean="0">
                <a:solidFill>
                  <a:schemeClr val="bg2"/>
                </a:solidFill>
                <a:latin typeface="Arial" panose="020B0604020202020204" pitchFamily="34" charset="0"/>
              </a:rPr>
              <a:t>{</a:t>
            </a:r>
          </a:p>
          <a:p>
            <a:pPr eaLnBrk="1" hangingPunct="1">
              <a:defRPr/>
            </a:pPr>
            <a:r>
              <a:rPr lang="en-US" altLang="zh-CN" dirty="0" smtClean="0">
                <a:solidFill>
                  <a:schemeClr val="bg2"/>
                </a:solidFill>
                <a:latin typeface="Arial" panose="020B0604020202020204" pitchFamily="34" charset="0"/>
              </a:rPr>
              <a:t>		char name[10];</a:t>
            </a:r>
          </a:p>
          <a:p>
            <a:pPr eaLnBrk="1" hangingPunct="1">
              <a:defRPr/>
            </a:pPr>
            <a:r>
              <a:rPr lang="en-US" altLang="zh-CN" dirty="0" smtClean="0">
                <a:solidFill>
                  <a:schemeClr val="bg2"/>
                </a:solidFill>
                <a:latin typeface="Arial" panose="020B0604020202020204" pitchFamily="34" charset="0"/>
              </a:rPr>
              <a:t>		</a:t>
            </a:r>
            <a:r>
              <a:rPr lang="en-US" altLang="zh-CN" dirty="0" err="1" smtClean="0">
                <a:solidFill>
                  <a:schemeClr val="bg2"/>
                </a:solidFill>
                <a:latin typeface="Arial" panose="020B0604020202020204" pitchFamily="34" charset="0"/>
              </a:rPr>
              <a:t>int</a:t>
            </a:r>
            <a:r>
              <a:rPr lang="en-US" altLang="zh-CN" dirty="0" smtClean="0">
                <a:solidFill>
                  <a:schemeClr val="bg2"/>
                </a:solidFill>
                <a:latin typeface="Arial" panose="020B0604020202020204" pitchFamily="34" charset="0"/>
              </a:rPr>
              <a:t> </a:t>
            </a:r>
            <a:r>
              <a:rPr lang="en-US" altLang="zh-CN" dirty="0" err="1" smtClean="0">
                <a:solidFill>
                  <a:schemeClr val="bg2"/>
                </a:solidFill>
                <a:latin typeface="Arial" panose="020B0604020202020204" pitchFamily="34" charset="0"/>
              </a:rPr>
              <a:t>num</a:t>
            </a:r>
            <a:r>
              <a:rPr lang="en-US" altLang="zh-CN" dirty="0" smtClean="0">
                <a:solidFill>
                  <a:schemeClr val="bg2"/>
                </a:solidFill>
                <a:latin typeface="Arial" panose="020B0604020202020204" pitchFamily="34" charset="0"/>
              </a:rPr>
              <a:t>;</a:t>
            </a:r>
          </a:p>
          <a:p>
            <a:pPr eaLnBrk="1" hangingPunct="1">
              <a:defRPr/>
            </a:pPr>
            <a:r>
              <a:rPr lang="en-US" altLang="zh-CN" dirty="0" smtClean="0">
                <a:solidFill>
                  <a:schemeClr val="bg2"/>
                </a:solidFill>
                <a:latin typeface="Arial" panose="020B0604020202020204" pitchFamily="34" charset="0"/>
              </a:rPr>
              <a:t>		</a:t>
            </a:r>
            <a:r>
              <a:rPr lang="en-US" altLang="zh-CN" dirty="0" err="1" smtClean="0">
                <a:solidFill>
                  <a:schemeClr val="bg2"/>
                </a:solidFill>
                <a:latin typeface="Arial" panose="020B0604020202020204" pitchFamily="34" charset="0"/>
              </a:rPr>
              <a:t>int</a:t>
            </a:r>
            <a:r>
              <a:rPr lang="en-US" altLang="zh-CN" dirty="0" smtClean="0">
                <a:solidFill>
                  <a:schemeClr val="bg2"/>
                </a:solidFill>
                <a:latin typeface="Arial" panose="020B0604020202020204" pitchFamily="34" charset="0"/>
              </a:rPr>
              <a:t> age;</a:t>
            </a:r>
          </a:p>
          <a:p>
            <a:pPr eaLnBrk="1" hangingPunct="1">
              <a:defRPr/>
            </a:pPr>
            <a:r>
              <a:rPr lang="en-US" altLang="zh-CN" dirty="0" smtClean="0">
                <a:solidFill>
                  <a:schemeClr val="bg2"/>
                </a:solidFill>
                <a:latin typeface="Arial" panose="020B0604020202020204" pitchFamily="34" charset="0"/>
              </a:rPr>
              <a:t>		char </a:t>
            </a:r>
            <a:r>
              <a:rPr lang="en-US" altLang="zh-CN" dirty="0" err="1" smtClean="0">
                <a:solidFill>
                  <a:schemeClr val="bg2"/>
                </a:solidFill>
                <a:latin typeface="Arial" panose="020B0604020202020204" pitchFamily="34" charset="0"/>
              </a:rPr>
              <a:t>addr</a:t>
            </a:r>
            <a:r>
              <a:rPr lang="en-US" altLang="zh-CN" dirty="0" smtClean="0">
                <a:solidFill>
                  <a:schemeClr val="bg2"/>
                </a:solidFill>
                <a:latin typeface="Arial" panose="020B0604020202020204" pitchFamily="34" charset="0"/>
              </a:rPr>
              <a:t>[15];</a:t>
            </a:r>
          </a:p>
          <a:p>
            <a:pPr eaLnBrk="1" hangingPunct="1">
              <a:defRPr/>
            </a:pPr>
            <a:r>
              <a:rPr lang="en-US" altLang="zh-CN" dirty="0" smtClean="0">
                <a:solidFill>
                  <a:schemeClr val="bg2"/>
                </a:solidFill>
                <a:latin typeface="Arial" panose="020B0604020202020204" pitchFamily="34" charset="0"/>
              </a:rPr>
              <a:t>		}</a:t>
            </a:r>
            <a:r>
              <a:rPr lang="en-US" altLang="zh-CN" dirty="0" err="1" smtClean="0">
                <a:solidFill>
                  <a:schemeClr val="bg2"/>
                </a:solidFill>
                <a:latin typeface="Arial" panose="020B0604020202020204" pitchFamily="34" charset="0"/>
              </a:rPr>
              <a:t>boya</a:t>
            </a:r>
            <a:r>
              <a:rPr lang="en-US" altLang="zh-CN" dirty="0" smtClean="0">
                <a:solidFill>
                  <a:schemeClr val="bg2"/>
                </a:solidFill>
                <a:latin typeface="Arial" panose="020B0604020202020204" pitchFamily="34" charset="0"/>
              </a:rPr>
              <a:t>[2], </a:t>
            </a:r>
            <a:r>
              <a:rPr lang="en-US" altLang="zh-CN" dirty="0" err="1" smtClean="0">
                <a:solidFill>
                  <a:schemeClr val="bg2"/>
                </a:solidFill>
                <a:latin typeface="Arial" panose="020B0604020202020204" pitchFamily="34" charset="0"/>
              </a:rPr>
              <a:t>boyb</a:t>
            </a:r>
            <a:r>
              <a:rPr lang="en-US" altLang="zh-CN" dirty="0" smtClean="0">
                <a:solidFill>
                  <a:schemeClr val="bg2"/>
                </a:solidFill>
                <a:latin typeface="Arial" panose="020B0604020202020204" pitchFamily="34" charset="0"/>
              </a:rPr>
              <a:t>[2], *</a:t>
            </a:r>
            <a:r>
              <a:rPr lang="en-US" altLang="zh-CN" dirty="0" err="1" smtClean="0">
                <a:solidFill>
                  <a:schemeClr val="bg2"/>
                </a:solidFill>
                <a:latin typeface="Arial" panose="020B0604020202020204" pitchFamily="34" charset="0"/>
              </a:rPr>
              <a:t>pSource</a:t>
            </a:r>
            <a:r>
              <a:rPr lang="en-US" altLang="zh-CN" dirty="0" smtClean="0">
                <a:solidFill>
                  <a:schemeClr val="bg2"/>
                </a:solidFill>
                <a:latin typeface="Arial" panose="020B0604020202020204" pitchFamily="34" charset="0"/>
              </a:rPr>
              <a:t>, *</a:t>
            </a:r>
            <a:r>
              <a:rPr lang="en-US" altLang="zh-CN" dirty="0" err="1" smtClean="0">
                <a:solidFill>
                  <a:schemeClr val="bg2"/>
                </a:solidFill>
                <a:latin typeface="Arial" panose="020B0604020202020204" pitchFamily="34" charset="0"/>
              </a:rPr>
              <a:t>pDest</a:t>
            </a:r>
            <a:r>
              <a:rPr lang="en-US" altLang="zh-CN" dirty="0" smtClean="0">
                <a:solidFill>
                  <a:schemeClr val="bg2"/>
                </a:solidFill>
                <a:latin typeface="Arial" panose="020B0604020202020204" pitchFamily="34" charset="0"/>
              </a:rPr>
              <a:t>;</a:t>
            </a:r>
          </a:p>
          <a:p>
            <a:pPr eaLnBrk="1" hangingPunct="1">
              <a:defRPr/>
            </a:pPr>
            <a:r>
              <a:rPr lang="en-US" altLang="zh-CN" dirty="0" err="1" smtClean="0">
                <a:solidFill>
                  <a:schemeClr val="bg2"/>
                </a:solidFill>
                <a:latin typeface="Arial" panose="020B0604020202020204" pitchFamily="34" charset="0"/>
              </a:rPr>
              <a:t>int</a:t>
            </a:r>
            <a:r>
              <a:rPr lang="en-US" altLang="zh-CN" dirty="0" smtClean="0">
                <a:solidFill>
                  <a:schemeClr val="bg2"/>
                </a:solidFill>
                <a:latin typeface="Arial" panose="020B0604020202020204" pitchFamily="34" charset="0"/>
              </a:rPr>
              <a:t> main()</a:t>
            </a:r>
          </a:p>
          <a:p>
            <a:pPr eaLnBrk="1" hangingPunct="1">
              <a:defRPr/>
            </a:pPr>
            <a:r>
              <a:rPr lang="en-US" altLang="zh-CN" dirty="0" smtClean="0">
                <a:solidFill>
                  <a:schemeClr val="bg2"/>
                </a:solidFill>
                <a:latin typeface="Arial" panose="020B0604020202020204" pitchFamily="34" charset="0"/>
              </a:rPr>
              <a:t>{</a:t>
            </a:r>
          </a:p>
          <a:p>
            <a:pPr eaLnBrk="1" hangingPunct="1">
              <a:defRPr/>
            </a:pPr>
            <a:r>
              <a:rPr lang="en-US" altLang="zh-CN" dirty="0" smtClean="0">
                <a:solidFill>
                  <a:schemeClr val="bg2"/>
                </a:solidFill>
                <a:latin typeface="Arial" panose="020B0604020202020204" pitchFamily="34" charset="0"/>
              </a:rPr>
              <a:t>		FILE *</a:t>
            </a:r>
            <a:r>
              <a:rPr lang="en-US" altLang="zh-CN" dirty="0" err="1" smtClean="0">
                <a:solidFill>
                  <a:schemeClr val="bg2"/>
                </a:solidFill>
                <a:latin typeface="Arial" panose="020B0604020202020204" pitchFamily="34" charset="0"/>
              </a:rPr>
              <a:t>fp</a:t>
            </a:r>
            <a:r>
              <a:rPr lang="en-US" altLang="zh-CN" dirty="0" smtClean="0">
                <a:solidFill>
                  <a:schemeClr val="bg2"/>
                </a:solidFill>
                <a:latin typeface="Arial" panose="020B0604020202020204" pitchFamily="34" charset="0"/>
              </a:rPr>
              <a:t>;</a:t>
            </a:r>
          </a:p>
          <a:p>
            <a:pPr eaLnBrk="1" hangingPunct="1">
              <a:defRPr/>
            </a:pPr>
            <a:r>
              <a:rPr lang="en-US" altLang="zh-CN" dirty="0" smtClean="0">
                <a:solidFill>
                  <a:schemeClr val="bg2"/>
                </a:solidFill>
                <a:latin typeface="Arial" panose="020B0604020202020204" pitchFamily="34" charset="0"/>
              </a:rPr>
              <a:t>		</a:t>
            </a:r>
            <a:r>
              <a:rPr lang="en-US" altLang="zh-CN" dirty="0" err="1" smtClean="0">
                <a:solidFill>
                  <a:schemeClr val="bg2"/>
                </a:solidFill>
                <a:latin typeface="Arial" panose="020B0604020202020204" pitchFamily="34" charset="0"/>
              </a:rPr>
              <a:t>int</a:t>
            </a:r>
            <a:r>
              <a:rPr lang="en-US" altLang="zh-CN" dirty="0" smtClean="0">
                <a:solidFill>
                  <a:schemeClr val="bg2"/>
                </a:solidFill>
                <a:latin typeface="Arial" panose="020B0604020202020204" pitchFamily="34" charset="0"/>
              </a:rPr>
              <a:t> </a:t>
            </a:r>
            <a:r>
              <a:rPr lang="en-US" altLang="zh-CN" dirty="0" err="1" smtClean="0">
                <a:solidFill>
                  <a:schemeClr val="bg2"/>
                </a:solidFill>
                <a:latin typeface="Arial" panose="020B0604020202020204" pitchFamily="34" charset="0"/>
              </a:rPr>
              <a:t>i</a:t>
            </a:r>
            <a:r>
              <a:rPr lang="en-US" altLang="zh-CN" dirty="0" smtClean="0">
                <a:solidFill>
                  <a:schemeClr val="bg2"/>
                </a:solidFill>
                <a:latin typeface="Arial" panose="020B0604020202020204" pitchFamily="34" charset="0"/>
              </a:rPr>
              <a:t>;</a:t>
            </a:r>
          </a:p>
          <a:p>
            <a:pPr eaLnBrk="1" hangingPunct="1">
              <a:defRPr/>
            </a:pPr>
            <a:r>
              <a:rPr lang="en-US" altLang="zh-CN" dirty="0" smtClean="0">
                <a:solidFill>
                  <a:schemeClr val="bg2"/>
                </a:solidFill>
                <a:latin typeface="Arial" panose="020B0604020202020204" pitchFamily="34" charset="0"/>
              </a:rPr>
              <a:t>		</a:t>
            </a:r>
            <a:r>
              <a:rPr lang="en-US" altLang="zh-CN" dirty="0" err="1" smtClean="0">
                <a:solidFill>
                  <a:schemeClr val="bg2"/>
                </a:solidFill>
                <a:latin typeface="Arial" panose="020B0604020202020204" pitchFamily="34" charset="0"/>
              </a:rPr>
              <a:t>pSource</a:t>
            </a:r>
            <a:r>
              <a:rPr lang="en-US" altLang="zh-CN" dirty="0" smtClean="0">
                <a:solidFill>
                  <a:schemeClr val="bg2"/>
                </a:solidFill>
                <a:latin typeface="Arial" panose="020B0604020202020204" pitchFamily="34" charset="0"/>
              </a:rPr>
              <a:t>=</a:t>
            </a:r>
            <a:r>
              <a:rPr lang="en-US" altLang="zh-CN" dirty="0" err="1" smtClean="0">
                <a:solidFill>
                  <a:schemeClr val="bg2"/>
                </a:solidFill>
                <a:latin typeface="Arial" panose="020B0604020202020204" pitchFamily="34" charset="0"/>
              </a:rPr>
              <a:t>boya</a:t>
            </a:r>
            <a:r>
              <a:rPr lang="en-US" altLang="zh-CN" dirty="0" smtClean="0">
                <a:solidFill>
                  <a:schemeClr val="bg2"/>
                </a:solidFill>
                <a:latin typeface="Arial" panose="020B0604020202020204" pitchFamily="34" charset="0"/>
              </a:rPr>
              <a:t>;</a:t>
            </a:r>
          </a:p>
          <a:p>
            <a:pPr eaLnBrk="1" hangingPunct="1">
              <a:defRPr/>
            </a:pPr>
            <a:r>
              <a:rPr lang="en-US" altLang="zh-CN" dirty="0" smtClean="0">
                <a:solidFill>
                  <a:schemeClr val="bg2"/>
                </a:solidFill>
                <a:latin typeface="Arial" panose="020B0604020202020204" pitchFamily="34" charset="0"/>
              </a:rPr>
              <a:t>		</a:t>
            </a:r>
            <a:r>
              <a:rPr lang="en-US" altLang="zh-CN" dirty="0" err="1" smtClean="0">
                <a:solidFill>
                  <a:schemeClr val="bg2"/>
                </a:solidFill>
                <a:latin typeface="Arial" panose="020B0604020202020204" pitchFamily="34" charset="0"/>
              </a:rPr>
              <a:t>pDest</a:t>
            </a:r>
            <a:r>
              <a:rPr lang="en-US" altLang="zh-CN" dirty="0" smtClean="0">
                <a:solidFill>
                  <a:schemeClr val="bg2"/>
                </a:solidFill>
                <a:latin typeface="Arial" panose="020B0604020202020204" pitchFamily="34" charset="0"/>
              </a:rPr>
              <a:t>=</a:t>
            </a:r>
            <a:r>
              <a:rPr lang="en-US" altLang="zh-CN" dirty="0" err="1" smtClean="0">
                <a:solidFill>
                  <a:schemeClr val="bg2"/>
                </a:solidFill>
                <a:latin typeface="Arial" panose="020B0604020202020204" pitchFamily="34" charset="0"/>
              </a:rPr>
              <a:t>boyb</a:t>
            </a:r>
            <a:r>
              <a:rPr lang="en-US" altLang="zh-CN" dirty="0" smtClean="0">
                <a:solidFill>
                  <a:schemeClr val="bg2"/>
                </a:solidFill>
                <a:latin typeface="Arial" panose="020B0604020202020204" pitchFamily="34" charset="0"/>
              </a:rPr>
              <a:t>;</a:t>
            </a:r>
          </a:p>
          <a:p>
            <a:pPr eaLnBrk="1" hangingPunct="1">
              <a:defRPr/>
            </a:pPr>
            <a:r>
              <a:rPr lang="en-US" altLang="zh-CN" dirty="0" smtClean="0">
                <a:latin typeface="Arial" panose="020B0604020202020204" pitchFamily="34" charset="0"/>
              </a:rPr>
              <a:t>		</a:t>
            </a:r>
            <a:r>
              <a:rPr lang="en-US" altLang="zh-CN" b="1" dirty="0" smtClean="0">
                <a:solidFill>
                  <a:srgbClr val="FF0066"/>
                </a:solidFill>
                <a:latin typeface="Arial" panose="020B0604020202020204" pitchFamily="34" charset="0"/>
              </a:rPr>
              <a:t>if((</a:t>
            </a:r>
            <a:r>
              <a:rPr lang="en-US" altLang="zh-CN" b="1" dirty="0" err="1" smtClean="0">
                <a:solidFill>
                  <a:srgbClr val="FF0066"/>
                </a:solidFill>
                <a:latin typeface="Arial" panose="020B0604020202020204" pitchFamily="34" charset="0"/>
              </a:rPr>
              <a:t>fp</a:t>
            </a:r>
            <a:r>
              <a:rPr lang="en-US" altLang="zh-CN" b="1" dirty="0" smtClean="0">
                <a:solidFill>
                  <a:srgbClr val="FF0066"/>
                </a:solidFill>
                <a:latin typeface="Arial" panose="020B0604020202020204" pitchFamily="34" charset="0"/>
              </a:rPr>
              <a:t>=</a:t>
            </a:r>
            <a:r>
              <a:rPr lang="en-US" altLang="zh-CN" b="1" dirty="0" err="1" smtClean="0">
                <a:solidFill>
                  <a:srgbClr val="FF0066"/>
                </a:solidFill>
                <a:latin typeface="Arial" panose="020B0604020202020204" pitchFamily="34" charset="0"/>
              </a:rPr>
              <a:t>fopen</a:t>
            </a:r>
            <a:r>
              <a:rPr lang="en-US" altLang="zh-CN" b="1" dirty="0" smtClean="0">
                <a:solidFill>
                  <a:srgbClr val="FF0066"/>
                </a:solidFill>
                <a:latin typeface="Arial" panose="020B0604020202020204" pitchFamily="34" charset="0"/>
              </a:rPr>
              <a:t>(</a:t>
            </a:r>
            <a:r>
              <a:rPr lang="en-US" altLang="zh-CN" sz="2000" b="1" dirty="0" smtClean="0">
                <a:solidFill>
                  <a:srgbClr val="FF0066"/>
                </a:solidFill>
                <a:ea typeface="楷体_GB2312" pitchFamily="49" charset="-122"/>
              </a:rPr>
              <a:t>"</a:t>
            </a:r>
            <a:r>
              <a:rPr lang="en-US" altLang="zh-CN" b="1" dirty="0" smtClean="0">
                <a:solidFill>
                  <a:srgbClr val="FF0066"/>
                </a:solidFill>
                <a:latin typeface="Arial" panose="020B0604020202020204" pitchFamily="34" charset="0"/>
              </a:rPr>
              <a:t>d:\\file\\temp12-6.dat", "</a:t>
            </a:r>
            <a:r>
              <a:rPr lang="en-US" altLang="zh-CN" b="1" dirty="0" err="1" smtClean="0">
                <a:solidFill>
                  <a:srgbClr val="FF0066"/>
                </a:solidFill>
                <a:latin typeface="Arial" panose="020B0604020202020204" pitchFamily="34" charset="0"/>
              </a:rPr>
              <a:t>wb</a:t>
            </a:r>
            <a:r>
              <a:rPr lang="en-US" altLang="zh-CN" b="1" dirty="0" smtClean="0">
                <a:solidFill>
                  <a:srgbClr val="FF0066"/>
                </a:solidFill>
                <a:latin typeface="Arial" panose="020B0604020202020204" pitchFamily="34" charset="0"/>
              </a:rPr>
              <a:t>+"))==NULL)</a:t>
            </a:r>
          </a:p>
          <a:p>
            <a:pPr eaLnBrk="1" hangingPunct="1">
              <a:defRPr/>
            </a:pPr>
            <a:r>
              <a:rPr lang="en-US" altLang="zh-CN" dirty="0" smtClean="0">
                <a:latin typeface="Arial" panose="020B0604020202020204" pitchFamily="34" charset="0"/>
              </a:rPr>
              <a:t>	    </a:t>
            </a:r>
            <a:r>
              <a:rPr lang="en-US" altLang="zh-CN" dirty="0" smtClean="0">
                <a:solidFill>
                  <a:schemeClr val="bg2"/>
                </a:solidFill>
                <a:latin typeface="Arial" panose="020B0604020202020204" pitchFamily="34" charset="0"/>
              </a:rPr>
              <a:t>{	</a:t>
            </a:r>
            <a:r>
              <a:rPr lang="en-US" altLang="zh-CN" dirty="0" err="1" smtClean="0">
                <a:solidFill>
                  <a:schemeClr val="bg2"/>
                </a:solidFill>
                <a:latin typeface="Arial" panose="020B0604020202020204" pitchFamily="34" charset="0"/>
              </a:rPr>
              <a:t>printf</a:t>
            </a:r>
            <a:r>
              <a:rPr lang="en-US" altLang="zh-CN" dirty="0" smtClean="0">
                <a:solidFill>
                  <a:schemeClr val="bg2"/>
                </a:solidFill>
                <a:latin typeface="Arial" panose="020B0604020202020204" pitchFamily="34" charset="0"/>
              </a:rPr>
              <a:t>("Cannot create file!");</a:t>
            </a:r>
          </a:p>
          <a:p>
            <a:pPr eaLnBrk="1" hangingPunct="1">
              <a:defRPr/>
            </a:pPr>
            <a:r>
              <a:rPr lang="en-US" altLang="zh-CN" dirty="0" smtClean="0">
                <a:solidFill>
                  <a:schemeClr val="bg2"/>
                </a:solidFill>
                <a:latin typeface="Arial" panose="020B0604020202020204" pitchFamily="34" charset="0"/>
              </a:rPr>
              <a:t>		    exit(0);</a:t>
            </a:r>
          </a:p>
          <a:p>
            <a:pPr eaLnBrk="1" hangingPunct="1">
              <a:defRPr/>
            </a:pPr>
            <a:r>
              <a:rPr lang="en-US" altLang="zh-CN" dirty="0" smtClean="0">
                <a:solidFill>
                  <a:schemeClr val="bg2"/>
                </a:solidFill>
                <a:latin typeface="Arial" panose="020B0604020202020204" pitchFamily="34" charset="0"/>
              </a:rPr>
              <a:t>		}		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title"/>
          </p:nvPr>
        </p:nvSpPr>
        <p:spPr>
          <a:xfrm>
            <a:off x="323850" y="333375"/>
            <a:ext cx="7200900" cy="836613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zh-CN" altLang="en-US" smtClean="0">
                <a:solidFill>
                  <a:schemeClr val="bg2"/>
                </a:solidFill>
              </a:rPr>
              <a:t>二进制文件的操作示例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ChangeArrowheads="1"/>
          </p:cNvSpPr>
          <p:nvPr/>
        </p:nvSpPr>
        <p:spPr bwMode="auto">
          <a:xfrm>
            <a:off x="304800" y="1125538"/>
            <a:ext cx="8839200" cy="393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800">
                <a:solidFill>
                  <a:schemeClr val="tx1"/>
                </a:solidFill>
                <a:latin typeface="Arial" panose="020B0604020202020204" pitchFamily="34" charset="0"/>
              </a:rPr>
              <a:t> 		</a:t>
            </a:r>
            <a:r>
              <a:rPr lang="en-US" altLang="zh-CN" sz="1800">
                <a:latin typeface="Arial" panose="020B0604020202020204" pitchFamily="34" charset="0"/>
              </a:rPr>
              <a:t>printf("Input The Student's Name, Num, Age, Adress\n");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da-DK" altLang="zh-CN" sz="1800">
                <a:latin typeface="Arial" panose="020B0604020202020204" pitchFamily="34" charset="0"/>
              </a:rPr>
              <a:t>		for(i=0; i&lt;2; i++, pSource++)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latin typeface="Arial" panose="020B0604020202020204" pitchFamily="34" charset="0"/>
              </a:rPr>
              <a:t>			scanf("%s%d%d%s", pSource-&gt;name, &amp;pSource-&gt;num,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latin typeface="Arial" panose="020B0604020202020204" pitchFamily="34" charset="0"/>
              </a:rPr>
              <a:t>					&amp;pSource-&gt;age, pSource-&gt;addr);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latin typeface="Arial" panose="020B0604020202020204" pitchFamily="34" charset="0"/>
              </a:rPr>
              <a:t>		pSource=boya;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solidFill>
                  <a:schemeClr val="tx1"/>
                </a:solidFill>
                <a:latin typeface="Arial" panose="020B0604020202020204" pitchFamily="34" charset="0"/>
              </a:rPr>
              <a:t>		</a:t>
            </a:r>
            <a:r>
              <a:rPr lang="en-US" altLang="zh-CN" sz="1800" b="1">
                <a:solidFill>
                  <a:srgbClr val="FF0066"/>
                </a:solidFill>
                <a:latin typeface="Arial" panose="020B0604020202020204" pitchFamily="34" charset="0"/>
              </a:rPr>
              <a:t>fwrite(pSource, sizeof(struct stu), 2, fp);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solidFill>
                  <a:schemeClr val="tx1"/>
                </a:solidFill>
                <a:latin typeface="Arial" panose="020B0604020202020204" pitchFamily="34" charset="0"/>
              </a:rPr>
              <a:t>		</a:t>
            </a:r>
            <a:r>
              <a:rPr lang="en-US" altLang="zh-CN" sz="1800" b="1">
                <a:solidFill>
                  <a:srgbClr val="0000FF"/>
                </a:solidFill>
                <a:latin typeface="Arial" panose="020B0604020202020204" pitchFamily="34" charset="0"/>
              </a:rPr>
              <a:t>rewind(fp);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solidFill>
                  <a:schemeClr val="tx1"/>
                </a:solidFill>
                <a:latin typeface="Arial" panose="020B0604020202020204" pitchFamily="34" charset="0"/>
              </a:rPr>
              <a:t>		</a:t>
            </a:r>
            <a:r>
              <a:rPr lang="en-US" altLang="zh-CN" sz="1800" b="1">
                <a:solidFill>
                  <a:srgbClr val="990033"/>
                </a:solidFill>
                <a:latin typeface="Arial" panose="020B0604020202020204" pitchFamily="34" charset="0"/>
              </a:rPr>
              <a:t>fread(pDest, sizeof(struct stu), 2, fp);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solidFill>
                  <a:schemeClr val="tx1"/>
                </a:solidFill>
                <a:latin typeface="Arial" panose="020B0604020202020204" pitchFamily="34" charset="0"/>
              </a:rPr>
              <a:t>		</a:t>
            </a:r>
            <a:r>
              <a:rPr lang="en-US" altLang="zh-CN" sz="1800">
                <a:latin typeface="Arial" panose="020B0604020202020204" pitchFamily="34" charset="0"/>
              </a:rPr>
              <a:t>printf("\nname\tnumber\tage\t addr\n");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da-DK" altLang="zh-CN" sz="1800">
                <a:latin typeface="Arial" panose="020B0604020202020204" pitchFamily="34" charset="0"/>
              </a:rPr>
              <a:t>		for(i=0; i&lt;2; i++, pDest++)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latin typeface="Arial" panose="020B0604020202020204" pitchFamily="34" charset="0"/>
              </a:rPr>
              <a:t>			printf("%s\t%5d\t%3d\t%s\n", pDest-&gt;name, pDest-&gt;num,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latin typeface="Arial" panose="020B0604020202020204" pitchFamily="34" charset="0"/>
              </a:rPr>
              <a:t>					pDest-&gt;age, pDest-&gt;addr);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latin typeface="Arial" panose="020B0604020202020204" pitchFamily="34" charset="0"/>
              </a:rPr>
              <a:t>		fclose(fp);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latin typeface="Arial" panose="020B0604020202020204" pitchFamily="34" charset="0"/>
              </a:rPr>
              <a:t>	}</a:t>
            </a:r>
          </a:p>
        </p:txBody>
      </p:sp>
      <p:sp>
        <p:nvSpPr>
          <p:cNvPr id="69635" name="Rectangle 3"/>
          <p:cNvSpPr>
            <a:spLocks noChangeArrowheads="1"/>
          </p:cNvSpPr>
          <p:nvPr/>
        </p:nvSpPr>
        <p:spPr bwMode="auto">
          <a:xfrm>
            <a:off x="3348038" y="4292600"/>
            <a:ext cx="5029200" cy="2105025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630238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latin typeface="Arial" panose="020B0604020202020204" pitchFamily="34" charset="0"/>
              </a:rPr>
              <a:t>运行结果如下：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latin typeface="Arial" panose="020B0604020202020204" pitchFamily="34" charset="0"/>
              </a:rPr>
              <a:t>Input The Student's Name, Num, Age, Adress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latin typeface="Arial" panose="020B0604020202020204" pitchFamily="34" charset="0"/>
              </a:rPr>
              <a:t>Wang 1001 21 Dongying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latin typeface="Arial" panose="020B0604020202020204" pitchFamily="34" charset="0"/>
              </a:rPr>
              <a:t>Li 1002 20 Qingdao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latin typeface="Arial" panose="020B0604020202020204" pitchFamily="34" charset="0"/>
              </a:rPr>
              <a:t>name	number	age	addr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latin typeface="Arial" panose="020B0604020202020204" pitchFamily="34" charset="0"/>
              </a:rPr>
              <a:t>Wang	1001	21	Dongying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latin typeface="Arial" panose="020B0604020202020204" pitchFamily="34" charset="0"/>
              </a:rPr>
              <a:t>Li	1002	20	Qingdao</a:t>
            </a:r>
          </a:p>
        </p:txBody>
      </p:sp>
      <p:sp>
        <p:nvSpPr>
          <p:cNvPr id="41988" name="Rectangle 6"/>
          <p:cNvSpPr>
            <a:spLocks noGrp="1" noChangeArrowheads="1"/>
          </p:cNvSpPr>
          <p:nvPr>
            <p:ph type="title"/>
          </p:nvPr>
        </p:nvSpPr>
        <p:spPr>
          <a:xfrm>
            <a:off x="323850" y="333375"/>
            <a:ext cx="7200900" cy="836613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zh-CN" altLang="en-US" smtClean="0">
                <a:solidFill>
                  <a:schemeClr val="bg2"/>
                </a:solidFill>
              </a:rPr>
              <a:t>二进制文件的操作示例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69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1219200"/>
            <a:ext cx="8610600" cy="43434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indent="0">
              <a:lnSpc>
                <a:spcPct val="80000"/>
              </a:lnSpc>
              <a:defRPr/>
            </a:pPr>
            <a:r>
              <a:rPr lang="zh-CN" altLang="en-US" sz="29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针对用户的每个程序，系统为我们自动打开了</a:t>
            </a:r>
            <a:r>
              <a:rPr lang="en-US" altLang="zh-CN" sz="29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sz="29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个标准文件，它们是</a:t>
            </a:r>
            <a:r>
              <a:rPr lang="en-US" altLang="zh-CN" sz="290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stdin</a:t>
            </a:r>
            <a:r>
              <a:rPr lang="zh-CN" altLang="en-US" sz="29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sz="290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stdout</a:t>
            </a:r>
            <a:r>
              <a:rPr lang="zh-CN" altLang="en-US" sz="29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sz="290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stderr</a:t>
            </a:r>
            <a:endParaRPr lang="en-US" altLang="zh-CN" sz="2900" dirty="0" smtClean="0">
              <a:effectLst>
                <a:outerShdw blurRad="38100" dist="38100" dir="2700000" algn="tl">
                  <a:srgbClr val="000000"/>
                </a:outerShdw>
              </a:effectLst>
              <a:latin typeface="楷体_GB2312" pitchFamily="49" charset="-122"/>
              <a:ea typeface="楷体_GB2312" pitchFamily="49" charset="-122"/>
            </a:endParaRPr>
          </a:p>
          <a:p>
            <a:pPr marL="0" indent="0">
              <a:lnSpc>
                <a:spcPct val="80000"/>
              </a:lnSpc>
              <a:defRPr/>
            </a:pPr>
            <a:endParaRPr lang="en-US" altLang="zh-CN" sz="2900" dirty="0" smtClean="0">
              <a:effectLst>
                <a:outerShdw blurRad="38100" dist="38100" dir="2700000" algn="tl">
                  <a:srgbClr val="000000"/>
                </a:outerShdw>
              </a:effectLst>
              <a:latin typeface="楷体_GB2312" pitchFamily="49" charset="-122"/>
              <a:ea typeface="楷体_GB2312" pitchFamily="49" charset="-122"/>
            </a:endParaRPr>
          </a:p>
          <a:p>
            <a:pPr marL="0" indent="0">
              <a:lnSpc>
                <a:spcPct val="80000"/>
              </a:lnSpc>
              <a:defRPr/>
            </a:pPr>
            <a:r>
              <a:rPr lang="zh-CN" altLang="en-US" sz="2900" dirty="0" smtClean="0">
                <a:solidFill>
                  <a:srgbClr val="9900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标准文件</a:t>
            </a:r>
            <a:r>
              <a:rPr lang="zh-CN" altLang="en-US" sz="29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是外部设备中的三个特殊的设备文件。它们的文件指针是系统定义的，并由系统</a:t>
            </a:r>
            <a:r>
              <a:rPr lang="zh-CN" altLang="en-US" sz="29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自动打开和关闭</a:t>
            </a:r>
            <a:r>
              <a:rPr lang="zh-CN" altLang="en-US" sz="29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。这三个标准文件分别是：</a:t>
            </a:r>
          </a:p>
          <a:p>
            <a:pPr lvl="1">
              <a:lnSpc>
                <a:spcPct val="80000"/>
              </a:lnSpc>
              <a:defRPr/>
            </a:pPr>
            <a:r>
              <a:rPr lang="zh-CN" altLang="en-US" sz="22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标准输入文件</a:t>
            </a:r>
            <a:r>
              <a:rPr lang="zh-CN" altLang="en-US" sz="22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，文件指针为</a:t>
            </a:r>
            <a:r>
              <a:rPr lang="en-US" altLang="zh-CN" sz="2200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stdin</a:t>
            </a:r>
            <a:r>
              <a:rPr lang="zh-CN" altLang="en-US" sz="22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，系统指定为键盘。</a:t>
            </a:r>
          </a:p>
          <a:p>
            <a:pPr lvl="1">
              <a:lnSpc>
                <a:spcPct val="80000"/>
              </a:lnSpc>
              <a:defRPr/>
            </a:pPr>
            <a:r>
              <a:rPr lang="zh-CN" altLang="en-US" sz="2200" dirty="0" smtClean="0">
                <a:solidFill>
                  <a:srgbClr val="9900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标准输出文件</a:t>
            </a:r>
            <a:r>
              <a:rPr lang="zh-CN" altLang="en-US" sz="22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，文件指针为</a:t>
            </a:r>
            <a:r>
              <a:rPr lang="en-US" altLang="zh-CN" sz="2200" dirty="0" err="1" smtClean="0">
                <a:solidFill>
                  <a:srgbClr val="9900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stdout</a:t>
            </a:r>
            <a:r>
              <a:rPr lang="zh-CN" altLang="en-US" sz="22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，系统指定为显示器。</a:t>
            </a:r>
          </a:p>
          <a:p>
            <a:pPr lvl="1">
              <a:lnSpc>
                <a:spcPct val="80000"/>
              </a:lnSpc>
              <a:defRPr/>
            </a:pPr>
            <a:r>
              <a:rPr lang="zh-CN" altLang="en-US" sz="2200" dirty="0" smtClean="0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标准错误输出文件</a:t>
            </a:r>
            <a:r>
              <a:rPr lang="zh-CN" altLang="en-US" sz="22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，文件指针为</a:t>
            </a:r>
            <a:r>
              <a:rPr lang="en-US" altLang="zh-CN" sz="2200" dirty="0" err="1" smtClean="0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stderr</a:t>
            </a:r>
            <a:r>
              <a:rPr lang="zh-CN" altLang="en-US" sz="22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，系统指定为显示器，输出错误信息。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title"/>
          </p:nvPr>
        </p:nvSpPr>
        <p:spPr>
          <a:xfrm>
            <a:off x="323850" y="333375"/>
            <a:ext cx="7200900" cy="836613"/>
          </a:xfrm>
        </p:spPr>
        <p:txBody>
          <a:bodyPr/>
          <a:lstStyle/>
          <a:p>
            <a:r>
              <a:rPr lang="zh-CN" altLang="en-US" smtClean="0">
                <a:solidFill>
                  <a:schemeClr val="bg2"/>
                </a:solidFill>
              </a:rPr>
              <a:t>标准文件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706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706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" dur="500"/>
                                        <p:tgtEl>
                                          <p:spTgt spid="706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8" dur="500"/>
                                        <p:tgtEl>
                                          <p:spTgt spid="706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1" dur="500"/>
                                        <p:tgtEl>
                                          <p:spTgt spid="706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58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23850" y="1125538"/>
            <a:ext cx="8229600" cy="609600"/>
          </a:xfrm>
        </p:spPr>
        <p:txBody>
          <a:bodyPr/>
          <a:lstStyle/>
          <a:p>
            <a:pPr>
              <a:defRPr/>
            </a:pPr>
            <a:r>
              <a:rPr lang="en-US" altLang="zh-CN" sz="3000" smtClean="0"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3.</a:t>
            </a:r>
            <a:r>
              <a:rPr lang="zh-CN" altLang="en-US" sz="3000" smtClean="0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文件的分类</a:t>
            </a:r>
          </a:p>
        </p:txBody>
      </p:sp>
      <p:sp>
        <p:nvSpPr>
          <p:cNvPr id="33795" name="Rectangle 3"/>
          <p:cNvSpPr>
            <a:spLocks noChangeArrowheads="1"/>
          </p:cNvSpPr>
          <p:nvPr/>
        </p:nvSpPr>
        <p:spPr bwMode="auto">
          <a:xfrm>
            <a:off x="152400" y="1628775"/>
            <a:ext cx="8991600" cy="475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Tx/>
              <a:buFontTx/>
              <a:buNone/>
            </a:pPr>
            <a:r>
              <a:rPr kumimoji="1" lang="zh-CN" altLang="en-US" sz="2400" b="1">
                <a:latin typeface="Arial" panose="020B0604020202020204" pitchFamily="34" charset="0"/>
                <a:ea typeface="黑体" panose="02010609060101010101" pitchFamily="49" charset="-122"/>
              </a:rPr>
              <a:t>⑴  按文件的逻辑结构：</a:t>
            </a:r>
          </a:p>
          <a:p>
            <a:pPr lvl="1">
              <a:buClrTx/>
              <a:buFontTx/>
              <a:buNone/>
            </a:pPr>
            <a:r>
              <a:rPr kumimoji="1" lang="zh-CN" altLang="en-US" b="1">
                <a:latin typeface="Arial" panose="020B0604020202020204" pitchFamily="34" charset="0"/>
                <a:ea typeface="黑体" panose="02010609060101010101" pitchFamily="49" charset="-122"/>
              </a:rPr>
              <a:t> 记录文件：由记录（定长或不定长）组成</a:t>
            </a:r>
          </a:p>
          <a:p>
            <a:pPr lvl="1">
              <a:buClrTx/>
              <a:buFontTx/>
              <a:buNone/>
            </a:pPr>
            <a:r>
              <a:rPr kumimoji="1" lang="zh-CN" altLang="en-US" b="1"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kumimoji="1" lang="zh-CN" altLang="en-US" b="1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流式文件：</a:t>
            </a:r>
            <a:r>
              <a:rPr kumimoji="1" lang="zh-CN" altLang="en-US" b="1">
                <a:latin typeface="Arial" panose="020B0604020202020204" pitchFamily="34" charset="0"/>
                <a:ea typeface="黑体" panose="02010609060101010101" pitchFamily="49" charset="-122"/>
              </a:rPr>
              <a:t>由字符（字节）顺序组成</a:t>
            </a:r>
          </a:p>
          <a:p>
            <a:pPr>
              <a:buClrTx/>
              <a:buFontTx/>
              <a:buNone/>
            </a:pPr>
            <a:r>
              <a:rPr kumimoji="1" lang="zh-CN" altLang="en-US" sz="2400" b="1">
                <a:latin typeface="Arial" panose="020B0604020202020204" pitchFamily="34" charset="0"/>
                <a:ea typeface="黑体" panose="02010609060101010101" pitchFamily="49" charset="-122"/>
              </a:rPr>
              <a:t>⑵  按存储介质：</a:t>
            </a:r>
          </a:p>
          <a:p>
            <a:pPr lvl="1">
              <a:buClrTx/>
              <a:buFontTx/>
              <a:buNone/>
            </a:pPr>
            <a:r>
              <a:rPr kumimoji="1" lang="zh-CN" altLang="en-US" b="1"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kumimoji="1" lang="zh-CN" altLang="en-US" b="1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磁盘文件：</a:t>
            </a:r>
            <a:r>
              <a:rPr kumimoji="1" lang="zh-CN" altLang="en-US" b="1">
                <a:latin typeface="Arial" panose="020B0604020202020204" pitchFamily="34" charset="0"/>
                <a:ea typeface="黑体" panose="02010609060101010101" pitchFamily="49" charset="-122"/>
              </a:rPr>
              <a:t>存储在磁盘上的文件</a:t>
            </a:r>
          </a:p>
          <a:p>
            <a:pPr lvl="1">
              <a:buClrTx/>
              <a:buFontTx/>
              <a:buNone/>
            </a:pPr>
            <a:r>
              <a:rPr kumimoji="1" lang="zh-CN" altLang="en-US" b="1">
                <a:latin typeface="Arial" panose="020B0604020202020204" pitchFamily="34" charset="0"/>
                <a:ea typeface="黑体" panose="02010609060101010101" pitchFamily="49" charset="-122"/>
              </a:rPr>
              <a:t> 设备文件：键盘、显示器、打印机等</a:t>
            </a:r>
          </a:p>
          <a:p>
            <a:pPr>
              <a:buClrTx/>
              <a:buFontTx/>
              <a:buNone/>
            </a:pPr>
            <a:r>
              <a:rPr kumimoji="1" lang="zh-CN" altLang="en-US" sz="2400" b="1">
                <a:latin typeface="Arial" panose="020B0604020202020204" pitchFamily="34" charset="0"/>
                <a:ea typeface="黑体" panose="02010609060101010101" pitchFamily="49" charset="-122"/>
              </a:rPr>
              <a:t>⑶  按数据的组织形式：</a:t>
            </a:r>
          </a:p>
          <a:p>
            <a:pPr lvl="1">
              <a:buClrTx/>
              <a:buFontTx/>
              <a:buNone/>
            </a:pPr>
            <a:r>
              <a:rPr kumimoji="1" lang="zh-CN" altLang="en-US" b="1"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kumimoji="1" lang="zh-CN" altLang="zh-CN" b="1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文本文件：</a:t>
            </a:r>
            <a:r>
              <a:rPr kumimoji="1" lang="zh-CN" altLang="zh-CN" b="1"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kumimoji="1" lang="en-US" altLang="zh-CN" b="1">
                <a:latin typeface="Arial" panose="020B0604020202020204" pitchFamily="34" charset="0"/>
                <a:ea typeface="黑体" panose="02010609060101010101" pitchFamily="49" charset="-122"/>
              </a:rPr>
              <a:t>ASCII</a:t>
            </a:r>
            <a:r>
              <a:rPr kumimoji="1" lang="zh-CN" altLang="zh-CN" b="1">
                <a:latin typeface="Arial" panose="020B0604020202020204" pitchFamily="34" charset="0"/>
                <a:ea typeface="黑体" panose="02010609060101010101" pitchFamily="49" charset="-122"/>
              </a:rPr>
              <a:t>文件，每个字节存放一个</a:t>
            </a:r>
            <a:r>
              <a:rPr kumimoji="1" lang="en-US" altLang="zh-CN" b="1">
                <a:latin typeface="Arial" panose="020B0604020202020204" pitchFamily="34" charset="0"/>
                <a:ea typeface="黑体" panose="02010609060101010101" pitchFamily="49" charset="-122"/>
              </a:rPr>
              <a:t>ASCII</a:t>
            </a:r>
            <a:r>
              <a:rPr kumimoji="1" lang="zh-CN" altLang="zh-CN" b="1">
                <a:latin typeface="Arial" panose="020B0604020202020204" pitchFamily="34" charset="0"/>
                <a:ea typeface="黑体" panose="02010609060101010101" pitchFamily="49" charset="-122"/>
              </a:rPr>
              <a:t>码</a:t>
            </a:r>
          </a:p>
          <a:p>
            <a:pPr lvl="1">
              <a:buClrTx/>
              <a:buFontTx/>
              <a:buNone/>
            </a:pPr>
            <a:r>
              <a:rPr kumimoji="1" lang="zh-CN" altLang="en-US" b="1"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kumimoji="1" lang="zh-CN" altLang="zh-CN" b="1">
                <a:latin typeface="Arial" panose="020B0604020202020204" pitchFamily="34" charset="0"/>
                <a:ea typeface="黑体" panose="02010609060101010101" pitchFamily="49" charset="-122"/>
              </a:rPr>
              <a:t>二进制文件：数据按其在内存中的存储形式存放</a:t>
            </a:r>
            <a:endParaRPr kumimoji="1" lang="zh-CN" altLang="en-US" b="1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title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zh-CN" altLang="en-US" smtClean="0">
                <a:solidFill>
                  <a:schemeClr val="bg2"/>
                </a:solidFill>
              </a:rPr>
              <a:t>概述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3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3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3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 build="p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 Box 2"/>
          <p:cNvSpPr txBox="1">
            <a:spLocks noChangeArrowheads="1"/>
          </p:cNvSpPr>
          <p:nvPr/>
        </p:nvSpPr>
        <p:spPr bwMode="auto">
          <a:xfrm>
            <a:off x="457200" y="1447800"/>
            <a:ext cx="8243888" cy="4060825"/>
          </a:xfrm>
          <a:prstGeom prst="rect">
            <a:avLst/>
          </a:prstGeom>
          <a:solidFill>
            <a:srgbClr val="FFFF99"/>
          </a:solidFill>
          <a:ln w="38100">
            <a:solidFill>
              <a:srgbClr val="00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40000"/>
              </a:spcBef>
              <a:buClrTx/>
              <a:buFontTx/>
              <a:buNone/>
            </a:pPr>
            <a:r>
              <a:rPr lang="zh-CN" altLang="en-US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           </a:t>
            </a:r>
            <a:r>
              <a:rPr lang="zh-CN" altLang="en-US" b="1" u="sng">
                <a:latin typeface="Arial" panose="020B0604020202020204" pitchFamily="34" charset="0"/>
                <a:ea typeface="黑体" panose="02010609060101010101" pitchFamily="49" charset="-122"/>
              </a:rPr>
              <a:t>终端</a:t>
            </a:r>
            <a:r>
              <a:rPr lang="en-US" altLang="zh-CN" b="1" u="sng">
                <a:latin typeface="Arial" panose="020B0604020202020204" pitchFamily="34" charset="0"/>
                <a:ea typeface="黑体" panose="02010609060101010101" pitchFamily="49" charset="-122"/>
              </a:rPr>
              <a:t>I/O</a:t>
            </a:r>
            <a:r>
              <a:rPr lang="zh-CN" altLang="en-US" b="1" u="sng">
                <a:latin typeface="Arial" panose="020B0604020202020204" pitchFamily="34" charset="0"/>
                <a:ea typeface="黑体" panose="02010609060101010101" pitchFamily="49" charset="-122"/>
              </a:rPr>
              <a:t>是从文件</a:t>
            </a:r>
            <a:r>
              <a:rPr lang="en-US" altLang="zh-CN" b="1" u="sng">
                <a:latin typeface="Arial" panose="020B0604020202020204" pitchFamily="34" charset="0"/>
                <a:ea typeface="黑体" panose="02010609060101010101" pitchFamily="49" charset="-122"/>
              </a:rPr>
              <a:t>I/O</a:t>
            </a:r>
            <a:r>
              <a:rPr lang="zh-CN" altLang="en-US" b="1" u="sng">
                <a:latin typeface="Arial" panose="020B0604020202020204" pitchFamily="34" charset="0"/>
                <a:ea typeface="黑体" panose="02010609060101010101" pitchFamily="49" charset="-122"/>
              </a:rPr>
              <a:t>派生出来的：</a:t>
            </a:r>
          </a:p>
          <a:p>
            <a:pPr eaLnBrk="1" hangingPunct="1">
              <a:spcBef>
                <a:spcPct val="40000"/>
              </a:spcBef>
              <a:buClrTx/>
              <a:buFontTx/>
              <a:buNone/>
            </a:pPr>
            <a:r>
              <a:rPr lang="en-US" altLang="zh-CN" b="1">
                <a:latin typeface="Arial" panose="020B0604020202020204" pitchFamily="34" charset="0"/>
                <a:ea typeface="黑体" panose="02010609060101010101" pitchFamily="49" charset="-122"/>
              </a:rPr>
              <a:t>#define     putchar( c )      fputc(c,stdout)</a:t>
            </a:r>
          </a:p>
          <a:p>
            <a:pPr eaLnBrk="1" hangingPunct="1">
              <a:spcBef>
                <a:spcPct val="40000"/>
              </a:spcBef>
              <a:buClrTx/>
              <a:buFontTx/>
              <a:buNone/>
            </a:pPr>
            <a:r>
              <a:rPr lang="en-US" altLang="zh-CN" b="1">
                <a:latin typeface="Arial" panose="020B0604020202020204" pitchFamily="34" charset="0"/>
                <a:ea typeface="黑体" panose="02010609060101010101" pitchFamily="49" charset="-122"/>
              </a:rPr>
              <a:t>#define     getchar( )         fgetc(stdin)</a:t>
            </a:r>
          </a:p>
          <a:p>
            <a:pPr eaLnBrk="1" hangingPunct="1">
              <a:spcBef>
                <a:spcPct val="40000"/>
              </a:spcBef>
              <a:buClrTx/>
              <a:buFontTx/>
              <a:buNone/>
            </a:pPr>
            <a:r>
              <a:rPr lang="en-US" altLang="zh-CN" b="1">
                <a:latin typeface="Arial" panose="020B0604020202020204" pitchFamily="34" charset="0"/>
                <a:ea typeface="黑体" panose="02010609060101010101" pitchFamily="49" charset="-122"/>
              </a:rPr>
              <a:t>#define     printf(“</a:t>
            </a:r>
            <a:r>
              <a:rPr lang="zh-CN" altLang="en-US" b="1">
                <a:latin typeface="Arial" panose="020B0604020202020204" pitchFamily="34" charset="0"/>
                <a:ea typeface="黑体" panose="02010609060101010101" pitchFamily="49" charset="-122"/>
              </a:rPr>
              <a:t>格式控制串”，输出项表列</a:t>
            </a:r>
            <a:r>
              <a:rPr lang="en-US" altLang="zh-CN" b="1">
                <a:latin typeface="Arial" panose="020B0604020202020204" pitchFamily="34" charset="0"/>
                <a:ea typeface="黑体" panose="02010609060101010101" pitchFamily="49" charset="-122"/>
              </a:rPr>
              <a:t>)    \</a:t>
            </a:r>
          </a:p>
          <a:p>
            <a:pPr eaLnBrk="1" hangingPunct="1">
              <a:spcBef>
                <a:spcPct val="40000"/>
              </a:spcBef>
              <a:buClrTx/>
              <a:buFontTx/>
              <a:buNone/>
            </a:pPr>
            <a:r>
              <a:rPr lang="en-US" altLang="zh-CN" b="1">
                <a:latin typeface="Arial" panose="020B0604020202020204" pitchFamily="34" charset="0"/>
              </a:rPr>
              <a:t>                  </a:t>
            </a:r>
            <a:r>
              <a:rPr lang="en-US" altLang="zh-CN" sz="2400" b="1">
                <a:latin typeface="Arial" panose="020B0604020202020204" pitchFamily="34" charset="0"/>
              </a:rPr>
              <a:t>fprintf(stdout ,“</a:t>
            </a:r>
            <a:r>
              <a:rPr lang="zh-CN" altLang="en-US" sz="2400" b="1">
                <a:latin typeface="Arial" panose="020B0604020202020204" pitchFamily="34" charset="0"/>
              </a:rPr>
              <a:t>格式控制串”，输出项表列</a:t>
            </a:r>
            <a:r>
              <a:rPr lang="en-US" altLang="zh-CN" sz="2400" b="1">
                <a:latin typeface="Arial" panose="020B0604020202020204" pitchFamily="34" charset="0"/>
              </a:rPr>
              <a:t>)</a:t>
            </a:r>
          </a:p>
          <a:p>
            <a:pPr eaLnBrk="1" hangingPunct="1">
              <a:spcBef>
                <a:spcPct val="40000"/>
              </a:spcBef>
              <a:buClrTx/>
              <a:buFontTx/>
              <a:buNone/>
            </a:pPr>
            <a:r>
              <a:rPr lang="en-US" altLang="zh-CN" b="1">
                <a:latin typeface="Arial" panose="020B0604020202020204" pitchFamily="34" charset="0"/>
              </a:rPr>
              <a:t>#define     scanff(“</a:t>
            </a:r>
            <a:r>
              <a:rPr lang="zh-CN" altLang="en-US" b="1">
                <a:latin typeface="Arial" panose="020B0604020202020204" pitchFamily="34" charset="0"/>
              </a:rPr>
              <a:t>格式控制串”，输入项表列</a:t>
            </a:r>
            <a:r>
              <a:rPr lang="en-US" altLang="zh-CN" b="1">
                <a:latin typeface="Arial" panose="020B0604020202020204" pitchFamily="34" charset="0"/>
              </a:rPr>
              <a:t>)   \</a:t>
            </a:r>
          </a:p>
          <a:p>
            <a:pPr eaLnBrk="1" hangingPunct="1">
              <a:spcBef>
                <a:spcPct val="40000"/>
              </a:spcBef>
              <a:buClrTx/>
              <a:buFontTx/>
              <a:buNone/>
            </a:pPr>
            <a:r>
              <a:rPr lang="en-US" altLang="zh-CN" sz="1800" b="1">
                <a:latin typeface="Arial" panose="020B0604020202020204" pitchFamily="34" charset="0"/>
              </a:rPr>
              <a:t>                           </a:t>
            </a:r>
            <a:r>
              <a:rPr lang="en-US" altLang="zh-CN" sz="2400" b="1">
                <a:latin typeface="Arial" panose="020B0604020202020204" pitchFamily="34" charset="0"/>
              </a:rPr>
              <a:t> fscanf(stdin ,“</a:t>
            </a:r>
            <a:r>
              <a:rPr lang="zh-CN" altLang="en-US" sz="2400" b="1">
                <a:latin typeface="Arial" panose="020B0604020202020204" pitchFamily="34" charset="0"/>
              </a:rPr>
              <a:t>格式控制串”，输入项表列</a:t>
            </a:r>
            <a:r>
              <a:rPr lang="en-US" altLang="zh-CN" sz="2400" b="1">
                <a:latin typeface="Arial" panose="020B0604020202020204" pitchFamily="34" charset="0"/>
              </a:rPr>
              <a:t>)</a:t>
            </a:r>
          </a:p>
        </p:txBody>
      </p:sp>
      <p:sp>
        <p:nvSpPr>
          <p:cNvPr id="44035" name="Rectangle 4"/>
          <p:cNvSpPr>
            <a:spLocks noGrp="1" noChangeArrowheads="1"/>
          </p:cNvSpPr>
          <p:nvPr>
            <p:ph type="title"/>
          </p:nvPr>
        </p:nvSpPr>
        <p:spPr>
          <a:xfrm>
            <a:off x="323850" y="333375"/>
            <a:ext cx="7200900" cy="836613"/>
          </a:xfrm>
          <a:noFill/>
        </p:spPr>
        <p:txBody>
          <a:bodyPr/>
          <a:lstStyle/>
          <a:p>
            <a:r>
              <a:rPr lang="zh-CN" altLang="en-US" smtClean="0">
                <a:solidFill>
                  <a:schemeClr val="bg2"/>
                </a:solidFill>
              </a:rPr>
              <a:t>标准文件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ChangeArrowheads="1"/>
          </p:cNvSpPr>
          <p:nvPr/>
        </p:nvSpPr>
        <p:spPr bwMode="auto">
          <a:xfrm>
            <a:off x="34925" y="1052513"/>
            <a:ext cx="9525000" cy="5694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indent="363538" eaLnBrk="0" hangingPunct="0">
              <a:tabLst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630238" eaLnBrk="0" hangingPunct="0">
              <a:tabLst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eaLnBrk="0" hangingPunct="0">
              <a:tabLst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eaLnBrk="0" hangingPunct="0">
              <a:tabLst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eaLnBrk="0" hangingPunct="0">
              <a:tabLst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【</a:t>
            </a:r>
            <a:r>
              <a:rPr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7】</a:t>
            </a:r>
            <a:r>
              <a:rPr lang="zh-CN" altLang="en-US" sz="2400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标准文件使用举例。</a:t>
            </a:r>
          </a:p>
          <a:p>
            <a:pPr eaLnBrk="1" hangingPunct="1">
              <a:defRPr/>
            </a:pPr>
            <a:r>
              <a:rPr lang="zh-CN" altLang="en-US" sz="2000" b="1" dirty="0" smtClean="0">
                <a:latin typeface="Arial" panose="020B0604020202020204" pitchFamily="34" charset="0"/>
              </a:rPr>
              <a:t> 	</a:t>
            </a:r>
            <a:r>
              <a:rPr lang="en-US" altLang="zh-CN" sz="20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//chap12ex7.c</a:t>
            </a:r>
          </a:p>
          <a:p>
            <a:pPr eaLnBrk="1" hangingPunct="1">
              <a:defRPr/>
            </a:pPr>
            <a:r>
              <a:rPr lang="en-US" altLang="zh-CN" sz="2000" b="1" dirty="0" smtClean="0">
                <a:solidFill>
                  <a:schemeClr val="bg2"/>
                </a:solidFill>
                <a:latin typeface="Arial" panose="020B0604020202020204" pitchFamily="34" charset="0"/>
              </a:rPr>
              <a:t>      #include &lt;</a:t>
            </a:r>
            <a:r>
              <a:rPr lang="en-US" altLang="zh-CN" sz="2000" b="1" dirty="0" err="1" smtClean="0">
                <a:solidFill>
                  <a:schemeClr val="bg2"/>
                </a:solidFill>
                <a:latin typeface="Arial" panose="020B0604020202020204" pitchFamily="34" charset="0"/>
              </a:rPr>
              <a:t>stdio.h</a:t>
            </a:r>
            <a:r>
              <a:rPr lang="en-US" altLang="zh-CN" sz="2000" b="1" dirty="0" smtClean="0">
                <a:solidFill>
                  <a:schemeClr val="bg2"/>
                </a:solidFill>
                <a:latin typeface="Arial" panose="020B0604020202020204" pitchFamily="34" charset="0"/>
              </a:rPr>
              <a:t>&gt;</a:t>
            </a:r>
          </a:p>
          <a:p>
            <a:pPr eaLnBrk="1" hangingPunct="1">
              <a:defRPr/>
            </a:pPr>
            <a:r>
              <a:rPr lang="en-US" altLang="zh-CN" sz="2000" b="1" dirty="0" smtClean="0">
                <a:solidFill>
                  <a:schemeClr val="bg2"/>
                </a:solidFill>
                <a:latin typeface="Arial" panose="020B0604020202020204" pitchFamily="34" charset="0"/>
              </a:rPr>
              <a:t>	#include &lt;</a:t>
            </a:r>
            <a:r>
              <a:rPr lang="en-US" altLang="zh-CN" sz="2000" b="1" dirty="0" err="1" smtClean="0">
                <a:solidFill>
                  <a:schemeClr val="bg2"/>
                </a:solidFill>
                <a:latin typeface="Arial" panose="020B0604020202020204" pitchFamily="34" charset="0"/>
              </a:rPr>
              <a:t>stdlib.h</a:t>
            </a:r>
            <a:r>
              <a:rPr lang="en-US" altLang="zh-CN" sz="2000" b="1" dirty="0" smtClean="0">
                <a:solidFill>
                  <a:schemeClr val="bg2"/>
                </a:solidFill>
                <a:latin typeface="Arial" panose="020B0604020202020204" pitchFamily="34" charset="0"/>
              </a:rPr>
              <a:t>&gt;</a:t>
            </a:r>
          </a:p>
          <a:p>
            <a:pPr eaLnBrk="1" hangingPunct="1">
              <a:defRPr/>
            </a:pPr>
            <a:r>
              <a:rPr lang="en-US" altLang="zh-CN" sz="2000" b="1" dirty="0" smtClean="0">
                <a:solidFill>
                  <a:schemeClr val="bg2"/>
                </a:solidFill>
                <a:latin typeface="Arial" panose="020B0604020202020204" pitchFamily="34" charset="0"/>
              </a:rPr>
              <a:t> 	</a:t>
            </a:r>
            <a:r>
              <a:rPr lang="en-US" altLang="zh-CN" sz="2000" b="1" dirty="0" err="1" smtClean="0">
                <a:solidFill>
                  <a:schemeClr val="bg2"/>
                </a:solidFill>
                <a:latin typeface="Arial" panose="020B0604020202020204" pitchFamily="34" charset="0"/>
              </a:rPr>
              <a:t>int</a:t>
            </a:r>
            <a:r>
              <a:rPr lang="en-US" altLang="zh-CN" sz="2000" b="1" dirty="0" smtClean="0">
                <a:solidFill>
                  <a:schemeClr val="bg2"/>
                </a:solidFill>
                <a:latin typeface="Arial" panose="020B0604020202020204" pitchFamily="34" charset="0"/>
              </a:rPr>
              <a:t> main( )</a:t>
            </a:r>
          </a:p>
          <a:p>
            <a:pPr eaLnBrk="1" hangingPunct="1">
              <a:defRPr/>
            </a:pPr>
            <a:r>
              <a:rPr lang="en-US" altLang="zh-CN" sz="2000" b="1" dirty="0" smtClean="0">
                <a:solidFill>
                  <a:schemeClr val="bg2"/>
                </a:solidFill>
                <a:latin typeface="Arial" panose="020B0604020202020204" pitchFamily="34" charset="0"/>
              </a:rPr>
              <a:t> 	{</a:t>
            </a:r>
          </a:p>
          <a:p>
            <a:pPr eaLnBrk="1" hangingPunct="1">
              <a:defRPr/>
            </a:pPr>
            <a:r>
              <a:rPr lang="en-US" altLang="zh-CN" sz="2000" b="1" dirty="0" smtClean="0">
                <a:solidFill>
                  <a:schemeClr val="bg2"/>
                </a:solidFill>
                <a:latin typeface="Arial" panose="020B0604020202020204" pitchFamily="34" charset="0"/>
              </a:rPr>
              <a:t> 	   FILE *</a:t>
            </a:r>
            <a:r>
              <a:rPr lang="en-US" altLang="zh-CN" sz="2000" b="1" dirty="0" err="1" smtClean="0">
                <a:solidFill>
                  <a:schemeClr val="bg2"/>
                </a:solidFill>
                <a:latin typeface="Arial" panose="020B0604020202020204" pitchFamily="34" charset="0"/>
              </a:rPr>
              <a:t>fp</a:t>
            </a:r>
            <a:r>
              <a:rPr lang="en-US" altLang="zh-CN" sz="2000" b="1" dirty="0" smtClean="0">
                <a:solidFill>
                  <a:schemeClr val="bg2"/>
                </a:solidFill>
                <a:latin typeface="Arial" panose="020B0604020202020204" pitchFamily="34" charset="0"/>
              </a:rPr>
              <a:t>;</a:t>
            </a:r>
          </a:p>
          <a:p>
            <a:pPr eaLnBrk="1" hangingPunct="1">
              <a:defRPr/>
            </a:pPr>
            <a:r>
              <a:rPr lang="en-US" altLang="zh-CN" sz="2000" b="1" dirty="0" smtClean="0">
                <a:solidFill>
                  <a:schemeClr val="bg2"/>
                </a:solidFill>
                <a:latin typeface="Arial" panose="020B0604020202020204" pitchFamily="34" charset="0"/>
              </a:rPr>
              <a:t>		char s[80];</a:t>
            </a:r>
          </a:p>
          <a:p>
            <a:pPr eaLnBrk="1" hangingPunct="1">
              <a:defRPr/>
            </a:pPr>
            <a:r>
              <a:rPr lang="en-US" altLang="zh-CN" sz="2000" b="1" dirty="0" smtClean="0">
                <a:solidFill>
                  <a:schemeClr val="bg2"/>
                </a:solidFill>
                <a:latin typeface="Arial" panose="020B0604020202020204" pitchFamily="34" charset="0"/>
              </a:rPr>
              <a:t>		</a:t>
            </a:r>
            <a:r>
              <a:rPr lang="en-US" altLang="zh-CN" sz="2000" b="1" dirty="0" err="1" smtClean="0">
                <a:solidFill>
                  <a:schemeClr val="bg2"/>
                </a:solidFill>
                <a:latin typeface="Arial" panose="020B0604020202020204" pitchFamily="34" charset="0"/>
              </a:rPr>
              <a:t>int</a:t>
            </a:r>
            <a:r>
              <a:rPr lang="en-US" altLang="zh-CN" sz="2000" b="1" dirty="0" smtClean="0">
                <a:solidFill>
                  <a:schemeClr val="bg2"/>
                </a:solidFill>
                <a:latin typeface="Arial" panose="020B0604020202020204" pitchFamily="34" charset="0"/>
              </a:rPr>
              <a:t> t;</a:t>
            </a:r>
          </a:p>
          <a:p>
            <a:pPr eaLnBrk="1" hangingPunct="1">
              <a:defRPr/>
            </a:pPr>
            <a:r>
              <a:rPr lang="en-US" altLang="zh-CN" sz="2000" b="1" dirty="0" smtClean="0">
                <a:solidFill>
                  <a:schemeClr val="bg2"/>
                </a:solidFill>
                <a:latin typeface="Arial" panose="020B0604020202020204" pitchFamily="34" charset="0"/>
              </a:rPr>
              <a:t>		if((</a:t>
            </a:r>
            <a:r>
              <a:rPr lang="en-US" altLang="zh-CN" sz="2000" b="1" dirty="0" err="1" smtClean="0">
                <a:solidFill>
                  <a:schemeClr val="bg2"/>
                </a:solidFill>
                <a:latin typeface="Arial" panose="020B0604020202020204" pitchFamily="34" charset="0"/>
              </a:rPr>
              <a:t>fp</a:t>
            </a:r>
            <a:r>
              <a:rPr lang="en-US" altLang="zh-CN" sz="2000" b="1" dirty="0" smtClean="0">
                <a:solidFill>
                  <a:schemeClr val="bg2"/>
                </a:solidFill>
                <a:latin typeface="Arial" panose="020B0604020202020204" pitchFamily="34" charset="0"/>
              </a:rPr>
              <a:t>=</a:t>
            </a:r>
            <a:r>
              <a:rPr lang="en-US" altLang="zh-CN" sz="2000" b="1" dirty="0" err="1" smtClean="0">
                <a:solidFill>
                  <a:schemeClr val="bg2"/>
                </a:solidFill>
                <a:latin typeface="Arial" panose="020B0604020202020204" pitchFamily="34" charset="0"/>
              </a:rPr>
              <a:t>fopen</a:t>
            </a:r>
            <a:r>
              <a:rPr lang="en-US" altLang="zh-CN" sz="2000" b="1" dirty="0" smtClean="0">
                <a:solidFill>
                  <a:schemeClr val="bg2"/>
                </a:solidFill>
                <a:latin typeface="Arial" panose="020B0604020202020204" pitchFamily="34" charset="0"/>
              </a:rPr>
              <a:t>("test", "w")) == NULL)</a:t>
            </a:r>
          </a:p>
          <a:p>
            <a:pPr eaLnBrk="1" hangingPunct="1">
              <a:defRPr/>
            </a:pPr>
            <a:r>
              <a:rPr lang="en-US" altLang="zh-CN" sz="2000" b="1" dirty="0" smtClean="0">
                <a:solidFill>
                  <a:schemeClr val="bg2"/>
                </a:solidFill>
                <a:latin typeface="Arial" panose="020B0604020202020204" pitchFamily="34" charset="0"/>
              </a:rPr>
              <a:t>		{</a:t>
            </a:r>
          </a:p>
          <a:p>
            <a:pPr eaLnBrk="1" hangingPunct="1">
              <a:defRPr/>
            </a:pPr>
            <a:r>
              <a:rPr lang="en-US" altLang="zh-CN" sz="2000" b="1" dirty="0" smtClean="0">
                <a:solidFill>
                  <a:schemeClr val="bg2"/>
                </a:solidFill>
                <a:latin typeface="Arial" panose="020B0604020202020204" pitchFamily="34" charset="0"/>
              </a:rPr>
              <a:t>			</a:t>
            </a:r>
            <a:r>
              <a:rPr lang="en-US" altLang="zh-CN" sz="2000" b="1" dirty="0" err="1" smtClean="0">
                <a:solidFill>
                  <a:schemeClr val="bg2"/>
                </a:solidFill>
                <a:latin typeface="Arial" panose="020B0604020202020204" pitchFamily="34" charset="0"/>
              </a:rPr>
              <a:t>printf</a:t>
            </a:r>
            <a:r>
              <a:rPr lang="en-US" altLang="zh-CN" sz="2000" b="1" dirty="0" smtClean="0">
                <a:solidFill>
                  <a:schemeClr val="bg2"/>
                </a:solidFill>
                <a:latin typeface="Arial" panose="020B0604020202020204" pitchFamily="34" charset="0"/>
              </a:rPr>
              <a:t>("Cannot open file.\n");</a:t>
            </a:r>
          </a:p>
          <a:p>
            <a:pPr eaLnBrk="1" hangingPunct="1">
              <a:defRPr/>
            </a:pPr>
            <a:r>
              <a:rPr lang="en-US" altLang="zh-CN" sz="2000" b="1" dirty="0" smtClean="0">
                <a:solidFill>
                  <a:schemeClr val="bg2"/>
                </a:solidFill>
                <a:latin typeface="Arial" panose="020B0604020202020204" pitchFamily="34" charset="0"/>
              </a:rPr>
              <a:t>			exit(0);</a:t>
            </a:r>
          </a:p>
          <a:p>
            <a:pPr eaLnBrk="1" hangingPunct="1">
              <a:defRPr/>
            </a:pPr>
            <a:r>
              <a:rPr lang="en-US" altLang="zh-CN" sz="2000" b="1" dirty="0" smtClean="0">
                <a:solidFill>
                  <a:schemeClr val="bg2"/>
                </a:solidFill>
                <a:latin typeface="Arial" panose="020B0604020202020204" pitchFamily="34" charset="0"/>
              </a:rPr>
              <a:t>		}</a:t>
            </a:r>
          </a:p>
          <a:p>
            <a:pPr eaLnBrk="1" hangingPunct="1">
              <a:defRPr/>
            </a:pPr>
            <a:r>
              <a:rPr lang="en-US" altLang="zh-CN" sz="2000" b="1" dirty="0" smtClean="0">
                <a:solidFill>
                  <a:schemeClr val="bg2"/>
                </a:solidFill>
                <a:latin typeface="Arial" panose="020B0604020202020204" pitchFamily="34" charset="0"/>
              </a:rPr>
              <a:t>		</a:t>
            </a:r>
            <a:r>
              <a:rPr lang="en-US" altLang="zh-CN" sz="2000" b="1" dirty="0" err="1" smtClean="0">
                <a:solidFill>
                  <a:schemeClr val="bg2"/>
                </a:solidFill>
                <a:latin typeface="Arial" panose="020B0604020202020204" pitchFamily="34" charset="0"/>
              </a:rPr>
              <a:t>printf</a:t>
            </a:r>
            <a:r>
              <a:rPr lang="en-US" altLang="zh-CN" sz="2000" b="1" dirty="0" smtClean="0">
                <a:solidFill>
                  <a:schemeClr val="bg2"/>
                </a:solidFill>
                <a:latin typeface="Arial" panose="020B0604020202020204" pitchFamily="34" charset="0"/>
              </a:rPr>
              <a:t>("Enter a string and a number: ");</a:t>
            </a:r>
          </a:p>
          <a:p>
            <a:pPr eaLnBrk="1" hangingPunct="1">
              <a:defRPr/>
            </a:pPr>
            <a:r>
              <a:rPr lang="en-US" altLang="zh-CN" sz="2000" b="1" dirty="0" smtClean="0">
                <a:solidFill>
                  <a:schemeClr val="bg2"/>
                </a:solidFill>
                <a:latin typeface="Arial" panose="020B0604020202020204" pitchFamily="34" charset="0"/>
              </a:rPr>
              <a:t>		</a:t>
            </a:r>
            <a:r>
              <a:rPr lang="en-US" altLang="zh-CN" sz="2000" b="1" dirty="0" err="1" smtClean="0">
                <a:solidFill>
                  <a:srgbClr val="FF0000"/>
                </a:solidFill>
                <a:latin typeface="Arial" panose="020B0604020202020204" pitchFamily="34" charset="0"/>
              </a:rPr>
              <a:t>fscanf</a:t>
            </a:r>
            <a:r>
              <a:rPr lang="en-US" altLang="zh-CN" sz="2000" b="1" dirty="0" smtClean="0">
                <a:solidFill>
                  <a:srgbClr val="FF0000"/>
                </a:solidFill>
                <a:latin typeface="Arial" panose="020B0604020202020204" pitchFamily="34" charset="0"/>
              </a:rPr>
              <a:t>(</a:t>
            </a:r>
            <a:r>
              <a:rPr lang="en-US" altLang="zh-CN" sz="2000" b="1" dirty="0" err="1" smtClean="0">
                <a:solidFill>
                  <a:srgbClr val="FF0000"/>
                </a:solidFill>
                <a:latin typeface="Arial" panose="020B0604020202020204" pitchFamily="34" charset="0"/>
              </a:rPr>
              <a:t>stdin</a:t>
            </a:r>
            <a:r>
              <a:rPr lang="en-US" altLang="zh-CN" sz="2000" b="1" dirty="0" smtClean="0">
                <a:solidFill>
                  <a:srgbClr val="FF0000"/>
                </a:solidFill>
                <a:latin typeface="Arial" panose="020B0604020202020204" pitchFamily="34" charset="0"/>
              </a:rPr>
              <a:t>, "%</a:t>
            </a:r>
            <a:r>
              <a:rPr lang="en-US" altLang="zh-CN" sz="2000" b="1" dirty="0" err="1" smtClean="0">
                <a:solidFill>
                  <a:srgbClr val="FF0000"/>
                </a:solidFill>
                <a:latin typeface="Arial" panose="020B0604020202020204" pitchFamily="34" charset="0"/>
              </a:rPr>
              <a:t>s%d</a:t>
            </a:r>
            <a:r>
              <a:rPr lang="en-US" altLang="zh-CN" sz="2000" b="1" dirty="0" smtClean="0">
                <a:solidFill>
                  <a:srgbClr val="FF0000"/>
                </a:solidFill>
                <a:latin typeface="Arial" panose="020B0604020202020204" pitchFamily="34" charset="0"/>
              </a:rPr>
              <a:t>", s, &amp;t);	</a:t>
            </a:r>
            <a:r>
              <a:rPr lang="en-US" altLang="zh-CN" sz="2000" b="1" dirty="0" smtClean="0">
                <a:solidFill>
                  <a:schemeClr val="bg2"/>
                </a:solidFill>
                <a:latin typeface="Arial" panose="020B0604020202020204" pitchFamily="34" charset="0"/>
              </a:rPr>
              <a:t> /* read from keyboard */</a:t>
            </a:r>
          </a:p>
          <a:p>
            <a:pPr eaLnBrk="1" hangingPunct="1">
              <a:defRPr/>
            </a:pPr>
            <a:r>
              <a:rPr lang="en-US" altLang="zh-CN" sz="2000" b="1" dirty="0" smtClean="0">
                <a:solidFill>
                  <a:schemeClr val="bg2"/>
                </a:solidFill>
                <a:latin typeface="Arial" panose="020B0604020202020204" pitchFamily="34" charset="0"/>
              </a:rPr>
              <a:t>		</a:t>
            </a:r>
            <a:r>
              <a:rPr lang="en-US" altLang="zh-CN" sz="2000" b="1" dirty="0" err="1" smtClean="0">
                <a:solidFill>
                  <a:schemeClr val="bg2"/>
                </a:solidFill>
                <a:latin typeface="Arial" panose="020B0604020202020204" pitchFamily="34" charset="0"/>
              </a:rPr>
              <a:t>fprintf</a:t>
            </a:r>
            <a:r>
              <a:rPr lang="en-US" altLang="zh-CN" sz="2000" b="1" dirty="0" smtClean="0">
                <a:solidFill>
                  <a:schemeClr val="bg2"/>
                </a:solidFill>
                <a:latin typeface="Arial" panose="020B0604020202020204" pitchFamily="34" charset="0"/>
              </a:rPr>
              <a:t>(</a:t>
            </a:r>
            <a:r>
              <a:rPr lang="en-US" altLang="zh-CN" sz="2000" b="1" dirty="0" err="1" smtClean="0">
                <a:solidFill>
                  <a:schemeClr val="bg2"/>
                </a:solidFill>
                <a:latin typeface="Arial" panose="020B0604020202020204" pitchFamily="34" charset="0"/>
              </a:rPr>
              <a:t>fp</a:t>
            </a:r>
            <a:r>
              <a:rPr lang="en-US" altLang="zh-CN" sz="2000" b="1" dirty="0" smtClean="0">
                <a:solidFill>
                  <a:schemeClr val="bg2"/>
                </a:solidFill>
                <a:latin typeface="Arial" panose="020B0604020202020204" pitchFamily="34" charset="0"/>
              </a:rPr>
              <a:t>, "%s %d", s, t);           /* write to file */</a:t>
            </a:r>
          </a:p>
          <a:p>
            <a:pPr eaLnBrk="1" hangingPunct="1">
              <a:defRPr/>
            </a:pPr>
            <a:r>
              <a:rPr lang="en-US" altLang="zh-CN" sz="2000" b="1" dirty="0" smtClean="0">
                <a:solidFill>
                  <a:schemeClr val="bg2"/>
                </a:solidFill>
                <a:latin typeface="Arial" panose="020B0604020202020204" pitchFamily="34" charset="0"/>
              </a:rPr>
              <a:t>		</a:t>
            </a:r>
            <a:r>
              <a:rPr lang="en-US" altLang="zh-CN" sz="2000" b="1" dirty="0" err="1" smtClean="0">
                <a:solidFill>
                  <a:schemeClr val="bg2"/>
                </a:solidFill>
                <a:latin typeface="Arial" panose="020B0604020202020204" pitchFamily="34" charset="0"/>
              </a:rPr>
              <a:t>fclose</a:t>
            </a:r>
            <a:r>
              <a:rPr lang="en-US" altLang="zh-CN" sz="2000" b="1" dirty="0" smtClean="0">
                <a:solidFill>
                  <a:schemeClr val="bg2"/>
                </a:solidFill>
                <a:latin typeface="Arial" panose="020B0604020202020204" pitchFamily="34" charset="0"/>
              </a:rPr>
              <a:t>(</a:t>
            </a:r>
            <a:r>
              <a:rPr lang="en-US" altLang="zh-CN" sz="2000" b="1" dirty="0" err="1" smtClean="0">
                <a:solidFill>
                  <a:schemeClr val="bg2"/>
                </a:solidFill>
                <a:latin typeface="Arial" panose="020B0604020202020204" pitchFamily="34" charset="0"/>
              </a:rPr>
              <a:t>fp</a:t>
            </a:r>
            <a:r>
              <a:rPr lang="en-US" altLang="zh-CN" sz="2000" b="1" dirty="0" smtClean="0">
                <a:solidFill>
                  <a:schemeClr val="bg2"/>
                </a:solidFill>
                <a:latin typeface="Arial" panose="020B0604020202020204" pitchFamily="34" charset="0"/>
              </a:rPr>
              <a:t>);</a:t>
            </a:r>
          </a:p>
        </p:txBody>
      </p:sp>
      <p:sp>
        <p:nvSpPr>
          <p:cNvPr id="45059" name="Rectangle 3"/>
          <p:cNvSpPr>
            <a:spLocks noChangeArrowheads="1"/>
          </p:cNvSpPr>
          <p:nvPr/>
        </p:nvSpPr>
        <p:spPr bwMode="auto">
          <a:xfrm>
            <a:off x="395288" y="333375"/>
            <a:ext cx="7200900" cy="836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3200" b="1">
                <a:latin typeface="黑体" panose="02010609060101010101" pitchFamily="49" charset="-122"/>
                <a:ea typeface="黑体" panose="02010609060101010101" pitchFamily="49" charset="-122"/>
              </a:rPr>
              <a:t>标准文件操作示例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ChangeArrowheads="1"/>
          </p:cNvSpPr>
          <p:nvPr/>
        </p:nvSpPr>
        <p:spPr bwMode="auto">
          <a:xfrm>
            <a:off x="457200" y="1268413"/>
            <a:ext cx="8686800" cy="289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 b="1">
                <a:solidFill>
                  <a:schemeClr val="tx1"/>
                </a:solidFill>
                <a:latin typeface="Arial" panose="020B0604020202020204" pitchFamily="34" charset="0"/>
              </a:rPr>
              <a:t>	</a:t>
            </a:r>
            <a:r>
              <a:rPr lang="en-US" altLang="zh-CN" sz="2000" b="1">
                <a:latin typeface="Arial" panose="020B0604020202020204" pitchFamily="34" charset="0"/>
              </a:rPr>
              <a:t>if((fp=fopen("test", "r")) == NULL)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 b="1">
                <a:latin typeface="Arial" panose="020B0604020202020204" pitchFamily="34" charset="0"/>
              </a:rPr>
              <a:t>	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 b="1">
                <a:solidFill>
                  <a:schemeClr val="tx1"/>
                </a:solidFill>
                <a:latin typeface="Arial" panose="020B0604020202020204" pitchFamily="34" charset="0"/>
              </a:rPr>
              <a:t>	    </a:t>
            </a:r>
            <a:r>
              <a:rPr lang="en-US" altLang="zh-CN" sz="2000" b="1">
                <a:solidFill>
                  <a:srgbClr val="990033"/>
                </a:solidFill>
                <a:latin typeface="Arial" panose="020B0604020202020204" pitchFamily="34" charset="0"/>
              </a:rPr>
              <a:t>fprintf(</a:t>
            </a:r>
            <a:r>
              <a:rPr lang="en-US" altLang="zh-CN" sz="2000" b="1">
                <a:solidFill>
                  <a:srgbClr val="0000FF"/>
                </a:solidFill>
                <a:latin typeface="Arial" panose="020B0604020202020204" pitchFamily="34" charset="0"/>
              </a:rPr>
              <a:t>stderr</a:t>
            </a:r>
            <a:r>
              <a:rPr lang="en-US" altLang="zh-CN" sz="2000" b="1">
                <a:solidFill>
                  <a:srgbClr val="990033"/>
                </a:solidFill>
                <a:latin typeface="Arial" panose="020B0604020202020204" pitchFamily="34" charset="0"/>
              </a:rPr>
              <a:t>, "Cannot open file.\n");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 b="1">
                <a:solidFill>
                  <a:schemeClr val="tx1"/>
                </a:solidFill>
                <a:latin typeface="Arial" panose="020B0604020202020204" pitchFamily="34" charset="0"/>
              </a:rPr>
              <a:t>	    </a:t>
            </a:r>
            <a:r>
              <a:rPr lang="en-US" altLang="zh-CN" sz="2000" b="1">
                <a:latin typeface="Arial" panose="020B0604020202020204" pitchFamily="34" charset="0"/>
              </a:rPr>
              <a:t>exit(1);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 b="1">
                <a:latin typeface="Arial" panose="020B0604020202020204" pitchFamily="34" charset="0"/>
              </a:rPr>
              <a:t>	}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 b="1">
                <a:latin typeface="Arial" panose="020B0604020202020204" pitchFamily="34" charset="0"/>
              </a:rPr>
              <a:t>	fscanf(fp, "%s%d", s, &amp;t);	/* read from file */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 b="1">
                <a:solidFill>
                  <a:schemeClr val="tx1"/>
                </a:solidFill>
                <a:latin typeface="Arial" panose="020B0604020202020204" pitchFamily="34" charset="0"/>
              </a:rPr>
              <a:t>	</a:t>
            </a:r>
            <a:r>
              <a:rPr lang="en-US" altLang="zh-CN" sz="2000" b="1">
                <a:solidFill>
                  <a:srgbClr val="0000FF"/>
                </a:solidFill>
                <a:latin typeface="Arial" panose="020B0604020202020204" pitchFamily="34" charset="0"/>
              </a:rPr>
              <a:t>fprintf(</a:t>
            </a:r>
            <a:r>
              <a:rPr lang="en-US" altLang="zh-CN" sz="2000" b="1">
                <a:solidFill>
                  <a:srgbClr val="FF0066"/>
                </a:solidFill>
                <a:latin typeface="Arial" panose="020B0604020202020204" pitchFamily="34" charset="0"/>
              </a:rPr>
              <a:t>stdout</a:t>
            </a:r>
            <a:r>
              <a:rPr lang="en-US" altLang="zh-CN" sz="2000" b="1">
                <a:solidFill>
                  <a:srgbClr val="0000FF"/>
                </a:solidFill>
                <a:latin typeface="Arial" panose="020B0604020202020204" pitchFamily="34" charset="0"/>
              </a:rPr>
              <a:t>, "%s %d", s, t);</a:t>
            </a:r>
            <a:r>
              <a:rPr lang="en-US" altLang="zh-CN" sz="2000" b="1">
                <a:solidFill>
                  <a:schemeClr val="tx1"/>
                </a:solidFill>
                <a:latin typeface="Arial" panose="020B0604020202020204" pitchFamily="34" charset="0"/>
              </a:rPr>
              <a:t>	</a:t>
            </a:r>
            <a:r>
              <a:rPr lang="en-US" altLang="zh-CN" sz="2000" b="1">
                <a:latin typeface="Arial" panose="020B0604020202020204" pitchFamily="34" charset="0"/>
              </a:rPr>
              <a:t>/* print on screen */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 b="1">
                <a:latin typeface="Arial" panose="020B0604020202020204" pitchFamily="34" charset="0"/>
              </a:rPr>
              <a:t>	fclose(fp);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 b="1">
                <a:latin typeface="Arial" panose="020B0604020202020204" pitchFamily="34" charset="0"/>
              </a:rPr>
              <a:t>	}</a:t>
            </a:r>
          </a:p>
        </p:txBody>
      </p:sp>
      <p:sp>
        <p:nvSpPr>
          <p:cNvPr id="73731" name="Rectangle 3"/>
          <p:cNvSpPr>
            <a:spLocks noChangeArrowheads="1"/>
          </p:cNvSpPr>
          <p:nvPr/>
        </p:nvSpPr>
        <p:spPr bwMode="auto">
          <a:xfrm>
            <a:off x="1331913" y="4437063"/>
            <a:ext cx="5715000" cy="128111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indent="5334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 b="1">
                <a:latin typeface="Arial" panose="020B0604020202020204" pitchFamily="34" charset="0"/>
              </a:rPr>
              <a:t>运行结果如下：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800" b="1">
                <a:latin typeface="Arial" panose="020B0604020202020204" pitchFamily="34" charset="0"/>
              </a:rPr>
              <a:t>Enter a string and a number: </a:t>
            </a:r>
            <a:r>
              <a:rPr lang="en-US" altLang="zh-CN" sz="1800" b="1" u="sng">
                <a:latin typeface="Arial" panose="020B0604020202020204" pitchFamily="34" charset="0"/>
              </a:rPr>
              <a:t>hello 100 ↙</a:t>
            </a:r>
            <a:endParaRPr lang="en-US" altLang="zh-CN" sz="1800" b="1">
              <a:latin typeface="Arial" panose="020B0604020202020204" pitchFamily="34" charset="0"/>
            </a:endParaRP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800" b="1">
                <a:latin typeface="Arial" panose="020B0604020202020204" pitchFamily="34" charset="0"/>
              </a:rPr>
              <a:t>hello 100</a:t>
            </a:r>
          </a:p>
        </p:txBody>
      </p:sp>
      <p:sp>
        <p:nvSpPr>
          <p:cNvPr id="46084" name="Rectangle 5"/>
          <p:cNvSpPr>
            <a:spLocks noChangeArrowheads="1"/>
          </p:cNvSpPr>
          <p:nvPr/>
        </p:nvSpPr>
        <p:spPr bwMode="auto">
          <a:xfrm>
            <a:off x="395288" y="333375"/>
            <a:ext cx="7200900" cy="836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3200" b="1">
                <a:latin typeface="黑体" panose="02010609060101010101" pitchFamily="49" charset="-122"/>
                <a:ea typeface="黑体" panose="02010609060101010101" pitchFamily="49" charset="-122"/>
              </a:rPr>
              <a:t>标准文件操作示例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3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250825" y="1196975"/>
            <a:ext cx="7785100" cy="5588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indent="0" algn="just">
              <a:defRPr/>
            </a:pPr>
            <a:r>
              <a:rPr lang="en-US" altLang="zh-CN" sz="2500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【</a:t>
            </a:r>
            <a:r>
              <a:rPr lang="zh-CN" altLang="en-US" sz="2500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sz="2500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】</a:t>
            </a:r>
            <a:r>
              <a:rPr lang="zh-CN" altLang="en-US" sz="2700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将整数</a:t>
            </a:r>
            <a:r>
              <a:rPr lang="en-US" altLang="zh-CN" sz="2700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1949</a:t>
            </a:r>
            <a:r>
              <a:rPr lang="zh-CN" altLang="en-US" sz="2700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分别存储在这两种数据文件中。</a:t>
            </a:r>
          </a:p>
        </p:txBody>
      </p:sp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323850" y="2060575"/>
            <a:ext cx="3733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kumimoji="1" lang="zh-CN" altLang="en-US" b="1">
                <a:solidFill>
                  <a:srgbClr val="FF0000"/>
                </a:solidFill>
                <a:sym typeface="Monotype Sorts" pitchFamily="2" charset="2"/>
              </a:rPr>
              <a:t>文本文件：</a:t>
            </a:r>
            <a:r>
              <a:rPr kumimoji="1" lang="en-US" altLang="zh-CN" b="1">
                <a:solidFill>
                  <a:srgbClr val="000000"/>
                </a:solidFill>
                <a:sym typeface="Monotype Sorts" pitchFamily="2" charset="2"/>
              </a:rPr>
              <a:t>ASCII</a:t>
            </a:r>
            <a:r>
              <a:rPr kumimoji="1" lang="zh-CN" altLang="en-US" b="1">
                <a:solidFill>
                  <a:srgbClr val="000000"/>
                </a:solidFill>
                <a:sym typeface="Monotype Sorts" pitchFamily="2" charset="2"/>
              </a:rPr>
              <a:t>码</a:t>
            </a:r>
          </a:p>
        </p:txBody>
      </p:sp>
      <p:sp>
        <p:nvSpPr>
          <p:cNvPr id="34820" name="Text Box 4"/>
          <p:cNvSpPr txBox="1">
            <a:spLocks noChangeArrowheads="1"/>
          </p:cNvSpPr>
          <p:nvPr/>
        </p:nvSpPr>
        <p:spPr bwMode="auto">
          <a:xfrm>
            <a:off x="468313" y="3716338"/>
            <a:ext cx="33147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kumimoji="1" lang="zh-CN" altLang="en-US" b="1">
                <a:solidFill>
                  <a:srgbClr val="FF0000"/>
                </a:solidFill>
                <a:sym typeface="Monotype Sorts" pitchFamily="2" charset="2"/>
              </a:rPr>
              <a:t>二进制文件：</a:t>
            </a:r>
            <a:r>
              <a:rPr kumimoji="1" lang="zh-CN" altLang="en-US" b="1">
                <a:solidFill>
                  <a:srgbClr val="000000"/>
                </a:solidFill>
                <a:sym typeface="Monotype Sorts" pitchFamily="2" charset="2"/>
              </a:rPr>
              <a:t>补码</a:t>
            </a:r>
          </a:p>
        </p:txBody>
      </p:sp>
      <p:sp>
        <p:nvSpPr>
          <p:cNvPr id="34821" name="Text Box 5"/>
          <p:cNvSpPr txBox="1">
            <a:spLocks noChangeArrowheads="1"/>
          </p:cNvSpPr>
          <p:nvPr/>
        </p:nvSpPr>
        <p:spPr bwMode="auto">
          <a:xfrm>
            <a:off x="6553200" y="2590800"/>
            <a:ext cx="2336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kumimoji="1" lang="zh-CN" altLang="en-US" b="1">
                <a:sym typeface="Monotype Sorts" pitchFamily="2" charset="2"/>
              </a:rPr>
              <a:t>占用</a:t>
            </a:r>
            <a:r>
              <a:rPr kumimoji="1" lang="en-US" altLang="zh-CN" b="1">
                <a:sym typeface="Monotype Sorts" pitchFamily="2" charset="2"/>
              </a:rPr>
              <a:t>4</a:t>
            </a:r>
            <a:r>
              <a:rPr kumimoji="1" lang="zh-CN" altLang="en-US" b="1">
                <a:sym typeface="Monotype Sorts" pitchFamily="2" charset="2"/>
              </a:rPr>
              <a:t>个字节</a:t>
            </a:r>
          </a:p>
        </p:txBody>
      </p:sp>
      <p:sp>
        <p:nvSpPr>
          <p:cNvPr id="34822" name="Text Box 6"/>
          <p:cNvSpPr txBox="1">
            <a:spLocks noChangeArrowheads="1"/>
          </p:cNvSpPr>
          <p:nvPr/>
        </p:nvSpPr>
        <p:spPr bwMode="auto">
          <a:xfrm>
            <a:off x="4114800" y="4419600"/>
            <a:ext cx="23241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rgbClr val="CC99FF"/>
              </a:buClr>
              <a:buFont typeface="Monotype Sorts" pitchFamily="2" charset="2"/>
              <a:buNone/>
              <a:defRPr/>
            </a:pPr>
            <a:r>
              <a:rPr kumimoji="1" lang="zh-CN" altLang="en-US" sz="2800" b="1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Monotype Sorts" pitchFamily="2" charset="2"/>
              </a:rPr>
              <a:t>占用</a:t>
            </a:r>
            <a:r>
              <a:rPr kumimoji="1" lang="en-US" altLang="zh-CN" sz="2800" b="1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Monotype Sorts" pitchFamily="2" charset="2"/>
              </a:rPr>
              <a:t>2</a:t>
            </a:r>
            <a:r>
              <a:rPr kumimoji="1" lang="zh-CN" altLang="en-US" sz="2800" b="1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Monotype Sorts" pitchFamily="2" charset="2"/>
              </a:rPr>
              <a:t>个字节</a:t>
            </a:r>
          </a:p>
        </p:txBody>
      </p:sp>
      <p:graphicFrame>
        <p:nvGraphicFramePr>
          <p:cNvPr id="34898" name="Group 82"/>
          <p:cNvGraphicFramePr>
            <a:graphicFrameLocks noGrp="1"/>
          </p:cNvGraphicFramePr>
          <p:nvPr/>
        </p:nvGraphicFramePr>
        <p:xfrm>
          <a:off x="1066800" y="2679700"/>
          <a:ext cx="5359400" cy="825500"/>
        </p:xfrm>
        <a:graphic>
          <a:graphicData uri="http://schemas.openxmlformats.org/drawingml/2006/table">
            <a:tbl>
              <a:tblPr/>
              <a:tblGrid>
                <a:gridCol w="1384300"/>
                <a:gridCol w="1320800"/>
                <a:gridCol w="1333500"/>
                <a:gridCol w="1320800"/>
              </a:tblGrid>
              <a:tr h="431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00110001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00111001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00110100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00111001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37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'1'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'9'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'4'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'9'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4845" name="Group 29"/>
          <p:cNvGraphicFramePr>
            <a:graphicFrameLocks noGrp="1"/>
          </p:cNvGraphicFramePr>
          <p:nvPr/>
        </p:nvGraphicFramePr>
        <p:xfrm>
          <a:off x="1092200" y="4419600"/>
          <a:ext cx="2717800" cy="431800"/>
        </p:xfrm>
        <a:graphic>
          <a:graphicData uri="http://schemas.openxmlformats.org/drawingml/2006/table">
            <a:tbl>
              <a:tblPr/>
              <a:tblGrid>
                <a:gridCol w="1358900"/>
                <a:gridCol w="1358900"/>
              </a:tblGrid>
              <a:tr h="4318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00000111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10011101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4853" name="AutoShape 37"/>
          <p:cNvSpPr>
            <a:spLocks noChangeArrowheads="1"/>
          </p:cNvSpPr>
          <p:nvPr/>
        </p:nvSpPr>
        <p:spPr bwMode="auto">
          <a:xfrm>
            <a:off x="3419475" y="1700213"/>
            <a:ext cx="5473700" cy="342900"/>
          </a:xfrm>
          <a:prstGeom prst="wedgeRectCallout">
            <a:avLst>
              <a:gd name="adj1" fmla="val -37935"/>
              <a:gd name="adj2" fmla="val 222222"/>
            </a:avLst>
          </a:prstGeom>
          <a:solidFill>
            <a:srgbClr val="0099FF"/>
          </a:solidFill>
          <a:ln w="9525" algn="ctr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r>
              <a:rPr kumimoji="1" lang="zh-CN" altLang="en-US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仿宋_GB2312" pitchFamily="49" charset="-122"/>
              </a:rPr>
              <a:t>文本文件特点</a:t>
            </a:r>
            <a:r>
              <a:rPr kumimoji="1" lang="en-US" altLang="zh-CN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仿宋_GB2312" pitchFamily="49" charset="-122"/>
              </a:rPr>
              <a:t>:</a:t>
            </a:r>
            <a:r>
              <a:rPr kumimoji="1" lang="zh-CN" altLang="en-US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仿宋_GB2312" pitchFamily="49" charset="-122"/>
              </a:rPr>
              <a:t>存储量大、速度慢、便于对字符操作</a:t>
            </a:r>
          </a:p>
        </p:txBody>
      </p:sp>
      <p:sp>
        <p:nvSpPr>
          <p:cNvPr id="34854" name="AutoShape 38"/>
          <p:cNvSpPr>
            <a:spLocks noChangeArrowheads="1"/>
          </p:cNvSpPr>
          <p:nvPr/>
        </p:nvSpPr>
        <p:spPr bwMode="auto">
          <a:xfrm>
            <a:off x="2843213" y="5410200"/>
            <a:ext cx="5832475" cy="539750"/>
          </a:xfrm>
          <a:prstGeom prst="wedgeRectCallout">
            <a:avLst>
              <a:gd name="adj1" fmla="val -42190"/>
              <a:gd name="adj2" fmla="val -147060"/>
            </a:avLst>
          </a:prstGeom>
          <a:solidFill>
            <a:srgbClr val="0099FF"/>
          </a:solidFill>
          <a:ln w="9525" algn="ctr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r>
              <a:rPr kumimoji="1" lang="zh-CN" altLang="en-US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仿宋_GB2312" pitchFamily="49" charset="-122"/>
              </a:rPr>
              <a:t>二进制文件特点</a:t>
            </a:r>
            <a:r>
              <a:rPr kumimoji="1" lang="en-US" altLang="zh-CN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仿宋_GB2312" pitchFamily="49" charset="-122"/>
              </a:rPr>
              <a:t>:</a:t>
            </a:r>
            <a:r>
              <a:rPr kumimoji="1" lang="zh-CN" altLang="en-US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仿宋_GB2312" pitchFamily="49" charset="-122"/>
              </a:rPr>
              <a:t>存储量小、速度快、适于存放中间结果</a:t>
            </a:r>
          </a:p>
        </p:txBody>
      </p:sp>
      <p:sp>
        <p:nvSpPr>
          <p:cNvPr id="8224" name="Rectangle 39"/>
          <p:cNvSpPr>
            <a:spLocks noGrp="1" noChangeArrowheads="1"/>
          </p:cNvSpPr>
          <p:nvPr>
            <p:ph type="title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zh-CN" altLang="en-US" smtClean="0">
                <a:solidFill>
                  <a:schemeClr val="bg2"/>
                </a:solidFill>
              </a:rPr>
              <a:t>概述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348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48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48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48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48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48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48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48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48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8" grpId="0" build="p" autoUpdateAnimBg="0"/>
      <p:bldP spid="34819" grpId="0" autoUpdateAnimBg="0"/>
      <p:bldP spid="34820" grpId="0" autoUpdateAnimBg="0"/>
      <p:bldP spid="34821" grpId="0" autoUpdateAnimBg="0"/>
      <p:bldP spid="34822" grpId="0" autoUpdateAnimBg="0"/>
      <p:bldP spid="34853" grpId="0" animBg="1" autoUpdateAnimBg="0"/>
      <p:bldP spid="34854" grpId="0" animBg="1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0" y="17732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95288" y="1125538"/>
            <a:ext cx="8153400" cy="8636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indent="0">
              <a:defRPr/>
            </a:pPr>
            <a:r>
              <a:rPr lang="en-US" altLang="zh-CN" sz="2500" smtClean="0"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4.</a:t>
            </a:r>
            <a:r>
              <a:rPr lang="zh-CN" altLang="en-US" sz="2500" smtClean="0"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操作文件的一般步骤</a:t>
            </a:r>
          </a:p>
          <a:p>
            <a:pPr marL="0" indent="0">
              <a:defRPr/>
            </a:pPr>
            <a:r>
              <a:rPr lang="zh-CN" altLang="en-US" sz="2000" b="1" smtClean="0">
                <a:ea typeface="楷体_GB2312" pitchFamily="49" charset="-122"/>
              </a:rPr>
              <a:t>    </a:t>
            </a:r>
            <a:r>
              <a:rPr lang="zh-CN" altLang="en-US" sz="200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打开文件</a:t>
            </a:r>
            <a:r>
              <a:rPr lang="zh-CN" altLang="en-US" sz="2000" smtClean="0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 </a:t>
            </a:r>
            <a:r>
              <a:rPr lang="zh-CN" altLang="en-US" sz="2000" smtClean="0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  <a:sym typeface="Wingdings 3" panose="05040102010807070707" pitchFamily="18" charset="2"/>
              </a:rPr>
              <a:t></a:t>
            </a:r>
            <a:r>
              <a:rPr lang="zh-CN" altLang="en-US" sz="2000" smtClean="0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 </a:t>
            </a:r>
            <a:r>
              <a:rPr lang="zh-CN" altLang="en-US" sz="200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读写文件</a:t>
            </a:r>
            <a:r>
              <a:rPr lang="zh-CN" altLang="en-US" sz="2000" smtClean="0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 </a:t>
            </a:r>
            <a:r>
              <a:rPr lang="zh-CN" altLang="en-US" sz="2000" smtClean="0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  <a:sym typeface="Wingdings 3" panose="05040102010807070707" pitchFamily="18" charset="2"/>
              </a:rPr>
              <a:t></a:t>
            </a:r>
            <a:r>
              <a:rPr lang="zh-CN" altLang="en-US" sz="2000" smtClean="0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 </a:t>
            </a:r>
            <a:r>
              <a:rPr lang="zh-CN" altLang="en-US" sz="200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关闭文件</a:t>
            </a:r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611188" y="2060575"/>
            <a:ext cx="813752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10000"/>
              </a:lnSpc>
              <a:buClr>
                <a:srgbClr val="FF0000"/>
              </a:buClr>
              <a:buFont typeface="Wingdings" panose="05000000000000000000" pitchFamily="2" charset="2"/>
              <a:buChar char="p"/>
            </a:pPr>
            <a:r>
              <a:rPr lang="zh-CN" altLang="en-US" sz="2200">
                <a:solidFill>
                  <a:srgbClr val="FF0000"/>
                </a:solidFill>
                <a:latin typeface="宋体" panose="02010600030101010101" pitchFamily="2" charset="-122"/>
              </a:rPr>
              <a:t>打开文件</a:t>
            </a:r>
            <a:r>
              <a:rPr lang="zh-CN" altLang="en-US" sz="2200">
                <a:latin typeface="宋体" panose="02010600030101010101" pitchFamily="2" charset="-122"/>
              </a:rPr>
              <a:t>：</a:t>
            </a:r>
            <a:r>
              <a:rPr lang="zh-CN" altLang="en-US" sz="1800">
                <a:solidFill>
                  <a:srgbClr val="FF0000"/>
                </a:solidFill>
                <a:latin typeface="宋体" panose="02010600030101010101" pitchFamily="2" charset="-122"/>
              </a:rPr>
              <a:t>建立</a:t>
            </a:r>
            <a:r>
              <a:rPr lang="zh-CN" altLang="en-US" sz="1800">
                <a:latin typeface="宋体" panose="02010600030101010101" pitchFamily="2" charset="-122"/>
              </a:rPr>
              <a:t>用户程序与文件的</a:t>
            </a:r>
            <a:r>
              <a:rPr lang="zh-CN" altLang="en-US" sz="1800">
                <a:solidFill>
                  <a:srgbClr val="FF0000"/>
                </a:solidFill>
                <a:latin typeface="宋体" panose="02010600030101010101" pitchFamily="2" charset="-122"/>
              </a:rPr>
              <a:t>联系</a:t>
            </a:r>
            <a:r>
              <a:rPr lang="zh-CN" altLang="en-US" sz="1800">
                <a:latin typeface="宋体" panose="02010600030101010101" pitchFamily="2" charset="-122"/>
              </a:rPr>
              <a:t>，为文件</a:t>
            </a:r>
            <a:r>
              <a:rPr lang="zh-CN" altLang="en-US" sz="1800">
                <a:solidFill>
                  <a:srgbClr val="FF0000"/>
                </a:solidFill>
                <a:latin typeface="宋体" panose="02010600030101010101" pitchFamily="2" charset="-122"/>
              </a:rPr>
              <a:t>分配</a:t>
            </a:r>
            <a:r>
              <a:rPr lang="zh-CN" altLang="en-US" sz="1800">
                <a:latin typeface="宋体" panose="02010600030101010101" pitchFamily="2" charset="-122"/>
              </a:rPr>
              <a:t>一个文件缓冲区。</a:t>
            </a:r>
          </a:p>
        </p:txBody>
      </p:sp>
      <p:sp>
        <p:nvSpPr>
          <p:cNvPr id="35845" name="Rectangle 5"/>
          <p:cNvSpPr>
            <a:spLocks noChangeArrowheads="1"/>
          </p:cNvSpPr>
          <p:nvPr/>
        </p:nvSpPr>
        <p:spPr bwMode="auto">
          <a:xfrm>
            <a:off x="611188" y="2636838"/>
            <a:ext cx="8153400" cy="41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10000"/>
              </a:lnSpc>
              <a:buClr>
                <a:srgbClr val="FF0000"/>
              </a:buClr>
              <a:buFont typeface="Wingdings" panose="05000000000000000000" pitchFamily="2" charset="2"/>
              <a:buChar char="p"/>
            </a:pPr>
            <a:r>
              <a:rPr lang="zh-CN" altLang="en-US" sz="2200">
                <a:solidFill>
                  <a:srgbClr val="FF0000"/>
                </a:solidFill>
                <a:latin typeface="宋体" panose="02010600030101010101" pitchFamily="2" charset="-122"/>
              </a:rPr>
              <a:t>读写文件</a:t>
            </a:r>
            <a:r>
              <a:rPr lang="zh-CN" altLang="en-US" sz="2200">
                <a:solidFill>
                  <a:srgbClr val="990033"/>
                </a:solidFill>
                <a:latin typeface="宋体" panose="02010600030101010101" pitchFamily="2" charset="-122"/>
              </a:rPr>
              <a:t>：</a:t>
            </a:r>
            <a:r>
              <a:rPr lang="zh-CN" altLang="en-US" sz="1800">
                <a:latin typeface="宋体" panose="02010600030101010101" pitchFamily="2" charset="-122"/>
              </a:rPr>
              <a:t>是指对文件的</a:t>
            </a:r>
            <a:r>
              <a:rPr lang="zh-CN" altLang="en-US" sz="1800">
                <a:solidFill>
                  <a:srgbClr val="FF0000"/>
                </a:solidFill>
                <a:latin typeface="宋体" panose="02010600030101010101" pitchFamily="2" charset="-122"/>
              </a:rPr>
              <a:t>读</a:t>
            </a:r>
            <a:r>
              <a:rPr lang="zh-CN" altLang="en-US" sz="1800">
                <a:solidFill>
                  <a:srgbClr val="990033"/>
                </a:solidFill>
                <a:latin typeface="宋体" panose="02010600030101010101" pitchFamily="2" charset="-122"/>
              </a:rPr>
              <a:t>、</a:t>
            </a:r>
            <a:r>
              <a:rPr lang="zh-CN" altLang="en-US" sz="1800">
                <a:solidFill>
                  <a:srgbClr val="FF0000"/>
                </a:solidFill>
                <a:latin typeface="宋体" panose="02010600030101010101" pitchFamily="2" charset="-122"/>
              </a:rPr>
              <a:t>写</a:t>
            </a:r>
            <a:r>
              <a:rPr lang="zh-CN" altLang="en-US" sz="1800">
                <a:solidFill>
                  <a:srgbClr val="990033"/>
                </a:solidFill>
                <a:latin typeface="宋体" panose="02010600030101010101" pitchFamily="2" charset="-122"/>
              </a:rPr>
              <a:t>、</a:t>
            </a:r>
            <a:r>
              <a:rPr lang="zh-CN" altLang="en-US" sz="1800">
                <a:solidFill>
                  <a:srgbClr val="FF0000"/>
                </a:solidFill>
                <a:latin typeface="宋体" panose="02010600030101010101" pitchFamily="2" charset="-122"/>
              </a:rPr>
              <a:t>追加</a:t>
            </a:r>
            <a:r>
              <a:rPr lang="zh-CN" altLang="en-US" sz="1800">
                <a:latin typeface="宋体" panose="02010600030101010101" pitchFamily="2" charset="-122"/>
              </a:rPr>
              <a:t>和</a:t>
            </a:r>
            <a:r>
              <a:rPr lang="zh-CN" altLang="en-US" sz="1800">
                <a:solidFill>
                  <a:srgbClr val="FF0000"/>
                </a:solidFill>
                <a:latin typeface="宋体" panose="02010600030101010101" pitchFamily="2" charset="-122"/>
              </a:rPr>
              <a:t>定位</a:t>
            </a:r>
            <a:r>
              <a:rPr lang="zh-CN" altLang="en-US" sz="1800">
                <a:latin typeface="宋体" panose="02010600030101010101" pitchFamily="2" charset="-122"/>
              </a:rPr>
              <a:t>操作</a:t>
            </a:r>
            <a:r>
              <a:rPr lang="zh-CN" altLang="en-US" sz="1800">
                <a:solidFill>
                  <a:srgbClr val="990033"/>
                </a:solidFill>
                <a:latin typeface="宋体" panose="02010600030101010101" pitchFamily="2" charset="-122"/>
              </a:rPr>
              <a:t>。</a:t>
            </a:r>
          </a:p>
        </p:txBody>
      </p:sp>
      <p:sp>
        <p:nvSpPr>
          <p:cNvPr id="35846" name="Rectangle 6"/>
          <p:cNvSpPr>
            <a:spLocks noChangeArrowheads="1"/>
          </p:cNvSpPr>
          <p:nvPr/>
        </p:nvSpPr>
        <p:spPr bwMode="auto">
          <a:xfrm>
            <a:off x="558800" y="3213100"/>
            <a:ext cx="8116888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10000"/>
              </a:lnSpc>
              <a:buClr>
                <a:srgbClr val="FF0000"/>
              </a:buClr>
              <a:buFont typeface="Wingdings" panose="05000000000000000000" pitchFamily="2" charset="2"/>
              <a:buChar char="p"/>
            </a:pPr>
            <a:r>
              <a:rPr lang="zh-CN" altLang="en-US" sz="2200">
                <a:solidFill>
                  <a:srgbClr val="FF0000"/>
                </a:solidFill>
                <a:latin typeface="宋体" panose="02010600030101010101" pitchFamily="2" charset="-122"/>
              </a:rPr>
              <a:t>关闭文件</a:t>
            </a:r>
            <a:r>
              <a:rPr lang="zh-CN" altLang="en-US" sz="2200">
                <a:solidFill>
                  <a:srgbClr val="990033"/>
                </a:solidFill>
                <a:latin typeface="宋体" panose="02010600030101010101" pitchFamily="2" charset="-122"/>
              </a:rPr>
              <a:t>：</a:t>
            </a:r>
            <a:r>
              <a:rPr lang="zh-CN" altLang="en-US" sz="1800">
                <a:solidFill>
                  <a:srgbClr val="FF0000"/>
                </a:solidFill>
                <a:latin typeface="宋体" panose="02010600030101010101" pitchFamily="2" charset="-122"/>
              </a:rPr>
              <a:t>切断</a:t>
            </a:r>
            <a:r>
              <a:rPr lang="zh-CN" altLang="en-US" sz="1800">
                <a:latin typeface="宋体" panose="02010600030101010101" pitchFamily="2" charset="-122"/>
              </a:rPr>
              <a:t>文件与程序的</a:t>
            </a:r>
            <a:r>
              <a:rPr lang="zh-CN" altLang="en-US" sz="1800">
                <a:solidFill>
                  <a:srgbClr val="FF0000"/>
                </a:solidFill>
                <a:latin typeface="宋体" panose="02010600030101010101" pitchFamily="2" charset="-122"/>
              </a:rPr>
              <a:t>联系</a:t>
            </a:r>
            <a:r>
              <a:rPr lang="zh-CN" altLang="en-US" sz="1800">
                <a:latin typeface="宋体" panose="02010600030101010101" pitchFamily="2" charset="-122"/>
              </a:rPr>
              <a:t>，</a:t>
            </a:r>
            <a:r>
              <a:rPr lang="zh-CN" altLang="en-US" sz="1800">
                <a:solidFill>
                  <a:srgbClr val="FF0000"/>
                </a:solidFill>
                <a:latin typeface="宋体" panose="02010600030101010101" pitchFamily="2" charset="-122"/>
              </a:rPr>
              <a:t>释放</a:t>
            </a:r>
            <a:r>
              <a:rPr lang="zh-CN" altLang="en-US" sz="1800">
                <a:latin typeface="宋体" panose="02010600030101010101" pitchFamily="2" charset="-122"/>
              </a:rPr>
              <a:t>文件缓冲区。</a:t>
            </a:r>
          </a:p>
        </p:txBody>
      </p:sp>
      <p:sp>
        <p:nvSpPr>
          <p:cNvPr id="35847" name="Text Box 7"/>
          <p:cNvSpPr txBox="1">
            <a:spLocks noChangeArrowheads="1"/>
          </p:cNvSpPr>
          <p:nvPr/>
        </p:nvSpPr>
        <p:spPr bwMode="auto">
          <a:xfrm>
            <a:off x="395288" y="4221163"/>
            <a:ext cx="8748712" cy="1752600"/>
          </a:xfrm>
          <a:prstGeom prst="rect">
            <a:avLst/>
          </a:prstGeom>
          <a:solidFill>
            <a:srgbClr val="FFFF99"/>
          </a:solidFill>
          <a:ln w="76200" cmpd="thickThin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ctr">
              <a:buClr>
                <a:srgbClr val="CC99FF"/>
              </a:buClr>
              <a:buFont typeface="Monotype Sorts" pitchFamily="2" charset="2"/>
              <a:buNone/>
              <a:defRPr/>
            </a:pPr>
            <a:r>
              <a:rPr kumimoji="1" lang="zh-CN" altLang="en-US" sz="28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宋体" panose="02010600030101010101" pitchFamily="2" charset="-122"/>
                <a:ea typeface="楷体_GB2312" pitchFamily="49" charset="-122"/>
              </a:rPr>
              <a:t>   </a:t>
            </a:r>
            <a:r>
              <a:rPr kumimoji="1"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</a:t>
            </a:r>
            <a:r>
              <a:rPr kumimoji="1" lang="zh-CN" altLang="en-US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语言的输入输出函数库中提供了大量的函数，用于完成对数据文件的建立、数据的读写、数据的追加等操作。</a:t>
            </a:r>
          </a:p>
          <a:p>
            <a:pPr fontAlgn="ctr">
              <a:buClr>
                <a:srgbClr val="CC99FF"/>
              </a:buClr>
              <a:buFont typeface="Monotype Sorts" pitchFamily="2" charset="2"/>
              <a:buNone/>
              <a:defRPr/>
            </a:pPr>
            <a:r>
              <a:rPr kumimoji="1" lang="zh-CN" altLang="en-US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       在程序中</a:t>
            </a:r>
            <a:r>
              <a:rPr kumimoji="1" lang="zh-CN" altLang="en-US" sz="2400" b="1">
                <a:solidFill>
                  <a:srgbClr val="9900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调用</a:t>
            </a:r>
            <a:r>
              <a:rPr kumimoji="1" lang="zh-CN" altLang="en-US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这些</a:t>
            </a:r>
            <a:r>
              <a:rPr kumimoji="1" lang="zh-CN" altLang="en-US" sz="2400" b="1">
                <a:solidFill>
                  <a:srgbClr val="9900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函数</a:t>
            </a:r>
            <a:r>
              <a:rPr kumimoji="1" lang="zh-CN" altLang="en-US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时，必须先用</a:t>
            </a:r>
            <a:r>
              <a:rPr kumimoji="1"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#include</a:t>
            </a:r>
            <a:r>
              <a:rPr kumimoji="1" lang="zh-CN" altLang="en-US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命令包含</a:t>
            </a:r>
            <a:r>
              <a:rPr kumimoji="1" lang="en-US" altLang="zh-CN" sz="2400" b="1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stdio.h</a:t>
            </a:r>
            <a:r>
              <a:rPr kumimoji="1" lang="zh-CN" altLang="en-US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文件。</a:t>
            </a:r>
            <a:r>
              <a:rPr kumimoji="1" lang="zh-CN" altLang="en-US" sz="28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宋体" panose="02010600030101010101" pitchFamily="2" charset="-122"/>
                <a:ea typeface="楷体_GB2312" pitchFamily="49" charset="-122"/>
              </a:rPr>
              <a:t> </a:t>
            </a:r>
          </a:p>
        </p:txBody>
      </p:sp>
      <p:sp>
        <p:nvSpPr>
          <p:cNvPr id="9224" name="Rectangle 8"/>
          <p:cNvSpPr>
            <a:spLocks noGrp="1" noChangeArrowheads="1"/>
          </p:cNvSpPr>
          <p:nvPr>
            <p:ph type="title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zh-CN" altLang="en-US" smtClean="0">
                <a:solidFill>
                  <a:schemeClr val="bg2"/>
                </a:solidFill>
              </a:rPr>
              <a:t>概述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35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35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35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35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58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58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3" grpId="0" autoUpdateAnimBg="0"/>
      <p:bldP spid="35844" grpId="0" autoUpdateAnimBg="0"/>
      <p:bldP spid="35845" grpId="0" autoUpdateAnimBg="0"/>
      <p:bldP spid="35846" grpId="0" autoUpdateAnimBg="0"/>
      <p:bldP spid="35847" grpId="0" animBg="1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2"/>
          <p:cNvSpPr txBox="1">
            <a:spLocks noChangeArrowheads="1"/>
          </p:cNvSpPr>
          <p:nvPr/>
        </p:nvSpPr>
        <p:spPr bwMode="auto">
          <a:xfrm>
            <a:off x="323850" y="1125538"/>
            <a:ext cx="74898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3200" b="1">
                <a:solidFill>
                  <a:srgbClr val="0000CC"/>
                </a:solidFill>
                <a:ea typeface="楷体_GB2312" pitchFamily="49" charset="-122"/>
              </a:rPr>
              <a:t>对文件进行读写时需要知道：</a:t>
            </a:r>
          </a:p>
        </p:txBody>
      </p:sp>
      <p:sp>
        <p:nvSpPr>
          <p:cNvPr id="36867" name="Text Box 3"/>
          <p:cNvSpPr txBox="1">
            <a:spLocks noChangeArrowheads="1"/>
          </p:cNvSpPr>
          <p:nvPr/>
        </p:nvSpPr>
        <p:spPr bwMode="auto">
          <a:xfrm>
            <a:off x="323850" y="1700213"/>
            <a:ext cx="85693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kumimoji="1" lang="zh-CN" altLang="en-US" b="1">
                <a:solidFill>
                  <a:srgbClr val="FF0000"/>
                </a:solidFill>
                <a:ea typeface="楷体_GB2312" pitchFamily="49" charset="-122"/>
              </a:rPr>
              <a:t>文件名、文件状态</a:t>
            </a:r>
            <a:r>
              <a:rPr kumimoji="1" lang="zh-CN" altLang="en-US" b="1">
                <a:solidFill>
                  <a:srgbClr val="000066"/>
                </a:solidFill>
                <a:ea typeface="楷体_GB2312" pitchFamily="49" charset="-122"/>
              </a:rPr>
              <a:t>、</a:t>
            </a:r>
            <a:r>
              <a:rPr kumimoji="1" lang="zh-CN" altLang="en-US" b="1">
                <a:solidFill>
                  <a:srgbClr val="FF0000"/>
                </a:solidFill>
                <a:ea typeface="楷体_GB2312" pitchFamily="49" charset="-122"/>
              </a:rPr>
              <a:t>当前位置</a:t>
            </a:r>
            <a:r>
              <a:rPr kumimoji="1" lang="zh-CN" altLang="en-US" b="1">
                <a:solidFill>
                  <a:srgbClr val="000066"/>
                </a:solidFill>
                <a:ea typeface="楷体_GB2312" pitchFamily="49" charset="-122"/>
              </a:rPr>
              <a:t>、</a:t>
            </a:r>
            <a:r>
              <a:rPr kumimoji="1" lang="zh-CN" altLang="en-US" b="1">
                <a:solidFill>
                  <a:srgbClr val="FF0000"/>
                </a:solidFill>
                <a:ea typeface="楷体_GB2312" pitchFamily="49" charset="-122"/>
              </a:rPr>
              <a:t>缓冲区</a:t>
            </a:r>
            <a:r>
              <a:rPr kumimoji="1" lang="zh-CN" altLang="en-US" b="1">
                <a:solidFill>
                  <a:srgbClr val="000066"/>
                </a:solidFill>
                <a:ea typeface="楷体_GB2312" pitchFamily="49" charset="-122"/>
              </a:rPr>
              <a:t>的有关信息等</a:t>
            </a:r>
          </a:p>
        </p:txBody>
      </p:sp>
      <p:sp>
        <p:nvSpPr>
          <p:cNvPr id="3686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23850" y="2205038"/>
            <a:ext cx="8458200" cy="2232025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 altLang="zh-CN" dirty="0" smtClean="0">
                <a:ea typeface="宋体" panose="02010600030101010101" pitchFamily="2" charset="-122"/>
              </a:rPr>
              <a:t>1.</a:t>
            </a:r>
            <a:r>
              <a:rPr lang="zh-CN" altLang="en-US" dirty="0" smtClean="0">
                <a:ea typeface="楷体_GB2312" pitchFamily="49" charset="-122"/>
              </a:rPr>
              <a:t>文件类型</a:t>
            </a:r>
            <a:r>
              <a:rPr lang="en-US" altLang="zh-CN" dirty="0" smtClean="0">
                <a:ea typeface="宋体" panose="02010600030101010101" pitchFamily="2" charset="-122"/>
              </a:rPr>
              <a:t>(FILE)</a:t>
            </a:r>
            <a:r>
              <a:rPr lang="en-US" altLang="zh-CN" b="1" dirty="0" smtClean="0">
                <a:ea typeface="宋体" panose="02010600030101010101" pitchFamily="2" charset="-122"/>
              </a:rPr>
              <a:t> </a:t>
            </a:r>
          </a:p>
          <a:p>
            <a:pPr lvl="1">
              <a:defRPr/>
            </a:pPr>
            <a:r>
              <a:rPr kumimoji="1" lang="zh-CN" altLang="en-US" b="1" dirty="0" smtClean="0">
                <a:ea typeface="楷体_GB2312" pitchFamily="49" charset="-122"/>
              </a:rPr>
              <a:t>每个被使用的文件都在内存中开辟一个区，用来存放文件的有关信息（如文件名，状态，当前位置等）。这些信息保存在一个结构体类型的变量中。</a:t>
            </a:r>
            <a:r>
              <a:rPr kumimoji="1" lang="zh-CN" altLang="en-US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结构体类型由系统定义为</a:t>
            </a:r>
            <a:r>
              <a:rPr kumimoji="1" lang="zh-CN" altLang="en-US" b="1" dirty="0" smtClean="0">
                <a:ea typeface="楷体_GB2312" pitchFamily="49" charset="-122"/>
              </a:rPr>
              <a:t>“</a:t>
            </a:r>
            <a:r>
              <a:rPr kumimoji="1" lang="en-US" altLang="zh-CN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FILE</a:t>
            </a:r>
            <a:r>
              <a:rPr kumimoji="1" lang="en-US" altLang="zh-CN" b="1" dirty="0" smtClean="0">
                <a:ea typeface="宋体" panose="02010600030101010101" pitchFamily="2" charset="-122"/>
              </a:rPr>
              <a:t>”</a:t>
            </a:r>
            <a:r>
              <a:rPr kumimoji="1" lang="zh-CN" altLang="en-US" b="1" dirty="0" smtClean="0">
                <a:ea typeface="楷体_GB2312" pitchFamily="49" charset="-122"/>
              </a:rPr>
              <a:t>。</a:t>
            </a:r>
            <a:endParaRPr lang="zh-CN" altLang="en-US" b="1" dirty="0" smtClean="0">
              <a:ea typeface="楷体_GB2312" pitchFamily="49" charset="-122"/>
            </a:endParaRPr>
          </a:p>
        </p:txBody>
      </p:sp>
      <p:sp>
        <p:nvSpPr>
          <p:cNvPr id="36869" name="Text Box 5"/>
          <p:cNvSpPr txBox="1">
            <a:spLocks noChangeArrowheads="1"/>
          </p:cNvSpPr>
          <p:nvPr/>
        </p:nvSpPr>
        <p:spPr bwMode="auto">
          <a:xfrm>
            <a:off x="971550" y="4437063"/>
            <a:ext cx="7467600" cy="180022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b="1">
                <a:ea typeface="楷体_GB2312" pitchFamily="49" charset="-122"/>
              </a:rPr>
              <a:t>typedef   struct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b="1">
                <a:ea typeface="楷体_GB2312" pitchFamily="49" charset="-122"/>
              </a:rPr>
              <a:t> {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b="1">
                <a:ea typeface="楷体_GB2312" pitchFamily="49" charset="-122"/>
              </a:rPr>
              <a:t>     </a:t>
            </a:r>
            <a:r>
              <a:rPr lang="en-US" altLang="zh-CN" b="1">
                <a:ea typeface="Arial Unicode MS" panose="020B0604020202020204" pitchFamily="34" charset="-122"/>
                <a:cs typeface="Arial Unicode MS" panose="020B0604020202020204" pitchFamily="34" charset="-122"/>
              </a:rPr>
              <a:t>⋮                         </a:t>
            </a:r>
            <a:r>
              <a:rPr lang="en-US" altLang="zh-CN" sz="1800" b="1">
                <a:latin typeface="Arial" panose="020B0604020202020204" pitchFamily="34" charset="0"/>
              </a:rPr>
              <a:t>//</a:t>
            </a:r>
            <a:r>
              <a:rPr lang="zh-CN" altLang="en-US" sz="1800" b="1">
                <a:latin typeface="Arial" panose="020B0604020202020204" pitchFamily="34" charset="0"/>
              </a:rPr>
              <a:t>结构体成员项，用来存放文件的 状态信息</a:t>
            </a:r>
            <a:r>
              <a:rPr lang="zh-CN" altLang="en-US" b="1">
                <a:ea typeface="Arial Unicode MS" panose="020B0604020202020204" pitchFamily="34" charset="-122"/>
                <a:cs typeface="Arial Unicode MS" panose="020B0604020202020204" pitchFamily="34" charset="-122"/>
              </a:rPr>
              <a:t>         </a:t>
            </a:r>
            <a:endParaRPr lang="zh-CN" altLang="en-US" b="1">
              <a:ea typeface="楷体_GB2312" pitchFamily="49" charset="-122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b="1">
                <a:ea typeface="楷体_GB2312" pitchFamily="49" charset="-122"/>
              </a:rPr>
              <a:t>  </a:t>
            </a:r>
            <a:r>
              <a:rPr lang="en-US" altLang="zh-CN" b="1">
                <a:ea typeface="楷体_GB2312" pitchFamily="49" charset="-122"/>
              </a:rPr>
              <a:t>}</a:t>
            </a:r>
            <a:r>
              <a:rPr lang="en-US" altLang="zh-CN" b="1">
                <a:solidFill>
                  <a:srgbClr val="D70707"/>
                </a:solidFill>
                <a:ea typeface="楷体_GB2312" pitchFamily="49" charset="-122"/>
              </a:rPr>
              <a:t>FILE;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title"/>
          </p:nvPr>
        </p:nvSpPr>
        <p:spPr>
          <a:xfrm>
            <a:off x="323850" y="260350"/>
            <a:ext cx="7200900" cy="836613"/>
          </a:xfrm>
        </p:spPr>
        <p:txBody>
          <a:bodyPr/>
          <a:lstStyle/>
          <a:p>
            <a:r>
              <a:rPr lang="zh-CN" altLang="en-US" smtClean="0">
                <a:solidFill>
                  <a:schemeClr val="bg2"/>
                </a:solidFill>
              </a:rPr>
              <a:t>文件类型指针与文件打开、关闭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8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68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68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68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68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6" grpId="0" build="p" autoUpdateAnimBg="0"/>
      <p:bldP spid="36867" grpId="0" build="p" autoUpdateAnimBg="0"/>
      <p:bldP spid="36868" grpId="0" build="p"/>
      <p:bldP spid="3686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2"/>
          <p:cNvSpPr txBox="1">
            <a:spLocks noChangeArrowheads="1"/>
          </p:cNvSpPr>
          <p:nvPr/>
        </p:nvSpPr>
        <p:spPr bwMode="auto">
          <a:xfrm>
            <a:off x="971550" y="1700213"/>
            <a:ext cx="43434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kumimoji="1" lang="en-US" altLang="zh-CN" sz="3000" b="1" dirty="0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FILE</a:t>
            </a:r>
            <a:r>
              <a:rPr kumimoji="1" lang="en-US" altLang="zh-CN" sz="3000" b="1" dirty="0">
                <a:solidFill>
                  <a:srgbClr val="FFFF00"/>
                </a:solidFill>
              </a:rPr>
              <a:t>  </a:t>
            </a:r>
            <a:r>
              <a:rPr kumimoji="1" lang="en-US" altLang="zh-CN" sz="3000" b="1" dirty="0">
                <a:solidFill>
                  <a:srgbClr val="FF0066"/>
                </a:solidFill>
              </a:rPr>
              <a:t>*</a:t>
            </a:r>
            <a:r>
              <a:rPr kumimoji="1" lang="zh-CN" altLang="en-US" sz="3000" b="1" dirty="0">
                <a:solidFill>
                  <a:srgbClr val="990033"/>
                </a:solidFill>
              </a:rPr>
              <a:t>指针变量名</a:t>
            </a:r>
            <a:r>
              <a:rPr kumimoji="1" lang="en-US" altLang="zh-CN" sz="3000" b="1" dirty="0">
                <a:solidFill>
                  <a:srgbClr val="990033"/>
                </a:solidFill>
              </a:rPr>
              <a:t>;</a:t>
            </a:r>
          </a:p>
        </p:txBody>
      </p:sp>
      <p:sp>
        <p:nvSpPr>
          <p:cNvPr id="37891" name="Rectangle 3"/>
          <p:cNvSpPr>
            <a:spLocks noChangeArrowheads="1"/>
          </p:cNvSpPr>
          <p:nvPr/>
        </p:nvSpPr>
        <p:spPr bwMode="auto">
          <a:xfrm>
            <a:off x="468313" y="1196975"/>
            <a:ext cx="4648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1" hangingPunct="1">
              <a:defRPr/>
            </a:pPr>
            <a:r>
              <a:rPr lang="en-US" altLang="zh-CN" sz="2800" b="1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2. </a:t>
            </a:r>
            <a:r>
              <a:rPr lang="zh-CN" altLang="en-US" sz="2800" b="1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文件类型指针的定义</a:t>
            </a:r>
          </a:p>
        </p:txBody>
      </p:sp>
      <p:sp>
        <p:nvSpPr>
          <p:cNvPr id="37892" name="Rectangle 4"/>
          <p:cNvSpPr>
            <a:spLocks noChangeArrowheads="1"/>
          </p:cNvSpPr>
          <p:nvPr/>
        </p:nvSpPr>
        <p:spPr bwMode="auto">
          <a:xfrm>
            <a:off x="395288" y="2420938"/>
            <a:ext cx="8388350" cy="2613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marL="342900" indent="-3429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30000"/>
              </a:spcBef>
              <a:buClrTx/>
              <a:buFontTx/>
              <a:buNone/>
            </a:pPr>
            <a:r>
              <a:rPr lang="zh-CN" altLang="en-US" b="1">
                <a:latin typeface="Arial" panose="020B0604020202020204" pitchFamily="34" charset="0"/>
              </a:rPr>
              <a:t>说明：</a:t>
            </a:r>
          </a:p>
          <a:p>
            <a:pPr eaLnBrk="1" hangingPunct="1">
              <a:spcBef>
                <a:spcPct val="30000"/>
              </a:spcBef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lang="zh-CN" altLang="en-US" b="1">
                <a:latin typeface="Arial" panose="020B0604020202020204" pitchFamily="34" charset="0"/>
              </a:rPr>
              <a:t>定义文件指针变量时，必须使用“</a:t>
            </a:r>
            <a:r>
              <a:rPr lang="en-US" altLang="zh-CN" b="1">
                <a:solidFill>
                  <a:srgbClr val="FF0000"/>
                </a:solidFill>
                <a:latin typeface="Arial" panose="020B0604020202020204" pitchFamily="34" charset="0"/>
              </a:rPr>
              <a:t>FILE</a:t>
            </a:r>
            <a:r>
              <a:rPr lang="en-US" altLang="zh-CN" b="1">
                <a:latin typeface="Arial" panose="020B0604020202020204" pitchFamily="34" charset="0"/>
              </a:rPr>
              <a:t>”</a:t>
            </a:r>
            <a:r>
              <a:rPr lang="zh-CN" altLang="en-US" b="1">
                <a:latin typeface="Arial" panose="020B0604020202020204" pitchFamily="34" charset="0"/>
              </a:rPr>
              <a:t>类型，而且必须是</a:t>
            </a:r>
            <a:r>
              <a:rPr lang="zh-CN" altLang="en-US" b="1">
                <a:solidFill>
                  <a:srgbClr val="FF0000"/>
                </a:solidFill>
                <a:latin typeface="Arial" panose="020B0604020202020204" pitchFamily="34" charset="0"/>
              </a:rPr>
              <a:t>大写</a:t>
            </a:r>
            <a:r>
              <a:rPr lang="zh-CN" altLang="en-US" b="1">
                <a:latin typeface="Arial" panose="020B0604020202020204" pitchFamily="34" charset="0"/>
              </a:rPr>
              <a:t>。</a:t>
            </a:r>
          </a:p>
          <a:p>
            <a:pPr eaLnBrk="1" hangingPunct="1">
              <a:spcBef>
                <a:spcPct val="30000"/>
              </a:spcBef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lang="zh-CN" altLang="en-US" b="1">
                <a:latin typeface="Arial" panose="020B0604020202020204" pitchFamily="34" charset="0"/>
              </a:rPr>
              <a:t>例如定义两个文件指针变量：</a:t>
            </a:r>
          </a:p>
          <a:p>
            <a:pPr lvl="1" eaLnBrk="1" hangingPunct="1">
              <a:spcBef>
                <a:spcPct val="30000"/>
              </a:spcBef>
              <a:buClrTx/>
              <a:buFontTx/>
              <a:buNone/>
            </a:pPr>
            <a:r>
              <a:rPr lang="zh-CN" altLang="en-US" sz="2800" b="1">
                <a:solidFill>
                  <a:schemeClr val="tx1"/>
                </a:solidFill>
                <a:latin typeface="Arial" panose="020B0604020202020204" pitchFamily="34" charset="0"/>
              </a:rPr>
              <a:t>	      </a:t>
            </a:r>
            <a:r>
              <a:rPr lang="en-US" altLang="zh-CN" sz="2800" b="1">
                <a:solidFill>
                  <a:srgbClr val="FF0066"/>
                </a:solidFill>
                <a:latin typeface="Arial" panose="020B0604020202020204" pitchFamily="34" charset="0"/>
              </a:rPr>
              <a:t>FILE</a:t>
            </a:r>
            <a:r>
              <a:rPr lang="en-US" altLang="zh-CN" sz="2800" b="1">
                <a:solidFill>
                  <a:schemeClr val="tx1"/>
                </a:solidFill>
                <a:latin typeface="Arial" panose="020B0604020202020204" pitchFamily="34" charset="0"/>
              </a:rPr>
              <a:t>  </a:t>
            </a:r>
            <a:r>
              <a:rPr lang="en-US" altLang="zh-CN" sz="2800" b="1">
                <a:latin typeface="Arial" panose="020B0604020202020204" pitchFamily="34" charset="0"/>
              </a:rPr>
              <a:t>*fp1, *fp2;</a:t>
            </a:r>
          </a:p>
        </p:txBody>
      </p:sp>
      <p:sp>
        <p:nvSpPr>
          <p:cNvPr id="37893" name="Text Box 5"/>
          <p:cNvSpPr txBox="1">
            <a:spLocks noChangeArrowheads="1"/>
          </p:cNvSpPr>
          <p:nvPr/>
        </p:nvSpPr>
        <p:spPr bwMode="auto">
          <a:xfrm>
            <a:off x="468313" y="5229225"/>
            <a:ext cx="8270875" cy="1060450"/>
          </a:xfrm>
          <a:prstGeom prst="rect">
            <a:avLst/>
          </a:prstGeom>
          <a:solidFill>
            <a:srgbClr val="FFFF00"/>
          </a:solidFill>
          <a:ln w="28575" algn="ctr">
            <a:solidFill>
              <a:srgbClr val="FF99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342900" indent="-3429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Clr>
                <a:srgbClr val="FFCC00"/>
              </a:buClr>
            </a:pPr>
            <a:r>
              <a:rPr kumimoji="1" lang="zh-CN" altLang="en-US" b="1"/>
              <a:t>程序中使用的每一个数据文件都必须定义文件指针</a:t>
            </a:r>
            <a:r>
              <a:rPr kumimoji="1" lang="en-US" altLang="zh-CN" b="1"/>
              <a:t>!</a:t>
            </a:r>
          </a:p>
          <a:p>
            <a:pPr eaLnBrk="1" hangingPunct="1">
              <a:buClr>
                <a:srgbClr val="FFCC00"/>
              </a:buClr>
            </a:pPr>
            <a:r>
              <a:rPr kumimoji="1" lang="zh-CN" altLang="en-US" b="1"/>
              <a:t>只能通过文件指针访问数据文件。</a:t>
            </a:r>
          </a:p>
        </p:txBody>
      </p:sp>
      <p:sp>
        <p:nvSpPr>
          <p:cNvPr id="11270" name="Rectangle 7"/>
          <p:cNvSpPr>
            <a:spLocks noChangeArrowheads="1"/>
          </p:cNvSpPr>
          <p:nvPr/>
        </p:nvSpPr>
        <p:spPr bwMode="auto">
          <a:xfrm>
            <a:off x="323850" y="260350"/>
            <a:ext cx="7200900" cy="836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3200" b="1">
                <a:latin typeface="黑体" panose="02010609060101010101" pitchFamily="49" charset="-122"/>
                <a:ea typeface="黑体" panose="02010609060101010101" pitchFamily="49" charset="-122"/>
              </a:rPr>
              <a:t>文件类型指针与文件打开、关闭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7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78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78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78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78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78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78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78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78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 tmFilter="0,0; .5, 1; 1, 1"/>
                                        <p:tgtEl>
                                          <p:spTgt spid="37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0" grpId="0"/>
      <p:bldP spid="37891" grpId="0"/>
      <p:bldP spid="37892" grpId="0" build="p"/>
      <p:bldP spid="3789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AutoShape 2"/>
          <p:cNvSpPr>
            <a:spLocks/>
          </p:cNvSpPr>
          <p:nvPr/>
        </p:nvSpPr>
        <p:spPr bwMode="auto">
          <a:xfrm>
            <a:off x="3908425" y="1344613"/>
            <a:ext cx="76200" cy="533400"/>
          </a:xfrm>
          <a:prstGeom prst="leftBrace">
            <a:avLst>
              <a:gd name="adj1" fmla="val 58333"/>
              <a:gd name="adj2" fmla="val 50000"/>
            </a:avLst>
          </a:prstGeom>
          <a:noFill/>
          <a:ln w="38100" cap="sq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4154488" y="1143000"/>
            <a:ext cx="25939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 b="1">
                <a:ea typeface="楷体_GB2312" pitchFamily="49" charset="-122"/>
              </a:rPr>
              <a:t>文件的打开  </a:t>
            </a:r>
            <a:r>
              <a:rPr lang="en-US" altLang="zh-CN" sz="2400" b="1">
                <a:solidFill>
                  <a:srgbClr val="D70707"/>
                </a:solidFill>
                <a:ea typeface="楷体_GB2312" pitchFamily="49" charset="-122"/>
              </a:rPr>
              <a:t>fopen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 b="1">
                <a:ea typeface="楷体_GB2312" pitchFamily="49" charset="-122"/>
              </a:rPr>
              <a:t>文件的关闭  </a:t>
            </a:r>
            <a:r>
              <a:rPr lang="en-US" altLang="zh-CN" sz="2400" b="1">
                <a:solidFill>
                  <a:srgbClr val="D70707"/>
                </a:solidFill>
                <a:ea typeface="楷体_GB2312" pitchFamily="49" charset="-122"/>
              </a:rPr>
              <a:t>fclose</a:t>
            </a:r>
            <a:endParaRPr lang="en-US" altLang="zh-CN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2292" name="AutoShape 4"/>
          <p:cNvSpPr>
            <a:spLocks/>
          </p:cNvSpPr>
          <p:nvPr/>
        </p:nvSpPr>
        <p:spPr bwMode="auto">
          <a:xfrm>
            <a:off x="3832225" y="2563813"/>
            <a:ext cx="76200" cy="1295400"/>
          </a:xfrm>
          <a:prstGeom prst="leftBrace">
            <a:avLst>
              <a:gd name="adj1" fmla="val 141667"/>
              <a:gd name="adj2" fmla="val 50000"/>
            </a:avLst>
          </a:prstGeom>
          <a:noFill/>
          <a:ln w="38100" cap="sq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4038600" y="2432050"/>
            <a:ext cx="5181600" cy="182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 b="1">
                <a:ea typeface="楷体_GB2312" pitchFamily="49" charset="-122"/>
              </a:rPr>
              <a:t>字符的输入</a:t>
            </a:r>
            <a:r>
              <a:rPr lang="en-US" altLang="zh-CN" sz="2400" b="1">
                <a:ea typeface="楷体_GB2312" pitchFamily="49" charset="-122"/>
              </a:rPr>
              <a:t>/</a:t>
            </a:r>
            <a:r>
              <a:rPr lang="zh-CN" altLang="en-US" sz="2400" b="1">
                <a:ea typeface="楷体_GB2312" pitchFamily="49" charset="-122"/>
              </a:rPr>
              <a:t>输出：   </a:t>
            </a:r>
            <a:r>
              <a:rPr lang="en-US" altLang="zh-CN" sz="2400" b="1">
                <a:solidFill>
                  <a:srgbClr val="D70707"/>
                </a:solidFill>
                <a:ea typeface="楷体_GB2312" pitchFamily="49" charset="-122"/>
              </a:rPr>
              <a:t>fgetc       fputc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 b="1">
                <a:ea typeface="楷体_GB2312" pitchFamily="49" charset="-122"/>
              </a:rPr>
              <a:t>字符串的输入</a:t>
            </a:r>
            <a:r>
              <a:rPr lang="en-US" altLang="zh-CN" sz="2400" b="1">
                <a:ea typeface="楷体_GB2312" pitchFamily="49" charset="-122"/>
              </a:rPr>
              <a:t>/</a:t>
            </a:r>
            <a:r>
              <a:rPr lang="zh-CN" altLang="en-US" sz="2400" b="1">
                <a:ea typeface="楷体_GB2312" pitchFamily="49" charset="-122"/>
              </a:rPr>
              <a:t>输出</a:t>
            </a:r>
            <a:r>
              <a:rPr lang="en-US" altLang="zh-CN" sz="2400" b="1">
                <a:ea typeface="楷体_GB2312" pitchFamily="49" charset="-122"/>
              </a:rPr>
              <a:t>:  </a:t>
            </a:r>
            <a:r>
              <a:rPr lang="en-US" altLang="zh-CN" sz="2400" b="1">
                <a:solidFill>
                  <a:srgbClr val="D70707"/>
                </a:solidFill>
                <a:ea typeface="楷体_GB2312" pitchFamily="49" charset="-122"/>
              </a:rPr>
              <a:t>fgets       fputs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 b="1">
                <a:ea typeface="楷体_GB2312" pitchFamily="49" charset="-122"/>
              </a:rPr>
              <a:t>格式化输入</a:t>
            </a:r>
            <a:r>
              <a:rPr lang="en-US" altLang="zh-CN" sz="2400" b="1">
                <a:ea typeface="楷体_GB2312" pitchFamily="49" charset="-122"/>
              </a:rPr>
              <a:t>/</a:t>
            </a:r>
            <a:r>
              <a:rPr lang="zh-CN" altLang="en-US" sz="2400" b="1">
                <a:ea typeface="楷体_GB2312" pitchFamily="49" charset="-122"/>
              </a:rPr>
              <a:t>输出：   </a:t>
            </a:r>
            <a:r>
              <a:rPr lang="en-US" altLang="zh-CN" sz="2400" b="1">
                <a:solidFill>
                  <a:srgbClr val="D70707"/>
                </a:solidFill>
                <a:ea typeface="楷体_GB2312" pitchFamily="49" charset="-122"/>
              </a:rPr>
              <a:t>fscanf     fprintf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 b="1">
                <a:ea typeface="楷体_GB2312" pitchFamily="49" charset="-122"/>
              </a:rPr>
              <a:t>数据块的输入</a:t>
            </a:r>
            <a:r>
              <a:rPr lang="en-US" altLang="zh-CN" sz="2400" b="1">
                <a:ea typeface="楷体_GB2312" pitchFamily="49" charset="-122"/>
              </a:rPr>
              <a:t>/</a:t>
            </a:r>
            <a:r>
              <a:rPr lang="zh-CN" altLang="en-US" sz="2400" b="1">
                <a:ea typeface="楷体_GB2312" pitchFamily="49" charset="-122"/>
              </a:rPr>
              <a:t>输出</a:t>
            </a:r>
            <a:r>
              <a:rPr lang="en-US" altLang="zh-CN" sz="2400" b="1">
                <a:ea typeface="楷体_GB2312" pitchFamily="49" charset="-122"/>
              </a:rPr>
              <a:t>:  </a:t>
            </a:r>
            <a:r>
              <a:rPr lang="en-US" altLang="zh-CN" sz="2400" b="1">
                <a:solidFill>
                  <a:schemeClr val="accent2"/>
                </a:solidFill>
                <a:ea typeface="楷体_GB2312" pitchFamily="49" charset="-122"/>
              </a:rPr>
              <a:t>fread      fwrite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2294" name="AutoShape 6"/>
          <p:cNvSpPr>
            <a:spLocks/>
          </p:cNvSpPr>
          <p:nvPr/>
        </p:nvSpPr>
        <p:spPr bwMode="auto">
          <a:xfrm>
            <a:off x="3679825" y="4292600"/>
            <a:ext cx="76200" cy="533400"/>
          </a:xfrm>
          <a:prstGeom prst="leftBrace">
            <a:avLst>
              <a:gd name="adj1" fmla="val 58333"/>
              <a:gd name="adj2" fmla="val 50000"/>
            </a:avLst>
          </a:prstGeom>
          <a:noFill/>
          <a:ln w="38100" cap="sq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12295" name="Text Box 7"/>
          <p:cNvSpPr txBox="1">
            <a:spLocks noChangeArrowheads="1"/>
          </p:cNvSpPr>
          <p:nvPr/>
        </p:nvSpPr>
        <p:spPr bwMode="auto">
          <a:xfrm>
            <a:off x="3829050" y="4106863"/>
            <a:ext cx="12477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 b="1">
                <a:ea typeface="楷体_GB2312" pitchFamily="49" charset="-122"/>
              </a:rPr>
              <a:t>  </a:t>
            </a:r>
            <a:r>
              <a:rPr lang="en-US" altLang="zh-CN" sz="2400" b="1">
                <a:solidFill>
                  <a:schemeClr val="accent2"/>
                </a:solidFill>
                <a:ea typeface="楷体_GB2312" pitchFamily="49" charset="-122"/>
              </a:rPr>
              <a:t>rewind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 b="1">
                <a:solidFill>
                  <a:schemeClr val="accent2"/>
                </a:solidFill>
                <a:ea typeface="楷体_GB2312" pitchFamily="49" charset="-122"/>
              </a:rPr>
              <a:t>  fseek</a:t>
            </a:r>
            <a:endParaRPr lang="en-US" altLang="zh-CN" sz="1800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38920" name="Text Box 8"/>
          <p:cNvSpPr txBox="1">
            <a:spLocks noChangeArrowheads="1"/>
          </p:cNvSpPr>
          <p:nvPr/>
        </p:nvSpPr>
        <p:spPr bwMode="auto">
          <a:xfrm>
            <a:off x="1200150" y="1344613"/>
            <a:ext cx="2651125" cy="337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eaLnBrk="1" hangingPunct="1">
              <a:defRPr/>
            </a:pPr>
            <a:r>
              <a:rPr lang="zh-CN" altLang="en-US" sz="2400" b="1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文件的打开与关闭</a:t>
            </a:r>
          </a:p>
          <a:p>
            <a:pPr eaLnBrk="1" hangingPunct="1">
              <a:defRPr/>
            </a:pPr>
            <a:endParaRPr lang="zh-CN" altLang="en-US" sz="2400" b="1">
              <a:solidFill>
                <a:schemeClr val="bg2"/>
              </a:solidFill>
              <a:effectLst>
                <a:outerShdw blurRad="38100" dist="38100" dir="2700000" algn="tl">
                  <a:srgbClr val="000000"/>
                </a:outerShdw>
              </a:effectLst>
              <a:ea typeface="楷体_GB2312" pitchFamily="49" charset="-122"/>
            </a:endParaRPr>
          </a:p>
          <a:p>
            <a:pPr eaLnBrk="1" hangingPunct="1">
              <a:defRPr/>
            </a:pPr>
            <a:endParaRPr lang="zh-CN" altLang="en-US" sz="2400" b="1">
              <a:solidFill>
                <a:schemeClr val="bg2"/>
              </a:solidFill>
              <a:effectLst>
                <a:outerShdw blurRad="38100" dist="38100" dir="2700000" algn="tl">
                  <a:srgbClr val="000000"/>
                </a:outerShdw>
              </a:effectLst>
              <a:ea typeface="楷体_GB2312" pitchFamily="49" charset="-122"/>
            </a:endParaRPr>
          </a:p>
          <a:p>
            <a:pPr eaLnBrk="1" hangingPunct="1">
              <a:defRPr/>
            </a:pPr>
            <a:r>
              <a:rPr lang="zh-CN" altLang="en-US" sz="2400" b="1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  </a:t>
            </a:r>
          </a:p>
          <a:p>
            <a:pPr eaLnBrk="1" hangingPunct="1">
              <a:defRPr/>
            </a:pPr>
            <a:r>
              <a:rPr lang="zh-CN" altLang="en-US" sz="2400" b="1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文件的读写函数</a:t>
            </a:r>
          </a:p>
          <a:p>
            <a:pPr eaLnBrk="1" hangingPunct="1">
              <a:defRPr/>
            </a:pPr>
            <a:endParaRPr lang="zh-CN" altLang="en-US" sz="2400" b="1">
              <a:solidFill>
                <a:schemeClr val="bg2"/>
              </a:solidFill>
              <a:effectLst>
                <a:outerShdw blurRad="38100" dist="38100" dir="2700000" algn="tl">
                  <a:srgbClr val="000000"/>
                </a:outerShdw>
              </a:effectLst>
              <a:ea typeface="楷体_GB2312" pitchFamily="49" charset="-122"/>
            </a:endParaRPr>
          </a:p>
          <a:p>
            <a:pPr eaLnBrk="1" hangingPunct="1">
              <a:defRPr/>
            </a:pPr>
            <a:endParaRPr lang="zh-CN" altLang="en-US" sz="2400" b="1">
              <a:solidFill>
                <a:schemeClr val="bg2"/>
              </a:solidFill>
              <a:effectLst>
                <a:outerShdw blurRad="38100" dist="38100" dir="2700000" algn="tl">
                  <a:srgbClr val="000000"/>
                </a:outerShdw>
              </a:effectLst>
              <a:ea typeface="楷体_GB2312" pitchFamily="49" charset="-122"/>
            </a:endParaRPr>
          </a:p>
          <a:p>
            <a:pPr eaLnBrk="1" hangingPunct="1">
              <a:defRPr/>
            </a:pPr>
            <a:endParaRPr lang="zh-CN" altLang="en-US" sz="2400" b="1">
              <a:solidFill>
                <a:schemeClr val="bg2"/>
              </a:solidFill>
              <a:effectLst>
                <a:outerShdw blurRad="38100" dist="38100" dir="2700000" algn="tl">
                  <a:srgbClr val="000000"/>
                </a:outerShdw>
              </a:effectLst>
              <a:ea typeface="楷体_GB2312" pitchFamily="49" charset="-122"/>
            </a:endParaRPr>
          </a:p>
          <a:p>
            <a:pPr eaLnBrk="1" hangingPunct="1">
              <a:defRPr/>
            </a:pPr>
            <a:r>
              <a:rPr lang="zh-CN" altLang="en-US" sz="2400" b="1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文件的定位函数</a:t>
            </a:r>
            <a:endParaRPr lang="zh-CN" altLang="en-US" b="1">
              <a:solidFill>
                <a:schemeClr val="bg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2297" name="AutoShape 9"/>
          <p:cNvSpPr>
            <a:spLocks/>
          </p:cNvSpPr>
          <p:nvPr/>
        </p:nvSpPr>
        <p:spPr bwMode="auto">
          <a:xfrm>
            <a:off x="784225" y="1516063"/>
            <a:ext cx="304800" cy="3048000"/>
          </a:xfrm>
          <a:prstGeom prst="leftBrace">
            <a:avLst>
              <a:gd name="adj1" fmla="val 83333"/>
              <a:gd name="adj2" fmla="val 52444"/>
            </a:avLst>
          </a:prstGeom>
          <a:noFill/>
          <a:ln w="38100" cap="sq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12298" name="Text Box 10"/>
          <p:cNvSpPr txBox="1">
            <a:spLocks noChangeArrowheads="1"/>
          </p:cNvSpPr>
          <p:nvPr/>
        </p:nvSpPr>
        <p:spPr bwMode="auto">
          <a:xfrm>
            <a:off x="179388" y="1557338"/>
            <a:ext cx="549275" cy="3267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 b="1">
                <a:latin typeface="Arial" panose="020B0604020202020204" pitchFamily="34" charset="0"/>
                <a:ea typeface="华文中宋" panose="02010600040101010101" pitchFamily="2" charset="-122"/>
              </a:rPr>
              <a:t>与文件有关的函数</a:t>
            </a:r>
          </a:p>
        </p:txBody>
      </p:sp>
      <p:sp>
        <p:nvSpPr>
          <p:cNvPr id="12299" name="Rectangle 13"/>
          <p:cNvSpPr>
            <a:spLocks noGrp="1" noChangeArrowheads="1"/>
          </p:cNvSpPr>
          <p:nvPr>
            <p:ph type="title"/>
          </p:nvPr>
        </p:nvSpPr>
        <p:spPr>
          <a:xfrm>
            <a:off x="323850" y="260350"/>
            <a:ext cx="7200900" cy="836613"/>
          </a:xfrm>
          <a:noFill/>
        </p:spPr>
        <p:txBody>
          <a:bodyPr/>
          <a:lstStyle/>
          <a:p>
            <a:r>
              <a:rPr lang="zh-CN" altLang="en-US" smtClean="0">
                <a:solidFill>
                  <a:schemeClr val="bg2"/>
                </a:solidFill>
              </a:rPr>
              <a:t>文件类型指针与文件打开、关闭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HS Template">
  <a:themeElements>
    <a:clrScheme name="CHS Template 1">
      <a:dk1>
        <a:srgbClr val="200B5B"/>
      </a:dk1>
      <a:lt1>
        <a:srgbClr val="EAEAEA"/>
      </a:lt1>
      <a:dk2>
        <a:srgbClr val="6600FF"/>
      </a:dk2>
      <a:lt2>
        <a:srgbClr val="FFCC66"/>
      </a:lt2>
      <a:accent1>
        <a:srgbClr val="EEB00B"/>
      </a:accent1>
      <a:accent2>
        <a:srgbClr val="6600CC"/>
      </a:accent2>
      <a:accent3>
        <a:srgbClr val="B8AAFF"/>
      </a:accent3>
      <a:accent4>
        <a:srgbClr val="C8C8C8"/>
      </a:accent4>
      <a:accent5>
        <a:srgbClr val="F5D4AA"/>
      </a:accent5>
      <a:accent6>
        <a:srgbClr val="5C00B9"/>
      </a:accent6>
      <a:hlink>
        <a:srgbClr val="FF33CC"/>
      </a:hlink>
      <a:folHlink>
        <a:srgbClr val="CC99FF"/>
      </a:folHlink>
    </a:clrScheme>
    <a:fontScheme name="CHS Template">
      <a:majorFont>
        <a:latin typeface="黑体"/>
        <a:ea typeface="黑体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HS Template 1">
        <a:dk1>
          <a:srgbClr val="200B5B"/>
        </a:dk1>
        <a:lt1>
          <a:srgbClr val="EAEAEA"/>
        </a:lt1>
        <a:dk2>
          <a:srgbClr val="6600FF"/>
        </a:dk2>
        <a:lt2>
          <a:srgbClr val="FFCC66"/>
        </a:lt2>
        <a:accent1>
          <a:srgbClr val="EEB00B"/>
        </a:accent1>
        <a:accent2>
          <a:srgbClr val="6600CC"/>
        </a:accent2>
        <a:accent3>
          <a:srgbClr val="B8AAFF"/>
        </a:accent3>
        <a:accent4>
          <a:srgbClr val="C8C8C8"/>
        </a:accent4>
        <a:accent5>
          <a:srgbClr val="F5D4AA"/>
        </a:accent5>
        <a:accent6>
          <a:srgbClr val="5C00B9"/>
        </a:accent6>
        <a:hlink>
          <a:srgbClr val="FF33CC"/>
        </a:hlink>
        <a:folHlink>
          <a:srgbClr val="CC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S Template 2">
        <a:dk1>
          <a:srgbClr val="393939"/>
        </a:dk1>
        <a:lt1>
          <a:srgbClr val="FFFFFF"/>
        </a:lt1>
        <a:dk2>
          <a:srgbClr val="6600CC"/>
        </a:dk2>
        <a:lt2>
          <a:srgbClr val="CCCCFF"/>
        </a:lt2>
        <a:accent1>
          <a:srgbClr val="F9D87E"/>
        </a:accent1>
        <a:accent2>
          <a:srgbClr val="FFCCCC"/>
        </a:accent2>
        <a:accent3>
          <a:srgbClr val="FFFFFF"/>
        </a:accent3>
        <a:accent4>
          <a:srgbClr val="2F2F2F"/>
        </a:accent4>
        <a:accent5>
          <a:srgbClr val="FBE9C0"/>
        </a:accent5>
        <a:accent6>
          <a:srgbClr val="E7B9B9"/>
        </a:accent6>
        <a:hlink>
          <a:srgbClr val="FFCCFF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S Template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CBCBCB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555555"/>
        </a:accent6>
        <a:hlink>
          <a:srgbClr val="969696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S Template 4">
        <a:dk1>
          <a:srgbClr val="330000"/>
        </a:dk1>
        <a:lt1>
          <a:srgbClr val="FFFFCC"/>
        </a:lt1>
        <a:dk2>
          <a:srgbClr val="000000"/>
        </a:dk2>
        <a:lt2>
          <a:srgbClr val="FFCC00"/>
        </a:lt2>
        <a:accent1>
          <a:srgbClr val="FF9900"/>
        </a:accent1>
        <a:accent2>
          <a:srgbClr val="330099"/>
        </a:accent2>
        <a:accent3>
          <a:srgbClr val="AAAAAA"/>
        </a:accent3>
        <a:accent4>
          <a:srgbClr val="DADAAE"/>
        </a:accent4>
        <a:accent5>
          <a:srgbClr val="FFCAAA"/>
        </a:accent5>
        <a:accent6>
          <a:srgbClr val="2D008A"/>
        </a:accent6>
        <a:hlink>
          <a:srgbClr val="FF6633"/>
        </a:hlink>
        <a:folHlink>
          <a:srgbClr val="66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S Template 5">
        <a:dk1>
          <a:srgbClr val="333300"/>
        </a:dk1>
        <a:lt1>
          <a:srgbClr val="DDDDDD"/>
        </a:lt1>
        <a:dk2>
          <a:srgbClr val="996600"/>
        </a:dk2>
        <a:lt2>
          <a:srgbClr val="FFCC66"/>
        </a:lt2>
        <a:accent1>
          <a:srgbClr val="EEB00B"/>
        </a:accent1>
        <a:accent2>
          <a:srgbClr val="330099"/>
        </a:accent2>
        <a:accent3>
          <a:srgbClr val="CAB8AA"/>
        </a:accent3>
        <a:accent4>
          <a:srgbClr val="BDBDBD"/>
        </a:accent4>
        <a:accent5>
          <a:srgbClr val="F5D4AA"/>
        </a:accent5>
        <a:accent6>
          <a:srgbClr val="2D008A"/>
        </a:accent6>
        <a:hlink>
          <a:srgbClr val="FF6633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S Template 6">
        <a:dk1>
          <a:srgbClr val="003300"/>
        </a:dk1>
        <a:lt1>
          <a:srgbClr val="FFFFCC"/>
        </a:lt1>
        <a:dk2>
          <a:srgbClr val="999933"/>
        </a:dk2>
        <a:lt2>
          <a:srgbClr val="FFFF66"/>
        </a:lt2>
        <a:accent1>
          <a:srgbClr val="CC9900"/>
        </a:accent1>
        <a:accent2>
          <a:srgbClr val="330099"/>
        </a:accent2>
        <a:accent3>
          <a:srgbClr val="CACAAD"/>
        </a:accent3>
        <a:accent4>
          <a:srgbClr val="DADAAE"/>
        </a:accent4>
        <a:accent5>
          <a:srgbClr val="E2CAAA"/>
        </a:accent5>
        <a:accent6>
          <a:srgbClr val="2D008A"/>
        </a:accent6>
        <a:hlink>
          <a:srgbClr val="FF9900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CHS Template">
  <a:themeElements>
    <a:clrScheme name="1_CHS Template 1">
      <a:dk1>
        <a:srgbClr val="200B5B"/>
      </a:dk1>
      <a:lt1>
        <a:srgbClr val="EAEAEA"/>
      </a:lt1>
      <a:dk2>
        <a:srgbClr val="6600FF"/>
      </a:dk2>
      <a:lt2>
        <a:srgbClr val="FFCC66"/>
      </a:lt2>
      <a:accent1>
        <a:srgbClr val="EEB00B"/>
      </a:accent1>
      <a:accent2>
        <a:srgbClr val="6600CC"/>
      </a:accent2>
      <a:accent3>
        <a:srgbClr val="B8AAFF"/>
      </a:accent3>
      <a:accent4>
        <a:srgbClr val="C8C8C8"/>
      </a:accent4>
      <a:accent5>
        <a:srgbClr val="F5D4AA"/>
      </a:accent5>
      <a:accent6>
        <a:srgbClr val="5C00B9"/>
      </a:accent6>
      <a:hlink>
        <a:srgbClr val="FF33CC"/>
      </a:hlink>
      <a:folHlink>
        <a:srgbClr val="CC99FF"/>
      </a:folHlink>
    </a:clrScheme>
    <a:fontScheme name="1_CHS Template">
      <a:majorFont>
        <a:latin typeface="黑体"/>
        <a:ea typeface="黑体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CHS Template 1">
        <a:dk1>
          <a:srgbClr val="200B5B"/>
        </a:dk1>
        <a:lt1>
          <a:srgbClr val="EAEAEA"/>
        </a:lt1>
        <a:dk2>
          <a:srgbClr val="6600FF"/>
        </a:dk2>
        <a:lt2>
          <a:srgbClr val="FFCC66"/>
        </a:lt2>
        <a:accent1>
          <a:srgbClr val="EEB00B"/>
        </a:accent1>
        <a:accent2>
          <a:srgbClr val="6600CC"/>
        </a:accent2>
        <a:accent3>
          <a:srgbClr val="B8AAFF"/>
        </a:accent3>
        <a:accent4>
          <a:srgbClr val="C8C8C8"/>
        </a:accent4>
        <a:accent5>
          <a:srgbClr val="F5D4AA"/>
        </a:accent5>
        <a:accent6>
          <a:srgbClr val="5C00B9"/>
        </a:accent6>
        <a:hlink>
          <a:srgbClr val="FF33CC"/>
        </a:hlink>
        <a:folHlink>
          <a:srgbClr val="CC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HS Template 2">
        <a:dk1>
          <a:srgbClr val="393939"/>
        </a:dk1>
        <a:lt1>
          <a:srgbClr val="FFFFFF"/>
        </a:lt1>
        <a:dk2>
          <a:srgbClr val="6600CC"/>
        </a:dk2>
        <a:lt2>
          <a:srgbClr val="CCCCFF"/>
        </a:lt2>
        <a:accent1>
          <a:srgbClr val="F9D87E"/>
        </a:accent1>
        <a:accent2>
          <a:srgbClr val="FFCCCC"/>
        </a:accent2>
        <a:accent3>
          <a:srgbClr val="FFFFFF"/>
        </a:accent3>
        <a:accent4>
          <a:srgbClr val="2F2F2F"/>
        </a:accent4>
        <a:accent5>
          <a:srgbClr val="FBE9C0"/>
        </a:accent5>
        <a:accent6>
          <a:srgbClr val="E7B9B9"/>
        </a:accent6>
        <a:hlink>
          <a:srgbClr val="FFCCFF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HS Template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CBCBCB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555555"/>
        </a:accent6>
        <a:hlink>
          <a:srgbClr val="969696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HS Template 4">
        <a:dk1>
          <a:srgbClr val="330000"/>
        </a:dk1>
        <a:lt1>
          <a:srgbClr val="FFFFCC"/>
        </a:lt1>
        <a:dk2>
          <a:srgbClr val="000000"/>
        </a:dk2>
        <a:lt2>
          <a:srgbClr val="FFCC00"/>
        </a:lt2>
        <a:accent1>
          <a:srgbClr val="FF9900"/>
        </a:accent1>
        <a:accent2>
          <a:srgbClr val="330099"/>
        </a:accent2>
        <a:accent3>
          <a:srgbClr val="AAAAAA"/>
        </a:accent3>
        <a:accent4>
          <a:srgbClr val="DADAAE"/>
        </a:accent4>
        <a:accent5>
          <a:srgbClr val="FFCAAA"/>
        </a:accent5>
        <a:accent6>
          <a:srgbClr val="2D008A"/>
        </a:accent6>
        <a:hlink>
          <a:srgbClr val="FF6633"/>
        </a:hlink>
        <a:folHlink>
          <a:srgbClr val="66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HS Template 5">
        <a:dk1>
          <a:srgbClr val="333300"/>
        </a:dk1>
        <a:lt1>
          <a:srgbClr val="DDDDDD"/>
        </a:lt1>
        <a:dk2>
          <a:srgbClr val="996600"/>
        </a:dk2>
        <a:lt2>
          <a:srgbClr val="FFCC66"/>
        </a:lt2>
        <a:accent1>
          <a:srgbClr val="EEB00B"/>
        </a:accent1>
        <a:accent2>
          <a:srgbClr val="330099"/>
        </a:accent2>
        <a:accent3>
          <a:srgbClr val="CAB8AA"/>
        </a:accent3>
        <a:accent4>
          <a:srgbClr val="BDBDBD"/>
        </a:accent4>
        <a:accent5>
          <a:srgbClr val="F5D4AA"/>
        </a:accent5>
        <a:accent6>
          <a:srgbClr val="2D008A"/>
        </a:accent6>
        <a:hlink>
          <a:srgbClr val="FF6633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HS Template 6">
        <a:dk1>
          <a:srgbClr val="003300"/>
        </a:dk1>
        <a:lt1>
          <a:srgbClr val="FFFFCC"/>
        </a:lt1>
        <a:dk2>
          <a:srgbClr val="999933"/>
        </a:dk2>
        <a:lt2>
          <a:srgbClr val="FFFF66"/>
        </a:lt2>
        <a:accent1>
          <a:srgbClr val="CC9900"/>
        </a:accent1>
        <a:accent2>
          <a:srgbClr val="330099"/>
        </a:accent2>
        <a:accent3>
          <a:srgbClr val="CACAAD"/>
        </a:accent3>
        <a:accent4>
          <a:srgbClr val="DADAAE"/>
        </a:accent4>
        <a:accent5>
          <a:srgbClr val="E2CAAA"/>
        </a:accent5>
        <a:accent6>
          <a:srgbClr val="2D008A"/>
        </a:accent6>
        <a:hlink>
          <a:srgbClr val="FF9900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CHS Template</Template>
  <TotalTime>1455</TotalTime>
  <Pages>0</Pages>
  <Words>3142</Words>
  <Characters>0</Characters>
  <Application>Microsoft Office PowerPoint</Application>
  <DocSecurity>0</DocSecurity>
  <PresentationFormat>全屏显示(4:3)</PresentationFormat>
  <Lines>0</Lines>
  <Paragraphs>509</Paragraphs>
  <Slides>42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42</vt:i4>
      </vt:variant>
    </vt:vector>
  </HeadingPairs>
  <TitlesOfParts>
    <vt:vector size="56" baseType="lpstr">
      <vt:lpstr>Times New Roman</vt:lpstr>
      <vt:lpstr>宋体</vt:lpstr>
      <vt:lpstr>Arial</vt:lpstr>
      <vt:lpstr>黑体</vt:lpstr>
      <vt:lpstr>Wingdings</vt:lpstr>
      <vt:lpstr>Calibri</vt:lpstr>
      <vt:lpstr>楷体_GB2312</vt:lpstr>
      <vt:lpstr>仿宋_GB2312</vt:lpstr>
      <vt:lpstr>Monotype Sorts</vt:lpstr>
      <vt:lpstr>Wingdings 3</vt:lpstr>
      <vt:lpstr>Arial Unicode MS</vt:lpstr>
      <vt:lpstr>华文中宋</vt:lpstr>
      <vt:lpstr>CHS Template</vt:lpstr>
      <vt:lpstr>1_CHS Template</vt:lpstr>
      <vt:lpstr>第12章 文件的使用 </vt:lpstr>
      <vt:lpstr>本章主要内容</vt:lpstr>
      <vt:lpstr>概述</vt:lpstr>
      <vt:lpstr>概述</vt:lpstr>
      <vt:lpstr>概述</vt:lpstr>
      <vt:lpstr>概述</vt:lpstr>
      <vt:lpstr>文件类型指针与文件打开、关闭</vt:lpstr>
      <vt:lpstr>PowerPoint 演示文稿</vt:lpstr>
      <vt:lpstr>文件类型指针与文件打开、关闭</vt:lpstr>
      <vt:lpstr>文件类型指针与文件打开、关闭</vt:lpstr>
      <vt:lpstr>文件类型指针与文件打开、关闭</vt:lpstr>
      <vt:lpstr>文件类型指针与文件打开、关闭</vt:lpstr>
      <vt:lpstr>文件类型指针与文件打开、关闭</vt:lpstr>
      <vt:lpstr>文本文件的操作</vt:lpstr>
      <vt:lpstr>文本文件的操作</vt:lpstr>
      <vt:lpstr>文本文件的操作</vt:lpstr>
      <vt:lpstr>文本文件的操作</vt:lpstr>
      <vt:lpstr>文本文件的操作示例</vt:lpstr>
      <vt:lpstr>文本文件的操作示例</vt:lpstr>
      <vt:lpstr>文本文件的操作示例</vt:lpstr>
      <vt:lpstr>文本文件的操作</vt:lpstr>
      <vt:lpstr>文本文件的操作</vt:lpstr>
      <vt:lpstr>文本文件的操作示例</vt:lpstr>
      <vt:lpstr>文本文件的操作示例</vt:lpstr>
      <vt:lpstr>文本文件的操作</vt:lpstr>
      <vt:lpstr>文本文件的操作示例</vt:lpstr>
      <vt:lpstr>文本文件的操作示例</vt:lpstr>
      <vt:lpstr>文本文件的操作总结</vt:lpstr>
      <vt:lpstr>二进制文件的操作</vt:lpstr>
      <vt:lpstr>PowerPoint 演示文稿</vt:lpstr>
      <vt:lpstr>二进制文件的操作</vt:lpstr>
      <vt:lpstr>二进制文件的操作</vt:lpstr>
      <vt:lpstr>二进制文件的操作</vt:lpstr>
      <vt:lpstr>二进制文件的操作</vt:lpstr>
      <vt:lpstr>二进制文件的操作</vt:lpstr>
      <vt:lpstr>二进制文件的操作</vt:lpstr>
      <vt:lpstr>二进制文件的操作示例</vt:lpstr>
      <vt:lpstr>二进制文件的操作示例</vt:lpstr>
      <vt:lpstr>标准文件</vt:lpstr>
      <vt:lpstr>标准文件</vt:lpstr>
      <vt:lpstr>PowerPoint 演示文稿</vt:lpstr>
      <vt:lpstr>PowerPoint 演示文稿</vt:lpstr>
    </vt:vector>
  </TitlesOfParts>
  <Manager/>
  <Company>中国石油大学教育发展中心</Company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第12章 文件的使用</dc:title>
  <dc:subject/>
  <dc:creator>郑立垠</dc:creator>
  <cp:keywords/>
  <dc:description/>
  <cp:lastModifiedBy>wuchunlei</cp:lastModifiedBy>
  <cp:revision>312</cp:revision>
  <dcterms:created xsi:type="dcterms:W3CDTF">2012-04-17T06:46:03Z</dcterms:created>
  <dcterms:modified xsi:type="dcterms:W3CDTF">2014-12-25T01:45:52Z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TC010596822052</vt:lpwstr>
  </property>
  <property fmtid="{D5CDD505-2E9C-101B-9397-08002B2CF9AE}" pid="3" name="KSOProductBuildVer">
    <vt:lpwstr>2052-8.1.0.3238</vt:lpwstr>
  </property>
</Properties>
</file>