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7"/>
  </p:notesMasterIdLst>
  <p:sldIdLst>
    <p:sldId id="256" r:id="rId3"/>
    <p:sldId id="362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082A50"/>
    <a:srgbClr val="1E587C"/>
    <a:srgbClr val="09315D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1DDEF3-B26B-49FC-A553-15F21E63EFFC}" type="datetimeFigureOut">
              <a:rPr lang="zh-CN" altLang="en-US"/>
              <a:pPr>
                <a:defRPr/>
              </a:pPr>
              <a:t>2015/2/9</a:t>
            </a:fld>
            <a:endParaRPr lang="zh-CN" altLang="en-US"/>
          </a:p>
        </p:txBody>
      </p:sp>
      <p:sp>
        <p:nvSpPr>
          <p:cNvPr id="5124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2249A9-1D46-440E-B397-BB330AA9AD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869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FDA53-8352-4417-ABBD-0874476ACE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45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B334D-A2C7-4B97-8B51-C4FBEA84CFD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91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FC825-CC56-4574-AF2E-DFC1448301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92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C8E15-0C82-48D1-AB7F-106448ABA3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801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C3D8-5545-45A0-BE70-6839CD3041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58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EE7771-2079-4DF3-A92B-A305EB7E45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447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A3B14-2EEE-480D-BD59-5BE90F33A0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68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6CAFB0-1538-4AEE-A394-53A90C29A9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1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A34EA0-801F-45C3-93DB-422328D185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214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600FEB-44A8-4FBC-9454-43C0156318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67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0E226-1B64-4188-A094-6AE7D91F20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893F8-8351-4659-8E6B-F16184E4A9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2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BAEFD-0E00-49A5-BAFC-5108DA5CA6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501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695DD8-7AA5-45D3-ADFD-19475EF03C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272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348CF-9BF8-4E97-AD91-60859751C8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025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8B462C-3A11-4B97-BE9B-B9D17E936E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032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9AA2DE-60D9-42A0-8F87-8A99D2F43A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118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239CA-FE2F-447D-AE52-E99AF1FBD2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57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3C0BF-6EC9-4921-A548-9B3F2A6511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12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05925-DA73-45A9-869F-4CC8EB4C30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41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3FAFED-AAD6-4FA1-9C9A-3A3D4569F2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7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755C83-97E8-402C-B104-563D94024F6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02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9ACF4-2BDE-4F69-B829-564D000872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28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5C195-A4B5-4CC9-A542-B6EA686984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6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1885B-44C3-4ADF-A08D-8895E53A41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3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7877A33-5A6E-4773-AF8E-0CB7BEC957C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  <p:sldLayoutId id="2147483675" r:id="rId12"/>
    <p:sldLayoutId id="2147483674" r:id="rId13"/>
    <p:sldLayoutId id="214748369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43BA3-A82F-4858-8708-04FF2F608D5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dirty="0" smtClean="0">
                <a:solidFill>
                  <a:srgbClr val="F4F4F4"/>
                </a:solidFill>
              </a:rPr>
              <a:t>第</a:t>
            </a:r>
            <a:r>
              <a:rPr lang="en-US" altLang="zh-CN" sz="3800" b="1" dirty="0" smtClean="0">
                <a:solidFill>
                  <a:srgbClr val="F4F4F4"/>
                </a:solidFill>
              </a:rPr>
              <a:t>13</a:t>
            </a:r>
            <a:r>
              <a:rPr lang="zh-CN" altLang="en-US" sz="3800" b="1" dirty="0" smtClean="0">
                <a:solidFill>
                  <a:srgbClr val="F4F4F4"/>
                </a:solidFill>
              </a:rPr>
              <a:t>章 编译预处理</a:t>
            </a:r>
            <a:r>
              <a:rPr lang="en-US" altLang="zh-CN" sz="3800" b="1" dirty="0" smtClean="0">
                <a:solidFill>
                  <a:srgbClr val="F4F4F4"/>
                </a:solidFill>
              </a:rPr>
              <a:t/>
            </a:r>
            <a:br>
              <a:rPr lang="en-US" altLang="zh-CN" sz="3800" b="1" dirty="0" smtClean="0">
                <a:solidFill>
                  <a:srgbClr val="F4F4F4"/>
                </a:solidFill>
              </a:rPr>
            </a:br>
            <a:endParaRPr lang="en-US" altLang="zh-CN" sz="1000" dirty="0" smtClean="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</a:t>
            </a:r>
            <a:r>
              <a:rPr lang="zh-CN" altLang="en-US" b="1" dirty="0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#define</a:t>
            </a:r>
            <a:r>
              <a:rPr lang="zh-CN" altLang="en-US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55650" y="4240213"/>
            <a:ext cx="7272338" cy="1852612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分两次替换：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MA(1+a+b)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x*(x-1)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替换。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 用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1+a+b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语句被展开为：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printf("%d\n",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1+a+b*(1+a+b-1)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);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200900" cy="2808287"/>
          </a:xfr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分析下面程序运行后的输出结果。</a:t>
            </a:r>
          </a:p>
          <a:p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#define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MA(x)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x*(x-1)</a:t>
            </a:r>
          </a:p>
          <a:p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int main( )</a:t>
            </a:r>
          </a:p>
          <a:p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{ int a=1,b=2;</a:t>
            </a:r>
          </a:p>
          <a:p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printf("%d\n",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MA(1+a+b)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97285" name="Rectangle 5" descr="信纸"/>
          <p:cNvSpPr>
            <a:spLocks noChangeArrowheads="1"/>
          </p:cNvSpPr>
          <p:nvPr/>
        </p:nvSpPr>
        <p:spPr bwMode="auto">
          <a:xfrm>
            <a:off x="2339975" y="3432175"/>
            <a:ext cx="30892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8</a:t>
            </a:r>
          </a:p>
        </p:txBody>
      </p:sp>
      <p:sp>
        <p:nvSpPr>
          <p:cNvPr id="97286" name="Rectangle 6" descr="信纸"/>
          <p:cNvSpPr>
            <a:spLocks noChangeArrowheads="1"/>
          </p:cNvSpPr>
          <p:nvPr/>
        </p:nvSpPr>
        <p:spPr bwMode="auto">
          <a:xfrm>
            <a:off x="6516688" y="1520825"/>
            <a:ext cx="2016125" cy="34448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特别注意：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由于替换文本中的</a:t>
            </a:r>
            <a:r>
              <a:rPr kumimoji="1"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没有用括号括起，因此，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1+a+b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也不能用括号括起。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28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28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84" grpId="0" build="p" animBg="1"/>
      <p:bldP spid="97285" grpId="0" animBg="1"/>
      <p:bldP spid="972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971550" y="1196975"/>
            <a:ext cx="7200900" cy="403225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/>
              <a:t>#include</a:t>
            </a:r>
            <a:r>
              <a:rPr lang="zh-CN" altLang="en-US" sz="2400"/>
              <a:t>　</a:t>
            </a:r>
            <a:r>
              <a:rPr lang="en-US" altLang="zh-CN" sz="2400"/>
              <a:t>&lt;stdio.h&gt;</a:t>
            </a:r>
          </a:p>
          <a:p>
            <a:r>
              <a:rPr lang="en-US" altLang="zh-CN" sz="2400"/>
              <a:t>#define</a:t>
            </a:r>
            <a:r>
              <a:rPr lang="zh-CN" altLang="en-US" sz="2400"/>
              <a:t>　</a:t>
            </a:r>
            <a:r>
              <a:rPr lang="en-US" altLang="zh-CN" sz="2400"/>
              <a:t>PT</a:t>
            </a:r>
            <a:r>
              <a:rPr lang="zh-CN" altLang="en-US" sz="2400"/>
              <a:t>　</a:t>
            </a:r>
            <a:r>
              <a:rPr lang="en-US" altLang="zh-CN" sz="2400"/>
              <a:t>3.5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#define</a:t>
            </a:r>
            <a:r>
              <a:rPr lang="zh-CN" altLang="en-US" sz="2400"/>
              <a:t>　</a:t>
            </a:r>
            <a:r>
              <a:rPr lang="en-US" altLang="zh-CN" sz="2400"/>
              <a:t>S(x)</a:t>
            </a:r>
            <a:r>
              <a:rPr lang="zh-CN" altLang="en-US" sz="2400"/>
              <a:t>　</a:t>
            </a:r>
            <a:r>
              <a:rPr lang="en-US" altLang="zh-CN" sz="2400"/>
              <a:t>PT*x*x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int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  int</a:t>
            </a:r>
            <a:r>
              <a:rPr lang="zh-CN" altLang="en-US" sz="2400"/>
              <a:t>　</a:t>
            </a:r>
            <a:r>
              <a:rPr lang="en-US" altLang="zh-CN" sz="2400"/>
              <a:t>a=1,b=2</a:t>
            </a:r>
            <a:r>
              <a:rPr lang="zh-CN" altLang="en-US" sz="2400"/>
              <a:t>　</a:t>
            </a:r>
            <a:r>
              <a:rPr lang="en-US" altLang="zh-CN" sz="2400"/>
              <a:t>;</a:t>
            </a:r>
            <a:r>
              <a:rPr lang="zh-CN" altLang="en-US" sz="2400"/>
              <a:t>　　</a:t>
            </a:r>
          </a:p>
          <a:p>
            <a:r>
              <a:rPr lang="zh-CN" altLang="en-US" sz="2400"/>
              <a:t>  </a:t>
            </a:r>
            <a:r>
              <a:rPr lang="en-US" altLang="zh-CN" sz="2400"/>
              <a:t>printf("%4.1f\n",S(a+b));</a:t>
            </a:r>
          </a:p>
          <a:p>
            <a:r>
              <a:rPr lang="en-US" altLang="zh-CN" sz="2400"/>
              <a:t>  return 0;</a:t>
            </a:r>
          </a:p>
          <a:p>
            <a:r>
              <a:rPr lang="en-US" altLang="zh-CN" sz="2400"/>
              <a:t>}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08" name="Rectangle 4" descr="信纸"/>
          <p:cNvSpPr>
            <a:spLocks noChangeArrowheads="1"/>
          </p:cNvSpPr>
          <p:nvPr/>
        </p:nvSpPr>
        <p:spPr bwMode="auto">
          <a:xfrm>
            <a:off x="2843213" y="5876925"/>
            <a:ext cx="30892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7.5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nimBg="1"/>
      <p:bldP spid="983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71550" y="1196975"/>
            <a:ext cx="7200900" cy="4032250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/>
              <a:t>#include</a:t>
            </a:r>
            <a:r>
              <a:rPr lang="zh-CN" altLang="en-US" sz="2400"/>
              <a:t>　</a:t>
            </a:r>
            <a:r>
              <a:rPr lang="en-US" altLang="zh-CN" sz="2400"/>
              <a:t>&lt;stdio.h&gt;</a:t>
            </a:r>
          </a:p>
          <a:p>
            <a:r>
              <a:rPr lang="en-US" altLang="zh-CN" sz="2400"/>
              <a:t>#define</a:t>
            </a:r>
            <a:r>
              <a:rPr lang="zh-CN" altLang="en-US" sz="2400"/>
              <a:t>　</a:t>
            </a:r>
            <a:r>
              <a:rPr lang="en-US" altLang="zh-CN" sz="2400"/>
              <a:t>PT</a:t>
            </a:r>
            <a:r>
              <a:rPr lang="zh-CN" altLang="en-US" sz="2400"/>
              <a:t>　</a:t>
            </a:r>
            <a:r>
              <a:rPr lang="en-US" altLang="zh-CN" sz="2400"/>
              <a:t>3.5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#define</a:t>
            </a:r>
            <a:r>
              <a:rPr lang="zh-CN" altLang="en-US" sz="2400"/>
              <a:t>　</a:t>
            </a:r>
            <a:r>
              <a:rPr lang="en-US" altLang="zh-CN" sz="2400"/>
              <a:t>S(x)</a:t>
            </a:r>
            <a:r>
              <a:rPr lang="zh-CN" altLang="en-US" sz="2400"/>
              <a:t>　</a:t>
            </a:r>
            <a:r>
              <a:rPr lang="en-US" altLang="zh-CN" sz="2400"/>
              <a:t>PT*(x)*(x)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 sz="2400"/>
              <a:t>int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   int</a:t>
            </a:r>
            <a:r>
              <a:rPr lang="zh-CN" altLang="en-US" sz="2400"/>
              <a:t>　</a:t>
            </a:r>
            <a:r>
              <a:rPr lang="en-US" altLang="zh-CN" sz="2400"/>
              <a:t>a=1,b=2</a:t>
            </a:r>
            <a:r>
              <a:rPr lang="zh-CN" altLang="en-US" sz="2400"/>
              <a:t>　</a:t>
            </a:r>
            <a:r>
              <a:rPr lang="en-US" altLang="zh-CN" sz="2400"/>
              <a:t>;</a:t>
            </a:r>
            <a:r>
              <a:rPr lang="zh-CN" altLang="en-US" sz="2400"/>
              <a:t>　　</a:t>
            </a:r>
          </a:p>
          <a:p>
            <a:r>
              <a:rPr lang="zh-CN" altLang="en-US" sz="2400"/>
              <a:t>   </a:t>
            </a:r>
            <a:r>
              <a:rPr lang="en-US" altLang="zh-CN" sz="2400"/>
              <a:t>printf("%4.1f\n",S(a+b));</a:t>
            </a:r>
          </a:p>
          <a:p>
            <a:r>
              <a:rPr lang="en-US" altLang="zh-CN" sz="2400"/>
              <a:t>   return 0;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99332" name="Rectangle 4" descr="信纸"/>
          <p:cNvSpPr>
            <a:spLocks noChangeArrowheads="1"/>
          </p:cNvSpPr>
          <p:nvPr/>
        </p:nvSpPr>
        <p:spPr bwMode="auto">
          <a:xfrm>
            <a:off x="2916238" y="5876925"/>
            <a:ext cx="3384550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31.5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nimBg="1"/>
      <p:bldP spid="993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读程序，写结果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971550" y="1196975"/>
            <a:ext cx="7200900" cy="4608513"/>
          </a:xfrm>
          <a:prstGeom prst="rect">
            <a:avLst/>
          </a:prstGeo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2400"/>
              <a:t>#include&lt;stdio.h&gt;</a:t>
            </a:r>
          </a:p>
          <a:p>
            <a:r>
              <a:rPr lang="en-US" altLang="zh-CN" sz="2400"/>
              <a:t>#define f(x) x*x*x</a:t>
            </a:r>
          </a:p>
          <a:p>
            <a:r>
              <a:rPr lang="en-US" altLang="zh-CN" sz="2400"/>
              <a:t>int main()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       int a=3,s,t;</a:t>
            </a:r>
          </a:p>
          <a:p>
            <a:r>
              <a:rPr lang="en-US" altLang="zh-CN" sz="2400"/>
              <a:t>       s=f(a+1);   </a:t>
            </a:r>
          </a:p>
          <a:p>
            <a:r>
              <a:rPr lang="en-US" altLang="zh-CN" sz="2400"/>
              <a:t>       t=f((a+1));</a:t>
            </a:r>
          </a:p>
          <a:p>
            <a:r>
              <a:rPr lang="en-US" altLang="zh-CN" sz="2400"/>
              <a:t>       printf("%d,%d",s,t);</a:t>
            </a:r>
          </a:p>
          <a:p>
            <a:r>
              <a:rPr lang="en-US" altLang="zh-CN" sz="2400"/>
              <a:t>       return 0;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100356" name="Rectangle 4" descr="信纸"/>
          <p:cNvSpPr>
            <a:spLocks noChangeArrowheads="1"/>
          </p:cNvSpPr>
          <p:nvPr/>
        </p:nvSpPr>
        <p:spPr bwMode="auto">
          <a:xfrm>
            <a:off x="2843213" y="5949950"/>
            <a:ext cx="3887787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程序输出结果：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10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64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3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3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nimBg="1"/>
      <p:bldP spid="1003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文件包含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35975" cy="10080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zh-CN" altLang="en-US" smtClean="0">
                <a:ea typeface="楷体_GB2312" pitchFamily="49" charset="-122"/>
              </a:rPr>
              <a:t>文件包含是将指定的某个源文件的内容全部包含到当前文件中。用</a:t>
            </a:r>
            <a:r>
              <a:rPr kumimoji="1" lang="en-US" altLang="zh-CN" smtClean="0">
                <a:solidFill>
                  <a:srgbClr val="FF0066"/>
                </a:solidFill>
                <a:ea typeface="宋体" panose="02010600030101010101" pitchFamily="2" charset="-122"/>
              </a:rPr>
              <a:t>include</a:t>
            </a:r>
            <a:r>
              <a:rPr kumimoji="1" lang="zh-CN" altLang="en-US" smtClean="0">
                <a:ea typeface="楷体_GB2312" pitchFamily="49" charset="-122"/>
              </a:rPr>
              <a:t>命令实现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68313" y="3763963"/>
            <a:ext cx="8534400" cy="300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623888" indent="-62388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146175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68463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9075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13038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702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274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846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41838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，预处理程序仅标准目录下查找指定文件，这个文件一般是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标准库文件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/>
            </a:r>
            <a:b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#include &lt;math.h&gt;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，预处理程序首先在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当前目录中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查找指定文件，若找不到再到标准目录中查找。这个文件一般是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用户提供的头文件。</a:t>
            </a:r>
            <a:b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#include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myfile.h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55650" y="1989138"/>
            <a:ext cx="3286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命令的一般格式：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01382" name="Text Box 6" descr="信纸"/>
          <p:cNvSpPr txBox="1">
            <a:spLocks noChangeArrowheads="1"/>
          </p:cNvSpPr>
          <p:nvPr/>
        </p:nvSpPr>
        <p:spPr bwMode="auto">
          <a:xfrm>
            <a:off x="1476375" y="2492375"/>
            <a:ext cx="56165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indent="17462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格式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：  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#include     &lt;</a:t>
            </a: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文件名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&gt;</a:t>
            </a:r>
          </a:p>
        </p:txBody>
      </p:sp>
      <p:sp>
        <p:nvSpPr>
          <p:cNvPr id="101383" name="Text Box 7" descr="信纸"/>
          <p:cNvSpPr txBox="1">
            <a:spLocks noChangeArrowheads="1"/>
          </p:cNvSpPr>
          <p:nvPr/>
        </p:nvSpPr>
        <p:spPr bwMode="auto">
          <a:xfrm>
            <a:off x="1476375" y="3141663"/>
            <a:ext cx="56165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indent="17462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格式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：  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#include      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文件名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  <p:bldP spid="101381" grpId="0" autoUpdateAnimBg="0"/>
      <p:bldP spid="101382" grpId="0" animBg="1" autoUpdateAnimBg="0"/>
      <p:bldP spid="1013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本章主要内容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宏定义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文件包含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导引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35975" cy="865187"/>
          </a:xfrm>
        </p:spPr>
        <p:txBody>
          <a:bodyPr/>
          <a:lstStyle/>
          <a:p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编译预处理</a:t>
            </a:r>
            <a:r>
              <a:rPr lang="zh-CN" altLang="en-US" sz="2400" smtClean="0">
                <a:ea typeface="楷体_GB2312" pitchFamily="49" charset="-122"/>
              </a:rPr>
              <a:t>是指，编译时，首先对编译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预处理</a:t>
            </a:r>
            <a:r>
              <a:rPr lang="zh-CN" altLang="en-US" sz="2400" smtClean="0">
                <a:ea typeface="楷体_GB2312" pitchFamily="49" charset="-122"/>
              </a:rPr>
              <a:t>命令进行处理，然后再将预处理后的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中间结果</a:t>
            </a:r>
            <a:r>
              <a:rPr lang="zh-CN" altLang="en-US" sz="2400" smtClean="0">
                <a:ea typeface="楷体_GB2312" pitchFamily="49" charset="-122"/>
              </a:rPr>
              <a:t>进行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编译</a:t>
            </a:r>
            <a:r>
              <a:rPr lang="zh-CN" altLang="en-US" sz="2400" smtClean="0">
                <a:ea typeface="楷体_GB2312" pitchFamily="49" charset="-122"/>
              </a:rPr>
              <a:t>，以得到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目标代码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95288" y="2205038"/>
            <a:ext cx="1814512" cy="1490662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kumimoji="1" lang="zh-CN" altLang="en-US" sz="10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Monotype Sorts" pitchFamily="2" charset="2"/>
            </a:endParaRP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源文件     </a:t>
            </a: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*</a:t>
            </a:r>
            <a:r>
              <a:rPr kumimoji="1" lang="en-US" altLang="zh-CN" sz="28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.c</a:t>
            </a: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kumimoji="1" lang="zh-CN" altLang="en-US" sz="1000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086600" y="2205038"/>
            <a:ext cx="1733550" cy="1490662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00">
                  <a:gamma/>
                  <a:shade val="36078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kumimoji="1" lang="zh-CN" altLang="en-US" sz="1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Monotype Sorts" pitchFamily="2" charset="2"/>
            </a:endParaRP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运行文件</a:t>
            </a: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*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.exe</a:t>
            </a: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kumimoji="1" lang="zh-CN" altLang="en-US" sz="10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3708400" y="2205038"/>
            <a:ext cx="1778000" cy="1490662"/>
          </a:xfrm>
          <a:prstGeom prst="rect">
            <a:avLst/>
          </a:prstGeom>
          <a:gradFill rotWithShape="0">
            <a:gsLst>
              <a:gs pos="0">
                <a:srgbClr val="339933"/>
              </a:gs>
              <a:gs pos="100000">
                <a:srgbClr val="3399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kumimoji="1"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Monotype Sorts" pitchFamily="2" charset="2"/>
            </a:endParaRP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目标文件</a:t>
            </a: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*</a:t>
            </a:r>
            <a:r>
              <a: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sym typeface="Monotype Sorts" pitchFamily="2" charset="2"/>
              </a:rPr>
              <a:t>.obj</a:t>
            </a:r>
          </a:p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endParaRPr kumimoji="1" lang="zh-CN" altLang="en-US" sz="1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2268538" y="2427288"/>
            <a:ext cx="1204912" cy="957262"/>
          </a:xfrm>
          <a:prstGeom prst="rightArrow">
            <a:avLst>
              <a:gd name="adj1" fmla="val 50000"/>
              <a:gd name="adj2" fmla="val 31468"/>
            </a:avLst>
          </a:prstGeom>
          <a:gradFill rotWithShape="0">
            <a:gsLst>
              <a:gs pos="0">
                <a:srgbClr val="66FFFF"/>
              </a:gs>
              <a:gs pos="100000">
                <a:srgbClr val="339933"/>
              </a:gs>
            </a:gsLst>
            <a:lin ang="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编译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5724525" y="2427288"/>
            <a:ext cx="1281113" cy="957262"/>
          </a:xfrm>
          <a:prstGeom prst="rightArrow">
            <a:avLst>
              <a:gd name="adj1" fmla="val 50000"/>
              <a:gd name="adj2" fmla="val 33458"/>
            </a:avLst>
          </a:prstGeom>
          <a:solidFill>
            <a:srgbClr val="C7C20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连接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 rot="10800000" flipH="1">
            <a:off x="1782763" y="3081338"/>
            <a:ext cx="852487" cy="1435100"/>
          </a:xfrm>
          <a:custGeom>
            <a:avLst/>
            <a:gdLst>
              <a:gd name="G0" fmla="+- 8004 0 0"/>
              <a:gd name="G1" fmla="+- 16290 0 0"/>
              <a:gd name="G2" fmla="+- 6410 0 0"/>
              <a:gd name="G3" fmla="*/ 8004 1 2"/>
              <a:gd name="G4" fmla="+- G3 10800 0"/>
              <a:gd name="G5" fmla="+- 21600 8004 16290"/>
              <a:gd name="G6" fmla="+- 16290 6410 0"/>
              <a:gd name="G7" fmla="*/ G6 1 2"/>
              <a:gd name="G8" fmla="*/ 1629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290 1 2"/>
              <a:gd name="G15" fmla="+- G5 0 G4"/>
              <a:gd name="G16" fmla="+- G0 0 G4"/>
              <a:gd name="G17" fmla="*/ G2 G15 G16"/>
              <a:gd name="T0" fmla="*/ 14802 w 21600"/>
              <a:gd name="T1" fmla="*/ 0 h 21600"/>
              <a:gd name="T2" fmla="*/ 8004 w 21600"/>
              <a:gd name="T3" fmla="*/ 6410 h 21600"/>
              <a:gd name="T4" fmla="*/ 0 w 21600"/>
              <a:gd name="T5" fmla="*/ 19627 h 21600"/>
              <a:gd name="T6" fmla="*/ 8145 w 21600"/>
              <a:gd name="T7" fmla="*/ 21600 h 21600"/>
              <a:gd name="T8" fmla="*/ 16290 w 21600"/>
              <a:gd name="T9" fmla="*/ 15050 h 21600"/>
              <a:gd name="T10" fmla="*/ 21600 w 21600"/>
              <a:gd name="T11" fmla="*/ 641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802" y="0"/>
                </a:moveTo>
                <a:lnTo>
                  <a:pt x="8004" y="6410"/>
                </a:lnTo>
                <a:lnTo>
                  <a:pt x="13314" y="6410"/>
                </a:lnTo>
                <a:lnTo>
                  <a:pt x="13314" y="17654"/>
                </a:lnTo>
                <a:lnTo>
                  <a:pt x="0" y="17654"/>
                </a:lnTo>
                <a:lnTo>
                  <a:pt x="0" y="21600"/>
                </a:lnTo>
                <a:lnTo>
                  <a:pt x="16290" y="21600"/>
                </a:lnTo>
                <a:lnTo>
                  <a:pt x="16290" y="6410"/>
                </a:lnTo>
                <a:lnTo>
                  <a:pt x="21600" y="6410"/>
                </a:lnTo>
                <a:close/>
              </a:path>
            </a:pathLst>
          </a:custGeom>
          <a:gradFill rotWithShape="0">
            <a:gsLst>
              <a:gs pos="0">
                <a:srgbClr val="00FFCC"/>
              </a:gs>
              <a:gs pos="100000">
                <a:srgbClr val="00FFCC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 rot="5400000" flipH="1">
            <a:off x="2782094" y="3183732"/>
            <a:ext cx="1584325" cy="1081087"/>
          </a:xfrm>
          <a:custGeom>
            <a:avLst/>
            <a:gdLst>
              <a:gd name="G0" fmla="+- 13982 0 0"/>
              <a:gd name="G1" fmla="+- 18990 0 0"/>
              <a:gd name="G2" fmla="+- 6520 0 0"/>
              <a:gd name="G3" fmla="*/ 13982 1 2"/>
              <a:gd name="G4" fmla="+- G3 10800 0"/>
              <a:gd name="G5" fmla="+- 21600 13982 18990"/>
              <a:gd name="G6" fmla="+- 18990 6520 0"/>
              <a:gd name="G7" fmla="*/ G6 1 2"/>
              <a:gd name="G8" fmla="*/ 1899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990 1 2"/>
              <a:gd name="G15" fmla="+- G5 0 G4"/>
              <a:gd name="G16" fmla="+- G0 0 G4"/>
              <a:gd name="G17" fmla="*/ G2 G15 G16"/>
              <a:gd name="T0" fmla="*/ 17791 w 21600"/>
              <a:gd name="T1" fmla="*/ 0 h 21600"/>
              <a:gd name="T2" fmla="*/ 13982 w 21600"/>
              <a:gd name="T3" fmla="*/ 6520 h 21600"/>
              <a:gd name="T4" fmla="*/ 0 w 21600"/>
              <a:gd name="T5" fmla="*/ 20236 h 21600"/>
              <a:gd name="T6" fmla="*/ 9495 w 21600"/>
              <a:gd name="T7" fmla="*/ 21600 h 21600"/>
              <a:gd name="T8" fmla="*/ 18990 w 21600"/>
              <a:gd name="T9" fmla="*/ 14508 h 21600"/>
              <a:gd name="T10" fmla="*/ 21600 w 21600"/>
              <a:gd name="T11" fmla="*/ 652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91" y="0"/>
                </a:moveTo>
                <a:lnTo>
                  <a:pt x="13982" y="6520"/>
                </a:lnTo>
                <a:lnTo>
                  <a:pt x="16592" y="6520"/>
                </a:lnTo>
                <a:lnTo>
                  <a:pt x="16592" y="18872"/>
                </a:lnTo>
                <a:lnTo>
                  <a:pt x="0" y="18872"/>
                </a:lnTo>
                <a:lnTo>
                  <a:pt x="0" y="21600"/>
                </a:lnTo>
                <a:lnTo>
                  <a:pt x="18990" y="21600"/>
                </a:lnTo>
                <a:lnTo>
                  <a:pt x="18990" y="6520"/>
                </a:lnTo>
                <a:lnTo>
                  <a:pt x="21600" y="6520"/>
                </a:lnTo>
                <a:close/>
              </a:path>
            </a:pathLst>
          </a:custGeom>
          <a:gradFill rotWithShape="0">
            <a:gsLst>
              <a:gs pos="0">
                <a:srgbClr val="00FFCC">
                  <a:gamma/>
                  <a:shade val="6667"/>
                  <a:invGamma/>
                </a:srgbClr>
              </a:gs>
              <a:gs pos="100000">
                <a:srgbClr val="00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0123" name="Group 11"/>
          <p:cNvGrpSpPr>
            <a:grpSpLocks/>
          </p:cNvGrpSpPr>
          <p:nvPr/>
        </p:nvGrpSpPr>
        <p:grpSpPr bwMode="auto">
          <a:xfrm>
            <a:off x="869950" y="4587875"/>
            <a:ext cx="3119438" cy="557213"/>
            <a:chOff x="690" y="2922"/>
            <a:chExt cx="1673" cy="351"/>
          </a:xfrm>
        </p:grpSpPr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690" y="2938"/>
              <a:ext cx="1673" cy="332"/>
            </a:xfrm>
            <a:prstGeom prst="rect">
              <a:avLst/>
            </a:prstGeom>
            <a:solidFill>
              <a:srgbClr val="CC9900"/>
            </a:solidFill>
            <a:ln w="3810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600" b="1">
                  <a:effectLst>
                    <a:outerShdw blurRad="38100" dist="38100" dir="2700000" algn="tl">
                      <a:srgbClr val="000000"/>
                    </a:outerShdw>
                  </a:effectLst>
                  <a:sym typeface="Monotype Sorts" pitchFamily="2" charset="2"/>
                </a:rPr>
                <a:t>编译预处理    编   译</a:t>
              </a:r>
            </a:p>
          </p:txBody>
        </p:sp>
        <p:sp>
          <p:nvSpPr>
            <p:cNvPr id="90125" name="Line 13"/>
            <p:cNvSpPr>
              <a:spLocks noChangeShapeType="1"/>
            </p:cNvSpPr>
            <p:nvPr/>
          </p:nvSpPr>
          <p:spPr bwMode="auto">
            <a:xfrm>
              <a:off x="1728" y="2922"/>
              <a:ext cx="0" cy="35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126" name="Rectangle 14" descr="信纸"/>
          <p:cNvSpPr>
            <a:spLocks noChangeArrowheads="1"/>
          </p:cNvSpPr>
          <p:nvPr/>
        </p:nvSpPr>
        <p:spPr bwMode="auto">
          <a:xfrm>
            <a:off x="4572000" y="3716338"/>
            <a:ext cx="3095625" cy="19002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2800" indent="-355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99218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bg1"/>
              </a:buClr>
              <a:buFontTx/>
              <a:buNone/>
            </a:pPr>
            <a:r>
              <a:rPr kumimoji="1" lang="zh-CN" altLang="en-US" sz="2800">
                <a:latin typeface="Arial" panose="020B0604020202020204" pitchFamily="34" charset="0"/>
              </a:rPr>
              <a:t>编译预处理包括：</a:t>
            </a:r>
          </a:p>
          <a:p>
            <a:pPr>
              <a:buClr>
                <a:srgbClr val="0099FF"/>
              </a:buClr>
              <a:buSzPct val="80000"/>
            </a:pPr>
            <a:r>
              <a:rPr kumimoji="1" lang="zh-CN" altLang="en-US" sz="2800">
                <a:latin typeface="Arial" panose="020B0604020202020204" pitchFamily="34" charset="0"/>
              </a:rPr>
              <a:t>  </a:t>
            </a: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宏定义</a:t>
            </a:r>
          </a:p>
          <a:p>
            <a:pPr>
              <a:buClr>
                <a:srgbClr val="0099FF"/>
              </a:buClr>
              <a:buSzPct val="80000"/>
            </a:pP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  文件包含</a:t>
            </a:r>
          </a:p>
          <a:p>
            <a:pPr>
              <a:buClr>
                <a:srgbClr val="0099FF"/>
              </a:buClr>
              <a:buSzPct val="80000"/>
            </a:pPr>
            <a:r>
              <a:rPr kumimoji="1" lang="zh-CN" altLang="en-US">
                <a:latin typeface="Arial" panose="020B0604020202020204" pitchFamily="34" charset="0"/>
              </a:rPr>
              <a:t>  </a:t>
            </a:r>
            <a:r>
              <a:rPr kumimoji="1" lang="zh-CN" altLang="en-US">
                <a:solidFill>
                  <a:srgbClr val="5F5F5F"/>
                </a:solidFill>
                <a:latin typeface="Arial" panose="020B0604020202020204" pitchFamily="34" charset="0"/>
              </a:rPr>
              <a:t>条件编译</a:t>
            </a:r>
          </a:p>
        </p:txBody>
      </p:sp>
      <p:sp>
        <p:nvSpPr>
          <p:cNvPr id="90127" name="Rectangle 15" descr="信纸"/>
          <p:cNvSpPr>
            <a:spLocks noChangeArrowheads="1"/>
          </p:cNvSpPr>
          <p:nvPr/>
        </p:nvSpPr>
        <p:spPr bwMode="auto">
          <a:xfrm>
            <a:off x="457200" y="5743575"/>
            <a:ext cx="8305800" cy="9191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9218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分别用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宏定义命令、文件包含命令</a:t>
            </a:r>
            <a:r>
              <a:rPr kumimoji="1" lang="zh-CN" altLang="en-US" sz="2600" b="1">
                <a:solidFill>
                  <a:srgbClr val="333333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kumimoji="1" lang="zh-CN" altLang="en-US" sz="2600" b="1">
                <a:solidFill>
                  <a:srgbClr val="5F5F5F"/>
                </a:solidFill>
                <a:latin typeface="Arial" panose="020B0604020202020204" pitchFamily="34" charset="0"/>
                <a:ea typeface="楷体_GB2312" pitchFamily="49" charset="-122"/>
              </a:rPr>
              <a:t>条件编译命令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来实现。这些命令以符号</a:t>
            </a: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#”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开头</a:t>
            </a:r>
            <a:r>
              <a:rPr kumimoji="1" lang="zh-CN" altLang="en-US" sz="2600" b="1"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9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90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6" grpId="0" animBg="1" autoUpdateAnimBg="0"/>
      <p:bldP spid="90117" grpId="0" animBg="1" autoUpdateAnimBg="0"/>
      <p:bldP spid="90118" grpId="0" animBg="1" autoUpdateAnimBg="0"/>
      <p:bldP spid="90119" grpId="0" animBg="1" autoUpdateAnimBg="0"/>
      <p:bldP spid="90120" grpId="0" animBg="1"/>
      <p:bldP spid="90121" grpId="0" animBg="1"/>
      <p:bldP spid="90122" grpId="0" animBg="1"/>
      <p:bldP spid="90126" grpId="0" build="allAtOnce" animBg="1"/>
      <p:bldP spid="901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bg2"/>
                </a:solidFill>
              </a:rPr>
              <a:t>#define</a:t>
            </a:r>
            <a:r>
              <a:rPr lang="zh-CN" altLang="en-US" b="1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184150" y="2913063"/>
            <a:ext cx="7924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3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一、不带参数的宏定义 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11188" y="3592513"/>
            <a:ext cx="3286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命令的一般格式：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1141" name="Text Box 5" descr="信纸"/>
          <p:cNvSpPr txBox="1">
            <a:spLocks noChangeArrowheads="1"/>
          </p:cNvSpPr>
          <p:nvPr/>
        </p:nvSpPr>
        <p:spPr bwMode="auto">
          <a:xfrm>
            <a:off x="1250950" y="4243388"/>
            <a:ext cx="53371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indent="53657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#define     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宏名     </a:t>
            </a: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字符串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68313" y="4953000"/>
            <a:ext cx="784860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在进行编译前，用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字符串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原样替换程序中的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宏名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这个替换过程称为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宏替换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，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字符串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也称为替换文本。</a:t>
            </a:r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151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>
              <a:lnSpc>
                <a:spcPct val="11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C</a:t>
            </a:r>
            <a:r>
              <a:rPr lang="zh-CN" altLang="en-US" sz="2400" smtClean="0">
                <a:ea typeface="楷体_GB2312" pitchFamily="49" charset="-122"/>
              </a:rPr>
              <a:t>语言编译预处理程序允许用一个标识符（称为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宏名</a:t>
            </a:r>
            <a:r>
              <a:rPr lang="zh-CN" altLang="en-US" sz="2400" smtClean="0">
                <a:ea typeface="楷体_GB2312" pitchFamily="49" charset="-122"/>
              </a:rPr>
              <a:t>）来表示一个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字符串</a:t>
            </a:r>
            <a:r>
              <a:rPr lang="zh-CN" altLang="en-US" sz="2400" smtClean="0">
                <a:ea typeface="楷体_GB2312" pitchFamily="49" charset="-122"/>
              </a:rPr>
              <a:t>；编译预处理时，用“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字符串</a:t>
            </a:r>
            <a:r>
              <a:rPr lang="zh-CN" altLang="en-US" sz="2400" smtClean="0">
                <a:ea typeface="楷体_GB2312" pitchFamily="49" charset="-122"/>
              </a:rPr>
              <a:t>”替换所有“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宏名</a:t>
            </a:r>
            <a:r>
              <a:rPr lang="zh-CN" altLang="en-US" sz="2400" smtClean="0">
                <a:ea typeface="楷体_GB2312" pitchFamily="49" charset="-122"/>
              </a:rPr>
              <a:t>”。</a:t>
            </a:r>
          </a:p>
          <a:p>
            <a:pPr marL="449263" indent="-449263">
              <a:lnSpc>
                <a:spcPct val="110000"/>
              </a:lnSpc>
            </a:pPr>
            <a:r>
              <a:rPr lang="zh-CN" altLang="en-US" sz="2400" smtClean="0">
                <a:ea typeface="楷体_GB2312" pitchFamily="49" charset="-122"/>
              </a:rPr>
              <a:t>在Ｃ语言中，“宏”分为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无参数宏</a:t>
            </a:r>
            <a:r>
              <a:rPr lang="zh-CN" altLang="en-US" sz="2400" smtClean="0">
                <a:ea typeface="楷体_GB2312" pitchFamily="49" charset="-122"/>
              </a:rPr>
              <a:t>和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有参数宏</a:t>
            </a:r>
            <a:r>
              <a:rPr lang="zh-CN" altLang="en-US" sz="2400" smtClean="0">
                <a:ea typeface="楷体_GB2312" pitchFamily="49" charset="-122"/>
              </a:rPr>
              <a:t>两种。</a:t>
            </a:r>
            <a:r>
              <a:rPr lang="zh-CN" altLang="en-US" smtClean="0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  <p:bldP spid="91140" grpId="0" autoUpdateAnimBg="0"/>
      <p:bldP spid="91141" grpId="0" animBg="1" autoUpdateAnimBg="0"/>
      <p:bldP spid="911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bg2"/>
                </a:solidFill>
              </a:rPr>
              <a:t>#define</a:t>
            </a:r>
            <a:r>
              <a:rPr lang="zh-CN" altLang="en-US" b="1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395288" y="1125538"/>
            <a:ext cx="14081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例如：</a:t>
            </a:r>
          </a:p>
        </p:txBody>
      </p:sp>
      <p:sp>
        <p:nvSpPr>
          <p:cNvPr id="92164" name="Rectangle 4" descr="信纸"/>
          <p:cNvSpPr>
            <a:spLocks noChangeArrowheads="1"/>
          </p:cNvSpPr>
          <p:nvPr/>
        </p:nvSpPr>
        <p:spPr bwMode="auto">
          <a:xfrm>
            <a:off x="2093913" y="1257300"/>
            <a:ext cx="5365750" cy="43307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9218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</a:rPr>
              <a:t>#define</a:t>
            </a:r>
            <a:r>
              <a:rPr kumimoji="1" lang="en-US" altLang="zh-CN" sz="2600" b="1">
                <a:latin typeface="宋体" panose="02010600030101010101" pitchFamily="2" charset="-122"/>
              </a:rPr>
              <a:t>  </a:t>
            </a:r>
            <a:r>
              <a:rPr kumimoji="1" lang="en-US" altLang="zh-CN" sz="2600" b="1">
                <a:solidFill>
                  <a:srgbClr val="0000FF"/>
                </a:solidFill>
                <a:latin typeface="宋体" panose="02010600030101010101" pitchFamily="2" charset="-122"/>
              </a:rPr>
              <a:t>PI</a:t>
            </a:r>
            <a:r>
              <a:rPr kumimoji="1" lang="en-US" altLang="zh-CN" sz="2600" b="1">
                <a:latin typeface="宋体" panose="02010600030101010101" pitchFamily="2" charset="-122"/>
              </a:rPr>
              <a:t>  </a:t>
            </a:r>
            <a:r>
              <a:rPr kumimoji="1" lang="en-US" altLang="zh-CN" sz="2600" b="1">
                <a:solidFill>
                  <a:srgbClr val="FF0000"/>
                </a:solidFill>
                <a:latin typeface="宋体" panose="02010600030101010101" pitchFamily="2" charset="-122"/>
              </a:rPr>
              <a:t>3.14</a:t>
            </a:r>
            <a:endParaRPr kumimoji="1" lang="en-US" altLang="zh-CN" sz="2600" b="1">
              <a:solidFill>
                <a:srgbClr val="FF0000"/>
              </a:solidFill>
              <a:latin typeface="宋体" panose="02010600030101010101" pitchFamily="2" charset="-122"/>
              <a:sym typeface="Monotype Sorts" pitchFamily="2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int main()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{  float r,s,c;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   scanf(“%f”,&amp;r);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   s = r * r *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kumimoji="1" lang="en-US" altLang="zh-CN" sz="2600" b="1">
                <a:solidFill>
                  <a:srgbClr val="0000FF"/>
                </a:solidFill>
                <a:latin typeface="宋体" panose="02010600030101010101" pitchFamily="2" charset="-122"/>
                <a:sym typeface="Monotype Sorts" pitchFamily="2" charset="2"/>
              </a:rPr>
              <a:t>PI</a:t>
            </a: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   c = 2 * r *</a:t>
            </a:r>
            <a:r>
              <a:rPr kumimoji="1" lang="en-US" altLang="zh-CN" sz="2600" b="1"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kumimoji="1" lang="en-US" altLang="zh-CN" sz="2600" b="1">
                <a:solidFill>
                  <a:srgbClr val="0000FF"/>
                </a:solidFill>
                <a:latin typeface="宋体" panose="02010600030101010101" pitchFamily="2" charset="-122"/>
                <a:sym typeface="Monotype Sorts" pitchFamily="2" charset="2"/>
              </a:rPr>
              <a:t>PI</a:t>
            </a: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   printf(“s=%f, c=%f”,s,c);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   return 0;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  <a:sym typeface="Monotype Sorts" pitchFamily="2" charset="2"/>
              </a:rPr>
              <a:t>}</a:t>
            </a:r>
          </a:p>
        </p:txBody>
      </p:sp>
      <p:sp>
        <p:nvSpPr>
          <p:cNvPr id="92165" name="AutoShape 5"/>
          <p:cNvSpPr>
            <a:spLocks noChangeArrowheads="1"/>
          </p:cNvSpPr>
          <p:nvPr/>
        </p:nvSpPr>
        <p:spPr bwMode="auto">
          <a:xfrm rot="4762592">
            <a:off x="4599781" y="1469232"/>
            <a:ext cx="2174875" cy="1662112"/>
          </a:xfrm>
          <a:custGeom>
            <a:avLst/>
            <a:gdLst>
              <a:gd name="G0" fmla="+- -15029 0 0"/>
              <a:gd name="G1" fmla="+- 9988661 0 0"/>
              <a:gd name="G2" fmla="+- -15029 0 9988661"/>
              <a:gd name="G3" fmla="+- 10800 0 0"/>
              <a:gd name="G4" fmla="+- 0 0 -1502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745 0 0"/>
              <a:gd name="G9" fmla="+- 0 0 9988661"/>
              <a:gd name="G10" fmla="+- 8745 0 2700"/>
              <a:gd name="G11" fmla="cos G10 -15029"/>
              <a:gd name="G12" fmla="sin G10 -15029"/>
              <a:gd name="G13" fmla="cos 13500 -15029"/>
              <a:gd name="G14" fmla="sin 13500 -15029"/>
              <a:gd name="G15" fmla="+- G11 10800 0"/>
              <a:gd name="G16" fmla="+- G12 10800 0"/>
              <a:gd name="G17" fmla="+- G13 10800 0"/>
              <a:gd name="G18" fmla="+- G14 10800 0"/>
              <a:gd name="G19" fmla="*/ 8745 1 2"/>
              <a:gd name="G20" fmla="+- G19 5400 0"/>
              <a:gd name="G21" fmla="cos G20 -15029"/>
              <a:gd name="G22" fmla="sin G20 -15029"/>
              <a:gd name="G23" fmla="+- G21 10800 0"/>
              <a:gd name="G24" fmla="+- G12 G23 G22"/>
              <a:gd name="G25" fmla="+- G22 G23 G11"/>
              <a:gd name="G26" fmla="cos 10800 -15029"/>
              <a:gd name="G27" fmla="sin 10800 -15029"/>
              <a:gd name="G28" fmla="cos 8745 -15029"/>
              <a:gd name="G29" fmla="sin 8745 -1502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9988661"/>
              <a:gd name="G36" fmla="sin G34 9988661"/>
              <a:gd name="G37" fmla="+/ 9988661 -1502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745 G39"/>
              <a:gd name="G43" fmla="sin 874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204 w 21600"/>
              <a:gd name="T5" fmla="*/ 316 h 21600"/>
              <a:gd name="T6" fmla="*/ 2137 w 21600"/>
              <a:gd name="T7" fmla="*/ 15325 h 21600"/>
              <a:gd name="T8" fmla="*/ 8698 w 21600"/>
              <a:gd name="T9" fmla="*/ 2311 h 21600"/>
              <a:gd name="T10" fmla="*/ 24299 w 21600"/>
              <a:gd name="T11" fmla="*/ 10745 h 21600"/>
              <a:gd name="T12" fmla="*/ 20587 w 21600"/>
              <a:gd name="T13" fmla="*/ 14488 h 21600"/>
              <a:gd name="T14" fmla="*/ 16844 w 21600"/>
              <a:gd name="T15" fmla="*/ 1077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44" y="10764"/>
                </a:moveTo>
                <a:cubicBezTo>
                  <a:pt x="19525" y="5948"/>
                  <a:pt x="15616" y="2055"/>
                  <a:pt x="10800" y="2055"/>
                </a:cubicBezTo>
                <a:cubicBezTo>
                  <a:pt x="5970" y="2055"/>
                  <a:pt x="2055" y="5970"/>
                  <a:pt x="2055" y="10800"/>
                </a:cubicBezTo>
                <a:cubicBezTo>
                  <a:pt x="2054" y="12210"/>
                  <a:pt x="2396" y="13599"/>
                  <a:pt x="3049" y="14849"/>
                </a:cubicBezTo>
                <a:lnTo>
                  <a:pt x="1227" y="15801"/>
                </a:lnTo>
                <a:cubicBezTo>
                  <a:pt x="421" y="14257"/>
                  <a:pt x="0" y="12541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47" y="-1"/>
                  <a:pt x="21576" y="4809"/>
                  <a:pt x="21599" y="10756"/>
                </a:cubicBezTo>
                <a:lnTo>
                  <a:pt x="24299" y="10745"/>
                </a:lnTo>
                <a:lnTo>
                  <a:pt x="20587" y="14488"/>
                </a:lnTo>
                <a:lnTo>
                  <a:pt x="16844" y="10775"/>
                </a:lnTo>
                <a:lnTo>
                  <a:pt x="19544" y="10764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92166" name="AutoShape 6"/>
          <p:cNvSpPr>
            <a:spLocks noChangeArrowheads="1"/>
          </p:cNvSpPr>
          <p:nvPr/>
        </p:nvSpPr>
        <p:spPr bwMode="auto">
          <a:xfrm rot="4767117">
            <a:off x="4368007" y="1631156"/>
            <a:ext cx="2592388" cy="2060575"/>
          </a:xfrm>
          <a:custGeom>
            <a:avLst/>
            <a:gdLst>
              <a:gd name="G0" fmla="+- 93984 0 0"/>
              <a:gd name="G1" fmla="+- 10760161 0 0"/>
              <a:gd name="G2" fmla="+- 93984 0 10760161"/>
              <a:gd name="G3" fmla="+- 10800 0 0"/>
              <a:gd name="G4" fmla="+- 0 0 93984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349 0 0"/>
              <a:gd name="G9" fmla="+- 0 0 10760161"/>
              <a:gd name="G10" fmla="+- 9349 0 2700"/>
              <a:gd name="G11" fmla="cos G10 93984"/>
              <a:gd name="G12" fmla="sin G10 93984"/>
              <a:gd name="G13" fmla="cos 13500 93984"/>
              <a:gd name="G14" fmla="sin 13500 93984"/>
              <a:gd name="G15" fmla="+- G11 10800 0"/>
              <a:gd name="G16" fmla="+- G12 10800 0"/>
              <a:gd name="G17" fmla="+- G13 10800 0"/>
              <a:gd name="G18" fmla="+- G14 10800 0"/>
              <a:gd name="G19" fmla="*/ 9349 1 2"/>
              <a:gd name="G20" fmla="+- G19 5400 0"/>
              <a:gd name="G21" fmla="cos G20 93984"/>
              <a:gd name="G22" fmla="sin G20 93984"/>
              <a:gd name="G23" fmla="+- G21 10800 0"/>
              <a:gd name="G24" fmla="+- G12 G23 G22"/>
              <a:gd name="G25" fmla="+- G22 G23 G11"/>
              <a:gd name="G26" fmla="cos 10800 93984"/>
              <a:gd name="G27" fmla="sin 10800 93984"/>
              <a:gd name="G28" fmla="cos 9349 93984"/>
              <a:gd name="G29" fmla="sin 9349 93984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0760161"/>
              <a:gd name="G36" fmla="sin G34 10760161"/>
              <a:gd name="G37" fmla="+/ 10760161 93984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349 G39"/>
              <a:gd name="G43" fmla="sin 934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448 w 21600"/>
              <a:gd name="T5" fmla="*/ 84 h 21600"/>
              <a:gd name="T6" fmla="*/ 1106 w 21600"/>
              <a:gd name="T7" fmla="*/ 13545 h 21600"/>
              <a:gd name="T8" fmla="*/ 9629 w 21600"/>
              <a:gd name="T9" fmla="*/ 1524 h 21600"/>
              <a:gd name="T10" fmla="*/ 24295 w 21600"/>
              <a:gd name="T11" fmla="*/ 11137 h 21600"/>
              <a:gd name="T12" fmla="*/ 20785 w 21600"/>
              <a:gd name="T13" fmla="*/ 14477 h 21600"/>
              <a:gd name="T14" fmla="*/ 17446 w 21600"/>
              <a:gd name="T15" fmla="*/ 10966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146" y="11033"/>
                </a:moveTo>
                <a:cubicBezTo>
                  <a:pt x="20148" y="10955"/>
                  <a:pt x="20149" y="10878"/>
                  <a:pt x="20149" y="10800"/>
                </a:cubicBezTo>
                <a:cubicBezTo>
                  <a:pt x="20149" y="5636"/>
                  <a:pt x="15963" y="1451"/>
                  <a:pt x="10800" y="1451"/>
                </a:cubicBezTo>
                <a:cubicBezTo>
                  <a:pt x="5636" y="1451"/>
                  <a:pt x="1451" y="5636"/>
                  <a:pt x="1451" y="10800"/>
                </a:cubicBezTo>
                <a:cubicBezTo>
                  <a:pt x="1450" y="11661"/>
                  <a:pt x="1570" y="12518"/>
                  <a:pt x="1804" y="13347"/>
                </a:cubicBezTo>
                <a:lnTo>
                  <a:pt x="408" y="13742"/>
                </a:lnTo>
                <a:cubicBezTo>
                  <a:pt x="137" y="12785"/>
                  <a:pt x="0" y="1179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890"/>
                  <a:pt x="21598" y="10980"/>
                  <a:pt x="21596" y="11070"/>
                </a:cubicBezTo>
                <a:lnTo>
                  <a:pt x="24295" y="11137"/>
                </a:lnTo>
                <a:lnTo>
                  <a:pt x="20785" y="14477"/>
                </a:lnTo>
                <a:lnTo>
                  <a:pt x="17446" y="10966"/>
                </a:lnTo>
                <a:lnTo>
                  <a:pt x="20146" y="1103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kumimoji="1" lang="zh-CN" altLang="en-US" sz="2400"/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084888" y="1773238"/>
            <a:ext cx="793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</a:rPr>
              <a:t>替</a:t>
            </a:r>
          </a:p>
          <a:p>
            <a:r>
              <a:rPr kumimoji="1" lang="zh-CN" altLang="en-US" sz="3600" b="1">
                <a:solidFill>
                  <a:srgbClr val="0000FF"/>
                </a:solidFill>
              </a:rPr>
              <a:t>换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4643438" y="3184525"/>
            <a:ext cx="755650" cy="431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3.14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4643438" y="3717925"/>
            <a:ext cx="755650" cy="43180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6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allAtOnce" animBg="1"/>
      <p:bldP spid="92165" grpId="0" animBg="1"/>
      <p:bldP spid="92166" grpId="0" animBg="1"/>
      <p:bldP spid="92167" grpId="0"/>
      <p:bldP spid="92168" grpId="0" animBg="1"/>
      <p:bldP spid="921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#define</a:t>
            </a:r>
            <a:r>
              <a:rPr lang="zh-CN" altLang="en-US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75688" cy="5184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9263" indent="-449263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en-US" altLang="zh-CN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449263" indent="-449263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宏定义的</a:t>
            </a:r>
            <a:r>
              <a:rPr kumimoji="1" lang="zh-CN" altLang="en-US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作用域</a:t>
            </a: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是从定义处开始到源文件结束，但根据需要可用</a:t>
            </a:r>
            <a:r>
              <a:rPr kumimoji="1"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undef</a:t>
            </a: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命令终止其作用域。</a:t>
            </a:r>
            <a:b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形式为</a:t>
            </a:r>
            <a:r>
              <a:rPr kumimoji="1" lang="en-US" altLang="zh-CN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      </a:t>
            </a:r>
          </a:p>
          <a:p>
            <a:pPr marL="449263" indent="-449263">
              <a:lnSpc>
                <a:spcPct val="110000"/>
              </a:lnSpc>
              <a:spcBef>
                <a:spcPct val="10000"/>
              </a:spcBef>
            </a:pPr>
            <a:endParaRPr lang="en-US" altLang="zh-CN" smtClean="0">
              <a:latin typeface="楷体_GB2312" pitchFamily="49" charset="-122"/>
              <a:ea typeface="楷体_GB2312" pitchFamily="49" charset="-122"/>
            </a:endParaRPr>
          </a:p>
          <a:p>
            <a:pPr marL="449263" indent="-449263">
              <a:lnSpc>
                <a:spcPct val="110000"/>
              </a:lnSpc>
              <a:spcBef>
                <a:spcPct val="10000"/>
              </a:spcBef>
            </a:pP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② 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为了增加程序的可读性，建议</a:t>
            </a:r>
            <a:r>
              <a:rPr lang="zh-CN" altLang="en-US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宏名用大写字母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，其他的标识符用小写字母。</a:t>
            </a:r>
          </a:p>
          <a:p>
            <a:pPr marL="449263" indent="-449263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③ 双引号中有与宏名相同的字符串不进行替换。</a:t>
            </a:r>
          </a:p>
          <a:p>
            <a:pPr marL="449263" indent="-449263">
              <a:lnSpc>
                <a:spcPct val="110000"/>
              </a:lnSpc>
              <a:spcBef>
                <a:spcPct val="10000"/>
              </a:spcBef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④ 已经定义的宏名可以被后定义的宏名引用。在预处理时将层层进行替换。</a:t>
            </a:r>
          </a:p>
        </p:txBody>
      </p:sp>
      <p:sp>
        <p:nvSpPr>
          <p:cNvPr id="93188" name="Text Box 4" descr="信纸"/>
          <p:cNvSpPr txBox="1">
            <a:spLocks noChangeArrowheads="1"/>
          </p:cNvSpPr>
          <p:nvPr/>
        </p:nvSpPr>
        <p:spPr bwMode="auto">
          <a:xfrm>
            <a:off x="2338388" y="2924175"/>
            <a:ext cx="367347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indent="53657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#undef     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宏名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#define</a:t>
            </a:r>
            <a:r>
              <a:rPr lang="zh-CN" altLang="en-US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323850" y="1125538"/>
            <a:ext cx="7200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【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】</a:t>
            </a:r>
            <a:r>
              <a:rPr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不带参数的宏定义。</a:t>
            </a:r>
          </a:p>
        </p:txBody>
      </p:sp>
      <p:sp>
        <p:nvSpPr>
          <p:cNvPr id="94212" name="Rectangle 4" descr="信纸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495800" cy="4876800"/>
          </a:xfrm>
          <a:blipFill dpi="0" rotWithShape="1">
            <a:blip r:embed="rId2"/>
            <a:srcRect/>
            <a:tile tx="0" ty="0" sx="100000" sy="100000" flip="none" algn="tl"/>
          </a:blipFill>
          <a:ln w="38100" cap="flat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zh-CN" altLang="en-US" sz="2400" smtClean="0">
                <a:solidFill>
                  <a:srgbClr val="006600"/>
                </a:solidFill>
                <a:ea typeface="楷体_GB2312" pitchFamily="49" charset="-122"/>
              </a:rPr>
              <a:t>源程序：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#define 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PI</a:t>
            </a:r>
            <a:r>
              <a:rPr kumimoji="1" lang="en-US" altLang="zh-CN" sz="2400" smtClean="0">
                <a:ea typeface="宋体" panose="02010600030101010101" pitchFamily="2" charset="-122"/>
              </a:rPr>
              <a:t>  3.14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#define 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sz="2400" smtClean="0">
                <a:ea typeface="宋体" panose="02010600030101010101" pitchFamily="2" charset="-122"/>
              </a:rPr>
              <a:t>   PI*r*r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#define 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V </a:t>
            </a:r>
            <a:r>
              <a:rPr kumimoji="1" lang="en-US" altLang="zh-CN" sz="2400" smtClean="0">
                <a:ea typeface="宋体" panose="02010600030101010101" pitchFamily="2" charset="-122"/>
              </a:rPr>
              <a:t>  4*S*r/3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int main( )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{ float  r;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   printf("\nInput r:");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   scanf("%f",&amp;r);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   printf("S=%.2f  V=%.2f\n",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S,V</a:t>
            </a:r>
            <a:r>
              <a:rPr kumimoji="1" lang="en-US" altLang="zh-CN" sz="2400" smtClean="0">
                <a:ea typeface="宋体" panose="02010600030101010101" pitchFamily="2" charset="-122"/>
              </a:rPr>
              <a:t>);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   return 0;</a:t>
            </a:r>
          </a:p>
          <a:p>
            <a:pPr marL="457200" indent="-457200">
              <a:buClr>
                <a:schemeClr val="bg1"/>
              </a:buClr>
              <a:buFontTx/>
              <a:buNone/>
              <a:tabLst>
                <a:tab pos="914400" algn="l"/>
              </a:tabLst>
            </a:pPr>
            <a:r>
              <a:rPr kumimoji="1" lang="en-US" altLang="zh-CN" sz="240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4213" name="Rectangle 5" descr="信纸"/>
          <p:cNvSpPr>
            <a:spLocks noChangeArrowheads="1"/>
          </p:cNvSpPr>
          <p:nvPr/>
        </p:nvSpPr>
        <p:spPr bwMode="auto">
          <a:xfrm>
            <a:off x="4246563" y="1008063"/>
            <a:ext cx="4897437" cy="4000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9144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9144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bg1"/>
              </a:buClr>
              <a:buFontTx/>
              <a:buNone/>
            </a:pPr>
            <a:r>
              <a:rPr kumimoji="1" lang="zh-CN" altLang="en-US" sz="2400">
                <a:solidFill>
                  <a:srgbClr val="006600"/>
                </a:solidFill>
                <a:sym typeface="Monotype Sorts" pitchFamily="2" charset="2"/>
              </a:rPr>
              <a:t>编译预处理后的程序：</a:t>
            </a:r>
            <a:endParaRPr kumimoji="1" lang="zh-CN" altLang="en-US" sz="2400">
              <a:solidFill>
                <a:srgbClr val="006600"/>
              </a:solidFill>
            </a:endParaRP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int  main( )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{ float  r;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  printf("\nInput r:");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  scanf("%f",&amp;r);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  printf("S=%.2f  V=%.2f\n",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       </a:t>
            </a:r>
            <a:r>
              <a:rPr kumimoji="1" lang="en-US" altLang="zh-CN" sz="2400">
                <a:solidFill>
                  <a:srgbClr val="FF0000"/>
                </a:solidFill>
              </a:rPr>
              <a:t>3.14*r*r</a:t>
            </a:r>
            <a:r>
              <a:rPr kumimoji="1" lang="en-US" altLang="zh-CN" sz="2400"/>
              <a:t> , </a:t>
            </a:r>
            <a:r>
              <a:rPr kumimoji="1" lang="en-US" altLang="zh-CN" sz="2400">
                <a:solidFill>
                  <a:srgbClr val="FF0000"/>
                </a:solidFill>
              </a:rPr>
              <a:t>4* 3.14*r*r *r/3</a:t>
            </a:r>
            <a:r>
              <a:rPr kumimoji="1" lang="en-US" altLang="zh-CN" sz="2400"/>
              <a:t> );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  return 0;</a:t>
            </a:r>
          </a:p>
          <a:p>
            <a:pPr>
              <a:buClr>
                <a:schemeClr val="bg1"/>
              </a:buClr>
              <a:buFontTx/>
              <a:buNone/>
            </a:pPr>
            <a:r>
              <a:rPr kumimoji="1" lang="en-US" altLang="zh-CN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4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4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94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4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94212" grpId="0" animBg="1"/>
      <p:bldP spid="94213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#define</a:t>
            </a:r>
            <a:r>
              <a:rPr lang="zh-CN" altLang="en-US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323850" y="1125538"/>
            <a:ext cx="7924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3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二、带参数的宏定义 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755650" y="1628775"/>
            <a:ext cx="32861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命令的一般格式：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95237" name="Text Box 5" descr="信纸"/>
          <p:cNvSpPr txBox="1">
            <a:spLocks noChangeArrowheads="1"/>
          </p:cNvSpPr>
          <p:nvPr/>
        </p:nvSpPr>
        <p:spPr bwMode="auto">
          <a:xfrm>
            <a:off x="1476375" y="2133600"/>
            <a:ext cx="6562725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indent="53657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#define     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宏名（形参表）   </a:t>
            </a: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字符串</a:t>
            </a:r>
            <a:r>
              <a:rPr kumimoji="1"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611188" y="2492375"/>
            <a:ext cx="784860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</a:p>
          <a:p>
            <a:pPr>
              <a:lnSpc>
                <a:spcPct val="105000"/>
              </a:lnSpc>
              <a:spcBef>
                <a:spcPct val="15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在编译预处理时，把源程序中所有</a:t>
            </a: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带参数的宏名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用宏定义中的</a:t>
            </a:r>
            <a:r>
              <a:rPr kumimoji="1" lang="zh-CN" altLang="en-US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字符串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替换，并且用宏名后圆括号中的</a:t>
            </a:r>
            <a:r>
              <a:rPr kumimoji="1"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实参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替换字符串中的</a:t>
            </a:r>
            <a:r>
              <a:rPr kumimoji="1"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形参</a:t>
            </a:r>
            <a:r>
              <a:rPr kumimoji="1" lang="zh-CN" altLang="en-US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95239" name="Rectangle 7" descr="信纸"/>
          <p:cNvSpPr>
            <a:spLocks noGrp="1" noChangeArrowheads="1"/>
          </p:cNvSpPr>
          <p:nvPr>
            <p:ph type="body" idx="1"/>
          </p:nvPr>
        </p:nvSpPr>
        <p:spPr>
          <a:xfrm>
            <a:off x="468313" y="5229225"/>
            <a:ext cx="8291512" cy="1387475"/>
          </a:xfrm>
          <a:blipFill dpi="0" rotWithShape="1">
            <a:blip r:embed="rId2"/>
            <a:srcRect/>
            <a:tile tx="0" ty="0" sx="100000" sy="100000" flip="none" algn="tl"/>
          </a:blipFill>
          <a:ln w="38100" cap="flat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/>
          <a:p>
            <a:pPr marL="0" indent="0">
              <a:buClr>
                <a:srgbClr val="0099FF"/>
              </a:buClr>
              <a:buSzPct val="80000"/>
            </a:pPr>
            <a:r>
              <a:rPr kumimoji="1" lang="zh-CN" altLang="en-US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注意：</a:t>
            </a:r>
            <a:r>
              <a:rPr kumimoji="1" lang="zh-CN" altLang="en-US" smtClean="0">
                <a:latin typeface="Arial" panose="020B0604020202020204" pitchFamily="34" charset="0"/>
                <a:ea typeface="楷体_GB2312" pitchFamily="49" charset="-122"/>
              </a:rPr>
              <a:t>有参数宏不是函数。与函数的区别：</a:t>
            </a:r>
          </a:p>
          <a:p>
            <a:pPr marL="1071563" lvl="1" indent="-355600"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mtClean="0">
                <a:latin typeface="Arial" panose="020B0604020202020204" pitchFamily="34" charset="0"/>
                <a:ea typeface="楷体_GB2312" pitchFamily="49" charset="-122"/>
              </a:rPr>
              <a:t>宏是简单置换，没有返回值；函数可有返回值。</a:t>
            </a:r>
          </a:p>
          <a:p>
            <a:pPr marL="1071563" lvl="1" indent="-355600">
              <a:buClr>
                <a:srgbClr val="0099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mtClean="0">
                <a:latin typeface="Arial" panose="020B0604020202020204" pitchFamily="34" charset="0"/>
                <a:ea typeface="楷体_GB2312" pitchFamily="49" charset="-122"/>
              </a:rPr>
              <a:t>宏不定义形参类型，无类型。</a:t>
            </a:r>
          </a:p>
        </p:txBody>
      </p:sp>
      <p:sp>
        <p:nvSpPr>
          <p:cNvPr id="95240" name="Text Box 8" descr="信纸"/>
          <p:cNvSpPr txBox="1">
            <a:spLocks noChangeArrowheads="1"/>
          </p:cNvSpPr>
          <p:nvPr/>
        </p:nvSpPr>
        <p:spPr bwMode="auto">
          <a:xfrm>
            <a:off x="1476375" y="4508500"/>
            <a:ext cx="5532438" cy="5016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71563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09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303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rgbClr val="0099FF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>
                <a:latin typeface="Arial" panose="020B0604020202020204" pitchFamily="34" charset="0"/>
                <a:ea typeface="楷体_GB2312" pitchFamily="49" charset="-122"/>
              </a:rPr>
              <a:t>例如：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#define  S(</a:t>
            </a:r>
            <a:r>
              <a:rPr kumimoji="1"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a,b</a:t>
            </a:r>
            <a:r>
              <a:rPr kumimoji="1"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)   </a:t>
            </a:r>
            <a:r>
              <a:rPr kumimoji="1"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(a)*(b)</a:t>
            </a:r>
          </a:p>
        </p:txBody>
      </p:sp>
      <p:sp>
        <p:nvSpPr>
          <p:cNvPr id="95241" name="AutoShape 9"/>
          <p:cNvSpPr>
            <a:spLocks noChangeArrowheads="1"/>
          </p:cNvSpPr>
          <p:nvPr/>
        </p:nvSpPr>
        <p:spPr bwMode="auto">
          <a:xfrm>
            <a:off x="7380288" y="3933825"/>
            <a:ext cx="1524000" cy="433388"/>
          </a:xfrm>
          <a:prstGeom prst="wedgeRectCallout">
            <a:avLst>
              <a:gd name="adj1" fmla="val -229065"/>
              <a:gd name="adj2" fmla="val 107144"/>
            </a:avLst>
          </a:pr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/>
          <a:lstStyle/>
          <a:p>
            <a:pPr algn="ctr"/>
            <a:r>
              <a:rPr kumimoji="1" lang="zh-CN" altLang="en-US" sz="2600" b="1">
                <a:solidFill>
                  <a:schemeClr val="bg1"/>
                </a:solidFill>
                <a:ea typeface="楷体_GB2312" pitchFamily="49" charset="-122"/>
              </a:rPr>
              <a:t>参数表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52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95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5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95236" grpId="0" autoUpdateAnimBg="0"/>
      <p:bldP spid="95237" grpId="0" animBg="1" autoUpdateAnimBg="0"/>
      <p:bldP spid="95238" grpId="0" autoUpdateAnimBg="0"/>
      <p:bldP spid="95239" grpId="0" build="p" animBg="1"/>
      <p:bldP spid="95240" grpId="0" animBg="1" autoUpdateAnimBg="0"/>
      <p:bldP spid="9524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#define</a:t>
            </a:r>
            <a:r>
              <a:rPr lang="zh-CN" altLang="en-US" smtClean="0">
                <a:solidFill>
                  <a:schemeClr val="bg2"/>
                </a:solidFill>
              </a:rPr>
              <a:t>定义宏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323850" y="4005263"/>
            <a:ext cx="8424863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分两次替换：</a:t>
            </a:r>
          </a:p>
          <a:p>
            <a:pPr>
              <a:lnSpc>
                <a:spcPct val="105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①将宏名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MAX(a,b)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替换成字符串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((x)&gt;(y)?(x):(y))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②用实参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替换形参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，实参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替换形参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</a:pP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程序中的两个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语句被展开为：</a:t>
            </a:r>
          </a:p>
          <a:p>
            <a:pPr>
              <a:lnSpc>
                <a:spcPct val="10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printf("%d\n",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((a)&gt;(b)?(a):(b))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lnSpc>
                <a:spcPct val="105000"/>
              </a:lnSpc>
            </a:pP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printf("%d\n",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((a+m)&gt;(b+n)?( a+m):( b+n))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200900" cy="2808288"/>
          </a:xfrm>
          <a:noFill/>
          <a:ln w="57150" cmpd="thickThin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带参数的宏定义。</a:t>
            </a:r>
          </a:p>
          <a:p>
            <a:pPr>
              <a:spcBef>
                <a:spcPct val="0"/>
              </a:spcBef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#define 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MAX(x,y)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smtClean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(x)&gt;(y)?(x):(y)</a:t>
            </a:r>
            <a:r>
              <a:rPr lang="en-US" altLang="zh-CN" sz="2400" smtClean="0">
                <a:solidFill>
                  <a:srgbClr val="3399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	int main( )</a:t>
            </a:r>
          </a:p>
          <a:p>
            <a:pPr>
              <a:spcBef>
                <a:spcPct val="0"/>
              </a:spcBef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	{ </a:t>
            </a:r>
            <a:r>
              <a:rPr lang="en-US" altLang="zh-CN" sz="2400" smtClean="0">
                <a:ea typeface="楷体_GB2312" pitchFamily="49" charset="-122"/>
              </a:rPr>
              <a:t>…</a:t>
            </a:r>
            <a:endParaRPr lang="en-US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		printf("%d\n", 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MAX(a,b)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		printf("%d\n",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MAX(a+m,b+n)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1304</TotalTime>
  <Pages>0</Pages>
  <Words>817</Words>
  <Characters>0</Characters>
  <Application>Microsoft Office PowerPoint</Application>
  <DocSecurity>0</DocSecurity>
  <PresentationFormat>全屏显示(4:3)</PresentationFormat>
  <Lines>0</Lines>
  <Paragraphs>159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Times New Roman</vt:lpstr>
      <vt:lpstr>宋体</vt:lpstr>
      <vt:lpstr>Arial</vt:lpstr>
      <vt:lpstr>黑体</vt:lpstr>
      <vt:lpstr>Wingdings</vt:lpstr>
      <vt:lpstr>Calibri</vt:lpstr>
      <vt:lpstr>楷体_GB2312</vt:lpstr>
      <vt:lpstr>Monotype Sorts</vt:lpstr>
      <vt:lpstr>CHS Template</vt:lpstr>
      <vt:lpstr>1_CHS Template</vt:lpstr>
      <vt:lpstr>第13章 编译预处理 </vt:lpstr>
      <vt:lpstr>本章主要内容</vt:lpstr>
      <vt:lpstr>导引</vt:lpstr>
      <vt:lpstr>#define定义宏</vt:lpstr>
      <vt:lpstr>#define定义宏</vt:lpstr>
      <vt:lpstr>#define定义宏</vt:lpstr>
      <vt:lpstr>#define定义宏</vt:lpstr>
      <vt:lpstr>#define定义宏</vt:lpstr>
      <vt:lpstr>#define定义宏</vt:lpstr>
      <vt:lpstr>#define定义宏</vt:lpstr>
      <vt:lpstr>读程序，写结果</vt:lpstr>
      <vt:lpstr>读程序，写结果</vt:lpstr>
      <vt:lpstr>读程序，写结果</vt:lpstr>
      <vt:lpstr>文件包含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编译预处理</dc:title>
  <dc:subject/>
  <dc:creator>郑立垠</dc:creator>
  <cp:keywords/>
  <dc:description/>
  <cp:lastModifiedBy>wuchunlei</cp:lastModifiedBy>
  <cp:revision>303</cp:revision>
  <dcterms:created xsi:type="dcterms:W3CDTF">2012-04-17T06:46:03Z</dcterms:created>
  <dcterms:modified xsi:type="dcterms:W3CDTF">2015-02-09T07:40:48Z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