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12"/>
  </p:notesMasterIdLst>
  <p:sldIdLst>
    <p:sldId id="256" r:id="rId3"/>
    <p:sldId id="362" r:id="rId4"/>
    <p:sldId id="365" r:id="rId5"/>
    <p:sldId id="366" r:id="rId6"/>
    <p:sldId id="367" r:id="rId7"/>
    <p:sldId id="368" r:id="rId8"/>
    <p:sldId id="369" r:id="rId9"/>
    <p:sldId id="370" r:id="rId10"/>
    <p:sldId id="37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082A50"/>
    <a:srgbClr val="1E587C"/>
    <a:srgbClr val="09315D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324884-4603-437E-8DB8-55F1B5B26CC6}" type="datetimeFigureOut">
              <a:rPr lang="zh-CN" altLang="en-US"/>
              <a:pPr>
                <a:defRPr/>
              </a:pPr>
              <a:t>2015/2/9</a:t>
            </a:fld>
            <a:endParaRPr lang="zh-CN" altLang="en-US"/>
          </a:p>
        </p:txBody>
      </p:sp>
      <p:sp>
        <p:nvSpPr>
          <p:cNvPr id="5124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6CA9D7-C6EA-476E-8975-22F5C5DAD1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975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3F173-33D7-410E-BE18-205DFB74EC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31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77B28-2DB1-449F-94CF-0D9E65737C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27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034D9-2633-4C80-9F3F-4A1E13FA84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78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84029-57D2-40C6-BB3B-D32601F83B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60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C888F-D8A8-4CCF-BAEE-DA101C1F09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9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6356FC-A961-4086-8C4E-61405655C5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533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09FC8-30DD-4079-B098-A7413E1D27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95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B2B30-F7EF-4BA0-8858-259E6575F5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524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A669F-A1E3-4A24-BBF4-3B9660CADB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37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E16B7-EE29-4A2A-948D-F253DE7C8D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910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C5EF1-0C09-4B46-B981-6AC18CDFAE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40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2E944-53AB-4FEE-8E22-D704F41441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70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D969F-20B8-492F-9715-FB40CA52E8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81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BA4AE-0FB4-46F7-B2D9-6EA59350BF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77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A7D34-DC66-47F0-93F8-DF8FCDFEE7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624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04D89-3241-4F7E-B498-A663FD7760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780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AE22B-9E0D-4E21-86E6-A7CA1DDC76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47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CCBC2-6365-4ADA-9A01-6D3BFC1F2A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85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88961-EC20-4755-9DE9-3E6E20AD23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11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3A1B0-E2D5-4908-B1AB-6D7530CD6D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1E799-E1A0-47F6-9E41-B63525C98F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58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F686F-83A4-49D8-B494-04BC3D7B5B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6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A6BE6-A5FB-468F-B568-A2D139298C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2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DC680-46D0-4421-A328-8CFC56E15F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82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446EC-1B62-4429-A61D-8E4CBBEAAE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54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1D5CEA-0FFB-49F4-AF9D-42F1649A903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  <p:sldLayoutId id="2147483675" r:id="rId12"/>
    <p:sldLayoutId id="2147483674" r:id="rId13"/>
    <p:sldLayoutId id="214748369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D25A12-3943-489C-987C-732D632E34D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14</a:t>
            </a:r>
            <a:r>
              <a:rPr lang="zh-CN" altLang="en-US" sz="3800" b="1" smtClean="0">
                <a:solidFill>
                  <a:srgbClr val="F4F4F4"/>
                </a:solidFill>
              </a:rPr>
              <a:t>章 位运算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：吴春雷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</a:t>
            </a:r>
            <a:r>
              <a:rPr lang="zh-CN" altLang="en-US" b="1">
                <a:solidFill>
                  <a:srgbClr val="251704"/>
                </a:solidFill>
                <a:latin typeface="宋体" panose="02010600030101010101" pitchFamily="2" charset="-122"/>
              </a:rPr>
              <a:t>学院 </a:t>
            </a:r>
            <a:r>
              <a:rPr lang="zh-CN" altLang="en-US" b="1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本章主要内容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位运算的有关概念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概述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748712" cy="489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smtClean="0">
                <a:ea typeface="宋体" panose="02010600030101010101" pitchFamily="2" charset="-122"/>
              </a:rPr>
              <a:t>C</a:t>
            </a:r>
            <a:r>
              <a:rPr kumimoji="1" lang="zh-CN" altLang="en-US" sz="2400" smtClean="0">
                <a:ea typeface="楷体_GB2312" pitchFamily="49" charset="-122"/>
              </a:rPr>
              <a:t>语言程序设计最大的一个特点就是</a:t>
            </a:r>
            <a:r>
              <a:rPr kumimoji="1" lang="zh-CN" altLang="en-US" sz="2400" smtClean="0">
                <a:solidFill>
                  <a:srgbClr val="990033"/>
                </a:solidFill>
                <a:ea typeface="楷体_GB2312" pitchFamily="49" charset="-122"/>
              </a:rPr>
              <a:t>可以对计算机硬件进行操作，其操作主要是通过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位运算</a:t>
            </a:r>
            <a:r>
              <a:rPr kumimoji="1" lang="zh-CN" altLang="en-US" sz="2400" smtClean="0">
                <a:solidFill>
                  <a:srgbClr val="990033"/>
                </a:solidFill>
                <a:ea typeface="楷体_GB2312" pitchFamily="49" charset="-122"/>
              </a:rPr>
              <a:t>实现的。</a:t>
            </a:r>
            <a:r>
              <a:rPr kumimoji="1" lang="zh-CN" altLang="en-US" sz="2400" smtClean="0">
                <a:ea typeface="楷体_GB2312" pitchFamily="49" charset="-122"/>
              </a:rPr>
              <a:t>位运算很适合编写系统软件的需要，是</a:t>
            </a:r>
            <a:r>
              <a:rPr kumimoji="1" lang="en-US" altLang="zh-CN" sz="2400" smtClean="0">
                <a:ea typeface="宋体" panose="02010600030101010101" pitchFamily="2" charset="-122"/>
              </a:rPr>
              <a:t>C</a:t>
            </a:r>
            <a:r>
              <a:rPr kumimoji="1" lang="zh-CN" altLang="en-US" sz="2400" smtClean="0">
                <a:ea typeface="楷体_GB2312" pitchFamily="49" charset="-122"/>
              </a:rPr>
              <a:t>语言的重要特色。在计算机用于检测和控制领域中要用到位运算的知识。</a:t>
            </a:r>
          </a:p>
          <a:p>
            <a:pPr marL="449263" indent="-449263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smtClean="0">
                <a:ea typeface="楷体_GB2312" pitchFamily="49" charset="-122"/>
              </a:rPr>
              <a:t>所谓</a:t>
            </a:r>
            <a:r>
              <a:rPr kumimoji="1" lang="zh-CN" altLang="en-US" sz="2400" smtClean="0">
                <a:solidFill>
                  <a:srgbClr val="990033"/>
                </a:solidFill>
                <a:ea typeface="楷体_GB2312" pitchFamily="49" charset="-122"/>
              </a:rPr>
              <a:t>位运算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就是指进行二进制的运算</a:t>
            </a:r>
            <a:r>
              <a:rPr kumimoji="1" lang="zh-CN" altLang="en-US" sz="2400" smtClean="0">
                <a:ea typeface="楷体_GB2312" pitchFamily="49" charset="-122"/>
              </a:rPr>
              <a:t>。在系统软件中，常要处理二进制的问题。例如，将一个存储单元中的各二进制左移或者右移一位，两个数按位相加等。</a:t>
            </a:r>
            <a:r>
              <a:rPr kumimoji="1" lang="en-US" altLang="zh-CN" sz="2400" smtClean="0">
                <a:ea typeface="宋体" panose="02010600030101010101" pitchFamily="2" charset="-122"/>
              </a:rPr>
              <a:t>C</a:t>
            </a:r>
            <a:r>
              <a:rPr kumimoji="1" lang="zh-CN" altLang="en-US" sz="2400" smtClean="0">
                <a:ea typeface="楷体_GB2312" pitchFamily="49" charset="-122"/>
              </a:rPr>
              <a:t>语言提供位运算的功能，与其他高级语言相比，显然具有很大的优越性。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位运算符和位运算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7499350" cy="50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indent="-449263">
              <a:lnSpc>
                <a:spcPct val="95000"/>
              </a:lnSpc>
              <a:spcBef>
                <a:spcPct val="0"/>
              </a:spcBef>
              <a:buClrTx/>
            </a:pP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楷体_GB2312" pitchFamily="49" charset="-122"/>
              </a:rPr>
              <a:t>语言提供</a:t>
            </a:r>
            <a:r>
              <a:rPr lang="en-US" altLang="zh-CN" smtClean="0">
                <a:ea typeface="宋体" panose="02010600030101010101" pitchFamily="2" charset="-122"/>
              </a:rPr>
              <a:t>6</a:t>
            </a:r>
            <a:r>
              <a:rPr lang="zh-CN" altLang="en-US" smtClean="0">
                <a:ea typeface="楷体_GB2312" pitchFamily="49" charset="-122"/>
              </a:rPr>
              <a:t>种位运算符：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7928" name="Group 104"/>
          <p:cNvGraphicFramePr>
            <a:graphicFrameLocks noGrp="1"/>
          </p:cNvGraphicFramePr>
          <p:nvPr>
            <p:ph sz="half" idx="2"/>
          </p:nvPr>
        </p:nvGraphicFramePr>
        <p:xfrm>
          <a:off x="1379538" y="1844675"/>
          <a:ext cx="7307262" cy="2843213"/>
        </p:xfrm>
        <a:graphic>
          <a:graphicData uri="http://schemas.openxmlformats.org/drawingml/2006/table">
            <a:tbl>
              <a:tblPr/>
              <a:tblGrid>
                <a:gridCol w="1373187"/>
                <a:gridCol w="1811338"/>
                <a:gridCol w="1749425"/>
                <a:gridCol w="2373312"/>
              </a:tblGrid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按位异或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按位异或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按位求反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按位取反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左移位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a&lt;&lt;2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左移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右移位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b&gt;&gt;3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右移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323850" y="4357688"/>
            <a:ext cx="8640763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sz="2400" b="1">
                <a:solidFill>
                  <a:srgbClr val="990033"/>
                </a:solidFill>
                <a:ea typeface="隶书" panose="02010509060101010101" pitchFamily="49" charset="-122"/>
              </a:rPr>
              <a:t>说明：</a:t>
            </a:r>
          </a:p>
          <a:p>
            <a:pPr>
              <a:lnSpc>
                <a:spcPct val="105000"/>
              </a:lnSpc>
            </a:pPr>
            <a:r>
              <a:rPr kumimoji="1" lang="en-US" altLang="zh-CN" sz="2400" b="1">
                <a:solidFill>
                  <a:srgbClr val="333333"/>
                </a:solidFill>
                <a:ea typeface="隶书" panose="02010509060101010101" pitchFamily="49" charset="-122"/>
              </a:rPr>
              <a:t>(1)</a:t>
            </a:r>
            <a:r>
              <a:rPr kumimoji="1"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kumimoji="1"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~</a:t>
            </a:r>
            <a:r>
              <a:rPr kumimoji="1" lang="en-US" altLang="zh-CN" sz="2400" b="1">
                <a:solidFill>
                  <a:srgbClr val="990033"/>
                </a:solidFill>
                <a:ea typeface="楷体_GB2312" pitchFamily="49" charset="-122"/>
              </a:rPr>
              <a:t>"</a:t>
            </a:r>
            <a:r>
              <a:rPr kumimoji="1" lang="zh-CN" altLang="en-US" sz="2400" b="1">
                <a:solidFill>
                  <a:srgbClr val="990033"/>
                </a:solidFill>
                <a:ea typeface="楷体_GB2312" pitchFamily="49" charset="-122"/>
              </a:rPr>
              <a:t>为单目运算符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，其余均为</a:t>
            </a:r>
            <a:r>
              <a:rPr kumimoji="1" lang="zh-CN" altLang="en-US" sz="2400" b="1">
                <a:solidFill>
                  <a:srgbClr val="990033"/>
                </a:solidFill>
                <a:ea typeface="楷体_GB2312" pitchFamily="49" charset="-122"/>
              </a:rPr>
              <a:t>双目运算符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，优先级高低顺序</a:t>
            </a:r>
          </a:p>
          <a:p>
            <a:pPr>
              <a:lnSpc>
                <a:spcPct val="105000"/>
              </a:lnSpc>
            </a:pPr>
            <a:r>
              <a:rPr kumimoji="1" lang="zh-CN" altLang="en-US" sz="2400" b="1"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求反</a:t>
            </a:r>
            <a:r>
              <a:rPr kumimoji="1"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~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移位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按位与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按位异或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^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按位或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</a:p>
          <a:p>
            <a:pPr>
              <a:lnSpc>
                <a:spcPct val="105000"/>
              </a:lnSpc>
            </a:pPr>
            <a:r>
              <a:rPr kumimoji="1" lang="en-US" altLang="zh-CN" sz="2400" b="1">
                <a:solidFill>
                  <a:srgbClr val="333333"/>
                </a:solidFill>
                <a:ea typeface="隶书" panose="02010509060101010101" pitchFamily="49" charset="-122"/>
              </a:rPr>
              <a:t>(2)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运算量只能是</a:t>
            </a:r>
            <a:r>
              <a:rPr kumimoji="1" lang="zh-CN" altLang="en-US" sz="2400" b="1">
                <a:solidFill>
                  <a:srgbClr val="990033"/>
                </a:solidFill>
                <a:ea typeface="楷体_GB2312" pitchFamily="49" charset="-122"/>
              </a:rPr>
              <a:t>整型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或</a:t>
            </a:r>
            <a:r>
              <a:rPr kumimoji="1" lang="zh-CN" altLang="en-US" sz="2400" b="1">
                <a:solidFill>
                  <a:srgbClr val="990033"/>
                </a:solidFill>
                <a:ea typeface="楷体_GB2312" pitchFamily="49" charset="-122"/>
              </a:rPr>
              <a:t>字符型数据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，</a:t>
            </a:r>
            <a:r>
              <a:rPr kumimoji="1" lang="zh-CN" altLang="en-US" sz="2400" b="1">
                <a:solidFill>
                  <a:schemeClr val="bg2"/>
                </a:solidFill>
                <a:ea typeface="楷体_GB2312" pitchFamily="49" charset="-122"/>
              </a:rPr>
              <a:t>浮点数不能参与运算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endParaRPr kumimoji="1" lang="zh-CN" altLang="en-US" sz="2400" b="1">
              <a:solidFill>
                <a:schemeClr val="bg2"/>
              </a:solidFill>
              <a:ea typeface="楷体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400" b="1">
                <a:solidFill>
                  <a:srgbClr val="333333"/>
                </a:solidFill>
                <a:ea typeface="隶书" panose="02010509060101010101" pitchFamily="49" charset="-122"/>
              </a:rPr>
              <a:t>(3)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运算时，操作数都必须转换成</a:t>
            </a: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二进制形式</a:t>
            </a:r>
            <a:r>
              <a:rPr kumimoji="1" lang="zh-CN" altLang="en-US" sz="2400" b="1">
                <a:solidFill>
                  <a:srgbClr val="333333"/>
                </a:solidFill>
                <a:ea typeface="隶书" panose="02010509060101010101" pitchFamily="49" charset="-122"/>
              </a:rPr>
              <a:t>，然后再</a:t>
            </a: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按位运算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7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与、或、非、异或位运算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1413" y="1557338"/>
            <a:ext cx="4040187" cy="427037"/>
          </a:xfrm>
        </p:spPr>
        <p:txBody>
          <a:bodyPr/>
          <a:lstStyle/>
          <a:p>
            <a:pPr marL="0" indent="0" algn="ctr"/>
            <a:r>
              <a:rPr lang="zh-CN" altLang="da-DK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位运算真值表</a:t>
            </a:r>
            <a:endParaRPr lang="zh-CN" altLang="en-US" sz="320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8873" name="Group 25"/>
          <p:cNvGraphicFramePr>
            <a:graphicFrameLocks noGrp="1"/>
          </p:cNvGraphicFramePr>
          <p:nvPr>
            <p:ph sz="half" idx="2"/>
          </p:nvPr>
        </p:nvGraphicFramePr>
        <p:xfrm>
          <a:off x="958850" y="2349500"/>
          <a:ext cx="7307263" cy="2587625"/>
        </p:xfrm>
        <a:graphic>
          <a:graphicData uri="http://schemas.openxmlformats.org/drawingml/2006/table">
            <a:tbl>
              <a:tblPr/>
              <a:tblGrid>
                <a:gridCol w="1668463"/>
                <a:gridCol w="5638800"/>
              </a:tblGrid>
              <a:tr h="476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位运算符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运算结果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da-DK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0&amp;0=0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0&amp;1=0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1&amp;0=0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1&amp;1=1</a:t>
                      </a:r>
                      <a:endParaRPr kumimoji="0" lang="da-DK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</a:t>
                      </a:r>
                      <a:endParaRPr kumimoji="0" lang="da-DK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0|0=0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0|1=1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1|0=1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1|1=1</a:t>
                      </a:r>
                      <a:endParaRPr kumimoji="0" lang="da-DK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</a:t>
                      </a:r>
                      <a:endParaRPr kumimoji="0" lang="da-DK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~0=1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~1=0</a:t>
                      </a:r>
                      <a:endParaRPr kumimoji="0" lang="da-DK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kumimoji="0" lang="da-DK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0^0=0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0^1=1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1^0=1</a:t>
                      </a:r>
                      <a:r>
                        <a:rPr kumimoji="0" lang="zh-CN" alt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da-DK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1^1=0</a:t>
                      </a:r>
                      <a:endParaRPr kumimoji="0" lang="da-DK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移位运算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35975" cy="3887787"/>
          </a:xfrm>
        </p:spPr>
        <p:txBody>
          <a:bodyPr/>
          <a:lstStyle/>
          <a:p>
            <a:r>
              <a:rPr lang="zh-CN" altLang="en-US" sz="300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左移位运算符</a:t>
            </a:r>
            <a:r>
              <a:rPr lang="zh-CN" altLang="en-US" sz="3000" smtClean="0">
                <a:latin typeface="楷体_GB2312" pitchFamily="49" charset="-122"/>
                <a:ea typeface="楷体_GB2312" pitchFamily="49" charset="-122"/>
              </a:rPr>
              <a:t> 	</a:t>
            </a:r>
            <a:r>
              <a:rPr lang="en-US" altLang="zh-CN" sz="3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</a:p>
          <a:p>
            <a:pPr lvl="1"/>
            <a:r>
              <a:rPr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位数</a:t>
            </a:r>
          </a:p>
          <a:p>
            <a:pPr lvl="1"/>
            <a:r>
              <a:rPr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：使操作数的各位左移，低位补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，高位溢出</a:t>
            </a:r>
          </a:p>
          <a:p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z="300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3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en-US" altLang="zh-CN" sz="3000" smtClean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用短整型表示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0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00000000 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00000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2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18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000000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</a:t>
            </a:r>
            <a:r>
              <a:rPr lang="en-US" altLang="zh-CN" smtClean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18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	  20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55650" y="5157788"/>
            <a:ext cx="7634288" cy="14922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如果左移出的位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，则左移操作相当于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乘法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操作，左移一位相当于原数乘以</a:t>
            </a:r>
            <a:r>
              <a:rPr kumimoji="1" lang="en-US" altLang="zh-CN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，左移</a:t>
            </a:r>
            <a:r>
              <a:rPr kumimoji="1" lang="en-US" altLang="zh-CN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位，则相当于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原数乘以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600" b="1" baseline="46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2700338" y="3357563"/>
            <a:ext cx="215900" cy="388937"/>
          </a:xfrm>
          <a:prstGeom prst="downArrow">
            <a:avLst>
              <a:gd name="adj1" fmla="val 50000"/>
              <a:gd name="adj2" fmla="val 45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2700338" y="4221163"/>
            <a:ext cx="215900" cy="388937"/>
          </a:xfrm>
          <a:prstGeom prst="downArrow">
            <a:avLst>
              <a:gd name="adj1" fmla="val 50000"/>
              <a:gd name="adj2" fmla="val 45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6" grpId="0" animBg="1" autoUpdateAnimBg="0"/>
      <p:bldP spid="79877" grpId="0" animBg="1"/>
      <p:bldP spid="798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移位运算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35975" cy="3671887"/>
          </a:xfrm>
        </p:spPr>
        <p:txBody>
          <a:bodyPr/>
          <a:lstStyle/>
          <a:p>
            <a:r>
              <a:rPr lang="zh-CN" altLang="en-US" sz="300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右移位运算符</a:t>
            </a:r>
            <a:r>
              <a:rPr lang="zh-CN" altLang="en-US" sz="3000" smtClean="0">
                <a:latin typeface="楷体_GB2312" pitchFamily="49" charset="-122"/>
                <a:ea typeface="楷体_GB2312" pitchFamily="49" charset="-122"/>
              </a:rPr>
              <a:t> 	</a:t>
            </a:r>
            <a:r>
              <a:rPr lang="en-US" altLang="zh-CN" sz="3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</a:p>
          <a:p>
            <a:pPr lvl="1"/>
            <a:r>
              <a:rPr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位数</a:t>
            </a:r>
          </a:p>
          <a:p>
            <a:pPr lvl="1"/>
            <a:r>
              <a:rPr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：使操作数的各位右移，移出的低位舍弃，高位补符号位</a:t>
            </a:r>
          </a:p>
          <a:p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z="300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30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en-US" altLang="zh-CN" sz="3000" smtClean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用短整型表示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0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00000000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000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10100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2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180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mtClean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000000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000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827088" y="5445125"/>
            <a:ext cx="7634287" cy="11017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右移操作相当于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除法</a:t>
            </a:r>
            <a:r>
              <a:rPr kumimoji="1" lang="zh-CN" altLang="en-US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操作，右移一位相当于原数除以</a:t>
            </a:r>
            <a:r>
              <a:rPr kumimoji="1" lang="en-US" altLang="zh-CN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，右移</a:t>
            </a:r>
            <a:r>
              <a:rPr kumimoji="1" lang="en-US" altLang="zh-CN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位，则相当于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原数除以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baseline="46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2700338" y="3860800"/>
            <a:ext cx="215900" cy="388938"/>
          </a:xfrm>
          <a:prstGeom prst="downArrow">
            <a:avLst>
              <a:gd name="adj1" fmla="val 50000"/>
              <a:gd name="adj2" fmla="val 45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2627313" y="4868863"/>
            <a:ext cx="34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082A5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2700338" y="4581525"/>
            <a:ext cx="215900" cy="388938"/>
          </a:xfrm>
          <a:prstGeom prst="downArrow">
            <a:avLst>
              <a:gd name="adj1" fmla="val 50000"/>
              <a:gd name="adj2" fmla="val 45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00" grpId="0" animBg="1" autoUpdateAnimBg="0"/>
      <p:bldP spid="80901" grpId="0" animBg="1"/>
      <p:bldP spid="80902" grpId="0"/>
      <p:bldP spid="809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042988" y="1412875"/>
            <a:ext cx="7200900" cy="3168650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400"/>
              <a:t>#include &lt;stdio.h&gt;</a:t>
            </a:r>
          </a:p>
          <a:p>
            <a:r>
              <a:rPr lang="pt-BR" altLang="zh-CN" sz="2400"/>
              <a:t>int main( )</a:t>
            </a:r>
          </a:p>
          <a:p>
            <a:r>
              <a:rPr lang="pt-BR" altLang="zh-CN" sz="2400"/>
              <a:t>{ </a:t>
            </a:r>
          </a:p>
          <a:p>
            <a:r>
              <a:rPr lang="pt-BR" altLang="zh-CN" sz="2400"/>
              <a:t>	int r=8;</a:t>
            </a:r>
          </a:p>
          <a:p>
            <a:r>
              <a:rPr lang="pt-BR" altLang="zh-CN" sz="2400"/>
              <a:t>	printf("%d\n",r&gt;&gt;1);</a:t>
            </a:r>
          </a:p>
          <a:p>
            <a:r>
              <a:rPr lang="pt-BR" altLang="zh-CN" sz="2400"/>
              <a:t>    return 0;</a:t>
            </a:r>
          </a:p>
          <a:p>
            <a:r>
              <a:rPr lang="pt-BR" altLang="zh-CN" sz="2400"/>
              <a:t>}</a:t>
            </a:r>
            <a:endParaRPr lang="en-US" altLang="zh-CN" sz="2400"/>
          </a:p>
        </p:txBody>
      </p:sp>
      <p:sp>
        <p:nvSpPr>
          <p:cNvPr id="81924" name="Rectangle 4" descr="信纸"/>
          <p:cNvSpPr>
            <a:spLocks noChangeArrowheads="1"/>
          </p:cNvSpPr>
          <p:nvPr/>
        </p:nvSpPr>
        <p:spPr bwMode="auto">
          <a:xfrm>
            <a:off x="2843213" y="5589588"/>
            <a:ext cx="30892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程序输出结果：</a:t>
            </a:r>
            <a:r>
              <a:rPr kumimoji="1" lang="en-US" altLang="zh-CN" sz="26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nimBg="1"/>
      <p:bldP spid="819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042988" y="1341438"/>
            <a:ext cx="7200900" cy="3600450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zh-CN" sz="2400"/>
              <a:t>#include &lt;stdio.h&gt;</a:t>
            </a:r>
          </a:p>
          <a:p>
            <a:r>
              <a:rPr lang="fr-FR" altLang="zh-CN" sz="2400"/>
              <a:t>int main()</a:t>
            </a:r>
          </a:p>
          <a:p>
            <a:r>
              <a:rPr lang="fr-FR" altLang="zh-CN" sz="2400"/>
              <a:t>{</a:t>
            </a:r>
          </a:p>
          <a:p>
            <a:r>
              <a:rPr lang="fr-FR" altLang="zh-CN" sz="2400"/>
              <a:t>	int a=5,b=1,t;</a:t>
            </a:r>
          </a:p>
          <a:p>
            <a:r>
              <a:rPr lang="fr-FR" altLang="zh-CN" sz="2400"/>
              <a:t>	t=(a&lt;&lt;2)|b;</a:t>
            </a:r>
          </a:p>
          <a:p>
            <a:r>
              <a:rPr lang="fr-FR" altLang="zh-CN" sz="2400"/>
              <a:t>	printf("%d\n",t);</a:t>
            </a:r>
          </a:p>
          <a:p>
            <a:r>
              <a:rPr lang="fr-FR" altLang="zh-CN" sz="2400"/>
              <a:t>    return 0;</a:t>
            </a:r>
          </a:p>
          <a:p>
            <a:r>
              <a:rPr lang="fr-FR" altLang="zh-CN" sz="2400"/>
              <a:t>}</a:t>
            </a:r>
            <a:endParaRPr lang="en-US" altLang="zh-CN" sz="2400"/>
          </a:p>
        </p:txBody>
      </p:sp>
      <p:sp>
        <p:nvSpPr>
          <p:cNvPr id="82948" name="Rectangle 4" descr="信纸"/>
          <p:cNvSpPr>
            <a:spLocks noChangeArrowheads="1"/>
          </p:cNvSpPr>
          <p:nvPr/>
        </p:nvSpPr>
        <p:spPr bwMode="auto">
          <a:xfrm>
            <a:off x="2987675" y="5661025"/>
            <a:ext cx="30892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程序输出结果：</a:t>
            </a:r>
            <a:r>
              <a:rPr kumimoji="1" lang="en-US" altLang="zh-CN" sz="26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nimBg="1"/>
      <p:bldP spid="82948" grpId="0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1274</TotalTime>
  <Pages>0</Pages>
  <Words>464</Words>
  <Characters>0</Characters>
  <Application>Microsoft Office PowerPoint</Application>
  <DocSecurity>0</DocSecurity>
  <PresentationFormat>全屏显示(4:3)</PresentationFormat>
  <Lines>0</Lines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Times New Roman</vt:lpstr>
      <vt:lpstr>宋体</vt:lpstr>
      <vt:lpstr>Arial</vt:lpstr>
      <vt:lpstr>黑体</vt:lpstr>
      <vt:lpstr>Wingdings</vt:lpstr>
      <vt:lpstr>Calibri</vt:lpstr>
      <vt:lpstr>楷体_GB2312</vt:lpstr>
      <vt:lpstr>隶书</vt:lpstr>
      <vt:lpstr>华文中宋</vt:lpstr>
      <vt:lpstr>CHS Template</vt:lpstr>
      <vt:lpstr>1_CHS Template</vt:lpstr>
      <vt:lpstr>第14章 位运算 </vt:lpstr>
      <vt:lpstr>本章主要内容</vt:lpstr>
      <vt:lpstr>概述</vt:lpstr>
      <vt:lpstr>位运算符和位运算</vt:lpstr>
      <vt:lpstr>与、或、非、异或位运算</vt:lpstr>
      <vt:lpstr>移位运算</vt:lpstr>
      <vt:lpstr>移位运算</vt:lpstr>
      <vt:lpstr>读程序，写结果</vt:lpstr>
      <vt:lpstr>读程序，写结果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第14章 位运算</dc:title>
  <dc:subject/>
  <dc:creator>郑立垠</dc:creator>
  <cp:keywords/>
  <dc:description/>
  <cp:lastModifiedBy>wuchunlei</cp:lastModifiedBy>
  <cp:revision>302</cp:revision>
  <dcterms:created xsi:type="dcterms:W3CDTF">2012-04-17T06:46:03Z</dcterms:created>
  <dcterms:modified xsi:type="dcterms:W3CDTF">2015-02-09T07:41:28Z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