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3"/>
  </p:notesMasterIdLst>
  <p:sldIdLst>
    <p:sldId id="256" r:id="rId3"/>
    <p:sldId id="377" r:id="rId4"/>
    <p:sldId id="265" r:id="rId5"/>
    <p:sldId id="264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37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FFFF00"/>
    <a:srgbClr val="CCFFFF"/>
    <a:srgbClr val="66FFFF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75687" autoAdjust="0"/>
  </p:normalViewPr>
  <p:slideViewPr>
    <p:cSldViewPr>
      <p:cViewPr varScale="1">
        <p:scale>
          <a:sx n="94" d="100"/>
          <a:sy n="94" d="100"/>
        </p:scale>
        <p:origin x="1992" y="192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6E04C5-21D7-4D48-B67F-20FE664559CE}" type="datetimeFigureOut">
              <a:rPr lang="zh-CN" altLang="en-US"/>
              <a:pPr>
                <a:defRPr/>
              </a:pPr>
              <a:t>2019/7/12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23BCF9-3796-4536-B23A-D28FFDAAC4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从课程的名字分解开始，介绍该课程的含义、学习要点、在后续课程和专业中的地位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从例子开始打开环境进行教学</a:t>
            </a:r>
            <a:endParaRPr lang="en-US" altLang="zh-CN" dirty="0"/>
          </a:p>
          <a:p>
            <a:r>
              <a:rPr lang="en-US" altLang="zh-CN" dirty="0"/>
              <a:t>    1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zh-CN" altLang="en-US" dirty="0"/>
              <a:t>个数的加法、进而减法、乘法和除法，熟悉</a:t>
            </a:r>
            <a:r>
              <a:rPr lang="en-US" altLang="zh-CN" dirty="0"/>
              <a:t>c</a:t>
            </a:r>
            <a:r>
              <a:rPr lang="zh-CN" altLang="en-US" dirty="0"/>
              <a:t>语言的基本架构</a:t>
            </a:r>
            <a:endParaRPr lang="en-US" altLang="zh-CN" dirty="0"/>
          </a:p>
          <a:p>
            <a:r>
              <a:rPr lang="en-US" altLang="zh-CN" dirty="0"/>
              <a:t>    2</a:t>
            </a:r>
            <a:r>
              <a:rPr lang="zh-CN" altLang="en-US" dirty="0"/>
              <a:t>）计算圆的面积、周长，进而圆柱的面积和体积</a:t>
            </a:r>
            <a:endParaRPr lang="en-US" altLang="zh-CN" dirty="0"/>
          </a:p>
          <a:p>
            <a:r>
              <a:rPr lang="en-US" altLang="zh-CN" dirty="0"/>
              <a:t>    3</a:t>
            </a:r>
            <a:r>
              <a:rPr lang="zh-CN" altLang="en-US" dirty="0"/>
              <a:t>）判断两个数的大小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针对某个程序，从程序的结构、要素角度分别阐述</a:t>
            </a:r>
            <a:r>
              <a:rPr lang="en-US" altLang="zh-CN" dirty="0"/>
              <a:t>C</a:t>
            </a:r>
            <a:r>
              <a:rPr lang="zh-CN" altLang="en-US" dirty="0"/>
              <a:t>语言的基本概念和章节安排，布置任务让学生学习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讲解编程环境并布置练习。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3BCF9-3796-4536-B23A-D28FFDAAC45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65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2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9D45-D149-4C83-BC36-8C89192074A7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DD27E-198F-47FF-BD55-C3DB23AC3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9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B485A-0153-4910-ADBA-9CC3A72471C5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4E01E-B24F-43A6-872B-A0DB7BE3B2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7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C6F27-8464-44CC-86F5-BC33F4A3670B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D770-A4CD-4E73-8616-27E1BDA0E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06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FFBD8-60FA-4BB4-BE85-DD844DF92BA3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CF8C9-DA6B-4B7A-AB44-03A51D3DF7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69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05326-BEC6-4BC0-BC3B-44C1205B8669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88C07-4F01-47B4-B7FA-BA7BE81D16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7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24C13-2054-43A6-A169-5EE651DCC710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27B5-3A82-44A7-B47E-47FA767EC7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73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445D5-D8E3-41E6-99DF-E0A26A66BE46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148BB-657C-499A-AAF6-F9E1C0FBB4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78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1C7D9-F9E8-4DD8-9083-6366125200A2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57E1F-F5A9-4583-8963-A86E01DEAF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41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DC19-0388-4A17-A5E1-0D076170601D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E5284-70AD-4105-8C4D-45E8A05919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101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1D31C-EEEC-4584-A1FC-734EAFC6ABCE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F977E-7DAB-4AB0-ADE5-C1FC0A7D1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7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EE81-A70D-434B-9425-495A58142ED4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A5D4-40C2-4BC9-85E3-8639D2C0AB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17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BCFA-D877-416E-86CD-002D351DAFF0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6F8B4-312F-40F0-8902-192174F015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1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53918-9CF1-48D0-B2E8-7230F9E1234A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A0C0E-2E00-4B66-BA74-5D870E04CD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361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D55F5-D862-4221-A9D6-BC31598F0C73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461E2-52EC-487E-84EA-CAFC081DA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408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65078-6B68-4102-BC88-F359B080A90B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EF7B9-AD9A-44C6-9C2D-355520EB6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054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59F29-74C9-45AE-A45E-8F264E79148F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C5A1B-34B5-4387-8006-1EAA0E7C5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062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D379A-68EB-42ED-B292-44B584311200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F8854-FE09-430F-85CC-96B964AF17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5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FB9EC-42AD-45D8-80D6-1B473F7D6D56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763C9-E3E5-4CF3-BBAD-925E6015E3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60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1B8D3-A32A-4C3A-AB73-1E922A1D1B85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E7A2-C096-4A3D-98D3-326608AFBE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34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D0EC7-DF1E-4C37-AD83-DEF83A86BC2C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624D-63B0-49FF-A786-396E45A12C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96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74F7-4677-496D-8D9E-39AF864CBB76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06298-00AF-4D40-852B-4749E892A0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41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3043B-6F42-4F2B-AF83-668A7E250687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96406-44B1-4070-BB64-DBBA53D849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72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846AE-969B-40AF-8374-0AAC23055223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85CF3-CAA4-400F-A858-FD157125C9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1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4E92C-28C8-4B58-95AA-AB2C4353B7A0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53366-6207-411A-9360-BDBA3FFAE6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4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8B51998B-B4F7-46EB-BB58-158A9A80E259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B66AB41-E783-4B25-997E-E0C8583E01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67E29FFE-F344-4A1D-A001-F3465A9DD707}" type="datetime1">
              <a:rPr lang="zh-CN" altLang="en-US"/>
              <a:pPr>
                <a:defRPr/>
              </a:pPr>
              <a:t>2019/7/12</a:t>
            </a:fld>
            <a:endParaRPr lang="en-US" altLang="zh-CN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4F5A52C-AF70-4572-9CA8-37A5249583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095.htm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baike.baidu.com/view/1219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aike.baidu.com/view/611688.htm" TargetMode="External"/><Relationship Id="rId5" Type="http://schemas.openxmlformats.org/officeDocument/2006/relationships/hyperlink" Target="http://baike.baidu.com/view/37115.htm" TargetMode="External"/><Relationship Id="rId4" Type="http://schemas.openxmlformats.org/officeDocument/2006/relationships/hyperlink" Target="http://baike.baidu.com/view/1047340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09A90C-FC22-4D4C-BCA9-3C1BBCF12192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7127875" cy="1071563"/>
          </a:xfrm>
        </p:spPr>
        <p:txBody>
          <a:bodyPr/>
          <a:lstStyle/>
          <a:p>
            <a:pPr algn="ctr" eaLnBrk="1" hangingPunct="1"/>
            <a:r>
              <a:rPr lang="zh-CN" altLang="en-US" sz="3400" b="1">
                <a:solidFill>
                  <a:srgbClr val="F4F4F4"/>
                </a:solidFill>
              </a:rPr>
              <a:t>程序设计语言</a:t>
            </a:r>
            <a:r>
              <a:rPr lang="en-US" altLang="zh-CN" sz="3400" b="1">
                <a:solidFill>
                  <a:srgbClr val="F4F4F4"/>
                </a:solidFill>
              </a:rPr>
              <a:t>C</a:t>
            </a:r>
            <a:endParaRPr lang="en-US" altLang="zh-CN" sz="900">
              <a:solidFill>
                <a:srgbClr val="F4F4F4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339975" y="5157788"/>
            <a:ext cx="5472113" cy="428625"/>
          </a:xfrm>
        </p:spPr>
        <p:txBody>
          <a:bodyPr/>
          <a:lstStyle/>
          <a:p>
            <a:pPr marL="0" indent="0" algn="ctr" eaLnBrk="1" hangingPunct="1"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主讲教师：吴春雷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051050" y="5876925"/>
            <a:ext cx="6032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计算机与通信工程学院 软件工程系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86D054-4DB6-41A2-8823-D537F57FDCC6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2036763"/>
            <a:ext cx="6592888" cy="1676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/>
            <a:r>
              <a:rPr lang="en-US" altLang="zh-CN" sz="2200">
                <a:ea typeface="宋体" panose="02010600030101010101" pitchFamily="2" charset="-122"/>
              </a:rPr>
              <a:t>Turbo C </a:t>
            </a:r>
            <a:r>
              <a:rPr lang="zh-CN" altLang="en-US" sz="2200">
                <a:ea typeface="黑体" panose="02010609060101010101" pitchFamily="49" charset="-122"/>
              </a:rPr>
              <a:t>提供两种编辑、 编译、 连接和运行</a:t>
            </a:r>
            <a:r>
              <a:rPr lang="en-US" altLang="zh-CN" sz="2200">
                <a:ea typeface="宋体" panose="02010600030101010101" pitchFamily="2" charset="-122"/>
              </a:rPr>
              <a:t>C</a:t>
            </a:r>
            <a:r>
              <a:rPr lang="zh-CN" altLang="en-US" sz="2200">
                <a:ea typeface="黑体" panose="02010609060101010101" pitchFamily="49" charset="-122"/>
              </a:rPr>
              <a:t>程序的方法：</a:t>
            </a:r>
          </a:p>
          <a:p>
            <a:pPr marL="0" indent="0"/>
            <a:r>
              <a:rPr lang="zh-CN" altLang="en-US" sz="2200">
                <a:ea typeface="黑体" panose="02010609060101010101" pitchFamily="49" charset="-122"/>
              </a:rPr>
              <a:t>（</a:t>
            </a:r>
            <a:r>
              <a:rPr lang="en-US" altLang="zh-CN" sz="2200">
                <a:ea typeface="宋体" panose="02010600030101010101" pitchFamily="2" charset="-122"/>
              </a:rPr>
              <a:t>1</a:t>
            </a:r>
            <a:r>
              <a:rPr lang="zh-CN" altLang="en-US" sz="2200">
                <a:ea typeface="黑体" panose="02010609060101010101" pitchFamily="49" charset="-122"/>
              </a:rPr>
              <a:t>） 集成开发环境</a:t>
            </a:r>
            <a:r>
              <a:rPr lang="en-US" altLang="zh-CN" sz="2200">
                <a:ea typeface="宋体" panose="02010600030101010101" pitchFamily="2" charset="-122"/>
              </a:rPr>
              <a:t>(TC.EXE)</a:t>
            </a:r>
          </a:p>
          <a:p>
            <a:pPr marL="0" indent="0"/>
            <a:r>
              <a:rPr lang="zh-CN" altLang="en-US" sz="2200">
                <a:ea typeface="黑体" panose="02010609060101010101" pitchFamily="49" charset="-122"/>
              </a:rPr>
              <a:t>（</a:t>
            </a:r>
            <a:r>
              <a:rPr lang="en-US" altLang="zh-CN" sz="2200">
                <a:ea typeface="宋体" panose="02010600030101010101" pitchFamily="2" charset="-122"/>
              </a:rPr>
              <a:t>2</a:t>
            </a:r>
            <a:r>
              <a:rPr lang="zh-CN" altLang="en-US" sz="2200">
                <a:ea typeface="黑体" panose="02010609060101010101" pitchFamily="49" charset="-122"/>
              </a:rPr>
              <a:t>） 命令行编译器</a:t>
            </a:r>
            <a:r>
              <a:rPr lang="en-US" altLang="zh-CN" sz="2200">
                <a:ea typeface="宋体" panose="02010600030101010101" pitchFamily="2" charset="-122"/>
              </a:rPr>
              <a:t>(TCC.EXE)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Turbo C 2.0</a:t>
            </a:r>
            <a:r>
              <a:rPr kumimoji="1" lang="zh-CN" altLang="en-US" b="1">
                <a:solidFill>
                  <a:srgbClr val="0000FF"/>
                </a:solidFill>
                <a:ea typeface="楷体_GB2312" pitchFamily="49" charset="-122"/>
              </a:rPr>
              <a:t>的上机操作方法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zh-CN" altLang="en-US" b="1">
                <a:solidFill>
                  <a:srgbClr val="0000FF"/>
                </a:solidFill>
                <a:ea typeface="楷体_GB2312" pitchFamily="49" charset="-122"/>
              </a:rPr>
              <a:t>现在不用了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H="1">
            <a:off x="6934200" y="4117975"/>
            <a:ext cx="15240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11188" y="36449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Visual C++ 6.0</a:t>
            </a:r>
            <a:r>
              <a:rPr kumimoji="1" lang="zh-CN" altLang="en-US" b="1">
                <a:solidFill>
                  <a:srgbClr val="0000FF"/>
                </a:solidFill>
                <a:ea typeface="楷体_GB2312" pitchFamily="49" charset="-122"/>
              </a:rPr>
              <a:t>的上机操作方法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zh-CN" altLang="en-US" b="1">
                <a:solidFill>
                  <a:srgbClr val="0000FF"/>
                </a:solidFill>
                <a:ea typeface="楷体_GB2312" pitchFamily="49" charset="-122"/>
              </a:rPr>
              <a:t>使用该环境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042988" y="4221163"/>
            <a:ext cx="6981825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2200"/>
              <a:t>Visual C++ 6.0</a:t>
            </a:r>
            <a:r>
              <a:rPr lang="zh-CN" altLang="en-US" sz="2200"/>
              <a:t>是</a:t>
            </a:r>
            <a:r>
              <a:rPr lang="en-US" altLang="zh-CN" sz="2200"/>
              <a:t>Microsoft</a:t>
            </a:r>
            <a:r>
              <a:rPr lang="zh-CN" altLang="en-US" sz="2200"/>
              <a:t>公司在</a:t>
            </a:r>
            <a:r>
              <a:rPr lang="en-US" altLang="zh-CN" sz="2200"/>
              <a:t>1998</a:t>
            </a:r>
            <a:r>
              <a:rPr lang="zh-CN" altLang="en-US" sz="2200"/>
              <a:t>年推出的一款运行在</a:t>
            </a:r>
            <a:r>
              <a:rPr lang="en-US" altLang="zh-CN" sz="2200"/>
              <a:t>Windows</a:t>
            </a:r>
            <a:r>
              <a:rPr lang="zh-CN" altLang="en-US" sz="2200"/>
              <a:t>上的集成开发环境。使用</a:t>
            </a:r>
            <a:r>
              <a:rPr lang="en-US" altLang="zh-CN" sz="2200"/>
              <a:t>Visual C++ 6.0</a:t>
            </a:r>
            <a:r>
              <a:rPr lang="zh-CN" altLang="en-US" sz="2200"/>
              <a:t>可以对</a:t>
            </a:r>
            <a:r>
              <a:rPr lang="en-US" altLang="zh-CN" sz="2200"/>
              <a:t>C</a:t>
            </a:r>
            <a:r>
              <a:rPr lang="zh-CN" altLang="en-US" sz="2200"/>
              <a:t>语言程序进行</a:t>
            </a:r>
            <a:r>
              <a:rPr lang="zh-CN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各种操作，如建立、打开、编辑、保存、编译、连接、运行和调试等</a:t>
            </a:r>
            <a:r>
              <a:rPr lang="zh-CN" altLang="en-US" sz="2200">
                <a:solidFill>
                  <a:srgbClr val="FF0000"/>
                </a:solidFill>
              </a:rPr>
              <a:t>。 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11188" y="573405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CodeBlocks</a:t>
            </a:r>
            <a:r>
              <a:rPr kumimoji="1" lang="zh-CN" altLang="en-US" b="1">
                <a:solidFill>
                  <a:srgbClr val="0000FF"/>
                </a:solidFill>
                <a:ea typeface="楷体_GB2312" pitchFamily="49" charset="-122"/>
              </a:rPr>
              <a:t>上机操作方法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zh-CN" altLang="en-US" b="1">
                <a:solidFill>
                  <a:srgbClr val="0000FF"/>
                </a:solidFill>
                <a:ea typeface="楷体_GB2312" pitchFamily="49" charset="-122"/>
              </a:rPr>
              <a:t>后面学会使用</a:t>
            </a:r>
            <a:r>
              <a:rPr kumimoji="1" lang="en-US" altLang="zh-CN" b="1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0489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2.2 C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集成开发环境（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IDE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6C89EB-D904-4F2A-98CC-6F6EE09A9BA4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79388" y="1268413"/>
            <a:ext cx="69818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）启动</a:t>
            </a:r>
            <a:r>
              <a:rPr lang="en-US" altLang="zh-CN" sz="2200" b="1"/>
              <a:t>Visual C++ 6.0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1258888" y="1916113"/>
            <a:ext cx="6408737" cy="4249737"/>
            <a:chOff x="1276" y="4726"/>
            <a:chExt cx="8130" cy="5880"/>
          </a:xfrm>
        </p:grpSpPr>
        <p:pic>
          <p:nvPicPr>
            <p:cNvPr id="2151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" y="4726"/>
              <a:ext cx="8130" cy="5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AutoShape 5"/>
            <p:cNvSpPr>
              <a:spLocks noChangeArrowheads="1"/>
            </p:cNvSpPr>
            <p:nvPr/>
          </p:nvSpPr>
          <p:spPr bwMode="auto">
            <a:xfrm>
              <a:off x="7749" y="6378"/>
              <a:ext cx="1110" cy="468"/>
            </a:xfrm>
            <a:prstGeom prst="wedgeRoundRectCallout">
              <a:avLst>
                <a:gd name="adj1" fmla="val -109097"/>
                <a:gd name="adj2" fmla="val 81194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</a:rPr>
                <a:t>程序区</a:t>
              </a:r>
              <a:endParaRPr lang="zh-CN" altLang="en-US" sz="1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2" name="AutoShape 6"/>
            <p:cNvSpPr>
              <a:spLocks noChangeArrowheads="1"/>
            </p:cNvSpPr>
            <p:nvPr/>
          </p:nvSpPr>
          <p:spPr bwMode="auto">
            <a:xfrm>
              <a:off x="2919" y="6058"/>
              <a:ext cx="1395" cy="780"/>
            </a:xfrm>
            <a:prstGeom prst="wedgeRoundRectCallout">
              <a:avLst>
                <a:gd name="adj1" fmla="val -104551"/>
                <a:gd name="adj2" fmla="val 61412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</a:rPr>
                <a:t>工作间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chemeClr val="bg1"/>
                  </a:solidFill>
                </a:rPr>
                <a:t>workspace</a:t>
              </a:r>
              <a:endParaRPr lang="en-US" altLang="zh-CN" sz="1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3" name="AutoShape 7"/>
            <p:cNvSpPr>
              <a:spLocks noChangeArrowheads="1"/>
            </p:cNvSpPr>
            <p:nvPr/>
          </p:nvSpPr>
          <p:spPr bwMode="auto">
            <a:xfrm>
              <a:off x="7854" y="9258"/>
              <a:ext cx="1080" cy="468"/>
            </a:xfrm>
            <a:prstGeom prst="wedgeRoundRectCallout">
              <a:avLst>
                <a:gd name="adj1" fmla="val -119074"/>
                <a:gd name="adj2" fmla="val -856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</a:rPr>
                <a:t>信息区</a:t>
              </a:r>
              <a:endParaRPr lang="zh-CN" altLang="en-US" sz="1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1509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7561263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Visual C++ 6.0</a:t>
            </a:r>
            <a:r>
              <a:rPr lang="zh-CN" altLang="en-US">
                <a:solidFill>
                  <a:schemeClr val="bg2"/>
                </a:solidFill>
              </a:rPr>
              <a:t>集成开发环境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6F8E63-8CBF-4DB8-83DB-ED13D8A850CD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1196975"/>
            <a:ext cx="69818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/>
              <a:t>（</a:t>
            </a:r>
            <a:r>
              <a:rPr lang="en-US" altLang="zh-CN" sz="2200" b="1"/>
              <a:t>2</a:t>
            </a:r>
            <a:r>
              <a:rPr lang="zh-CN" altLang="en-US" sz="2200" b="1"/>
              <a:t>）输入新程序前的准备工作</a:t>
            </a:r>
            <a:r>
              <a:rPr lang="zh-CN" altLang="en-US"/>
              <a:t> 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79388" y="1773238"/>
            <a:ext cx="3671887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>
                <a:solidFill>
                  <a:srgbClr val="0000FF"/>
                </a:solidFill>
              </a:rPr>
              <a:t>单击文件</a:t>
            </a:r>
            <a:r>
              <a:rPr lang="en-US" altLang="zh-CN" sz="2200" b="1">
                <a:solidFill>
                  <a:srgbClr val="0000FF"/>
                </a:solidFill>
              </a:rPr>
              <a:t>——</a:t>
            </a:r>
            <a:r>
              <a:rPr lang="zh-CN" altLang="en-US" sz="2200" b="1">
                <a:solidFill>
                  <a:srgbClr val="0000FF"/>
                </a:solidFill>
              </a:rPr>
              <a:t>新建，弹出新建对话框，选择“</a:t>
            </a:r>
            <a:r>
              <a:rPr lang="en-US" altLang="zh-CN" sz="2200" b="1">
                <a:solidFill>
                  <a:srgbClr val="FF0000"/>
                </a:solidFill>
              </a:rPr>
              <a:t>Files</a:t>
            </a:r>
            <a:r>
              <a:rPr lang="en-US" altLang="zh-CN" sz="2200" b="1">
                <a:solidFill>
                  <a:srgbClr val="0000FF"/>
                </a:solidFill>
              </a:rPr>
              <a:t>”</a:t>
            </a:r>
            <a:r>
              <a:rPr lang="zh-CN" altLang="en-US" sz="2200" b="1">
                <a:solidFill>
                  <a:srgbClr val="0000FF"/>
                </a:solidFill>
              </a:rPr>
              <a:t>选项卡</a:t>
            </a:r>
            <a:r>
              <a:rPr lang="en-US" altLang="zh-CN" sz="2200" b="1">
                <a:solidFill>
                  <a:srgbClr val="0000FF"/>
                </a:solidFill>
              </a:rPr>
              <a:t>——“</a:t>
            </a:r>
            <a:r>
              <a:rPr lang="en-US" altLang="zh-CN" sz="2200" b="1">
                <a:solidFill>
                  <a:srgbClr val="FF0000"/>
                </a:solidFill>
              </a:rPr>
              <a:t>C++ Source File</a:t>
            </a:r>
            <a:r>
              <a:rPr lang="en-US" altLang="zh-CN" sz="2200" b="1">
                <a:solidFill>
                  <a:srgbClr val="0000FF"/>
                </a:solidFill>
              </a:rPr>
              <a:t>”</a:t>
            </a:r>
            <a:r>
              <a:rPr lang="zh-CN" altLang="en-US" sz="2200" b="1">
                <a:solidFill>
                  <a:srgbClr val="0000FF"/>
                </a:solidFill>
              </a:rPr>
              <a:t>，在右边的“</a:t>
            </a:r>
            <a:r>
              <a:rPr lang="zh-CN" altLang="en-US" sz="2200" b="1">
                <a:solidFill>
                  <a:srgbClr val="FF0000"/>
                </a:solidFill>
              </a:rPr>
              <a:t>文件</a:t>
            </a:r>
            <a:r>
              <a:rPr lang="zh-CN" altLang="en-US" sz="2200" b="1">
                <a:solidFill>
                  <a:srgbClr val="0000FF"/>
                </a:solidFill>
              </a:rPr>
              <a:t>（</a:t>
            </a:r>
            <a:r>
              <a:rPr lang="en-US" altLang="zh-CN" sz="2200" b="1">
                <a:solidFill>
                  <a:srgbClr val="0000FF"/>
                </a:solidFill>
              </a:rPr>
              <a:t>File</a:t>
            </a:r>
            <a:r>
              <a:rPr lang="zh-CN" altLang="en-US" sz="2200" b="1">
                <a:solidFill>
                  <a:srgbClr val="0000FF"/>
                </a:solidFill>
              </a:rPr>
              <a:t>）”框中输入文件名（注意：一定要加</a:t>
            </a:r>
            <a:r>
              <a:rPr lang="en-US" altLang="zh-CN" sz="2200" b="1">
                <a:solidFill>
                  <a:srgbClr val="0000FF"/>
                </a:solidFill>
              </a:rPr>
              <a:t>.C</a:t>
            </a:r>
            <a:r>
              <a:rPr lang="zh-CN" altLang="en-US" sz="2200" b="1">
                <a:solidFill>
                  <a:srgbClr val="0000FF"/>
                </a:solidFill>
              </a:rPr>
              <a:t>，否则将使用缺省的</a:t>
            </a:r>
            <a:r>
              <a:rPr lang="en-US" altLang="zh-CN" sz="2200" b="1">
                <a:solidFill>
                  <a:srgbClr val="0000FF"/>
                </a:solidFill>
              </a:rPr>
              <a:t>.CPP</a:t>
            </a:r>
            <a:r>
              <a:rPr lang="zh-CN" altLang="en-US" sz="2200" b="1">
                <a:solidFill>
                  <a:srgbClr val="0000FF"/>
                </a:solidFill>
              </a:rPr>
              <a:t>），在“</a:t>
            </a:r>
            <a:r>
              <a:rPr lang="zh-CN" altLang="en-US" sz="2200" b="1">
                <a:solidFill>
                  <a:srgbClr val="FF0000"/>
                </a:solidFill>
              </a:rPr>
              <a:t>位置（</a:t>
            </a:r>
            <a:r>
              <a:rPr lang="en-US" altLang="zh-CN" sz="2200" b="1">
                <a:solidFill>
                  <a:srgbClr val="FF0000"/>
                </a:solidFill>
              </a:rPr>
              <a:t>Location</a:t>
            </a:r>
            <a:r>
              <a:rPr lang="zh-CN" altLang="en-US" sz="2200" b="1">
                <a:solidFill>
                  <a:srgbClr val="FF0000"/>
                </a:solidFill>
              </a:rPr>
              <a:t>）”</a:t>
            </a:r>
            <a:r>
              <a:rPr lang="zh-CN" altLang="en-US" sz="2200" b="1">
                <a:solidFill>
                  <a:srgbClr val="0000FF"/>
                </a:solidFill>
              </a:rPr>
              <a:t>框中输入路径，也可以通过点击右边的按钮在弹出的对话框中选择路径。</a:t>
            </a:r>
          </a:p>
        </p:txBody>
      </p:sp>
      <p:pic>
        <p:nvPicPr>
          <p:cNvPr id="99332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1700213"/>
            <a:ext cx="5256212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7561263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Visual C++ 6.0</a:t>
            </a:r>
            <a:r>
              <a:rPr lang="zh-CN" altLang="en-US">
                <a:solidFill>
                  <a:schemeClr val="bg2"/>
                </a:solidFill>
              </a:rPr>
              <a:t>集成开发环境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5EB53A-B84B-43E0-BAE1-8C6333B1FEC8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1196975"/>
            <a:ext cx="802798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/>
              <a:t>（</a:t>
            </a:r>
            <a:r>
              <a:rPr lang="en-US" altLang="zh-CN" sz="2200" b="1"/>
              <a:t>3</a:t>
            </a:r>
            <a:r>
              <a:rPr lang="zh-CN" altLang="en-US" sz="2200" b="1"/>
              <a:t>）输入源程序（在“程序区”内输入源程序）</a:t>
            </a:r>
            <a:r>
              <a:rPr lang="zh-CN" altLang="en-US" b="1"/>
              <a:t> 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611188" y="1989138"/>
            <a:ext cx="7920037" cy="4392612"/>
            <a:chOff x="1605" y="6916"/>
            <a:chExt cx="7455" cy="5565"/>
          </a:xfrm>
        </p:grpSpPr>
        <p:pic>
          <p:nvPicPr>
            <p:cNvPr id="2355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" y="6916"/>
              <a:ext cx="7455" cy="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AutoShape 5"/>
            <p:cNvSpPr>
              <a:spLocks noChangeArrowheads="1"/>
            </p:cNvSpPr>
            <p:nvPr/>
          </p:nvSpPr>
          <p:spPr bwMode="auto">
            <a:xfrm>
              <a:off x="6699" y="9054"/>
              <a:ext cx="1110" cy="468"/>
            </a:xfrm>
            <a:prstGeom prst="wedgeRoundRectCallout">
              <a:avLst>
                <a:gd name="adj1" fmla="val -109097"/>
                <a:gd name="adj2" fmla="val 81194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程序区</a:t>
              </a:r>
              <a:endParaRPr lang="zh-CN" altLang="en-US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6909" y="11294"/>
              <a:ext cx="1080" cy="468"/>
            </a:xfrm>
            <a:prstGeom prst="wedgeRoundRectCallout">
              <a:avLst>
                <a:gd name="adj1" fmla="val -119074"/>
                <a:gd name="adj2" fmla="val -856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信息区</a:t>
              </a:r>
              <a:endParaRPr lang="zh-CN" altLang="en-US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557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7561263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Visual C++ 6.0</a:t>
            </a:r>
            <a:r>
              <a:rPr lang="zh-CN" altLang="en-US">
                <a:solidFill>
                  <a:schemeClr val="bg2"/>
                </a:solidFill>
              </a:rPr>
              <a:t>集成开发环境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D37A5-08FA-45F7-A035-FF53CB7177A0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1125538"/>
            <a:ext cx="69818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>
                <a:solidFill>
                  <a:srgbClr val="003300"/>
                </a:solidFill>
              </a:rPr>
              <a:t>（</a:t>
            </a:r>
            <a:r>
              <a:rPr lang="en-US" altLang="zh-CN" sz="2200" b="1">
                <a:solidFill>
                  <a:srgbClr val="003300"/>
                </a:solidFill>
              </a:rPr>
              <a:t>4</a:t>
            </a:r>
            <a:r>
              <a:rPr lang="zh-CN" altLang="en-US" sz="2200" b="1">
                <a:solidFill>
                  <a:srgbClr val="003300"/>
                </a:solidFill>
              </a:rPr>
              <a:t>）编译和连接 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250825" y="1628775"/>
            <a:ext cx="871378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>
                <a:solidFill>
                  <a:srgbClr val="0000FF"/>
                </a:solidFill>
              </a:rPr>
              <a:t>单击</a:t>
            </a:r>
            <a:r>
              <a:rPr lang="en-US" altLang="zh-CN" sz="2200" b="1">
                <a:solidFill>
                  <a:srgbClr val="FF0000"/>
                </a:solidFill>
              </a:rPr>
              <a:t>build</a:t>
            </a:r>
            <a:r>
              <a:rPr lang="zh-CN" altLang="en-US" sz="2200" b="1">
                <a:solidFill>
                  <a:srgbClr val="0000FF"/>
                </a:solidFill>
              </a:rPr>
              <a:t>按钮（或按功能键</a:t>
            </a:r>
            <a:r>
              <a:rPr lang="en-US" altLang="zh-CN" sz="2200" b="1">
                <a:solidFill>
                  <a:srgbClr val="FF0000"/>
                </a:solidFill>
              </a:rPr>
              <a:t>F7</a:t>
            </a:r>
            <a:r>
              <a:rPr lang="zh-CN" altLang="en-US" sz="2200" b="1">
                <a:solidFill>
                  <a:srgbClr val="0000FF"/>
                </a:solidFill>
              </a:rPr>
              <a:t>或单击</a:t>
            </a:r>
            <a:r>
              <a:rPr lang="en-US" altLang="zh-CN" sz="2200" b="1">
                <a:solidFill>
                  <a:srgbClr val="FF0000"/>
                </a:solidFill>
              </a:rPr>
              <a:t>Build</a:t>
            </a:r>
            <a:r>
              <a:rPr lang="zh-CN" altLang="en-US" sz="2200" b="1">
                <a:solidFill>
                  <a:srgbClr val="FF0000"/>
                </a:solidFill>
              </a:rPr>
              <a:t>菜单中的</a:t>
            </a:r>
            <a:r>
              <a:rPr lang="en-US" altLang="zh-CN" sz="2200" b="1">
                <a:solidFill>
                  <a:srgbClr val="FF0000"/>
                </a:solidFill>
              </a:rPr>
              <a:t>Build</a:t>
            </a:r>
            <a:r>
              <a:rPr lang="zh-CN" altLang="en-US" sz="2200" b="1">
                <a:solidFill>
                  <a:srgbClr val="FF0000"/>
                </a:solidFill>
              </a:rPr>
              <a:t>子菜</a:t>
            </a:r>
            <a:r>
              <a:rPr lang="zh-CN" altLang="en-US" sz="2200" b="1">
                <a:solidFill>
                  <a:srgbClr val="0000FF"/>
                </a:solidFill>
              </a:rPr>
              <a:t>单），在随后弹出的两个信息框中都单击“是（</a:t>
            </a:r>
            <a:r>
              <a:rPr lang="en-US" altLang="zh-CN" sz="2200" b="1">
                <a:solidFill>
                  <a:srgbClr val="0000FF"/>
                </a:solidFill>
              </a:rPr>
              <a:t>Y</a:t>
            </a:r>
            <a:r>
              <a:rPr lang="zh-CN" altLang="en-US" sz="2200" b="1">
                <a:solidFill>
                  <a:srgbClr val="0000FF"/>
                </a:solidFill>
              </a:rPr>
              <a:t>）”按钮，则编译系统会自动将程序进行编译和连接，编译和连接的信息会自动显示在</a:t>
            </a:r>
            <a:r>
              <a:rPr lang="en-US" altLang="zh-CN" sz="2200" b="1">
                <a:solidFill>
                  <a:srgbClr val="0000FF"/>
                </a:solidFill>
              </a:rPr>
              <a:t>Visual C++ 6.0</a:t>
            </a:r>
            <a:r>
              <a:rPr lang="zh-CN" altLang="en-US" sz="2200" b="1">
                <a:solidFill>
                  <a:srgbClr val="0000FF"/>
                </a:solidFill>
              </a:rPr>
              <a:t>开发环境窗口中最下面的“信息区”内。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3141663"/>
            <a:ext cx="69818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/>
              <a:t>（</a:t>
            </a:r>
            <a:r>
              <a:rPr lang="en-US" altLang="zh-CN" sz="2200" b="1"/>
              <a:t>5</a:t>
            </a:r>
            <a:r>
              <a:rPr lang="zh-CN" altLang="en-US" sz="2200" b="1"/>
              <a:t>）运行程序 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50825" y="3716338"/>
            <a:ext cx="871378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>
                <a:solidFill>
                  <a:srgbClr val="0000FF"/>
                </a:solidFill>
              </a:rPr>
              <a:t>单击</a:t>
            </a:r>
            <a:r>
              <a:rPr lang="zh-CN" altLang="en-US" sz="2200" b="1">
                <a:solidFill>
                  <a:srgbClr val="FF0000"/>
                </a:solidFill>
              </a:rPr>
              <a:t>执行</a:t>
            </a:r>
            <a:r>
              <a:rPr lang="zh-CN" altLang="en-US" sz="2200" b="1">
                <a:solidFill>
                  <a:srgbClr val="0000FF"/>
                </a:solidFill>
              </a:rPr>
              <a:t>按钮，自动运行已生成的可执行程序。结果会显示在自动弹出的命令提示符窗口中。按任意键便返回</a:t>
            </a:r>
            <a:r>
              <a:rPr lang="en-US" altLang="zh-CN" sz="2200" b="1">
                <a:solidFill>
                  <a:srgbClr val="0000FF"/>
                </a:solidFill>
              </a:rPr>
              <a:t>Visual C++ 6.0</a:t>
            </a:r>
            <a:r>
              <a:rPr lang="zh-CN" altLang="en-US" sz="2200" b="1">
                <a:solidFill>
                  <a:srgbClr val="0000FF"/>
                </a:solidFill>
              </a:rPr>
              <a:t>窗口中。</a:t>
            </a:r>
            <a:endParaRPr lang="zh-CN" altLang="en-US" b="1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4581525"/>
            <a:ext cx="69818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/>
              <a:t>（</a:t>
            </a:r>
            <a:r>
              <a:rPr lang="en-US" altLang="zh-CN" sz="2200" b="1"/>
              <a:t>6</a:t>
            </a:r>
            <a:r>
              <a:rPr lang="zh-CN" altLang="en-US" sz="2200" b="1"/>
              <a:t>）关闭工作空间 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50825" y="5013325"/>
            <a:ext cx="87137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620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811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b="1">
                <a:solidFill>
                  <a:srgbClr val="0000FF"/>
                </a:solidFill>
              </a:rPr>
              <a:t>一个程序完成后，选择菜单命令</a:t>
            </a:r>
            <a:r>
              <a:rPr lang="en-US" altLang="zh-CN" sz="2200" b="1">
                <a:solidFill>
                  <a:srgbClr val="FF0000"/>
                </a:solidFill>
              </a:rPr>
              <a:t>File| Close workspace</a:t>
            </a:r>
            <a:r>
              <a:rPr lang="zh-CN" altLang="en-US" sz="2200" b="1">
                <a:solidFill>
                  <a:srgbClr val="0000FF"/>
                </a:solidFill>
              </a:rPr>
              <a:t>关闭工作空间。重复（</a:t>
            </a:r>
            <a:r>
              <a:rPr lang="en-US" altLang="zh-CN" sz="2200" b="1">
                <a:solidFill>
                  <a:srgbClr val="0000FF"/>
                </a:solidFill>
              </a:rPr>
              <a:t>2</a:t>
            </a:r>
            <a:r>
              <a:rPr lang="zh-CN" altLang="en-US" sz="2200" b="1">
                <a:solidFill>
                  <a:srgbClr val="0000FF"/>
                </a:solidFill>
              </a:rPr>
              <a:t>）</a:t>
            </a:r>
            <a:r>
              <a:rPr lang="en-US" altLang="zh-CN" sz="2200" b="1">
                <a:solidFill>
                  <a:srgbClr val="0000FF"/>
                </a:solidFill>
              </a:rPr>
              <a:t>~</a:t>
            </a:r>
            <a:r>
              <a:rPr lang="zh-CN" altLang="en-US" sz="2200" b="1">
                <a:solidFill>
                  <a:srgbClr val="0000FF"/>
                </a:solidFill>
              </a:rPr>
              <a:t>（</a:t>
            </a:r>
            <a:r>
              <a:rPr lang="en-US" altLang="zh-CN" sz="2200" b="1">
                <a:solidFill>
                  <a:srgbClr val="0000FF"/>
                </a:solidFill>
              </a:rPr>
              <a:t>6</a:t>
            </a:r>
            <a:r>
              <a:rPr lang="zh-CN" altLang="en-US" sz="2200" b="1">
                <a:solidFill>
                  <a:srgbClr val="0000FF"/>
                </a:solidFill>
              </a:rPr>
              <a:t>），可以创建并运行其他的</a:t>
            </a:r>
            <a:r>
              <a:rPr lang="en-US" altLang="zh-CN" sz="2200" b="1">
                <a:solidFill>
                  <a:srgbClr val="0000FF"/>
                </a:solidFill>
              </a:rPr>
              <a:t>C</a:t>
            </a:r>
            <a:r>
              <a:rPr lang="zh-CN" altLang="en-US" sz="2200" b="1">
                <a:solidFill>
                  <a:srgbClr val="0000FF"/>
                </a:solidFill>
              </a:rPr>
              <a:t>程序。</a:t>
            </a:r>
          </a:p>
        </p:txBody>
      </p:sp>
      <p:sp>
        <p:nvSpPr>
          <p:cNvPr id="24585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7561263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Visual C++ 6.0</a:t>
            </a:r>
            <a:r>
              <a:rPr lang="zh-CN" altLang="en-US">
                <a:solidFill>
                  <a:schemeClr val="bg2"/>
                </a:solidFill>
              </a:rPr>
              <a:t>集成开发环境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  <p:bldP spid="101380" grpId="0" autoUpdateAnimBg="0"/>
      <p:bldP spid="101381" grpId="0" autoUpdateAnimBg="0"/>
      <p:bldP spid="101382" grpId="0" autoUpdateAnimBg="0"/>
      <p:bldP spid="1013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FAF407-D7D9-4F21-8543-15859B7AA1F1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/>
                </a:solidFill>
              </a:rPr>
              <a:t>简单的</a:t>
            </a:r>
            <a:r>
              <a:rPr lang="en-US" altLang="zh-CN">
                <a:solidFill>
                  <a:schemeClr val="bg2"/>
                </a:solidFill>
              </a:rPr>
              <a:t>C</a:t>
            </a:r>
            <a:r>
              <a:rPr lang="zh-CN" altLang="en-US">
                <a:solidFill>
                  <a:schemeClr val="bg2"/>
                </a:solidFill>
              </a:rPr>
              <a:t>程序实例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51847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600">
                <a:ea typeface="黑体" panose="02010609060101010101" pitchFamily="49" charset="-122"/>
              </a:rPr>
              <a:t>例</a:t>
            </a:r>
            <a:r>
              <a:rPr lang="en-US" altLang="zh-CN" sz="2600">
                <a:ea typeface="宋体" panose="02010600030101010101" pitchFamily="2" charset="-122"/>
              </a:rPr>
              <a:t>1.1 </a:t>
            </a:r>
            <a:r>
              <a:rPr lang="zh-CN" altLang="en-US" sz="2600">
                <a:ea typeface="黑体" panose="02010609060101010101" pitchFamily="49" charset="-122"/>
              </a:rPr>
              <a:t>最简单的</a:t>
            </a:r>
            <a:r>
              <a:rPr lang="en-US" altLang="zh-CN" sz="2600">
                <a:ea typeface="宋体" panose="02010600030101010101" pitchFamily="2" charset="-122"/>
              </a:rPr>
              <a:t>C</a:t>
            </a:r>
            <a:r>
              <a:rPr lang="zh-CN" altLang="en-US" sz="2600">
                <a:ea typeface="黑体" panose="02010609060101010101" pitchFamily="49" charset="-122"/>
              </a:rPr>
              <a:t>程序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int main(void)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600">
                <a:ea typeface="黑体" panose="02010609060101010101" pitchFamily="49" charset="-122"/>
              </a:rPr>
              <a:t>例</a:t>
            </a:r>
            <a:r>
              <a:rPr lang="en-US" altLang="zh-CN" sz="2600">
                <a:ea typeface="宋体" panose="02010600030101010101" pitchFamily="2" charset="-122"/>
              </a:rPr>
              <a:t>1.2 </a:t>
            </a:r>
            <a:r>
              <a:rPr lang="zh-CN" altLang="en-US" sz="2600" b="1">
                <a:ea typeface="黑体" panose="02010609060101010101" pitchFamily="49" charset="-122"/>
              </a:rPr>
              <a:t>在屏幕上显示字符串“</a:t>
            </a:r>
            <a:r>
              <a:rPr lang="en-US" altLang="zh-CN" sz="2600" b="1">
                <a:ea typeface="宋体" panose="02010600030101010101" pitchFamily="2" charset="-122"/>
              </a:rPr>
              <a:t>This is a C program.” </a:t>
            </a:r>
            <a:endParaRPr lang="en-US" altLang="zh-CN" sz="26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#include &lt;stdio.h&gt;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int main(void)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	printf(“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This is a C program.</a:t>
            </a:r>
            <a:r>
              <a:rPr lang="en-US" altLang="zh-CN">
                <a:ea typeface="宋体" panose="02010600030101010101" pitchFamily="2" charset="-122"/>
              </a:rPr>
              <a:t>\n”);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	return 0;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600">
                <a:ea typeface="黑体" panose="02010609060101010101" pitchFamily="49" charset="-122"/>
              </a:rPr>
              <a:t>例</a:t>
            </a:r>
            <a:r>
              <a:rPr lang="en-US" altLang="zh-CN" sz="2600">
                <a:ea typeface="宋体" panose="02010600030101010101" pitchFamily="2" charset="-122"/>
              </a:rPr>
              <a:t>1.3 </a:t>
            </a:r>
            <a:r>
              <a:rPr lang="zh-CN" altLang="en-US" sz="2600" b="1">
                <a:ea typeface="黑体" panose="02010609060101010101" pitchFamily="49" charset="-122"/>
              </a:rPr>
              <a:t>在屏幕上输出如下字符串</a:t>
            </a:r>
            <a:r>
              <a:rPr lang="zh-CN" altLang="en-US" sz="2600">
                <a:ea typeface="黑体" panose="02010609060101010101" pitchFamily="49" charset="-122"/>
              </a:rPr>
              <a:t>：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>
                <a:ea typeface="黑体" panose="02010609060101010101" pitchFamily="49" charset="-122"/>
              </a:rPr>
              <a:t>*******************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>
                <a:ea typeface="黑体" panose="02010609060101010101" pitchFamily="49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Hello world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*******************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CD51B9-F034-44EE-AA22-6C551B94D15A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自学材料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691309-BC00-4CBE-9C51-2D8CDC60DE33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语言简介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转到本书第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章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8280400" cy="4852987"/>
          </a:xfrm>
          <a:noFill/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15000"/>
              </a:spcBef>
            </a:pPr>
            <a:r>
              <a:rPr lang="en-US" altLang="zh-CN">
                <a:ea typeface="宋体" panose="02010600030101010101" pitchFamily="2" charset="-122"/>
              </a:rPr>
              <a:t>CPL →BCPL →B →C </a:t>
            </a:r>
            <a:r>
              <a:rPr lang="zh-CN" altLang="en-US">
                <a:ea typeface="宋体" panose="02010600030101010101" pitchFamily="2" charset="-122"/>
              </a:rPr>
              <a:t>，其中：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en-US" altLang="zh-CN">
                <a:ea typeface="宋体" panose="02010600030101010101" pitchFamily="2" charset="-122"/>
              </a:rPr>
              <a:t>CPL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1963</a:t>
            </a:r>
            <a:r>
              <a:rPr lang="zh-CN" altLang="en-US">
                <a:ea typeface="宋体" panose="02010600030101010101" pitchFamily="2" charset="-122"/>
              </a:rPr>
              <a:t>，英国剑桥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en-US" altLang="zh-CN">
                <a:ea typeface="宋体" panose="02010600030101010101" pitchFamily="2" charset="-122"/>
              </a:rPr>
              <a:t>BCPL</a:t>
            </a:r>
            <a:r>
              <a:rPr lang="zh-CN" altLang="en-US">
                <a:ea typeface="宋体" panose="02010600030101010101" pitchFamily="2" charset="-122"/>
              </a:rPr>
              <a:t>： </a:t>
            </a:r>
            <a:r>
              <a:rPr lang="en-US" altLang="zh-CN">
                <a:ea typeface="宋体" panose="02010600030101010101" pitchFamily="2" charset="-122"/>
              </a:rPr>
              <a:t>1967</a:t>
            </a:r>
            <a:r>
              <a:rPr lang="zh-CN" altLang="en-US">
                <a:ea typeface="宋体" panose="02010600030101010101" pitchFamily="2" charset="-122"/>
              </a:rPr>
              <a:t>，英国剑桥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1970</a:t>
            </a:r>
            <a:r>
              <a:rPr lang="zh-CN" altLang="en-US">
                <a:ea typeface="宋体" panose="02010600030101010101" pitchFamily="2" charset="-122"/>
              </a:rPr>
              <a:t>，美国贝尔实验室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1972</a:t>
            </a:r>
            <a:r>
              <a:rPr lang="zh-CN" altLang="en-US">
                <a:ea typeface="宋体" panose="02010600030101010101" pitchFamily="2" charset="-122"/>
              </a:rPr>
              <a:t>，美国贝尔实验室（</a:t>
            </a:r>
            <a:r>
              <a:rPr lang="en-US" altLang="zh-CN">
                <a:ea typeface="宋体" panose="02010600030101010101" pitchFamily="2" charset="-122"/>
              </a:rPr>
              <a:t>D. Ritchie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</a:pPr>
            <a:r>
              <a:rPr lang="en-US" altLang="zh-CN">
                <a:ea typeface="宋体" panose="02010600030101010101" pitchFamily="2" charset="-122"/>
              </a:rPr>
              <a:t>1973</a:t>
            </a:r>
            <a:r>
              <a:rPr lang="zh-CN" altLang="en-US">
                <a:ea typeface="宋体" panose="02010600030101010101" pitchFamily="2" charset="-122"/>
              </a:rPr>
              <a:t>年，</a:t>
            </a:r>
            <a:r>
              <a:rPr lang="en-US" altLang="zh-CN">
                <a:ea typeface="宋体" panose="02010600030101010101" pitchFamily="2" charset="-122"/>
              </a:rPr>
              <a:t>Dennis M.Ritchie</a:t>
            </a:r>
            <a:r>
              <a:rPr lang="zh-CN" altLang="en-US">
                <a:ea typeface="宋体" panose="02010600030101010101" pitchFamily="2" charset="-122"/>
              </a:rPr>
              <a:t>开始和</a:t>
            </a:r>
            <a:r>
              <a:rPr lang="en-US" altLang="zh-CN">
                <a:ea typeface="宋体" panose="02010600030101010101" pitchFamily="2" charset="-122"/>
              </a:rPr>
              <a:t>Thompson</a:t>
            </a:r>
            <a:r>
              <a:rPr lang="zh-CN" altLang="en-US">
                <a:ea typeface="宋体" panose="02010600030101010101" pitchFamily="2" charset="-122"/>
              </a:rPr>
              <a:t>合作用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将</a:t>
            </a:r>
            <a:r>
              <a:rPr lang="en-US" altLang="zh-CN">
                <a:ea typeface="宋体" panose="02010600030101010101" pitchFamily="2" charset="-122"/>
              </a:rPr>
              <a:t>UNIX</a:t>
            </a:r>
            <a:r>
              <a:rPr lang="zh-CN" altLang="en-US">
                <a:ea typeface="宋体" panose="02010600030101010101" pitchFamily="2" charset="-122"/>
              </a:rPr>
              <a:t>重写，从此奠定了操作系统的基础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</a:pPr>
            <a:r>
              <a:rPr lang="en-US" altLang="zh-CN">
                <a:ea typeface="宋体" panose="02010600030101010101" pitchFamily="2" charset="-122"/>
              </a:rPr>
              <a:t>1978</a:t>
            </a:r>
            <a:r>
              <a:rPr lang="zh-CN" altLang="en-US">
                <a:ea typeface="宋体" panose="02010600030101010101" pitchFamily="2" charset="-122"/>
              </a:rPr>
              <a:t>年后，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语言被先后移植到各种机型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4919CD-0F30-46EA-B77D-2E16DF6ED6B2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语言的祖师爷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84663" y="1412875"/>
            <a:ext cx="4679950" cy="5073650"/>
          </a:xfrm>
        </p:spPr>
        <p:txBody>
          <a:bodyPr/>
          <a:lstStyle/>
          <a:p>
            <a:pPr marL="0" indent="0"/>
            <a:r>
              <a:rPr lang="zh-CN" altLang="en-US" sz="2000">
                <a:ea typeface="宋体" panose="02010600030101010101" pitchFamily="2" charset="-122"/>
              </a:rPr>
              <a:t>丹尼斯</a:t>
            </a:r>
            <a:r>
              <a:rPr lang="en-US" altLang="zh-CN" sz="2000">
                <a:ea typeface="宋体" panose="02010600030101010101" pitchFamily="2" charset="-122"/>
              </a:rPr>
              <a:t>·</a:t>
            </a:r>
            <a:r>
              <a:rPr lang="zh-CN" altLang="en-US" sz="2000">
                <a:ea typeface="宋体" panose="02010600030101010101" pitchFamily="2" charset="-122"/>
              </a:rPr>
              <a:t>里奇</a:t>
            </a:r>
            <a:r>
              <a:rPr lang="en-US" altLang="zh-CN" sz="2000">
                <a:ea typeface="宋体" panose="02010600030101010101" pitchFamily="2" charset="-122"/>
              </a:rPr>
              <a:t>(1941</a:t>
            </a:r>
            <a:r>
              <a:rPr lang="zh-CN" altLang="en-US" sz="2000">
                <a:ea typeface="宋体" panose="02010600030101010101" pitchFamily="2" charset="-122"/>
              </a:rPr>
              <a:t>年</a:t>
            </a:r>
            <a:r>
              <a:rPr lang="en-US" altLang="zh-CN" sz="2000">
                <a:ea typeface="宋体" panose="02010600030101010101" pitchFamily="2" charset="-122"/>
              </a:rPr>
              <a:t>9</a:t>
            </a:r>
            <a:r>
              <a:rPr lang="zh-CN" altLang="en-US" sz="2000">
                <a:ea typeface="宋体" panose="02010600030101010101" pitchFamily="2" charset="-122"/>
              </a:rPr>
              <a:t>月</a:t>
            </a:r>
            <a:r>
              <a:rPr lang="en-US" altLang="zh-CN" sz="2000">
                <a:ea typeface="宋体" panose="02010600030101010101" pitchFamily="2" charset="-122"/>
              </a:rPr>
              <a:t>9</a:t>
            </a:r>
            <a:r>
              <a:rPr lang="zh-CN" altLang="en-US" sz="2000">
                <a:ea typeface="宋体" panose="02010600030101010101" pitchFamily="2" charset="-122"/>
              </a:rPr>
              <a:t>日</a:t>
            </a:r>
            <a:r>
              <a:rPr lang="en-US" altLang="zh-CN" sz="2000">
                <a:ea typeface="宋体" panose="02010600030101010101" pitchFamily="2" charset="-122"/>
              </a:rPr>
              <a:t>—2011</a:t>
            </a:r>
            <a:r>
              <a:rPr lang="zh-CN" altLang="en-US" sz="2000">
                <a:ea typeface="宋体" panose="02010600030101010101" pitchFamily="2" charset="-122"/>
              </a:rPr>
              <a:t>年</a:t>
            </a:r>
            <a:r>
              <a:rPr lang="en-US" altLang="zh-CN" sz="2000">
                <a:ea typeface="宋体" panose="02010600030101010101" pitchFamily="2" charset="-122"/>
              </a:rPr>
              <a:t>10</a:t>
            </a:r>
            <a:r>
              <a:rPr lang="zh-CN" altLang="en-US" sz="2000">
                <a:ea typeface="宋体" panose="02010600030101010101" pitchFamily="2" charset="-122"/>
              </a:rPr>
              <a:t>月</a:t>
            </a:r>
            <a:r>
              <a:rPr lang="en-US" altLang="zh-CN" sz="2000">
                <a:ea typeface="宋体" panose="02010600030101010101" pitchFamily="2" charset="-122"/>
              </a:rPr>
              <a:t>9</a:t>
            </a:r>
            <a:r>
              <a:rPr lang="zh-CN" altLang="en-US" sz="2000">
                <a:ea typeface="宋体" panose="02010600030101010101" pitchFamily="2" charset="-122"/>
              </a:rPr>
              <a:t>日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marL="0" indent="0"/>
            <a:r>
              <a:rPr lang="zh-CN" altLang="en-US" sz="2000">
                <a:ea typeface="宋体" panose="02010600030101010101" pitchFamily="2" charset="-122"/>
              </a:rPr>
              <a:t>丹尼斯</a:t>
            </a:r>
            <a:r>
              <a:rPr lang="en-US" altLang="zh-CN" sz="2000">
                <a:ea typeface="宋体" panose="02010600030101010101" pitchFamily="2" charset="-122"/>
              </a:rPr>
              <a:t>·</a:t>
            </a:r>
            <a:r>
              <a:rPr lang="zh-CN" altLang="en-US" sz="2000">
                <a:ea typeface="宋体" panose="02010600030101010101" pitchFamily="2" charset="-122"/>
              </a:rPr>
              <a:t>里奇， </a:t>
            </a:r>
            <a:r>
              <a:rPr lang="en-US" altLang="zh-CN" sz="2000">
                <a:ea typeface="宋体" panose="02010600030101010101" pitchFamily="2" charset="-122"/>
                <a:hlinkClick r:id="rId2"/>
              </a:rPr>
              <a:t>C</a:t>
            </a:r>
            <a:r>
              <a:rPr lang="zh-CN" altLang="en-US" sz="2000">
                <a:ea typeface="宋体" panose="02010600030101010101" pitchFamily="2" charset="-122"/>
                <a:hlinkClick r:id="rId2"/>
              </a:rPr>
              <a:t>语言</a:t>
            </a:r>
            <a:r>
              <a:rPr lang="zh-CN" altLang="en-US" sz="2000">
                <a:ea typeface="宋体" panose="02010600030101010101" pitchFamily="2" charset="-122"/>
              </a:rPr>
              <a:t>之父，</a:t>
            </a:r>
            <a:r>
              <a:rPr lang="en-US" altLang="zh-CN" sz="2000">
                <a:ea typeface="宋体" panose="02010600030101010101" pitchFamily="2" charset="-122"/>
                <a:hlinkClick r:id="rId3"/>
              </a:rPr>
              <a:t>UNIX</a:t>
            </a:r>
            <a:r>
              <a:rPr lang="zh-CN" altLang="en-US" sz="2000">
                <a:ea typeface="宋体" panose="02010600030101010101" pitchFamily="2" charset="-122"/>
              </a:rPr>
              <a:t>之父。曾担任</a:t>
            </a:r>
            <a:r>
              <a:rPr lang="zh-CN" altLang="en-US" sz="2000">
                <a:ea typeface="宋体" panose="02010600030101010101" pitchFamily="2" charset="-122"/>
                <a:hlinkClick r:id="rId4"/>
              </a:rPr>
              <a:t>朗讯科技公司</a:t>
            </a:r>
            <a:r>
              <a:rPr lang="zh-CN" altLang="en-US" sz="2000">
                <a:ea typeface="宋体" panose="02010600030101010101" pitchFamily="2" charset="-122"/>
                <a:hlinkClick r:id="rId5"/>
              </a:rPr>
              <a:t>贝尔实验室</a:t>
            </a:r>
            <a:r>
              <a:rPr lang="zh-CN" altLang="en-US" sz="2000">
                <a:ea typeface="宋体" panose="02010600030101010101" pitchFamily="2" charset="-122"/>
              </a:rPr>
              <a:t> 下属的计算机科学研究中心系统软件研究部的主任一职。</a:t>
            </a:r>
            <a:r>
              <a:rPr lang="en-US" altLang="zh-CN" sz="2000">
                <a:ea typeface="宋体" panose="02010600030101010101" pitchFamily="2" charset="-122"/>
              </a:rPr>
              <a:t>1978</a:t>
            </a:r>
            <a:r>
              <a:rPr lang="zh-CN" altLang="en-US" sz="2000">
                <a:ea typeface="宋体" panose="02010600030101010101" pitchFamily="2" charset="-122"/>
              </a:rPr>
              <a:t>年与布莱恩</a:t>
            </a:r>
            <a:r>
              <a:rPr lang="en-US" altLang="zh-CN" sz="2000">
                <a:ea typeface="宋体" panose="02010600030101010101" pitchFamily="2" charset="-122"/>
              </a:rPr>
              <a:t>·</a:t>
            </a:r>
            <a:r>
              <a:rPr lang="zh-CN" altLang="en-US" sz="2000">
                <a:ea typeface="宋体" panose="02010600030101010101" pitchFamily="2" charset="-122"/>
              </a:rPr>
              <a:t>科尔尼干（</a:t>
            </a:r>
            <a:r>
              <a:rPr lang="en-US" altLang="zh-CN" sz="2000">
                <a:ea typeface="宋体" panose="02010600030101010101" pitchFamily="2" charset="-122"/>
              </a:rPr>
              <a:t>Brian W. Kernighan</a:t>
            </a:r>
            <a:r>
              <a:rPr lang="zh-CN" altLang="en-US" sz="2000">
                <a:ea typeface="宋体" panose="02010600030101010101" pitchFamily="2" charset="-122"/>
              </a:rPr>
              <a:t>）一起出版了名著</a:t>
            </a:r>
            <a:r>
              <a:rPr lang="en-US" altLang="zh-CN" sz="2000">
                <a:ea typeface="宋体" panose="02010600030101010101" pitchFamily="2" charset="-122"/>
              </a:rPr>
              <a:t>《</a:t>
            </a:r>
            <a:r>
              <a:rPr lang="en-US" altLang="zh-CN" sz="2000">
                <a:ea typeface="宋体" panose="02010600030101010101" pitchFamily="2" charset="-122"/>
                <a:hlinkClick r:id="rId6"/>
              </a:rPr>
              <a:t>C</a:t>
            </a:r>
            <a:r>
              <a:rPr lang="zh-CN" altLang="en-US" sz="2000">
                <a:ea typeface="宋体" panose="02010600030101010101" pitchFamily="2" charset="-122"/>
                <a:hlinkClick r:id="rId6"/>
              </a:rPr>
              <a:t>程序设计语言</a:t>
            </a: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The C Programming Language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  <a:r>
              <a:rPr lang="en-US" altLang="zh-CN" sz="2000">
                <a:ea typeface="宋体" panose="02010600030101010101" pitchFamily="2" charset="-122"/>
              </a:rPr>
              <a:t>》</a:t>
            </a:r>
            <a:r>
              <a:rPr lang="zh-CN" altLang="en-US" sz="2000">
                <a:ea typeface="宋体" panose="02010600030101010101" pitchFamily="2" charset="-122"/>
              </a:rPr>
              <a:t>，现在此书已翻译成多种语言，成为</a:t>
            </a:r>
            <a:r>
              <a:rPr lang="en-US" altLang="zh-CN" sz="2000">
                <a:ea typeface="宋体" panose="02010600030101010101" pitchFamily="2" charset="-122"/>
              </a:rPr>
              <a:t>C</a:t>
            </a:r>
            <a:r>
              <a:rPr lang="zh-CN" altLang="en-US" sz="2000">
                <a:ea typeface="宋体" panose="02010600030101010101" pitchFamily="2" charset="-122"/>
              </a:rPr>
              <a:t>语言方面最权威的教材</a:t>
            </a:r>
            <a:r>
              <a:rPr lang="zh-CN" altLang="en-US" sz="2400">
                <a:ea typeface="宋体" panose="02010600030101010101" pitchFamily="2" charset="-122"/>
              </a:rPr>
              <a:t>之一。 </a:t>
            </a:r>
          </a:p>
        </p:txBody>
      </p:sp>
      <p:pic>
        <p:nvPicPr>
          <p:cNvPr id="28677" name="Picture 4" descr="ritchie"/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1976438"/>
            <a:ext cx="3048000" cy="37734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381AF3-02DF-4560-9597-B93C6CDC34C4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/>
                </a:solidFill>
              </a:rPr>
              <a:t>总结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23850" y="1268413"/>
            <a:ext cx="83026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600"/>
              <a:t>C</a:t>
            </a:r>
            <a:r>
              <a:rPr lang="zh-CN" altLang="en-US" sz="2600"/>
              <a:t>程序的基本结构包括：预处理语句、</a:t>
            </a:r>
            <a:r>
              <a:rPr lang="en-US" altLang="zh-CN" sz="2600"/>
              <a:t>main</a:t>
            </a:r>
            <a:r>
              <a:rPr lang="zh-CN" altLang="en-US" sz="2600"/>
              <a:t>函数，函数体使用</a:t>
            </a:r>
            <a:r>
              <a:rPr lang="en-US" altLang="zh-CN" sz="2600"/>
              <a:t>{ }</a:t>
            </a:r>
            <a:r>
              <a:rPr lang="zh-CN" altLang="en-US" sz="2600"/>
              <a:t>括起来，函数体中每条语句必须用分号结束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600"/>
              <a:t>C</a:t>
            </a:r>
            <a:r>
              <a:rPr lang="zh-CN" altLang="en-US" sz="2600"/>
              <a:t>程序编写完成后，首先需要通过编译转换成目标文件，然后通过连接创建可执行程序，最后才可以执行该程序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600"/>
              <a:t>可以使用</a:t>
            </a:r>
            <a:r>
              <a:rPr lang="en-GB" altLang="zh-CN" sz="2600"/>
              <a:t>Visual C++ 6.0</a:t>
            </a:r>
            <a:r>
              <a:rPr lang="zh-CN" altLang="en-GB" sz="2600"/>
              <a:t>编辑和运行</a:t>
            </a:r>
            <a:r>
              <a:rPr lang="en-GB" altLang="zh-CN" sz="2600"/>
              <a:t>C</a:t>
            </a:r>
            <a:r>
              <a:rPr lang="zh-CN" altLang="en-GB" sz="2600"/>
              <a:t>程序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600"/>
              <a:t>C</a:t>
            </a:r>
            <a:r>
              <a:rPr lang="zh-CN" altLang="en-US" sz="2600"/>
              <a:t>语言的特点包括：结构化的程序设计语言、语句简洁、功能强大、移植性好</a:t>
            </a:r>
          </a:p>
          <a:p>
            <a:pPr>
              <a:lnSpc>
                <a:spcPct val="110000"/>
              </a:lnSpc>
            </a:pPr>
            <a:endParaRPr lang="zh-CN" altLang="en-US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1DA2A-55FC-4267-B5AE-C80261946C6F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7127875" cy="1071563"/>
          </a:xfrm>
        </p:spPr>
        <p:txBody>
          <a:bodyPr/>
          <a:lstStyle/>
          <a:p>
            <a:pPr algn="ctr" eaLnBrk="1" hangingPunct="1"/>
            <a:r>
              <a:rPr lang="zh-CN" altLang="en-US" sz="3400" b="1">
                <a:solidFill>
                  <a:srgbClr val="F4F4F4"/>
                </a:solidFill>
              </a:rPr>
              <a:t>第</a:t>
            </a:r>
            <a:r>
              <a:rPr lang="en-US" altLang="zh-CN" sz="3400" b="1">
                <a:solidFill>
                  <a:srgbClr val="F4F4F4"/>
                </a:solidFill>
              </a:rPr>
              <a:t>2</a:t>
            </a:r>
            <a:r>
              <a:rPr lang="zh-CN" altLang="en-US" sz="3400" b="1">
                <a:solidFill>
                  <a:srgbClr val="F4F4F4"/>
                </a:solidFill>
              </a:rPr>
              <a:t>章 程序设计过程和程序开发环境</a:t>
            </a:r>
            <a:br>
              <a:rPr lang="en-US" altLang="zh-CN" sz="3400" b="1">
                <a:solidFill>
                  <a:srgbClr val="F4F4F4"/>
                </a:solidFill>
              </a:rPr>
            </a:br>
            <a:endParaRPr lang="en-US" altLang="zh-CN" sz="900">
              <a:solidFill>
                <a:srgbClr val="F4F4F4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339975" y="5157788"/>
            <a:ext cx="5472113" cy="428625"/>
          </a:xfrm>
        </p:spPr>
        <p:txBody>
          <a:bodyPr/>
          <a:lstStyle/>
          <a:p>
            <a:pPr marL="0" indent="0" algn="ctr" eaLnBrk="1" hangingPunct="1"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主讲教师：吴春雷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051050" y="5876925"/>
            <a:ext cx="6032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计算机与通信工程学院 软件工程系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352B3F-D02B-4970-84F1-EFEFA1EF93B1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/>
                </a:solidFill>
              </a:rPr>
              <a:t>上机作业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、熟悉</a:t>
            </a:r>
            <a:r>
              <a:rPr lang="en-US" altLang="zh-CN" dirty="0" err="1">
                <a:ea typeface="宋体" panose="02010600030101010101" pitchFamily="2" charset="-122"/>
              </a:rPr>
              <a:t>codeblock</a:t>
            </a:r>
            <a:r>
              <a:rPr lang="en-US" altLang="zh-CN">
                <a:ea typeface="宋体" panose="02010600030101010101" pitchFamily="2" charset="-122"/>
              </a:rPr>
              <a:t> VC6.0</a:t>
            </a:r>
            <a:r>
              <a:rPr lang="zh-CN" altLang="en-US" dirty="0">
                <a:ea typeface="宋体" panose="02010600030101010101" pitchFamily="2" charset="-122"/>
              </a:rPr>
              <a:t>环境，学会在该环境下编辑、编译、连接、运行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程序。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、网站作业：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下周上课布置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、预习“课本第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章、第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章内容”，下周上课提问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696627-7FC6-47B7-83D6-5E1561B74857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388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058025" cy="836613"/>
          </a:xfrm>
          <a:noFill/>
        </p:spPr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2.1</a:t>
            </a:r>
            <a:r>
              <a:rPr lang="zh-CN" altLang="en-US">
                <a:solidFill>
                  <a:schemeClr val="bg2"/>
                </a:solidFill>
              </a:rPr>
              <a:t>程序设计过程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09D13F-99A1-47C5-92C1-0CA78F828F0A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18487" cy="54721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600">
                <a:ea typeface="黑体" panose="02010609060101010101" pitchFamily="49" charset="-122"/>
              </a:rPr>
              <a:t>编写一个求解将</a:t>
            </a:r>
            <a:r>
              <a:rPr lang="en-US" altLang="zh-CN" sz="2600">
                <a:ea typeface="宋体" panose="02010600030101010101" pitchFamily="2" charset="-122"/>
              </a:rPr>
              <a:t>a</a:t>
            </a:r>
            <a:r>
              <a:rPr lang="zh-CN" altLang="en-US" sz="2600">
                <a:ea typeface="黑体" panose="02010609060101010101" pitchFamily="49" charset="-122"/>
              </a:rPr>
              <a:t>和</a:t>
            </a:r>
            <a:r>
              <a:rPr lang="en-US" altLang="zh-CN" sz="2600">
                <a:ea typeface="宋体" panose="02010600030101010101" pitchFamily="2" charset="-122"/>
              </a:rPr>
              <a:t>b</a:t>
            </a:r>
            <a:r>
              <a:rPr lang="zh-CN" altLang="en-US" sz="2600">
                <a:ea typeface="黑体" panose="02010609060101010101" pitchFamily="49" charset="-122"/>
              </a:rPr>
              <a:t>的值交换的程序。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int main( 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int a,b,c;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scanf("%d%d",&amp;a,&amp;b);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c=a;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a=b;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b=c;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printf("a=%d,b=%d\n",a,b);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058025" cy="836613"/>
          </a:xfrm>
          <a:noFill/>
        </p:spPr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2.1</a:t>
            </a:r>
            <a:r>
              <a:rPr lang="zh-CN" altLang="en-US">
                <a:solidFill>
                  <a:schemeClr val="bg2"/>
                </a:solidFill>
              </a:rPr>
              <a:t>程序设计过程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4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56FD4-1FCD-4947-BB9A-121CDD4B64A7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C</a:t>
            </a:r>
            <a:r>
              <a:rPr lang="zh-CN" altLang="en-US">
                <a:solidFill>
                  <a:schemeClr val="bg2"/>
                </a:solidFill>
              </a:rPr>
              <a:t>程序基本结构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5288" y="1506538"/>
            <a:ext cx="4930775" cy="228282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printf("Hello World\n");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  <a:endParaRPr lang="zh-CN" altLang="en-GB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250825" y="1557338"/>
            <a:ext cx="1752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990600" y="2849563"/>
            <a:ext cx="51054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60000"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开始的语句称为预处理器指令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990600" y="3992563"/>
            <a:ext cx="77724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如果程序有该语句，就必须将它放在程序的开始处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1979613" y="1557338"/>
            <a:ext cx="2438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250825" y="2349500"/>
            <a:ext cx="8599488" cy="822325"/>
          </a:xfrm>
          <a:prstGeom prst="rect">
            <a:avLst/>
          </a:prstGeom>
          <a:solidFill>
            <a:srgbClr val="996633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.h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为后缀的文件被称为头文件，可以是 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程序中现成的标准库文件，也可以是自定义的库文件。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250825" y="3789363"/>
            <a:ext cx="6656388" cy="457200"/>
          </a:xfrm>
          <a:prstGeom prst="rect">
            <a:avLst/>
          </a:prstGeom>
          <a:solidFill>
            <a:srgbClr val="996633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zh-CN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stdio.h</a:t>
            </a:r>
            <a:r>
              <a: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文件中包含了有关输入输出语句的函数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395288" y="1916113"/>
            <a:ext cx="2232025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971550" y="3213100"/>
            <a:ext cx="73152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main() 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函数是 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程序处理的起点。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971550" y="4005263"/>
            <a:ext cx="7758113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main() 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函数可以返回一个值，也可以不返回值。如果某个函数没有返回值，那么在它的前面有一个关键字 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void</a:t>
            </a:r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323850" y="2276475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152400" y="3109913"/>
            <a:ext cx="58674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60000"/>
            </a:pP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在函数定义的后面有一个左大括号，即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152400" y="3716338"/>
            <a:ext cx="54864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60000"/>
            </a:pPr>
            <a:r>
              <a:rPr lang="zh-CN" altLang="en-US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它表示函数的开始，后面是函数的主体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179388" y="4437063"/>
            <a:ext cx="48006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60000"/>
            </a:pPr>
            <a:r>
              <a:rPr lang="zh-CN" altLang="en-US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大括号也可以用于将语句块括起来</a:t>
            </a:r>
          </a:p>
        </p:txBody>
      </p:sp>
      <p:sp>
        <p:nvSpPr>
          <p:cNvPr id="91153" name="Oval 17"/>
          <p:cNvSpPr>
            <a:spLocks noChangeArrowheads="1"/>
          </p:cNvSpPr>
          <p:nvPr/>
        </p:nvSpPr>
        <p:spPr bwMode="auto">
          <a:xfrm>
            <a:off x="323850" y="3332163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179388" y="4149725"/>
            <a:ext cx="6324600" cy="457200"/>
          </a:xfrm>
          <a:prstGeom prst="rect">
            <a:avLst/>
          </a:prstGeom>
          <a:solidFill>
            <a:srgbClr val="996633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在函数定义的结尾处有一个右大括号，即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900113" y="2611438"/>
            <a:ext cx="424815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1156" name="Rectangle 20"/>
          <p:cNvSpPr>
            <a:spLocks noChangeArrowheads="1"/>
          </p:cNvSpPr>
          <p:nvPr/>
        </p:nvSpPr>
        <p:spPr bwMode="auto">
          <a:xfrm>
            <a:off x="323850" y="3357563"/>
            <a:ext cx="6985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zh-CN" altLang="en-GB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在屏幕上产生一行输出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Hello world”,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并换行（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\n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323850" y="4149725"/>
            <a:ext cx="6985000" cy="457200"/>
          </a:xfrm>
          <a:prstGeom prst="rect">
            <a:avLst/>
          </a:prstGeom>
          <a:solidFill>
            <a:srgbClr val="659B68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函数主体中的每个语句都以分号结束。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395288" y="5124450"/>
            <a:ext cx="7056437" cy="822325"/>
          </a:xfrm>
          <a:prstGeom prst="rect">
            <a:avLst/>
          </a:prstGeom>
          <a:solidFill>
            <a:srgbClr val="659B68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程序中的一个语句可以跨越多行，并且用分号通知编译器该语句已结束。 </a:t>
            </a:r>
          </a:p>
        </p:txBody>
      </p:sp>
      <p:sp>
        <p:nvSpPr>
          <p:cNvPr id="91159" name="Oval 23"/>
          <p:cNvSpPr>
            <a:spLocks noChangeArrowheads="1"/>
          </p:cNvSpPr>
          <p:nvPr/>
        </p:nvSpPr>
        <p:spPr bwMode="auto">
          <a:xfrm>
            <a:off x="4932363" y="2636838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" decel="100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" decel="100000"/>
                                        <p:tgtEl>
                                          <p:spTgt spid="9113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4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3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2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/>
      <p:bldP spid="91140" grpId="0" animBg="1"/>
      <p:bldP spid="91140" grpId="1" animBg="1"/>
      <p:bldP spid="91141" grpId="0" animBg="1"/>
      <p:bldP spid="91141" grpId="1" animBg="1"/>
      <p:bldP spid="91142" grpId="0" animBg="1"/>
      <p:bldP spid="91142" grpId="1" animBg="1"/>
      <p:bldP spid="91143" grpId="0" animBg="1"/>
      <p:bldP spid="91143" grpId="1" animBg="1"/>
      <p:bldP spid="91144" grpId="0" animBg="1"/>
      <p:bldP spid="91144" grpId="1" animBg="1"/>
      <p:bldP spid="91145" grpId="0" animBg="1"/>
      <p:bldP spid="91145" grpId="1" animBg="1"/>
      <p:bldP spid="91146" grpId="0" animBg="1"/>
      <p:bldP spid="91146" grpId="1" animBg="1"/>
      <p:bldP spid="91147" grpId="0" animBg="1"/>
      <p:bldP spid="91147" grpId="1" animBg="1"/>
      <p:bldP spid="91148" grpId="0" animBg="1"/>
      <p:bldP spid="91148" grpId="1" animBg="1"/>
      <p:bldP spid="91149" grpId="0" animBg="1"/>
      <p:bldP spid="91149" grpId="1" animBg="1"/>
      <p:bldP spid="91150" grpId="0" animBg="1"/>
      <p:bldP spid="91150" grpId="1" animBg="1"/>
      <p:bldP spid="91151" grpId="0" animBg="1"/>
      <p:bldP spid="91151" grpId="1" animBg="1"/>
      <p:bldP spid="91152" grpId="0" animBg="1"/>
      <p:bldP spid="91152" grpId="1" animBg="1"/>
      <p:bldP spid="91153" grpId="0" animBg="1"/>
      <p:bldP spid="91153" grpId="1" animBg="1"/>
      <p:bldP spid="91154" grpId="0" animBg="1"/>
      <p:bldP spid="91154" grpId="1" animBg="1"/>
      <p:bldP spid="91155" grpId="0" animBg="1"/>
      <p:bldP spid="91155" grpId="1" animBg="1"/>
      <p:bldP spid="91156" grpId="0" animBg="1"/>
      <p:bldP spid="91156" grpId="1" animBg="1"/>
      <p:bldP spid="91157" grpId="0" animBg="1"/>
      <p:bldP spid="91157" grpId="1" animBg="1"/>
      <p:bldP spid="91158" grpId="0" animBg="1"/>
      <p:bldP spid="91158" grpId="1" animBg="1"/>
      <p:bldP spid="91159" grpId="0" animBg="1"/>
      <p:bldP spid="9115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CAF99E-5BF4-40CD-9F7C-08339BD4D581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C</a:t>
            </a:r>
            <a:r>
              <a:rPr lang="zh-CN" altLang="en-US">
                <a:solidFill>
                  <a:schemeClr val="bg2"/>
                </a:solidFill>
              </a:rPr>
              <a:t>程序的注释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50825" y="1941513"/>
            <a:ext cx="5486400" cy="264795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zh-CN" sz="2400" b="1">
              <a:solidFill>
                <a:srgbClr val="3333CC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#include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printf("Hello World\n");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50825" y="1874838"/>
            <a:ext cx="5486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35921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此程序用来打印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Hello World </a:t>
            </a: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304800" y="1743075"/>
            <a:ext cx="5486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5897563" y="1600200"/>
            <a:ext cx="14097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单行注释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066800" y="3840163"/>
            <a:ext cx="67818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60000"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4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程序可以包含注释，以便向读者作一般说明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066800" y="5059363"/>
            <a:ext cx="36576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60000"/>
            </a:pP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编译器并不处理这些注释 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50825" y="1557338"/>
            <a:ext cx="5486400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/*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此程序由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××× </a:t>
            </a: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编写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用来打印输出“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Hello World”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*/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5867400" y="1676400"/>
            <a:ext cx="1447800" cy="457200"/>
          </a:xfrm>
          <a:prstGeom prst="rect">
            <a:avLst/>
          </a:prstGeom>
          <a:solidFill>
            <a:srgbClr val="F2E5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多行注释</a:t>
            </a:r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76200" y="1447800"/>
            <a:ext cx="5935663" cy="10445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2209800" y="1447800"/>
            <a:ext cx="5791200" cy="48387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/* *************************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作者：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创建日期：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描述：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**************************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#include &lt;</a:t>
            </a:r>
            <a:r>
              <a:rPr lang="zh-CN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头文件</a:t>
            </a:r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int main()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2173" name="Oval 13"/>
          <p:cNvSpPr>
            <a:spLocks noChangeArrowheads="1"/>
          </p:cNvSpPr>
          <p:nvPr/>
        </p:nvSpPr>
        <p:spPr bwMode="auto">
          <a:xfrm>
            <a:off x="1752600" y="1371600"/>
            <a:ext cx="6172200" cy="2743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174" name="WordArt 14"/>
          <p:cNvSpPr>
            <a:spLocks noChangeArrowheads="1" noChangeShapeType="1" noTextEdit="1"/>
          </p:cNvSpPr>
          <p:nvPr/>
        </p:nvSpPr>
        <p:spPr bwMode="auto">
          <a:xfrm rot="-976467">
            <a:off x="3492500" y="2420938"/>
            <a:ext cx="38004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注释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1835150" y="5013325"/>
            <a:ext cx="67818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在程序中添加注释是一个好的编程习惯，可以增强程序的可读性。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5556 L 5.55112E-17 0.033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2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500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500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500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2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2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2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2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2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nimBg="1"/>
      <p:bldP spid="92163" grpId="1" animBg="1"/>
      <p:bldP spid="92164" grpId="0" build="allAtOnce" animBg="1"/>
      <p:bldP spid="92164" grpId="1" build="allAtOnce" animBg="1"/>
      <p:bldP spid="92165" grpId="0" animBg="1"/>
      <p:bldP spid="92165" grpId="1" animBg="1"/>
      <p:bldP spid="92166" grpId="0" animBg="1"/>
      <p:bldP spid="92166" grpId="1" animBg="1"/>
      <p:bldP spid="92167" grpId="0" animBg="1"/>
      <p:bldP spid="92167" grpId="1" animBg="1"/>
      <p:bldP spid="92168" grpId="0" animBg="1"/>
      <p:bldP spid="92168" grpId="1" animBg="1"/>
      <p:bldP spid="92169" grpId="0" build="allAtOnce" animBg="1"/>
      <p:bldP spid="92169" grpId="1" build="allAtOnce" animBg="1"/>
      <p:bldP spid="92170" grpId="0" animBg="1"/>
      <p:bldP spid="92170" grpId="1" animBg="1"/>
      <p:bldP spid="92171" grpId="0" animBg="1"/>
      <p:bldP spid="92171" grpId="1" animBg="1"/>
      <p:bldP spid="92172" grpId="0" animBg="1"/>
      <p:bldP spid="92173" grpId="0" animBg="1"/>
      <p:bldP spid="92174" grpId="0" animBg="1"/>
      <p:bldP spid="921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896E53-9488-4EF6-A398-F6F942D3A97A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C</a:t>
            </a:r>
            <a:r>
              <a:rPr lang="zh-CN" altLang="en-US">
                <a:solidFill>
                  <a:schemeClr val="bg2"/>
                </a:solidFill>
              </a:rPr>
              <a:t>程序基本结构总结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207963" y="1125538"/>
            <a:ext cx="4968875" cy="268446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printf("Hello World\n");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zh-CN" altLang="en-GB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5162550" y="1141413"/>
            <a:ext cx="3830638" cy="266065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5000"/>
              </a:spcBef>
              <a:buClrTx/>
              <a:buFontTx/>
              <a:buNone/>
            </a:pPr>
            <a:r>
              <a:rPr lang="en-GB" altLang="zh-CN" sz="22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GB" sz="22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文件包含（固定格式）*</a:t>
            </a:r>
            <a:r>
              <a:rPr lang="en-GB" altLang="zh-CN" sz="22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altLang="zh-CN" sz="2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ClrTx/>
              <a:buFontTx/>
              <a:buNone/>
            </a:pPr>
            <a:r>
              <a:rPr lang="en-GB" altLang="zh-CN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/*</a:t>
            </a:r>
            <a:r>
              <a:rPr lang="zh-CN" altLang="en-GB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主函数（固定格式）</a:t>
            </a:r>
            <a:r>
              <a:rPr lang="zh-CN" altLang="en-GB" sz="22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zh-CN" altLang="en-GB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*</a:t>
            </a:r>
            <a:r>
              <a:rPr lang="en-GB" altLang="zh-CN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</a:t>
            </a:r>
            <a:endParaRPr lang="en-GB" altLang="zh-CN" sz="2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ClrTx/>
              <a:buFontTx/>
              <a:buNone/>
            </a:pPr>
            <a:r>
              <a:rPr lang="en-GB" altLang="zh-CN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/*</a:t>
            </a:r>
            <a:r>
              <a:rPr lang="zh-CN" altLang="en-GB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函数体开始标识（固定）</a:t>
            </a:r>
            <a:r>
              <a:rPr lang="zh-CN" altLang="en-GB" sz="22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zh-CN" altLang="en-GB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*</a:t>
            </a:r>
            <a:r>
              <a:rPr lang="en-GB" altLang="zh-CN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ClrTx/>
              <a:buFontTx/>
              <a:buNone/>
            </a:pPr>
            <a:r>
              <a:rPr lang="en-GB" altLang="zh-CN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/*</a:t>
            </a:r>
            <a:r>
              <a:rPr lang="zh-CN" altLang="en-GB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输出</a:t>
            </a:r>
            <a:r>
              <a:rPr lang="en-GB" altLang="zh-CN" sz="2200" b="1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Hello World</a:t>
            </a:r>
            <a:r>
              <a:rPr lang="zh-CN" altLang="en-GB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*</a:t>
            </a:r>
            <a:r>
              <a:rPr lang="en-GB" altLang="zh-CN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</a:t>
            </a:r>
            <a:endParaRPr lang="zh-CN" altLang="en-GB" sz="2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ClrTx/>
              <a:buFontTx/>
              <a:buNone/>
            </a:pPr>
            <a:endParaRPr lang="en-GB" altLang="zh-CN" sz="2200" b="1">
              <a:solidFill>
                <a:srgbClr val="3333CC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ClrTx/>
              <a:buFontTx/>
              <a:buNone/>
            </a:pPr>
            <a:r>
              <a:rPr lang="en-GB" altLang="zh-CN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/*</a:t>
            </a:r>
            <a:r>
              <a:rPr lang="zh-CN" altLang="en-GB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函数体结束标识（固定）</a:t>
            </a:r>
            <a:r>
              <a:rPr lang="zh-CN" altLang="en-GB" sz="220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200" b="1">
                <a:solidFill>
                  <a:srgbClr val="3333CC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*/</a:t>
            </a:r>
            <a:endParaRPr lang="en-US" altLang="zh-CN" sz="2200" b="1">
              <a:solidFill>
                <a:srgbClr val="3333CC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68313" y="4005263"/>
            <a:ext cx="8280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程序是由函数构成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至少且仅有一个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、主函数的命名：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、函数体及作用范围：	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必要的语句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语句的结束标志：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注释语句的格式：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  */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或者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、文件包含命令：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头文件名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/>
      <p:bldP spid="942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AB537-A80E-4168-95C2-433655B808DF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/>
                </a:solidFill>
              </a:rPr>
              <a:t>使用</a:t>
            </a:r>
            <a:r>
              <a:rPr lang="en-US" altLang="zh-CN">
                <a:solidFill>
                  <a:schemeClr val="bg2"/>
                </a:solidFill>
              </a:rPr>
              <a:t>C</a:t>
            </a:r>
            <a:r>
              <a:rPr lang="zh-CN" altLang="en-US">
                <a:solidFill>
                  <a:schemeClr val="bg2"/>
                </a:solidFill>
              </a:rPr>
              <a:t>语言的步骤</a:t>
            </a:r>
          </a:p>
        </p:txBody>
      </p:sp>
      <p:sp>
        <p:nvSpPr>
          <p:cNvPr id="95236" name="Rectangle 4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276600" y="5667375"/>
            <a:ext cx="5183188" cy="4984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>
                <a:ea typeface="黑体" panose="02010609060101010101" pitchFamily="49" charset="-122"/>
              </a:rPr>
              <a:t>理解确定要解决的问题与要求，与具体语言无关</a:t>
            </a:r>
          </a:p>
        </p:txBody>
      </p:sp>
      <p:sp>
        <p:nvSpPr>
          <p:cNvPr id="95237" name="Rectangle 5"/>
          <p:cNvSpPr>
            <a:spLocks noChangeAspect="1" noChangeArrowheads="1"/>
          </p:cNvSpPr>
          <p:nvPr/>
        </p:nvSpPr>
        <p:spPr bwMode="auto">
          <a:xfrm>
            <a:off x="5075238" y="2349500"/>
            <a:ext cx="39608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1938" indent="-2619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666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446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400"/>
              <a:t>与其它目标程序或库链接装配</a:t>
            </a:r>
            <a:r>
              <a:rPr kumimoji="1" lang="en-US" altLang="zh-CN" sz="2400"/>
              <a:t>,</a:t>
            </a:r>
            <a:r>
              <a:rPr kumimoji="1" lang="zh-CN" altLang="en-US" sz="2400"/>
              <a:t>生成可执行程序</a:t>
            </a:r>
            <a:r>
              <a:rPr kumimoji="1" lang="zh-CN" altLang="en-US" sz="2400">
                <a:solidFill>
                  <a:srgbClr val="FF0000"/>
                </a:solidFill>
              </a:rPr>
              <a:t>*</a:t>
            </a:r>
            <a:r>
              <a:rPr kumimoji="1" lang="en-US" altLang="zh-CN" sz="2400">
                <a:solidFill>
                  <a:srgbClr val="FF0000"/>
                </a:solidFill>
              </a:rPr>
              <a:t>.exe</a:t>
            </a:r>
          </a:p>
        </p:txBody>
      </p:sp>
      <p:grpSp>
        <p:nvGrpSpPr>
          <p:cNvPr id="95238" name="Group 6"/>
          <p:cNvGrpSpPr>
            <a:grpSpLocks noChangeAspect="1"/>
          </p:cNvGrpSpPr>
          <p:nvPr/>
        </p:nvGrpSpPr>
        <p:grpSpPr bwMode="auto">
          <a:xfrm>
            <a:off x="395288" y="5459413"/>
            <a:ext cx="2592387" cy="849312"/>
            <a:chOff x="249" y="3249"/>
            <a:chExt cx="1905" cy="545"/>
          </a:xfrm>
        </p:grpSpPr>
        <p:sp>
          <p:nvSpPr>
            <p:cNvPr id="18466" name="AutoShape 7"/>
            <p:cNvSpPr>
              <a:spLocks noChangeAspect="1" noChangeArrowheads="1"/>
            </p:cNvSpPr>
            <p:nvPr/>
          </p:nvSpPr>
          <p:spPr bwMode="auto">
            <a:xfrm>
              <a:off x="249" y="3249"/>
              <a:ext cx="1905" cy="545"/>
            </a:xfrm>
            <a:prstGeom prst="cube">
              <a:avLst>
                <a:gd name="adj" fmla="val 25000"/>
              </a:avLst>
            </a:prstGeom>
            <a:solidFill>
              <a:srgbClr val="000080"/>
            </a:solidFill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240" name="Text Box 8"/>
            <p:cNvSpPr txBox="1">
              <a:spLocks noChangeAspect="1" noChangeArrowheads="1"/>
            </p:cNvSpPr>
            <p:nvPr/>
          </p:nvSpPr>
          <p:spPr bwMode="auto">
            <a:xfrm>
              <a:off x="294" y="3439"/>
              <a:ext cx="16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</a:t>
              </a:r>
              <a:r>
                <a:rPr lang="zh-CN" altLang="en-US" sz="24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分析问题</a:t>
              </a:r>
            </a:p>
          </p:txBody>
        </p:sp>
      </p:grpSp>
      <p:grpSp>
        <p:nvGrpSpPr>
          <p:cNvPr id="95241" name="Group 9"/>
          <p:cNvGrpSpPr>
            <a:grpSpLocks noChangeAspect="1"/>
          </p:cNvGrpSpPr>
          <p:nvPr/>
        </p:nvGrpSpPr>
        <p:grpSpPr bwMode="auto">
          <a:xfrm>
            <a:off x="755650" y="4724400"/>
            <a:ext cx="2592388" cy="792163"/>
            <a:chOff x="249" y="3249"/>
            <a:chExt cx="1905" cy="545"/>
          </a:xfrm>
        </p:grpSpPr>
        <p:sp>
          <p:nvSpPr>
            <p:cNvPr id="18464" name="AutoShape 10"/>
            <p:cNvSpPr>
              <a:spLocks noChangeAspect="1" noChangeArrowheads="1"/>
            </p:cNvSpPr>
            <p:nvPr/>
          </p:nvSpPr>
          <p:spPr bwMode="auto">
            <a:xfrm>
              <a:off x="249" y="3249"/>
              <a:ext cx="1905" cy="545"/>
            </a:xfrm>
            <a:prstGeom prst="cube">
              <a:avLst>
                <a:gd name="adj" fmla="val 25000"/>
              </a:avLst>
            </a:prstGeom>
            <a:solidFill>
              <a:srgbClr val="000080"/>
            </a:solidFill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243" name="Text Box 11"/>
            <p:cNvSpPr txBox="1">
              <a:spLocks noChangeAspect="1" noChangeArrowheads="1"/>
            </p:cNvSpPr>
            <p:nvPr/>
          </p:nvSpPr>
          <p:spPr bwMode="auto">
            <a:xfrm>
              <a:off x="294" y="3439"/>
              <a:ext cx="168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</a:t>
              </a:r>
              <a:r>
                <a:rPr lang="zh-CN" altLang="en-US" sz="24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设计程序</a:t>
              </a:r>
            </a:p>
          </p:txBody>
        </p:sp>
      </p:grpSp>
      <p:grpSp>
        <p:nvGrpSpPr>
          <p:cNvPr id="95244" name="Group 12"/>
          <p:cNvGrpSpPr>
            <a:grpSpLocks noChangeAspect="1"/>
          </p:cNvGrpSpPr>
          <p:nvPr/>
        </p:nvGrpSpPr>
        <p:grpSpPr bwMode="auto">
          <a:xfrm>
            <a:off x="1258888" y="3933825"/>
            <a:ext cx="2665412" cy="863600"/>
            <a:chOff x="249" y="3249"/>
            <a:chExt cx="1905" cy="545"/>
          </a:xfrm>
        </p:grpSpPr>
        <p:sp>
          <p:nvSpPr>
            <p:cNvPr id="18462" name="AutoShape 13"/>
            <p:cNvSpPr>
              <a:spLocks noChangeAspect="1" noChangeArrowheads="1"/>
            </p:cNvSpPr>
            <p:nvPr/>
          </p:nvSpPr>
          <p:spPr bwMode="auto">
            <a:xfrm>
              <a:off x="249" y="3249"/>
              <a:ext cx="1905" cy="545"/>
            </a:xfrm>
            <a:prstGeom prst="cube">
              <a:avLst>
                <a:gd name="adj" fmla="val 25000"/>
              </a:avLst>
            </a:prstGeom>
            <a:solidFill>
              <a:srgbClr val="003300"/>
            </a:solidFill>
            <a:ln w="12700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246" name="Text Box 14"/>
            <p:cNvSpPr txBox="1">
              <a:spLocks noChangeAspect="1" noChangeArrowheads="1"/>
            </p:cNvSpPr>
            <p:nvPr/>
          </p:nvSpPr>
          <p:spPr bwMode="auto">
            <a:xfrm>
              <a:off x="296" y="3439"/>
              <a:ext cx="167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3.</a:t>
              </a:r>
              <a:r>
                <a:rPr lang="zh-CN" altLang="en-US" sz="24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编写代码</a:t>
              </a:r>
            </a:p>
          </p:txBody>
        </p:sp>
      </p:grpSp>
      <p:grpSp>
        <p:nvGrpSpPr>
          <p:cNvPr id="95247" name="Group 15"/>
          <p:cNvGrpSpPr>
            <a:grpSpLocks noChangeAspect="1"/>
          </p:cNvGrpSpPr>
          <p:nvPr/>
        </p:nvGrpSpPr>
        <p:grpSpPr bwMode="auto">
          <a:xfrm>
            <a:off x="1763713" y="3141663"/>
            <a:ext cx="2778125" cy="863600"/>
            <a:chOff x="249" y="3249"/>
            <a:chExt cx="1905" cy="545"/>
          </a:xfrm>
        </p:grpSpPr>
        <p:sp>
          <p:nvSpPr>
            <p:cNvPr id="18460" name="AutoShape 16"/>
            <p:cNvSpPr>
              <a:spLocks noChangeAspect="1" noChangeArrowheads="1"/>
            </p:cNvSpPr>
            <p:nvPr/>
          </p:nvSpPr>
          <p:spPr bwMode="auto">
            <a:xfrm>
              <a:off x="249" y="3249"/>
              <a:ext cx="1905" cy="545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249" name="Text Box 17"/>
            <p:cNvSpPr txBox="1">
              <a:spLocks noChangeAspect="1" noChangeArrowheads="1"/>
            </p:cNvSpPr>
            <p:nvPr/>
          </p:nvSpPr>
          <p:spPr bwMode="auto">
            <a:xfrm>
              <a:off x="294" y="3438"/>
              <a:ext cx="16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4.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编译</a:t>
              </a: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(Compile)</a:t>
              </a:r>
            </a:p>
          </p:txBody>
        </p:sp>
      </p:grpSp>
      <p:grpSp>
        <p:nvGrpSpPr>
          <p:cNvPr id="95250" name="Group 18"/>
          <p:cNvGrpSpPr>
            <a:grpSpLocks noChangeAspect="1"/>
          </p:cNvGrpSpPr>
          <p:nvPr/>
        </p:nvGrpSpPr>
        <p:grpSpPr bwMode="auto">
          <a:xfrm>
            <a:off x="2339975" y="2276475"/>
            <a:ext cx="2622550" cy="936625"/>
            <a:chOff x="249" y="3249"/>
            <a:chExt cx="1905" cy="545"/>
          </a:xfrm>
        </p:grpSpPr>
        <p:sp>
          <p:nvSpPr>
            <p:cNvPr id="18458" name="AutoShape 19"/>
            <p:cNvSpPr>
              <a:spLocks noChangeAspect="1" noChangeArrowheads="1"/>
            </p:cNvSpPr>
            <p:nvPr/>
          </p:nvSpPr>
          <p:spPr bwMode="auto">
            <a:xfrm>
              <a:off x="249" y="3249"/>
              <a:ext cx="1905" cy="545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252" name="Text Box 20"/>
            <p:cNvSpPr txBox="1">
              <a:spLocks noChangeAspect="1" noChangeArrowheads="1"/>
            </p:cNvSpPr>
            <p:nvPr/>
          </p:nvSpPr>
          <p:spPr bwMode="auto">
            <a:xfrm>
              <a:off x="295" y="3439"/>
              <a:ext cx="167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5.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连接（</a:t>
              </a: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Link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）</a:t>
              </a:r>
            </a:p>
          </p:txBody>
        </p:sp>
      </p:grpSp>
      <p:grpSp>
        <p:nvGrpSpPr>
          <p:cNvPr id="95253" name="Group 21"/>
          <p:cNvGrpSpPr>
            <a:grpSpLocks noChangeAspect="1"/>
          </p:cNvGrpSpPr>
          <p:nvPr/>
        </p:nvGrpSpPr>
        <p:grpSpPr bwMode="auto">
          <a:xfrm>
            <a:off x="2916238" y="1657350"/>
            <a:ext cx="2698750" cy="720725"/>
            <a:chOff x="249" y="3249"/>
            <a:chExt cx="1905" cy="545"/>
          </a:xfrm>
        </p:grpSpPr>
        <p:sp>
          <p:nvSpPr>
            <p:cNvPr id="18456" name="AutoShape 22"/>
            <p:cNvSpPr>
              <a:spLocks noChangeAspect="1" noChangeArrowheads="1"/>
            </p:cNvSpPr>
            <p:nvPr/>
          </p:nvSpPr>
          <p:spPr bwMode="auto">
            <a:xfrm>
              <a:off x="249" y="3249"/>
              <a:ext cx="1905" cy="545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255" name="Text Box 23"/>
            <p:cNvSpPr txBox="1">
              <a:spLocks noChangeAspect="1" noChangeArrowheads="1"/>
            </p:cNvSpPr>
            <p:nvPr/>
          </p:nvSpPr>
          <p:spPr bwMode="auto">
            <a:xfrm>
              <a:off x="296" y="3437"/>
              <a:ext cx="167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6.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运行 （</a:t>
              </a: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Run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）</a:t>
              </a:r>
            </a:p>
          </p:txBody>
        </p:sp>
      </p:grpSp>
      <p:grpSp>
        <p:nvGrpSpPr>
          <p:cNvPr id="95256" name="Group 24"/>
          <p:cNvGrpSpPr>
            <a:grpSpLocks noChangeAspect="1"/>
          </p:cNvGrpSpPr>
          <p:nvPr/>
        </p:nvGrpSpPr>
        <p:grpSpPr bwMode="auto">
          <a:xfrm>
            <a:off x="3419475" y="981075"/>
            <a:ext cx="3384550" cy="738188"/>
            <a:chOff x="249" y="3249"/>
            <a:chExt cx="1905" cy="545"/>
          </a:xfrm>
        </p:grpSpPr>
        <p:sp>
          <p:nvSpPr>
            <p:cNvPr id="18454" name="AutoShape 25"/>
            <p:cNvSpPr>
              <a:spLocks noChangeAspect="1" noChangeArrowheads="1"/>
            </p:cNvSpPr>
            <p:nvPr/>
          </p:nvSpPr>
          <p:spPr bwMode="auto">
            <a:xfrm>
              <a:off x="249" y="3249"/>
              <a:ext cx="1905" cy="545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258" name="Text Box 26"/>
            <p:cNvSpPr txBox="1">
              <a:spLocks noChangeAspect="1" noChangeArrowheads="1"/>
            </p:cNvSpPr>
            <p:nvPr/>
          </p:nvSpPr>
          <p:spPr bwMode="auto">
            <a:xfrm>
              <a:off x="295" y="3438"/>
              <a:ext cx="168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7.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测试、调试、维护</a:t>
              </a:r>
            </a:p>
          </p:txBody>
        </p:sp>
      </p:grpSp>
      <p:sp>
        <p:nvSpPr>
          <p:cNvPr id="95259" name="Rectangle 27"/>
          <p:cNvSpPr>
            <a:spLocks noChangeAspect="1" noChangeArrowheads="1"/>
          </p:cNvSpPr>
          <p:nvPr/>
        </p:nvSpPr>
        <p:spPr bwMode="auto">
          <a:xfrm>
            <a:off x="3708400" y="4868863"/>
            <a:ext cx="4860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</a:rPr>
              <a:t>设计解决问题的具体步骤、以及所用到的数据，不考虑具体代码</a:t>
            </a:r>
          </a:p>
        </p:txBody>
      </p:sp>
      <p:sp>
        <p:nvSpPr>
          <p:cNvPr id="95260" name="Rectangle 28"/>
          <p:cNvSpPr>
            <a:spLocks noChangeAspect="1" noChangeArrowheads="1"/>
          </p:cNvSpPr>
          <p:nvPr/>
        </p:nvSpPr>
        <p:spPr bwMode="auto">
          <a:xfrm>
            <a:off x="4284663" y="4011613"/>
            <a:ext cx="4175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根据设计编写程序代码，生成源程序</a:t>
            </a:r>
            <a:r>
              <a:rPr kumimoji="1" lang="zh-CN" altLang="en-US" sz="2400">
                <a:solidFill>
                  <a:srgbClr val="FF0000"/>
                </a:solidFill>
              </a:rPr>
              <a:t>*</a:t>
            </a:r>
            <a:r>
              <a:rPr kumimoji="1" lang="en-US" altLang="zh-CN" sz="2400">
                <a:solidFill>
                  <a:srgbClr val="FF0000"/>
                </a:solidFill>
              </a:rPr>
              <a:t>.c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95261" name="Rectangle 29"/>
          <p:cNvSpPr>
            <a:spLocks noChangeAspect="1" noChangeArrowheads="1"/>
          </p:cNvSpPr>
          <p:nvPr/>
        </p:nvSpPr>
        <p:spPr bwMode="auto">
          <a:xfrm>
            <a:off x="4643438" y="3170238"/>
            <a:ext cx="40322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/>
              <a:t>自动语法分析查错，翻译生成目标程序</a:t>
            </a:r>
            <a:r>
              <a:rPr kumimoji="1" lang="zh-CN" altLang="en-US" sz="2400">
                <a:solidFill>
                  <a:srgbClr val="FF0000"/>
                </a:solidFill>
              </a:rPr>
              <a:t>*</a:t>
            </a:r>
            <a:r>
              <a:rPr kumimoji="1" lang="en-US" altLang="zh-CN" sz="2400">
                <a:solidFill>
                  <a:srgbClr val="FF0000"/>
                </a:solidFill>
              </a:rPr>
              <a:t>.obj</a:t>
            </a:r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 flipV="1">
            <a:off x="1655763" y="3644900"/>
            <a:ext cx="2159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3" name="Line 31"/>
          <p:cNvSpPr>
            <a:spLocks noChangeShapeType="1"/>
          </p:cNvSpPr>
          <p:nvPr/>
        </p:nvSpPr>
        <p:spPr bwMode="auto">
          <a:xfrm flipH="1">
            <a:off x="1655763" y="3644900"/>
            <a:ext cx="0" cy="576263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179388" y="3017838"/>
            <a:ext cx="1692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编译中发现错误，转回修改源程序</a:t>
            </a:r>
            <a:endParaRPr lang="zh-CN" altLang="en-US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5265" name="Line 33"/>
          <p:cNvSpPr>
            <a:spLocks noChangeShapeType="1"/>
          </p:cNvSpPr>
          <p:nvPr/>
        </p:nvSpPr>
        <p:spPr bwMode="auto">
          <a:xfrm flipV="1">
            <a:off x="1504950" y="2852738"/>
            <a:ext cx="935038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 flipH="1">
            <a:off x="1504950" y="2852738"/>
            <a:ext cx="0" cy="1368425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7" name="Text Box 35"/>
          <p:cNvSpPr txBox="1">
            <a:spLocks noChangeArrowheads="1"/>
          </p:cNvSpPr>
          <p:nvPr/>
        </p:nvSpPr>
        <p:spPr bwMode="auto">
          <a:xfrm>
            <a:off x="684213" y="1936750"/>
            <a:ext cx="15128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连接中发现错误，转回修改源程序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0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/>
      <p:bldP spid="95237" grpId="0"/>
      <p:bldP spid="95259" grpId="0"/>
      <p:bldP spid="95260" grpId="0"/>
      <p:bldP spid="95261" grpId="0"/>
      <p:bldP spid="95262" grpId="0" animBg="1"/>
      <p:bldP spid="95263" grpId="0" animBg="1"/>
      <p:bldP spid="95264" grpId="0"/>
      <p:bldP spid="95265" grpId="0" animBg="1"/>
      <p:bldP spid="95266" grpId="0" animBg="1"/>
      <p:bldP spid="95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7CE2C4-4E1D-40E5-A019-E812DFB3256E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2.2 C</a:t>
            </a:r>
            <a:r>
              <a:rPr lang="zh-CN" altLang="en-US">
                <a:solidFill>
                  <a:schemeClr val="bg2"/>
                </a:solidFill>
              </a:rPr>
              <a:t>集成开发环境（</a:t>
            </a:r>
            <a:r>
              <a:rPr lang="en-US" altLang="zh-CN">
                <a:solidFill>
                  <a:schemeClr val="bg2"/>
                </a:solidFill>
              </a:rPr>
              <a:t>IDE</a:t>
            </a:r>
            <a:r>
              <a:rPr lang="zh-CN" altLang="en-US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229600" cy="5073650"/>
          </a:xfrm>
        </p:spPr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众多的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开发环境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Turbo C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CodeBlocks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Microsoft Visual C++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Borland C++ Builder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……</a:t>
            </a:r>
          </a:p>
          <a:p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1419</TotalTime>
  <Pages>0</Pages>
  <Words>1716</Words>
  <Characters>0</Characters>
  <Application>Microsoft Macintosh PowerPoint</Application>
  <DocSecurity>0</DocSecurity>
  <PresentationFormat>全屏显示(4:3)</PresentationFormat>
  <Lines>0</Lines>
  <Paragraphs>204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宋体</vt:lpstr>
      <vt:lpstr>Arial</vt:lpstr>
      <vt:lpstr>Calibri</vt:lpstr>
      <vt:lpstr>Courier New</vt:lpstr>
      <vt:lpstr>Times New Roman</vt:lpstr>
      <vt:lpstr>Wingdings</vt:lpstr>
      <vt:lpstr>CHS Template</vt:lpstr>
      <vt:lpstr>1_CHS Template</vt:lpstr>
      <vt:lpstr>程序设计语言C</vt:lpstr>
      <vt:lpstr>第2章 程序设计过程和程序开发环境 </vt:lpstr>
      <vt:lpstr>2.1程序设计过程</vt:lpstr>
      <vt:lpstr>2.1程序设计过程</vt:lpstr>
      <vt:lpstr>C程序基本结构</vt:lpstr>
      <vt:lpstr>C程序的注释</vt:lpstr>
      <vt:lpstr>C程序基本结构总结</vt:lpstr>
      <vt:lpstr>使用C语言的步骤</vt:lpstr>
      <vt:lpstr>2.2 C集成开发环境（IDE）</vt:lpstr>
      <vt:lpstr>2.2 C集成开发环境（IDE）</vt:lpstr>
      <vt:lpstr>Visual C++ 6.0集成开发环境</vt:lpstr>
      <vt:lpstr>Visual C++ 6.0集成开发环境</vt:lpstr>
      <vt:lpstr>Visual C++ 6.0集成开发环境</vt:lpstr>
      <vt:lpstr>Visual C++ 6.0集成开发环境</vt:lpstr>
      <vt:lpstr>简单的C程序实例</vt:lpstr>
      <vt:lpstr>自学材料</vt:lpstr>
      <vt:lpstr>C语言简介(转到本书第1章)</vt:lpstr>
      <vt:lpstr>C语言的祖师爷</vt:lpstr>
      <vt:lpstr>总结</vt:lpstr>
      <vt:lpstr>上机作业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程序设计过程和程序开发环境</dc:title>
  <dc:subject/>
  <dc:creator>郑立垠</dc:creator>
  <cp:keywords/>
  <dc:description/>
  <cp:lastModifiedBy>刘孟骁</cp:lastModifiedBy>
  <cp:revision>346</cp:revision>
  <dcterms:created xsi:type="dcterms:W3CDTF">2012-04-17T06:46:03Z</dcterms:created>
  <dcterms:modified xsi:type="dcterms:W3CDTF">2019-07-12T09:53:07Z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