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46"/>
  </p:notesMasterIdLst>
  <p:sldIdLst>
    <p:sldId id="256" r:id="rId3"/>
    <p:sldId id="37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333333"/>
    <a:srgbClr val="FFFF00"/>
    <a:srgbClr val="CCFFFF"/>
    <a:srgbClr val="66FFFF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84"/>
      </p:cViewPr>
      <p:guideLst>
        <p:guide orient="horz" pos="2160"/>
        <p:guide pos="28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0EFFF1-C4C1-406A-9247-7E51B4220377}" type="datetimeFigureOut">
              <a:rPr lang="zh-CN" altLang="en-US"/>
              <a:pPr>
                <a:defRPr/>
              </a:pPr>
              <a:t>2014/11/16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BDFF98B-71D9-4B8D-A4A8-0A6B80E443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8353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A0306-53C7-4782-B722-24574B9F91A1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4D55B-017F-4083-9679-54F42CD6DE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44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DA69-3ABB-4F29-B24C-1E7E7A5D5BBB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3DF45-C0A9-4633-8AAB-59528ACCF8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78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9AC14-60C0-4C2F-9551-B45E5494F610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2942B-0E4A-44E3-9C49-02435DD8D2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76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4272E-0394-4122-A7B9-B58F2C73DB53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4272C-7F94-4F58-8E50-5726FDAD1E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57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D7D11-ABCE-47CC-B432-CDA386340176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A4EB4-7BB3-4068-BD94-3FD78261C0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176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F8ECA-E519-4FA8-A72F-082DF22D6041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D6929-1866-4572-8508-B4BBAC7298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248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912A0-AD1E-4739-95D2-2F3885AF50E9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6D838-F3FF-4FF5-BCB5-74D3AE4FED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0716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AEFA1-71D8-49C9-886B-AE29FAA91CEB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4BD53-9534-4714-A525-E38D22B21C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492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8BEA5-E6AE-4148-A57A-3D3E0D36753E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D8E8F-A1CC-42C1-BFA9-38A001D1AE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570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05218-02D1-4432-BDA7-C6CF1801989A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DBCC4-CC8D-4DBB-A7E0-A638CEC673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2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22FA4-B969-4EBC-A443-72C3CECB044A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B1C0F-B248-4154-9B3E-BEA6B8CE3F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84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5FE41-3063-43C7-8DB1-5BB0C88037CE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7975D-72A9-4502-84DA-4FBDEF0F47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121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4009C-1D4D-42E5-9C77-1D148DB1B2E9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B9E81-6C0A-494D-B4D5-D799D7D142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410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F90AE-6108-4965-8778-C6A185B3883C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A1AC2-CF47-4621-87E7-58C71CEBC4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5225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16AEB-9E99-4C55-9CAF-4A63221239AC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FBB46-605C-47F1-B177-D96BFBE01A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695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BD086-01F1-403E-841D-0F4CEBFC0A37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05085-32A8-457D-AC41-DE0C912ACF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121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D9F50-5840-4D24-9BB3-956AAAFB73DB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C4AFE-2D50-4B38-BE3B-DE88922EBA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1345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138F0-B586-44F9-AF69-9EB7B0B8170E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173B2-A7FC-4A99-8337-3DABE32B2F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92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45B352-BEF5-4DD8-84B0-1241481E2CE9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6EC63-1D60-44A6-AA73-693DB3E5FD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45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9C673-3A59-4F03-AB47-BA668F16E40A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CB57F-3E27-41BF-A48B-0A0E1B4ECD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37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ACFB1-354C-4680-9746-D306622CDD2C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BEBF6-5FAD-44CE-8860-40C80D8E77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62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2A6A8-C761-4941-80F5-B3D3378911F5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9109-4F4B-4C68-B301-279EFB3EA2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C9EC5-183A-452B-AF21-81B44E06B1F9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19569-3D18-42CE-8454-15B461A477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03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A6E74-DF81-4876-980A-F65CD36F9EE2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3AFEB-7695-4BBA-9A85-B26AEE6579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28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D5F03-4011-4C5B-9C57-5906EB8CBAE2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C507D-1A2F-4E34-AAFB-D88E2FAF42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21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ppt2-2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fld id="{85D890E5-7B84-4109-B59A-CA25AA61B742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1028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67E83D3-00A9-4B3D-8ED6-22519C344E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1031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2052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3" name="Rectangle 2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fld id="{0A1C2A48-E3FD-4395-ABCC-7CA0B84A772D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2054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922932A-140E-4330-8C6E-C0CA14AA7A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5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07D6F4F-B89C-433C-BA56-5C3B319419C6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31913" y="2143125"/>
            <a:ext cx="6696075" cy="1071563"/>
          </a:xfrm>
        </p:spPr>
        <p:txBody>
          <a:bodyPr/>
          <a:lstStyle/>
          <a:p>
            <a:pPr algn="ctr" eaLnBrk="1" hangingPunct="1"/>
            <a:r>
              <a:rPr lang="zh-CN" altLang="en-US" sz="3800" b="1" smtClean="0">
                <a:solidFill>
                  <a:srgbClr val="F4F4F4"/>
                </a:solidFill>
              </a:rPr>
              <a:t>第</a:t>
            </a:r>
            <a:r>
              <a:rPr lang="en-US" altLang="zh-CN" sz="3800" b="1" smtClean="0">
                <a:solidFill>
                  <a:srgbClr val="F4F4F4"/>
                </a:solidFill>
              </a:rPr>
              <a:t>3</a:t>
            </a:r>
            <a:r>
              <a:rPr lang="zh-CN" altLang="en-US" sz="3800" b="1" smtClean="0">
                <a:solidFill>
                  <a:srgbClr val="F4F4F4"/>
                </a:solidFill>
              </a:rPr>
              <a:t>章 程序设计基础</a:t>
            </a:r>
            <a:r>
              <a:rPr lang="en-US" altLang="zh-CN" sz="3800" b="1" smtClean="0">
                <a:solidFill>
                  <a:srgbClr val="F4F4F4"/>
                </a:solidFill>
              </a:rPr>
              <a:t/>
            </a:r>
            <a:br>
              <a:rPr lang="en-US" altLang="zh-CN" sz="3800" b="1" smtClean="0">
                <a:solidFill>
                  <a:srgbClr val="F4F4F4"/>
                </a:solidFill>
              </a:rPr>
            </a:br>
            <a:endParaRPr lang="en-US" altLang="zh-CN" sz="1000" smtClean="0">
              <a:solidFill>
                <a:srgbClr val="F4F4F4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339975" y="5157788"/>
            <a:ext cx="54721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q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q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q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q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marL="0" indent="0" algn="ctr" eaLnBrk="1" hangingPunct="1">
              <a:defRPr/>
            </a:pPr>
            <a:r>
              <a:rPr lang="zh-CN" altLang="en-US" sz="3200" b="1" kern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主讲教师：吴春雷</a:t>
            </a:r>
            <a:endParaRPr lang="en-US" altLang="zh-CN" sz="3200" b="1" kern="0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2051050" y="5876925"/>
            <a:ext cx="6032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251704"/>
                </a:solidFill>
                <a:latin typeface="宋体" panose="02010600030101010101" pitchFamily="2" charset="-122"/>
              </a:rPr>
              <a:t>计算机与通信工程学院 软件工程系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2356DE9-1BFA-4FCC-971C-6DBF1788FA8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3315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9014BD8-318F-4E30-9BB6-955C78BCA71B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539750" y="1268413"/>
            <a:ext cx="8353425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latin typeface="Arial" panose="020B0604020202020204" pitchFamily="34" charset="0"/>
              </a:rPr>
              <a:t>针对流程图存在的缺点，</a:t>
            </a:r>
            <a:r>
              <a:rPr kumimoji="1" lang="en-US" altLang="zh-CN" b="1"/>
              <a:t>I. Nassi</a:t>
            </a:r>
            <a:r>
              <a:rPr kumimoji="1" lang="zh-CN" altLang="en-US" b="1"/>
              <a:t>和</a:t>
            </a:r>
            <a:r>
              <a:rPr kumimoji="1" lang="en-US" altLang="zh-CN" b="1"/>
              <a:t>B. Shneiderman</a:t>
            </a:r>
            <a:r>
              <a:rPr kumimoji="1" lang="zh-CN" altLang="en-US" b="1"/>
              <a:t>提出了结构化程序设计的流程图，称为</a:t>
            </a:r>
            <a:r>
              <a:rPr kumimoji="1" lang="en-US" altLang="zh-CN" b="1">
                <a:solidFill>
                  <a:srgbClr val="FF0066"/>
                </a:solidFill>
              </a:rPr>
              <a:t>N-S</a:t>
            </a:r>
            <a:r>
              <a:rPr kumimoji="1" lang="zh-CN" altLang="en-US" b="1"/>
              <a:t>图，更能体现结构化程序设计的思想。</a:t>
            </a:r>
            <a:r>
              <a:rPr kumimoji="1" lang="zh-CN" altLang="en-US" b="1">
                <a:solidFill>
                  <a:srgbClr val="FF0066"/>
                </a:solidFill>
              </a:rPr>
              <a:t>推荐使用</a:t>
            </a:r>
            <a:r>
              <a:rPr kumimoji="1" lang="en-US" altLang="zh-CN" b="1">
                <a:solidFill>
                  <a:srgbClr val="FF0066"/>
                </a:solidFill>
              </a:rPr>
              <a:t>N-S</a:t>
            </a:r>
            <a:r>
              <a:rPr kumimoji="1" lang="zh-CN" altLang="en-US" b="1">
                <a:solidFill>
                  <a:srgbClr val="FF0066"/>
                </a:solidFill>
              </a:rPr>
              <a:t>图</a:t>
            </a:r>
            <a:r>
              <a:rPr kumimoji="1" lang="zh-CN" altLang="en-US" b="1">
                <a:solidFill>
                  <a:schemeClr val="tx1"/>
                </a:solidFill>
              </a:rPr>
              <a:t>。</a:t>
            </a:r>
            <a:r>
              <a:rPr kumimoji="1" lang="zh-CN" altLang="en-US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684213" y="3289300"/>
            <a:ext cx="80645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b="1"/>
              <a:t>N-S</a:t>
            </a:r>
            <a:r>
              <a:rPr kumimoji="1" lang="zh-CN" altLang="en-US" b="1"/>
              <a:t>图完全去掉了流程线，算法的所有处理步骤都写在一个大矩形框内</a:t>
            </a:r>
            <a:r>
              <a:rPr kumimoji="1" lang="zh-CN" altLang="en-US" b="1">
                <a:solidFill>
                  <a:srgbClr val="0000FF"/>
                </a:solidFill>
              </a:rPr>
              <a:t>（表示简单、符合结构化思想）</a:t>
            </a:r>
            <a:r>
              <a:rPr kumimoji="1" lang="zh-CN" altLang="en-US" b="1">
                <a:solidFill>
                  <a:schemeClr val="tx1"/>
                </a:solidFill>
              </a:rPr>
              <a:t>  </a:t>
            </a:r>
            <a:r>
              <a:rPr kumimoji="1" lang="zh-CN" altLang="en-US" b="1">
                <a:solidFill>
                  <a:srgbClr val="0000FF"/>
                </a:solidFill>
              </a:rPr>
              <a:t>（象堆积木）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684213" y="4724400"/>
            <a:ext cx="81375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Arial" panose="020B0604020202020204" pitchFamily="34" charset="0"/>
              </a:rPr>
              <a:t>结构化程序设计的三种基本结构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Arial" panose="020B0604020202020204" pitchFamily="34" charset="0"/>
              </a:rPr>
              <a:t>                      </a:t>
            </a:r>
            <a:r>
              <a:rPr kumimoji="1" lang="en-US" altLang="zh-CN" b="1">
                <a:solidFill>
                  <a:srgbClr val="FF0066"/>
                </a:solidFill>
                <a:latin typeface="Arial" panose="020B0604020202020204" pitchFamily="34" charset="0"/>
              </a:rPr>
              <a:t>——</a:t>
            </a:r>
            <a:r>
              <a:rPr kumimoji="1" lang="zh-CN" altLang="en-US" b="1">
                <a:solidFill>
                  <a:srgbClr val="FF0066"/>
                </a:solidFill>
                <a:latin typeface="Arial" panose="020B0604020202020204" pitchFamily="34" charset="0"/>
              </a:rPr>
              <a:t>顺序结构、选择结构、循环结构</a:t>
            </a:r>
            <a:r>
              <a:rPr kumimoji="1" lang="zh-CN" altLang="en-US">
                <a:solidFill>
                  <a:srgbClr val="FF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323850" y="333375"/>
            <a:ext cx="74168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结构化程序设计的三种基本结构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4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4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4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  <p:bldP spid="104454" grpId="0" build="p" autoUpdateAnimBg="0"/>
      <p:bldP spid="1044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C88EB3-BA93-43DA-B126-34CB7FF28730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4339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260FE5E-A92A-4B82-B4BB-D95EF47BBD03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250825" y="1165225"/>
            <a:ext cx="8893175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latin typeface="Arial" panose="020B0604020202020204" pitchFamily="34" charset="0"/>
              </a:rPr>
              <a:t>结构化程序设计的三种基本结构具有以下共同的特点：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只有一个入口；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只有一个出口；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结构内的每一部分都有机会被执行到；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结构内不存在“死循环”。</a:t>
            </a:r>
            <a:r>
              <a:rPr kumimoji="1" lang="zh-CN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5504" name="Picture 32" descr="b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573463"/>
            <a:ext cx="1657350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05" name="Picture 33" descr="b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581525"/>
            <a:ext cx="252095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2"/>
          <p:cNvSpPr>
            <a:spLocks noChangeArrowheads="1"/>
          </p:cNvSpPr>
          <p:nvPr/>
        </p:nvSpPr>
        <p:spPr bwMode="auto">
          <a:xfrm>
            <a:off x="323850" y="333375"/>
            <a:ext cx="74168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结构化程序设计的三种基本结构</a:t>
            </a:r>
          </a:p>
        </p:txBody>
      </p:sp>
      <p:pic>
        <p:nvPicPr>
          <p:cNvPr id="1167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500438"/>
            <a:ext cx="34210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CCF40A1-46D1-40B7-BD1E-6D99D02585B7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5363" name="Text Box 8"/>
          <p:cNvSpPr txBox="1">
            <a:spLocks noChangeArrowheads="1"/>
          </p:cNvSpPr>
          <p:nvPr/>
        </p:nvSpPr>
        <p:spPr bwMode="auto">
          <a:xfrm>
            <a:off x="179388" y="1052513"/>
            <a:ext cx="85328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solidFill>
                  <a:srgbClr val="000099"/>
                </a:solidFill>
                <a:latin typeface="Arial" panose="020B0604020202020204" pitchFamily="34" charset="0"/>
              </a:rPr>
              <a:t>将例</a:t>
            </a:r>
            <a:r>
              <a:rPr kumimoji="1" lang="en-US" altLang="zh-CN" b="1">
                <a:solidFill>
                  <a:srgbClr val="000099"/>
                </a:solidFill>
                <a:latin typeface="Arial" panose="020B0604020202020204" pitchFamily="34" charset="0"/>
              </a:rPr>
              <a:t>2 </a:t>
            </a:r>
            <a:r>
              <a:rPr kumimoji="1" lang="zh-CN" altLang="en-US" b="1">
                <a:solidFill>
                  <a:srgbClr val="000099"/>
                </a:solidFill>
                <a:latin typeface="Arial" panose="020B0604020202020204" pitchFamily="34" charset="0"/>
              </a:rPr>
              <a:t>求</a:t>
            </a:r>
            <a:r>
              <a:rPr kumimoji="1" lang="en-US" altLang="zh-CN" b="1">
                <a:solidFill>
                  <a:srgbClr val="000099"/>
                </a:solidFill>
                <a:latin typeface="Arial" panose="020B0604020202020204" pitchFamily="34" charset="0"/>
              </a:rPr>
              <a:t>1+2+3+4+…+10 </a:t>
            </a:r>
            <a:r>
              <a:rPr kumimoji="1" lang="zh-CN" altLang="en-US" b="1">
                <a:solidFill>
                  <a:srgbClr val="000099"/>
                </a:solidFill>
                <a:latin typeface="Arial" panose="020B0604020202020204" pitchFamily="34" charset="0"/>
              </a:rPr>
              <a:t>的和用</a:t>
            </a:r>
            <a:r>
              <a:rPr kumimoji="1" lang="en-US" altLang="zh-CN" b="1">
                <a:solidFill>
                  <a:srgbClr val="000099"/>
                </a:solidFill>
                <a:latin typeface="Arial" panose="020B0604020202020204" pitchFamily="34" charset="0"/>
              </a:rPr>
              <a:t>N-S</a:t>
            </a:r>
            <a:r>
              <a:rPr kumimoji="1" lang="zh-CN" altLang="en-US" b="1">
                <a:solidFill>
                  <a:srgbClr val="000099"/>
                </a:solidFill>
                <a:latin typeface="Arial" panose="020B0604020202020204" pitchFamily="34" charset="0"/>
              </a:rPr>
              <a:t>图进行描述。 </a:t>
            </a:r>
          </a:p>
        </p:txBody>
      </p:sp>
      <p:sp>
        <p:nvSpPr>
          <p:cNvPr id="15364" name="Rectangle 19"/>
          <p:cNvSpPr>
            <a:spLocks noChangeArrowheads="1"/>
          </p:cNvSpPr>
          <p:nvPr/>
        </p:nvSpPr>
        <p:spPr bwMode="auto">
          <a:xfrm>
            <a:off x="0" y="2620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2" name="Group 10"/>
          <p:cNvGrpSpPr>
            <a:grpSpLocks noChangeAspect="1"/>
          </p:cNvGrpSpPr>
          <p:nvPr/>
        </p:nvGrpSpPr>
        <p:grpSpPr bwMode="auto">
          <a:xfrm>
            <a:off x="5076825" y="1989138"/>
            <a:ext cx="3573463" cy="4176712"/>
            <a:chOff x="2953" y="2415"/>
            <a:chExt cx="2176" cy="2543"/>
          </a:xfrm>
        </p:grpSpPr>
        <p:sp>
          <p:nvSpPr>
            <p:cNvPr id="15369" name="AutoShape 18"/>
            <p:cNvSpPr>
              <a:spLocks noChangeAspect="1" noChangeArrowheads="1" noTextEdit="1"/>
            </p:cNvSpPr>
            <p:nvPr/>
          </p:nvSpPr>
          <p:spPr bwMode="auto">
            <a:xfrm>
              <a:off x="2953" y="2415"/>
              <a:ext cx="2176" cy="2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0" name="Rectangle 17"/>
            <p:cNvSpPr>
              <a:spLocks noChangeArrowheads="1"/>
            </p:cNvSpPr>
            <p:nvPr/>
          </p:nvSpPr>
          <p:spPr bwMode="auto">
            <a:xfrm>
              <a:off x="2961" y="2423"/>
              <a:ext cx="2160" cy="25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0000"/>
                  </a:solidFill>
                  <a:cs typeface="Times New Roman" panose="02020603050405020304" pitchFamily="18" charset="0"/>
                </a:rPr>
                <a:t>0</a:t>
              </a:r>
              <a:r>
                <a:rPr lang="en-US" altLang="zh-CN" b="1">
                  <a:solidFill>
                    <a:srgbClr val="FF00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b="1">
                  <a:solidFill>
                    <a:srgbClr val="FF0000"/>
                  </a:solidFill>
                  <a:cs typeface="Times New Roman" panose="02020603050405020304" pitchFamily="18" charset="0"/>
                </a:rPr>
                <a:t>s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ctr">
                <a:lnSpc>
                  <a:spcPct val="140000"/>
                </a:lnSpc>
                <a:spcBef>
                  <a:spcPct val="1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0000CC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1</a:t>
              </a:r>
              <a:r>
                <a:rPr lang="en-US" altLang="zh-CN" b="1">
                  <a:solidFill>
                    <a:srgbClr val="0000CC"/>
                  </a:solidFill>
                  <a:cs typeface="Times New Roman" panose="02020603050405020304" pitchFamily="18" charset="0"/>
                </a:rPr>
                <a:t>n</a:t>
              </a:r>
              <a:endParaRPr lang="en-US" altLang="zh-CN" b="1">
                <a:solidFill>
                  <a:srgbClr val="0000CC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pPr algn="ctr">
                <a:lnSpc>
                  <a:spcPct val="140000"/>
                </a:lnSpc>
                <a:spcBef>
                  <a:spcPct val="1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sym typeface="Symbol" panose="05050102010706020507" pitchFamily="18" charset="2"/>
                </a:rPr>
                <a:t>   </a:t>
              </a:r>
              <a:r>
                <a:rPr lang="zh-CN" altLang="en-US" b="1">
                  <a:solidFill>
                    <a:srgbClr val="FF9933"/>
                  </a:solidFill>
                  <a:sym typeface="Symbol" panose="05050102010706020507" pitchFamily="18" charset="2"/>
                </a:rPr>
                <a:t>当</a:t>
              </a:r>
              <a:r>
                <a:rPr lang="en-US" altLang="zh-CN" b="1">
                  <a:solidFill>
                    <a:srgbClr val="FF9933"/>
                  </a:solidFill>
                  <a:sym typeface="Symbol" panose="05050102010706020507" pitchFamily="18" charset="2"/>
                </a:rPr>
                <a:t>n≤10</a:t>
              </a:r>
              <a:r>
                <a:rPr lang="zh-CN" altLang="en-US" b="1">
                  <a:solidFill>
                    <a:srgbClr val="FF9933"/>
                  </a:solidFill>
                  <a:sym typeface="Symbol" panose="05050102010706020507" pitchFamily="18" charset="2"/>
                </a:rPr>
                <a:t>时</a:t>
              </a:r>
              <a:endParaRPr lang="zh-CN" altLang="en-US" b="1">
                <a:solidFill>
                  <a:srgbClr val="FF9933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pPr algn="ctr">
                <a:lnSpc>
                  <a:spcPct val="140000"/>
                </a:lnSpc>
                <a:spcBef>
                  <a:spcPct val="1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9933"/>
                  </a:solidFill>
                  <a:sym typeface="Symbol" panose="05050102010706020507" pitchFamily="18" charset="2"/>
                </a:rPr>
                <a:t>n+s</a:t>
              </a:r>
              <a:r>
                <a:rPr lang="en-US" altLang="zh-CN" b="1">
                  <a:solidFill>
                    <a:srgbClr val="FF9933"/>
                  </a:solidFill>
                </a:rPr>
                <a:t>s</a:t>
              </a:r>
              <a:endParaRPr lang="en-US" altLang="zh-CN" b="1">
                <a:solidFill>
                  <a:srgbClr val="FF9933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pPr algn="ctr">
                <a:lnSpc>
                  <a:spcPct val="140000"/>
                </a:lnSpc>
                <a:spcBef>
                  <a:spcPct val="1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9933"/>
                  </a:solidFill>
                  <a:sym typeface="Symbol" panose="05050102010706020507" pitchFamily="18" charset="2"/>
                </a:rPr>
                <a:t>n+1</a:t>
              </a:r>
              <a:r>
                <a:rPr lang="en-US" altLang="zh-CN" b="1">
                  <a:solidFill>
                    <a:srgbClr val="FF9933"/>
                  </a:solidFill>
                </a:rPr>
                <a:t>n</a:t>
              </a:r>
              <a:endParaRPr lang="en-US" altLang="zh-CN" b="1">
                <a:solidFill>
                  <a:srgbClr val="FF9933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pPr algn="ctr">
                <a:lnSpc>
                  <a:spcPct val="140000"/>
                </a:lnSpc>
                <a:spcBef>
                  <a:spcPct val="1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sym typeface="Symbol" panose="05050102010706020507" pitchFamily="18" charset="2"/>
                </a:rPr>
                <a:t>   </a:t>
              </a:r>
              <a:r>
                <a:rPr lang="zh-CN" altLang="en-US" b="1">
                  <a:sym typeface="Symbol" panose="05050102010706020507" pitchFamily="18" charset="2"/>
                </a:rPr>
                <a:t>输出</a:t>
              </a:r>
              <a:r>
                <a:rPr lang="en-US" altLang="zh-CN" b="1">
                  <a:sym typeface="Symbol" panose="05050102010706020507" pitchFamily="18" charset="2"/>
                </a:rPr>
                <a:t>s</a:t>
              </a:r>
            </a:p>
          </p:txBody>
        </p:sp>
        <p:sp>
          <p:nvSpPr>
            <p:cNvPr id="15371" name="Line 16"/>
            <p:cNvSpPr>
              <a:spLocks noChangeShapeType="1"/>
            </p:cNvSpPr>
            <p:nvPr/>
          </p:nvSpPr>
          <p:spPr bwMode="auto">
            <a:xfrm>
              <a:off x="2961" y="2884"/>
              <a:ext cx="2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Line 15"/>
            <p:cNvSpPr>
              <a:spLocks noChangeShapeType="1"/>
            </p:cNvSpPr>
            <p:nvPr/>
          </p:nvSpPr>
          <p:spPr bwMode="auto">
            <a:xfrm>
              <a:off x="2961" y="3301"/>
              <a:ext cx="2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4"/>
            <p:cNvSpPr>
              <a:spLocks noChangeShapeType="1"/>
            </p:cNvSpPr>
            <p:nvPr/>
          </p:nvSpPr>
          <p:spPr bwMode="auto">
            <a:xfrm>
              <a:off x="3681" y="3703"/>
              <a:ext cx="1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>
              <a:off x="3681" y="4126"/>
              <a:ext cx="1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2"/>
            <p:cNvSpPr>
              <a:spLocks noChangeShapeType="1"/>
            </p:cNvSpPr>
            <p:nvPr/>
          </p:nvSpPr>
          <p:spPr bwMode="auto">
            <a:xfrm>
              <a:off x="2961" y="4483"/>
              <a:ext cx="2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1"/>
            <p:cNvSpPr>
              <a:spLocks noChangeShapeType="1"/>
            </p:cNvSpPr>
            <p:nvPr/>
          </p:nvSpPr>
          <p:spPr bwMode="auto">
            <a:xfrm>
              <a:off x="3681" y="3703"/>
              <a:ext cx="1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6" name="Rectangle 21"/>
          <p:cNvSpPr>
            <a:spLocks noChangeArrowheads="1"/>
          </p:cNvSpPr>
          <p:nvPr/>
        </p:nvSpPr>
        <p:spPr bwMode="auto">
          <a:xfrm>
            <a:off x="0" y="3808413"/>
            <a:ext cx="4643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323850" y="333375"/>
            <a:ext cx="74168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算法举例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kumimoji="1" lang="en-US" altLang="zh-CN" sz="32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N-S</a:t>
            </a:r>
            <a:r>
              <a:rPr kumimoji="1" lang="zh-CN" altLang="en-US" sz="32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图描述</a:t>
            </a: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179388" y="1700213"/>
            <a:ext cx="4572000" cy="4945062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altLang="pt-BR">
                <a:solidFill>
                  <a:schemeClr val="bg2"/>
                </a:solidFill>
                <a:latin typeface="Arial" panose="020B0604020202020204" pitchFamily="34" charset="0"/>
              </a:rPr>
              <a:t>//求1+2+3+4+…+10的累加和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2"/>
                </a:solidFill>
                <a:latin typeface="Arial" panose="020B0604020202020204" pitchFamily="34" charset="0"/>
              </a:rPr>
              <a:t>#include &lt;stdio.h&gt;</a:t>
            </a:r>
          </a:p>
          <a:p>
            <a:pPr eaLnBrk="1" hangingPunct="1">
              <a:defRPr/>
            </a:pPr>
            <a:r>
              <a:rPr lang="pt-BR" altLang="zh-CN" b="1">
                <a:solidFill>
                  <a:schemeClr val="bg2"/>
                </a:solidFill>
                <a:latin typeface="Arial" panose="020B0604020202020204" pitchFamily="34" charset="0"/>
              </a:rPr>
              <a:t>int </a:t>
            </a:r>
            <a:r>
              <a:rPr lang="pt-BR" altLang="pt-BR" b="1">
                <a:solidFill>
                  <a:schemeClr val="bg2"/>
                </a:solidFill>
                <a:latin typeface="Arial" panose="020B0604020202020204" pitchFamily="34" charset="0"/>
              </a:rPr>
              <a:t>main(void)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2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defRPr/>
            </a:pPr>
            <a:r>
              <a:rPr lang="pt-BR" altLang="pt-BR" b="1">
                <a:solidFill>
                  <a:schemeClr val="bg2"/>
                </a:solidFill>
                <a:latin typeface="Arial" panose="020B0604020202020204" pitchFamily="34" charset="0"/>
              </a:rPr>
              <a:t> int s,n;</a:t>
            </a:r>
          </a:p>
          <a:p>
            <a:pPr eaLnBrk="1" hangingPunct="1">
              <a:defRPr/>
            </a:pPr>
            <a:r>
              <a:rPr lang="pt-BR" altLang="pt-BR">
                <a:latin typeface="Arial" panose="020B0604020202020204" pitchFamily="34" charset="0"/>
              </a:rPr>
              <a:t> </a:t>
            </a:r>
            <a:r>
              <a:rPr lang="pt-BR" altLang="pt-BR" sz="2400" b="1">
                <a:solidFill>
                  <a:srgbClr val="FF0000"/>
                </a:solidFill>
                <a:cs typeface="Times New Roman" panose="02020603050405020304" pitchFamily="18" charset="0"/>
              </a:rPr>
              <a:t>s=0;</a:t>
            </a:r>
          </a:p>
          <a:p>
            <a:pPr eaLnBrk="1" hangingPunct="1">
              <a:defRPr/>
            </a:pPr>
            <a:r>
              <a:rPr lang="pt-BR" altLang="pt-BR" sz="2400">
                <a:latin typeface="Arial" panose="020B0604020202020204" pitchFamily="34" charset="0"/>
              </a:rPr>
              <a:t> </a:t>
            </a:r>
            <a:r>
              <a:rPr lang="pt-BR" altLang="pt-BR" sz="2400" b="1">
                <a:solidFill>
                  <a:srgbClr val="0000CC"/>
                </a:solidFill>
                <a:cs typeface="Times New Roman" panose="02020603050405020304" pitchFamily="18" charset="0"/>
              </a:rPr>
              <a:t>n=1;</a:t>
            </a:r>
          </a:p>
          <a:p>
            <a:pPr eaLnBrk="1" hangingPunct="1">
              <a:defRPr/>
            </a:pPr>
            <a:r>
              <a:rPr lang="pt-BR" altLang="pt-BR" sz="2400">
                <a:latin typeface="Arial" panose="020B0604020202020204" pitchFamily="34" charset="0"/>
              </a:rPr>
              <a:t> </a:t>
            </a:r>
            <a:r>
              <a:rPr lang="pt-BR" altLang="pt-BR" sz="2400" b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while (n&lt;=10)</a:t>
            </a:r>
          </a:p>
          <a:p>
            <a:pPr eaLnBrk="1" hangingPunct="1">
              <a:defRPr/>
            </a:pPr>
            <a:r>
              <a:rPr lang="pt-BR" altLang="pt-BR" sz="2400" b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{</a:t>
            </a:r>
          </a:p>
          <a:p>
            <a:pPr eaLnBrk="1" hangingPunct="1">
              <a:defRPr/>
            </a:pPr>
            <a:r>
              <a:rPr lang="pt-BR" altLang="pt-BR" sz="2400" b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s=s+n;</a:t>
            </a:r>
          </a:p>
          <a:p>
            <a:pPr eaLnBrk="1" hangingPunct="1">
              <a:defRPr/>
            </a:pPr>
            <a:r>
              <a:rPr lang="pt-BR" altLang="pt-BR" sz="2400" b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n=n+1;</a:t>
            </a:r>
          </a:p>
          <a:p>
            <a:pPr eaLnBrk="1" hangingPunct="1">
              <a:defRPr/>
            </a:pPr>
            <a:r>
              <a:rPr lang="pt-BR" altLang="pt-BR" sz="2400" b="1">
                <a:solidFill>
                  <a:srgbClr val="FF99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}</a:t>
            </a:r>
          </a:p>
          <a:p>
            <a:pPr eaLnBrk="1" hangingPunct="1">
              <a:defRPr/>
            </a:pPr>
            <a:r>
              <a:rPr lang="pt-BR" altLang="pt-BR" sz="2400">
                <a:latin typeface="Arial" panose="020B0604020202020204" pitchFamily="34" charset="0"/>
              </a:rPr>
              <a:t> </a:t>
            </a:r>
            <a:r>
              <a:rPr lang="pt-BR" altLang="pt-BR" sz="2400" b="1">
                <a:solidFill>
                  <a:schemeClr val="bg2"/>
                </a:solidFill>
              </a:rPr>
              <a:t>printf("s=%d\n",s);</a:t>
            </a:r>
            <a:endParaRPr lang="pt-BR" altLang="zh-CN" sz="2400" b="1">
              <a:solidFill>
                <a:schemeClr val="bg2"/>
              </a:solidFill>
            </a:endParaRPr>
          </a:p>
          <a:p>
            <a:pPr eaLnBrk="1" hangingPunct="1">
              <a:defRPr/>
            </a:pPr>
            <a:r>
              <a:rPr lang="pt-BR" altLang="zh-CN" b="1">
                <a:solidFill>
                  <a:schemeClr val="bg2"/>
                </a:solidFill>
              </a:rPr>
              <a:t> return 0;</a:t>
            </a:r>
            <a:endParaRPr lang="pt-BR" altLang="pt-BR" b="1">
              <a:solidFill>
                <a:schemeClr val="bg2"/>
              </a:solidFill>
            </a:endParaRPr>
          </a:p>
          <a:p>
            <a:pPr eaLnBrk="1" hangingPunct="1">
              <a:defRPr/>
            </a:pPr>
            <a:r>
              <a:rPr lang="pt-BR" altLang="pt-BR">
                <a:solidFill>
                  <a:schemeClr val="bg2"/>
                </a:solidFill>
                <a:latin typeface="Arial" panose="020B0604020202020204" pitchFamily="34" charset="0"/>
              </a:rPr>
              <a:t>}</a:t>
            </a:r>
            <a:endParaRPr lang="en-US" altLang="zh-CN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77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7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7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7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7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77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77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77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77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77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177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177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177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177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177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177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55ADDC5-7B32-42FB-AC39-7A389E60744A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654050"/>
          </a:xfrm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思考题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8229600" cy="5073650"/>
          </a:xfrm>
        </p:spPr>
        <p:txBody>
          <a:bodyPr/>
          <a:lstStyle/>
          <a:p>
            <a:r>
              <a:rPr lang="en-US" altLang="zh-CN" smtClean="0">
                <a:ea typeface="黑体" panose="02010609060101010101" pitchFamily="49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、能否求</a:t>
            </a:r>
            <a:r>
              <a:rPr lang="en-US" altLang="zh-CN" smtClean="0">
                <a:ea typeface="宋体" panose="02010600030101010101" pitchFamily="2" charset="-122"/>
              </a:rPr>
              <a:t>1×2×3×4×…×10</a:t>
            </a:r>
            <a:r>
              <a:rPr lang="zh-CN" altLang="en-US" smtClean="0">
                <a:ea typeface="黑体" panose="02010609060101010101" pitchFamily="49" charset="-122"/>
              </a:rPr>
              <a:t>的累积？</a:t>
            </a:r>
          </a:p>
          <a:p>
            <a:r>
              <a:rPr lang="en-US" altLang="zh-CN" smtClean="0">
                <a:ea typeface="黑体" panose="02010609060101010101" pitchFamily="49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、能否求</a:t>
            </a:r>
            <a:r>
              <a:rPr lang="en-US" altLang="zh-CN" smtClean="0">
                <a:ea typeface="宋体" panose="02010600030101010101" pitchFamily="2" charset="-122"/>
              </a:rPr>
              <a:t>1+2+3+4+…+m</a:t>
            </a:r>
            <a:r>
              <a:rPr lang="zh-CN" altLang="en-US" smtClean="0">
                <a:ea typeface="黑体" panose="02010609060101010101" pitchFamily="49" charset="-122"/>
              </a:rPr>
              <a:t>的累加和</a:t>
            </a:r>
            <a:r>
              <a:rPr lang="en-US" altLang="zh-CN" smtClean="0">
                <a:ea typeface="宋体" panose="02010600030101010101" pitchFamily="2" charset="-122"/>
              </a:rPr>
              <a:t>?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   </a:t>
            </a:r>
            <a:r>
              <a:rPr lang="en-US" altLang="zh-CN" smtClean="0">
                <a:solidFill>
                  <a:schemeClr val="bg1"/>
                </a:solidFill>
                <a:ea typeface="宋体" panose="02010600030101010101" pitchFamily="2" charset="-122"/>
              </a:rPr>
              <a:t>〖</a:t>
            </a:r>
            <a:r>
              <a:rPr lang="zh-CN" altLang="en-US" smtClean="0">
                <a:solidFill>
                  <a:schemeClr val="bg1"/>
                </a:solidFill>
                <a:ea typeface="黑体" panose="02010609060101010101" pitchFamily="49" charset="-122"/>
              </a:rPr>
              <a:t>画出</a:t>
            </a:r>
            <a:r>
              <a:rPr lang="en-US" altLang="zh-CN" smtClean="0">
                <a:solidFill>
                  <a:schemeClr val="bg1"/>
                </a:solidFill>
                <a:ea typeface="宋体" panose="02010600030101010101" pitchFamily="2" charset="-122"/>
              </a:rPr>
              <a:t>N-S</a:t>
            </a:r>
            <a:r>
              <a:rPr lang="zh-CN" altLang="en-US" smtClean="0">
                <a:solidFill>
                  <a:schemeClr val="bg1"/>
                </a:solidFill>
                <a:ea typeface="黑体" panose="02010609060101010101" pitchFamily="49" charset="-122"/>
              </a:rPr>
              <a:t>图作为作业</a:t>
            </a:r>
            <a:r>
              <a:rPr lang="en-US" altLang="zh-CN" smtClean="0">
                <a:solidFill>
                  <a:schemeClr val="bg1"/>
                </a:solidFill>
                <a:ea typeface="宋体" panose="02010600030101010101" pitchFamily="2" charset="-122"/>
              </a:rPr>
              <a:t>〗</a:t>
            </a:r>
          </a:p>
          <a:p>
            <a:r>
              <a:rPr lang="en-US" altLang="zh-CN" smtClean="0">
                <a:ea typeface="黑体" panose="02010609060101010101" pitchFamily="49" charset="-122"/>
              </a:rPr>
              <a:t>3</a:t>
            </a:r>
            <a:r>
              <a:rPr lang="zh-CN" altLang="en-US" smtClean="0">
                <a:ea typeface="黑体" panose="02010609060101010101" pitchFamily="49" charset="-122"/>
              </a:rPr>
              <a:t>、能否求</a:t>
            </a:r>
            <a:r>
              <a:rPr lang="en-US" altLang="zh-CN" smtClean="0">
                <a:ea typeface="宋体" panose="02010600030101010101" pitchFamily="2" charset="-122"/>
              </a:rPr>
              <a:t>1×2×3×4×…×m</a:t>
            </a:r>
            <a:r>
              <a:rPr lang="zh-CN" altLang="en-US" smtClean="0">
                <a:ea typeface="黑体" panose="02010609060101010101" pitchFamily="49" charset="-122"/>
              </a:rPr>
              <a:t>的</a:t>
            </a:r>
          </a:p>
          <a:p>
            <a:r>
              <a:rPr lang="zh-CN" altLang="en-US" smtClean="0">
                <a:ea typeface="黑体" panose="02010609060101010101" pitchFamily="49" charset="-122"/>
              </a:rPr>
              <a:t>	累积？</a:t>
            </a:r>
          </a:p>
          <a:p>
            <a:r>
              <a:rPr lang="zh-CN" altLang="en-US" smtClean="0">
                <a:ea typeface="黑体" panose="02010609060101010101" pitchFamily="49" charset="-122"/>
              </a:rPr>
              <a:t>   </a:t>
            </a:r>
            <a:r>
              <a:rPr lang="en-US" altLang="zh-CN" smtClean="0">
                <a:solidFill>
                  <a:schemeClr val="bg1"/>
                </a:solidFill>
                <a:ea typeface="宋体" panose="02010600030101010101" pitchFamily="2" charset="-122"/>
              </a:rPr>
              <a:t>〖</a:t>
            </a:r>
            <a:r>
              <a:rPr lang="zh-CN" altLang="en-US" smtClean="0">
                <a:solidFill>
                  <a:schemeClr val="bg1"/>
                </a:solidFill>
                <a:ea typeface="黑体" panose="02010609060101010101" pitchFamily="49" charset="-122"/>
              </a:rPr>
              <a:t>画出</a:t>
            </a:r>
            <a:r>
              <a:rPr lang="en-US" altLang="zh-CN" smtClean="0">
                <a:solidFill>
                  <a:schemeClr val="bg1"/>
                </a:solidFill>
                <a:ea typeface="宋体" panose="02010600030101010101" pitchFamily="2" charset="-122"/>
              </a:rPr>
              <a:t>N-S</a:t>
            </a:r>
            <a:r>
              <a:rPr lang="zh-CN" altLang="en-US" smtClean="0">
                <a:solidFill>
                  <a:schemeClr val="bg1"/>
                </a:solidFill>
                <a:ea typeface="黑体" panose="02010609060101010101" pitchFamily="49" charset="-122"/>
              </a:rPr>
              <a:t>图作为作业</a:t>
            </a:r>
            <a:r>
              <a:rPr lang="en-US" altLang="zh-CN" smtClean="0">
                <a:solidFill>
                  <a:schemeClr val="bg1"/>
                </a:solidFill>
                <a:ea typeface="宋体" panose="02010600030101010101" pitchFamily="2" charset="-122"/>
              </a:rPr>
              <a:t>〗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" name="Group 10"/>
          <p:cNvGrpSpPr>
            <a:grpSpLocks noChangeAspect="1"/>
          </p:cNvGrpSpPr>
          <p:nvPr/>
        </p:nvGrpSpPr>
        <p:grpSpPr bwMode="auto">
          <a:xfrm>
            <a:off x="5570538" y="1773238"/>
            <a:ext cx="3573462" cy="4176712"/>
            <a:chOff x="2953" y="2415"/>
            <a:chExt cx="2176" cy="2543"/>
          </a:xfrm>
        </p:grpSpPr>
        <p:sp>
          <p:nvSpPr>
            <p:cNvPr id="16390" name="AutoShape 18"/>
            <p:cNvSpPr>
              <a:spLocks noChangeAspect="1" noChangeArrowheads="1" noTextEdit="1"/>
            </p:cNvSpPr>
            <p:nvPr/>
          </p:nvSpPr>
          <p:spPr bwMode="auto">
            <a:xfrm>
              <a:off x="2953" y="2415"/>
              <a:ext cx="2176" cy="2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Rectangle 17"/>
            <p:cNvSpPr>
              <a:spLocks noChangeArrowheads="1"/>
            </p:cNvSpPr>
            <p:nvPr/>
          </p:nvSpPr>
          <p:spPr bwMode="auto">
            <a:xfrm>
              <a:off x="2961" y="2423"/>
              <a:ext cx="2160" cy="25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1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FF00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b="1">
                  <a:solidFill>
                    <a:srgbClr val="FF0000"/>
                  </a:solidFill>
                  <a:cs typeface="Times New Roman" panose="02020603050405020304" pitchFamily="18" charset="0"/>
                </a:rPr>
                <a:t>s</a:t>
              </a:r>
              <a:endPara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ctr">
                <a:lnSpc>
                  <a:spcPct val="140000"/>
                </a:lnSpc>
                <a:spcBef>
                  <a:spcPct val="1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0000CC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1</a:t>
              </a:r>
              <a:r>
                <a:rPr lang="en-US" altLang="zh-CN" b="1">
                  <a:solidFill>
                    <a:srgbClr val="0000CC"/>
                  </a:solidFill>
                  <a:cs typeface="Times New Roman" panose="02020603050405020304" pitchFamily="18" charset="0"/>
                </a:rPr>
                <a:t>n</a:t>
              </a:r>
              <a:endParaRPr lang="en-US" altLang="zh-CN" b="1">
                <a:solidFill>
                  <a:srgbClr val="0000CC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pPr algn="ctr">
                <a:lnSpc>
                  <a:spcPct val="140000"/>
                </a:lnSpc>
                <a:spcBef>
                  <a:spcPct val="1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sym typeface="Symbol" panose="05050102010706020507" pitchFamily="18" charset="2"/>
                </a:rPr>
                <a:t>   </a:t>
              </a:r>
              <a:r>
                <a:rPr lang="zh-CN" altLang="en-US" b="1">
                  <a:solidFill>
                    <a:srgbClr val="FF9933"/>
                  </a:solidFill>
                  <a:sym typeface="Symbol" panose="05050102010706020507" pitchFamily="18" charset="2"/>
                </a:rPr>
                <a:t>当</a:t>
              </a:r>
              <a:r>
                <a:rPr lang="en-US" altLang="zh-CN" b="1">
                  <a:solidFill>
                    <a:srgbClr val="FF9933"/>
                  </a:solidFill>
                  <a:sym typeface="Symbol" panose="05050102010706020507" pitchFamily="18" charset="2"/>
                </a:rPr>
                <a:t>n≤10</a:t>
              </a:r>
              <a:r>
                <a:rPr lang="zh-CN" altLang="en-US" b="1">
                  <a:solidFill>
                    <a:srgbClr val="FF9933"/>
                  </a:solidFill>
                  <a:sym typeface="Symbol" panose="05050102010706020507" pitchFamily="18" charset="2"/>
                </a:rPr>
                <a:t>时</a:t>
              </a:r>
              <a:endParaRPr lang="zh-CN" altLang="en-US" b="1">
                <a:solidFill>
                  <a:srgbClr val="FF9933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pPr algn="ctr">
                <a:lnSpc>
                  <a:spcPct val="140000"/>
                </a:lnSpc>
                <a:spcBef>
                  <a:spcPct val="1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9933"/>
                  </a:solidFill>
                  <a:sym typeface="Symbol" panose="05050102010706020507" pitchFamily="18" charset="2"/>
                </a:rPr>
                <a:t>n*s</a:t>
              </a:r>
              <a:r>
                <a:rPr lang="en-US" altLang="zh-CN" b="1">
                  <a:solidFill>
                    <a:srgbClr val="FF9933"/>
                  </a:solidFill>
                </a:rPr>
                <a:t>s</a:t>
              </a:r>
              <a:endParaRPr lang="en-US" altLang="zh-CN" b="1">
                <a:solidFill>
                  <a:srgbClr val="FF9933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pPr algn="ctr">
                <a:lnSpc>
                  <a:spcPct val="140000"/>
                </a:lnSpc>
                <a:spcBef>
                  <a:spcPct val="1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rgbClr val="FF9933"/>
                  </a:solidFill>
                  <a:sym typeface="Symbol" panose="05050102010706020507" pitchFamily="18" charset="2"/>
                </a:rPr>
                <a:t>n+1</a:t>
              </a:r>
              <a:r>
                <a:rPr lang="en-US" altLang="zh-CN" b="1">
                  <a:solidFill>
                    <a:srgbClr val="FF9933"/>
                  </a:solidFill>
                </a:rPr>
                <a:t>n</a:t>
              </a:r>
              <a:endParaRPr lang="en-US" altLang="zh-CN" b="1">
                <a:solidFill>
                  <a:srgbClr val="FF9933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pPr algn="ctr">
                <a:lnSpc>
                  <a:spcPct val="140000"/>
                </a:lnSpc>
                <a:spcBef>
                  <a:spcPct val="10000"/>
                </a:spcBef>
                <a:buClrTx/>
                <a:buFontTx/>
                <a:buNone/>
              </a:pPr>
              <a:r>
                <a:rPr lang="en-US" altLang="zh-CN" b="1">
                  <a:solidFill>
                    <a:schemeClr val="tx1"/>
                  </a:solidFill>
                  <a:sym typeface="Symbol" panose="05050102010706020507" pitchFamily="18" charset="2"/>
                </a:rPr>
                <a:t>   </a:t>
              </a:r>
              <a:r>
                <a:rPr lang="zh-CN" altLang="en-US" b="1">
                  <a:sym typeface="Symbol" panose="05050102010706020507" pitchFamily="18" charset="2"/>
                </a:rPr>
                <a:t>输出</a:t>
              </a:r>
              <a:r>
                <a:rPr lang="en-US" altLang="zh-CN" b="1">
                  <a:sym typeface="Symbol" panose="05050102010706020507" pitchFamily="18" charset="2"/>
                </a:rPr>
                <a:t>s</a:t>
              </a:r>
            </a:p>
          </p:txBody>
        </p:sp>
        <p:sp>
          <p:nvSpPr>
            <p:cNvPr id="16392" name="Line 16"/>
            <p:cNvSpPr>
              <a:spLocks noChangeShapeType="1"/>
            </p:cNvSpPr>
            <p:nvPr/>
          </p:nvSpPr>
          <p:spPr bwMode="auto">
            <a:xfrm>
              <a:off x="2961" y="2884"/>
              <a:ext cx="2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Line 15"/>
            <p:cNvSpPr>
              <a:spLocks noChangeShapeType="1"/>
            </p:cNvSpPr>
            <p:nvPr/>
          </p:nvSpPr>
          <p:spPr bwMode="auto">
            <a:xfrm>
              <a:off x="2961" y="3301"/>
              <a:ext cx="2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Line 14"/>
            <p:cNvSpPr>
              <a:spLocks noChangeShapeType="1"/>
            </p:cNvSpPr>
            <p:nvPr/>
          </p:nvSpPr>
          <p:spPr bwMode="auto">
            <a:xfrm>
              <a:off x="3681" y="3703"/>
              <a:ext cx="1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Line 13"/>
            <p:cNvSpPr>
              <a:spLocks noChangeShapeType="1"/>
            </p:cNvSpPr>
            <p:nvPr/>
          </p:nvSpPr>
          <p:spPr bwMode="auto">
            <a:xfrm>
              <a:off x="3681" y="4126"/>
              <a:ext cx="14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2961" y="4483"/>
              <a:ext cx="21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11"/>
            <p:cNvSpPr>
              <a:spLocks noChangeShapeType="1"/>
            </p:cNvSpPr>
            <p:nvPr/>
          </p:nvSpPr>
          <p:spPr bwMode="auto">
            <a:xfrm>
              <a:off x="3681" y="3703"/>
              <a:ext cx="1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740D68B-CD17-4FE4-923E-D07F1C2957EC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</a:rPr>
              <a:t>C</a:t>
            </a:r>
            <a:r>
              <a:rPr lang="zh-CN" altLang="en-US" smtClean="0">
                <a:solidFill>
                  <a:schemeClr val="bg2"/>
                </a:solidFill>
              </a:rPr>
              <a:t>语言中的基本元素</a:t>
            </a:r>
          </a:p>
        </p:txBody>
      </p:sp>
      <p:sp>
        <p:nvSpPr>
          <p:cNvPr id="119811" name="Oval 3"/>
          <p:cNvSpPr>
            <a:spLocks noChangeAspect="1" noChangeArrowheads="1"/>
          </p:cNvSpPr>
          <p:nvPr/>
        </p:nvSpPr>
        <p:spPr bwMode="auto">
          <a:xfrm>
            <a:off x="5795963" y="1341438"/>
            <a:ext cx="3024187" cy="3875087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</a:t>
            </a:r>
          </a:p>
          <a:p>
            <a:pPr algn="ctr" eaLnBrk="1" hangingPunct="1"/>
            <a:endParaRPr lang="zh-CN" altLang="en-US" sz="20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/>
            <a:endParaRPr lang="zh-CN" altLang="en-US" sz="2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/>
            <a:endParaRPr lang="zh-CN" altLang="en-US" sz="2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/>
            <a:endParaRPr lang="zh-CN" altLang="en-US" sz="2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/>
            <a:endParaRPr lang="zh-CN" altLang="en-US" sz="2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/>
            <a:endParaRPr lang="zh-CN" altLang="en-US" sz="2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/>
            <a:endParaRPr lang="zh-CN" altLang="en-US" sz="2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/>
            <a:endParaRPr lang="zh-CN" altLang="en-US" sz="2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/>
            <a:endParaRPr lang="zh-CN" altLang="en-US" sz="2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/>
            <a:endParaRPr lang="zh-CN" altLang="en-US" sz="2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/>
            <a:endParaRPr lang="zh-CN" altLang="en-US" sz="20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9812" name="Oval 4"/>
          <p:cNvSpPr>
            <a:spLocks noChangeAspect="1" noChangeArrowheads="1"/>
          </p:cNvSpPr>
          <p:nvPr/>
        </p:nvSpPr>
        <p:spPr bwMode="auto">
          <a:xfrm>
            <a:off x="6084888" y="2265363"/>
            <a:ext cx="2447925" cy="294798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指令</a:t>
            </a:r>
          </a:p>
          <a:p>
            <a:pPr algn="ctr" eaLnBrk="1" hangingPunct="1"/>
            <a:endParaRPr lang="zh-CN" altLang="en-US" sz="2000" b="1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/>
            <a:endParaRPr lang="zh-CN" altLang="en-US" sz="20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/>
            <a:endParaRPr lang="zh-CN" altLang="en-US" sz="20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/>
            <a:endParaRPr lang="zh-CN" altLang="en-US" sz="20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/>
            <a:endParaRPr lang="zh-CN" altLang="en-US" sz="20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/>
            <a:endParaRPr lang="zh-CN" altLang="en-US" sz="2000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/>
            <a:endParaRPr lang="zh-CN" altLang="en-US" sz="20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9813" name="Oval 5"/>
          <p:cNvSpPr>
            <a:spLocks noChangeAspect="1" noChangeArrowheads="1"/>
          </p:cNvSpPr>
          <p:nvPr/>
        </p:nvSpPr>
        <p:spPr bwMode="auto">
          <a:xfrm>
            <a:off x="6445250" y="3273425"/>
            <a:ext cx="1727200" cy="1955800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标识符</a:t>
            </a:r>
          </a:p>
          <a:p>
            <a:pPr algn="ctr" eaLnBrk="1" hangingPunct="1"/>
            <a:r>
              <a:rPr lang="zh-CN" altLang="en-US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关键字</a:t>
            </a:r>
          </a:p>
          <a:p>
            <a:pPr algn="ctr" eaLnBrk="1" hangingPunct="1"/>
            <a:r>
              <a:rPr lang="zh-CN" altLang="en-US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运算符</a:t>
            </a:r>
          </a:p>
          <a:p>
            <a:pPr algn="ctr" eaLnBrk="1" hangingPunct="1"/>
            <a:r>
              <a:rPr lang="zh-CN" altLang="en-US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分隔符</a:t>
            </a:r>
          </a:p>
          <a:p>
            <a:pPr algn="ctr" eaLnBrk="1" hangingPunct="1"/>
            <a:r>
              <a:rPr lang="zh-CN" altLang="en-US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395288" y="5661025"/>
            <a:ext cx="8497887" cy="9366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1938" indent="-261938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标识符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：程序员在程序中定义的名称，以便在程序中引用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关键字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中规定的一批英文单词，被赋予特殊含义，要小写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468313" y="1268413"/>
            <a:ext cx="4572000" cy="42116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pt-BR" altLang="pt-BR" b="1">
                <a:solidFill>
                  <a:schemeClr val="bg2"/>
                </a:solidFill>
                <a:latin typeface="Arial" panose="020B0604020202020204" pitchFamily="34" charset="0"/>
              </a:rPr>
              <a:t>//求1+2+3+4+…+10的累加和</a:t>
            </a:r>
          </a:p>
          <a:p>
            <a:pPr eaLnBrk="1" hangingPunct="1"/>
            <a:r>
              <a:rPr lang="pt-BR" altLang="pt-BR" b="1">
                <a:solidFill>
                  <a:schemeClr val="bg2"/>
                </a:solidFill>
                <a:latin typeface="Arial" panose="020B0604020202020204" pitchFamily="34" charset="0"/>
              </a:rPr>
              <a:t>#include &lt;stdio.h&gt;</a:t>
            </a:r>
          </a:p>
          <a:p>
            <a:pPr eaLnBrk="1" hangingPunct="1"/>
            <a:r>
              <a:rPr lang="pt-BR" altLang="zh-CN" b="1">
                <a:solidFill>
                  <a:schemeClr val="bg2"/>
                </a:solidFill>
                <a:latin typeface="Arial" panose="020B0604020202020204" pitchFamily="34" charset="0"/>
              </a:rPr>
              <a:t>int</a:t>
            </a:r>
            <a:r>
              <a:rPr lang="pt-BR" altLang="pt-BR" b="1">
                <a:solidFill>
                  <a:schemeClr val="bg2"/>
                </a:solidFill>
                <a:latin typeface="Arial" panose="020B0604020202020204" pitchFamily="34" charset="0"/>
              </a:rPr>
              <a:t> main(</a:t>
            </a:r>
            <a:r>
              <a:rPr lang="pt-BR" altLang="zh-CN" b="1">
                <a:solidFill>
                  <a:schemeClr val="bg2"/>
                </a:solidFill>
                <a:latin typeface="Arial" panose="020B0604020202020204" pitchFamily="34" charset="0"/>
              </a:rPr>
              <a:t>void</a:t>
            </a:r>
            <a:r>
              <a:rPr lang="pt-BR" altLang="pt-BR" b="1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pt-BR" altLang="pt-BR" b="1">
                <a:solidFill>
                  <a:schemeClr val="bg2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pt-BR" altLang="pt-BR" b="1">
                <a:solidFill>
                  <a:schemeClr val="bg2"/>
                </a:solidFill>
                <a:latin typeface="Arial" panose="020B0604020202020204" pitchFamily="34" charset="0"/>
              </a:rPr>
              <a:t> int s,n;</a:t>
            </a:r>
          </a:p>
          <a:p>
            <a:pPr eaLnBrk="1" hangingPunct="1"/>
            <a:r>
              <a:rPr lang="pt-BR" altLang="pt-BR" b="1">
                <a:solidFill>
                  <a:schemeClr val="bg2"/>
                </a:solidFill>
                <a:latin typeface="Arial" panose="020B0604020202020204" pitchFamily="34" charset="0"/>
              </a:rPr>
              <a:t> s=0;</a:t>
            </a:r>
          </a:p>
          <a:p>
            <a:pPr eaLnBrk="1" hangingPunct="1"/>
            <a:r>
              <a:rPr lang="pt-BR" altLang="pt-BR" b="1">
                <a:solidFill>
                  <a:schemeClr val="bg2"/>
                </a:solidFill>
                <a:latin typeface="Arial" panose="020B0604020202020204" pitchFamily="34" charset="0"/>
              </a:rPr>
              <a:t> n=1;</a:t>
            </a:r>
          </a:p>
          <a:p>
            <a:pPr eaLnBrk="1" hangingPunct="1"/>
            <a:r>
              <a:rPr lang="pt-BR" altLang="pt-BR" b="1">
                <a:solidFill>
                  <a:schemeClr val="bg2"/>
                </a:solidFill>
                <a:latin typeface="Arial" panose="020B0604020202020204" pitchFamily="34" charset="0"/>
              </a:rPr>
              <a:t> while (n&lt;=10)</a:t>
            </a:r>
          </a:p>
          <a:p>
            <a:pPr eaLnBrk="1" hangingPunct="1"/>
            <a:r>
              <a:rPr lang="pt-BR" altLang="pt-BR" b="1">
                <a:solidFill>
                  <a:schemeClr val="bg2"/>
                </a:solidFill>
                <a:latin typeface="Arial" panose="020B0604020202020204" pitchFamily="34" charset="0"/>
              </a:rPr>
              <a:t> {</a:t>
            </a:r>
          </a:p>
          <a:p>
            <a:pPr eaLnBrk="1" hangingPunct="1"/>
            <a:r>
              <a:rPr lang="pt-BR" altLang="pt-BR" b="1">
                <a:solidFill>
                  <a:schemeClr val="bg2"/>
                </a:solidFill>
                <a:latin typeface="Arial" panose="020B0604020202020204" pitchFamily="34" charset="0"/>
              </a:rPr>
              <a:t>  s=s+n;</a:t>
            </a:r>
          </a:p>
          <a:p>
            <a:pPr eaLnBrk="1" hangingPunct="1"/>
            <a:r>
              <a:rPr lang="pt-BR" altLang="pt-BR" b="1">
                <a:solidFill>
                  <a:schemeClr val="bg2"/>
                </a:solidFill>
                <a:latin typeface="Arial" panose="020B0604020202020204" pitchFamily="34" charset="0"/>
              </a:rPr>
              <a:t>  n=n+1;</a:t>
            </a:r>
          </a:p>
          <a:p>
            <a:pPr eaLnBrk="1" hangingPunct="1"/>
            <a:r>
              <a:rPr lang="pt-BR" altLang="pt-BR" b="1">
                <a:solidFill>
                  <a:schemeClr val="bg2"/>
                </a:solidFill>
                <a:latin typeface="Arial" panose="020B0604020202020204" pitchFamily="34" charset="0"/>
              </a:rPr>
              <a:t> }</a:t>
            </a:r>
          </a:p>
          <a:p>
            <a:pPr eaLnBrk="1" hangingPunct="1"/>
            <a:r>
              <a:rPr lang="pt-BR" altLang="pt-BR" b="1">
                <a:solidFill>
                  <a:schemeClr val="bg2"/>
                </a:solidFill>
                <a:latin typeface="Arial" panose="020B0604020202020204" pitchFamily="34" charset="0"/>
              </a:rPr>
              <a:t> printf("s=%d\n",s);</a:t>
            </a:r>
            <a:endParaRPr lang="pt-BR" altLang="zh-CN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zh-CN" b="1">
                <a:solidFill>
                  <a:schemeClr val="bg2"/>
                </a:solidFill>
                <a:latin typeface="Arial" panose="020B0604020202020204" pitchFamily="34" charset="0"/>
              </a:rPr>
              <a:t> return 0;</a:t>
            </a:r>
            <a:endParaRPr lang="pt-BR" altLang="pt-BR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pt-BR" b="1">
                <a:solidFill>
                  <a:schemeClr val="bg2"/>
                </a:solidFill>
                <a:latin typeface="Arial" panose="020B0604020202020204" pitchFamily="34" charset="0"/>
              </a:rPr>
              <a:t>}</a:t>
            </a:r>
            <a:endParaRPr lang="en-US" altLang="zh-CN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animBg="1"/>
      <p:bldP spid="119812" grpId="0" animBg="1"/>
      <p:bldP spid="119813" grpId="0" animBg="1"/>
      <p:bldP spid="1198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E099A4B-C377-4259-B193-4EA989436A4D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654050"/>
          </a:xfrm>
        </p:spPr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</a:rPr>
              <a:t>C</a:t>
            </a:r>
            <a:r>
              <a:rPr lang="zh-CN" altLang="en-US" smtClean="0">
                <a:solidFill>
                  <a:schemeClr val="bg2"/>
                </a:solidFill>
              </a:rPr>
              <a:t>语言中的字符集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686800" cy="24479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zh-CN" altLang="en-US" sz="2400" smtClean="0">
                <a:ea typeface="黑体" panose="02010609060101010101" pitchFamily="49" charset="-122"/>
              </a:rPr>
              <a:t>大小写英文字母（</a:t>
            </a:r>
            <a:r>
              <a:rPr lang="en-US" altLang="zh-CN" sz="2400" smtClean="0">
                <a:ea typeface="宋体" panose="02010600030101010101" pitchFamily="2" charset="-122"/>
              </a:rPr>
              <a:t>52</a:t>
            </a:r>
            <a:r>
              <a:rPr lang="zh-CN" altLang="en-US" sz="2400" smtClean="0">
                <a:ea typeface="黑体" panose="02010609060101010101" pitchFamily="49" charset="-122"/>
              </a:rPr>
              <a:t>）：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A</a:t>
            </a:r>
            <a:r>
              <a:rPr lang="zh-CN" altLang="en-US" smtClean="0">
                <a:ea typeface="黑体" panose="02010609060101010101" pitchFamily="49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B</a:t>
            </a:r>
            <a:r>
              <a:rPr lang="zh-CN" altLang="en-US" smtClean="0">
                <a:ea typeface="黑体" panose="02010609060101010101" pitchFamily="49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C…Z</a:t>
            </a:r>
            <a:r>
              <a:rPr lang="zh-CN" altLang="en-US" smtClean="0">
                <a:ea typeface="黑体" panose="02010609060101010101" pitchFamily="49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a</a:t>
            </a:r>
            <a:r>
              <a:rPr lang="zh-CN" altLang="en-US" smtClean="0">
                <a:ea typeface="黑体" panose="02010609060101010101" pitchFamily="49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b</a:t>
            </a:r>
            <a:r>
              <a:rPr lang="zh-CN" altLang="en-US" smtClean="0">
                <a:ea typeface="黑体" panose="02010609060101010101" pitchFamily="49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c…z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特别注意：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程序中英文字母</a:t>
            </a:r>
            <a:r>
              <a:rPr lang="zh-CN" altLang="en-US" i="1" smtClean="0">
                <a:solidFill>
                  <a:schemeClr val="accent2"/>
                </a:solidFill>
                <a:ea typeface="黑体" panose="02010609060101010101" pitchFamily="49" charset="-122"/>
              </a:rPr>
              <a:t>区分大小写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zh-CN" altLang="en-US" sz="2400" smtClean="0">
                <a:ea typeface="黑体" panose="02010609060101010101" pitchFamily="49" charset="-122"/>
              </a:rPr>
              <a:t>阿拉伯数字（</a:t>
            </a:r>
            <a:r>
              <a:rPr lang="en-US" altLang="zh-CN" sz="2400" smtClean="0">
                <a:ea typeface="宋体" panose="02010600030101010101" pitchFamily="2" charset="-122"/>
              </a:rPr>
              <a:t>10</a:t>
            </a:r>
            <a:r>
              <a:rPr lang="zh-CN" altLang="en-US" sz="2400" smtClean="0">
                <a:ea typeface="黑体" panose="02010609060101010101" pitchFamily="49" charset="-122"/>
              </a:rPr>
              <a:t>）：</a:t>
            </a:r>
          </a:p>
          <a:p>
            <a:pPr lvl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</a:rPr>
              <a:t>0</a:t>
            </a:r>
            <a:r>
              <a:rPr lang="zh-CN" altLang="en-US" smtClean="0">
                <a:ea typeface="黑体" panose="02010609060101010101" pitchFamily="49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…</a:t>
            </a:r>
            <a:r>
              <a:rPr lang="zh-CN" altLang="en-US" smtClean="0">
                <a:ea typeface="黑体" panose="02010609060101010101" pitchFamily="49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9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zh-CN" altLang="en-US" sz="2400" smtClean="0">
                <a:ea typeface="黑体" panose="02010609060101010101" pitchFamily="49" charset="-122"/>
              </a:rPr>
              <a:t>特殊字符（</a:t>
            </a:r>
            <a:r>
              <a:rPr lang="en-US" altLang="zh-CN" sz="2400" smtClean="0">
                <a:ea typeface="宋体" panose="02010600030101010101" pitchFamily="2" charset="-122"/>
              </a:rPr>
              <a:t>30</a:t>
            </a:r>
            <a:r>
              <a:rPr lang="zh-CN" altLang="en-US" sz="2400" smtClean="0">
                <a:ea typeface="黑体" panose="02010609060101010101" pitchFamily="49" charset="-122"/>
              </a:rPr>
              <a:t>）：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0000"/>
              </a:buClr>
              <a:buSzPct val="120000"/>
            </a:pP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特别注意：各种字符一定要使用</a:t>
            </a:r>
            <a:r>
              <a:rPr lang="zh-CN" altLang="en-US" sz="2400" i="1" smtClean="0">
                <a:solidFill>
                  <a:schemeClr val="accent2"/>
                </a:solidFill>
                <a:ea typeface="黑体" panose="02010609060101010101" pitchFamily="49" charset="-122"/>
              </a:rPr>
              <a:t>半角格式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3933825"/>
            <a:ext cx="9144000" cy="266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,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逗号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左圆括号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&gt;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右尖括号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%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百分号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_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下划线</a:t>
            </a:r>
          </a:p>
          <a:p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.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圆点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)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右圆括号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! 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感叹号 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&amp;   and(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) 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空格</a:t>
            </a:r>
          </a:p>
          <a:p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;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分号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[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左方括号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| 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竖线   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^   xor(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异或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: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冒号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]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右方括号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/ 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斜杠        *   乘号</a:t>
            </a:r>
          </a:p>
          <a:p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?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问号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{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左大括号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\ 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反斜杠 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- 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减号</a:t>
            </a:r>
          </a:p>
          <a:p>
            <a:r>
              <a:rPr lang="zh-CN" altLang="en-US" sz="2000" b="1">
                <a:ea typeface="黑体" panose="02010609060101010101" pitchFamily="49" charset="-122"/>
              </a:rPr>
              <a:t>‘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  单引号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}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右大括号 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~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波折号  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= 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等于号</a:t>
            </a:r>
          </a:p>
          <a:p>
            <a:r>
              <a:rPr lang="zh-CN" altLang="en-US" sz="2000" b="1">
                <a:ea typeface="黑体" panose="02010609060101010101" pitchFamily="49" charset="-122"/>
              </a:rPr>
              <a:t>“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  双引号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&lt;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左尖括号 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# 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井号   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+ 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加号</a:t>
            </a:r>
          </a:p>
          <a:p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  <p:bldP spid="12083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128AC02-C8DE-49AE-B362-945FF025AC3E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</a:rPr>
              <a:t>C</a:t>
            </a:r>
            <a:r>
              <a:rPr lang="zh-CN" altLang="en-US" smtClean="0">
                <a:solidFill>
                  <a:schemeClr val="bg2"/>
                </a:solidFill>
              </a:rPr>
              <a:t>语言的基本数据类型</a:t>
            </a:r>
          </a:p>
        </p:txBody>
      </p:sp>
      <p:sp>
        <p:nvSpPr>
          <p:cNvPr id="121859" name="Oval 3"/>
          <p:cNvSpPr>
            <a:spLocks noChangeArrowheads="1"/>
          </p:cNvSpPr>
          <p:nvPr/>
        </p:nvSpPr>
        <p:spPr bwMode="auto">
          <a:xfrm>
            <a:off x="85725" y="1268413"/>
            <a:ext cx="9058275" cy="50292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0" name="Oval 4"/>
          <p:cNvSpPr>
            <a:spLocks noChangeArrowheads="1"/>
          </p:cNvSpPr>
          <p:nvPr/>
        </p:nvSpPr>
        <p:spPr bwMode="auto">
          <a:xfrm rot="497257">
            <a:off x="4265613" y="1743075"/>
            <a:ext cx="4583112" cy="2684463"/>
          </a:xfrm>
          <a:prstGeom prst="ellipse">
            <a:avLst/>
          </a:prstGeom>
          <a:solidFill>
            <a:srgbClr val="FFFF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3282950" y="4976813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数据属于不同类别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5597525" y="2582863"/>
            <a:ext cx="1289050" cy="466725"/>
          </a:xfrm>
          <a:prstGeom prst="rect">
            <a:avLst/>
          </a:prstGeom>
          <a:solidFill>
            <a:srgbClr val="FFE1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2"/>
                </a:solidFill>
                <a:latin typeface="Courier New" panose="02070309020205020404" pitchFamily="49" charset="0"/>
              </a:rPr>
              <a:t>Africa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5065713" y="3802063"/>
            <a:ext cx="3662362" cy="466725"/>
          </a:xfrm>
          <a:prstGeom prst="rect">
            <a:avLst/>
          </a:prstGeom>
          <a:solidFill>
            <a:srgbClr val="FFE0B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2"/>
                </a:solidFill>
                <a:latin typeface="Courier New" panose="02070309020205020404" pitchFamily="49" charset="0"/>
              </a:rPr>
              <a:t>The quick brown fox</a:t>
            </a:r>
          </a:p>
        </p:txBody>
      </p:sp>
      <p:sp>
        <p:nvSpPr>
          <p:cNvPr id="121864" name="Text Box 8"/>
          <p:cNvSpPr txBox="1">
            <a:spLocks noChangeArrowheads="1"/>
          </p:cNvSpPr>
          <p:nvPr/>
        </p:nvSpPr>
        <p:spPr bwMode="auto">
          <a:xfrm>
            <a:off x="5610225" y="5326063"/>
            <a:ext cx="923925" cy="466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2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3890963" y="1268413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 </a:t>
            </a:r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5346700" y="4357688"/>
            <a:ext cx="110807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非数值</a:t>
            </a: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 rot="-1007260">
            <a:off x="190500" y="1811338"/>
            <a:ext cx="4210050" cy="2690812"/>
          </a:xfrm>
          <a:prstGeom prst="ellipse">
            <a:avLst/>
          </a:prstGeom>
          <a:solidFill>
            <a:srgbClr val="FFE8D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68" name="Text Box 12"/>
          <p:cNvSpPr txBox="1">
            <a:spLocks noChangeArrowheads="1"/>
          </p:cNvSpPr>
          <p:nvPr/>
        </p:nvSpPr>
        <p:spPr bwMode="auto">
          <a:xfrm>
            <a:off x="2241550" y="4367213"/>
            <a:ext cx="80327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Courier New" panose="02070309020205020404" pitchFamily="49" charset="0"/>
                <a:ea typeface="黑体" panose="02010609060101010101" pitchFamily="49" charset="-122"/>
              </a:rPr>
              <a:t>数值</a:t>
            </a:r>
          </a:p>
        </p:txBody>
      </p:sp>
      <p:sp>
        <p:nvSpPr>
          <p:cNvPr id="121869" name="Oval 13"/>
          <p:cNvSpPr>
            <a:spLocks noChangeArrowheads="1"/>
          </p:cNvSpPr>
          <p:nvPr/>
        </p:nvSpPr>
        <p:spPr bwMode="auto">
          <a:xfrm rot="-1872031">
            <a:off x="249238" y="2566988"/>
            <a:ext cx="1939925" cy="1371600"/>
          </a:xfrm>
          <a:prstGeom prst="ellipse">
            <a:avLst/>
          </a:prstGeom>
          <a:solidFill>
            <a:srgbClr val="E5FFE5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70" name="Oval 14"/>
          <p:cNvSpPr>
            <a:spLocks noChangeArrowheads="1"/>
          </p:cNvSpPr>
          <p:nvPr/>
        </p:nvSpPr>
        <p:spPr bwMode="auto">
          <a:xfrm rot="5400000">
            <a:off x="2057400" y="1897063"/>
            <a:ext cx="2209800" cy="2057400"/>
          </a:xfrm>
          <a:prstGeom prst="ellipse">
            <a:avLst/>
          </a:prstGeom>
          <a:solidFill>
            <a:srgbClr val="EB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947738" y="3910013"/>
            <a:ext cx="8032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整型</a:t>
            </a:r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2944813" y="3910013"/>
            <a:ext cx="1108075" cy="466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非整型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3200400" y="4868863"/>
            <a:ext cx="1471613" cy="466725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2"/>
                </a:solidFill>
                <a:latin typeface="Courier New" panose="02070309020205020404" pitchFamily="49" charset="0"/>
              </a:rPr>
              <a:t>9002.12</a:t>
            </a:r>
          </a:p>
        </p:txBody>
      </p: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5243513" y="4564063"/>
            <a:ext cx="741362" cy="4667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2"/>
                </a:solidFill>
                <a:latin typeface="Courier New" panose="02070309020205020404" pitchFamily="49" charset="0"/>
              </a:rPr>
              <a:t>999</a:t>
            </a:r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2901950" y="3344863"/>
            <a:ext cx="1836738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2"/>
                </a:solidFill>
                <a:latin typeface="Courier New" panose="02070309020205020404" pitchFamily="49" charset="0"/>
              </a:rPr>
              <a:t>9/12/2003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855913" y="2659063"/>
            <a:ext cx="1106487" cy="466725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2"/>
                </a:solidFill>
                <a:latin typeface="Courier New" panose="02070309020205020404" pitchFamily="49" charset="0"/>
              </a:rPr>
              <a:t>2.175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1187450" y="3213100"/>
            <a:ext cx="741363" cy="466725"/>
          </a:xfrm>
          <a:prstGeom prst="rect">
            <a:avLst/>
          </a:prstGeom>
          <a:solidFill>
            <a:srgbClr val="66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2"/>
                </a:solidFill>
                <a:latin typeface="Courier New" panose="02070309020205020404" pitchFamily="49" charset="0"/>
              </a:rPr>
              <a:t>123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1608138" y="4097338"/>
            <a:ext cx="2201862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bg2"/>
                </a:solidFill>
                <a:latin typeface="Courier New" panose="02070309020205020404" pitchFamily="49" charset="0"/>
              </a:rPr>
              <a:t>Jackie Chan</a:t>
            </a:r>
          </a:p>
        </p:txBody>
      </p:sp>
      <p:sp>
        <p:nvSpPr>
          <p:cNvPr id="121879" name="Oval 23"/>
          <p:cNvSpPr>
            <a:spLocks noChangeArrowheads="1"/>
          </p:cNvSpPr>
          <p:nvPr/>
        </p:nvSpPr>
        <p:spPr bwMode="auto">
          <a:xfrm>
            <a:off x="77788" y="1268413"/>
            <a:ext cx="9066212" cy="5051425"/>
          </a:xfrm>
          <a:prstGeom prst="ellipse">
            <a:avLst/>
          </a:prstGeom>
          <a:solidFill>
            <a:srgbClr val="CCFFFF">
              <a:alpha val="8980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880" name="Line 24"/>
          <p:cNvSpPr>
            <a:spLocks noChangeShapeType="1"/>
          </p:cNvSpPr>
          <p:nvPr/>
        </p:nvSpPr>
        <p:spPr bwMode="auto">
          <a:xfrm>
            <a:off x="6705600" y="2125663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881" name="Line 25"/>
          <p:cNvSpPr>
            <a:spLocks noChangeShapeType="1"/>
          </p:cNvSpPr>
          <p:nvPr/>
        </p:nvSpPr>
        <p:spPr bwMode="auto">
          <a:xfrm>
            <a:off x="2438400" y="2735263"/>
            <a:ext cx="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882" name="Line 26"/>
          <p:cNvSpPr>
            <a:spLocks noChangeShapeType="1"/>
          </p:cNvSpPr>
          <p:nvPr/>
        </p:nvSpPr>
        <p:spPr bwMode="auto">
          <a:xfrm>
            <a:off x="1066800" y="3649663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883" name="Line 27"/>
          <p:cNvSpPr>
            <a:spLocks noChangeShapeType="1"/>
          </p:cNvSpPr>
          <p:nvPr/>
        </p:nvSpPr>
        <p:spPr bwMode="auto">
          <a:xfrm>
            <a:off x="1066800" y="4030663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884" name="Line 28"/>
          <p:cNvSpPr>
            <a:spLocks noChangeShapeType="1"/>
          </p:cNvSpPr>
          <p:nvPr/>
        </p:nvSpPr>
        <p:spPr bwMode="auto">
          <a:xfrm>
            <a:off x="1066800" y="4030663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885" name="Line 29"/>
          <p:cNvSpPr>
            <a:spLocks noChangeShapeType="1"/>
          </p:cNvSpPr>
          <p:nvPr/>
        </p:nvSpPr>
        <p:spPr bwMode="auto">
          <a:xfrm>
            <a:off x="1066800" y="4411663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886" name="Line 30"/>
          <p:cNvSpPr>
            <a:spLocks noChangeShapeType="1"/>
          </p:cNvSpPr>
          <p:nvPr/>
        </p:nvSpPr>
        <p:spPr bwMode="auto">
          <a:xfrm>
            <a:off x="1066800" y="4411663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887" name="Line 31"/>
          <p:cNvSpPr>
            <a:spLocks noChangeShapeType="1"/>
          </p:cNvSpPr>
          <p:nvPr/>
        </p:nvSpPr>
        <p:spPr bwMode="auto">
          <a:xfrm>
            <a:off x="1066800" y="4792663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888" name="Line 32"/>
          <p:cNvSpPr>
            <a:spLocks noChangeShapeType="1"/>
          </p:cNvSpPr>
          <p:nvPr/>
        </p:nvSpPr>
        <p:spPr bwMode="auto">
          <a:xfrm>
            <a:off x="3962400" y="4030663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889" name="Line 33"/>
          <p:cNvSpPr>
            <a:spLocks noChangeShapeType="1"/>
          </p:cNvSpPr>
          <p:nvPr/>
        </p:nvSpPr>
        <p:spPr bwMode="auto">
          <a:xfrm>
            <a:off x="3962400" y="4030663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890" name="Line 34"/>
          <p:cNvSpPr>
            <a:spLocks noChangeShapeType="1"/>
          </p:cNvSpPr>
          <p:nvPr/>
        </p:nvSpPr>
        <p:spPr bwMode="auto">
          <a:xfrm>
            <a:off x="3962400" y="4411663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891" name="Line 35"/>
          <p:cNvSpPr>
            <a:spLocks noChangeShapeType="1"/>
          </p:cNvSpPr>
          <p:nvPr/>
        </p:nvSpPr>
        <p:spPr bwMode="auto">
          <a:xfrm>
            <a:off x="6675438" y="2735263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892" name="Line 36"/>
          <p:cNvSpPr>
            <a:spLocks noChangeShapeType="1"/>
          </p:cNvSpPr>
          <p:nvPr/>
        </p:nvSpPr>
        <p:spPr bwMode="auto">
          <a:xfrm>
            <a:off x="6675438" y="3116263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893" name="Text Box 37"/>
          <p:cNvSpPr txBox="1">
            <a:spLocks noChangeArrowheads="1"/>
          </p:cNvSpPr>
          <p:nvPr/>
        </p:nvSpPr>
        <p:spPr bwMode="auto">
          <a:xfrm>
            <a:off x="6858000" y="288766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char</a:t>
            </a:r>
          </a:p>
        </p:txBody>
      </p:sp>
      <p:sp>
        <p:nvSpPr>
          <p:cNvPr id="121894" name="Line 38"/>
          <p:cNvSpPr>
            <a:spLocks noChangeShapeType="1"/>
          </p:cNvSpPr>
          <p:nvPr/>
        </p:nvSpPr>
        <p:spPr bwMode="auto">
          <a:xfrm>
            <a:off x="2438400" y="2125663"/>
            <a:ext cx="426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895" name="Text Box 39"/>
          <p:cNvSpPr txBox="1">
            <a:spLocks noChangeArrowheads="1"/>
          </p:cNvSpPr>
          <p:nvPr/>
        </p:nvSpPr>
        <p:spPr bwMode="auto">
          <a:xfrm>
            <a:off x="3771900" y="128746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数据类型</a:t>
            </a:r>
          </a:p>
        </p:txBody>
      </p:sp>
      <p:sp>
        <p:nvSpPr>
          <p:cNvPr id="121896" name="Line 40"/>
          <p:cNvSpPr>
            <a:spLocks noChangeShapeType="1"/>
          </p:cNvSpPr>
          <p:nvPr/>
        </p:nvSpPr>
        <p:spPr bwMode="auto">
          <a:xfrm>
            <a:off x="4495800" y="1668463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897" name="Text Box 41"/>
          <p:cNvSpPr txBox="1">
            <a:spLocks noChangeArrowheads="1"/>
          </p:cNvSpPr>
          <p:nvPr/>
        </p:nvSpPr>
        <p:spPr bwMode="auto">
          <a:xfrm>
            <a:off x="6118225" y="230981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非数值</a:t>
            </a:r>
          </a:p>
        </p:txBody>
      </p:sp>
      <p:sp>
        <p:nvSpPr>
          <p:cNvPr id="121898" name="Text Box 42"/>
          <p:cNvSpPr txBox="1">
            <a:spLocks noChangeArrowheads="1"/>
          </p:cNvSpPr>
          <p:nvPr/>
        </p:nvSpPr>
        <p:spPr bwMode="auto">
          <a:xfrm>
            <a:off x="2052638" y="230981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</a:t>
            </a:r>
          </a:p>
        </p:txBody>
      </p:sp>
      <p:sp>
        <p:nvSpPr>
          <p:cNvPr id="121899" name="Line 43"/>
          <p:cNvSpPr>
            <a:spLocks noChangeShapeType="1"/>
          </p:cNvSpPr>
          <p:nvPr/>
        </p:nvSpPr>
        <p:spPr bwMode="auto">
          <a:xfrm>
            <a:off x="1066800" y="3040063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900" name="Text Box 44"/>
          <p:cNvSpPr txBox="1">
            <a:spLocks noChangeArrowheads="1"/>
          </p:cNvSpPr>
          <p:nvPr/>
        </p:nvSpPr>
        <p:spPr bwMode="auto">
          <a:xfrm>
            <a:off x="650875" y="322421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整型</a:t>
            </a:r>
          </a:p>
        </p:txBody>
      </p:sp>
      <p:sp>
        <p:nvSpPr>
          <p:cNvPr id="121901" name="Line 45"/>
          <p:cNvSpPr>
            <a:spLocks noChangeShapeType="1"/>
          </p:cNvSpPr>
          <p:nvPr/>
        </p:nvSpPr>
        <p:spPr bwMode="auto">
          <a:xfrm>
            <a:off x="3962400" y="3040063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902" name="Line 46"/>
          <p:cNvSpPr>
            <a:spLocks noChangeShapeType="1"/>
          </p:cNvSpPr>
          <p:nvPr/>
        </p:nvSpPr>
        <p:spPr bwMode="auto">
          <a:xfrm>
            <a:off x="1066800" y="3040063"/>
            <a:ext cx="2895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903" name="Line 47"/>
          <p:cNvSpPr>
            <a:spLocks noChangeShapeType="1"/>
          </p:cNvSpPr>
          <p:nvPr/>
        </p:nvSpPr>
        <p:spPr bwMode="auto">
          <a:xfrm>
            <a:off x="2438400" y="2125663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904" name="Text Box 48"/>
          <p:cNvSpPr txBox="1">
            <a:spLocks noChangeArrowheads="1"/>
          </p:cNvSpPr>
          <p:nvPr/>
        </p:nvSpPr>
        <p:spPr bwMode="auto">
          <a:xfrm>
            <a:off x="1249363" y="3802063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</a:p>
        </p:txBody>
      </p:sp>
      <p:sp>
        <p:nvSpPr>
          <p:cNvPr id="121905" name="Text Box 49"/>
          <p:cNvSpPr txBox="1">
            <a:spLocks noChangeArrowheads="1"/>
          </p:cNvSpPr>
          <p:nvPr/>
        </p:nvSpPr>
        <p:spPr bwMode="auto">
          <a:xfrm>
            <a:off x="1296988" y="4183063"/>
            <a:ext cx="182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short int</a:t>
            </a:r>
          </a:p>
        </p:txBody>
      </p:sp>
      <p:sp>
        <p:nvSpPr>
          <p:cNvPr id="121906" name="Text Box 50"/>
          <p:cNvSpPr txBox="1">
            <a:spLocks noChangeArrowheads="1"/>
          </p:cNvSpPr>
          <p:nvPr/>
        </p:nvSpPr>
        <p:spPr bwMode="auto">
          <a:xfrm>
            <a:off x="1295400" y="4564063"/>
            <a:ext cx="164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long int</a:t>
            </a:r>
          </a:p>
        </p:txBody>
      </p:sp>
      <p:sp>
        <p:nvSpPr>
          <p:cNvPr id="121907" name="Text Box 51"/>
          <p:cNvSpPr txBox="1">
            <a:spLocks noChangeArrowheads="1"/>
          </p:cNvSpPr>
          <p:nvPr/>
        </p:nvSpPr>
        <p:spPr bwMode="auto">
          <a:xfrm>
            <a:off x="4192588" y="4183063"/>
            <a:ext cx="127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double</a:t>
            </a:r>
          </a:p>
        </p:txBody>
      </p:sp>
      <p:sp>
        <p:nvSpPr>
          <p:cNvPr id="121908" name="Text Box 52"/>
          <p:cNvSpPr txBox="1">
            <a:spLocks noChangeArrowheads="1"/>
          </p:cNvSpPr>
          <p:nvPr/>
        </p:nvSpPr>
        <p:spPr bwMode="auto">
          <a:xfrm>
            <a:off x="4191000" y="3802063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float</a:t>
            </a:r>
          </a:p>
        </p:txBody>
      </p:sp>
      <p:sp>
        <p:nvSpPr>
          <p:cNvPr id="121909" name="Line 53"/>
          <p:cNvSpPr>
            <a:spLocks noChangeShapeType="1"/>
          </p:cNvSpPr>
          <p:nvPr/>
        </p:nvSpPr>
        <p:spPr bwMode="auto">
          <a:xfrm>
            <a:off x="3962400" y="3649663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910" name="Text Box 54"/>
          <p:cNvSpPr txBox="1">
            <a:spLocks noChangeArrowheads="1"/>
          </p:cNvSpPr>
          <p:nvPr/>
        </p:nvSpPr>
        <p:spPr bwMode="auto">
          <a:xfrm>
            <a:off x="3371850" y="322421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bg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非整型</a:t>
            </a:r>
          </a:p>
        </p:txBody>
      </p:sp>
      <p:sp>
        <p:nvSpPr>
          <p:cNvPr id="121911" name="Line 55"/>
          <p:cNvSpPr>
            <a:spLocks noChangeShapeType="1"/>
          </p:cNvSpPr>
          <p:nvPr/>
        </p:nvSpPr>
        <p:spPr bwMode="auto">
          <a:xfrm>
            <a:off x="6673850" y="3121025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912" name="Line 56"/>
          <p:cNvSpPr>
            <a:spLocks noChangeShapeType="1"/>
          </p:cNvSpPr>
          <p:nvPr/>
        </p:nvSpPr>
        <p:spPr bwMode="auto">
          <a:xfrm>
            <a:off x="6659563" y="3502025"/>
            <a:ext cx="228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913" name="Text Box 57"/>
          <p:cNvSpPr txBox="1">
            <a:spLocks noChangeArrowheads="1"/>
          </p:cNvSpPr>
          <p:nvPr/>
        </p:nvSpPr>
        <p:spPr bwMode="auto">
          <a:xfrm>
            <a:off x="6889750" y="3273425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……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28542E-6 C 0.00382 -0.03803 0.00781 -0.07582 0.00937 -0.09019 " pathEditMode="relative" ptsTypes="aA">
                                      <p:cBhvr>
                                        <p:cTn id="11" dur="2000" fill="hold"/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116 C 0.00834 -0.00232 0.01667 -0.00325 -0.01389 0.00533 C -0.04444 0.01368 -0.17968 0.06283 -0.18368 0.04939 C -0.18767 0.03594 -0.06823 -0.04892 -0.03784 -0.07489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9" y="-48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2824E-6 C -0.23889 -0.01646 -0.4776 -0.03269 -0.56285 -0.06214 C -0.64809 -0.09158 -0.57986 -0.13424 -0.51163 -0.17691 " pathEditMode="relative" ptsTypes="aaA">
                                      <p:cBhvr>
                                        <p:cTn id="15" dur="2000" fill="hold"/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31718E-6 L -0.09323 -0.270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0" y="-1351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14236E-6 C -0.08281 -0.02458 -0.16545 -0.04916 -0.16962 -0.07768 C -0.17379 -0.1062 -0.09965 -0.13866 -0.02552 -0.17088 " pathEditMode="relative" ptsTypes="aaA">
                                      <p:cBhvr>
                                        <p:cTn id="19" dur="20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57222E-6 C 0.03629 -0.10202 0.07257 -0.20404 0.12327 -0.25783 C 0.17396 -0.31162 0.24219 -0.34524 0.30452 -0.32298 C 0.36684 -0.30072 0.43212 -0.21261 0.49757 -0.12428 " pathEditMode="relative" ptsTypes="aaaA">
                                      <p:cBhvr>
                                        <p:cTn id="21" dur="2000" fill="hold"/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4.42847E-6 L 0.07501 -0.22258 " pathEditMode="relative" ptsTypes="AA">
                                      <p:cBhvr>
                                        <p:cTn id="23" dur="20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4306E-6 C 0.07014 0.07605 0.14028 0.1521 0.15347 0.20496 C 0.16667 0.25783 0.11945 0.33017 0.07917 0.31672 C 0.03889 0.30327 -0.02483 0.21377 -0.08837 0.12428 " pathEditMode="relative" ptsTypes="aaaA">
                                      <p:cBhvr>
                                        <p:cTn id="25" dur="20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5.28634E-6 C -0.02951 -0.07535 -0.05885 -0.1507 -0.04184 -0.19869 C -0.02483 -0.24669 0.04878 -0.28865 0.10226 -0.28865 C 0.15573 -0.28865 0.21736 -0.24367 0.27899 -0.19869 " pathEditMode="relative" ptsTypes="aaaA">
                                      <p:cBhvr>
                                        <p:cTn id="27" dur="2000" fill="hold"/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18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1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1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2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18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1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1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18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1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2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2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2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219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219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2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2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2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1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8" dur="1000"/>
                                        <p:tgtEl>
                                          <p:spTgt spid="12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1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1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2" dur="1000"/>
                                        <p:tgtEl>
                                          <p:spTgt spid="12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21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21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6" dur="1000"/>
                                        <p:tgtEl>
                                          <p:spTgt spid="12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2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1" dur="1000"/>
                                        <p:tgtEl>
                                          <p:spTgt spid="12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1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21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5" dur="1000"/>
                                        <p:tgtEl>
                                          <p:spTgt spid="12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0" dur="1000"/>
                                        <p:tgtEl>
                                          <p:spTgt spid="1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2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2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4" dur="1000"/>
                                        <p:tgtEl>
                                          <p:spTgt spid="1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nimBg="1"/>
      <p:bldP spid="121860" grpId="0" animBg="1"/>
      <p:bldP spid="121861" grpId="0"/>
      <p:bldP spid="121862" grpId="0" animBg="1"/>
      <p:bldP spid="121863" grpId="0" animBg="1"/>
      <p:bldP spid="121864" grpId="0" animBg="1"/>
      <p:bldP spid="121866" grpId="0" animBg="1"/>
      <p:bldP spid="121867" grpId="0" animBg="1"/>
      <p:bldP spid="121868" grpId="0" animBg="1"/>
      <p:bldP spid="121869" grpId="0" animBg="1"/>
      <p:bldP spid="121870" grpId="0" animBg="1"/>
      <p:bldP spid="121871" grpId="0" animBg="1"/>
      <p:bldP spid="121872" grpId="0" animBg="1"/>
      <p:bldP spid="121873" grpId="0" animBg="1"/>
      <p:bldP spid="121874" grpId="0" animBg="1"/>
      <p:bldP spid="121875" grpId="0" animBg="1"/>
      <p:bldP spid="121876" grpId="0" animBg="1"/>
      <p:bldP spid="121877" grpId="0" animBg="1"/>
      <p:bldP spid="121878" grpId="0" animBg="1"/>
      <p:bldP spid="121879" grpId="0" animBg="1"/>
      <p:bldP spid="121880" grpId="0" animBg="1"/>
      <p:bldP spid="121881" grpId="0" animBg="1"/>
      <p:bldP spid="121882" grpId="0" animBg="1"/>
      <p:bldP spid="121883" grpId="0" animBg="1"/>
      <p:bldP spid="121884" grpId="0" animBg="1"/>
      <p:bldP spid="121885" grpId="0" animBg="1"/>
      <p:bldP spid="121886" grpId="0" animBg="1"/>
      <p:bldP spid="121887" grpId="0" animBg="1"/>
      <p:bldP spid="121888" grpId="0" animBg="1"/>
      <p:bldP spid="121889" grpId="0" animBg="1"/>
      <p:bldP spid="121890" grpId="0" animBg="1"/>
      <p:bldP spid="121891" grpId="0" animBg="1"/>
      <p:bldP spid="121892" grpId="0" animBg="1"/>
      <p:bldP spid="121893" grpId="0"/>
      <p:bldP spid="121894" grpId="0" animBg="1"/>
      <p:bldP spid="121895" grpId="0"/>
      <p:bldP spid="121896" grpId="0" animBg="1"/>
      <p:bldP spid="121897" grpId="0"/>
      <p:bldP spid="121898" grpId="0"/>
      <p:bldP spid="121899" grpId="0" animBg="1"/>
      <p:bldP spid="121900" grpId="0"/>
      <p:bldP spid="121901" grpId="0" animBg="1"/>
      <p:bldP spid="121902" grpId="0" animBg="1"/>
      <p:bldP spid="121903" grpId="0" animBg="1"/>
      <p:bldP spid="121904" grpId="0"/>
      <p:bldP spid="121905" grpId="0"/>
      <p:bldP spid="121906" grpId="0"/>
      <p:bldP spid="121907" grpId="0"/>
      <p:bldP spid="121908" grpId="0"/>
      <p:bldP spid="121909" grpId="0" animBg="1"/>
      <p:bldP spid="121910" grpId="0"/>
      <p:bldP spid="121911" grpId="0" animBg="1"/>
      <p:bldP spid="121912" grpId="0" animBg="1"/>
      <p:bldP spid="1219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76CE183-BD27-4ADD-B2BE-B8445EE122C1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</a:rPr>
              <a:t>C</a:t>
            </a:r>
            <a:r>
              <a:rPr lang="zh-CN" altLang="en-US" smtClean="0">
                <a:solidFill>
                  <a:schemeClr val="bg2"/>
                </a:solidFill>
              </a:rPr>
              <a:t>语言的基本数据类型</a:t>
            </a:r>
          </a:p>
        </p:txBody>
      </p:sp>
      <p:graphicFrame>
        <p:nvGraphicFramePr>
          <p:cNvPr id="123032" name="Group 152"/>
          <p:cNvGraphicFramePr>
            <a:graphicFrameLocks noGrp="1"/>
          </p:cNvGraphicFramePr>
          <p:nvPr/>
        </p:nvGraphicFramePr>
        <p:xfrm>
          <a:off x="323850" y="1341438"/>
          <a:ext cx="8820150" cy="2773362"/>
        </p:xfrm>
        <a:graphic>
          <a:graphicData uri="http://schemas.openxmlformats.org/drawingml/2006/table">
            <a:tbl>
              <a:tblPr/>
              <a:tblGrid>
                <a:gridCol w="1819275"/>
                <a:gridCol w="2428875"/>
                <a:gridCol w="2087563"/>
                <a:gridCol w="792162"/>
                <a:gridCol w="1692275"/>
              </a:tblGrid>
              <a:tr h="3961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名称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全称类型说明符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缩写类型说明符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范围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</a:tr>
              <a:tr h="3961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整型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无符号整型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unsigned int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unsigned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1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短整型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short int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short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1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无符号短整型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unsigned short int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unsigned short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0~65535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1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长整型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long int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long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1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无符号长整型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unsigned long int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unsigned long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000" name="Group 120"/>
          <p:cNvGraphicFramePr>
            <a:graphicFrameLocks noGrp="1"/>
          </p:cNvGraphicFramePr>
          <p:nvPr/>
        </p:nvGraphicFramePr>
        <p:xfrm>
          <a:off x="358775" y="4581525"/>
          <a:ext cx="8785225" cy="858838"/>
        </p:xfrm>
        <a:graphic>
          <a:graphicData uri="http://schemas.openxmlformats.org/drawingml/2006/table">
            <a:tbl>
              <a:tblPr/>
              <a:tblGrid>
                <a:gridCol w="1765300"/>
                <a:gridCol w="2447925"/>
                <a:gridCol w="2105025"/>
                <a:gridCol w="593725"/>
                <a:gridCol w="1873250"/>
              </a:tblGrid>
              <a:tr h="4319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单精度实型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float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6~7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位精度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268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双精度实型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double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15~16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位精度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029" name="Group 149"/>
          <p:cNvGraphicFramePr>
            <a:graphicFrameLocks noGrp="1"/>
          </p:cNvGraphicFramePr>
          <p:nvPr/>
        </p:nvGraphicFramePr>
        <p:xfrm>
          <a:off x="323850" y="5516563"/>
          <a:ext cx="8820150" cy="858837"/>
        </p:xfrm>
        <a:graphic>
          <a:graphicData uri="http://schemas.openxmlformats.org/drawingml/2006/table">
            <a:tbl>
              <a:tblPr/>
              <a:tblGrid>
                <a:gridCol w="1808163"/>
                <a:gridCol w="2439987"/>
                <a:gridCol w="2087563"/>
                <a:gridCol w="649287"/>
                <a:gridCol w="1835150"/>
              </a:tblGrid>
              <a:tr h="4319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字符型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char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-128~127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8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无符号字符型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unsigned char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0~255</a:t>
                      </a:r>
                    </a:p>
                  </a:txBody>
                  <a:tcPr marT="45737" marB="457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22974" name="Text Box 94"/>
          <p:cNvSpPr txBox="1">
            <a:spLocks noChangeArrowheads="1"/>
          </p:cNvSpPr>
          <p:nvPr/>
        </p:nvSpPr>
        <p:spPr bwMode="auto">
          <a:xfrm>
            <a:off x="323850" y="4149725"/>
            <a:ext cx="882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signed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unsigned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short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long</a:t>
            </a:r>
            <a:r>
              <a:rPr lang="zh-CN" altLang="en-US" sz="20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称为修饰符，字长满足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short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≤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≤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long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2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766CBB-F958-48DD-BD0C-FB5D084C63DE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常量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b="1" smtClean="0">
                <a:ea typeface="黑体" panose="02010609060101010101" pitchFamily="49" charset="-122"/>
              </a:rPr>
              <a:t>什么是常量</a:t>
            </a:r>
          </a:p>
          <a:p>
            <a:pPr lvl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b="1" smtClean="0">
                <a:ea typeface="黑体" panose="02010609060101010101" pitchFamily="49" charset="-122"/>
              </a:rPr>
              <a:t>常量是在程序运行过程中保持不变的量</a:t>
            </a:r>
          </a:p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包括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整型常量</a:t>
            </a:r>
            <a:r>
              <a:rPr lang="zh-CN" altLang="en-US" smtClean="0">
                <a:ea typeface="黑体" panose="02010609060101010101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实型常量</a:t>
            </a:r>
            <a:r>
              <a:rPr lang="zh-CN" altLang="en-US" smtClean="0">
                <a:ea typeface="黑体" panose="02010609060101010101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字符型常量</a:t>
            </a:r>
            <a:r>
              <a:rPr lang="zh-CN" altLang="en-US" smtClean="0">
                <a:ea typeface="黑体" panose="02010609060101010101" pitchFamily="49" charset="-12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字符串常量</a:t>
            </a:r>
            <a:r>
              <a:rPr lang="zh-CN" altLang="en-US" smtClean="0">
                <a:ea typeface="黑体" panose="02010609060101010101" pitchFamily="49" charset="-122"/>
              </a:rPr>
              <a:t>以及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符号常量</a:t>
            </a:r>
            <a:r>
              <a:rPr lang="zh-CN" altLang="en-US" smtClean="0">
                <a:ea typeface="黑体" panose="02010609060101010101" pitchFamily="49" charset="-122"/>
              </a:rPr>
              <a:t>等</a:t>
            </a:r>
            <a:endParaRPr lang="zh-CN" altLang="en-US" b="1" smtClean="0"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5DCD4EE-84E0-4093-9E89-B2EDD1E588BB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整型常量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748712" cy="53276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整型常量即整常数，</a:t>
            </a:r>
            <a:r>
              <a:rPr lang="en-US" altLang="zh-CN" smtClean="0">
                <a:ea typeface="宋体" panose="02010600030101010101" pitchFamily="2" charset="-122"/>
              </a:rPr>
              <a:t>C</a:t>
            </a:r>
            <a:r>
              <a:rPr lang="zh-CN" altLang="en-US" smtClean="0">
                <a:ea typeface="黑体" panose="02010609060101010101" pitchFamily="49" charset="-122"/>
              </a:rPr>
              <a:t>的整常数有三种表示形式：</a:t>
            </a:r>
          </a:p>
          <a:p>
            <a:pPr marL="914400" lvl="1" indent="-4572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十进制：一串连续的数字，最高位非</a:t>
            </a:r>
            <a:r>
              <a:rPr lang="en-US" altLang="zh-CN" smtClean="0">
                <a:ea typeface="宋体" panose="02010600030101010101" pitchFamily="2" charset="-122"/>
              </a:rPr>
              <a:t>0</a:t>
            </a:r>
          </a:p>
          <a:p>
            <a:pPr marL="914400" lvl="1" indent="-4572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八进制：以数字</a:t>
            </a:r>
            <a:r>
              <a:rPr lang="en-US" altLang="zh-CN" smtClean="0">
                <a:ea typeface="宋体" panose="02010600030101010101" pitchFamily="2" charset="-122"/>
              </a:rPr>
              <a:t>0</a:t>
            </a:r>
            <a:r>
              <a:rPr lang="zh-CN" altLang="en-US" smtClean="0">
                <a:ea typeface="黑体" panose="02010609060101010101" pitchFamily="49" charset="-122"/>
              </a:rPr>
              <a:t>开头，其数码取值为</a:t>
            </a:r>
            <a:r>
              <a:rPr lang="en-US" altLang="zh-CN" smtClean="0">
                <a:ea typeface="宋体" panose="02010600030101010101" pitchFamily="2" charset="-122"/>
              </a:rPr>
              <a:t>0</a:t>
            </a:r>
            <a:r>
              <a:rPr lang="zh-CN" altLang="en-US" smtClean="0">
                <a:ea typeface="黑体" panose="02010609060101010101" pitchFamily="49" charset="-122"/>
              </a:rPr>
              <a:t>～</a:t>
            </a:r>
            <a:r>
              <a:rPr lang="en-US" altLang="zh-CN" smtClean="0">
                <a:ea typeface="宋体" panose="02010600030101010101" pitchFamily="2" charset="-122"/>
              </a:rPr>
              <a:t>7</a:t>
            </a:r>
            <a:r>
              <a:rPr lang="zh-CN" altLang="en-US" smtClean="0">
                <a:ea typeface="黑体" panose="02010609060101010101" pitchFamily="49" charset="-122"/>
              </a:rPr>
              <a:t>。例如：</a:t>
            </a:r>
            <a:r>
              <a:rPr lang="en-US" altLang="zh-CN" smtClean="0">
                <a:ea typeface="宋体" panose="02010600030101010101" pitchFamily="2" charset="-122"/>
              </a:rPr>
              <a:t>023</a:t>
            </a:r>
          </a:p>
          <a:p>
            <a:pPr marL="914400" lvl="1" indent="-4572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十六进制：以数字</a:t>
            </a:r>
            <a:r>
              <a:rPr lang="en-US" altLang="zh-CN" smtClean="0">
                <a:ea typeface="宋体" panose="02010600030101010101" pitchFamily="2" charset="-122"/>
              </a:rPr>
              <a:t>0</a:t>
            </a:r>
            <a:r>
              <a:rPr lang="zh-CN" altLang="en-US" smtClean="0">
                <a:ea typeface="黑体" panose="02010609060101010101" pitchFamily="49" charset="-122"/>
              </a:rPr>
              <a:t>和字母</a:t>
            </a:r>
            <a:r>
              <a:rPr lang="en-US" altLang="zh-CN" smtClean="0">
                <a:ea typeface="宋体" panose="02010600030101010101" pitchFamily="2" charset="-122"/>
              </a:rPr>
              <a:t>x</a:t>
            </a:r>
            <a:r>
              <a:rPr lang="zh-CN" altLang="en-US" smtClean="0">
                <a:ea typeface="黑体" panose="02010609060101010101" pitchFamily="49" charset="-122"/>
              </a:rPr>
              <a:t>开头，</a:t>
            </a:r>
            <a:r>
              <a:rPr lang="en-US" altLang="zh-CN" smtClean="0">
                <a:ea typeface="宋体" panose="02010600030101010101" pitchFamily="2" charset="-122"/>
              </a:rPr>
              <a:t>x</a:t>
            </a:r>
            <a:r>
              <a:rPr lang="zh-CN" altLang="en-US" smtClean="0">
                <a:ea typeface="黑体" panose="02010609060101010101" pitchFamily="49" charset="-122"/>
              </a:rPr>
              <a:t>和</a:t>
            </a:r>
            <a:r>
              <a:rPr lang="en-US" altLang="zh-CN" smtClean="0">
                <a:ea typeface="宋体" panose="02010600030101010101" pitchFamily="2" charset="-122"/>
              </a:rPr>
              <a:t>a~f</a:t>
            </a:r>
            <a:r>
              <a:rPr lang="zh-CN" altLang="en-US" smtClean="0">
                <a:ea typeface="黑体" panose="02010609060101010101" pitchFamily="49" charset="-122"/>
              </a:rPr>
              <a:t>不区分大小写。如：</a:t>
            </a:r>
            <a:r>
              <a:rPr lang="en-US" altLang="zh-CN" smtClean="0">
                <a:ea typeface="宋体" panose="02010600030101010101" pitchFamily="2" charset="-122"/>
              </a:rPr>
              <a:t>0x2A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0X3f </a:t>
            </a:r>
            <a:r>
              <a:rPr lang="zh-CN" altLang="en-US" smtClean="0">
                <a:ea typeface="黑体" panose="02010609060101010101" pitchFamily="49" charset="-122"/>
              </a:rPr>
              <a:t>等</a:t>
            </a:r>
          </a:p>
          <a:p>
            <a:pPr marL="914400" lvl="1" indent="-4572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考虑如下常数：</a:t>
            </a:r>
            <a:r>
              <a:rPr lang="en-US" altLang="zh-CN" smtClean="0">
                <a:ea typeface="宋体" panose="02010600030101010101" pitchFamily="2" charset="-122"/>
              </a:rPr>
              <a:t>327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-18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0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010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018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0xF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ox2A</a:t>
            </a:r>
          </a:p>
          <a:p>
            <a:pPr marL="533400" indent="-5334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当任意整型常量后跟一个字母</a:t>
            </a:r>
            <a:r>
              <a:rPr lang="en-US" altLang="zh-CN" smtClean="0">
                <a:ea typeface="宋体" panose="02010600030101010101" pitchFamily="2" charset="-122"/>
              </a:rPr>
              <a:t>u</a:t>
            </a:r>
            <a:r>
              <a:rPr lang="zh-CN" altLang="en-US" smtClean="0">
                <a:ea typeface="黑体" panose="02010609060101010101" pitchFamily="49" charset="-122"/>
              </a:rPr>
              <a:t>或</a:t>
            </a:r>
            <a:r>
              <a:rPr lang="en-US" altLang="zh-CN" smtClean="0">
                <a:ea typeface="宋体" panose="02010600030101010101" pitchFamily="2" charset="-122"/>
              </a:rPr>
              <a:t>U</a:t>
            </a:r>
            <a:r>
              <a:rPr lang="zh-CN" altLang="en-US" smtClean="0">
                <a:ea typeface="黑体" panose="02010609060101010101" pitchFamily="49" charset="-122"/>
              </a:rPr>
              <a:t>时，表示是无符号整型。例如，</a:t>
            </a:r>
            <a:r>
              <a:rPr lang="en-US" altLang="zh-CN" smtClean="0">
                <a:ea typeface="宋体" panose="02010600030101010101" pitchFamily="2" charset="-122"/>
              </a:rPr>
              <a:t>123u</a:t>
            </a:r>
          </a:p>
          <a:p>
            <a:pPr marL="533400" indent="-5334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当任意整型常量后跟一个字母</a:t>
            </a:r>
            <a:r>
              <a:rPr lang="en-US" altLang="zh-CN" smtClean="0">
                <a:ea typeface="宋体" panose="02010600030101010101" pitchFamily="2" charset="-122"/>
              </a:rPr>
              <a:t>l</a:t>
            </a:r>
            <a:r>
              <a:rPr lang="zh-CN" altLang="en-US" smtClean="0">
                <a:ea typeface="黑体" panose="02010609060101010101" pitchFamily="49" charset="-122"/>
              </a:rPr>
              <a:t>或</a:t>
            </a:r>
            <a:r>
              <a:rPr lang="en-US" altLang="zh-CN" smtClean="0">
                <a:ea typeface="宋体" panose="02010600030101010101" pitchFamily="2" charset="-122"/>
              </a:rPr>
              <a:t>L</a:t>
            </a:r>
            <a:r>
              <a:rPr lang="zh-CN" altLang="en-US" smtClean="0">
                <a:ea typeface="黑体" panose="02010609060101010101" pitchFamily="49" charset="-122"/>
              </a:rPr>
              <a:t>时，表示是长整型。例如，</a:t>
            </a:r>
            <a:r>
              <a:rPr lang="en-US" altLang="zh-CN" smtClean="0">
                <a:ea typeface="宋体" panose="02010600030101010101" pitchFamily="2" charset="-122"/>
              </a:rPr>
              <a:t>123L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98E09CE-6C59-4124-AD74-E57888FC932D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本章主要内容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b="1" smtClean="0">
                <a:ea typeface="宋体" panose="02010600030101010101" pitchFamily="2" charset="-122"/>
              </a:rPr>
              <a:t>算法及其描述方法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en-US" altLang="zh-CN" b="1" smtClean="0">
                <a:ea typeface="宋体" panose="02010600030101010101" pitchFamily="2" charset="-122"/>
              </a:rPr>
              <a:t>C</a:t>
            </a:r>
            <a:r>
              <a:rPr lang="zh-CN" altLang="en-US" b="1" smtClean="0">
                <a:ea typeface="宋体" panose="02010600030101010101" pitchFamily="2" charset="-122"/>
              </a:rPr>
              <a:t>的基本数据类型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b="1" smtClean="0">
                <a:ea typeface="宋体" panose="02010600030101010101" pitchFamily="2" charset="-122"/>
              </a:rPr>
              <a:t>常量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b="1" smtClean="0">
                <a:ea typeface="宋体" panose="02010600030101010101" pitchFamily="2" charset="-122"/>
              </a:rPr>
              <a:t>变量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b="1" smtClean="0">
                <a:ea typeface="宋体" panose="02010600030101010101" pitchFamily="2" charset="-122"/>
              </a:rPr>
              <a:t>函数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b="1" smtClean="0">
                <a:ea typeface="宋体" panose="02010600030101010101" pitchFamily="2" charset="-122"/>
              </a:rPr>
              <a:t>表达式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b="1" smtClean="0">
                <a:ea typeface="宋体" panose="02010600030101010101" pitchFamily="2" charset="-122"/>
              </a:rPr>
              <a:t>赋值语句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9FB897-7368-4F94-B3D4-B4D5A1F81196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浮点型常量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675687" cy="4525963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mtClean="0">
                <a:ea typeface="黑体" panose="02010609060101010101" pitchFamily="49" charset="-122"/>
              </a:rPr>
              <a:t>浮点型常量也称实型常量，即实数，由整数部分和小数部分组成。有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种表示方法</a:t>
            </a:r>
            <a:r>
              <a:rPr lang="en-US" altLang="zh-CN" smtClean="0">
                <a:ea typeface="宋体" panose="02010600030101010101" pitchFamily="2" charset="-122"/>
              </a:rPr>
              <a:t>: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mtClean="0">
                <a:ea typeface="黑体" panose="02010609060101010101" pitchFamily="49" charset="-122"/>
              </a:rPr>
              <a:t>十进制小数形式：由数字和小数点组成，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必须要有小数点</a:t>
            </a:r>
            <a:r>
              <a:rPr lang="zh-CN" altLang="en-US" smtClean="0">
                <a:ea typeface="黑体" panose="02010609060101010101" pitchFamily="49" charset="-122"/>
              </a:rPr>
              <a:t>。例如：</a:t>
            </a:r>
            <a:r>
              <a:rPr lang="en-US" altLang="zh-CN" smtClean="0">
                <a:ea typeface="宋体" panose="02010600030101010101" pitchFamily="2" charset="-122"/>
              </a:rPr>
              <a:t>0.123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123.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123.0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0.0</a:t>
            </a:r>
            <a:r>
              <a:rPr lang="zh-CN" altLang="en-US" smtClean="0">
                <a:ea typeface="黑体" panose="02010609060101010101" pitchFamily="49" charset="-122"/>
              </a:rPr>
              <a:t>等。</a:t>
            </a:r>
          </a:p>
          <a:p>
            <a:pPr lvl="1">
              <a:lnSpc>
                <a:spcPct val="120000"/>
              </a:lnSpc>
              <a:defRPr/>
            </a:pPr>
            <a:r>
              <a:rPr lang="zh-CN" altLang="en-US" smtClean="0">
                <a:ea typeface="黑体" panose="02010609060101010101" pitchFamily="49" charset="-122"/>
              </a:rPr>
              <a:t>指数形式：如</a:t>
            </a:r>
            <a:r>
              <a:rPr lang="en-US" altLang="zh-CN" smtClean="0">
                <a:ea typeface="宋体" panose="02010600030101010101" pitchFamily="2" charset="-122"/>
              </a:rPr>
              <a:t>123e3</a:t>
            </a:r>
            <a:r>
              <a:rPr lang="zh-CN" altLang="en-US" smtClean="0">
                <a:ea typeface="黑体" panose="02010609060101010101" pitchFamily="49" charset="-122"/>
              </a:rPr>
              <a:t>或</a:t>
            </a:r>
            <a:r>
              <a:rPr lang="en-US" altLang="zh-CN" smtClean="0">
                <a:ea typeface="宋体" panose="02010600030101010101" pitchFamily="2" charset="-122"/>
              </a:rPr>
              <a:t>123E3</a:t>
            </a:r>
            <a:r>
              <a:rPr lang="zh-CN" altLang="en-US" smtClean="0">
                <a:ea typeface="黑体" panose="02010609060101010101" pitchFamily="49" charset="-122"/>
              </a:rPr>
              <a:t>都代表</a:t>
            </a:r>
            <a:r>
              <a:rPr lang="en-US" altLang="zh-CN" smtClean="0">
                <a:ea typeface="宋体" panose="02010600030101010101" pitchFamily="2" charset="-122"/>
              </a:rPr>
              <a:t>123×10</a:t>
            </a:r>
            <a:r>
              <a:rPr lang="en-US" altLang="zh-CN" baseline="30000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黑体" panose="02010609060101010101" pitchFamily="49" charset="-122"/>
              </a:rPr>
              <a:t>。</a:t>
            </a:r>
            <a:br>
              <a:rPr lang="zh-CN" altLang="en-US" smtClean="0">
                <a:ea typeface="黑体" panose="02010609060101010101" pitchFamily="49" charset="-122"/>
              </a:rPr>
            </a:br>
            <a:r>
              <a:rPr lang="zh-CN" altLang="en-US" smtClean="0">
                <a:ea typeface="黑体" panose="02010609060101010101" pitchFamily="49" charset="-122"/>
              </a:rPr>
              <a:t>注意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字母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之前必须有数字，且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或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后面的指数必须为整数</a:t>
            </a:r>
            <a:r>
              <a:rPr lang="zh-CN" altLang="en-US" smtClean="0">
                <a:ea typeface="黑体" panose="02010609060101010101" pitchFamily="49" charset="-122"/>
              </a:rPr>
              <a:t>。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ea typeface="黑体" panose="02010609060101010101" pitchFamily="49" charset="-122"/>
              </a:rPr>
              <a:t> </a:t>
            </a:r>
            <a:r>
              <a:rPr lang="zh-CN" altLang="en-US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规范化的指数形式</a:t>
            </a:r>
            <a:r>
              <a:rPr lang="zh-CN" altLang="en-US" smtClean="0">
                <a:ea typeface="黑体" panose="02010609060101010101" pitchFamily="49" charset="-122"/>
              </a:rPr>
              <a:t>：在字母</a:t>
            </a:r>
            <a:r>
              <a:rPr lang="en-US" altLang="zh-CN" smtClean="0">
                <a:ea typeface="宋体" panose="02010600030101010101" pitchFamily="2" charset="-122"/>
              </a:rPr>
              <a:t>e</a:t>
            </a:r>
            <a:r>
              <a:rPr lang="zh-CN" altLang="en-US" smtClean="0">
                <a:ea typeface="黑体" panose="02010609060101010101" pitchFamily="49" charset="-122"/>
              </a:rPr>
              <a:t>或</a:t>
            </a:r>
            <a:r>
              <a:rPr lang="en-US" altLang="zh-CN" smtClean="0">
                <a:ea typeface="宋体" panose="02010600030101010101" pitchFamily="2" charset="-122"/>
              </a:rPr>
              <a:t>E</a:t>
            </a:r>
            <a:r>
              <a:rPr lang="zh-CN" altLang="en-US" smtClean="0">
                <a:ea typeface="黑体" panose="02010609060101010101" pitchFamily="49" charset="-122"/>
              </a:rPr>
              <a:t>之前的小数部分中，小数点左边应有一位且只能有一位非零的数字，如</a:t>
            </a:r>
            <a:r>
              <a:rPr lang="en-US" altLang="zh-CN" smtClean="0">
                <a:ea typeface="宋体" panose="02010600030101010101" pitchFamily="2" charset="-122"/>
              </a:rPr>
              <a:t>1.23e5</a:t>
            </a:r>
            <a:r>
              <a:rPr lang="zh-CN" altLang="en-US" smtClean="0"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5F1CFFE-1F3F-4A3A-A75F-4CE7AD7803DE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字符型常量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640763" cy="100806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smtClean="0">
                <a:ea typeface="宋体" panose="02010600030101010101" pitchFamily="2" charset="-122"/>
              </a:rPr>
              <a:t>C</a:t>
            </a:r>
            <a:r>
              <a:rPr lang="zh-CN" altLang="en-US" sz="2400" smtClean="0">
                <a:ea typeface="黑体" panose="02010609060101010101" pitchFamily="49" charset="-122"/>
              </a:rPr>
              <a:t>语言的字符常量是用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单引号</a:t>
            </a:r>
            <a:r>
              <a:rPr lang="zh-CN" altLang="en-US" sz="2400" smtClean="0">
                <a:ea typeface="黑体" panose="02010609060101010101" pitchFamily="49" charset="-122"/>
              </a:rPr>
              <a:t>括起来的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一个字符</a:t>
            </a:r>
            <a:r>
              <a:rPr lang="zh-CN" altLang="en-US" sz="2400" smtClean="0">
                <a:ea typeface="黑体" panose="02010609060101010101" pitchFamily="49" charset="-122"/>
              </a:rPr>
              <a:t>，如‘</a:t>
            </a:r>
            <a:r>
              <a:rPr lang="en-US" altLang="zh-CN" sz="2400" smtClean="0">
                <a:ea typeface="宋体" panose="02010600030101010101" pitchFamily="2" charset="-122"/>
              </a:rPr>
              <a:t>A’</a:t>
            </a:r>
            <a:r>
              <a:rPr lang="zh-CN" altLang="en-US" sz="2400" smtClean="0">
                <a:ea typeface="黑体" panose="02010609060101010101" pitchFamily="49" charset="-122"/>
              </a:rPr>
              <a:t>，‘</a:t>
            </a:r>
            <a:r>
              <a:rPr lang="en-US" altLang="zh-CN" sz="2400" smtClean="0">
                <a:ea typeface="宋体" panose="02010600030101010101" pitchFamily="2" charset="-122"/>
              </a:rPr>
              <a:t>a’</a:t>
            </a:r>
            <a:r>
              <a:rPr lang="zh-CN" altLang="en-US" sz="2400" smtClean="0">
                <a:ea typeface="黑体" panose="02010609060101010101" pitchFamily="49" charset="-122"/>
              </a:rPr>
              <a:t>，‘</a:t>
            </a:r>
            <a:r>
              <a:rPr lang="en-US" altLang="zh-CN" sz="2400" smtClean="0">
                <a:ea typeface="宋体" panose="02010600030101010101" pitchFamily="2" charset="-122"/>
              </a:rPr>
              <a:t>$’</a:t>
            </a:r>
            <a:r>
              <a:rPr lang="zh-CN" altLang="en-US" sz="2400" smtClean="0">
                <a:ea typeface="黑体" panose="02010609060101010101" pitchFamily="49" charset="-122"/>
              </a:rPr>
              <a:t>等。</a:t>
            </a:r>
            <a:r>
              <a:rPr lang="zh-CN" altLang="en-US" sz="2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单引号称作定界符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转义字符</a:t>
            </a:r>
            <a:r>
              <a:rPr lang="zh-CN" altLang="en-US" sz="2400" smtClean="0">
                <a:ea typeface="黑体" panose="02010609060101010101" pitchFamily="49" charset="-122"/>
              </a:rPr>
              <a:t>：以一个字符“</a:t>
            </a:r>
            <a:r>
              <a:rPr lang="en-US" altLang="zh-CN" sz="2400" smtClean="0">
                <a:ea typeface="宋体" panose="02010600030101010101" pitchFamily="2" charset="-122"/>
              </a:rPr>
              <a:t>\”</a:t>
            </a:r>
            <a:r>
              <a:rPr lang="zh-CN" altLang="en-US" sz="2400" smtClean="0">
                <a:ea typeface="黑体" panose="02010609060101010101" pitchFamily="49" charset="-122"/>
              </a:rPr>
              <a:t>开头的字符序列，代表特殊的含义。</a:t>
            </a:r>
          </a:p>
        </p:txBody>
      </p:sp>
      <p:pic>
        <p:nvPicPr>
          <p:cNvPr id="126980" name="Picture 4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492375"/>
            <a:ext cx="7416800" cy="33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3924300" y="3154363"/>
            <a:ext cx="4968875" cy="26939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GB" altLang="zh-CN" sz="24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&lt;stdio.h&gt;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printf("Hello World</a:t>
            </a:r>
            <a:r>
              <a:rPr lang="en-GB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GB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468313" y="5805488"/>
            <a:ext cx="84359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/>
              <a:t>字符串常量是用</a:t>
            </a:r>
            <a:r>
              <a:rPr lang="zh-CN" altLang="en-US" sz="2400">
                <a:solidFill>
                  <a:srgbClr val="FF0000"/>
                </a:solidFill>
              </a:rPr>
              <a:t>双引号</a:t>
            </a:r>
            <a:r>
              <a:rPr lang="zh-CN" altLang="en-US" sz="2400"/>
              <a:t>括起来的</a:t>
            </a:r>
            <a:r>
              <a:rPr lang="zh-CN" altLang="en-US" sz="2400">
                <a:solidFill>
                  <a:srgbClr val="FF0000"/>
                </a:solidFill>
              </a:rPr>
              <a:t>若干个字符</a:t>
            </a:r>
            <a:r>
              <a:rPr lang="zh-CN" altLang="en-US" sz="2400"/>
              <a:t>。如 ”</a:t>
            </a:r>
            <a:r>
              <a:rPr lang="en-US" altLang="zh-CN" sz="2400"/>
              <a:t>Abc” </a:t>
            </a:r>
            <a:r>
              <a:rPr lang="zh-CN" altLang="en-US" sz="2400"/>
              <a:t>， ”</a:t>
            </a:r>
            <a:r>
              <a:rPr lang="en-US" altLang="zh-CN" sz="2400"/>
              <a:t>How are you?”</a:t>
            </a:r>
            <a:r>
              <a:rPr lang="zh-CN" altLang="en-US" sz="2400"/>
              <a:t>，”</a:t>
            </a:r>
            <a:r>
              <a:rPr lang="en-US" altLang="zh-CN" sz="2400"/>
              <a:t>A”</a:t>
            </a:r>
            <a:r>
              <a:rPr lang="zh-CN" altLang="en-US" sz="2400"/>
              <a:t>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6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  <p:bldP spid="126981" grpId="0" animBg="1"/>
      <p:bldP spid="12698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2AD74EF-B4E3-4AEF-9828-67A61A8B85DF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符号常量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748712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2400" smtClean="0">
                <a:ea typeface="黑体" panose="02010609060101010101" pitchFamily="49" charset="-122"/>
              </a:rPr>
              <a:t>在</a:t>
            </a:r>
            <a:r>
              <a:rPr lang="en-US" altLang="zh-CN" sz="2400" smtClean="0">
                <a:ea typeface="宋体" panose="02010600030101010101" pitchFamily="2" charset="-122"/>
              </a:rPr>
              <a:t>C</a:t>
            </a:r>
            <a:r>
              <a:rPr lang="zh-CN" altLang="en-US" sz="2400" smtClean="0">
                <a:ea typeface="黑体" panose="02010609060101010101" pitchFamily="49" charset="-122"/>
              </a:rPr>
              <a:t>语言中，用一个标识符来表示一个常量，称之为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符号常量</a:t>
            </a:r>
            <a:endParaRPr lang="zh-CN" altLang="en-US" sz="2400" smtClean="0">
              <a:ea typeface="黑体" panose="02010609060101010101" pitchFamily="49" charset="-122"/>
            </a:endParaRP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2400" smtClean="0">
                <a:ea typeface="黑体" panose="02010609060101010101" pitchFamily="49" charset="-122"/>
              </a:rPr>
              <a:t>其定义的一般形式为：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#define &lt;</a:t>
            </a:r>
            <a:r>
              <a:rPr lang="zh-CN" altLang="en-US" smtClean="0">
                <a:ea typeface="黑体" panose="02010609060101010101" pitchFamily="49" charset="-122"/>
              </a:rPr>
              <a:t>符号常量名</a:t>
            </a:r>
            <a:r>
              <a:rPr lang="en-US" altLang="zh-CN" smtClean="0">
                <a:ea typeface="宋体" panose="02010600030101010101" pitchFamily="2" charset="-122"/>
              </a:rPr>
              <a:t>&gt; &lt;</a:t>
            </a:r>
            <a:r>
              <a:rPr lang="zh-CN" altLang="en-US" smtClean="0">
                <a:ea typeface="黑体" panose="02010609060101010101" pitchFamily="49" charset="-122"/>
              </a:rPr>
              <a:t>常量值</a:t>
            </a:r>
            <a:r>
              <a:rPr lang="en-US" altLang="zh-CN" smtClean="0">
                <a:ea typeface="宋体" panose="02010600030101010101" pitchFamily="2" charset="-122"/>
              </a:rPr>
              <a:t>&gt;</a:t>
            </a:r>
          </a:p>
          <a:p>
            <a:pPr lvl="1"/>
            <a:r>
              <a:rPr lang="zh-CN" altLang="en-US" smtClean="0">
                <a:solidFill>
                  <a:srgbClr val="FF0066"/>
                </a:solidFill>
                <a:ea typeface="黑体" panose="02010609060101010101" pitchFamily="49" charset="-122"/>
              </a:rPr>
              <a:t>习惯上，符号常量名用大写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2484438" y="2924175"/>
            <a:ext cx="5400675" cy="375602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#include &lt;stdio.h&gt;</a:t>
            </a:r>
          </a:p>
          <a:p>
            <a:pPr eaLnBrk="1" hangingPunct="1">
              <a:defRPr/>
            </a:pP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#define </a:t>
            </a: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PI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 3.14159</a:t>
            </a:r>
          </a:p>
          <a:p>
            <a:pPr eaLnBrk="1" hangingPunct="1">
              <a:defRPr/>
            </a:pP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int main(void)</a:t>
            </a:r>
          </a:p>
          <a:p>
            <a:pPr eaLnBrk="1" hangingPunct="1">
              <a:defRPr/>
            </a:pP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	double s,r;</a:t>
            </a:r>
          </a:p>
          <a:p>
            <a:pPr eaLnBrk="1" hangingPunct="1">
              <a:defRPr/>
            </a:pP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	r=5;</a:t>
            </a:r>
          </a:p>
          <a:p>
            <a:pPr eaLnBrk="1" hangingPunct="1">
              <a:defRPr/>
            </a:pP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	s = </a:t>
            </a: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PI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 * r * r;</a:t>
            </a:r>
          </a:p>
          <a:p>
            <a:pPr eaLnBrk="1" hangingPunct="1">
              <a:defRPr/>
            </a:pP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           printf(“area s=%f\n”,s)</a:t>
            </a: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</a:rPr>
              <a:t>；</a:t>
            </a:r>
          </a:p>
          <a:p>
            <a:pPr eaLnBrk="1" hangingPunct="1">
              <a:defRPr/>
            </a:pP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       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return 0;</a:t>
            </a:r>
          </a:p>
          <a:p>
            <a:pPr eaLnBrk="1" hangingPunct="1">
              <a:defRPr/>
            </a:pP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  <p:bldP spid="12800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BA2292E-6B0F-4255-8197-20B264622636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变量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62950" cy="5073650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什么是变量</a:t>
            </a:r>
          </a:p>
          <a:p>
            <a:pPr lvl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程序运行过程中其值可以改变的量</a:t>
            </a:r>
          </a:p>
          <a:p>
            <a:pPr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变量的作用</a:t>
            </a:r>
          </a:p>
          <a:p>
            <a:pPr lvl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通常使用变量来存储数据，可以把变量看成用来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装数据的容器</a:t>
            </a:r>
          </a:p>
          <a:p>
            <a:pPr lvl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增加程序的灵活度，任何一个程序基本上都要用到变量</a:t>
            </a:r>
          </a:p>
          <a:p>
            <a:pPr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变量的定义</a:t>
            </a:r>
          </a:p>
          <a:p>
            <a:pPr lvl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en-US" altLang="zh-CN" smtClean="0">
                <a:ea typeface="宋体" panose="02010600030101010101" pitchFamily="2" charset="-122"/>
              </a:rPr>
              <a:t>int i</a:t>
            </a:r>
            <a:r>
              <a:rPr lang="zh-CN" altLang="en-US" smtClean="0">
                <a:ea typeface="黑体" panose="02010609060101010101" pitchFamily="49" charset="-122"/>
              </a:rPr>
              <a:t>；</a:t>
            </a:r>
          </a:p>
          <a:p>
            <a:pPr lvl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en-US" altLang="zh-CN" smtClean="0">
                <a:ea typeface="宋体" panose="02010600030101010101" pitchFamily="2" charset="-122"/>
              </a:rPr>
              <a:t>char c1,c2</a:t>
            </a:r>
            <a:r>
              <a:rPr lang="zh-CN" altLang="en-US" smtClean="0">
                <a:ea typeface="黑体" panose="02010609060101010101" pitchFamily="49" charset="-122"/>
              </a:rPr>
              <a:t>；</a:t>
            </a:r>
          </a:p>
          <a:p>
            <a:pPr lvl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en-US" altLang="zh-CN" smtClean="0">
                <a:ea typeface="宋体" panose="02010600030101010101" pitchFamily="2" charset="-122"/>
              </a:rPr>
              <a:t>double d1,d2</a:t>
            </a:r>
            <a:r>
              <a:rPr lang="zh-CN" altLang="en-US" smtClean="0"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419475" y="4149725"/>
            <a:ext cx="4103688" cy="941388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定义变量的方法：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  变量名列表；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539750" y="6165850"/>
            <a:ext cx="7848600" cy="466725"/>
          </a:xfrm>
          <a:prstGeom prst="rect">
            <a:avLst/>
          </a:prstGeom>
          <a:solidFill>
            <a:srgbClr val="CCFFFF">
              <a:alpha val="8980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400" b="1">
                <a:solidFill>
                  <a:schemeClr val="bg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注意：在同一语句中声明的多个变量必须</a:t>
            </a:r>
            <a:r>
              <a:rPr lang="zh-CN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类型相同</a:t>
            </a:r>
            <a:endParaRPr lang="zh-CN" altLang="en-US" sz="2400" b="1">
              <a:solidFill>
                <a:schemeClr val="hlink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  <p:bldP spid="129028" grpId="0" animBg="1"/>
      <p:bldP spid="1290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54BED7-792B-4EA1-9B79-595239D61DEF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变量命名</a:t>
            </a:r>
          </a:p>
        </p:txBody>
      </p:sp>
      <p:sp>
        <p:nvSpPr>
          <p:cNvPr id="130051" name="Oval 3"/>
          <p:cNvSpPr>
            <a:spLocks noChangeArrowheads="1"/>
          </p:cNvSpPr>
          <p:nvPr/>
        </p:nvSpPr>
        <p:spPr bwMode="auto">
          <a:xfrm rot="1400495">
            <a:off x="0" y="2060575"/>
            <a:ext cx="4584700" cy="3716338"/>
          </a:xfrm>
          <a:prstGeom prst="ellipse">
            <a:avLst/>
          </a:prstGeom>
          <a:solidFill>
            <a:srgbClr val="FFFFCC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323850" y="1196975"/>
            <a:ext cx="849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在 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语言中，变量命名需要遵循一定的规则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1187450" y="2133600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u="sng">
                <a:solidFill>
                  <a:schemeClr val="bg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有效名称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536575" y="2990850"/>
            <a:ext cx="1322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principal</a:t>
            </a: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531813" y="3821113"/>
            <a:ext cx="20335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cost_price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1385888" y="4794250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marks_3</a:t>
            </a: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2119313" y="3273425"/>
            <a:ext cx="163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lastname</a:t>
            </a:r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3343275" y="3971925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9900"/>
                </a:solidFill>
                <a:latin typeface="Arial" panose="020B0604020202020204" pitchFamily="34" charset="0"/>
                <a:ea typeface="楷体_GB2312" pitchFamily="49" charset="-122"/>
              </a:rPr>
              <a:t>city</a:t>
            </a: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 rot="20199505" flipH="1">
            <a:off x="4406900" y="1916113"/>
            <a:ext cx="4584700" cy="3716337"/>
          </a:xfrm>
          <a:prstGeom prst="ellipse">
            <a:avLst/>
          </a:prstGeom>
          <a:solidFill>
            <a:srgbClr val="EBFFFF"/>
          </a:solidFill>
          <a:ln>
            <a:noFill/>
          </a:ln>
          <a:effectLst>
            <a:outerShdw dist="35921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6084888" y="2236788"/>
            <a:ext cx="2087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u="sng">
                <a:solidFill>
                  <a:schemeClr val="bg2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无效名称</a:t>
            </a:r>
          </a:p>
        </p:txBody>
      </p:sp>
      <p:sp>
        <p:nvSpPr>
          <p:cNvPr id="130061" name="Text Box 13"/>
          <p:cNvSpPr txBox="1">
            <a:spLocks noChangeArrowheads="1"/>
          </p:cNvSpPr>
          <p:nvPr/>
        </p:nvSpPr>
        <p:spPr bwMode="auto">
          <a:xfrm>
            <a:off x="7315200" y="314325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123rate</a:t>
            </a:r>
          </a:p>
        </p:txBody>
      </p:sp>
      <p:sp>
        <p:nvSpPr>
          <p:cNvPr id="130062" name="Text Box 14"/>
          <p:cNvSpPr txBox="1">
            <a:spLocks noChangeArrowheads="1"/>
          </p:cNvSpPr>
          <p:nvPr/>
        </p:nvSpPr>
        <p:spPr bwMode="auto">
          <a:xfrm>
            <a:off x="7050088" y="3973513"/>
            <a:ext cx="973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char</a:t>
            </a:r>
          </a:p>
        </p:txBody>
      </p:sp>
      <p:sp>
        <p:nvSpPr>
          <p:cNvPr id="130063" name="Text Box 15"/>
          <p:cNvSpPr txBox="1">
            <a:spLocks noChangeArrowheads="1"/>
          </p:cNvSpPr>
          <p:nvPr/>
        </p:nvSpPr>
        <p:spPr bwMode="auto">
          <a:xfrm>
            <a:off x="5003800" y="436245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discount%</a:t>
            </a:r>
          </a:p>
        </p:txBody>
      </p:sp>
      <p:sp>
        <p:nvSpPr>
          <p:cNvPr id="130064" name="Text Box 16"/>
          <p:cNvSpPr txBox="1">
            <a:spLocks noChangeArrowheads="1"/>
          </p:cNvSpPr>
          <p:nvPr/>
        </p:nvSpPr>
        <p:spPr bwMode="auto">
          <a:xfrm>
            <a:off x="5349875" y="3425825"/>
            <a:ext cx="151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zip code</a:t>
            </a:r>
          </a:p>
        </p:txBody>
      </p:sp>
      <p:sp>
        <p:nvSpPr>
          <p:cNvPr id="13006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11188" y="1989138"/>
            <a:ext cx="8097837" cy="3917950"/>
          </a:xfr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812800" lvl="1" indent="-276225">
              <a:lnSpc>
                <a:spcPct val="105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变量名可以由字母、数字和 </a:t>
            </a:r>
            <a:r>
              <a:rPr lang="en-US" altLang="zh-CN" smtClean="0">
                <a:ea typeface="宋体" panose="02010600030101010101" pitchFamily="2" charset="-122"/>
              </a:rPr>
              <a:t>_</a:t>
            </a:r>
            <a:r>
              <a:rPr lang="zh-CN" altLang="en-US" smtClean="0">
                <a:ea typeface="黑体" panose="02010609060101010101" pitchFamily="49" charset="-122"/>
              </a:rPr>
              <a:t>（下划线）组合而成</a:t>
            </a:r>
          </a:p>
          <a:p>
            <a:pPr marL="812800" lvl="1" indent="-276225">
              <a:lnSpc>
                <a:spcPct val="105000"/>
              </a:lnSpc>
            </a:pPr>
            <a:r>
              <a:rPr lang="zh-CN" altLang="en-GB" smtClean="0">
                <a:ea typeface="黑体" panose="02010609060101010101" pitchFamily="49" charset="-122"/>
              </a:rPr>
              <a:t>变量名的首字符必须以字母或</a:t>
            </a:r>
            <a:r>
              <a:rPr lang="zh-CN" altLang="en-US" smtClean="0">
                <a:ea typeface="黑体" panose="02010609060101010101" pitchFamily="49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_</a:t>
            </a:r>
            <a:r>
              <a:rPr lang="zh-CN" altLang="en-US" smtClean="0">
                <a:ea typeface="黑体" panose="02010609060101010101" pitchFamily="49" charset="-122"/>
              </a:rPr>
              <a:t>（下划线）开头</a:t>
            </a:r>
          </a:p>
          <a:p>
            <a:pPr marL="812800" lvl="1" indent="-276225">
              <a:lnSpc>
                <a:spcPct val="105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C </a:t>
            </a:r>
            <a:r>
              <a:rPr lang="zh-CN" altLang="en-US" smtClean="0">
                <a:ea typeface="黑体" panose="02010609060101010101" pitchFamily="49" charset="-122"/>
              </a:rPr>
              <a:t>语言中的某些词（例如 </a:t>
            </a:r>
            <a:r>
              <a:rPr lang="en-US" altLang="zh-CN" smtClean="0">
                <a:ea typeface="宋体" panose="02010600030101010101" pitchFamily="2" charset="-122"/>
              </a:rPr>
              <a:t>int </a:t>
            </a:r>
            <a:r>
              <a:rPr lang="zh-CN" altLang="en-US" smtClean="0">
                <a:ea typeface="黑体" panose="02010609060101010101" pitchFamily="49" charset="-122"/>
              </a:rPr>
              <a:t>和 </a:t>
            </a:r>
            <a:r>
              <a:rPr lang="en-US" altLang="zh-CN" smtClean="0">
                <a:ea typeface="宋体" panose="02010600030101010101" pitchFamily="2" charset="-122"/>
              </a:rPr>
              <a:t>float </a:t>
            </a:r>
            <a:r>
              <a:rPr lang="zh-CN" altLang="en-US" smtClean="0">
                <a:ea typeface="黑体" panose="02010609060101010101" pitchFamily="49" charset="-122"/>
              </a:rPr>
              <a:t>等）称为保留字，具有特殊意义，不能用作变量名</a:t>
            </a:r>
          </a:p>
          <a:p>
            <a:pPr marL="812800" lvl="1" indent="-276225">
              <a:lnSpc>
                <a:spcPct val="105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C </a:t>
            </a:r>
            <a:r>
              <a:rPr lang="zh-CN" altLang="en-US" smtClean="0">
                <a:ea typeface="黑体" panose="02010609060101010101" pitchFamily="49" charset="-122"/>
              </a:rPr>
              <a:t>语言区分大小写，因此变量 </a:t>
            </a:r>
            <a:r>
              <a:rPr lang="en-US" altLang="zh-CN" smtClean="0">
                <a:ea typeface="宋体" panose="02010600030101010101" pitchFamily="2" charset="-122"/>
              </a:rPr>
              <a:t>price </a:t>
            </a:r>
            <a:r>
              <a:rPr lang="zh-CN" altLang="en-US" smtClean="0">
                <a:ea typeface="黑体" panose="02010609060101010101" pitchFamily="49" charset="-122"/>
              </a:rPr>
              <a:t>与变量 </a:t>
            </a:r>
            <a:r>
              <a:rPr lang="en-US" altLang="zh-CN" smtClean="0">
                <a:ea typeface="宋体" panose="02010600030101010101" pitchFamily="2" charset="-122"/>
              </a:rPr>
              <a:t>PRICE </a:t>
            </a:r>
            <a:r>
              <a:rPr lang="zh-CN" altLang="en-US" smtClean="0">
                <a:ea typeface="黑体" panose="02010609060101010101" pitchFamily="49" charset="-122"/>
              </a:rPr>
              <a:t>是两个不同的变量</a:t>
            </a:r>
          </a:p>
          <a:p>
            <a:pPr marL="812800" lvl="1" indent="-276225">
              <a:lnSpc>
                <a:spcPct val="105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变量命名的良好习惯：见名知意，如年龄用</a:t>
            </a:r>
            <a:r>
              <a:rPr lang="en-US" altLang="zh-CN" smtClean="0">
                <a:ea typeface="宋体" panose="02010600030101010101" pitchFamily="2" charset="-122"/>
              </a:rPr>
              <a:t>age</a:t>
            </a:r>
            <a:r>
              <a:rPr lang="zh-CN" altLang="en-US" smtClean="0">
                <a:ea typeface="黑体" panose="02010609060101010101" pitchFamily="49" charset="-122"/>
              </a:rPr>
              <a:t>表示</a:t>
            </a:r>
          </a:p>
          <a:p>
            <a:pPr marL="812800" lvl="1" indent="-276225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习惯上，变量名用小写</a:t>
            </a:r>
            <a:endParaRPr lang="zh-CN" altLang="en-GB" smtClean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300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0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0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0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00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300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00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800" decel="1000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10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6" dur="80"/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7" dur="80"/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80"/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animBg="1"/>
      <p:bldP spid="130052" grpId="0"/>
      <p:bldP spid="130053" grpId="0"/>
      <p:bldP spid="130054" grpId="0"/>
      <p:bldP spid="130055" grpId="0"/>
      <p:bldP spid="130056" grpId="0"/>
      <p:bldP spid="130057" grpId="0"/>
      <p:bldP spid="130058" grpId="0"/>
      <p:bldP spid="130059" grpId="0" animBg="1"/>
      <p:bldP spid="130060" grpId="0"/>
      <p:bldP spid="130061" grpId="0"/>
      <p:bldP spid="130062" grpId="0"/>
      <p:bldP spid="130063" grpId="0"/>
      <p:bldP spid="130064" grpId="0"/>
      <p:bldP spid="130065" grpId="0" build="p" animBg="1"/>
      <p:bldP spid="130065" grpI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6B1D9DB-4082-4ECA-ADA6-86D396259DE8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变量赋值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5472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变量赋值的方法：</a:t>
            </a:r>
          </a:p>
          <a:p>
            <a:pPr marL="819150" lvl="1"/>
            <a:r>
              <a:rPr lang="zh-CN" altLang="en-US" smtClean="0">
                <a:ea typeface="黑体" panose="02010609060101010101" pitchFamily="49" charset="-122"/>
              </a:rPr>
              <a:t>定义时初始化变量：</a:t>
            </a:r>
          </a:p>
          <a:p>
            <a:pPr marL="1238250" lvl="2">
              <a:buFont typeface="Wingdings" panose="05000000000000000000" pitchFamily="2" charset="2"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 </a:t>
            </a:r>
            <a:r>
              <a:rPr lang="en-US" altLang="zh-CN" b="1" smtClean="0">
                <a:ea typeface="宋体" panose="02010600030101010101" pitchFamily="2" charset="-122"/>
              </a:rPr>
              <a:t>int age=20;</a:t>
            </a:r>
          </a:p>
          <a:p>
            <a:pPr marL="819150" lvl="1"/>
            <a:r>
              <a:rPr lang="zh-CN" altLang="en-US" smtClean="0">
                <a:ea typeface="黑体" panose="02010609060101010101" pitchFamily="49" charset="-122"/>
              </a:rPr>
              <a:t>定义后初始化变量：</a:t>
            </a:r>
          </a:p>
          <a:p>
            <a:pPr marL="1238250" lvl="2">
              <a:buFont typeface="Wingdings" panose="05000000000000000000" pitchFamily="2" charset="2"/>
              <a:buNone/>
            </a:pPr>
            <a:r>
              <a:rPr lang="en-US" altLang="zh-CN" b="1" smtClean="0">
                <a:ea typeface="宋体" panose="02010600030101010101" pitchFamily="2" charset="-122"/>
              </a:rPr>
              <a:t>int age;</a:t>
            </a:r>
          </a:p>
          <a:p>
            <a:pPr marL="1238250" lvl="2">
              <a:buFont typeface="Wingdings" panose="05000000000000000000" pitchFamily="2" charset="2"/>
              <a:buNone/>
            </a:pPr>
            <a:r>
              <a:rPr lang="en-US" altLang="zh-CN" b="1" smtClean="0">
                <a:ea typeface="宋体" panose="02010600030101010101" pitchFamily="2" charset="-122"/>
              </a:rPr>
              <a:t>age=20;  </a:t>
            </a:r>
          </a:p>
          <a:p>
            <a:pPr marL="819150" lvl="1">
              <a:lnSpc>
                <a:spcPct val="12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定义后通过计算获得：</a:t>
            </a:r>
          </a:p>
          <a:p>
            <a:pPr marL="1238250" lvl="2">
              <a:buFont typeface="Wingdings" panose="05000000000000000000" pitchFamily="2" charset="2"/>
              <a:buNone/>
            </a:pPr>
            <a:r>
              <a:rPr lang="en-US" altLang="zh-CN" b="1" smtClean="0">
                <a:ea typeface="宋体" panose="02010600030101010101" pitchFamily="2" charset="-122"/>
              </a:rPr>
              <a:t>int num1,num2,sum;</a:t>
            </a:r>
          </a:p>
          <a:p>
            <a:pPr marL="1238250" lvl="2">
              <a:buFont typeface="Wingdings" panose="05000000000000000000" pitchFamily="2" charset="2"/>
              <a:buNone/>
            </a:pPr>
            <a:r>
              <a:rPr lang="en-US" altLang="zh-CN" b="1" smtClean="0">
                <a:ea typeface="宋体" panose="02010600030101010101" pitchFamily="2" charset="-122"/>
              </a:rPr>
              <a:t>num1=11;</a:t>
            </a:r>
          </a:p>
          <a:p>
            <a:pPr marL="1238250" lvl="2">
              <a:buFont typeface="Wingdings" panose="05000000000000000000" pitchFamily="2" charset="2"/>
              <a:buNone/>
            </a:pPr>
            <a:r>
              <a:rPr lang="en-US" altLang="zh-CN" b="1" smtClean="0">
                <a:ea typeface="宋体" panose="02010600030101010101" pitchFamily="2" charset="-122"/>
              </a:rPr>
              <a:t>num2=22;</a:t>
            </a:r>
          </a:p>
          <a:p>
            <a:pPr marL="1238250" lvl="2">
              <a:buFont typeface="Wingdings" panose="05000000000000000000" pitchFamily="2" charset="2"/>
              <a:buNone/>
            </a:pPr>
            <a:r>
              <a:rPr lang="en-US" altLang="zh-CN" b="1" smtClean="0">
                <a:ea typeface="宋体" panose="02010600030101010101" pitchFamily="2" charset="-122"/>
              </a:rPr>
              <a:t>sum=num1+num2; </a:t>
            </a:r>
          </a:p>
          <a:p>
            <a:pPr marL="819150" lvl="1"/>
            <a:r>
              <a:rPr lang="zh-CN" altLang="en-US" b="1" smtClean="0">
                <a:ea typeface="黑体" panose="02010609060101010101" pitchFamily="49" charset="-122"/>
              </a:rPr>
              <a:t>使用</a:t>
            </a:r>
            <a:r>
              <a:rPr lang="en-US" altLang="zh-CN" b="1" smtClean="0">
                <a:ea typeface="宋体" panose="02010600030101010101" pitchFamily="2" charset="-122"/>
              </a:rPr>
              <a:t>scanf()</a:t>
            </a:r>
            <a:r>
              <a:rPr lang="zh-CN" altLang="en-US" b="1" smtClean="0">
                <a:ea typeface="黑体" panose="02010609060101010101" pitchFamily="49" charset="-122"/>
              </a:rPr>
              <a:t>函数接受用户输入值 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391025" y="1196975"/>
            <a:ext cx="4752975" cy="48847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en-GB" altLang="zh-CN" sz="2400" b="1">
                <a:solidFill>
                  <a:srgbClr val="3333CC"/>
                </a:solidFill>
                <a:latin typeface="Arial" panose="020B0604020202020204" pitchFamily="34" charset="0"/>
              </a:rPr>
              <a:t>/*</a:t>
            </a:r>
            <a:r>
              <a:rPr lang="zh-CN" altLang="en-GB" sz="2400" b="1">
                <a:solidFill>
                  <a:srgbClr val="3333CC"/>
                </a:solidFill>
                <a:latin typeface="Arial" panose="020B0604020202020204" pitchFamily="34" charset="0"/>
              </a:rPr>
              <a:t>求两个整数的和*</a:t>
            </a:r>
            <a:r>
              <a:rPr lang="en-GB" altLang="zh-CN" sz="2400" b="1">
                <a:solidFill>
                  <a:srgbClr val="3333CC"/>
                </a:solidFill>
                <a:latin typeface="Arial" panose="020B0604020202020204" pitchFamily="34" charset="0"/>
              </a:rPr>
              <a:t>/</a:t>
            </a:r>
            <a:endParaRPr lang="en-GB" altLang="zh-CN" sz="2400" b="1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en-GB" altLang="zh-CN" sz="24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&lt;stdio.h&gt;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en-GB" altLang="zh-CN" sz="24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en-GB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num1=11,num2,sum</a:t>
            </a: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zh-CN" sz="2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printf(“Input a number”);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scanf(“%d”,&amp;num2);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sum=num1+num2;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printf(“sum=%d\n“,sum);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31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31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3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  <p:bldP spid="1310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56CC91C-960F-4BD9-BFC5-EFE7766A815C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变量赋值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362950" cy="1800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注意</a:t>
            </a:r>
            <a:r>
              <a:rPr lang="zh-CN" altLang="en-US" smtClean="0">
                <a:ea typeface="黑体" panose="02010609060101010101" pitchFamily="49" charset="-122"/>
              </a:rPr>
              <a:t>：</a:t>
            </a:r>
          </a:p>
          <a:p>
            <a:pPr lvl="1">
              <a:lnSpc>
                <a:spcPct val="90000"/>
              </a:lnSpc>
            </a:pPr>
            <a:r>
              <a:rPr lang="zh-CN" altLang="en-US" b="1" smtClean="0">
                <a:ea typeface="黑体" panose="02010609060101010101" pitchFamily="49" charset="-122"/>
              </a:rPr>
              <a:t>定义什么类型的变量就赋什么类型的数据</a:t>
            </a:r>
          </a:p>
          <a:p>
            <a:pPr lvl="1">
              <a:lnSpc>
                <a:spcPct val="90000"/>
              </a:lnSpc>
            </a:pPr>
            <a:r>
              <a:rPr kumimoji="1" lang="zh-CN" altLang="en-US" b="1" smtClean="0">
                <a:ea typeface="黑体" panose="02010609060101010101" pitchFamily="49" charset="-122"/>
              </a:rPr>
              <a:t>使用前必须首先声明</a:t>
            </a:r>
          </a:p>
          <a:p>
            <a:pPr lvl="1">
              <a:lnSpc>
                <a:spcPct val="90000"/>
              </a:lnSpc>
            </a:pPr>
            <a:r>
              <a:rPr kumimoji="1" lang="zh-CN" altLang="en-US" b="1" smtClean="0">
                <a:ea typeface="黑体" panose="02010609060101010101" pitchFamily="49" charset="-122"/>
              </a:rPr>
              <a:t>参与运算前必须先赋值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4391025" y="2349500"/>
            <a:ext cx="4752975" cy="38989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GB" altLang="zh-CN" sz="24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&lt;stdio.h&gt;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GB" altLang="zh-CN" sz="24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GB" altLang="zh-CN" b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char  c1, c2;</a:t>
            </a:r>
          </a:p>
          <a:p>
            <a:pPr eaLnBrk="1" hangingPunct="1"/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    c1 = 'a'; c2 = 'b';</a:t>
            </a:r>
          </a:p>
          <a:p>
            <a:pPr eaLnBrk="1" hangingPunct="1"/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    printf ( "%c   %c\n", c1, c2 );</a:t>
            </a:r>
          </a:p>
          <a:p>
            <a:pPr eaLnBrk="1" hangingPunct="1"/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    c1 = 97; c2 = 98;</a:t>
            </a:r>
          </a:p>
          <a:p>
            <a:pPr eaLnBrk="1" hangingPunct="1"/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    printf ( "%c   %c\n", c1, c2 );</a:t>
            </a:r>
          </a:p>
          <a:p>
            <a:pPr eaLnBrk="1" hangingPunct="1"/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    return 0;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GB" altLang="zh-CN" sz="2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400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  <p:bldP spid="13210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5390BFB-9DE2-4BFC-9D03-D0EE930308B2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函数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052513"/>
            <a:ext cx="8796337" cy="5073650"/>
          </a:xfrm>
        </p:spPr>
        <p:txBody>
          <a:bodyPr/>
          <a:lstStyle/>
          <a:p>
            <a:pPr marL="0" indent="0"/>
            <a:r>
              <a:rPr kumimoji="1" lang="zh-CN" altLang="en-US" sz="2400" smtClean="0">
                <a:solidFill>
                  <a:srgbClr val="000099"/>
                </a:solidFill>
                <a:ea typeface="黑体" panose="02010609060101010101" pitchFamily="49" charset="-122"/>
              </a:rPr>
              <a:t>     </a:t>
            </a:r>
            <a:r>
              <a:rPr kumimoji="1" lang="en-US" altLang="zh-CN" sz="2400" b="1" smtClean="0">
                <a:ea typeface="宋体" panose="02010600030101010101" pitchFamily="2" charset="-122"/>
              </a:rPr>
              <a:t>C</a:t>
            </a:r>
            <a:r>
              <a:rPr kumimoji="1" lang="zh-CN" altLang="en-US" sz="2400" b="1" smtClean="0">
                <a:ea typeface="黑体" panose="02010609060101010101" pitchFamily="49" charset="-122"/>
              </a:rPr>
              <a:t>语言提供了丰富的内部函数，又叫库函数，也称标准函数，其定义按函数类型存放在不同的“头文件”中，使用时应该在源文件中的开始位置包含上相应的头文件。</a:t>
            </a:r>
          </a:p>
          <a:p>
            <a:pPr marL="0" indent="0"/>
            <a:r>
              <a:rPr kumimoji="1" lang="zh-CN" altLang="en-US" sz="2400" b="1" smtClean="0">
                <a:ea typeface="黑体" panose="02010609060101010101" pitchFamily="49" charset="-122"/>
              </a:rPr>
              <a:t>     例如，使用数学函数时，应该在源文件中的开始位置使用“</a:t>
            </a:r>
            <a:r>
              <a:rPr kumimoji="1" lang="en-US" altLang="zh-CN" sz="2400" b="1" smtClean="0">
                <a:ea typeface="宋体" panose="02010600030101010101" pitchFamily="2" charset="-122"/>
              </a:rPr>
              <a:t>#include ”math.h“” </a:t>
            </a:r>
            <a:r>
              <a:rPr kumimoji="1" lang="zh-CN" altLang="en-US" sz="2400" b="1" smtClean="0">
                <a:ea typeface="黑体" panose="02010609060101010101" pitchFamily="49" charset="-122"/>
              </a:rPr>
              <a:t>把头文件“</a:t>
            </a:r>
            <a:r>
              <a:rPr kumimoji="1" lang="en-US" altLang="zh-CN" sz="2400" b="1" smtClean="0">
                <a:ea typeface="宋体" panose="02010600030101010101" pitchFamily="2" charset="-122"/>
              </a:rPr>
              <a:t>math.h”</a:t>
            </a:r>
            <a:r>
              <a:rPr kumimoji="1" lang="zh-CN" altLang="en-US" sz="2400" b="1" smtClean="0">
                <a:ea typeface="黑体" panose="02010609060101010101" pitchFamily="49" charset="-122"/>
              </a:rPr>
              <a:t>包含到源文件中。</a:t>
            </a:r>
          </a:p>
          <a:p>
            <a:pPr marL="0" indent="0"/>
            <a:endParaRPr kumimoji="1" lang="zh-CN" altLang="en-US" sz="2400" smtClean="0">
              <a:ea typeface="黑体" panose="02010609060101010101" pitchFamily="49" charset="-122"/>
            </a:endParaRP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11188" y="3573463"/>
          <a:ext cx="8135937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文档" r:id="rId3" imgW="5543135" imgH="1412950" progId="Word.Document.8">
                  <p:embed/>
                </p:oleObj>
              </mc:Choice>
              <mc:Fallback>
                <p:oleObj name="文档" r:id="rId3" imgW="5543135" imgH="14129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73463"/>
                        <a:ext cx="8135937" cy="291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331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2EAFA0A-B577-44C8-B75E-573CCEC83B80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函数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r>
              <a:rPr kumimoji="1" lang="zh-CN" altLang="en-US" u="sng" smtClean="0">
                <a:ea typeface="黑体" panose="02010609060101010101" pitchFamily="49" charset="-122"/>
              </a:rPr>
              <a:t>使用库函数时，必须</a:t>
            </a:r>
            <a:r>
              <a:rPr kumimoji="1" lang="zh-CN" altLang="en-US" u="sng" smtClean="0">
                <a:solidFill>
                  <a:srgbClr val="0000FF"/>
                </a:solidFill>
                <a:ea typeface="黑体" panose="02010609060101010101" pitchFamily="49" charset="-122"/>
              </a:rPr>
              <a:t>注意</a:t>
            </a:r>
            <a:r>
              <a:rPr kumimoji="1" lang="zh-CN" altLang="en-US" u="sng" smtClean="0">
                <a:ea typeface="黑体" panose="02010609060101010101" pitchFamily="49" charset="-122"/>
              </a:rPr>
              <a:t>以下几点：</a:t>
            </a:r>
          </a:p>
          <a:p>
            <a:r>
              <a:rPr kumimoji="1" lang="en-US" altLang="zh-CN" smtClean="0">
                <a:ea typeface="宋体" panose="02010600030101010101" pitchFamily="2" charset="-122"/>
              </a:rPr>
              <a:t>1</a:t>
            </a:r>
            <a:r>
              <a:rPr kumimoji="1" lang="zh-CN" altLang="en-US" smtClean="0">
                <a:ea typeface="黑体" panose="02010609060101010101" pitchFamily="49" charset="-122"/>
              </a:rPr>
              <a:t>）要包含相应“头文件”</a:t>
            </a:r>
          </a:p>
          <a:p>
            <a:r>
              <a:rPr kumimoji="1" lang="en-US" altLang="zh-CN" smtClean="0">
                <a:ea typeface="宋体" panose="02010600030101010101" pitchFamily="2" charset="-122"/>
              </a:rPr>
              <a:t>2</a:t>
            </a:r>
            <a:r>
              <a:rPr kumimoji="1" lang="zh-CN" altLang="en-US" smtClean="0">
                <a:ea typeface="黑体" panose="02010609060101010101" pitchFamily="49" charset="-122"/>
              </a:rPr>
              <a:t>）函数名要正确</a:t>
            </a:r>
          </a:p>
          <a:p>
            <a:r>
              <a:rPr kumimoji="1" lang="en-US" altLang="zh-CN" smtClean="0">
                <a:ea typeface="宋体" panose="02010600030101010101" pitchFamily="2" charset="-122"/>
              </a:rPr>
              <a:t>3</a:t>
            </a:r>
            <a:r>
              <a:rPr kumimoji="1" lang="zh-CN" altLang="en-US" smtClean="0">
                <a:ea typeface="黑体" panose="02010609060101010101" pitchFamily="49" charset="-122"/>
              </a:rPr>
              <a:t>）自变量要写在</a:t>
            </a:r>
            <a:r>
              <a:rPr kumimoji="1"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括号</a:t>
            </a:r>
            <a:r>
              <a:rPr kumimoji="1" lang="zh-CN" altLang="en-US" smtClean="0">
                <a:ea typeface="黑体" panose="02010609060101010101" pitchFamily="49" charset="-122"/>
              </a:rPr>
              <a:t>里面，各自变量用逗号隔开；自变量可以是常量、变量或表达式；要注意数据类型</a:t>
            </a:r>
            <a:r>
              <a:rPr kumimoji="1" lang="zh-CN" altLang="en-US" b="1" smtClean="0">
                <a:ea typeface="黑体" panose="02010609060101010101" pitchFamily="49" charset="-122"/>
              </a:rPr>
              <a:t>。</a:t>
            </a:r>
            <a:r>
              <a:rPr kumimoji="1" lang="zh-CN" altLang="en-US" smtClean="0">
                <a:ea typeface="黑体" panose="02010609060101010101" pitchFamily="49" charset="-122"/>
              </a:rPr>
              <a:t>对于无参函数，其括号也不能少</a:t>
            </a:r>
          </a:p>
          <a:p>
            <a:r>
              <a:rPr kumimoji="1" lang="en-US" altLang="zh-CN" smtClean="0">
                <a:ea typeface="宋体" panose="02010600030101010101" pitchFamily="2" charset="-122"/>
              </a:rPr>
              <a:t>4</a:t>
            </a:r>
            <a:r>
              <a:rPr kumimoji="1" lang="zh-CN" altLang="en-US" smtClean="0">
                <a:ea typeface="黑体" panose="02010609060101010101" pitchFamily="49" charset="-122"/>
              </a:rPr>
              <a:t>）使用三角函数时，必须注意角度的单位是“</a:t>
            </a:r>
            <a:r>
              <a:rPr kumimoji="1"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弧度</a:t>
            </a:r>
            <a:r>
              <a:rPr kumimoji="1" lang="zh-CN" altLang="en-US" smtClean="0">
                <a:ea typeface="黑体" panose="02010609060101010101" pitchFamily="49" charset="-122"/>
              </a:rPr>
              <a:t>”</a:t>
            </a:r>
          </a:p>
          <a:p>
            <a:r>
              <a:rPr kumimoji="1" lang="en-US" altLang="zh-CN" smtClean="0">
                <a:ea typeface="宋体" panose="02010600030101010101" pitchFamily="2" charset="-122"/>
              </a:rPr>
              <a:t>5</a:t>
            </a:r>
            <a:r>
              <a:rPr kumimoji="1" lang="zh-CN" altLang="en-US" smtClean="0">
                <a:ea typeface="黑体" panose="02010609060101010101" pitchFamily="49" charset="-122"/>
              </a:rPr>
              <a:t>）在调用函数处得到函数返回值</a:t>
            </a:r>
          </a:p>
          <a:p>
            <a:endParaRPr lang="zh-CN" altLang="en-US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3E5D46E-130B-46B5-85D3-707AD12418C0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表达式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424863" cy="39830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2400" smtClean="0">
                <a:ea typeface="黑体" panose="02010609060101010101" pitchFamily="49" charset="-122"/>
              </a:rPr>
              <a:t>表达式由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操作数</a:t>
            </a:r>
            <a:r>
              <a:rPr lang="zh-CN" altLang="en-US" sz="2400" smtClean="0">
                <a:ea typeface="黑体" panose="02010609060101010101" pitchFamily="49" charset="-122"/>
              </a:rPr>
              <a:t>和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运算符</a:t>
            </a:r>
            <a:r>
              <a:rPr lang="zh-CN" altLang="en-US" sz="2400" smtClean="0">
                <a:ea typeface="黑体" panose="02010609060101010101" pitchFamily="49" charset="-122"/>
              </a:rPr>
              <a:t>以及</a:t>
            </a:r>
            <a:r>
              <a:rPr lang="zh-CN" altLang="en-US" sz="2400" smtClean="0">
                <a:solidFill>
                  <a:srgbClr val="FF0000"/>
                </a:solidFill>
                <a:ea typeface="黑体" panose="02010609060101010101" pitchFamily="49" charset="-122"/>
              </a:rPr>
              <a:t>括号</a:t>
            </a:r>
            <a:r>
              <a:rPr lang="zh-CN" altLang="en-US" sz="2400" smtClean="0">
                <a:ea typeface="黑体" panose="02010609060101010101" pitchFamily="49" charset="-122"/>
              </a:rPr>
              <a:t>的有意义的组合</a:t>
            </a:r>
          </a:p>
          <a:p>
            <a:pPr marL="0" indent="0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2400" smtClean="0">
                <a:ea typeface="黑体" panose="02010609060101010101" pitchFamily="49" charset="-122"/>
              </a:rPr>
              <a:t>表达式中的操作数可以是变量、常量或者子表达式等</a:t>
            </a:r>
          </a:p>
          <a:p>
            <a:pPr marL="0" indent="0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2400" smtClean="0">
                <a:ea typeface="黑体" panose="02010609060101010101" pitchFamily="49" charset="-122"/>
              </a:rPr>
              <a:t>运算符的主要类型有：</a:t>
            </a:r>
          </a:p>
          <a:p>
            <a:pPr marL="723900" lvl="2" indent="0">
              <a:lnSpc>
                <a:spcPct val="11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 算术运算符</a:t>
            </a:r>
          </a:p>
          <a:p>
            <a:pPr marL="723900" lvl="2" indent="0">
              <a:lnSpc>
                <a:spcPct val="11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 赋值运算符</a:t>
            </a:r>
          </a:p>
          <a:p>
            <a:pPr marL="723900" lvl="2" indent="0">
              <a:lnSpc>
                <a:spcPct val="11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 关系运算符</a:t>
            </a:r>
          </a:p>
          <a:p>
            <a:pPr marL="723900" lvl="2" indent="0">
              <a:lnSpc>
                <a:spcPct val="11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 逻辑运算符</a:t>
            </a:r>
          </a:p>
          <a:p>
            <a:pPr marL="0" indent="0">
              <a:lnSpc>
                <a:spcPct val="110000"/>
              </a:lnSpc>
            </a:pP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4643438" y="2708275"/>
            <a:ext cx="2951162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79388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723900" indent="-365125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65288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73275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304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876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448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020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lvl="2">
              <a:lnSpc>
                <a:spcPct val="110000"/>
              </a:lnSpc>
            </a:pPr>
            <a:r>
              <a:rPr lang="zh-CN" altLang="en-US">
                <a:ea typeface="黑体" panose="02010609060101010101" pitchFamily="49" charset="-122"/>
              </a:rPr>
              <a:t>算术表达式</a:t>
            </a:r>
          </a:p>
          <a:p>
            <a:pPr lvl="2">
              <a:lnSpc>
                <a:spcPct val="110000"/>
              </a:lnSpc>
            </a:pPr>
            <a:r>
              <a:rPr lang="zh-CN" altLang="en-US">
                <a:ea typeface="黑体" panose="02010609060101010101" pitchFamily="49" charset="-122"/>
              </a:rPr>
              <a:t>赋值表达式</a:t>
            </a:r>
          </a:p>
          <a:p>
            <a:pPr lvl="2">
              <a:lnSpc>
                <a:spcPct val="110000"/>
              </a:lnSpc>
            </a:pPr>
            <a:r>
              <a:rPr lang="zh-CN" altLang="en-US">
                <a:ea typeface="黑体" panose="02010609060101010101" pitchFamily="49" charset="-122"/>
              </a:rPr>
              <a:t>关系表达式</a:t>
            </a:r>
          </a:p>
          <a:p>
            <a:pPr lvl="2">
              <a:lnSpc>
                <a:spcPct val="110000"/>
              </a:lnSpc>
            </a:pPr>
            <a:r>
              <a:rPr lang="zh-CN" altLang="en-US">
                <a:ea typeface="黑体" panose="02010609060101010101" pitchFamily="49" charset="-122"/>
              </a:rPr>
              <a:t>逻辑表达式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73" name="AutoShape 5"/>
          <p:cNvSpPr>
            <a:spLocks noChangeArrowheads="1"/>
          </p:cNvSpPr>
          <p:nvPr/>
        </p:nvSpPr>
        <p:spPr bwMode="auto">
          <a:xfrm>
            <a:off x="3492500" y="3357563"/>
            <a:ext cx="1295400" cy="2159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  <p:bldP spid="135172" grpId="0"/>
      <p:bldP spid="1351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D3F7968-C887-4A39-875D-C979E81591FB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算法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685800" y="1484313"/>
            <a:ext cx="7772400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3600">
                <a:latin typeface="宋体" panose="02010600030101010101" pitchFamily="2" charset="-122"/>
              </a:rPr>
              <a:t>算法：</a:t>
            </a:r>
            <a:r>
              <a:rPr lang="zh-CN" altLang="en-US" sz="3200">
                <a:latin typeface="宋体" panose="02010600030101010101" pitchFamily="2" charset="-122"/>
              </a:rPr>
              <a:t>为解决一个具体问题而采取的确定的有限的操作步骤，仅指计算机能执行的算法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endParaRPr lang="zh-CN" altLang="en-US" sz="36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3600">
                <a:solidFill>
                  <a:srgbClr val="000000"/>
                </a:solidFill>
                <a:latin typeface="宋体" panose="02010600030101010101" pitchFamily="2" charset="-122"/>
              </a:rPr>
              <a:t>数据结构 </a:t>
            </a:r>
            <a:r>
              <a:rPr lang="en-US" altLang="zh-CN" sz="3600">
                <a:solidFill>
                  <a:srgbClr val="000000"/>
                </a:solidFill>
                <a:latin typeface="宋体" panose="02010600030101010101" pitchFamily="2" charset="-122"/>
              </a:rPr>
              <a:t>+ </a:t>
            </a:r>
            <a:r>
              <a:rPr lang="zh-CN" altLang="en-US" sz="3600">
                <a:solidFill>
                  <a:srgbClr val="000000"/>
                </a:solidFill>
                <a:latin typeface="宋体" panose="02010600030101010101" pitchFamily="2" charset="-122"/>
              </a:rPr>
              <a:t>算法 </a:t>
            </a:r>
            <a:r>
              <a:rPr lang="en-US" altLang="zh-CN" sz="3600">
                <a:solidFill>
                  <a:srgbClr val="000000"/>
                </a:solidFill>
                <a:latin typeface="宋体" panose="02010600030101010101" pitchFamily="2" charset="-122"/>
              </a:rPr>
              <a:t>= </a:t>
            </a:r>
            <a:r>
              <a:rPr lang="zh-CN" altLang="en-US" sz="3600">
                <a:solidFill>
                  <a:srgbClr val="000000"/>
                </a:solidFill>
                <a:latin typeface="宋体" panose="02010600030101010101" pitchFamily="2" charset="-122"/>
              </a:rPr>
              <a:t>程序</a:t>
            </a:r>
          </a:p>
          <a:p>
            <a:pPr lvl="1">
              <a:lnSpc>
                <a:spcPct val="90000"/>
              </a:lnSpc>
            </a:pPr>
            <a:endParaRPr lang="zh-CN" alt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B153E0C-399C-49C4-8CEF-38C01E1B3DC6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算术运算符和算术表达式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686800" cy="5111750"/>
          </a:xfrm>
        </p:spPr>
        <p:txBody>
          <a:bodyPr/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基本的算术运算符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CC"/>
                </a:solidFill>
                <a:ea typeface="宋体" panose="02010600030101010101" pitchFamily="2" charset="-122"/>
              </a:rPr>
              <a:t>+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zh-CN" altLang="en-US" smtClean="0">
                <a:ea typeface="黑体" panose="02010609060101010101" pitchFamily="49" charset="-122"/>
              </a:rPr>
              <a:t>：加运算符，</a:t>
            </a:r>
            <a:r>
              <a:rPr lang="en-US" altLang="zh-CN" smtClean="0">
                <a:ea typeface="宋体" panose="02010600030101010101" pitchFamily="2" charset="-122"/>
              </a:rPr>
              <a:t>5+4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CC"/>
                </a:solidFill>
                <a:ea typeface="宋体" panose="02010600030101010101" pitchFamily="2" charset="-122"/>
              </a:rPr>
              <a:t>-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zh-CN" altLang="en-US" smtClean="0">
                <a:ea typeface="黑体" panose="02010609060101010101" pitchFamily="49" charset="-122"/>
              </a:rPr>
              <a:t>：减运算符，</a:t>
            </a:r>
            <a:r>
              <a:rPr lang="en-US" altLang="zh-CN" smtClean="0">
                <a:ea typeface="宋体" panose="02010600030101010101" pitchFamily="2" charset="-122"/>
              </a:rPr>
              <a:t>7-4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CC"/>
                </a:solidFill>
                <a:ea typeface="宋体" panose="02010600030101010101" pitchFamily="2" charset="-122"/>
              </a:rPr>
              <a:t>*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zh-CN" altLang="en-US" smtClean="0">
                <a:ea typeface="黑体" panose="02010609060101010101" pitchFamily="49" charset="-122"/>
              </a:rPr>
              <a:t>：乘运算符</a:t>
            </a:r>
            <a:r>
              <a:rPr lang="en-US" altLang="zh-CN" smtClean="0">
                <a:ea typeface="宋体" panose="02010600030101010101" pitchFamily="2" charset="-122"/>
              </a:rPr>
              <a:t>,7*5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CC"/>
                </a:solidFill>
                <a:ea typeface="宋体" panose="02010600030101010101" pitchFamily="2" charset="-122"/>
              </a:rPr>
              <a:t>/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zh-CN" altLang="en-US" smtClean="0">
                <a:ea typeface="黑体" panose="02010609060101010101" pitchFamily="49" charset="-122"/>
              </a:rPr>
              <a:t>：除运算符</a:t>
            </a:r>
            <a:r>
              <a:rPr lang="en-US" altLang="zh-CN" smtClean="0">
                <a:ea typeface="宋体" panose="02010600030101010101" pitchFamily="2" charset="-122"/>
              </a:rPr>
              <a:t>,7/3</a:t>
            </a:r>
            <a:r>
              <a:rPr lang="zh-CN" altLang="en-US" smtClean="0">
                <a:ea typeface="黑体" panose="02010609060101010101" pitchFamily="49" charset="-122"/>
              </a:rPr>
              <a:t>值为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CC"/>
                </a:solidFill>
                <a:ea typeface="宋体" panose="02010600030101010101" pitchFamily="2" charset="-122"/>
              </a:rPr>
              <a:t>%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zh-CN" altLang="en-US" smtClean="0">
                <a:ea typeface="黑体" panose="02010609060101010101" pitchFamily="49" charset="-122"/>
              </a:rPr>
              <a:t>：模运算符，求余运算，</a:t>
            </a:r>
            <a:r>
              <a:rPr lang="en-US" altLang="zh-CN" smtClean="0">
                <a:ea typeface="宋体" panose="02010600030101010101" pitchFamily="2" charset="-122"/>
              </a:rPr>
              <a:t>7%3</a:t>
            </a:r>
            <a:r>
              <a:rPr lang="zh-CN" altLang="en-US" smtClean="0">
                <a:ea typeface="黑体" panose="02010609060101010101" pitchFamily="49" charset="-122"/>
              </a:rPr>
              <a:t>值为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注意</a:t>
            </a:r>
          </a:p>
          <a:p>
            <a:pPr lvl="1"/>
            <a:r>
              <a:rPr lang="zh-CN" altLang="en-US" smtClean="0">
                <a:ea typeface="黑体" panose="02010609060101010101" pitchFamily="49" charset="-122"/>
              </a:rPr>
              <a:t>两个整数相除，其值为整数，</a:t>
            </a:r>
            <a:r>
              <a:rPr lang="zh-CN" altLang="en-US" smtClean="0">
                <a:solidFill>
                  <a:srgbClr val="0000CC"/>
                </a:solidFill>
                <a:ea typeface="黑体" panose="02010609060101010101" pitchFamily="49" charset="-122"/>
              </a:rPr>
              <a:t>如 </a:t>
            </a:r>
            <a:r>
              <a:rPr lang="en-US" altLang="zh-CN" smtClean="0">
                <a:solidFill>
                  <a:srgbClr val="0000CC"/>
                </a:solidFill>
                <a:ea typeface="宋体" panose="02010600030101010101" pitchFamily="2" charset="-122"/>
              </a:rPr>
              <a:t>5 / 3</a:t>
            </a:r>
            <a:r>
              <a:rPr lang="zh-CN" altLang="en-US" smtClean="0">
                <a:solidFill>
                  <a:srgbClr val="0000CC"/>
                </a:solidFill>
                <a:ea typeface="黑体" panose="02010609060101010101" pitchFamily="49" charset="-122"/>
              </a:rPr>
              <a:t>值为</a:t>
            </a:r>
            <a:r>
              <a:rPr lang="en-US" altLang="zh-CN" smtClean="0">
                <a:solidFill>
                  <a:srgbClr val="0000CC"/>
                </a:solidFill>
                <a:ea typeface="宋体" panose="02010600030101010101" pitchFamily="2" charset="-122"/>
              </a:rPr>
              <a:t>1</a:t>
            </a:r>
          </a:p>
          <a:p>
            <a:pPr lvl="1"/>
            <a:r>
              <a:rPr lang="zh-CN" altLang="en-US" smtClean="0">
                <a:ea typeface="黑体" panose="02010609060101010101" pitchFamily="49" charset="-122"/>
              </a:rPr>
              <a:t>除数、被除数中有一个为实数时，结果为 </a:t>
            </a:r>
            <a:r>
              <a:rPr lang="en-US" altLang="zh-CN" smtClean="0">
                <a:ea typeface="宋体" panose="02010600030101010101" pitchFamily="2" charset="-122"/>
              </a:rPr>
              <a:t>double </a:t>
            </a:r>
            <a:r>
              <a:rPr lang="zh-CN" altLang="en-US" smtClean="0">
                <a:ea typeface="黑体" panose="02010609060101010101" pitchFamily="49" charset="-122"/>
              </a:rPr>
              <a:t>型</a:t>
            </a:r>
            <a:endParaRPr lang="zh-CN" altLang="en-US" smtClean="0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4281488" y="1212850"/>
            <a:ext cx="1117600" cy="476250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63500" dir="8587806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操作数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7991475" y="1212850"/>
            <a:ext cx="1117600" cy="476250"/>
          </a:xfrm>
          <a:prstGeom prst="rect">
            <a:avLst/>
          </a:prstGeom>
          <a:solidFill>
            <a:srgbClr val="CCFF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63500" dir="8587806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操作数</a:t>
            </a:r>
          </a:p>
        </p:txBody>
      </p:sp>
      <p:sp>
        <p:nvSpPr>
          <p:cNvPr id="136198" name="Oval 6"/>
          <p:cNvSpPr>
            <a:spLocks noChangeArrowheads="1"/>
          </p:cNvSpPr>
          <p:nvPr/>
        </p:nvSpPr>
        <p:spPr bwMode="auto">
          <a:xfrm>
            <a:off x="5692775" y="1131888"/>
            <a:ext cx="1871663" cy="619125"/>
          </a:xfrm>
          <a:prstGeom prst="ellipse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8778596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运算符</a:t>
            </a:r>
          </a:p>
        </p:txBody>
      </p:sp>
      <p:sp>
        <p:nvSpPr>
          <p:cNvPr id="136199" name="AutoShape 7"/>
          <p:cNvSpPr>
            <a:spLocks noChangeArrowheads="1"/>
          </p:cNvSpPr>
          <p:nvPr/>
        </p:nvSpPr>
        <p:spPr bwMode="auto">
          <a:xfrm rot="5400000">
            <a:off x="6370638" y="1831975"/>
            <a:ext cx="685800" cy="457200"/>
          </a:xfrm>
          <a:custGeom>
            <a:avLst/>
            <a:gdLst>
              <a:gd name="T0" fmla="*/ 514350 w 21600"/>
              <a:gd name="T1" fmla="*/ 0 h 21600"/>
              <a:gd name="T2" fmla="*/ 0 w 21600"/>
              <a:gd name="T3" fmla="*/ 228600 h 21600"/>
              <a:gd name="T4" fmla="*/ 514350 w 21600"/>
              <a:gd name="T5" fmla="*/ 457200 h 21600"/>
              <a:gd name="T6" fmla="*/ 6858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33CCCC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6200" name="WordArt 8"/>
          <p:cNvSpPr>
            <a:spLocks noChangeArrowheads="1" noChangeShapeType="1" noTextEdit="1"/>
          </p:cNvSpPr>
          <p:nvPr/>
        </p:nvSpPr>
        <p:spPr bwMode="auto">
          <a:xfrm>
            <a:off x="5692775" y="2438400"/>
            <a:ext cx="2160588" cy="4143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635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99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二元运算符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6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800" decel="1000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  <p:bldP spid="136196" grpId="0" animBg="1"/>
      <p:bldP spid="136197" grpId="0" animBg="1" autoUpdateAnimBg="0"/>
      <p:bldP spid="136198" grpId="0" animBg="1"/>
      <p:bldP spid="136199" grpId="0" animBg="1"/>
      <p:bldP spid="13620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FEEB245-26BA-4FA9-A6B4-E24BE92CE63E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算术运算符和算术表达式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686800" cy="5400675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000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算术表达式</a:t>
            </a:r>
          </a:p>
          <a:p>
            <a:pPr lvl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用算术运算符和括号将运算对象（操作数）连接起来的、符合 </a:t>
            </a:r>
            <a:r>
              <a:rPr lang="en-US" altLang="zh-CN" smtClean="0">
                <a:ea typeface="宋体" panose="02010600030101010101" pitchFamily="2" charset="-122"/>
              </a:rPr>
              <a:t>C </a:t>
            </a:r>
            <a:r>
              <a:rPr lang="zh-CN" altLang="en-US" smtClean="0">
                <a:ea typeface="黑体" panose="02010609060101010101" pitchFamily="49" charset="-122"/>
              </a:rPr>
              <a:t>语言语法规则的式子，称作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算术表达式</a:t>
            </a:r>
            <a:r>
              <a:rPr lang="zh-CN" altLang="en-US" smtClean="0">
                <a:ea typeface="黑体" panose="02010609060101010101" pitchFamily="49" charset="-122"/>
              </a:rPr>
              <a:t>。</a:t>
            </a:r>
          </a:p>
          <a:p>
            <a:pPr lvl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如：</a:t>
            </a:r>
            <a:r>
              <a:rPr lang="en-US" altLang="zh-CN" smtClean="0">
                <a:ea typeface="宋体" panose="02010600030101010101" pitchFamily="2" charset="-122"/>
              </a:rPr>
              <a:t>X*3-23%10+a/5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x+5*(a-2)</a:t>
            </a:r>
          </a:p>
          <a:p>
            <a:pPr>
              <a:lnSpc>
                <a:spcPct val="115000"/>
              </a:lnSpc>
              <a:spcBef>
                <a:spcPct val="1000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运算符的优先级和结合性</a:t>
            </a:r>
          </a:p>
          <a:p>
            <a:pPr lvl="1">
              <a:lnSpc>
                <a:spcPct val="115000"/>
              </a:lnSpc>
              <a:spcBef>
                <a:spcPct val="10000"/>
              </a:spcBef>
            </a:pP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优先级：</a:t>
            </a:r>
            <a:r>
              <a:rPr lang="zh-CN" altLang="en-US" smtClean="0">
                <a:ea typeface="黑体" panose="02010609060101010101" pitchFamily="49" charset="-122"/>
              </a:rPr>
              <a:t>先 *、 </a:t>
            </a:r>
            <a:r>
              <a:rPr lang="en-US" altLang="zh-CN" smtClean="0">
                <a:ea typeface="宋体" panose="02010600030101010101" pitchFamily="2" charset="-122"/>
              </a:rPr>
              <a:t>/ </a:t>
            </a:r>
            <a:r>
              <a:rPr lang="zh-CN" altLang="en-US" smtClean="0">
                <a:ea typeface="黑体" panose="02010609060101010101" pitchFamily="49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% </a:t>
            </a:r>
            <a:r>
              <a:rPr lang="zh-CN" altLang="en-US" smtClean="0">
                <a:ea typeface="黑体" panose="02010609060101010101" pitchFamily="49" charset="-122"/>
              </a:rPr>
              <a:t>后 </a:t>
            </a:r>
            <a:r>
              <a:rPr lang="en-US" altLang="zh-CN" smtClean="0">
                <a:ea typeface="宋体" panose="02010600030101010101" pitchFamily="2" charset="-122"/>
              </a:rPr>
              <a:t>+</a:t>
            </a:r>
            <a:r>
              <a:rPr lang="zh-CN" altLang="en-US" smtClean="0">
                <a:ea typeface="黑体" panose="02010609060101010101" pitchFamily="49" charset="-122"/>
              </a:rPr>
              <a:t>、 </a:t>
            </a:r>
            <a:r>
              <a:rPr lang="en-US" altLang="zh-CN" smtClean="0">
                <a:ea typeface="宋体" panose="02010600030101010101" pitchFamily="2" charset="-122"/>
              </a:rPr>
              <a:t>-</a:t>
            </a:r>
          </a:p>
          <a:p>
            <a:pPr lvl="1">
              <a:lnSpc>
                <a:spcPct val="115000"/>
              </a:lnSpc>
              <a:spcBef>
                <a:spcPct val="10000"/>
              </a:spcBef>
            </a:pP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结合性：</a:t>
            </a:r>
            <a:r>
              <a:rPr lang="zh-CN" altLang="en-US" smtClean="0">
                <a:ea typeface="黑体" panose="02010609060101010101" pitchFamily="49" charset="-122"/>
              </a:rPr>
              <a:t>左结合，即表达式从左向右进行计算</a:t>
            </a:r>
            <a:br>
              <a:rPr lang="zh-CN" altLang="en-US" smtClean="0">
                <a:ea typeface="黑体" panose="02010609060101010101" pitchFamily="49" charset="-122"/>
              </a:rPr>
            </a:br>
            <a:r>
              <a:rPr lang="zh-CN" altLang="en-US" smtClean="0">
                <a:ea typeface="黑体" panose="02010609060101010101" pitchFamily="49" charset="-122"/>
              </a:rPr>
              <a:t>如：</a:t>
            </a:r>
            <a:r>
              <a:rPr lang="en-US" altLang="zh-CN" smtClean="0">
                <a:ea typeface="宋体" panose="02010600030101010101" pitchFamily="2" charset="-122"/>
              </a:rPr>
              <a:t>X*(b-3)-23%10+a/5</a:t>
            </a:r>
          </a:p>
        </p:txBody>
      </p:sp>
      <p:pic>
        <p:nvPicPr>
          <p:cNvPr id="34821" name="Picture 4" descr="bt2yphjt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437063"/>
            <a:ext cx="1852612" cy="17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711BA69-645E-4A56-9C2E-024AA0DC90FE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算术运算符和算术表达式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686800" cy="46355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500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自增、自减运算符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   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++</a:t>
            </a:r>
            <a:r>
              <a:rPr lang="zh-CN" altLang="en-US" smtClean="0">
                <a:ea typeface="黑体" panose="02010609060101010101" pitchFamily="49" charset="-122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--</a:t>
            </a:r>
            <a:r>
              <a:rPr lang="zh-CN" altLang="en-US" smtClean="0">
                <a:ea typeface="黑体" panose="02010609060101010101" pitchFamily="49" charset="-122"/>
              </a:rPr>
              <a:t>：变量的值加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或减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zh-CN" altLang="en-US" smtClean="0">
                <a:ea typeface="黑体" panose="02010609060101010101" pitchFamily="49" charset="-122"/>
              </a:rPr>
              <a:t>如：</a:t>
            </a:r>
            <a:r>
              <a:rPr lang="en-US" altLang="zh-CN" smtClean="0">
                <a:ea typeface="宋体" panose="02010600030101010101" pitchFamily="2" charset="-122"/>
              </a:rPr>
              <a:t>++num </a:t>
            </a:r>
            <a:r>
              <a:rPr lang="zh-CN" altLang="en-US" smtClean="0">
                <a:ea typeface="黑体" panose="02010609060101010101" pitchFamily="49" charset="-122"/>
              </a:rPr>
              <a:t>等价于 </a:t>
            </a:r>
            <a:r>
              <a:rPr lang="en-US" altLang="zh-CN" smtClean="0">
                <a:ea typeface="宋体" panose="02010600030101010101" pitchFamily="2" charset="-122"/>
              </a:rPr>
              <a:t>num=num+1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	--num </a:t>
            </a:r>
            <a:r>
              <a:rPr lang="zh-CN" altLang="en-US" smtClean="0">
                <a:ea typeface="黑体" panose="02010609060101010101" pitchFamily="49" charset="-122"/>
              </a:rPr>
              <a:t>等价于 </a:t>
            </a:r>
            <a:r>
              <a:rPr lang="en-US" altLang="zh-CN" smtClean="0">
                <a:ea typeface="宋体" panose="02010600030101010101" pitchFamily="2" charset="-122"/>
              </a:rPr>
              <a:t>num=num-1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zh-CN" altLang="en-US" smtClean="0">
                <a:ea typeface="黑体" panose="02010609060101010101" pitchFamily="49" charset="-122"/>
              </a:rPr>
              <a:t>两种方式</a:t>
            </a:r>
            <a:br>
              <a:rPr lang="zh-CN" altLang="en-US" smtClean="0">
                <a:ea typeface="黑体" panose="02010609060101010101" pitchFamily="49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++i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--i    </a:t>
            </a:r>
            <a:r>
              <a:rPr lang="zh-CN" altLang="en-US" smtClean="0">
                <a:ea typeface="黑体" panose="02010609060101010101" pitchFamily="49" charset="-122"/>
              </a:rPr>
              <a:t>先使 </a:t>
            </a:r>
            <a:r>
              <a:rPr lang="en-US" altLang="zh-CN" smtClean="0">
                <a:ea typeface="宋体" panose="02010600030101010101" pitchFamily="2" charset="-122"/>
              </a:rPr>
              <a:t>i </a:t>
            </a:r>
            <a:r>
              <a:rPr lang="zh-CN" altLang="en-US" smtClean="0">
                <a:ea typeface="黑体" panose="02010609060101010101" pitchFamily="49" charset="-122"/>
              </a:rPr>
              <a:t>的值加 </a:t>
            </a:r>
            <a:r>
              <a:rPr lang="en-US" altLang="zh-CN" smtClean="0">
                <a:ea typeface="宋体" panose="02010600030101010101" pitchFamily="2" charset="-122"/>
              </a:rPr>
              <a:t>1 </a:t>
            </a:r>
            <a:r>
              <a:rPr lang="zh-CN" altLang="en-US" smtClean="0">
                <a:ea typeface="黑体" panose="02010609060101010101" pitchFamily="49" charset="-122"/>
              </a:rPr>
              <a:t>或减 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，然后使用</a:t>
            </a:r>
            <a:r>
              <a:rPr lang="en-US" altLang="zh-CN" smtClean="0">
                <a:ea typeface="宋体" panose="02010600030101010101" pitchFamily="2" charset="-122"/>
              </a:rPr>
              <a:t>i 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i++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i--    </a:t>
            </a:r>
            <a:r>
              <a:rPr lang="zh-CN" altLang="en-US" smtClean="0">
                <a:ea typeface="黑体" panose="02010609060101010101" pitchFamily="49" charset="-122"/>
              </a:rPr>
              <a:t>先使用</a:t>
            </a:r>
            <a:r>
              <a:rPr lang="en-US" altLang="zh-CN" smtClean="0">
                <a:ea typeface="宋体" panose="02010600030101010101" pitchFamily="2" charset="-122"/>
              </a:rPr>
              <a:t>i </a:t>
            </a:r>
            <a:r>
              <a:rPr lang="zh-CN" altLang="en-US" smtClean="0">
                <a:ea typeface="黑体" panose="02010609060101010101" pitchFamily="49" charset="-122"/>
              </a:rPr>
              <a:t>，然后使 </a:t>
            </a:r>
            <a:r>
              <a:rPr lang="en-US" altLang="zh-CN" smtClean="0">
                <a:ea typeface="宋体" panose="02010600030101010101" pitchFamily="2" charset="-122"/>
              </a:rPr>
              <a:t>i </a:t>
            </a:r>
            <a:r>
              <a:rPr lang="zh-CN" altLang="en-US" smtClean="0">
                <a:ea typeface="黑体" panose="02010609060101010101" pitchFamily="49" charset="-122"/>
              </a:rPr>
              <a:t>的值加 </a:t>
            </a:r>
            <a:r>
              <a:rPr lang="en-US" altLang="zh-CN" smtClean="0">
                <a:ea typeface="宋体" panose="02010600030101010101" pitchFamily="2" charset="-122"/>
              </a:rPr>
              <a:t>1 </a:t>
            </a:r>
            <a:r>
              <a:rPr lang="zh-CN" altLang="en-US" smtClean="0">
                <a:ea typeface="黑体" panose="02010609060101010101" pitchFamily="49" charset="-122"/>
              </a:rPr>
              <a:t>或减 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</a:p>
          <a:p>
            <a:pPr>
              <a:lnSpc>
                <a:spcPct val="110000"/>
              </a:lnSpc>
              <a:spcBef>
                <a:spcPct val="500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优先级：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</a:rPr>
              <a:t>优先级高于算术运算符，结合方向是 “自右向左”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66"/>
                </a:solidFill>
                <a:ea typeface="黑体" panose="02010609060101010101" pitchFamily="49" charset="-122"/>
              </a:rPr>
              <a:t>如：</a:t>
            </a:r>
            <a:r>
              <a:rPr lang="en-US" altLang="zh-CN" smtClean="0">
                <a:solidFill>
                  <a:srgbClr val="FF0066"/>
                </a:solidFill>
                <a:ea typeface="宋体" panose="02010600030101010101" pitchFamily="2" charset="-122"/>
              </a:rPr>
              <a:t>-i++  </a:t>
            </a:r>
            <a:r>
              <a:rPr lang="zh-CN" altLang="en-US" smtClean="0">
                <a:solidFill>
                  <a:srgbClr val="FF0066"/>
                </a:solidFill>
                <a:ea typeface="黑体" panose="02010609060101010101" pitchFamily="49" charset="-122"/>
              </a:rPr>
              <a:t>相当于 </a:t>
            </a:r>
            <a:r>
              <a:rPr lang="en-US" altLang="zh-CN" smtClean="0">
                <a:solidFill>
                  <a:srgbClr val="FF0066"/>
                </a:solidFill>
                <a:ea typeface="宋体" panose="02010600030101010101" pitchFamily="2" charset="-122"/>
              </a:rPr>
              <a:t>- ( i++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3239BA4-4572-4658-91E5-408D15588FA5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例：算术运算符应用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539750" y="1268413"/>
            <a:ext cx="8066088" cy="52562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</a:rPr>
              <a:t>#include &lt;stdio.h&gt;</a:t>
            </a:r>
          </a:p>
          <a:p>
            <a:pPr eaLnBrk="1" hangingPunct="1"/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</a:rPr>
              <a:t>int  main(void )</a:t>
            </a:r>
          </a:p>
          <a:p>
            <a:pPr eaLnBrk="1" hangingPunct="1"/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zh-CN" sz="2000">
                <a:latin typeface="Arial" panose="020B0604020202020204" pitchFamily="34" charset="0"/>
              </a:rPr>
              <a:t>      </a:t>
            </a:r>
            <a:r>
              <a:rPr lang="fr-FR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int a = 5, b = 3, c = 25, d = 12;</a:t>
            </a:r>
          </a:p>
          <a:p>
            <a:pPr eaLnBrk="1" hangingPunct="1"/>
            <a:r>
              <a:rPr lang="fr-FR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float f;</a:t>
            </a:r>
          </a:p>
          <a:p>
            <a:pPr eaLnBrk="1" hangingPunct="1"/>
            <a:r>
              <a:rPr lang="fr-FR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int re,in,de;</a:t>
            </a:r>
          </a:p>
          <a:p>
            <a:pPr eaLnBrk="1" hangingPunct="1"/>
            <a:r>
              <a:rPr lang="fr-FR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/* </a:t>
            </a:r>
            <a:r>
              <a:rPr lang="zh-CN" altLang="en-GB" sz="20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使用算术运算符</a:t>
            </a:r>
            <a:r>
              <a:rPr lang="zh-CN" altLang="fr-FR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*</a:t>
            </a:r>
            <a:r>
              <a:rPr lang="fr-FR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/</a:t>
            </a:r>
          </a:p>
          <a:p>
            <a:pPr eaLnBrk="1" hangingPunct="1"/>
            <a:r>
              <a:rPr lang="fr-FR" altLang="zh-CN" sz="2000">
                <a:solidFill>
                  <a:srgbClr val="CC33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f = a / b; // </a:t>
            </a:r>
            <a:r>
              <a:rPr lang="zh-CN" altLang="en-GB" sz="2000">
                <a:solidFill>
                  <a:srgbClr val="CC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除法</a:t>
            </a:r>
            <a:endParaRPr lang="zh-CN" altLang="fr-FR" sz="2000">
              <a:solidFill>
                <a:srgbClr val="CC33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lang="fr-FR" altLang="zh-CN" sz="2000">
                <a:solidFill>
                  <a:srgbClr val="CC33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re = a % b; // </a:t>
            </a:r>
            <a:r>
              <a:rPr lang="zh-CN" altLang="en-GB" sz="2000">
                <a:solidFill>
                  <a:srgbClr val="CC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求模</a:t>
            </a:r>
            <a:endParaRPr lang="zh-CN" altLang="fr-FR" sz="2000">
              <a:solidFill>
                <a:srgbClr val="CC33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lang="fr-FR" altLang="zh-CN" sz="2000">
                <a:solidFill>
                  <a:srgbClr val="CC33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in = ++c;</a:t>
            </a:r>
          </a:p>
          <a:p>
            <a:pPr eaLnBrk="1" hangingPunct="1"/>
            <a:r>
              <a:rPr lang="fr-FR" altLang="zh-CN" sz="2000">
                <a:solidFill>
                  <a:srgbClr val="CC33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de = d--;</a:t>
            </a:r>
          </a:p>
          <a:p>
            <a:pPr eaLnBrk="1" hangingPunct="1"/>
            <a:r>
              <a:rPr lang="fr-FR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printf ("</a:t>
            </a:r>
            <a:r>
              <a:rPr lang="zh-CN" altLang="en-GB" sz="20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商为</a:t>
            </a:r>
            <a:r>
              <a:rPr lang="zh-CN" altLang="fr-FR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fr-FR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%f\n",f);</a:t>
            </a:r>
          </a:p>
          <a:p>
            <a:pPr eaLnBrk="1" hangingPunct="1"/>
            <a:r>
              <a:rPr lang="fr-FR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printf ("</a:t>
            </a:r>
            <a:r>
              <a:rPr lang="zh-CN" altLang="en-GB" sz="20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余数为</a:t>
            </a:r>
            <a:r>
              <a:rPr lang="zh-CN" altLang="fr-FR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fr-FR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%d\n",re);</a:t>
            </a:r>
          </a:p>
          <a:p>
            <a:pPr eaLnBrk="1" hangingPunct="1"/>
            <a:r>
              <a:rPr lang="fr-FR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printf (“</a:t>
            </a:r>
            <a:r>
              <a:rPr lang="zh-CN" altLang="en-GB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</a:t>
            </a:r>
            <a:r>
              <a:rPr lang="zh-CN" altLang="fr-FR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fr-FR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GB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后为</a:t>
            </a:r>
            <a:r>
              <a:rPr lang="zh-CN" altLang="fr-FR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fr-FR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%d  %d\n”,in,c);</a:t>
            </a:r>
          </a:p>
          <a:p>
            <a:pPr eaLnBrk="1" hangingPunct="1"/>
            <a:r>
              <a:rPr lang="fr-FR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printf ("</a:t>
            </a:r>
            <a:r>
              <a:rPr lang="zh-CN" altLang="en-GB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减</a:t>
            </a:r>
            <a:r>
              <a:rPr lang="zh-CN" altLang="fr-FR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fr-FR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GB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后为</a:t>
            </a:r>
            <a:r>
              <a:rPr lang="zh-CN" altLang="fr-FR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fr-FR" altLang="zh-CN" sz="20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%d  %d\n",de,d);</a:t>
            </a:r>
          </a:p>
          <a:p>
            <a:pPr eaLnBrk="1" hangingPunct="1"/>
            <a:r>
              <a:rPr lang="en-US" altLang="zh-CN" sz="2000">
                <a:latin typeface="Arial" panose="020B0604020202020204" pitchFamily="34" charset="0"/>
              </a:rPr>
              <a:t>     </a:t>
            </a:r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</a:rPr>
              <a:t>return 0;</a:t>
            </a:r>
          </a:p>
          <a:p>
            <a:pPr eaLnBrk="1" hangingPunct="1"/>
            <a:r>
              <a:rPr lang="en-US" altLang="zh-CN" sz="2000">
                <a:solidFill>
                  <a:schemeClr val="bg2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5292725" y="3573463"/>
            <a:ext cx="3311525" cy="2235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输出：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商为 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1.000000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余数为 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加 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后为 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26  26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减 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 </a:t>
            </a: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后为 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12  11</a:t>
            </a:r>
          </a:p>
        </p:txBody>
      </p:sp>
      <p:sp>
        <p:nvSpPr>
          <p:cNvPr id="139269" name="Oval 5"/>
          <p:cNvSpPr>
            <a:spLocks noChangeArrowheads="1"/>
          </p:cNvSpPr>
          <p:nvPr/>
        </p:nvSpPr>
        <p:spPr bwMode="auto">
          <a:xfrm>
            <a:off x="5089525" y="3921125"/>
            <a:ext cx="2089150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nimBg="1"/>
      <p:bldP spid="13926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8353D92-756F-444B-9CE8-1E8B500945FE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mtClean="0">
                <a:solidFill>
                  <a:schemeClr val="bg2"/>
                </a:solidFill>
              </a:rPr>
              <a:t>将下列数学算式转换为</a:t>
            </a:r>
            <a:r>
              <a:rPr lang="en-US" altLang="zh-CN" sz="2800" smtClean="0">
                <a:solidFill>
                  <a:schemeClr val="bg2"/>
                </a:solidFill>
              </a:rPr>
              <a:t>C</a:t>
            </a:r>
            <a:r>
              <a:rPr lang="zh-CN" altLang="en-US" sz="2800" smtClean="0">
                <a:solidFill>
                  <a:schemeClr val="bg2"/>
                </a:solidFill>
              </a:rPr>
              <a:t>语言表达式</a:t>
            </a:r>
            <a:r>
              <a:rPr lang="zh-CN" altLang="en-US" sz="2800" b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894" name="Object 5"/>
          <p:cNvGraphicFramePr>
            <a:graphicFrameLocks noChangeAspect="1"/>
          </p:cNvGraphicFramePr>
          <p:nvPr/>
        </p:nvGraphicFramePr>
        <p:xfrm>
          <a:off x="1098550" y="1557338"/>
          <a:ext cx="190817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公式" r:id="rId3" imgW="672808" imgH="393529" progId="Equation.3">
                  <p:embed/>
                </p:oleObj>
              </mc:Choice>
              <mc:Fallback>
                <p:oleObj name="公式" r:id="rId3" imgW="672808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557338"/>
                        <a:ext cx="1908175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896" name="Object 7"/>
          <p:cNvGraphicFramePr>
            <a:graphicFrameLocks noChangeAspect="1"/>
          </p:cNvGraphicFramePr>
          <p:nvPr/>
        </p:nvGraphicFramePr>
        <p:xfrm>
          <a:off x="4727575" y="1712913"/>
          <a:ext cx="22098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公式" r:id="rId5" imgW="927100" imgH="457200" progId="Equation.3">
                  <p:embed/>
                </p:oleObj>
              </mc:Choice>
              <mc:Fallback>
                <p:oleObj name="公式" r:id="rId5" imgW="9271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1712913"/>
                        <a:ext cx="22098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898" name="Object 9"/>
          <p:cNvGraphicFramePr>
            <a:graphicFrameLocks noChangeAspect="1"/>
          </p:cNvGraphicFramePr>
          <p:nvPr/>
        </p:nvGraphicFramePr>
        <p:xfrm>
          <a:off x="1331913" y="3716338"/>
          <a:ext cx="1346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公式" r:id="rId7" imgW="469696" imgH="520474" progId="Equation.3">
                  <p:embed/>
                </p:oleObj>
              </mc:Choice>
              <mc:Fallback>
                <p:oleObj name="公式" r:id="rId7" imgW="469696" imgH="5204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16338"/>
                        <a:ext cx="1346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7900" name="Object 11"/>
          <p:cNvGraphicFramePr>
            <a:graphicFrameLocks noChangeAspect="1"/>
          </p:cNvGraphicFramePr>
          <p:nvPr/>
        </p:nvGraphicFramePr>
        <p:xfrm>
          <a:off x="5003800" y="3789363"/>
          <a:ext cx="180022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公式" r:id="rId9" imgW="520474" imgH="342751" progId="Equation.3">
                  <p:embed/>
                </p:oleObj>
              </mc:Choice>
              <mc:Fallback>
                <p:oleObj name="公式" r:id="rId9" imgW="520474" imgH="34275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789363"/>
                        <a:ext cx="180022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9A14404-6D10-4432-8E75-897E959E074A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求下列表达式的值</a:t>
            </a:r>
            <a:r>
              <a:rPr lang="zh-CN" altLang="en-US" b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zh-CN" altLang="en-US" smtClean="0">
                <a:ea typeface="黑体" panose="02010609060101010101" pitchFamily="49" charset="-122"/>
              </a:rPr>
              <a:t>已知</a:t>
            </a:r>
            <a:r>
              <a:rPr lang="en-US" altLang="zh-CN" smtClean="0">
                <a:ea typeface="宋体" panose="02010600030101010101" pitchFamily="2" charset="-122"/>
              </a:rPr>
              <a:t>a=5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b=3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x=3.5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y=2.6</a:t>
            </a:r>
            <a:r>
              <a:rPr lang="zh-CN" altLang="en-US" smtClean="0">
                <a:ea typeface="黑体" panose="02010609060101010101" pitchFamily="49" charset="-122"/>
              </a:rPr>
              <a:t>，求下列表达式的值： </a:t>
            </a:r>
          </a:p>
          <a:p>
            <a:r>
              <a:rPr lang="zh-CN" altLang="en-US" smtClean="0">
                <a:ea typeface="黑体" panose="02010609060101010101" pitchFamily="49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）</a:t>
            </a:r>
            <a:r>
              <a:rPr lang="en-US" altLang="zh-CN" smtClean="0">
                <a:ea typeface="宋体" panose="02010600030101010101" pitchFamily="2" charset="-122"/>
              </a:rPr>
              <a:t>x+a%3*(int)(x+y)%2/4</a:t>
            </a:r>
          </a:p>
          <a:p>
            <a:r>
              <a:rPr lang="zh-CN" altLang="en-US" smtClean="0">
                <a:ea typeface="黑体" panose="02010609060101010101" pitchFamily="49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）</a:t>
            </a:r>
            <a:r>
              <a:rPr lang="en-US" altLang="zh-CN" smtClean="0">
                <a:ea typeface="宋体" panose="02010600030101010101" pitchFamily="2" charset="-122"/>
              </a:rPr>
              <a:t>(float)(a+b)/2+(int)x%(int)y</a:t>
            </a:r>
          </a:p>
          <a:p>
            <a:r>
              <a:rPr lang="zh-CN" altLang="en-US" smtClean="0">
                <a:ea typeface="黑体" panose="02010609060101010101" pitchFamily="49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黑体" panose="02010609060101010101" pitchFamily="49" charset="-122"/>
              </a:rPr>
              <a:t>）</a:t>
            </a:r>
            <a:r>
              <a:rPr lang="en-US" altLang="zh-CN" smtClean="0">
                <a:ea typeface="宋体" panose="02010600030101010101" pitchFamily="2" charset="-122"/>
              </a:rPr>
              <a:t>a/b+x/y-(int)x%3*(float)a/b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7183E68-14A5-48CC-AEDB-12ED31AFA9D5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赋值运算符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4932363" y="1341438"/>
            <a:ext cx="29638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en-US" altLang="zh-CN" sz="40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36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36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3600" b="1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468313" y="2301875"/>
            <a:ext cx="4654550" cy="3165475"/>
          </a:xfrm>
          <a:prstGeom prst="rect">
            <a:avLst/>
          </a:prstGeom>
          <a:solidFill>
            <a:srgbClr val="FFFFCC"/>
          </a:solidFill>
          <a:ln w="25400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00FF"/>
                </a:solidFill>
                <a:latin typeface="Courier New" panose="02070309020205020404" pitchFamily="49" charset="0"/>
              </a:rPr>
              <a:t>height </a:t>
            </a:r>
            <a:r>
              <a:rPr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=</a:t>
            </a:r>
            <a:r>
              <a:rPr lang="en-US" altLang="zh-CN" sz="3200" b="1">
                <a:solidFill>
                  <a:srgbClr val="0000FF"/>
                </a:solidFill>
                <a:latin typeface="Courier New" panose="02070309020205020404" pitchFamily="49" charset="0"/>
              </a:rPr>
              <a:t> 177.5;</a:t>
            </a:r>
          </a:p>
          <a:p>
            <a:pPr eaLnBrk="1" hangingPunct="1">
              <a:defRPr/>
            </a:pPr>
            <a:r>
              <a:rPr lang="en-US" altLang="zh-CN" sz="3200" b="1">
                <a:solidFill>
                  <a:srgbClr val="0000FF"/>
                </a:solidFill>
                <a:latin typeface="Courier New" panose="02070309020205020404" pitchFamily="49" charset="0"/>
              </a:rPr>
              <a:t>weight </a:t>
            </a:r>
            <a:r>
              <a:rPr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=</a:t>
            </a:r>
            <a:r>
              <a:rPr lang="en-US" altLang="zh-CN" sz="3200" b="1">
                <a:solidFill>
                  <a:srgbClr val="0000FF"/>
                </a:solidFill>
                <a:latin typeface="Courier New" panose="02070309020205020404" pitchFamily="49" charset="0"/>
              </a:rPr>
              <a:t> 78;</a:t>
            </a:r>
          </a:p>
          <a:p>
            <a:pPr eaLnBrk="1" hangingPunct="1">
              <a:defRPr/>
            </a:pPr>
            <a:r>
              <a:rPr lang="en-US" altLang="zh-CN" sz="3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  <a:cs typeface="Courier New" panose="02070309020205020404" pitchFamily="49" charset="0"/>
              </a:rPr>
              <a:t>=</a:t>
            </a:r>
            <a:r>
              <a:rPr lang="en-US" altLang="zh-CN" sz="3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a+b;</a:t>
            </a:r>
          </a:p>
          <a:p>
            <a:pPr eaLnBrk="1" hangingPunct="1">
              <a:defRPr/>
            </a:pPr>
            <a:r>
              <a:rPr lang="en-US" altLang="zh-CN" sz="3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=</a:t>
            </a:r>
            <a:r>
              <a:rPr lang="en-US" altLang="zh-CN" sz="3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sin(a)+sin(b);</a:t>
            </a:r>
          </a:p>
          <a:p>
            <a:pPr eaLnBrk="1" hangingPunct="1">
              <a:defRPr/>
            </a:pPr>
            <a:r>
              <a:rPr lang="en-US" altLang="zh-CN" sz="3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=</a:t>
            </a:r>
            <a:r>
              <a:rPr lang="en-US" altLang="zh-CN" sz="3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=</a:t>
            </a:r>
            <a:r>
              <a:rPr lang="en-US" altLang="zh-CN" sz="3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=</a:t>
            </a:r>
            <a:r>
              <a:rPr lang="en-US" altLang="zh-CN" sz="32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5;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323850" y="5516563"/>
            <a:ext cx="882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3888" indent="-623888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03275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982663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作用是将一个数据（或表达式的值）赋给一个变量。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395288" y="1341438"/>
            <a:ext cx="4464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>
                <a:solidFill>
                  <a:schemeClr val="bg2"/>
                </a:solidFill>
                <a:ea typeface="黑体" panose="02010609060101010101" pitchFamily="49" charset="-122"/>
              </a:rPr>
              <a:t>最简单的赋值运算符：</a:t>
            </a:r>
            <a:r>
              <a:rPr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=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160"/>
                            </p:stCondLst>
                            <p:childTnLst>
                              <p:par>
                                <p:cTn id="22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/>
      <p:bldP spid="142340" grpId="0" animBg="1"/>
      <p:bldP spid="142340" grpId="1" animBg="1"/>
      <p:bldP spid="142343" grpId="0"/>
      <p:bldP spid="1423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680DA4D-0D0B-48BD-88D1-37CD1D22FEB9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复合赋值运算符</a:t>
            </a:r>
          </a:p>
        </p:txBody>
      </p:sp>
      <p:graphicFrame>
        <p:nvGraphicFramePr>
          <p:cNvPr id="143497" name="Group 137"/>
          <p:cNvGraphicFramePr>
            <a:graphicFrameLocks noGrp="1"/>
          </p:cNvGraphicFramePr>
          <p:nvPr>
            <p:ph idx="1"/>
          </p:nvPr>
        </p:nvGraphicFramePr>
        <p:xfrm>
          <a:off x="457200" y="1766888"/>
          <a:ext cx="8229600" cy="3095625"/>
        </p:xfrm>
        <a:graphic>
          <a:graphicData uri="http://schemas.openxmlformats.org/drawingml/2006/table">
            <a:tbl>
              <a:tblPr/>
              <a:tblGrid>
                <a:gridCol w="1522413"/>
                <a:gridCol w="1427162"/>
                <a:gridCol w="2011363"/>
                <a:gridCol w="3268662"/>
              </a:tblGrid>
              <a:tr h="604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运算符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表达式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计算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结果（假设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X=10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 +=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= X + 5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 -=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= X - 5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*=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= X 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 /=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= X /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%=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= X %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9F862F2-7E85-498D-A770-1405047EDC89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赋值运算符使用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539750" y="1412875"/>
            <a:ext cx="8426450" cy="43211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chemeClr val="bg2"/>
                </a:solidFill>
                <a:latin typeface="Arial" panose="020B0604020202020204" pitchFamily="34" charset="0"/>
              </a:rPr>
              <a:t>#include &lt;stdio.h&gt;</a:t>
            </a:r>
          </a:p>
          <a:p>
            <a:pPr eaLnBrk="1" hangingPunct="1"/>
            <a:r>
              <a:rPr lang="en-US" altLang="zh-CN" sz="2600">
                <a:solidFill>
                  <a:schemeClr val="bg2"/>
                </a:solidFill>
                <a:latin typeface="Arial" panose="020B0604020202020204" pitchFamily="34" charset="0"/>
              </a:rPr>
              <a:t>int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600">
                <a:solidFill>
                  <a:schemeClr val="bg2"/>
                </a:solidFill>
                <a:latin typeface="Arial" panose="020B0604020202020204" pitchFamily="34" charset="0"/>
              </a:rPr>
              <a:t> main (void)</a:t>
            </a:r>
          </a:p>
          <a:p>
            <a:pPr eaLnBrk="1" hangingPunct="1"/>
            <a:r>
              <a:rPr lang="en-US" altLang="zh-CN" sz="2600">
                <a:solidFill>
                  <a:schemeClr val="bg2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zh-CN" sz="2600">
                <a:solidFill>
                  <a:schemeClr val="bg2"/>
                </a:solidFill>
                <a:latin typeface="Arial" panose="020B0604020202020204" pitchFamily="34" charset="0"/>
              </a:rPr>
              <a:t>      float book_price = 60.75;    //</a:t>
            </a:r>
            <a:r>
              <a:rPr lang="zh-CN" altLang="en-US" sz="2600">
                <a:solidFill>
                  <a:schemeClr val="bg2"/>
                </a:solidFill>
                <a:latin typeface="Arial" panose="020B0604020202020204" pitchFamily="34" charset="0"/>
              </a:rPr>
              <a:t>存放书的价格</a:t>
            </a:r>
          </a:p>
          <a:p>
            <a:pPr eaLnBrk="1" hangingPunct="1"/>
            <a:endParaRPr lang="zh-CN" altLang="en-US" sz="26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600">
                <a:solidFill>
                  <a:schemeClr val="bg2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2600">
                <a:solidFill>
                  <a:schemeClr val="bg2"/>
                </a:solidFill>
                <a:latin typeface="Arial" panose="020B0604020202020204" pitchFamily="34" charset="0"/>
              </a:rPr>
              <a:t>printf("\n </a:t>
            </a:r>
            <a:r>
              <a:rPr lang="zh-CN" altLang="en-US" sz="26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书的价格</a:t>
            </a:r>
            <a:r>
              <a:rPr lang="zh-CN" altLang="en-US" sz="26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600">
                <a:solidFill>
                  <a:schemeClr val="bg2"/>
                </a:solidFill>
                <a:latin typeface="Arial" panose="020B0604020202020204" pitchFamily="34" charset="0"/>
              </a:rPr>
              <a:t>= %f",book_price);</a:t>
            </a:r>
          </a:p>
          <a:p>
            <a:pPr eaLnBrk="1" hangingPunct="1"/>
            <a:r>
              <a:rPr lang="en-US" altLang="zh-CN" sz="2600">
                <a:solidFill>
                  <a:schemeClr val="bg2"/>
                </a:solidFill>
                <a:latin typeface="Arial" panose="020B0604020202020204" pitchFamily="34" charset="0"/>
              </a:rPr>
              <a:t>      book_price += 12.50;</a:t>
            </a:r>
          </a:p>
          <a:p>
            <a:pPr eaLnBrk="1" hangingPunct="1"/>
            <a:r>
              <a:rPr lang="en-US" altLang="zh-CN" sz="2600">
                <a:solidFill>
                  <a:schemeClr val="bg2"/>
                </a:solidFill>
                <a:latin typeface="Arial" panose="020B0604020202020204" pitchFamily="34" charset="0"/>
              </a:rPr>
              <a:t>      printf("\n </a:t>
            </a:r>
            <a:r>
              <a:rPr lang="zh-CN" altLang="en-US" sz="26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书的新价格</a:t>
            </a:r>
            <a:r>
              <a:rPr lang="zh-CN" altLang="en-US" sz="26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600">
                <a:solidFill>
                  <a:schemeClr val="bg2"/>
                </a:solidFill>
                <a:latin typeface="Arial" panose="020B0604020202020204" pitchFamily="34" charset="0"/>
              </a:rPr>
              <a:t>=%f\n",book_price);</a:t>
            </a:r>
          </a:p>
          <a:p>
            <a:pPr eaLnBrk="1" hangingPunct="1"/>
            <a:r>
              <a:rPr lang="en-US" altLang="zh-CN" sz="2600">
                <a:solidFill>
                  <a:schemeClr val="bg2"/>
                </a:solidFill>
                <a:latin typeface="Arial" panose="020B0604020202020204" pitchFamily="34" charset="0"/>
              </a:rPr>
              <a:t>      return 0;</a:t>
            </a:r>
          </a:p>
          <a:p>
            <a:pPr eaLnBrk="1" hangingPunct="1"/>
            <a:r>
              <a:rPr lang="en-US" altLang="zh-CN" sz="2600">
                <a:solidFill>
                  <a:schemeClr val="bg2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3924300" y="2205038"/>
            <a:ext cx="4621213" cy="431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book_price=book_price+12.50;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1116013" y="4005263"/>
            <a:ext cx="3168650" cy="36036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390" name="Line 6"/>
          <p:cNvSpPr>
            <a:spLocks noChangeShapeType="1"/>
          </p:cNvSpPr>
          <p:nvPr/>
        </p:nvSpPr>
        <p:spPr bwMode="auto">
          <a:xfrm flipV="1">
            <a:off x="3348038" y="2636838"/>
            <a:ext cx="2663825" cy="1368425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4391" name="Picture 7" descr="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868863"/>
            <a:ext cx="6265862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1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animBg="1"/>
      <p:bldP spid="144388" grpId="0" animBg="1"/>
      <p:bldP spid="144389" grpId="0" animBg="1"/>
      <p:bldP spid="14439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E73DD0D-DFFE-4498-9B87-B9D9925BCA33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逗号运算符与逗号表达式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351837" cy="5040312"/>
          </a:xfrm>
        </p:spPr>
        <p:txBody>
          <a:bodyPr/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mtClean="0">
                <a:ea typeface="黑体" panose="02010609060101010101" pitchFamily="49" charset="-122"/>
              </a:rPr>
              <a:t>形式：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表达式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1, 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表达式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2, ……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，表达式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mtClean="0">
                <a:ea typeface="黑体" panose="02010609060101010101" pitchFamily="49" charset="-122"/>
              </a:rPr>
              <a:t>作用：用于连接表达式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mtClean="0">
                <a:ea typeface="黑体" panose="02010609060101010101" pitchFamily="49" charset="-122"/>
              </a:rPr>
              <a:t>计算过程：先求解表达式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，再求解表达式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，</a:t>
            </a:r>
            <a:r>
              <a:rPr lang="en-US" altLang="zh-CN" smtClean="0">
                <a:ea typeface="宋体" panose="02010600030101010101" pitchFamily="2" charset="-122"/>
              </a:rPr>
              <a:t>……</a:t>
            </a:r>
            <a:r>
              <a:rPr lang="zh-CN" altLang="en-US" smtClean="0">
                <a:ea typeface="黑体" panose="02010609060101010101" pitchFamily="49" charset="-122"/>
              </a:rPr>
              <a:t>，一直求到表达式</a:t>
            </a:r>
            <a:r>
              <a:rPr lang="en-US" altLang="zh-CN" smtClean="0">
                <a:ea typeface="宋体" panose="02010600030101010101" pitchFamily="2" charset="-122"/>
              </a:rPr>
              <a:t>n</a:t>
            </a:r>
            <a:r>
              <a:rPr lang="zh-CN" altLang="en-US" smtClean="0">
                <a:ea typeface="黑体" panose="02010609060101010101" pitchFamily="49" charset="-122"/>
              </a:rPr>
              <a:t>，整个逗号表达式的值是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表达式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mtClean="0">
                <a:solidFill>
                  <a:srgbClr val="FF0000"/>
                </a:solidFill>
                <a:ea typeface="黑体" panose="02010609060101010101" pitchFamily="49" charset="-122"/>
              </a:rPr>
              <a:t>的值</a:t>
            </a:r>
            <a:r>
              <a:rPr lang="zh-CN" altLang="en-US" smtClean="0">
                <a:ea typeface="黑体" panose="02010609060101010101" pitchFamily="49" charset="-122"/>
              </a:rPr>
              <a:t>。</a:t>
            </a:r>
          </a:p>
          <a:p>
            <a:pPr>
              <a:defRPr/>
            </a:pPr>
            <a:r>
              <a:rPr lang="zh-CN" altLang="en-US" smtClean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★逗号运算符的优先级最低，结合方向自左到右</a:t>
            </a:r>
          </a:p>
          <a:p>
            <a:pPr>
              <a:defRPr/>
            </a:pPr>
            <a:r>
              <a:rPr lang="zh-CN" altLang="en-US" smtClean="0">
                <a:ea typeface="黑体" panose="02010609060101010101" pitchFamily="49" charset="-122"/>
              </a:rPr>
              <a:t>例</a:t>
            </a:r>
            <a:r>
              <a:rPr lang="en-US" altLang="zh-CN" smtClean="0">
                <a:ea typeface="宋体" panose="02010600030101010101" pitchFamily="2" charset="-122"/>
              </a:rPr>
              <a:t>:  x=(a=3, 6*3) </a:t>
            </a:r>
          </a:p>
          <a:p>
            <a:pPr>
              <a:defRPr/>
            </a:pPr>
            <a:r>
              <a:rPr lang="en-US" altLang="zh-CN" smtClean="0">
                <a:ea typeface="宋体" panose="02010600030101010101" pitchFamily="2" charset="-122"/>
              </a:rPr>
              <a:t>       </a:t>
            </a:r>
            <a:r>
              <a:rPr lang="en-US" altLang="zh-CN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a=3</a:t>
            </a: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en-US" altLang="zh-CN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x=18  </a:t>
            </a:r>
            <a:r>
              <a:rPr lang="zh-CN" altLang="en-US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表达式的值为</a:t>
            </a:r>
            <a:r>
              <a:rPr lang="en-US" altLang="zh-CN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18</a:t>
            </a:r>
          </a:p>
          <a:p>
            <a:pPr>
              <a:defRPr/>
            </a:pPr>
            <a:r>
              <a:rPr lang="en-US" altLang="zh-CN" smtClean="0">
                <a:ea typeface="宋体" panose="02010600030101010101" pitchFamily="2" charset="-122"/>
              </a:rPr>
              <a:t>       x=a=3,3*a</a:t>
            </a:r>
          </a:p>
          <a:p>
            <a:pPr>
              <a:defRPr/>
            </a:pPr>
            <a:r>
              <a:rPr lang="en-US" altLang="zh-CN" smtClean="0">
                <a:ea typeface="宋体" panose="02010600030101010101" pitchFamily="2" charset="-122"/>
              </a:rPr>
              <a:t>      </a:t>
            </a:r>
            <a:r>
              <a:rPr lang="zh-CN" altLang="en-US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表达式的值为</a:t>
            </a:r>
            <a:r>
              <a:rPr lang="en-US" altLang="zh-CN" smtClean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9</a:t>
            </a:r>
            <a:endParaRPr lang="zh-CN" altLang="en-US" sz="220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30A6F00-AEF9-4D93-B5EF-83236F53B031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算法的表示方法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24862" cy="54721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/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solidFill>
                  <a:srgbClr val="0000CC"/>
                </a:solidFill>
                <a:ea typeface="黑体" panose="02010609060101010101" pitchFamily="49" charset="-122"/>
              </a:rPr>
              <a:t>自然语言表示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solidFill>
                  <a:srgbClr val="0000CC"/>
                </a:solidFill>
                <a:ea typeface="黑体" panose="02010609060101010101" pitchFamily="49" charset="-122"/>
              </a:rPr>
              <a:t>传统的流程图表示</a:t>
            </a:r>
          </a:p>
          <a:p>
            <a:pPr lvl="1"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黑体" panose="02010609060101010101" pitchFamily="49" charset="-122"/>
              </a:rPr>
              <a:t>在</a:t>
            </a:r>
            <a:r>
              <a:rPr lang="en-US" altLang="zh-CN" smtClean="0">
                <a:ea typeface="宋体" panose="02010600030101010101" pitchFamily="2" charset="-122"/>
              </a:rPr>
              <a:t>1966</a:t>
            </a:r>
            <a:r>
              <a:rPr lang="zh-CN" altLang="en-US" smtClean="0">
                <a:ea typeface="黑体" panose="02010609060101010101" pitchFamily="49" charset="-122"/>
              </a:rPr>
              <a:t>年，</a:t>
            </a:r>
            <a:r>
              <a:rPr lang="en-US" altLang="zh-CN" smtClean="0">
                <a:ea typeface="宋体" panose="02010600030101010101" pitchFamily="2" charset="-122"/>
              </a:rPr>
              <a:t>Bohra </a:t>
            </a:r>
            <a:r>
              <a:rPr lang="zh-CN" altLang="en-US" smtClean="0">
                <a:ea typeface="黑体" panose="02010609060101010101" pitchFamily="49" charset="-122"/>
              </a:rPr>
              <a:t>与 </a:t>
            </a:r>
            <a:r>
              <a:rPr lang="en-US" altLang="zh-CN" smtClean="0">
                <a:ea typeface="宋体" panose="02010600030101010101" pitchFamily="2" charset="-122"/>
              </a:rPr>
              <a:t>Jacopini </a:t>
            </a:r>
            <a:r>
              <a:rPr lang="zh-CN" altLang="en-US" smtClean="0">
                <a:ea typeface="黑体" panose="02010609060101010101" pitchFamily="49" charset="-122"/>
              </a:rPr>
              <a:t>提出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en-US" altLang="zh-CN" smtClean="0">
                <a:solidFill>
                  <a:srgbClr val="0000CC"/>
                </a:solidFill>
                <a:ea typeface="宋体" panose="02010600030101010101" pitchFamily="2" charset="-122"/>
              </a:rPr>
              <a:t>N-S</a:t>
            </a:r>
            <a:r>
              <a:rPr lang="zh-CN" altLang="en-US" smtClean="0">
                <a:solidFill>
                  <a:srgbClr val="0000CC"/>
                </a:solidFill>
                <a:ea typeface="黑体" panose="02010609060101010101" pitchFamily="49" charset="-122"/>
              </a:rPr>
              <a:t>结构化流程图表示</a:t>
            </a:r>
          </a:p>
          <a:p>
            <a:pPr lvl="1"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en-US" altLang="zh-CN" smtClean="0">
                <a:ea typeface="宋体" panose="02010600030101010101" pitchFamily="2" charset="-122"/>
              </a:rPr>
              <a:t>1973</a:t>
            </a:r>
            <a:r>
              <a:rPr lang="zh-CN" altLang="en-US" smtClean="0">
                <a:ea typeface="黑体" panose="02010609060101010101" pitchFamily="49" charset="-122"/>
              </a:rPr>
              <a:t>年，美国学者</a:t>
            </a:r>
            <a:r>
              <a:rPr lang="en-US" altLang="zh-CN" smtClean="0">
                <a:ea typeface="宋体" panose="02010600030101010101" pitchFamily="2" charset="-122"/>
              </a:rPr>
              <a:t>I.Nassi </a:t>
            </a:r>
            <a:r>
              <a:rPr lang="zh-CN" altLang="en-US" smtClean="0">
                <a:ea typeface="黑体" panose="02010609060101010101" pitchFamily="49" charset="-122"/>
              </a:rPr>
              <a:t>和 </a:t>
            </a:r>
            <a:r>
              <a:rPr lang="en-US" altLang="zh-CN" smtClean="0">
                <a:ea typeface="宋体" panose="02010600030101010101" pitchFamily="2" charset="-122"/>
              </a:rPr>
              <a:t>B.Shneiderman </a:t>
            </a:r>
            <a:r>
              <a:rPr lang="zh-CN" altLang="en-US" smtClean="0">
                <a:ea typeface="黑体" panose="02010609060101010101" pitchFamily="49" charset="-122"/>
              </a:rPr>
              <a:t>提出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solidFill>
                  <a:srgbClr val="0000CC"/>
                </a:solidFill>
                <a:ea typeface="黑体" panose="02010609060101010101" pitchFamily="49" charset="-122"/>
              </a:rPr>
              <a:t>伪代码表示</a:t>
            </a: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1042988" y="4076700"/>
            <a:ext cx="7467600" cy="2376488"/>
            <a:chOff x="612" y="2296"/>
            <a:chExt cx="4704" cy="1497"/>
          </a:xfrm>
        </p:grpSpPr>
        <p:sp>
          <p:nvSpPr>
            <p:cNvPr id="7174" name="AutoShape 5"/>
            <p:cNvSpPr>
              <a:spLocks noChangeArrowheads="1"/>
            </p:cNvSpPr>
            <p:nvPr/>
          </p:nvSpPr>
          <p:spPr bwMode="auto">
            <a:xfrm>
              <a:off x="612" y="2344"/>
              <a:ext cx="816" cy="240"/>
            </a:xfrm>
            <a:prstGeom prst="flowChartAlternateProcess">
              <a:avLst/>
            </a:prstGeom>
            <a:noFill/>
            <a:ln w="12700" cap="sq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5" name="Text Box 6"/>
            <p:cNvSpPr txBox="1">
              <a:spLocks noChangeArrowheads="1"/>
            </p:cNvSpPr>
            <p:nvPr/>
          </p:nvSpPr>
          <p:spPr bwMode="auto">
            <a:xfrm>
              <a:off x="1696" y="2296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</a:rPr>
                <a:t>起止框</a:t>
              </a:r>
            </a:p>
          </p:txBody>
        </p:sp>
        <p:sp>
          <p:nvSpPr>
            <p:cNvPr id="7176" name="AutoShape 7"/>
            <p:cNvSpPr>
              <a:spLocks noChangeArrowheads="1"/>
            </p:cNvSpPr>
            <p:nvPr/>
          </p:nvSpPr>
          <p:spPr bwMode="auto">
            <a:xfrm>
              <a:off x="612" y="2654"/>
              <a:ext cx="816" cy="240"/>
            </a:xfrm>
            <a:prstGeom prst="flowChartInputOutput">
              <a:avLst/>
            </a:prstGeom>
            <a:noFill/>
            <a:ln w="12700" cap="sq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7" name="Text Box 8"/>
            <p:cNvSpPr txBox="1">
              <a:spLocks noChangeArrowheads="1"/>
            </p:cNvSpPr>
            <p:nvPr/>
          </p:nvSpPr>
          <p:spPr bwMode="auto">
            <a:xfrm>
              <a:off x="1696" y="2573"/>
              <a:ext cx="91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</a:rPr>
                <a:t>输入输出框</a:t>
              </a:r>
            </a:p>
          </p:txBody>
        </p:sp>
        <p:sp>
          <p:nvSpPr>
            <p:cNvPr id="7178" name="AutoShape 9"/>
            <p:cNvSpPr>
              <a:spLocks noChangeArrowheads="1"/>
            </p:cNvSpPr>
            <p:nvPr/>
          </p:nvSpPr>
          <p:spPr bwMode="auto">
            <a:xfrm>
              <a:off x="612" y="3040"/>
              <a:ext cx="816" cy="288"/>
            </a:xfrm>
            <a:prstGeom prst="flowChartDecision">
              <a:avLst/>
            </a:prstGeom>
            <a:noFill/>
            <a:ln w="12700" cap="sq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1668" y="3097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</a:rPr>
                <a:t>判断框</a:t>
              </a:r>
            </a:p>
          </p:txBody>
        </p:sp>
        <p:sp>
          <p:nvSpPr>
            <p:cNvPr id="7180" name="AutoShape 11"/>
            <p:cNvSpPr>
              <a:spLocks noChangeArrowheads="1"/>
            </p:cNvSpPr>
            <p:nvPr/>
          </p:nvSpPr>
          <p:spPr bwMode="auto">
            <a:xfrm>
              <a:off x="612" y="3505"/>
              <a:ext cx="816" cy="288"/>
            </a:xfrm>
            <a:prstGeom prst="flowChartProcess">
              <a:avLst/>
            </a:prstGeom>
            <a:noFill/>
            <a:ln w="12700" cap="sq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1" name="Text Box 12"/>
            <p:cNvSpPr txBox="1">
              <a:spLocks noChangeArrowheads="1"/>
            </p:cNvSpPr>
            <p:nvPr/>
          </p:nvSpPr>
          <p:spPr bwMode="auto">
            <a:xfrm>
              <a:off x="1668" y="3505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</a:rPr>
                <a:t>处理框</a:t>
              </a:r>
            </a:p>
          </p:txBody>
        </p:sp>
        <p:sp>
          <p:nvSpPr>
            <p:cNvPr id="7182" name="Line 13"/>
            <p:cNvSpPr>
              <a:spLocks noChangeShapeType="1"/>
            </p:cNvSpPr>
            <p:nvPr/>
          </p:nvSpPr>
          <p:spPr bwMode="auto">
            <a:xfrm>
              <a:off x="3198" y="2360"/>
              <a:ext cx="0" cy="240"/>
            </a:xfrm>
            <a:prstGeom prst="line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3" name="Line 14"/>
            <p:cNvSpPr>
              <a:spLocks noChangeShapeType="1"/>
            </p:cNvSpPr>
            <p:nvPr/>
          </p:nvSpPr>
          <p:spPr bwMode="auto">
            <a:xfrm>
              <a:off x="3444" y="2456"/>
              <a:ext cx="768" cy="0"/>
            </a:xfrm>
            <a:prstGeom prst="line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84" name="Text Box 15"/>
            <p:cNvSpPr txBox="1">
              <a:spLocks noChangeArrowheads="1"/>
            </p:cNvSpPr>
            <p:nvPr/>
          </p:nvSpPr>
          <p:spPr bwMode="auto">
            <a:xfrm>
              <a:off x="4404" y="2312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</a:rPr>
                <a:t>流向线</a:t>
              </a:r>
            </a:p>
          </p:txBody>
        </p:sp>
        <p:sp>
          <p:nvSpPr>
            <p:cNvPr id="7185" name="AutoShape 16"/>
            <p:cNvSpPr>
              <a:spLocks noChangeArrowheads="1"/>
            </p:cNvSpPr>
            <p:nvPr/>
          </p:nvSpPr>
          <p:spPr bwMode="auto">
            <a:xfrm>
              <a:off x="3391" y="2619"/>
              <a:ext cx="336" cy="288"/>
            </a:xfrm>
            <a:prstGeom prst="flowChartConnector">
              <a:avLst/>
            </a:prstGeom>
            <a:noFill/>
            <a:ln w="12700" cap="sq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6" name="Text Box 17"/>
            <p:cNvSpPr txBox="1">
              <a:spLocks noChangeArrowheads="1"/>
            </p:cNvSpPr>
            <p:nvPr/>
          </p:nvSpPr>
          <p:spPr bwMode="auto">
            <a:xfrm>
              <a:off x="4055" y="2704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</a:rPr>
                <a:t>连接点</a:t>
              </a:r>
            </a:p>
          </p:txBody>
        </p:sp>
        <p:grpSp>
          <p:nvGrpSpPr>
            <p:cNvPr id="7187" name="Group 18"/>
            <p:cNvGrpSpPr>
              <a:grpSpLocks/>
            </p:cNvGrpSpPr>
            <p:nvPr/>
          </p:nvGrpSpPr>
          <p:grpSpPr bwMode="auto">
            <a:xfrm>
              <a:off x="3204" y="3208"/>
              <a:ext cx="624" cy="299"/>
              <a:chOff x="3204" y="3403"/>
              <a:chExt cx="624" cy="299"/>
            </a:xfrm>
          </p:grpSpPr>
          <p:sp>
            <p:nvSpPr>
              <p:cNvPr id="7189" name="Line 19"/>
              <p:cNvSpPr>
                <a:spLocks noChangeShapeType="1"/>
              </p:cNvSpPr>
              <p:nvPr/>
            </p:nvSpPr>
            <p:spPr bwMode="auto">
              <a:xfrm>
                <a:off x="3204" y="3558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0" name="Line 20"/>
              <p:cNvSpPr>
                <a:spLocks noChangeShapeType="1"/>
              </p:cNvSpPr>
              <p:nvPr/>
            </p:nvSpPr>
            <p:spPr bwMode="auto">
              <a:xfrm flipH="1">
                <a:off x="3678" y="3403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1" name="Line 21"/>
              <p:cNvSpPr>
                <a:spLocks noChangeShapeType="1"/>
              </p:cNvSpPr>
              <p:nvPr/>
            </p:nvSpPr>
            <p:spPr bwMode="auto">
              <a:xfrm>
                <a:off x="3684" y="3414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192" name="Line 22"/>
              <p:cNvSpPr>
                <a:spLocks noChangeShapeType="1"/>
              </p:cNvSpPr>
              <p:nvPr/>
            </p:nvSpPr>
            <p:spPr bwMode="auto">
              <a:xfrm flipH="1">
                <a:off x="3684" y="3702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88" name="Text Box 23"/>
            <p:cNvSpPr txBox="1">
              <a:spLocks noChangeArrowheads="1"/>
            </p:cNvSpPr>
            <p:nvPr/>
          </p:nvSpPr>
          <p:spPr bwMode="auto">
            <a:xfrm>
              <a:off x="4059" y="319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</a:rPr>
                <a:t>注释框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AFD3606-A3A1-43F6-9E18-C8255E61EE06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类型转换举例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79388" y="1268413"/>
            <a:ext cx="8964612" cy="40767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#include  &lt;stdio.h&gt;</a:t>
            </a:r>
          </a:p>
          <a:p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int main(void)</a:t>
            </a:r>
          </a:p>
          <a:p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fr-FR" altLang="zh-CN" sz="2400" b="1">
                <a:solidFill>
                  <a:schemeClr val="bg2"/>
                </a:solidFill>
              </a:rPr>
              <a:t>      </a:t>
            </a:r>
            <a:r>
              <a:rPr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int  m = 5;</a:t>
            </a:r>
          </a:p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   printf("m / 2=%d\n", m/2);</a:t>
            </a:r>
          </a:p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   printf("(float)(m/2) = %f\n", (float)(m/2));</a:t>
            </a:r>
          </a:p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   printf("(float)m/2 = %f\n", (float)m/2);</a:t>
            </a:r>
          </a:p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   printf("m = %d\n", m);</a:t>
            </a:r>
          </a:p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   return 0;</a:t>
            </a:r>
            <a:endParaRPr lang="zh-CN" altLang="fr-FR" sz="2400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  <a:endParaRPr lang="en-US" altLang="zh-CN" sz="2400" b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146436" name="AutoShape 4"/>
          <p:cNvSpPr>
            <a:spLocks noChangeArrowheads="1"/>
          </p:cNvSpPr>
          <p:nvPr/>
        </p:nvSpPr>
        <p:spPr bwMode="auto">
          <a:xfrm>
            <a:off x="4932363" y="1196975"/>
            <a:ext cx="4211637" cy="1368425"/>
          </a:xfrm>
          <a:prstGeom prst="cloudCallout">
            <a:avLst>
              <a:gd name="adj1" fmla="val -44986"/>
              <a:gd name="adj2" fmla="val 98144"/>
            </a:avLst>
          </a:prstGeom>
          <a:solidFill>
            <a:srgbClr val="FFCC99"/>
          </a:solidFill>
          <a:ln w="9525">
            <a:solidFill>
              <a:srgbClr val="0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/>
          <a:lstStyle>
            <a:lvl1pPr marL="374650" indent="-3746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  <a:defRPr/>
            </a:pPr>
            <a:r>
              <a:rPr lang="zh-CN" altLang="en-US" sz="2000" b="1" smtClean="0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两个整数运算的结果</a:t>
            </a:r>
          </a:p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  <a:defRPr/>
            </a:pPr>
            <a:r>
              <a:rPr lang="zh-CN" altLang="en-US" sz="2000" b="1" smtClean="0">
                <a:solidFill>
                  <a:srgbClr val="33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还是整数，不是浮点数</a:t>
            </a:r>
          </a:p>
        </p:txBody>
      </p:sp>
      <p:pic>
        <p:nvPicPr>
          <p:cNvPr id="146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5013325"/>
            <a:ext cx="6408738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C6736F9-0FB5-43FF-9BBE-C8648394058A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混合类型运算与类型转换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675687" cy="5661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2400" smtClean="0">
                <a:ea typeface="黑体" panose="02010609060101010101" pitchFamily="49" charset="-122"/>
              </a:rPr>
              <a:t>自动类型转换</a:t>
            </a:r>
          </a:p>
          <a:p>
            <a:pPr marL="812800" lvl="1" indent="-276225">
              <a:lnSpc>
                <a:spcPct val="90000"/>
              </a:lnSpc>
            </a:pPr>
            <a:r>
              <a:rPr lang="zh-CN" altLang="en-GB" sz="2000" smtClean="0">
                <a:ea typeface="黑体" panose="02010609060101010101" pitchFamily="49" charset="-122"/>
              </a:rPr>
              <a:t>原则：把表示范围小的类型的值转换到表示范围大的类型的值</a:t>
            </a:r>
            <a:endParaRPr lang="en-GB" altLang="zh-CN" sz="2000" smtClean="0">
              <a:ea typeface="宋体" panose="02010600030101010101" pitchFamily="2" charset="-122"/>
            </a:endParaRPr>
          </a:p>
          <a:p>
            <a:pPr marL="812800" lvl="1" indent="-276225">
              <a:lnSpc>
                <a:spcPct val="90000"/>
              </a:lnSpc>
            </a:pPr>
            <a:endParaRPr lang="en-GB" altLang="zh-CN" sz="2000" smtClean="0">
              <a:ea typeface="宋体" panose="02010600030101010101" pitchFamily="2" charset="-122"/>
            </a:endParaRPr>
          </a:p>
          <a:p>
            <a:pPr marL="812800" lvl="1" indent="-276225">
              <a:lnSpc>
                <a:spcPct val="90000"/>
              </a:lnSpc>
            </a:pPr>
            <a:endParaRPr lang="en-GB" altLang="zh-CN" sz="2000" smtClean="0">
              <a:ea typeface="宋体" panose="02010600030101010101" pitchFamily="2" charset="-122"/>
            </a:endParaRPr>
          </a:p>
          <a:p>
            <a:pPr marL="812800" lvl="1" indent="-276225">
              <a:lnSpc>
                <a:spcPct val="90000"/>
              </a:lnSpc>
            </a:pPr>
            <a:endParaRPr lang="en-GB" altLang="zh-CN" sz="2000" smtClean="0">
              <a:ea typeface="宋体" panose="02010600030101010101" pitchFamily="2" charset="-122"/>
            </a:endParaRPr>
          </a:p>
          <a:p>
            <a:pPr marL="812800" lvl="1" indent="-276225">
              <a:lnSpc>
                <a:spcPct val="90000"/>
              </a:lnSpc>
            </a:pPr>
            <a:endParaRPr lang="zh-CN" altLang="en-US" sz="2000" smtClean="0">
              <a:ea typeface="黑体" panose="02010609060101010101" pitchFamily="49" charset="-122"/>
            </a:endParaRPr>
          </a:p>
          <a:p>
            <a:pPr marL="812800" lvl="1" indent="-276225">
              <a:lnSpc>
                <a:spcPct val="90000"/>
              </a:lnSpc>
            </a:pPr>
            <a:endParaRPr lang="zh-CN" altLang="en-US" sz="2000" smtClean="0"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sz="2400" smtClean="0"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sz="2400" smtClean="0">
              <a:ea typeface="黑体" panose="02010609060101010101" pitchFamily="49" charset="-122"/>
            </a:endParaRPr>
          </a:p>
          <a:p>
            <a:pPr marL="812800" lvl="1" indent="-276225">
              <a:lnSpc>
                <a:spcPct val="90000"/>
              </a:lnSpc>
            </a:pPr>
            <a:endParaRPr lang="zh-CN" altLang="en-US" sz="2000" smtClean="0">
              <a:ea typeface="黑体" panose="02010609060101010101" pitchFamily="49" charset="-122"/>
            </a:endParaRPr>
          </a:p>
          <a:p>
            <a:pPr marL="812800" lvl="1" indent="-276225">
              <a:lnSpc>
                <a:spcPct val="90000"/>
              </a:lnSpc>
            </a:pPr>
            <a:r>
              <a:rPr lang="zh-CN" altLang="en-US" sz="2000" smtClean="0">
                <a:ea typeface="黑体" panose="02010609060101010101" pitchFamily="49" charset="-122"/>
              </a:rPr>
              <a:t>将取值范围小的类型转为取值范围大的类型是安全的，反之不安全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2400" smtClean="0">
                <a:ea typeface="黑体" panose="02010609060101010101" pitchFamily="49" charset="-122"/>
              </a:rPr>
              <a:t>强制类型转换</a:t>
            </a:r>
          </a:p>
          <a:p>
            <a:pPr marL="812800" lvl="1" indent="-276225">
              <a:lnSpc>
                <a:spcPct val="90000"/>
              </a:lnSpc>
            </a:pPr>
            <a:r>
              <a:rPr lang="zh-CN" altLang="en-US" sz="2000" smtClean="0">
                <a:ea typeface="黑体" panose="02010609060101010101" pitchFamily="49" charset="-122"/>
              </a:rPr>
              <a:t>语法：</a:t>
            </a:r>
            <a:r>
              <a:rPr lang="en-GB" altLang="zh-CN" sz="2000" smtClean="0">
                <a:ea typeface="宋体" panose="02010600030101010101" pitchFamily="2" charset="-122"/>
              </a:rPr>
              <a:t>(</a:t>
            </a:r>
            <a:r>
              <a:rPr lang="zh-CN" altLang="en-GB" sz="2000" smtClean="0">
                <a:ea typeface="黑体" panose="02010609060101010101" pitchFamily="49" charset="-122"/>
              </a:rPr>
              <a:t>类型名</a:t>
            </a:r>
            <a:r>
              <a:rPr lang="en-GB" altLang="zh-CN" sz="2000" smtClean="0">
                <a:ea typeface="宋体" panose="02010600030101010101" pitchFamily="2" charset="-122"/>
              </a:rPr>
              <a:t>) </a:t>
            </a:r>
            <a:r>
              <a:rPr lang="zh-CN" altLang="en-GB" sz="2000" smtClean="0">
                <a:ea typeface="黑体" panose="02010609060101010101" pitchFamily="49" charset="-122"/>
              </a:rPr>
              <a:t>变量或数值</a:t>
            </a:r>
            <a:r>
              <a:rPr lang="zh-CN" altLang="en-US" sz="2000" smtClean="0">
                <a:ea typeface="黑体" panose="02010609060101010101" pitchFamily="49" charset="-122"/>
              </a:rPr>
              <a:t> </a:t>
            </a:r>
          </a:p>
          <a:p>
            <a:pPr marL="812800" lvl="1" indent="-276225">
              <a:lnSpc>
                <a:spcPct val="90000"/>
              </a:lnSpc>
            </a:pPr>
            <a:r>
              <a:rPr lang="zh-CN" altLang="en-US" sz="2000" smtClean="0">
                <a:ea typeface="黑体" panose="02010609060101010101" pitchFamily="49" charset="-122"/>
              </a:rPr>
              <a:t>例如：</a:t>
            </a:r>
            <a:r>
              <a:rPr lang="en-US" altLang="zh-CN" sz="2000" smtClean="0">
                <a:ea typeface="宋体" panose="02010600030101010101" pitchFamily="2" charset="-122"/>
              </a:rPr>
              <a:t>i</a:t>
            </a:r>
            <a:r>
              <a:rPr lang="en-GB" altLang="zh-CN" sz="2000" smtClean="0">
                <a:ea typeface="宋体" panose="02010600030101010101" pitchFamily="2" charset="-122"/>
              </a:rPr>
              <a:t>nt a = 5, b = 3;</a:t>
            </a:r>
            <a:br>
              <a:rPr lang="en-GB" altLang="zh-CN" sz="2000" smtClean="0">
                <a:ea typeface="宋体" panose="02010600030101010101" pitchFamily="2" charset="-122"/>
              </a:rPr>
            </a:br>
            <a:r>
              <a:rPr lang="en-GB" altLang="zh-CN" sz="2000" smtClean="0">
                <a:ea typeface="宋体" panose="02010600030101010101" pitchFamily="2" charset="-122"/>
              </a:rPr>
              <a:t>           float q = (float)a / b;</a:t>
            </a:r>
            <a:r>
              <a:rPr lang="en-US" altLang="zh-CN" sz="2000" smtClean="0"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1763713" y="1916113"/>
            <a:ext cx="5197475" cy="2773362"/>
            <a:chOff x="930" y="1117"/>
            <a:chExt cx="3274" cy="1747"/>
          </a:xfrm>
        </p:grpSpPr>
        <p:grpSp>
          <p:nvGrpSpPr>
            <p:cNvPr id="45062" name="Group 5"/>
            <p:cNvGrpSpPr>
              <a:grpSpLocks/>
            </p:cNvGrpSpPr>
            <p:nvPr/>
          </p:nvGrpSpPr>
          <p:grpSpPr bwMode="auto">
            <a:xfrm>
              <a:off x="2381" y="2568"/>
              <a:ext cx="1823" cy="296"/>
              <a:chOff x="2855" y="2296"/>
              <a:chExt cx="1823" cy="296"/>
            </a:xfrm>
          </p:grpSpPr>
          <p:sp>
            <p:nvSpPr>
              <p:cNvPr id="45076" name="Text Box 6"/>
              <p:cNvSpPr txBox="1">
                <a:spLocks noChangeArrowheads="1"/>
              </p:cNvSpPr>
              <p:nvPr/>
            </p:nvSpPr>
            <p:spPr bwMode="auto">
              <a:xfrm>
                <a:off x="3334" y="2296"/>
                <a:ext cx="1344" cy="296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char</a:t>
                </a:r>
                <a:r>
                  <a:rPr kumimoji="1" lang="zh-CN" altLang="en-US" sz="2400">
                    <a:solidFill>
                      <a:srgbClr val="FF3300"/>
                    </a:solidFill>
                  </a:rPr>
                  <a:t>，</a:t>
                </a:r>
                <a:r>
                  <a:rPr kumimoji="1" lang="en-US" altLang="zh-CN" sz="2400">
                    <a:solidFill>
                      <a:srgbClr val="FF3300"/>
                    </a:solidFill>
                  </a:rPr>
                  <a:t>short</a:t>
                </a:r>
              </a:p>
            </p:txBody>
          </p:sp>
          <p:sp>
            <p:nvSpPr>
              <p:cNvPr id="45077" name="Line 7"/>
              <p:cNvSpPr>
                <a:spLocks noChangeShapeType="1"/>
              </p:cNvSpPr>
              <p:nvPr/>
            </p:nvSpPr>
            <p:spPr bwMode="auto">
              <a:xfrm flipH="1">
                <a:off x="2855" y="2428"/>
                <a:ext cx="480" cy="0"/>
              </a:xfrm>
              <a:prstGeom prst="line">
                <a:avLst/>
              </a:prstGeom>
              <a:noFill/>
              <a:ln w="19050" cap="sq">
                <a:solidFill>
                  <a:srgbClr val="00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5063" name="Group 8"/>
            <p:cNvGrpSpPr>
              <a:grpSpLocks/>
            </p:cNvGrpSpPr>
            <p:nvPr/>
          </p:nvGrpSpPr>
          <p:grpSpPr bwMode="auto">
            <a:xfrm>
              <a:off x="930" y="1117"/>
              <a:ext cx="2606" cy="1747"/>
              <a:chOff x="249" y="1253"/>
              <a:chExt cx="2606" cy="1747"/>
            </a:xfrm>
          </p:grpSpPr>
          <p:sp>
            <p:nvSpPr>
              <p:cNvPr id="45065" name="Text Box 9"/>
              <p:cNvSpPr txBox="1">
                <a:spLocks noChangeArrowheads="1"/>
              </p:cNvSpPr>
              <p:nvPr/>
            </p:nvSpPr>
            <p:spPr bwMode="auto">
              <a:xfrm>
                <a:off x="839" y="1345"/>
                <a:ext cx="816" cy="296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double</a:t>
                </a:r>
              </a:p>
            </p:txBody>
          </p:sp>
          <p:sp>
            <p:nvSpPr>
              <p:cNvPr id="45066" name="Text Box 10"/>
              <p:cNvSpPr txBox="1">
                <a:spLocks noChangeArrowheads="1"/>
              </p:cNvSpPr>
              <p:nvPr/>
            </p:nvSpPr>
            <p:spPr bwMode="auto">
              <a:xfrm>
                <a:off x="2039" y="1344"/>
                <a:ext cx="816" cy="295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float</a:t>
                </a:r>
              </a:p>
            </p:txBody>
          </p:sp>
          <p:sp>
            <p:nvSpPr>
              <p:cNvPr id="45067" name="Text Box 11"/>
              <p:cNvSpPr txBox="1">
                <a:spLocks noChangeArrowheads="1"/>
              </p:cNvSpPr>
              <p:nvPr/>
            </p:nvSpPr>
            <p:spPr bwMode="auto">
              <a:xfrm>
                <a:off x="839" y="1813"/>
                <a:ext cx="816" cy="296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long</a:t>
                </a:r>
              </a:p>
            </p:txBody>
          </p:sp>
          <p:sp>
            <p:nvSpPr>
              <p:cNvPr id="45068" name="Text Box 12"/>
              <p:cNvSpPr txBox="1">
                <a:spLocks noChangeArrowheads="1"/>
              </p:cNvSpPr>
              <p:nvPr/>
            </p:nvSpPr>
            <p:spPr bwMode="auto">
              <a:xfrm>
                <a:off x="839" y="2251"/>
                <a:ext cx="864" cy="296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unsigned</a:t>
                </a:r>
              </a:p>
            </p:txBody>
          </p:sp>
          <p:sp>
            <p:nvSpPr>
              <p:cNvPr id="45069" name="Text Box 13"/>
              <p:cNvSpPr txBox="1">
                <a:spLocks noChangeArrowheads="1"/>
              </p:cNvSpPr>
              <p:nvPr/>
            </p:nvSpPr>
            <p:spPr bwMode="auto">
              <a:xfrm>
                <a:off x="884" y="2704"/>
                <a:ext cx="816" cy="296"/>
              </a:xfrm>
              <a:prstGeom prst="rect">
                <a:avLst/>
              </a:prstGeom>
              <a:solidFill>
                <a:schemeClr val="tx1"/>
              </a:solidFill>
              <a:ln w="12700" cap="sq">
                <a:solidFill>
                  <a:srgbClr val="00CC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</a:rPr>
                  <a:t>int</a:t>
                </a:r>
              </a:p>
            </p:txBody>
          </p:sp>
          <p:sp>
            <p:nvSpPr>
              <p:cNvPr id="45070" name="Line 14"/>
              <p:cNvSpPr>
                <a:spLocks noChangeShapeType="1"/>
              </p:cNvSpPr>
              <p:nvPr/>
            </p:nvSpPr>
            <p:spPr bwMode="auto">
              <a:xfrm flipV="1">
                <a:off x="1271" y="1597"/>
                <a:ext cx="0" cy="253"/>
              </a:xfrm>
              <a:prstGeom prst="line">
                <a:avLst/>
              </a:prstGeom>
              <a:noFill/>
              <a:ln w="19050" cap="sq">
                <a:solidFill>
                  <a:srgbClr val="00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1" name="Line 15"/>
              <p:cNvSpPr>
                <a:spLocks noChangeShapeType="1"/>
              </p:cNvSpPr>
              <p:nvPr/>
            </p:nvSpPr>
            <p:spPr bwMode="auto">
              <a:xfrm flipV="1">
                <a:off x="1292" y="2069"/>
                <a:ext cx="0" cy="184"/>
              </a:xfrm>
              <a:prstGeom prst="line">
                <a:avLst/>
              </a:prstGeom>
              <a:noFill/>
              <a:ln w="19050" cap="sq">
                <a:solidFill>
                  <a:srgbClr val="00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2" name="Line 16"/>
              <p:cNvSpPr>
                <a:spLocks noChangeShapeType="1"/>
              </p:cNvSpPr>
              <p:nvPr/>
            </p:nvSpPr>
            <p:spPr bwMode="auto">
              <a:xfrm flipH="1">
                <a:off x="1655" y="1489"/>
                <a:ext cx="384" cy="0"/>
              </a:xfrm>
              <a:prstGeom prst="line">
                <a:avLst/>
              </a:prstGeom>
              <a:noFill/>
              <a:ln w="19050" cap="sq">
                <a:solidFill>
                  <a:srgbClr val="00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3" name="Line 17"/>
              <p:cNvSpPr>
                <a:spLocks noChangeShapeType="1"/>
              </p:cNvSpPr>
              <p:nvPr/>
            </p:nvSpPr>
            <p:spPr bwMode="auto">
              <a:xfrm flipV="1">
                <a:off x="612" y="1480"/>
                <a:ext cx="0" cy="1315"/>
              </a:xfrm>
              <a:prstGeom prst="line">
                <a:avLst/>
              </a:prstGeom>
              <a:noFill/>
              <a:ln w="50800" cap="sq">
                <a:solidFill>
                  <a:srgbClr val="00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074" name="Text Box 18"/>
              <p:cNvSpPr txBox="1">
                <a:spLocks noChangeArrowheads="1"/>
              </p:cNvSpPr>
              <p:nvPr/>
            </p:nvSpPr>
            <p:spPr bwMode="auto">
              <a:xfrm>
                <a:off x="295" y="2750"/>
                <a:ext cx="498" cy="24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C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 b="1">
                    <a:solidFill>
                      <a:schemeClr val="bg2"/>
                    </a:solidFill>
                  </a:rPr>
                  <a:t>低</a:t>
                </a:r>
                <a:endParaRPr kumimoji="1" lang="zh-CN" altLang="en-US" sz="24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45075" name="Text Box 19"/>
              <p:cNvSpPr txBox="1">
                <a:spLocks noChangeArrowheads="1"/>
              </p:cNvSpPr>
              <p:nvPr/>
            </p:nvSpPr>
            <p:spPr bwMode="auto">
              <a:xfrm>
                <a:off x="249" y="1253"/>
                <a:ext cx="590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CC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 b="1">
                    <a:solidFill>
                      <a:schemeClr val="bg2"/>
                    </a:solidFill>
                  </a:rPr>
                  <a:t>高</a:t>
                </a:r>
              </a:p>
            </p:txBody>
          </p:sp>
        </p:grpSp>
        <p:sp>
          <p:nvSpPr>
            <p:cNvPr id="45064" name="Line 20"/>
            <p:cNvSpPr>
              <a:spLocks noChangeShapeType="1"/>
            </p:cNvSpPr>
            <p:nvPr/>
          </p:nvSpPr>
          <p:spPr bwMode="auto">
            <a:xfrm flipV="1">
              <a:off x="1973" y="2387"/>
              <a:ext cx="0" cy="136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9E437F7-76BD-4828-BB90-A09CB0FB1A31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阅读程序，写出执行结果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黑体" panose="02010609060101010101" pitchFamily="49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#include &lt;stdio.h&gt;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 int main(void)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	{	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		int a=4,b=3,c=2,d=1;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		printf("%d\n", (a+b,b+c,c+d)); 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		rerurn 0;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	 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CB9BFDC-F8AE-4242-8940-31E94271BD9E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总结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97887" cy="5113337"/>
          </a:xfrm>
        </p:spPr>
        <p:txBody>
          <a:bodyPr/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zh-CN" sz="2400" smtClean="0">
                <a:ea typeface="黑体" panose="02010609060101010101" pitchFamily="49" charset="-122"/>
              </a:rPr>
              <a:t>常量是在程序中不能被更改的值；而</a:t>
            </a:r>
            <a:r>
              <a:rPr lang="zh-CN" altLang="en-US" sz="2400" smtClean="0">
                <a:ea typeface="黑体" panose="02010609060101010101" pitchFamily="49" charset="-122"/>
              </a:rPr>
              <a:t>变量在程序中可以被更改的，通过变量可以引用存储在内存中的数据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en-US" altLang="zh-CN" sz="2400" smtClean="0">
                <a:ea typeface="宋体" panose="02010600030101010101" pitchFamily="2" charset="-122"/>
              </a:rPr>
              <a:t>C</a:t>
            </a:r>
            <a:r>
              <a:rPr lang="zh-CN" altLang="en-US" sz="2400" smtClean="0">
                <a:ea typeface="黑体" panose="02010609060101010101" pitchFamily="49" charset="-122"/>
              </a:rPr>
              <a:t>语言中的基本数据类型包括整型、单精度浮点型、双精度浮点型和字符型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2400" smtClean="0">
                <a:ea typeface="黑体" panose="02010609060101010101" pitchFamily="49" charset="-122"/>
              </a:rPr>
              <a:t>整型分为短整型、整型、长整型，每种整型又可分为有符号型和无符号型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2400" smtClean="0">
                <a:ea typeface="黑体" panose="02010609060101010101" pitchFamily="49" charset="-122"/>
              </a:rPr>
              <a:t>单精度浮点型和双精度浮点型变量可以存储实数，但双精度型取值范围要比单精度型大的多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2400" smtClean="0">
                <a:ea typeface="黑体" panose="02010609060101010101" pitchFamily="49" charset="-122"/>
              </a:rPr>
              <a:t>字符型变量可以存储单个字符，其值是该字符的</a:t>
            </a:r>
            <a:r>
              <a:rPr lang="en-US" altLang="zh-CN" sz="2400" smtClean="0">
                <a:ea typeface="宋体" panose="02010600030101010101" pitchFamily="2" charset="-122"/>
              </a:rPr>
              <a:t>ASCII </a:t>
            </a:r>
            <a:r>
              <a:rPr lang="zh-CN" altLang="en-US" sz="2400" smtClean="0">
                <a:ea typeface="黑体" panose="02010609060101010101" pitchFamily="49" charset="-122"/>
              </a:rPr>
              <a:t>码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2400" smtClean="0">
                <a:ea typeface="黑体" panose="02010609060101010101" pitchFamily="49" charset="-122"/>
              </a:rPr>
              <a:t>表达式是操作数和运算符的集合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z="2400" smtClean="0">
                <a:ea typeface="黑体" panose="02010609060101010101" pitchFamily="49" charset="-122"/>
              </a:rPr>
              <a:t>算术运算符提供运算功能，包括</a:t>
            </a:r>
            <a:r>
              <a:rPr lang="en-US" altLang="zh-CN" sz="2400" smtClean="0">
                <a:ea typeface="宋体" panose="02010600030101010101" pitchFamily="2" charset="-122"/>
              </a:rPr>
              <a:t>+</a:t>
            </a:r>
            <a:r>
              <a:rPr lang="zh-CN" altLang="en-US" sz="2400" smtClean="0">
                <a:ea typeface="黑体" panose="02010609060101010101" pitchFamily="49" charset="-122"/>
              </a:rPr>
              <a:t>、</a:t>
            </a:r>
            <a:r>
              <a:rPr lang="en-US" altLang="zh-CN" sz="2400" smtClean="0">
                <a:ea typeface="宋体" panose="02010600030101010101" pitchFamily="2" charset="-122"/>
              </a:rPr>
              <a:t>-</a:t>
            </a:r>
            <a:r>
              <a:rPr lang="zh-CN" altLang="en-US" sz="2400" smtClean="0">
                <a:ea typeface="黑体" panose="02010609060101010101" pitchFamily="49" charset="-122"/>
              </a:rPr>
              <a:t>、*、</a:t>
            </a:r>
            <a:r>
              <a:rPr lang="en-US" altLang="zh-CN" sz="2400" smtClean="0">
                <a:ea typeface="宋体" panose="02010600030101010101" pitchFamily="2" charset="-122"/>
              </a:rPr>
              <a:t>/</a:t>
            </a:r>
            <a:r>
              <a:rPr lang="zh-CN" altLang="en-US" sz="2400" smtClean="0">
                <a:ea typeface="黑体" panose="02010609060101010101" pitchFamily="49" charset="-122"/>
              </a:rPr>
              <a:t>、</a:t>
            </a:r>
            <a:r>
              <a:rPr lang="en-US" altLang="zh-CN" sz="2400" smtClean="0">
                <a:ea typeface="宋体" panose="02010600030101010101" pitchFamily="2" charset="-122"/>
              </a:rPr>
              <a:t>%</a:t>
            </a:r>
            <a:r>
              <a:rPr lang="zh-CN" altLang="en-US" sz="2400" smtClean="0">
                <a:ea typeface="黑体" panose="02010609060101010101" pitchFamily="49" charset="-122"/>
              </a:rPr>
              <a:t>、</a:t>
            </a:r>
            <a:r>
              <a:rPr lang="en-US" altLang="zh-CN" sz="2400" smtClean="0">
                <a:ea typeface="宋体" panose="02010600030101010101" pitchFamily="2" charset="-122"/>
              </a:rPr>
              <a:t>++</a:t>
            </a:r>
            <a:r>
              <a:rPr lang="zh-CN" altLang="en-US" sz="2400" smtClean="0">
                <a:ea typeface="黑体" panose="02010609060101010101" pitchFamily="49" charset="-122"/>
              </a:rPr>
              <a:t>和</a:t>
            </a:r>
            <a:r>
              <a:rPr lang="en-US" altLang="zh-CN" sz="2400" smtClean="0">
                <a:ea typeface="宋体" panose="02010600030101010101" pitchFamily="2" charset="-122"/>
              </a:rPr>
              <a:t>—</a:t>
            </a:r>
            <a:endParaRPr lang="zh-CN" altLang="en-US" sz="240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DEECBB5-FB00-4879-971F-B77B476E8EEE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333375"/>
            <a:ext cx="7416800" cy="720725"/>
          </a:xfrm>
          <a:noFill/>
        </p:spPr>
        <p:txBody>
          <a:bodyPr/>
          <a:lstStyle/>
          <a:p>
            <a:r>
              <a:rPr lang="zh-CN" altLang="en-US" b="1" smtClean="0">
                <a:solidFill>
                  <a:schemeClr val="bg2"/>
                </a:solidFill>
              </a:rPr>
              <a:t>算法举例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68313" y="1052513"/>
            <a:ext cx="8351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kumimoji="1"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</a:t>
            </a:r>
            <a:r>
              <a:rPr kumimoji="1" lang="en-US" altLang="zh-CN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kumimoji="1"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：有两个存储单元</a:t>
            </a:r>
            <a:r>
              <a:rPr kumimoji="1" lang="en-US" altLang="zh-CN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kumimoji="1"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kumimoji="1" lang="en-US" altLang="zh-CN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kumimoji="1"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，要求将它们的值互换。</a:t>
            </a:r>
            <a:r>
              <a:rPr kumimoji="1" lang="zh-CN" altLang="en-US" sz="2800" smtClean="0">
                <a:solidFill>
                  <a:srgbClr val="660066"/>
                </a:solidFill>
              </a:rPr>
              <a:t> 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323850" y="1628775"/>
            <a:ext cx="8569325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b="1"/>
              <a:t>分析：</a:t>
            </a:r>
            <a:r>
              <a:rPr kumimoji="1" lang="zh-CN" altLang="en-US" b="1">
                <a:solidFill>
                  <a:srgbClr val="000099"/>
                </a:solidFill>
              </a:rPr>
              <a:t>按存储器的性质，如果将单元</a:t>
            </a:r>
            <a:r>
              <a:rPr kumimoji="1" lang="en-US" altLang="zh-CN" b="1">
                <a:solidFill>
                  <a:srgbClr val="000099"/>
                </a:solidFill>
              </a:rPr>
              <a:t>a</a:t>
            </a:r>
            <a:r>
              <a:rPr kumimoji="1" lang="zh-CN" altLang="en-US" b="1">
                <a:solidFill>
                  <a:srgbClr val="000099"/>
                </a:solidFill>
              </a:rPr>
              <a:t>的值直接送到单元</a:t>
            </a:r>
            <a:r>
              <a:rPr kumimoji="1" lang="en-US" altLang="zh-CN" b="1">
                <a:solidFill>
                  <a:srgbClr val="000099"/>
                </a:solidFill>
              </a:rPr>
              <a:t>b</a:t>
            </a:r>
            <a:r>
              <a:rPr kumimoji="1" lang="zh-CN" altLang="en-US" b="1">
                <a:solidFill>
                  <a:srgbClr val="000099"/>
                </a:solidFill>
              </a:rPr>
              <a:t>中，那么就会覆盖掉</a:t>
            </a:r>
            <a:r>
              <a:rPr kumimoji="1" lang="en-US" altLang="zh-CN" b="1">
                <a:solidFill>
                  <a:srgbClr val="000099"/>
                </a:solidFill>
              </a:rPr>
              <a:t>b</a:t>
            </a:r>
            <a:r>
              <a:rPr kumimoji="1" lang="zh-CN" altLang="en-US" b="1">
                <a:solidFill>
                  <a:srgbClr val="000099"/>
                </a:solidFill>
              </a:rPr>
              <a:t>原来的内容，因此，需要借助一个临时单元</a:t>
            </a:r>
            <a:r>
              <a:rPr kumimoji="1" lang="en-US" altLang="zh-CN" b="1">
                <a:solidFill>
                  <a:srgbClr val="000099"/>
                </a:solidFill>
              </a:rPr>
              <a:t>c</a:t>
            </a:r>
            <a:r>
              <a:rPr kumimoji="1" lang="zh-CN" altLang="en-US" b="1">
                <a:solidFill>
                  <a:srgbClr val="000099"/>
                </a:solidFill>
              </a:rPr>
              <a:t>来交换。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684213" y="3429000"/>
            <a:ext cx="7848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/>
              <a:t>具体算法如下：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800" b="1"/>
              <a:t>步骤</a:t>
            </a:r>
            <a:r>
              <a:rPr kumimoji="1" lang="en-US" altLang="zh-CN" sz="2800" b="1"/>
              <a:t>1</a:t>
            </a:r>
            <a:r>
              <a:rPr kumimoji="1" lang="zh-CN" altLang="en-US" sz="2800" b="1"/>
              <a:t>： 将单元</a:t>
            </a:r>
            <a:r>
              <a:rPr kumimoji="1" lang="en-US" altLang="zh-CN" sz="2800" b="1"/>
              <a:t>a</a:t>
            </a:r>
            <a:r>
              <a:rPr kumimoji="1" lang="zh-CN" altLang="en-US" sz="2800" b="1"/>
              <a:t>的值送给单元</a:t>
            </a:r>
            <a:r>
              <a:rPr kumimoji="1" lang="en-US" altLang="zh-CN" sz="2800" b="1"/>
              <a:t>c</a:t>
            </a:r>
            <a:r>
              <a:rPr kumimoji="1" lang="zh-CN" altLang="en-US" sz="2800" b="1"/>
              <a:t>；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800" b="1"/>
              <a:t>步骤</a:t>
            </a:r>
            <a:r>
              <a:rPr kumimoji="1" lang="en-US" altLang="zh-CN" sz="2800" b="1"/>
              <a:t>2</a:t>
            </a:r>
            <a:r>
              <a:rPr kumimoji="1" lang="zh-CN" altLang="en-US" sz="2800" b="1"/>
              <a:t>： 将单元</a:t>
            </a:r>
            <a:r>
              <a:rPr kumimoji="1" lang="en-US" altLang="zh-CN" sz="2800" b="1"/>
              <a:t>b</a:t>
            </a:r>
            <a:r>
              <a:rPr kumimoji="1" lang="zh-CN" altLang="en-US" sz="2800" b="1"/>
              <a:t>的值送给单元</a:t>
            </a:r>
            <a:r>
              <a:rPr kumimoji="1" lang="en-US" altLang="zh-CN" sz="2800" b="1"/>
              <a:t>a</a:t>
            </a:r>
            <a:r>
              <a:rPr kumimoji="1" lang="zh-CN" altLang="en-US" sz="2800" b="1"/>
              <a:t>；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800" b="1"/>
              <a:t>步骤</a:t>
            </a:r>
            <a:r>
              <a:rPr kumimoji="1" lang="en-US" altLang="zh-CN" sz="2800" b="1"/>
              <a:t>3</a:t>
            </a:r>
            <a:r>
              <a:rPr kumimoji="1" lang="zh-CN" altLang="en-US" sz="2800" b="1"/>
              <a:t>： 将单元</a:t>
            </a:r>
            <a:r>
              <a:rPr kumimoji="1" lang="en-US" altLang="zh-CN" sz="2800" b="1"/>
              <a:t>c</a:t>
            </a:r>
            <a:r>
              <a:rPr kumimoji="1" lang="zh-CN" altLang="en-US" sz="2800" b="1"/>
              <a:t>的值送给单元</a:t>
            </a:r>
            <a:r>
              <a:rPr kumimoji="1" lang="en-US" altLang="zh-CN" sz="2800" b="1"/>
              <a:t>b</a:t>
            </a:r>
            <a:r>
              <a:rPr kumimoji="1" lang="zh-CN" altLang="en-US" sz="2800" b="1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8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8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98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98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98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build="p" autoUpdateAnimBg="0"/>
      <p:bldP spid="98311" grpId="0" build="p" autoUpdateAnimBg="0"/>
      <p:bldP spid="9831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9ADC820-B982-4399-A6CA-34A0BA224C93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4876800" y="1897063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CC"/>
                </a:solidFill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0000CC"/>
                </a:solidFill>
                <a:ea typeface="楷体_GB2312" pitchFamily="49" charset="-122"/>
              </a:rPr>
              <a:t>a          b          c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4724400" y="2506663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FFFF00"/>
                </a:solidFill>
                <a:ea typeface="楷体_GB2312" pitchFamily="49" charset="-122"/>
              </a:rPr>
              <a:t>5</a:t>
            </a:r>
            <a:endParaRPr kumimoji="1" lang="en-US" altLang="zh-CN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5791200" y="2506663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FFFF00"/>
                </a:solidFill>
                <a:ea typeface="楷体_GB2312" pitchFamily="49" charset="-122"/>
              </a:rPr>
              <a:t>8</a:t>
            </a:r>
            <a:endParaRPr kumimoji="1" lang="en-US" altLang="zh-CN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6858000" y="2506663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zh-CN" sz="240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6934200" y="2551113"/>
            <a:ext cx="76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0066"/>
                </a:solidFill>
                <a:ea typeface="楷体_GB2312" pitchFamily="49" charset="-122"/>
              </a:rPr>
              <a:t>  </a:t>
            </a:r>
            <a:r>
              <a:rPr kumimoji="1" lang="en-US" altLang="zh-CN" sz="3600">
                <a:solidFill>
                  <a:srgbClr val="FF0066"/>
                </a:solidFill>
                <a:ea typeface="楷体_GB2312" pitchFamily="49" charset="-122"/>
              </a:rPr>
              <a:t>5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724400" y="2506663"/>
            <a:ext cx="914400" cy="762000"/>
            <a:chOff x="768" y="2880"/>
            <a:chExt cx="576" cy="480"/>
          </a:xfrm>
        </p:grpSpPr>
        <p:sp>
          <p:nvSpPr>
            <p:cNvPr id="9241" name="Rectangle 8"/>
            <p:cNvSpPr>
              <a:spLocks noChangeArrowheads="1"/>
            </p:cNvSpPr>
            <p:nvPr/>
          </p:nvSpPr>
          <p:spPr bwMode="auto">
            <a:xfrm>
              <a:off x="768" y="2880"/>
              <a:ext cx="57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242" name="Text Box 9"/>
            <p:cNvSpPr txBox="1">
              <a:spLocks noChangeArrowheads="1"/>
            </p:cNvSpPr>
            <p:nvPr/>
          </p:nvSpPr>
          <p:spPr bwMode="auto">
            <a:xfrm>
              <a:off x="816" y="2928"/>
              <a:ext cx="4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3600">
                  <a:solidFill>
                    <a:srgbClr val="FFCC00"/>
                  </a:solidFill>
                  <a:ea typeface="楷体_GB2312" pitchFamily="49" charset="-122"/>
                </a:rPr>
                <a:t>  </a:t>
              </a:r>
              <a:r>
                <a:rPr kumimoji="1" lang="en-US" altLang="zh-CN" sz="3600">
                  <a:solidFill>
                    <a:srgbClr val="0000CC"/>
                  </a:solidFill>
                  <a:ea typeface="楷体_GB2312" pitchFamily="49" charset="-122"/>
                </a:rPr>
                <a:t>8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791200" y="2506663"/>
            <a:ext cx="914400" cy="762000"/>
            <a:chOff x="1440" y="2736"/>
            <a:chExt cx="576" cy="528"/>
          </a:xfrm>
        </p:grpSpPr>
        <p:sp>
          <p:nvSpPr>
            <p:cNvPr id="9239" name="Rectangle 11"/>
            <p:cNvSpPr>
              <a:spLocks noChangeArrowheads="1"/>
            </p:cNvSpPr>
            <p:nvPr/>
          </p:nvSpPr>
          <p:spPr bwMode="auto">
            <a:xfrm>
              <a:off x="1440" y="2736"/>
              <a:ext cx="57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240" name="Text Box 12"/>
            <p:cNvSpPr txBox="1">
              <a:spLocks noChangeArrowheads="1"/>
            </p:cNvSpPr>
            <p:nvPr/>
          </p:nvSpPr>
          <p:spPr bwMode="auto">
            <a:xfrm>
              <a:off x="1488" y="2784"/>
              <a:ext cx="480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3600">
                  <a:solidFill>
                    <a:srgbClr val="0000CC"/>
                  </a:solidFill>
                  <a:ea typeface="楷体_GB2312" pitchFamily="49" charset="-122"/>
                </a:rPr>
                <a:t>  </a:t>
              </a:r>
              <a:r>
                <a:rPr kumimoji="1" lang="en-US" altLang="zh-CN" sz="3600">
                  <a:solidFill>
                    <a:srgbClr val="0000CC"/>
                  </a:solidFill>
                  <a:ea typeface="楷体_GB2312" pitchFamily="49" charset="-122"/>
                </a:rPr>
                <a:t>5</a:t>
              </a:r>
            </a:p>
          </p:txBody>
        </p:sp>
      </p:grpSp>
      <p:sp>
        <p:nvSpPr>
          <p:cNvPr id="156685" name="AutoShape 13"/>
          <p:cNvSpPr>
            <a:spLocks noChangeArrowheads="1"/>
          </p:cNvSpPr>
          <p:nvPr/>
        </p:nvSpPr>
        <p:spPr bwMode="auto">
          <a:xfrm>
            <a:off x="5106988" y="3313113"/>
            <a:ext cx="2513012" cy="520700"/>
          </a:xfrm>
          <a:prstGeom prst="curvedUpArrow">
            <a:avLst>
              <a:gd name="adj1" fmla="val 58361"/>
              <a:gd name="adj2" fmla="val 120924"/>
              <a:gd name="adj3" fmla="val 51042"/>
            </a:avLst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FF3300"/>
                </a:solidFill>
                <a:ea typeface="楷体_GB2312" pitchFamily="49" charset="-122"/>
              </a:rPr>
              <a:t>t = a</a:t>
            </a:r>
          </a:p>
        </p:txBody>
      </p:sp>
      <p:sp>
        <p:nvSpPr>
          <p:cNvPr id="156686" name="AutoShape 14"/>
          <p:cNvSpPr>
            <a:spLocks noChangeArrowheads="1"/>
          </p:cNvSpPr>
          <p:nvPr/>
        </p:nvSpPr>
        <p:spPr bwMode="auto">
          <a:xfrm flipH="1">
            <a:off x="4954588" y="3313113"/>
            <a:ext cx="1444625" cy="520700"/>
          </a:xfrm>
          <a:prstGeom prst="curvedUpArrow">
            <a:avLst>
              <a:gd name="adj1" fmla="val 33550"/>
              <a:gd name="adj2" fmla="val 69514"/>
              <a:gd name="adj3" fmla="val 51042"/>
            </a:avLst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FF3300"/>
                </a:solidFill>
                <a:ea typeface="楷体_GB2312" pitchFamily="49" charset="-122"/>
              </a:rPr>
              <a:t>a = b</a:t>
            </a:r>
          </a:p>
        </p:txBody>
      </p:sp>
      <p:sp>
        <p:nvSpPr>
          <p:cNvPr id="156687" name="AutoShape 15"/>
          <p:cNvSpPr>
            <a:spLocks noChangeArrowheads="1"/>
          </p:cNvSpPr>
          <p:nvPr/>
        </p:nvSpPr>
        <p:spPr bwMode="auto">
          <a:xfrm flipH="1">
            <a:off x="6097588" y="3313113"/>
            <a:ext cx="1444625" cy="520700"/>
          </a:xfrm>
          <a:prstGeom prst="curvedUpArrow">
            <a:avLst>
              <a:gd name="adj1" fmla="val 33550"/>
              <a:gd name="adj2" fmla="val 69514"/>
              <a:gd name="adj3" fmla="val 51042"/>
            </a:avLst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rgbClr val="FF3300"/>
                </a:solidFill>
                <a:ea typeface="楷体_GB2312" pitchFamily="49" charset="-122"/>
              </a:rPr>
              <a:t>b = t</a:t>
            </a:r>
          </a:p>
        </p:txBody>
      </p:sp>
      <p:sp>
        <p:nvSpPr>
          <p:cNvPr id="156691" name="Oval 19"/>
          <p:cNvSpPr>
            <a:spLocks noChangeArrowheads="1"/>
          </p:cNvSpPr>
          <p:nvPr/>
        </p:nvSpPr>
        <p:spPr bwMode="auto">
          <a:xfrm>
            <a:off x="1828800" y="2133600"/>
            <a:ext cx="674688" cy="638175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</a:p>
        </p:txBody>
      </p:sp>
      <p:sp>
        <p:nvSpPr>
          <p:cNvPr id="156692" name="Oval 20"/>
          <p:cNvSpPr>
            <a:spLocks noChangeArrowheads="1"/>
          </p:cNvSpPr>
          <p:nvPr/>
        </p:nvSpPr>
        <p:spPr bwMode="auto">
          <a:xfrm>
            <a:off x="2497138" y="3024188"/>
            <a:ext cx="674687" cy="638175"/>
          </a:xfrm>
          <a:prstGeom prst="ellips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b</a:t>
            </a:r>
          </a:p>
        </p:txBody>
      </p:sp>
      <p:sp>
        <p:nvSpPr>
          <p:cNvPr id="156693" name="Oval 21"/>
          <p:cNvSpPr>
            <a:spLocks noChangeArrowheads="1"/>
          </p:cNvSpPr>
          <p:nvPr/>
        </p:nvSpPr>
        <p:spPr bwMode="auto">
          <a:xfrm>
            <a:off x="1346200" y="3033713"/>
            <a:ext cx="674688" cy="638175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a</a:t>
            </a:r>
          </a:p>
        </p:txBody>
      </p:sp>
      <p:sp>
        <p:nvSpPr>
          <p:cNvPr id="156694" name="Line 22"/>
          <p:cNvSpPr>
            <a:spLocks noChangeShapeType="1"/>
          </p:cNvSpPr>
          <p:nvPr/>
        </p:nvSpPr>
        <p:spPr bwMode="auto">
          <a:xfrm flipV="1">
            <a:off x="1725613" y="2662238"/>
            <a:ext cx="2286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6695" name="Line 23"/>
          <p:cNvSpPr>
            <a:spLocks noChangeShapeType="1"/>
          </p:cNvSpPr>
          <p:nvPr/>
        </p:nvSpPr>
        <p:spPr bwMode="auto">
          <a:xfrm flipH="1">
            <a:off x="2030413" y="3348038"/>
            <a:ext cx="4572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6696" name="Line 24"/>
          <p:cNvSpPr>
            <a:spLocks noChangeShapeType="1"/>
          </p:cNvSpPr>
          <p:nvPr/>
        </p:nvSpPr>
        <p:spPr bwMode="auto">
          <a:xfrm>
            <a:off x="2487613" y="2586038"/>
            <a:ext cx="3048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56698" name="Text Box 26"/>
          <p:cNvSpPr txBox="1">
            <a:spLocks noChangeArrowheads="1"/>
          </p:cNvSpPr>
          <p:nvPr/>
        </p:nvSpPr>
        <p:spPr bwMode="auto">
          <a:xfrm>
            <a:off x="1295400" y="251460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ea typeface="楷体_GB2312" pitchFamily="49" charset="-122"/>
              </a:rPr>
              <a:t>①</a:t>
            </a:r>
          </a:p>
        </p:txBody>
      </p:sp>
      <p:sp>
        <p:nvSpPr>
          <p:cNvPr id="156699" name="Text Box 27"/>
          <p:cNvSpPr txBox="1">
            <a:spLocks noChangeArrowheads="1"/>
          </p:cNvSpPr>
          <p:nvPr/>
        </p:nvSpPr>
        <p:spPr bwMode="auto">
          <a:xfrm>
            <a:off x="2057400" y="350520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ea typeface="楷体_GB2312" pitchFamily="49" charset="-122"/>
              </a:rPr>
              <a:t>②</a:t>
            </a:r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2667000" y="251460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ea typeface="楷体_GB2312" pitchFamily="49" charset="-122"/>
              </a:rPr>
              <a:t>③</a:t>
            </a:r>
          </a:p>
        </p:txBody>
      </p:sp>
      <p:sp>
        <p:nvSpPr>
          <p:cNvPr id="9238" name="Rectangle 2"/>
          <p:cNvSpPr>
            <a:spLocks noChangeArrowheads="1"/>
          </p:cNvSpPr>
          <p:nvPr/>
        </p:nvSpPr>
        <p:spPr bwMode="auto">
          <a:xfrm>
            <a:off x="395288" y="333375"/>
            <a:ext cx="74168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算法举例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5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5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15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utoUpdateAnimBg="0"/>
      <p:bldP spid="156675" grpId="0" animBg="1" autoUpdateAnimBg="0"/>
      <p:bldP spid="156676" grpId="0" animBg="1" autoUpdateAnimBg="0"/>
      <p:bldP spid="156677" grpId="0" animBg="1" autoUpdateAnimBg="0"/>
      <p:bldP spid="156678" grpId="0" autoUpdateAnimBg="0"/>
      <p:bldP spid="156685" grpId="0" animBg="1" autoUpdateAnimBg="0"/>
      <p:bldP spid="156686" grpId="0" animBg="1" autoUpdateAnimBg="0"/>
      <p:bldP spid="156687" grpId="0" animBg="1" autoUpdateAnimBg="0"/>
      <p:bldP spid="156691" grpId="0" animBg="1" autoUpdateAnimBg="0"/>
      <p:bldP spid="156692" grpId="0" animBg="1" autoUpdateAnimBg="0"/>
      <p:bldP spid="156693" grpId="0" animBg="1" autoUpdateAnimBg="0"/>
      <p:bldP spid="156694" grpId="0" animBg="1"/>
      <p:bldP spid="156695" grpId="0" animBg="1"/>
      <p:bldP spid="156696" grpId="0" animBg="1"/>
      <p:bldP spid="156698" grpId="0" autoUpdateAnimBg="0"/>
      <p:bldP spid="156699" grpId="0" autoUpdateAnimBg="0"/>
      <p:bldP spid="15670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966154E-AF52-42E5-A170-817D5A9BE4D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7848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kumimoji="1"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</a:t>
            </a:r>
            <a:r>
              <a:rPr kumimoji="1" lang="en-US" altLang="zh-CN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1"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：求</a:t>
            </a:r>
            <a:r>
              <a:rPr kumimoji="1" lang="en-US" altLang="zh-CN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1+2+3+4+…+10</a:t>
            </a:r>
            <a:r>
              <a:rPr kumimoji="1"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 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50825" y="1773238"/>
            <a:ext cx="856932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600" b="1"/>
              <a:t>假设用存储单元</a:t>
            </a:r>
            <a:r>
              <a:rPr kumimoji="1" lang="en-US" altLang="zh-CN" sz="2600" b="1"/>
              <a:t>S</a:t>
            </a:r>
            <a:r>
              <a:rPr kumimoji="1" lang="zh-CN" altLang="en-US" sz="2600" b="1"/>
              <a:t>存放累加和，具体算法如下：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600" b="1">
                <a:ea typeface="楷体_GB2312" pitchFamily="49" charset="-122"/>
              </a:rPr>
              <a:t>步骤</a:t>
            </a:r>
            <a:r>
              <a:rPr kumimoji="1" lang="en-US" altLang="zh-CN" sz="2600" b="1">
                <a:ea typeface="楷体_GB2312" pitchFamily="49" charset="-122"/>
              </a:rPr>
              <a:t>1</a:t>
            </a:r>
            <a:r>
              <a:rPr kumimoji="1" lang="zh-CN" altLang="en-US" sz="2600" b="1">
                <a:ea typeface="楷体_GB2312" pitchFamily="49" charset="-122"/>
              </a:rPr>
              <a:t>： 把</a:t>
            </a:r>
            <a:r>
              <a:rPr kumimoji="1" lang="en-US" altLang="zh-CN" sz="2600" b="1">
                <a:ea typeface="楷体_GB2312" pitchFamily="49" charset="-122"/>
              </a:rPr>
              <a:t>0</a:t>
            </a:r>
            <a:r>
              <a:rPr kumimoji="1" lang="zh-CN" altLang="en-US" sz="2600" b="1">
                <a:ea typeface="楷体_GB2312" pitchFamily="49" charset="-122"/>
              </a:rPr>
              <a:t>存入</a:t>
            </a:r>
            <a:r>
              <a:rPr kumimoji="1" lang="en-US" altLang="zh-CN" sz="2600" b="1">
                <a:ea typeface="楷体_GB2312" pitchFamily="49" charset="-122"/>
              </a:rPr>
              <a:t>S</a:t>
            </a:r>
            <a:r>
              <a:rPr kumimoji="1" lang="zh-CN" altLang="en-US" sz="2600" b="1">
                <a:ea typeface="楷体_GB2312" pitchFamily="49" charset="-122"/>
              </a:rPr>
              <a:t>单元中；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600" b="1">
                <a:ea typeface="楷体_GB2312" pitchFamily="49" charset="-122"/>
              </a:rPr>
              <a:t>步骤</a:t>
            </a:r>
            <a:r>
              <a:rPr kumimoji="1" lang="en-US" altLang="zh-CN" sz="2600" b="1">
                <a:ea typeface="楷体_GB2312" pitchFamily="49" charset="-122"/>
              </a:rPr>
              <a:t>2</a:t>
            </a:r>
            <a:r>
              <a:rPr kumimoji="1" lang="zh-CN" altLang="en-US" sz="2600" b="1">
                <a:ea typeface="楷体_GB2312" pitchFamily="49" charset="-122"/>
              </a:rPr>
              <a:t>： 把</a:t>
            </a:r>
            <a:r>
              <a:rPr kumimoji="1" lang="en-US" altLang="zh-CN" sz="2600" b="1">
                <a:ea typeface="楷体_GB2312" pitchFamily="49" charset="-122"/>
              </a:rPr>
              <a:t>1</a:t>
            </a:r>
            <a:r>
              <a:rPr kumimoji="1" lang="zh-CN" altLang="en-US" sz="2600" b="1">
                <a:ea typeface="楷体_GB2312" pitchFamily="49" charset="-122"/>
              </a:rPr>
              <a:t>加到</a:t>
            </a:r>
            <a:r>
              <a:rPr kumimoji="1" lang="en-US" altLang="zh-CN" sz="2600" b="1">
                <a:ea typeface="楷体_GB2312" pitchFamily="49" charset="-122"/>
              </a:rPr>
              <a:t>S</a:t>
            </a:r>
            <a:r>
              <a:rPr kumimoji="1" lang="zh-CN" altLang="en-US" sz="2600" b="1">
                <a:ea typeface="楷体_GB2312" pitchFamily="49" charset="-122"/>
              </a:rPr>
              <a:t>中（即取</a:t>
            </a:r>
            <a:r>
              <a:rPr kumimoji="1" lang="en-US" altLang="zh-CN" sz="2600" b="1">
                <a:ea typeface="楷体_GB2312" pitchFamily="49" charset="-122"/>
              </a:rPr>
              <a:t>S</a:t>
            </a:r>
            <a:r>
              <a:rPr kumimoji="1" lang="zh-CN" altLang="en-US" sz="2600" b="1">
                <a:ea typeface="楷体_GB2312" pitchFamily="49" charset="-122"/>
              </a:rPr>
              <a:t>中的内容</a:t>
            </a:r>
            <a:r>
              <a:rPr kumimoji="1" lang="en-US" altLang="zh-CN" sz="2600" b="1">
                <a:ea typeface="楷体_GB2312" pitchFamily="49" charset="-122"/>
              </a:rPr>
              <a:t>0</a:t>
            </a:r>
            <a:r>
              <a:rPr kumimoji="1" lang="zh-CN" altLang="en-US" sz="2600" b="1">
                <a:ea typeface="楷体_GB2312" pitchFamily="49" charset="-122"/>
              </a:rPr>
              <a:t>加</a:t>
            </a:r>
            <a:r>
              <a:rPr kumimoji="1" lang="en-US" altLang="zh-CN" sz="2600" b="1">
                <a:ea typeface="楷体_GB2312" pitchFamily="49" charset="-122"/>
              </a:rPr>
              <a:t>1</a:t>
            </a:r>
            <a:r>
              <a:rPr kumimoji="1" lang="zh-CN" altLang="en-US" sz="2600" b="1">
                <a:ea typeface="楷体_GB2312" pitchFamily="49" charset="-122"/>
              </a:rPr>
              <a:t>后得到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600" b="1">
                <a:ea typeface="楷体_GB2312" pitchFamily="49" charset="-122"/>
              </a:rPr>
              <a:t>                   </a:t>
            </a:r>
            <a:r>
              <a:rPr kumimoji="1" lang="en-US" altLang="zh-CN" sz="2600" b="1">
                <a:ea typeface="楷体_GB2312" pitchFamily="49" charset="-122"/>
              </a:rPr>
              <a:t>1, </a:t>
            </a:r>
            <a:r>
              <a:rPr kumimoji="1" lang="zh-CN" altLang="en-US" sz="2600" b="1">
                <a:ea typeface="楷体_GB2312" pitchFamily="49" charset="-122"/>
              </a:rPr>
              <a:t>再把</a:t>
            </a:r>
            <a:r>
              <a:rPr kumimoji="1" lang="en-US" altLang="zh-CN" sz="2600" b="1">
                <a:ea typeface="楷体_GB2312" pitchFamily="49" charset="-122"/>
              </a:rPr>
              <a:t>1</a:t>
            </a:r>
            <a:r>
              <a:rPr kumimoji="1" lang="zh-CN" altLang="en-US" sz="2600" b="1">
                <a:ea typeface="楷体_GB2312" pitchFamily="49" charset="-122"/>
              </a:rPr>
              <a:t>送回</a:t>
            </a:r>
            <a:r>
              <a:rPr kumimoji="1" lang="en-US" altLang="zh-CN" sz="2600" b="1">
                <a:ea typeface="楷体_GB2312" pitchFamily="49" charset="-122"/>
              </a:rPr>
              <a:t>S</a:t>
            </a:r>
            <a:r>
              <a:rPr kumimoji="1" lang="zh-CN" altLang="en-US" sz="2600" b="1">
                <a:ea typeface="楷体_GB2312" pitchFamily="49" charset="-122"/>
              </a:rPr>
              <a:t>单元中）；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600" b="1">
                <a:ea typeface="楷体_GB2312" pitchFamily="49" charset="-122"/>
              </a:rPr>
              <a:t>步骤</a:t>
            </a:r>
            <a:r>
              <a:rPr kumimoji="1" lang="en-US" altLang="zh-CN" sz="2600" b="1">
                <a:ea typeface="楷体_GB2312" pitchFamily="49" charset="-122"/>
              </a:rPr>
              <a:t>3</a:t>
            </a:r>
            <a:r>
              <a:rPr kumimoji="1" lang="zh-CN" altLang="en-US" sz="2600" b="1">
                <a:ea typeface="楷体_GB2312" pitchFamily="49" charset="-122"/>
              </a:rPr>
              <a:t>： 把</a:t>
            </a:r>
            <a:r>
              <a:rPr kumimoji="1" lang="en-US" altLang="zh-CN" sz="2600" b="1">
                <a:ea typeface="楷体_GB2312" pitchFamily="49" charset="-122"/>
              </a:rPr>
              <a:t>2</a:t>
            </a:r>
            <a:r>
              <a:rPr kumimoji="1" lang="zh-CN" altLang="en-US" sz="2600" b="1">
                <a:ea typeface="楷体_GB2312" pitchFamily="49" charset="-122"/>
              </a:rPr>
              <a:t>加到</a:t>
            </a:r>
            <a:r>
              <a:rPr kumimoji="1" lang="en-US" altLang="zh-CN" sz="2600" b="1">
                <a:ea typeface="楷体_GB2312" pitchFamily="49" charset="-122"/>
              </a:rPr>
              <a:t>S</a:t>
            </a:r>
            <a:r>
              <a:rPr kumimoji="1" lang="zh-CN" altLang="en-US" sz="2600" b="1">
                <a:ea typeface="楷体_GB2312" pitchFamily="49" charset="-122"/>
              </a:rPr>
              <a:t>中；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600" b="1">
                <a:ea typeface="楷体_GB2312" pitchFamily="49" charset="-122"/>
              </a:rPr>
              <a:t>步骤</a:t>
            </a:r>
            <a:r>
              <a:rPr kumimoji="1" lang="en-US" altLang="zh-CN" sz="2600" b="1">
                <a:ea typeface="楷体_GB2312" pitchFamily="49" charset="-122"/>
              </a:rPr>
              <a:t>4</a:t>
            </a:r>
            <a:r>
              <a:rPr kumimoji="1" lang="zh-CN" altLang="en-US" sz="2600" b="1">
                <a:ea typeface="楷体_GB2312" pitchFamily="49" charset="-122"/>
              </a:rPr>
              <a:t>： 把</a:t>
            </a:r>
            <a:r>
              <a:rPr kumimoji="1" lang="en-US" altLang="zh-CN" sz="2600" b="1">
                <a:ea typeface="楷体_GB2312" pitchFamily="49" charset="-122"/>
              </a:rPr>
              <a:t>3</a:t>
            </a:r>
            <a:r>
              <a:rPr kumimoji="1" lang="zh-CN" altLang="en-US" sz="2600" b="1">
                <a:ea typeface="楷体_GB2312" pitchFamily="49" charset="-122"/>
              </a:rPr>
              <a:t>加到</a:t>
            </a:r>
            <a:r>
              <a:rPr kumimoji="1" lang="en-US" altLang="zh-CN" sz="2600" b="1">
                <a:ea typeface="楷体_GB2312" pitchFamily="49" charset="-122"/>
              </a:rPr>
              <a:t>S</a:t>
            </a:r>
            <a:r>
              <a:rPr kumimoji="1" lang="zh-CN" altLang="en-US" sz="2600" b="1">
                <a:ea typeface="楷体_GB2312" pitchFamily="49" charset="-122"/>
              </a:rPr>
              <a:t>中；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600" b="1">
                <a:ea typeface="楷体_GB2312" pitchFamily="49" charset="-122"/>
              </a:rPr>
              <a:t>…       …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600" b="1">
                <a:ea typeface="楷体_GB2312" pitchFamily="49" charset="-122"/>
              </a:rPr>
              <a:t>步骤</a:t>
            </a:r>
            <a:r>
              <a:rPr kumimoji="1" lang="en-US" altLang="zh-CN" sz="2600" b="1">
                <a:ea typeface="楷体_GB2312" pitchFamily="49" charset="-122"/>
              </a:rPr>
              <a:t>10</a:t>
            </a:r>
            <a:r>
              <a:rPr kumimoji="1" lang="zh-CN" altLang="en-US" sz="2600" b="1">
                <a:ea typeface="楷体_GB2312" pitchFamily="49" charset="-122"/>
              </a:rPr>
              <a:t>： 把</a:t>
            </a:r>
            <a:r>
              <a:rPr kumimoji="1" lang="en-US" altLang="zh-CN" sz="2600" b="1">
                <a:ea typeface="楷体_GB2312" pitchFamily="49" charset="-122"/>
              </a:rPr>
              <a:t>9</a:t>
            </a:r>
            <a:r>
              <a:rPr kumimoji="1" lang="zh-CN" altLang="en-US" sz="2600" b="1">
                <a:ea typeface="楷体_GB2312" pitchFamily="49" charset="-122"/>
              </a:rPr>
              <a:t>加到</a:t>
            </a:r>
            <a:r>
              <a:rPr kumimoji="1" lang="en-US" altLang="zh-CN" sz="2600" b="1">
                <a:ea typeface="楷体_GB2312" pitchFamily="49" charset="-122"/>
              </a:rPr>
              <a:t>S</a:t>
            </a:r>
            <a:r>
              <a:rPr kumimoji="1" lang="zh-CN" altLang="en-US" sz="2600" b="1">
                <a:ea typeface="楷体_GB2312" pitchFamily="49" charset="-122"/>
              </a:rPr>
              <a:t>中；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600" b="1">
                <a:ea typeface="楷体_GB2312" pitchFamily="49" charset="-122"/>
              </a:rPr>
              <a:t>步骤</a:t>
            </a:r>
            <a:r>
              <a:rPr kumimoji="1" lang="en-US" altLang="zh-CN" sz="2600" b="1">
                <a:ea typeface="楷体_GB2312" pitchFamily="49" charset="-122"/>
              </a:rPr>
              <a:t>11</a:t>
            </a:r>
            <a:r>
              <a:rPr kumimoji="1" lang="zh-CN" altLang="en-US" sz="2600" b="1">
                <a:ea typeface="楷体_GB2312" pitchFamily="49" charset="-122"/>
              </a:rPr>
              <a:t>： 把</a:t>
            </a:r>
            <a:r>
              <a:rPr kumimoji="1" lang="en-US" altLang="zh-CN" sz="2600" b="1">
                <a:ea typeface="楷体_GB2312" pitchFamily="49" charset="-122"/>
              </a:rPr>
              <a:t>10</a:t>
            </a:r>
            <a:r>
              <a:rPr kumimoji="1" lang="zh-CN" altLang="en-US" sz="2600" b="1">
                <a:ea typeface="楷体_GB2312" pitchFamily="49" charset="-122"/>
              </a:rPr>
              <a:t>加到</a:t>
            </a:r>
            <a:r>
              <a:rPr kumimoji="1" lang="en-US" altLang="zh-CN" sz="2600" b="1">
                <a:ea typeface="楷体_GB2312" pitchFamily="49" charset="-122"/>
              </a:rPr>
              <a:t>S</a:t>
            </a:r>
            <a:r>
              <a:rPr kumimoji="1" lang="zh-CN" altLang="en-US" sz="2600" b="1">
                <a:ea typeface="楷体_GB2312" pitchFamily="49" charset="-122"/>
              </a:rPr>
              <a:t>中；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600" b="1">
                <a:ea typeface="楷体_GB2312" pitchFamily="49" charset="-122"/>
              </a:rPr>
              <a:t>步骤</a:t>
            </a:r>
            <a:r>
              <a:rPr kumimoji="1" lang="en-US" altLang="zh-CN" sz="2600" b="1">
                <a:ea typeface="楷体_GB2312" pitchFamily="49" charset="-122"/>
              </a:rPr>
              <a:t>12</a:t>
            </a:r>
            <a:r>
              <a:rPr kumimoji="1" lang="zh-CN" altLang="en-US" sz="2600" b="1">
                <a:ea typeface="楷体_GB2312" pitchFamily="49" charset="-122"/>
              </a:rPr>
              <a:t>： 把</a:t>
            </a:r>
            <a:r>
              <a:rPr kumimoji="1" lang="en-US" altLang="zh-CN" sz="2600" b="1">
                <a:ea typeface="楷体_GB2312" pitchFamily="49" charset="-122"/>
              </a:rPr>
              <a:t>S</a:t>
            </a:r>
            <a:r>
              <a:rPr kumimoji="1" lang="zh-CN" altLang="en-US" sz="2600" b="1">
                <a:ea typeface="楷体_GB2312" pitchFamily="49" charset="-122"/>
              </a:rPr>
              <a:t>中的结果输出。</a:t>
            </a:r>
            <a:r>
              <a:rPr kumimoji="1" lang="zh-CN" altLang="en-US" sz="2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4895850" y="3573463"/>
            <a:ext cx="42481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这算法虽然正确，但不科学，不实用。可以设一个计数器单元</a:t>
            </a:r>
            <a:r>
              <a:rPr lang="en-US" altLang="zh-CN" sz="24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US" sz="24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，每重复一次</a:t>
            </a:r>
            <a:r>
              <a:rPr lang="en-US" altLang="zh-CN" sz="24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US" sz="24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增</a:t>
            </a:r>
            <a:r>
              <a:rPr lang="en-US" altLang="zh-CN" sz="24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4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，直到</a:t>
            </a:r>
            <a:r>
              <a:rPr lang="en-US" altLang="zh-CN" sz="24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zh-CN" altLang="en-US" sz="24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大于</a:t>
            </a:r>
            <a:r>
              <a:rPr lang="en-US" altLang="zh-CN" sz="24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zh-CN" altLang="en-US" sz="24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为止，求和操作可以改为“</a:t>
            </a:r>
            <a:r>
              <a:rPr lang="en-US" altLang="zh-CN" sz="24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n+S</a:t>
            </a:r>
            <a:r>
              <a:rPr lang="zh-CN" altLang="en-US" sz="24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送</a:t>
            </a:r>
            <a:r>
              <a:rPr lang="en-US" altLang="zh-CN" sz="24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S”</a:t>
            </a:r>
            <a:r>
              <a:rPr lang="zh-CN" altLang="en-US" sz="2400" b="1" smtClean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r>
              <a:rPr lang="zh-CN" altLang="en-US" sz="2400" b="1" smtClean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395288" y="333375"/>
            <a:ext cx="74168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算法举例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kumimoji="1" lang="zh-CN" altLang="en-US" sz="32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自然语言描述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9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99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99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99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99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9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99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99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99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993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  <p:bldP spid="99335" grpId="0" build="p" autoUpdateAnimBg="0"/>
      <p:bldP spid="993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FD6DC11-47E2-47B6-833F-05FB86AC79F5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1267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76B3635-8FDA-485D-B212-48FA88FAB06B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kumimoji="1"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</a:t>
            </a:r>
            <a:r>
              <a:rPr kumimoji="1" lang="en-US" altLang="zh-CN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kumimoji="1"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：求</a:t>
            </a:r>
            <a:r>
              <a:rPr kumimoji="1" lang="en-US" altLang="zh-CN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1+2+3+4+…+10</a:t>
            </a:r>
            <a:r>
              <a:rPr kumimoji="1" lang="zh-CN" altLang="en-US" sz="2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r>
              <a:rPr kumimoji="1" lang="zh-CN" altLang="en-US" sz="3000" b="1" smtClean="0">
                <a:solidFill>
                  <a:srgbClr val="660066"/>
                </a:solidFill>
              </a:rPr>
              <a:t> 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250825" y="1844675"/>
            <a:ext cx="864235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solidFill>
                  <a:srgbClr val="000099"/>
                </a:solidFill>
              </a:rPr>
              <a:t>修改后的算法如下：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ea typeface="楷体_GB2312" pitchFamily="49" charset="-122"/>
              </a:rPr>
              <a:t>步骤</a:t>
            </a:r>
            <a:r>
              <a:rPr kumimoji="1" lang="en-US" altLang="zh-CN" sz="2800" b="1">
                <a:ea typeface="楷体_GB2312" pitchFamily="49" charset="-122"/>
              </a:rPr>
              <a:t>1</a:t>
            </a:r>
            <a:r>
              <a:rPr kumimoji="1" lang="zh-CN" altLang="en-US" sz="2800" b="1">
                <a:ea typeface="楷体_GB2312" pitchFamily="49" charset="-122"/>
              </a:rPr>
              <a:t>： 将</a:t>
            </a:r>
            <a:r>
              <a:rPr kumimoji="1" lang="en-US" altLang="zh-CN" sz="2800" b="1">
                <a:ea typeface="楷体_GB2312" pitchFamily="49" charset="-122"/>
              </a:rPr>
              <a:t>0</a:t>
            </a:r>
            <a:r>
              <a:rPr kumimoji="1" lang="zh-CN" altLang="en-US" sz="2800" b="1">
                <a:ea typeface="楷体_GB2312" pitchFamily="49" charset="-122"/>
              </a:rPr>
              <a:t>送到</a:t>
            </a:r>
            <a:r>
              <a:rPr kumimoji="1" lang="en-US" altLang="zh-CN" sz="2800" b="1">
                <a:ea typeface="楷体_GB2312" pitchFamily="49" charset="-122"/>
              </a:rPr>
              <a:t>S</a:t>
            </a:r>
            <a:r>
              <a:rPr kumimoji="1" lang="zh-CN" altLang="en-US" sz="2800" b="1">
                <a:ea typeface="楷体_GB2312" pitchFamily="49" charset="-122"/>
              </a:rPr>
              <a:t>中；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ea typeface="楷体_GB2312" pitchFamily="49" charset="-122"/>
              </a:rPr>
              <a:t>步骤</a:t>
            </a:r>
            <a:r>
              <a:rPr kumimoji="1" lang="en-US" altLang="zh-CN" sz="2800" b="1">
                <a:ea typeface="楷体_GB2312" pitchFamily="49" charset="-122"/>
              </a:rPr>
              <a:t>2</a:t>
            </a:r>
            <a:r>
              <a:rPr kumimoji="1" lang="zh-CN" altLang="en-US" sz="2800" b="1">
                <a:ea typeface="楷体_GB2312" pitchFamily="49" charset="-122"/>
              </a:rPr>
              <a:t>： 将</a:t>
            </a:r>
            <a:r>
              <a:rPr kumimoji="1" lang="en-US" altLang="zh-CN" sz="2800" b="1">
                <a:ea typeface="楷体_GB2312" pitchFamily="49" charset="-122"/>
              </a:rPr>
              <a:t>1</a:t>
            </a:r>
            <a:r>
              <a:rPr kumimoji="1" lang="zh-CN" altLang="en-US" sz="2800" b="1">
                <a:ea typeface="楷体_GB2312" pitchFamily="49" charset="-122"/>
              </a:rPr>
              <a:t>送到</a:t>
            </a:r>
            <a:r>
              <a:rPr kumimoji="1" lang="en-US" altLang="zh-CN" sz="2800" b="1">
                <a:ea typeface="楷体_GB2312" pitchFamily="49" charset="-122"/>
              </a:rPr>
              <a:t>n</a:t>
            </a:r>
            <a:r>
              <a:rPr kumimoji="1" lang="zh-CN" altLang="en-US" sz="2800" b="1">
                <a:ea typeface="楷体_GB2312" pitchFamily="49" charset="-122"/>
              </a:rPr>
              <a:t>中；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ea typeface="楷体_GB2312" pitchFamily="49" charset="-122"/>
              </a:rPr>
              <a:t>步骤</a:t>
            </a:r>
            <a:r>
              <a:rPr kumimoji="1" lang="en-US" altLang="zh-CN" sz="2800" b="1">
                <a:ea typeface="楷体_GB2312" pitchFamily="49" charset="-122"/>
              </a:rPr>
              <a:t>3</a:t>
            </a:r>
            <a:r>
              <a:rPr kumimoji="1" lang="zh-CN" altLang="en-US" sz="2800" b="1">
                <a:ea typeface="楷体_GB2312" pitchFamily="49" charset="-122"/>
              </a:rPr>
              <a:t>： 把</a:t>
            </a:r>
            <a:r>
              <a:rPr kumimoji="1" lang="en-US" altLang="zh-CN" sz="2800" b="1">
                <a:ea typeface="楷体_GB2312" pitchFamily="49" charset="-122"/>
              </a:rPr>
              <a:t>n</a:t>
            </a:r>
            <a:r>
              <a:rPr kumimoji="1" lang="zh-CN" altLang="en-US" sz="2800" b="1">
                <a:ea typeface="楷体_GB2312" pitchFamily="49" charset="-122"/>
              </a:rPr>
              <a:t>的值加到</a:t>
            </a:r>
            <a:r>
              <a:rPr kumimoji="1" lang="en-US" altLang="zh-CN" sz="2800" b="1">
                <a:ea typeface="楷体_GB2312" pitchFamily="49" charset="-122"/>
              </a:rPr>
              <a:t>S</a:t>
            </a:r>
            <a:r>
              <a:rPr kumimoji="1" lang="zh-CN" altLang="en-US" sz="2800" b="1">
                <a:ea typeface="楷体_GB2312" pitchFamily="49" charset="-122"/>
              </a:rPr>
              <a:t>中；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ea typeface="楷体_GB2312" pitchFamily="49" charset="-122"/>
              </a:rPr>
              <a:t>步骤</a:t>
            </a:r>
            <a:r>
              <a:rPr kumimoji="1" lang="en-US" altLang="zh-CN" sz="2800" b="1">
                <a:ea typeface="楷体_GB2312" pitchFamily="49" charset="-122"/>
              </a:rPr>
              <a:t>4</a:t>
            </a:r>
            <a:r>
              <a:rPr kumimoji="1" lang="zh-CN" altLang="en-US" sz="2800" b="1">
                <a:ea typeface="楷体_GB2312" pitchFamily="49" charset="-122"/>
              </a:rPr>
              <a:t>： </a:t>
            </a:r>
            <a:r>
              <a:rPr kumimoji="1" lang="en-US" altLang="zh-CN" sz="2800" b="1">
                <a:ea typeface="楷体_GB2312" pitchFamily="49" charset="-122"/>
              </a:rPr>
              <a:t>n</a:t>
            </a:r>
            <a:r>
              <a:rPr kumimoji="1" lang="zh-CN" altLang="en-US" sz="2800" b="1">
                <a:ea typeface="楷体_GB2312" pitchFamily="49" charset="-122"/>
              </a:rPr>
              <a:t>增</a:t>
            </a:r>
            <a:r>
              <a:rPr kumimoji="1" lang="en-US" altLang="zh-CN" sz="2800" b="1">
                <a:ea typeface="楷体_GB2312" pitchFamily="49" charset="-122"/>
              </a:rPr>
              <a:t>1</a:t>
            </a:r>
            <a:r>
              <a:rPr kumimoji="1" lang="zh-CN" altLang="en-US" sz="2800" b="1">
                <a:ea typeface="楷体_GB2312" pitchFamily="49" charset="-122"/>
              </a:rPr>
              <a:t>；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ea typeface="楷体_GB2312" pitchFamily="49" charset="-122"/>
              </a:rPr>
              <a:t>步骤</a:t>
            </a:r>
            <a:r>
              <a:rPr kumimoji="1" lang="en-US" altLang="zh-CN" sz="2800" b="1">
                <a:ea typeface="楷体_GB2312" pitchFamily="49" charset="-122"/>
              </a:rPr>
              <a:t>5</a:t>
            </a:r>
            <a:r>
              <a:rPr kumimoji="1" lang="zh-CN" altLang="en-US" sz="2800" b="1">
                <a:ea typeface="楷体_GB2312" pitchFamily="49" charset="-122"/>
              </a:rPr>
              <a:t>： 若</a:t>
            </a:r>
            <a:r>
              <a:rPr kumimoji="1" lang="en-US" altLang="zh-CN" sz="2800" b="1">
                <a:ea typeface="楷体_GB2312" pitchFamily="49" charset="-122"/>
              </a:rPr>
              <a:t>n≤10</a:t>
            </a:r>
            <a:r>
              <a:rPr kumimoji="1" lang="zh-CN" altLang="en-US" sz="2800" b="1">
                <a:ea typeface="楷体_GB2312" pitchFamily="49" charset="-122"/>
              </a:rPr>
              <a:t>则转回步骤</a:t>
            </a:r>
            <a:r>
              <a:rPr kumimoji="1" lang="en-US" altLang="zh-CN" sz="2800" b="1">
                <a:ea typeface="楷体_GB2312" pitchFamily="49" charset="-122"/>
              </a:rPr>
              <a:t>3</a:t>
            </a:r>
            <a:r>
              <a:rPr kumimoji="1" lang="zh-CN" altLang="en-US" sz="2800" b="1">
                <a:ea typeface="楷体_GB2312" pitchFamily="49" charset="-122"/>
              </a:rPr>
              <a:t>，否则执行步骤</a:t>
            </a:r>
            <a:r>
              <a:rPr kumimoji="1" lang="en-US" altLang="zh-CN" sz="2800" b="1">
                <a:ea typeface="楷体_GB2312" pitchFamily="49" charset="-122"/>
              </a:rPr>
              <a:t>6</a:t>
            </a:r>
            <a:r>
              <a:rPr kumimoji="1" lang="zh-CN" altLang="en-US" sz="2800" b="1">
                <a:ea typeface="楷体_GB2312" pitchFamily="49" charset="-122"/>
              </a:rPr>
              <a:t>；</a:t>
            </a:r>
          </a:p>
          <a:p>
            <a:pPr lvl="1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ea typeface="楷体_GB2312" pitchFamily="49" charset="-122"/>
              </a:rPr>
              <a:t>步骤</a:t>
            </a:r>
            <a:r>
              <a:rPr kumimoji="1" lang="en-US" altLang="zh-CN" sz="2800" b="1">
                <a:ea typeface="楷体_GB2312" pitchFamily="49" charset="-122"/>
              </a:rPr>
              <a:t>6</a:t>
            </a:r>
            <a:r>
              <a:rPr kumimoji="1" lang="zh-CN" altLang="en-US" sz="2800" b="1">
                <a:ea typeface="楷体_GB2312" pitchFamily="49" charset="-122"/>
              </a:rPr>
              <a:t>： 输出</a:t>
            </a:r>
            <a:r>
              <a:rPr kumimoji="1" lang="en-US" altLang="zh-CN" sz="2800" b="1">
                <a:ea typeface="楷体_GB2312" pitchFamily="49" charset="-122"/>
              </a:rPr>
              <a:t>S</a:t>
            </a:r>
            <a:r>
              <a:rPr kumimoji="1" lang="zh-CN" altLang="en-US" sz="2800" b="1">
                <a:ea typeface="楷体_GB2312" pitchFamily="49" charset="-122"/>
              </a:rPr>
              <a:t>的值。</a:t>
            </a:r>
            <a:endParaRPr kumimoji="1" lang="zh-CN" altLang="en-US" sz="2800"/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395288" y="333375"/>
            <a:ext cx="74168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算法举例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kumimoji="1" lang="zh-CN" altLang="en-US" sz="32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自然语言描述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0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0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0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00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00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00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00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F35AF4E-6094-4A29-91A9-BBADFC3754CC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2291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2607847-B116-4D9C-A286-F7111B3A94E1}" type="slidenum"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23850" y="1125538"/>
            <a:ext cx="4535488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b="1">
                <a:solidFill>
                  <a:srgbClr val="000099"/>
                </a:solidFill>
              </a:rPr>
              <a:t>将例</a:t>
            </a:r>
            <a:r>
              <a:rPr kumimoji="1" lang="en-US" altLang="zh-CN" b="1">
                <a:solidFill>
                  <a:srgbClr val="000099"/>
                </a:solidFill>
              </a:rPr>
              <a:t>2 </a:t>
            </a:r>
            <a:r>
              <a:rPr kumimoji="1" lang="zh-CN" altLang="en-US" b="1">
                <a:solidFill>
                  <a:srgbClr val="000099"/>
                </a:solidFill>
              </a:rPr>
              <a:t>求</a:t>
            </a:r>
            <a:r>
              <a:rPr kumimoji="1" lang="en-US" altLang="zh-CN" b="1">
                <a:solidFill>
                  <a:srgbClr val="000099"/>
                </a:solidFill>
              </a:rPr>
              <a:t>1+2+3+4+…+10</a:t>
            </a:r>
            <a:r>
              <a:rPr kumimoji="1" lang="zh-CN" altLang="en-US" b="1">
                <a:solidFill>
                  <a:srgbClr val="000099"/>
                </a:solidFill>
              </a:rPr>
              <a:t>的和用流程图进行描述。 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4284663" y="1196975"/>
            <a:ext cx="4103687" cy="4968875"/>
            <a:chOff x="3649" y="9015"/>
            <a:chExt cx="2798" cy="4725"/>
          </a:xfrm>
        </p:grpSpPr>
        <p:sp>
          <p:nvSpPr>
            <p:cNvPr id="12295" name="AutoShape 8"/>
            <p:cNvSpPr>
              <a:spLocks noChangeAspect="1" noChangeArrowheads="1"/>
            </p:cNvSpPr>
            <p:nvPr/>
          </p:nvSpPr>
          <p:spPr bwMode="auto">
            <a:xfrm>
              <a:off x="3649" y="9015"/>
              <a:ext cx="2798" cy="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296" name="AutoShape 9"/>
            <p:cNvSpPr>
              <a:spLocks noChangeArrowheads="1"/>
            </p:cNvSpPr>
            <p:nvPr/>
          </p:nvSpPr>
          <p:spPr bwMode="auto">
            <a:xfrm>
              <a:off x="4440" y="9015"/>
              <a:ext cx="525" cy="240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2297" name="AutoShape 10"/>
            <p:cNvSpPr>
              <a:spLocks noChangeArrowheads="1"/>
            </p:cNvSpPr>
            <p:nvPr/>
          </p:nvSpPr>
          <p:spPr bwMode="auto">
            <a:xfrm>
              <a:off x="4123" y="11415"/>
              <a:ext cx="1137" cy="42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n+1 =&gt; n</a:t>
              </a:r>
              <a:endParaRPr lang="en-US" altLang="zh-CN" sz="2400" b="1">
                <a:latin typeface="Arial" panose="020B0604020202020204" pitchFamily="34" charset="0"/>
              </a:endParaRPr>
            </a:p>
          </p:txBody>
        </p:sp>
        <p:sp>
          <p:nvSpPr>
            <p:cNvPr id="12298" name="AutoShape 11"/>
            <p:cNvSpPr>
              <a:spLocks noChangeArrowheads="1"/>
            </p:cNvSpPr>
            <p:nvPr/>
          </p:nvSpPr>
          <p:spPr bwMode="auto">
            <a:xfrm>
              <a:off x="4125" y="10035"/>
              <a:ext cx="1135" cy="419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1 =&gt; n</a:t>
              </a:r>
              <a:endParaRPr lang="en-US" altLang="zh-CN" sz="2400" b="1">
                <a:latin typeface="Arial" panose="020B0604020202020204" pitchFamily="34" charset="0"/>
              </a:endParaRPr>
            </a:p>
          </p:txBody>
        </p:sp>
        <p:sp>
          <p:nvSpPr>
            <p:cNvPr id="12299" name="AutoShape 12"/>
            <p:cNvSpPr>
              <a:spLocks noChangeArrowheads="1"/>
            </p:cNvSpPr>
            <p:nvPr/>
          </p:nvSpPr>
          <p:spPr bwMode="auto">
            <a:xfrm>
              <a:off x="4125" y="10740"/>
              <a:ext cx="1135" cy="42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s+n =&gt; s</a:t>
              </a:r>
              <a:endParaRPr lang="en-US" altLang="zh-CN" sz="2400" b="1">
                <a:latin typeface="Arial" panose="020B0604020202020204" pitchFamily="34" charset="0"/>
              </a:endParaRPr>
            </a:p>
          </p:txBody>
        </p:sp>
        <p:sp>
          <p:nvSpPr>
            <p:cNvPr id="12300" name="AutoShape 13"/>
            <p:cNvSpPr>
              <a:spLocks noChangeArrowheads="1"/>
            </p:cNvSpPr>
            <p:nvPr/>
          </p:nvSpPr>
          <p:spPr bwMode="auto">
            <a:xfrm>
              <a:off x="4126" y="9435"/>
              <a:ext cx="1135" cy="420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0 =&gt; s</a:t>
              </a:r>
              <a:endParaRPr lang="en-US" altLang="zh-CN" sz="2400" b="1">
                <a:latin typeface="Arial" panose="020B0604020202020204" pitchFamily="34" charset="0"/>
              </a:endParaRPr>
            </a:p>
          </p:txBody>
        </p:sp>
        <p:sp>
          <p:nvSpPr>
            <p:cNvPr id="12301" name="AutoShape 14"/>
            <p:cNvSpPr>
              <a:spLocks noChangeArrowheads="1"/>
            </p:cNvSpPr>
            <p:nvPr/>
          </p:nvSpPr>
          <p:spPr bwMode="auto">
            <a:xfrm>
              <a:off x="3683" y="12015"/>
              <a:ext cx="2032" cy="614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/>
                <a:t>n ≤ 10</a:t>
              </a:r>
              <a:endParaRPr lang="en-US" altLang="zh-CN" sz="2400" b="1">
                <a:latin typeface="Arial" panose="020B0604020202020204" pitchFamily="34" charset="0"/>
              </a:endParaRPr>
            </a:p>
          </p:txBody>
        </p:sp>
        <p:sp>
          <p:nvSpPr>
            <p:cNvPr id="12302" name="AutoShape 15"/>
            <p:cNvSpPr>
              <a:spLocks noChangeArrowheads="1"/>
            </p:cNvSpPr>
            <p:nvPr/>
          </p:nvSpPr>
          <p:spPr bwMode="auto">
            <a:xfrm>
              <a:off x="4141" y="12930"/>
              <a:ext cx="1119" cy="419"/>
            </a:xfrm>
            <a:prstGeom prst="flowChartInputOutpu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/>
                <a:t>输出</a:t>
              </a:r>
              <a:r>
                <a:rPr lang="en-US" altLang="zh-CN" sz="2400" b="1"/>
                <a:t>s</a:t>
              </a:r>
            </a:p>
          </p:txBody>
        </p:sp>
        <p:sp>
          <p:nvSpPr>
            <p:cNvPr id="12303" name="AutoShape 16"/>
            <p:cNvSpPr>
              <a:spLocks noChangeArrowheads="1"/>
            </p:cNvSpPr>
            <p:nvPr/>
          </p:nvSpPr>
          <p:spPr bwMode="auto">
            <a:xfrm>
              <a:off x="4440" y="13500"/>
              <a:ext cx="525" cy="240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cxnSp>
          <p:nvCxnSpPr>
            <p:cNvPr id="12304" name="AutoShape 17"/>
            <p:cNvCxnSpPr>
              <a:cxnSpLocks noChangeShapeType="1"/>
              <a:stCxn id="12296" idx="2"/>
              <a:endCxn id="12300" idx="0"/>
            </p:cNvCxnSpPr>
            <p:nvPr/>
          </p:nvCxnSpPr>
          <p:spPr bwMode="auto">
            <a:xfrm flipH="1">
              <a:off x="4694" y="9255"/>
              <a:ext cx="9" cy="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5" name="AutoShape 18"/>
            <p:cNvCxnSpPr>
              <a:cxnSpLocks noChangeShapeType="1"/>
              <a:stCxn id="12300" idx="2"/>
              <a:endCxn id="12298" idx="0"/>
            </p:cNvCxnSpPr>
            <p:nvPr/>
          </p:nvCxnSpPr>
          <p:spPr bwMode="auto">
            <a:xfrm flipH="1">
              <a:off x="4693" y="9855"/>
              <a:ext cx="1" cy="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6" name="AutoShape 19"/>
            <p:cNvCxnSpPr>
              <a:cxnSpLocks noChangeShapeType="1"/>
              <a:stCxn id="12298" idx="2"/>
              <a:endCxn id="12299" idx="0"/>
            </p:cNvCxnSpPr>
            <p:nvPr/>
          </p:nvCxnSpPr>
          <p:spPr bwMode="auto">
            <a:xfrm>
              <a:off x="4693" y="10454"/>
              <a:ext cx="1" cy="2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7" name="AutoShape 20"/>
            <p:cNvCxnSpPr>
              <a:cxnSpLocks noChangeShapeType="1"/>
              <a:stCxn id="12299" idx="2"/>
              <a:endCxn id="12297" idx="0"/>
            </p:cNvCxnSpPr>
            <p:nvPr/>
          </p:nvCxnSpPr>
          <p:spPr bwMode="auto">
            <a:xfrm flipH="1">
              <a:off x="4692" y="11160"/>
              <a:ext cx="1" cy="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8" name="AutoShape 21"/>
            <p:cNvCxnSpPr>
              <a:cxnSpLocks noChangeShapeType="1"/>
              <a:stCxn id="12297" idx="2"/>
              <a:endCxn id="12301" idx="0"/>
            </p:cNvCxnSpPr>
            <p:nvPr/>
          </p:nvCxnSpPr>
          <p:spPr bwMode="auto">
            <a:xfrm>
              <a:off x="4692" y="11835"/>
              <a:ext cx="7" cy="1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9" name="AutoShape 22"/>
            <p:cNvCxnSpPr>
              <a:cxnSpLocks noChangeShapeType="1"/>
              <a:stCxn id="12301" idx="2"/>
              <a:endCxn id="12302" idx="1"/>
            </p:cNvCxnSpPr>
            <p:nvPr/>
          </p:nvCxnSpPr>
          <p:spPr bwMode="auto">
            <a:xfrm>
              <a:off x="4699" y="12629"/>
              <a:ext cx="2" cy="3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0" name="AutoShape 23"/>
            <p:cNvCxnSpPr>
              <a:cxnSpLocks noChangeShapeType="1"/>
              <a:stCxn id="12302" idx="4"/>
              <a:endCxn id="12303" idx="0"/>
            </p:cNvCxnSpPr>
            <p:nvPr/>
          </p:nvCxnSpPr>
          <p:spPr bwMode="auto">
            <a:xfrm>
              <a:off x="4701" y="13349"/>
              <a:ext cx="2" cy="1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1" name="AutoShape 24"/>
            <p:cNvCxnSpPr>
              <a:cxnSpLocks noChangeShapeType="1"/>
            </p:cNvCxnSpPr>
            <p:nvPr/>
          </p:nvCxnSpPr>
          <p:spPr bwMode="auto">
            <a:xfrm flipH="1">
              <a:off x="4694" y="10590"/>
              <a:ext cx="174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2" name="AutoShape 25"/>
            <p:cNvCxnSpPr>
              <a:cxnSpLocks noChangeShapeType="1"/>
            </p:cNvCxnSpPr>
            <p:nvPr/>
          </p:nvCxnSpPr>
          <p:spPr bwMode="auto">
            <a:xfrm>
              <a:off x="6439" y="10590"/>
              <a:ext cx="0" cy="17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3" name="AutoShape 26"/>
            <p:cNvCxnSpPr>
              <a:cxnSpLocks noChangeShapeType="1"/>
              <a:stCxn id="12301" idx="3"/>
            </p:cNvCxnSpPr>
            <p:nvPr/>
          </p:nvCxnSpPr>
          <p:spPr bwMode="auto">
            <a:xfrm>
              <a:off x="5715" y="12322"/>
              <a:ext cx="724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4" name="Text Box 27"/>
            <p:cNvSpPr txBox="1">
              <a:spLocks noChangeArrowheads="1"/>
            </p:cNvSpPr>
            <p:nvPr/>
          </p:nvSpPr>
          <p:spPr bwMode="auto">
            <a:xfrm>
              <a:off x="5715" y="11835"/>
              <a:ext cx="495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</a:rPr>
                <a:t>是</a:t>
              </a:r>
              <a:endParaRPr lang="zh-CN" altLang="en-US" sz="24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15" name="Text Box 28"/>
            <p:cNvSpPr txBox="1">
              <a:spLocks noChangeArrowheads="1"/>
            </p:cNvSpPr>
            <p:nvPr/>
          </p:nvSpPr>
          <p:spPr bwMode="auto">
            <a:xfrm>
              <a:off x="4766" y="12464"/>
              <a:ext cx="495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</a:rPr>
                <a:t>否</a:t>
              </a:r>
              <a:endParaRPr lang="zh-CN" altLang="en-US" sz="24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395288" y="333375"/>
            <a:ext cx="74168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算法举例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kumimoji="1" lang="zh-CN" altLang="en-US" sz="32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流程图描述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S Template">
  <a:themeElements>
    <a:clrScheme name="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S Template">
  <a:themeElements>
    <a:clrScheme name="1_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CHS Template</Template>
  <TotalTime>1272</TotalTime>
  <Pages>0</Pages>
  <Words>3226</Words>
  <Characters>0</Characters>
  <Application>Microsoft Office PowerPoint</Application>
  <DocSecurity>0</DocSecurity>
  <PresentationFormat>全屏显示(4:3)</PresentationFormat>
  <Lines>0</Lines>
  <Paragraphs>608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Times New Roman</vt:lpstr>
      <vt:lpstr>宋体</vt:lpstr>
      <vt:lpstr>Arial</vt:lpstr>
      <vt:lpstr>黑体</vt:lpstr>
      <vt:lpstr>Wingdings</vt:lpstr>
      <vt:lpstr>Calibri</vt:lpstr>
      <vt:lpstr>楷体_GB2312</vt:lpstr>
      <vt:lpstr>Symbol</vt:lpstr>
      <vt:lpstr>Courier New</vt:lpstr>
      <vt:lpstr>Monotype Sorts</vt:lpstr>
      <vt:lpstr>CHS Template</vt:lpstr>
      <vt:lpstr>1_CHS Template</vt:lpstr>
      <vt:lpstr>Microsoft Word 文档</vt:lpstr>
      <vt:lpstr>Microsoft 公式 3.0</vt:lpstr>
      <vt:lpstr>第3章 程序设计基础 </vt:lpstr>
      <vt:lpstr>本章主要内容</vt:lpstr>
      <vt:lpstr>算法</vt:lpstr>
      <vt:lpstr>算法的表示方法</vt:lpstr>
      <vt:lpstr>算法举例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C语言中的基本元素</vt:lpstr>
      <vt:lpstr>C语言中的字符集</vt:lpstr>
      <vt:lpstr>C语言的基本数据类型</vt:lpstr>
      <vt:lpstr>C语言的基本数据类型</vt:lpstr>
      <vt:lpstr>常量</vt:lpstr>
      <vt:lpstr>整型常量</vt:lpstr>
      <vt:lpstr>浮点型常量</vt:lpstr>
      <vt:lpstr>字符型常量</vt:lpstr>
      <vt:lpstr>符号常量</vt:lpstr>
      <vt:lpstr>变量</vt:lpstr>
      <vt:lpstr>变量命名</vt:lpstr>
      <vt:lpstr>变量赋值</vt:lpstr>
      <vt:lpstr>变量赋值</vt:lpstr>
      <vt:lpstr>函数</vt:lpstr>
      <vt:lpstr>函数</vt:lpstr>
      <vt:lpstr>表达式</vt:lpstr>
      <vt:lpstr>算术运算符和算术表达式</vt:lpstr>
      <vt:lpstr>算术运算符和算术表达式</vt:lpstr>
      <vt:lpstr>算术运算符和算术表达式</vt:lpstr>
      <vt:lpstr>例：算术运算符应用</vt:lpstr>
      <vt:lpstr>将下列数学算式转换为C语言表达式 </vt:lpstr>
      <vt:lpstr>求下列表达式的值 </vt:lpstr>
      <vt:lpstr>赋值运算符</vt:lpstr>
      <vt:lpstr>复合赋值运算符</vt:lpstr>
      <vt:lpstr>赋值运算符使用</vt:lpstr>
      <vt:lpstr>逗号运算符与逗号表达式</vt:lpstr>
      <vt:lpstr>类型转换举例</vt:lpstr>
      <vt:lpstr>混合类型运算与类型转换</vt:lpstr>
      <vt:lpstr>阅读程序，写出执行结果</vt:lpstr>
      <vt:lpstr>总结</vt:lpstr>
    </vt:vector>
  </TitlesOfParts>
  <Manager/>
  <Company>中国石油大学教育发展中心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程序设计基础</dc:title>
  <dc:subject/>
  <dc:creator>郑立垠</dc:creator>
  <cp:keywords/>
  <dc:description/>
  <cp:lastModifiedBy>wuchunlei</cp:lastModifiedBy>
  <cp:revision>327</cp:revision>
  <dcterms:created xsi:type="dcterms:W3CDTF">2012-04-17T06:46:03Z</dcterms:created>
  <dcterms:modified xsi:type="dcterms:W3CDTF">2014-11-16T09:54:08Z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TC010596822052</vt:lpwstr>
  </property>
  <property fmtid="{D5CDD505-2E9C-101B-9397-08002B2CF9AE}" pid="3" name="KSOProductBuildVer">
    <vt:lpwstr>2052-8.1.0.3238</vt:lpwstr>
  </property>
</Properties>
</file>