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29"/>
  </p:notesMasterIdLst>
  <p:sldIdLst>
    <p:sldId id="256" r:id="rId3"/>
    <p:sldId id="37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33"/>
    <a:srgbClr val="FFFF00"/>
    <a:srgbClr val="CCFFFF"/>
    <a:srgbClr val="66FFFF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E7504A-DA97-4905-88B6-5D4C29E70528}" type="datetimeFigureOut">
              <a:rPr lang="zh-CN" altLang="en-US"/>
              <a:pPr>
                <a:defRPr/>
              </a:pPr>
              <a:t>2014/11/16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E96F3BA-6DAB-49EE-93A5-106396F917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3368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71328-48C3-43F4-BA89-6E0F5A069784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D7146-16CA-42C5-8811-D938777268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08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66C38-E189-464A-A44E-1EFAAE647489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5C02E-F496-4D6A-B71D-965DFE2986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42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2B8EC-B6E9-49A2-82A8-95241396D9B5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18784-7A76-4547-83A6-2D8FC6C841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55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42BD6-81B3-4ED8-8BA3-5E4EFF5066BA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C4671-F58F-40F6-B280-216E56EAC5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253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DB7E6-62C9-42E8-9B20-74057FE80E04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ED94B-AD7F-4921-BFF5-DAEDDE1AF7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37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201C-4B13-4F53-AE24-BFBA477F72AF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A57C5-7533-4F1D-BC70-D392F64469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672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0AC01-2F61-4E72-9C4E-1CD3A935B0A2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157FA-4F6A-48A1-B3FD-DDE2F28BD5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21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82AE7-7614-4C0B-B60F-E96D23FA1116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5D9AB-C117-4975-B6EA-4F1918C0D1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1785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9B537-3DBA-450F-8CF4-7D726E1FC590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D76E1-BF3D-41F9-ADAD-55BB8704A2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683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28310-DC8C-4A7F-ACB1-2F3D40465170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F7701-E46C-41E4-9DBA-895BF87437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062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2FA60-99EE-4026-BF93-468150010313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B5C54B-0A81-4302-A6A3-11FCFE37EE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3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5EC28-3D56-4EBA-8331-8142572A6680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DD29A-9299-494C-9E78-DBDBBFEB8F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999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DB64E-D71F-4969-BB21-57E84E03378D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CBFFF-F055-4F6E-B6EB-A5E9F1291D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333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C9CC9-B5B4-413D-A014-62CE9C0F0AA4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3E08C-3299-4B79-8750-4625AB5F75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963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CD200-9EBD-4989-9BEF-91A97940B164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87A40-67B0-45F2-8B97-D663497DA3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0923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87C32-3AFF-4C30-8A97-1FCD44B97A54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95660-4558-4927-9D4A-38209DC93D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33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DD83D-E9DF-4573-A692-8EC885504746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09C2C-858E-4301-BDFA-502C84F156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560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72FA0-B4BB-4E98-A86B-CEF1716B365A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952E0-29CA-4CCB-A2E3-2341A7154A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630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9FB10-FF5F-4480-9368-15BD4FED926C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D2756-41B3-450C-B21C-522F636095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A9DE6-2DD5-46DC-AC03-7AEAE39E48FD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A6D48-8570-4DCA-AD4E-26DFBDAAA1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92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53F3F-450A-4F64-ACD7-A7FBAE5F81EB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3068D-92D3-4724-858C-07D5143864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6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85331-226B-4C6F-AF0E-5585055CFF50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7C7DC-7281-4237-9570-2094B52C3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618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FC3BF-5F66-4860-AA19-617F5E03F810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B84FC-2AE2-4828-AA47-1C6F63749D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43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D30AD5B4-539F-4385-A743-42DE1F5B78AB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F4DB617-A76A-412A-B7C4-98A666B18C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80EE77A2-E772-416F-A6DB-C6A17228E74A}" type="datetime1">
              <a:rPr lang="zh-CN" altLang="en-US"/>
              <a:pPr>
                <a:defRPr/>
              </a:pPr>
              <a:t>2014/11/16</a:t>
            </a:fld>
            <a:endParaRPr lang="en-US" altLang="zh-CN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7E37086-F170-4A80-99EF-18998C4508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7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FFF02-F696-4CE7-A689-F45C59082D0A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6696075" cy="1071563"/>
          </a:xfrm>
        </p:spPr>
        <p:txBody>
          <a:bodyPr/>
          <a:lstStyle/>
          <a:p>
            <a:pPr algn="ctr" eaLnBrk="1" hangingPunct="1"/>
            <a:r>
              <a:rPr lang="zh-CN" altLang="en-US" sz="3800" b="1" smtClean="0">
                <a:solidFill>
                  <a:srgbClr val="F4F4F4"/>
                </a:solidFill>
              </a:rPr>
              <a:t>第</a:t>
            </a:r>
            <a:r>
              <a:rPr lang="en-US" altLang="zh-CN" sz="3800" b="1" smtClean="0">
                <a:solidFill>
                  <a:srgbClr val="F4F4F4"/>
                </a:solidFill>
              </a:rPr>
              <a:t>4</a:t>
            </a:r>
            <a:r>
              <a:rPr lang="zh-CN" altLang="en-US" sz="3800" b="1" smtClean="0">
                <a:solidFill>
                  <a:srgbClr val="F4F4F4"/>
                </a:solidFill>
              </a:rPr>
              <a:t>章 数据的输入和输出</a:t>
            </a:r>
            <a:r>
              <a:rPr lang="en-US" altLang="zh-CN" sz="3800" b="1" smtClean="0">
                <a:solidFill>
                  <a:srgbClr val="F4F4F4"/>
                </a:solidFill>
              </a:rPr>
              <a:t/>
            </a:r>
            <a:br>
              <a:rPr lang="en-US" altLang="zh-CN" sz="3800" b="1" smtClean="0">
                <a:solidFill>
                  <a:srgbClr val="F4F4F4"/>
                </a:solidFill>
              </a:rPr>
            </a:br>
            <a:endParaRPr lang="en-US" altLang="zh-CN" sz="1000" smtClean="0">
              <a:solidFill>
                <a:srgbClr val="F4F4F4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339975" y="5157788"/>
            <a:ext cx="547211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itchFamily="2" charset="2"/>
              <a:buChar char="q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marL="0" indent="0" algn="ctr" eaLnBrk="1" hangingPunct="1">
              <a:defRPr/>
            </a:pPr>
            <a:r>
              <a:rPr lang="zh-CN" altLang="en-US" sz="3200" b="1" kern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主讲教师：吴春雷</a:t>
            </a:r>
            <a:endParaRPr lang="en-US" altLang="zh-CN" sz="3200" b="1" kern="0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2051050" y="5876925"/>
            <a:ext cx="6032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计算机与通信工程学院 软件工程系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A6AA37-E600-4F7E-BE7A-56F666DC85D1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顺序程序设计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黑体" panose="02010609060101010101" pitchFamily="49" charset="-122"/>
              </a:rPr>
              <a:t>例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：编写一个把输入的小写字母转化为大写字母的程序。</a:t>
            </a:r>
          </a:p>
          <a:p>
            <a:endParaRPr lang="zh-CN" altLang="en-US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713EBC-9F09-40C9-9783-1A17B68BF08A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顺序程序设计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748712" cy="26638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11200" indent="-711200"/>
            <a:r>
              <a:rPr lang="zh-CN" altLang="en-US" smtClean="0">
                <a:ea typeface="黑体" panose="02010609060101010101" pitchFamily="49" charset="-122"/>
              </a:rPr>
              <a:t>例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黑体" panose="02010609060101010101" pitchFamily="49" charset="-122"/>
              </a:rPr>
              <a:t>：编写一个重量单位换算程序，输入用公斤表示的重量，然后程序能够转换并输出用镑和盎司表示的等效重量。</a:t>
            </a:r>
          </a:p>
          <a:p>
            <a:pPr marL="1066800" lvl="1" indent="-609600"/>
            <a:endParaRPr lang="zh-CN" altLang="en-US" smtClean="0">
              <a:ea typeface="黑体" panose="02010609060101010101" pitchFamily="49" charset="-122"/>
            </a:endParaRPr>
          </a:p>
          <a:p>
            <a:pPr marL="1422400" lvl="2" indent="-508000"/>
            <a:r>
              <a:rPr lang="zh-CN" altLang="en-US" sz="2400" b="1" smtClean="0">
                <a:ea typeface="黑体" panose="02010609060101010101" pitchFamily="49" charset="-122"/>
              </a:rPr>
              <a:t>请输入重量</a:t>
            </a:r>
            <a:r>
              <a:rPr lang="en-US" altLang="zh-CN" sz="2400" b="1" smtClean="0">
                <a:ea typeface="宋体" panose="02010600030101010101" pitchFamily="2" charset="-122"/>
              </a:rPr>
              <a:t>(</a:t>
            </a:r>
            <a:r>
              <a:rPr lang="zh-CN" altLang="en-US" sz="2400" b="1" smtClean="0">
                <a:ea typeface="黑体" panose="02010609060101010101" pitchFamily="49" charset="-122"/>
              </a:rPr>
              <a:t>公斤</a:t>
            </a:r>
            <a:r>
              <a:rPr lang="en-US" altLang="zh-CN" sz="2400" b="1" smtClean="0">
                <a:ea typeface="宋体" panose="02010600030101010101" pitchFamily="2" charset="-122"/>
              </a:rPr>
              <a:t>)</a:t>
            </a:r>
            <a:r>
              <a:rPr lang="zh-CN" altLang="en-US" sz="2400" b="1" smtClean="0">
                <a:ea typeface="黑体" panose="02010609060101010101" pitchFamily="49" charset="-122"/>
              </a:rPr>
              <a:t>：</a:t>
            </a:r>
            <a:r>
              <a:rPr lang="en-US" altLang="zh-CN" sz="2400" b="1" smtClean="0">
                <a:ea typeface="宋体" panose="02010600030101010101" pitchFamily="2" charset="-122"/>
              </a:rPr>
              <a:t>23</a:t>
            </a:r>
          </a:p>
          <a:p>
            <a:pPr marL="1422400" lvl="2" indent="-508000"/>
            <a:r>
              <a:rPr lang="zh-CN" altLang="en-US" sz="2400" b="1" smtClean="0">
                <a:ea typeface="黑体" panose="02010609060101010101" pitchFamily="49" charset="-122"/>
              </a:rPr>
              <a:t>转换为用磅表示的重量</a:t>
            </a:r>
            <a:r>
              <a:rPr lang="en-US" altLang="zh-CN" sz="2400" b="1" smtClean="0">
                <a:ea typeface="宋体" panose="02010600030101010101" pitchFamily="2" charset="-122"/>
              </a:rPr>
              <a:t>(</a:t>
            </a:r>
            <a:r>
              <a:rPr lang="zh-CN" altLang="en-US" sz="2400" b="1" smtClean="0">
                <a:ea typeface="黑体" panose="02010609060101010101" pitchFamily="49" charset="-122"/>
              </a:rPr>
              <a:t>磅</a:t>
            </a:r>
            <a:r>
              <a:rPr lang="en-US" altLang="zh-CN" sz="2400" b="1" smtClean="0">
                <a:ea typeface="宋体" panose="02010600030101010101" pitchFamily="2" charset="-122"/>
              </a:rPr>
              <a:t>)</a:t>
            </a:r>
            <a:r>
              <a:rPr lang="zh-CN" altLang="en-US" sz="2400" b="1" smtClean="0">
                <a:ea typeface="黑体" panose="02010609060101010101" pitchFamily="49" charset="-122"/>
              </a:rPr>
              <a:t>：</a:t>
            </a:r>
            <a:r>
              <a:rPr lang="en-US" altLang="zh-CN" sz="2400" b="1" smtClean="0">
                <a:ea typeface="宋体" panose="02010600030101010101" pitchFamily="2" charset="-122"/>
              </a:rPr>
              <a:t>50.7055</a:t>
            </a:r>
          </a:p>
          <a:p>
            <a:pPr marL="1422400" lvl="2" indent="-508000"/>
            <a:r>
              <a:rPr lang="zh-CN" altLang="en-US" sz="2400" b="1" smtClean="0">
                <a:ea typeface="黑体" panose="02010609060101010101" pitchFamily="49" charset="-122"/>
              </a:rPr>
              <a:t>转换为用盎司表示的重量</a:t>
            </a:r>
            <a:r>
              <a:rPr lang="en-US" altLang="zh-CN" sz="2400" b="1" smtClean="0">
                <a:ea typeface="宋体" panose="02010600030101010101" pitchFamily="2" charset="-122"/>
              </a:rPr>
              <a:t>(</a:t>
            </a:r>
            <a:r>
              <a:rPr lang="zh-CN" altLang="en-US" sz="2400" b="1" smtClean="0">
                <a:ea typeface="黑体" panose="02010609060101010101" pitchFamily="49" charset="-122"/>
              </a:rPr>
              <a:t>盎司</a:t>
            </a:r>
            <a:r>
              <a:rPr lang="en-US" altLang="zh-CN" sz="2400" b="1" smtClean="0">
                <a:ea typeface="宋体" panose="02010600030101010101" pitchFamily="2" charset="-122"/>
              </a:rPr>
              <a:t>)</a:t>
            </a:r>
            <a:r>
              <a:rPr lang="zh-CN" altLang="en-US" sz="2400" b="1" smtClean="0">
                <a:ea typeface="黑体" panose="02010609060101010101" pitchFamily="49" charset="-122"/>
              </a:rPr>
              <a:t>：</a:t>
            </a:r>
            <a:r>
              <a:rPr lang="en-US" altLang="zh-CN" sz="2400" b="1" smtClean="0">
                <a:ea typeface="宋体" panose="02010600030101010101" pitchFamily="2" charset="-122"/>
              </a:rPr>
              <a:t>811.287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39750" y="4437063"/>
            <a:ext cx="7507288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69790" bIns="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tabLst>
                <a:tab pos="22860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22860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2286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228600" algn="l"/>
              </a:tabLst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2286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2286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2286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2286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2286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b="1">
                <a:solidFill>
                  <a:srgbClr val="0000FF"/>
                </a:solidFill>
                <a:ea typeface="楷体_GB2312" pitchFamily="49" charset="-122"/>
              </a:rPr>
              <a:t>问题</a:t>
            </a:r>
          </a:p>
          <a:p>
            <a:pPr lvl="1"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如何设计变量及选择相应的数据类型？</a:t>
            </a:r>
          </a:p>
          <a:p>
            <a:pPr lvl="1" eaLnBrk="1" hangingPunct="1">
              <a:spcBef>
                <a:spcPct val="0"/>
              </a:spcBef>
              <a:buClrTx/>
              <a:buFontTx/>
              <a:buChar char="•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公斤、磅和盎司的转换公式是什么？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DE3BCE-7E7B-44F6-9BDA-538F4971381B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顺序程序设计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748712" cy="50403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11200" indent="-711200"/>
            <a:r>
              <a:rPr lang="zh-CN" altLang="en-US" smtClean="0">
                <a:ea typeface="黑体" panose="02010609060101010101" pitchFamily="49" charset="-122"/>
              </a:rPr>
              <a:t>为保证程序能够处理带小数点的数值，变量的数据类型需选用可以对实数进行操作的双精度类型</a:t>
            </a:r>
            <a:r>
              <a:rPr lang="en-US" altLang="zh-CN" smtClean="0">
                <a:ea typeface="宋体" panose="02010600030101010101" pitchFamily="2" charset="-122"/>
              </a:rPr>
              <a:t>double</a:t>
            </a:r>
            <a:r>
              <a:rPr lang="zh-CN" altLang="en-US" smtClean="0">
                <a:ea typeface="黑体" panose="02010609060101010101" pitchFamily="49" charset="-122"/>
              </a:rPr>
              <a:t>。故变量列表为：</a:t>
            </a:r>
          </a:p>
          <a:p>
            <a:pPr marL="1828800" lvl="3" indent="-457200">
              <a:buFont typeface="Wingdings" panose="05000000000000000000" pitchFamily="2" charset="2"/>
              <a:buNone/>
            </a:pPr>
            <a:r>
              <a:rPr lang="en-US" altLang="zh-CN" b="1" smtClean="0">
                <a:ea typeface="宋体" panose="02010600030101010101" pitchFamily="2" charset="-122"/>
              </a:rPr>
              <a:t>double  kilogram, pound, ounce;  	//</a:t>
            </a:r>
            <a:r>
              <a:rPr lang="zh-CN" altLang="en-US" b="1" smtClean="0">
                <a:ea typeface="宋体" panose="02010600030101010101" pitchFamily="2" charset="-122"/>
              </a:rPr>
              <a:t>公斤、镑、盎司</a:t>
            </a:r>
          </a:p>
          <a:p>
            <a:pPr marL="711200" indent="-711200"/>
            <a:r>
              <a:rPr lang="zh-CN" altLang="en-US" smtClean="0">
                <a:ea typeface="宋体" panose="02010600030101010101" pitchFamily="2" charset="-122"/>
              </a:rPr>
              <a:t>公斤、磅和盎司的转换公式：</a:t>
            </a:r>
          </a:p>
          <a:p>
            <a:pPr marL="1066800" lvl="1" indent="-609600">
              <a:buFont typeface="Wingdings" panose="05000000000000000000" pitchFamily="2" charset="2"/>
              <a:buNone/>
            </a:pPr>
            <a:r>
              <a:rPr lang="zh-CN" altLang="en-US" b="1" smtClean="0">
                <a:ea typeface="宋体" panose="02010600030101010101" pitchFamily="2" charset="-122"/>
              </a:rPr>
              <a:t> 	    </a:t>
            </a:r>
            <a:r>
              <a:rPr lang="en-US" altLang="zh-CN" b="1" smtClean="0">
                <a:ea typeface="宋体" panose="02010600030101010101" pitchFamily="2" charset="-122"/>
              </a:rPr>
              <a:t>1</a:t>
            </a:r>
            <a:r>
              <a:rPr lang="zh-CN" altLang="en-US" b="1" smtClean="0">
                <a:ea typeface="黑体" panose="02010609060101010101" pitchFamily="49" charset="-122"/>
              </a:rPr>
              <a:t>磅</a:t>
            </a:r>
            <a:r>
              <a:rPr lang="en-US" altLang="zh-CN" b="1" smtClean="0">
                <a:ea typeface="宋体" panose="02010600030101010101" pitchFamily="2" charset="-122"/>
              </a:rPr>
              <a:t>=16</a:t>
            </a:r>
            <a:r>
              <a:rPr lang="zh-CN" altLang="en-US" b="1" smtClean="0">
                <a:ea typeface="黑体" panose="02010609060101010101" pitchFamily="49" charset="-122"/>
              </a:rPr>
              <a:t>盎司</a:t>
            </a:r>
            <a:r>
              <a:rPr lang="en-US" altLang="zh-CN" b="1" smtClean="0">
                <a:ea typeface="宋体" panose="02010600030101010101" pitchFamily="2" charset="-122"/>
              </a:rPr>
              <a:t>=0.4536</a:t>
            </a:r>
            <a:r>
              <a:rPr lang="zh-CN" altLang="en-US" b="1" smtClean="0">
                <a:ea typeface="黑体" panose="02010609060101010101" pitchFamily="49" charset="-122"/>
              </a:rPr>
              <a:t>千克（公斤）</a:t>
            </a:r>
          </a:p>
          <a:p>
            <a:pPr marL="711200" indent="-711200"/>
            <a:r>
              <a:rPr lang="zh-CN" altLang="en-US" smtClean="0">
                <a:ea typeface="黑体" panose="02010609060101010101" pitchFamily="49" charset="-122"/>
              </a:rPr>
              <a:t>算法如下：</a:t>
            </a:r>
          </a:p>
          <a:p>
            <a:pPr marL="1066800" lvl="1" indent="-609600"/>
            <a:r>
              <a:rPr lang="en-US" altLang="zh-CN" b="1" smtClean="0">
                <a:ea typeface="宋体" panose="02010600030101010101" pitchFamily="2" charset="-122"/>
              </a:rPr>
              <a:t>1. </a:t>
            </a:r>
            <a:r>
              <a:rPr lang="zh-CN" altLang="en-US" b="1" smtClean="0">
                <a:ea typeface="黑体" panose="02010609060101010101" pitchFamily="49" charset="-122"/>
              </a:rPr>
              <a:t>得到用公斤表示的重量</a:t>
            </a:r>
          </a:p>
          <a:p>
            <a:pPr marL="1066800" lvl="1" indent="-609600"/>
            <a:r>
              <a:rPr lang="en-US" altLang="zh-CN" b="1" smtClean="0">
                <a:ea typeface="宋体" panose="02010600030101010101" pitchFamily="2" charset="-122"/>
              </a:rPr>
              <a:t>2. </a:t>
            </a:r>
            <a:r>
              <a:rPr lang="zh-CN" altLang="en-US" b="1" smtClean="0">
                <a:ea typeface="黑体" panose="02010609060101010101" pitchFamily="49" charset="-122"/>
              </a:rPr>
              <a:t>将重量转化为磅：</a:t>
            </a:r>
            <a:r>
              <a:rPr lang="en-US" altLang="zh-CN" b="1" smtClean="0">
                <a:ea typeface="宋体" panose="02010600030101010101" pitchFamily="2" charset="-122"/>
              </a:rPr>
              <a:t>pound=kilogram/0.4536;</a:t>
            </a:r>
          </a:p>
          <a:p>
            <a:pPr marL="1066800" lvl="1" indent="-609600"/>
            <a:r>
              <a:rPr lang="en-US" altLang="zh-CN" b="1" smtClean="0">
                <a:ea typeface="宋体" panose="02010600030101010101" pitchFamily="2" charset="-122"/>
              </a:rPr>
              <a:t>3. </a:t>
            </a:r>
            <a:r>
              <a:rPr lang="zh-CN" altLang="en-US" b="1" smtClean="0">
                <a:ea typeface="黑体" panose="02010609060101010101" pitchFamily="49" charset="-122"/>
              </a:rPr>
              <a:t>将磅转化为盎司：</a:t>
            </a:r>
            <a:r>
              <a:rPr lang="en-US" altLang="zh-CN" b="1" smtClean="0">
                <a:ea typeface="宋体" panose="02010600030101010101" pitchFamily="2" charset="-122"/>
              </a:rPr>
              <a:t>ounce=pound*16; </a:t>
            </a:r>
          </a:p>
          <a:p>
            <a:pPr marL="1066800" lvl="1" indent="-609600"/>
            <a:r>
              <a:rPr lang="en-US" altLang="zh-CN" b="1" smtClean="0">
                <a:ea typeface="宋体" panose="02010600030101010101" pitchFamily="2" charset="-122"/>
              </a:rPr>
              <a:t>4. </a:t>
            </a:r>
            <a:r>
              <a:rPr lang="zh-CN" altLang="en-US" b="1" smtClean="0">
                <a:ea typeface="黑体" panose="02010609060101010101" pitchFamily="49" charset="-122"/>
              </a:rPr>
              <a:t>输出转换后的重量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3313112" cy="528638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问题分析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1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9F533B-DF45-40FB-AD17-837DC20E2033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>
                <a:solidFill>
                  <a:schemeClr val="bg2"/>
                </a:solidFill>
              </a:rPr>
              <a:t>顺序程序设计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5445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// </a:t>
            </a:r>
            <a:r>
              <a:rPr lang="zh-CN" altLang="en-US" smtClean="0">
                <a:ea typeface="黑体" panose="02010609060101010101" pitchFamily="49" charset="-122"/>
              </a:rPr>
              <a:t>重量单位换算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	double kilogram, pound, ounce; </a:t>
            </a:r>
            <a:r>
              <a:rPr lang="en-US" altLang="zh-CN" sz="2200" smtClean="0">
                <a:ea typeface="宋体" panose="02010600030101010101" pitchFamily="2" charset="-122"/>
              </a:rPr>
              <a:t>//</a:t>
            </a:r>
            <a:r>
              <a:rPr lang="zh-CN" altLang="en-US" sz="2200" smtClean="0">
                <a:ea typeface="黑体" panose="02010609060101010101" pitchFamily="49" charset="-122"/>
              </a:rPr>
              <a:t>公斤、镑、盎司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zh-CN" altLang="en-US" smtClean="0">
                <a:ea typeface="黑体" panose="02010609060101010101" pitchFamily="49" charset="-122"/>
              </a:rPr>
              <a:t>	</a:t>
            </a:r>
            <a:r>
              <a:rPr lang="en-US" altLang="zh-CN" smtClean="0">
                <a:ea typeface="宋体" panose="02010600030101010101" pitchFamily="2" charset="-122"/>
              </a:rPr>
              <a:t>printf("</a:t>
            </a:r>
            <a:r>
              <a:rPr lang="zh-CN" altLang="en-US" smtClean="0">
                <a:ea typeface="黑体" panose="02010609060101010101" pitchFamily="49" charset="-122"/>
              </a:rPr>
              <a:t>请输入重量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zh-CN" altLang="en-US" smtClean="0">
                <a:ea typeface="黑体" panose="02010609060101010101" pitchFamily="49" charset="-122"/>
              </a:rPr>
              <a:t>公斤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r>
              <a:rPr lang="zh-CN" altLang="en-US" smtClean="0">
                <a:ea typeface="黑体" panose="02010609060101010101" pitchFamily="49" charset="-122"/>
              </a:rPr>
              <a:t>：</a:t>
            </a:r>
            <a:r>
              <a:rPr lang="en-US" altLang="zh-CN" smtClean="0">
                <a:ea typeface="宋体" panose="02010600030101010101" pitchFamily="2" charset="-122"/>
              </a:rPr>
              <a:t>");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	scanf("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%lf</a:t>
            </a:r>
            <a:r>
              <a:rPr lang="en-US" altLang="zh-CN" smtClean="0">
                <a:ea typeface="宋体" panose="02010600030101010101" pitchFamily="2" charset="-122"/>
              </a:rPr>
              <a:t>",&amp;kilogram);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	pound=kilogram/0.4536;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	ounce=pound*16;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	printf("</a:t>
            </a:r>
            <a:r>
              <a:rPr lang="zh-CN" altLang="en-US" sz="2200" smtClean="0">
                <a:ea typeface="黑体" panose="02010609060101010101" pitchFamily="49" charset="-122"/>
              </a:rPr>
              <a:t>转换为用磅表示的重量</a:t>
            </a:r>
            <a:r>
              <a:rPr lang="en-US" altLang="zh-CN" sz="2200" smtClean="0">
                <a:ea typeface="宋体" panose="02010600030101010101" pitchFamily="2" charset="-122"/>
              </a:rPr>
              <a:t>(</a:t>
            </a:r>
            <a:r>
              <a:rPr lang="zh-CN" altLang="en-US" sz="2200" smtClean="0">
                <a:ea typeface="黑体" panose="02010609060101010101" pitchFamily="49" charset="-122"/>
              </a:rPr>
              <a:t>磅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  <a:r>
              <a:rPr lang="zh-CN" altLang="en-US" smtClean="0">
                <a:ea typeface="黑体" panose="02010609060101010101" pitchFamily="49" charset="-122"/>
              </a:rPr>
              <a:t>：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%f</a:t>
            </a:r>
            <a:r>
              <a:rPr lang="en-US" altLang="zh-CN" smtClean="0">
                <a:ea typeface="宋体" panose="02010600030101010101" pitchFamily="2" charset="-122"/>
              </a:rPr>
              <a:t>\n",pound);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	printf("</a:t>
            </a:r>
            <a:r>
              <a:rPr lang="zh-CN" altLang="en-US" sz="2200" smtClean="0">
                <a:ea typeface="黑体" panose="02010609060101010101" pitchFamily="49" charset="-122"/>
              </a:rPr>
              <a:t>转换为用盎司表示的重量</a:t>
            </a:r>
            <a:r>
              <a:rPr lang="en-US" altLang="zh-CN" sz="2200" smtClean="0">
                <a:ea typeface="宋体" panose="02010600030101010101" pitchFamily="2" charset="-122"/>
              </a:rPr>
              <a:t>(</a:t>
            </a:r>
            <a:r>
              <a:rPr lang="zh-CN" altLang="en-US" sz="2200" smtClean="0">
                <a:ea typeface="黑体" panose="02010609060101010101" pitchFamily="49" charset="-122"/>
              </a:rPr>
              <a:t>盎司</a:t>
            </a:r>
            <a:r>
              <a:rPr lang="en-US" altLang="zh-CN" sz="2200" smtClean="0">
                <a:ea typeface="宋体" panose="02010600030101010101" pitchFamily="2" charset="-122"/>
              </a:rPr>
              <a:t>)</a:t>
            </a:r>
            <a:r>
              <a:rPr lang="zh-CN" altLang="en-US" sz="2200" smtClean="0">
                <a:ea typeface="黑体" panose="02010609060101010101" pitchFamily="49" charset="-122"/>
              </a:rPr>
              <a:t>：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%f</a:t>
            </a:r>
            <a:r>
              <a:rPr lang="en-US" altLang="zh-CN" smtClean="0">
                <a:ea typeface="宋体" panose="02010600030101010101" pitchFamily="2" charset="-122"/>
              </a:rPr>
              <a:t>\n",ounce);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    return 0;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162820" name="Picture 4" descr="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1412875"/>
            <a:ext cx="5761037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B6CA6D-94FC-4F76-B37C-84183ECA305A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顺序程序设计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496300" cy="7921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indent="-533400"/>
            <a:r>
              <a:rPr lang="zh-CN" altLang="zh-CN" smtClean="0">
                <a:ea typeface="黑体" panose="02010609060101010101" pitchFamily="49" charset="-122"/>
              </a:rPr>
              <a:t>例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：输入一个华氏温度，计算并输出对应的摄氏温度值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lang="zh-CN" altLang="en-US" smtClean="0">
                <a:ea typeface="黑体" panose="02010609060101010101" pitchFamily="49" charset="-122"/>
              </a:rPr>
              <a:t>输出时保留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位小数。</a:t>
            </a:r>
          </a:p>
          <a:p>
            <a:pPr marL="533400" indent="-533400"/>
            <a:endParaRPr lang="zh-CN" altLang="en-US" smtClean="0">
              <a:ea typeface="黑体" panose="02010609060101010101" pitchFamily="49" charset="-122"/>
            </a:endParaRPr>
          </a:p>
          <a:p>
            <a:pPr marL="533400" indent="-533400"/>
            <a:endParaRPr lang="zh-CN" altLang="en-US" smtClean="0">
              <a:ea typeface="黑体" panose="02010609060101010101" pitchFamily="49" charset="-122"/>
            </a:endParaRPr>
          </a:p>
          <a:p>
            <a:pPr marL="533400" indent="-533400">
              <a:lnSpc>
                <a:spcPct val="80000"/>
              </a:lnSpc>
            </a:pPr>
            <a:endParaRPr lang="zh-CN" altLang="en-US" sz="2400" smtClean="0">
              <a:ea typeface="黑体" panose="02010609060101010101" pitchFamily="49" charset="-122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611188" y="1989138"/>
            <a:ext cx="7993062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	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double</a:t>
            </a:r>
            <a:r>
              <a:rPr lang="en-US" altLang="zh-CN" sz="2400" b="1">
                <a:ea typeface="楷体_GB2312" pitchFamily="49" charset="-122"/>
              </a:rPr>
              <a:t> c, f;    //c</a:t>
            </a:r>
            <a:r>
              <a:rPr lang="zh-CN" altLang="en-US" sz="2400" b="1">
                <a:ea typeface="楷体_GB2312" pitchFamily="49" charset="-122"/>
              </a:rPr>
              <a:t>和</a:t>
            </a:r>
            <a:r>
              <a:rPr lang="en-US" altLang="zh-CN" sz="2400" b="1">
                <a:ea typeface="楷体_GB2312" pitchFamily="49" charset="-122"/>
              </a:rPr>
              <a:t>f</a:t>
            </a:r>
            <a:r>
              <a:rPr lang="zh-CN" altLang="en-US" sz="2400" b="1">
                <a:ea typeface="楷体_GB2312" pitchFamily="49" charset="-122"/>
              </a:rPr>
              <a:t>分别存放摄氏温度和华氏温度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	</a:t>
            </a:r>
            <a:r>
              <a:rPr lang="en-US" altLang="zh-CN" sz="2400" b="1">
                <a:ea typeface="楷体_GB2312" pitchFamily="49" charset="-122"/>
              </a:rPr>
              <a:t>printf("</a:t>
            </a:r>
            <a:r>
              <a:rPr lang="zh-CN" altLang="en-US" sz="2400" b="1">
                <a:ea typeface="楷体_GB2312" pitchFamily="49" charset="-122"/>
              </a:rPr>
              <a:t>请输入一个华氏温度：</a:t>
            </a:r>
            <a:r>
              <a:rPr lang="en-US" altLang="zh-CN" sz="2400" b="1">
                <a:ea typeface="楷体_GB2312" pitchFamily="49" charset="-122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	scanf("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%lf</a:t>
            </a:r>
            <a:r>
              <a:rPr lang="en-US" altLang="zh-CN" sz="2400" b="1">
                <a:ea typeface="楷体_GB2312" pitchFamily="49" charset="-122"/>
              </a:rPr>
              <a:t>",&amp;f);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	c=5.0/9.0 * (f-32);	//</a:t>
            </a:r>
            <a:r>
              <a:rPr lang="zh-CN" altLang="en-US" sz="2400" b="1">
                <a:ea typeface="楷体_GB2312" pitchFamily="49" charset="-122"/>
              </a:rPr>
              <a:t>温度转换公式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	</a:t>
            </a:r>
            <a:r>
              <a:rPr lang="en-US" altLang="zh-CN" sz="2400" b="1">
                <a:ea typeface="楷体_GB2312" pitchFamily="49" charset="-122"/>
              </a:rPr>
              <a:t>printf("</a:t>
            </a:r>
            <a:r>
              <a:rPr lang="zh-CN" altLang="en-US" sz="2400" b="1">
                <a:ea typeface="楷体_GB2312" pitchFamily="49" charset="-122"/>
              </a:rPr>
              <a:t>对应于华氏温度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%lf</a:t>
            </a:r>
            <a:r>
              <a:rPr lang="zh-CN" altLang="en-US" sz="2400" b="1">
                <a:ea typeface="楷体_GB2312" pitchFamily="49" charset="-122"/>
              </a:rPr>
              <a:t>的摄氏温度为</a:t>
            </a: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%lf</a:t>
            </a:r>
            <a:r>
              <a:rPr lang="en-US" altLang="zh-CN" sz="2400" b="1">
                <a:ea typeface="楷体_GB2312" pitchFamily="49" charset="-122"/>
              </a:rPr>
              <a:t>",f,c);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	return 0;	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ea typeface="楷体_GB2312" pitchFamily="49" charset="-122"/>
              </a:rPr>
              <a:t>}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17418" name="Object 9"/>
          <p:cNvGraphicFramePr>
            <a:graphicFrameLocks noChangeAspect="1"/>
          </p:cNvGraphicFramePr>
          <p:nvPr/>
        </p:nvGraphicFramePr>
        <p:xfrm>
          <a:off x="5219700" y="1773238"/>
          <a:ext cx="2160588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公式" r:id="rId3" imgW="926698" imgH="393529" progId="Equation.3">
                  <p:embed/>
                </p:oleObj>
              </mc:Choice>
              <mc:Fallback>
                <p:oleObj name="公式" r:id="rId3" imgW="926698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773238"/>
                        <a:ext cx="2160588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50" name="Picture 10" descr="sp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876925"/>
            <a:ext cx="5832475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40B6E8-F706-43E8-9720-6F94438A9834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sz="4000" b="1" smtClean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自学材料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49C0AB-8528-4B48-A5F5-69031F044AA7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C</a:t>
            </a:r>
            <a:r>
              <a:rPr lang="zh-CN" altLang="en-US" smtClean="0">
                <a:solidFill>
                  <a:schemeClr val="bg2"/>
                </a:solidFill>
              </a:rPr>
              <a:t>语言中的</a:t>
            </a:r>
            <a:r>
              <a:rPr lang="zh-CN" altLang="en-US" smtClean="0">
                <a:solidFill>
                  <a:srgbClr val="FF0000"/>
                </a:solidFill>
              </a:rPr>
              <a:t>语句</a:t>
            </a:r>
            <a:r>
              <a:rPr lang="en-US" altLang="zh-CN" smtClean="0">
                <a:solidFill>
                  <a:srgbClr val="FF0000"/>
                </a:solidFill>
              </a:rPr>
              <a:t>—</a:t>
            </a:r>
            <a:r>
              <a:rPr lang="zh-CN" altLang="en-US" smtClean="0">
                <a:solidFill>
                  <a:srgbClr val="FF0000"/>
                </a:solidFill>
              </a:rPr>
              <a:t>（表达式）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918450" cy="50403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/>
          <a:p>
            <a:r>
              <a:rPr kumimoji="1" lang="zh-CN" altLang="en-US" sz="1800" smtClean="0">
                <a:ea typeface="宋体" panose="02010600030101010101" pitchFamily="2" charset="-122"/>
              </a:rPr>
              <a:t>控制语句</a:t>
            </a:r>
          </a:p>
          <a:p>
            <a:pPr lvl="1"/>
            <a:r>
              <a:rPr kumimoji="1" lang="en-US" altLang="zh-CN" sz="1800" smtClean="0">
                <a:ea typeface="宋体" panose="02010600030101010101" pitchFamily="2" charset="-122"/>
              </a:rPr>
              <a:t>if()……else……</a:t>
            </a:r>
          </a:p>
          <a:p>
            <a:pPr lvl="1"/>
            <a:r>
              <a:rPr kumimoji="1" lang="en-US" altLang="zh-CN" sz="1800" smtClean="0">
                <a:ea typeface="宋体" panose="02010600030101010101" pitchFamily="2" charset="-122"/>
              </a:rPr>
              <a:t>return</a:t>
            </a:r>
          </a:p>
          <a:p>
            <a:r>
              <a:rPr kumimoji="1" lang="zh-CN" altLang="en-US" sz="1800" smtClean="0">
                <a:ea typeface="宋体" panose="02010600030101010101" pitchFamily="2" charset="-122"/>
              </a:rPr>
              <a:t>变量声明语句</a:t>
            </a:r>
          </a:p>
          <a:p>
            <a:pPr lvl="1"/>
            <a:r>
              <a:rPr kumimoji="1" lang="en-US" altLang="zh-CN" sz="1800" smtClean="0">
                <a:ea typeface="宋体" panose="02010600030101010101" pitchFamily="2" charset="-122"/>
              </a:rPr>
              <a:t>int a=1;</a:t>
            </a:r>
          </a:p>
          <a:p>
            <a:r>
              <a:rPr kumimoji="1" lang="zh-CN" altLang="en-US" sz="1800" smtClean="0">
                <a:ea typeface="宋体" panose="02010600030101010101" pitchFamily="2" charset="-122"/>
              </a:rPr>
              <a:t>函数调用语句</a:t>
            </a:r>
          </a:p>
          <a:p>
            <a:pPr lvl="1"/>
            <a:r>
              <a:rPr kumimoji="1" lang="en-US" altLang="zh-CN" sz="1800" smtClean="0">
                <a:ea typeface="宋体" panose="02010600030101010101" pitchFamily="2" charset="-122"/>
              </a:rPr>
              <a:t>printf("hello world!");</a:t>
            </a:r>
          </a:p>
          <a:p>
            <a:r>
              <a:rPr kumimoji="1" lang="zh-CN" altLang="en-US" sz="1800" smtClean="0">
                <a:ea typeface="宋体" panose="02010600030101010101" pitchFamily="2" charset="-122"/>
              </a:rPr>
              <a:t>表达式语句</a:t>
            </a:r>
          </a:p>
          <a:p>
            <a:pPr lvl="1"/>
            <a:r>
              <a:rPr kumimoji="1" lang="en-US" altLang="zh-CN" sz="1800" smtClean="0">
                <a:ea typeface="宋体" panose="02010600030101010101" pitchFamily="2" charset="-122"/>
              </a:rPr>
              <a:t>k++;</a:t>
            </a:r>
          </a:p>
          <a:p>
            <a:pPr lvl="1"/>
            <a:r>
              <a:rPr kumimoji="1" lang="en-US" altLang="zh-CN" sz="1800" smtClean="0">
                <a:ea typeface="宋体" panose="02010600030101010101" pitchFamily="2" charset="-122"/>
              </a:rPr>
              <a:t>k = k+ 1;</a:t>
            </a:r>
          </a:p>
          <a:p>
            <a:r>
              <a:rPr kumimoji="1" lang="zh-CN" altLang="en-US" sz="1800" smtClean="0">
                <a:ea typeface="宋体" panose="02010600030101010101" pitchFamily="2" charset="-122"/>
              </a:rPr>
              <a:t>空语句</a:t>
            </a:r>
          </a:p>
          <a:p>
            <a:pPr lvl="1"/>
            <a:r>
              <a:rPr kumimoji="1" lang="en-US" altLang="zh-CN" sz="1800" smtClean="0">
                <a:ea typeface="宋体" panose="02010600030101010101" pitchFamily="2" charset="-122"/>
              </a:rPr>
              <a:t>;</a:t>
            </a:r>
          </a:p>
          <a:p>
            <a:r>
              <a:rPr kumimoji="1" lang="zh-CN" altLang="en-US" sz="1800" smtClean="0">
                <a:ea typeface="宋体" panose="02010600030101010101" pitchFamily="2" charset="-122"/>
              </a:rPr>
              <a:t>复合语句</a:t>
            </a:r>
          </a:p>
          <a:p>
            <a:pPr lvl="1"/>
            <a:r>
              <a:rPr kumimoji="1" lang="en-US" altLang="zh-CN" sz="1800" smtClean="0">
                <a:ea typeface="宋体" panose="02010600030101010101" pitchFamily="2" charset="-122"/>
              </a:rPr>
              <a:t>{t = x; x = y; y = t;}</a:t>
            </a:r>
          </a:p>
          <a:p>
            <a:pPr lvl="1"/>
            <a:endParaRPr kumimoji="1" lang="zh-CN" altLang="en-US" sz="18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B7DD62-E588-4E37-A770-FDA017838E51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复合语句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772400" cy="4899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/>
          <a:p>
            <a:r>
              <a:rPr lang="zh-CN" altLang="en-US" smtClean="0">
                <a:ea typeface="宋体" panose="02010600030101010101" pitchFamily="2" charset="-122"/>
              </a:rPr>
              <a:t>在什么情况下使用</a:t>
            </a:r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复合</a:t>
            </a:r>
            <a:r>
              <a:rPr lang="zh-CN" altLang="en-US" smtClean="0">
                <a:ea typeface="宋体" panose="02010600030101010101" pitchFamily="2" charset="-122"/>
              </a:rPr>
              <a:t>语句？</a:t>
            </a: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条件语句和循环语句在语法上只允许带一条语句</a:t>
            </a:r>
          </a:p>
          <a:p>
            <a:pPr lvl="1"/>
            <a:r>
              <a:rPr lang="zh-CN" altLang="en-US" smtClean="0">
                <a:ea typeface="宋体" panose="02010600030101010101" pitchFamily="2" charset="-122"/>
              </a:rPr>
              <a:t>当分支和循环中需要进行多项操作时</a:t>
            </a: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116013" y="3284538"/>
            <a:ext cx="2159000" cy="292893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  </a:t>
            </a: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t=x;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  x=y;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  y=t;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6917" name="AutoShape 5"/>
          <p:cNvSpPr>
            <a:spLocks noChangeArrowheads="1"/>
          </p:cNvSpPr>
          <p:nvPr/>
        </p:nvSpPr>
        <p:spPr bwMode="auto">
          <a:xfrm>
            <a:off x="5651500" y="3213100"/>
            <a:ext cx="2665413" cy="1152525"/>
          </a:xfrm>
          <a:prstGeom prst="cloudCallout">
            <a:avLst>
              <a:gd name="adj1" fmla="val -142495"/>
              <a:gd name="adj2" fmla="val 91046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/>
              <a:t>被当作一条语句来处理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  <p:bldP spid="166916" grpId="0" animBg="1"/>
      <p:bldP spid="1669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27AE32-CA77-49E7-9EB5-D3AF5E162944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复合语句使用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7859712" cy="4176713"/>
          </a:xfrm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/>
          <a:p>
            <a:pPr>
              <a:spcBef>
                <a:spcPct val="10000"/>
              </a:spcBef>
            </a:pPr>
            <a:r>
              <a:rPr lang="fr-FR" altLang="zh-CN" sz="2000" smtClean="0">
                <a:ea typeface="宋体" panose="02010600030101010101" pitchFamily="2" charset="-122"/>
              </a:rPr>
              <a:t>#include &lt;stdio.h&gt;</a:t>
            </a:r>
          </a:p>
          <a:p>
            <a:pPr>
              <a:spcBef>
                <a:spcPct val="10000"/>
              </a:spcBef>
            </a:pPr>
            <a:r>
              <a:rPr lang="fr-FR" altLang="zh-CN" sz="2000" smtClean="0">
                <a:ea typeface="宋体" panose="02010600030101010101" pitchFamily="2" charset="-122"/>
              </a:rPr>
              <a:t>int main()</a:t>
            </a:r>
          </a:p>
          <a:p>
            <a:pPr>
              <a:spcBef>
                <a:spcPct val="10000"/>
              </a:spcBef>
            </a:pPr>
            <a:r>
              <a:rPr lang="fr-FR" altLang="zh-CN" sz="2000" smtClean="0">
                <a:ea typeface="宋体" panose="02010600030101010101" pitchFamily="2" charset="-122"/>
              </a:rPr>
              <a:t>{</a:t>
            </a:r>
          </a:p>
          <a:p>
            <a:pPr>
              <a:spcBef>
                <a:spcPct val="10000"/>
              </a:spcBef>
            </a:pPr>
            <a:r>
              <a:rPr lang="fr-FR" altLang="zh-CN" sz="2000" smtClean="0">
                <a:ea typeface="宋体" panose="02010600030101010101" pitchFamily="2" charset="-122"/>
              </a:rPr>
              <a:t>	  int  a = 0;</a:t>
            </a:r>
          </a:p>
          <a:p>
            <a:pPr>
              <a:spcBef>
                <a:spcPct val="10000"/>
              </a:spcBef>
            </a:pPr>
            <a:r>
              <a:rPr lang="fr-FR" altLang="zh-CN" sz="2000" smtClean="0">
                <a:ea typeface="宋体" panose="02010600030101010101" pitchFamily="2" charset="-122"/>
              </a:rPr>
              <a:t>	  {</a:t>
            </a:r>
          </a:p>
          <a:p>
            <a:pPr>
              <a:spcBef>
                <a:spcPct val="10000"/>
              </a:spcBef>
            </a:pPr>
            <a:r>
              <a:rPr lang="fr-FR" altLang="zh-CN" sz="2000" smtClean="0">
                <a:ea typeface="宋体" panose="02010600030101010101" pitchFamily="2" charset="-122"/>
              </a:rPr>
              <a:t>    	    int  a = 1;</a:t>
            </a:r>
          </a:p>
          <a:p>
            <a:pPr>
              <a:spcBef>
                <a:spcPct val="10000"/>
              </a:spcBef>
            </a:pPr>
            <a:r>
              <a:rPr lang="fr-FR" altLang="zh-CN" sz="2000" smtClean="0">
                <a:ea typeface="宋体" panose="02010600030101010101" pitchFamily="2" charset="-122"/>
              </a:rPr>
              <a:t>    	    printf("In: a = %d\n", a);</a:t>
            </a:r>
          </a:p>
          <a:p>
            <a:pPr>
              <a:spcBef>
                <a:spcPct val="10000"/>
              </a:spcBef>
            </a:pPr>
            <a:r>
              <a:rPr lang="fr-FR" altLang="zh-CN" sz="2000" smtClean="0">
                <a:ea typeface="宋体" panose="02010600030101010101" pitchFamily="2" charset="-122"/>
              </a:rPr>
              <a:t>	  }</a:t>
            </a:r>
          </a:p>
          <a:p>
            <a:pPr>
              <a:spcBef>
                <a:spcPct val="10000"/>
              </a:spcBef>
            </a:pPr>
            <a:r>
              <a:rPr lang="fr-FR" altLang="zh-CN" sz="2000" smtClean="0">
                <a:ea typeface="宋体" panose="02010600030101010101" pitchFamily="2" charset="-122"/>
              </a:rPr>
              <a:t>	  printf("Out: a = %d\n", a);</a:t>
            </a:r>
          </a:p>
          <a:p>
            <a:pPr>
              <a:spcBef>
                <a:spcPct val="10000"/>
              </a:spcBef>
            </a:pPr>
            <a:r>
              <a:rPr lang="fr-FR" altLang="zh-CN" sz="2000" smtClean="0">
                <a:ea typeface="宋体" panose="02010600030101010101" pitchFamily="2" charset="-122"/>
              </a:rPr>
              <a:t>      return 0;</a:t>
            </a:r>
          </a:p>
          <a:p>
            <a:pPr>
              <a:spcBef>
                <a:spcPct val="10000"/>
              </a:spcBef>
            </a:pPr>
            <a:r>
              <a:rPr lang="fr-FR" altLang="zh-CN" sz="2000" smtClean="0">
                <a:ea typeface="宋体" panose="02010600030101010101" pitchFamily="2" charset="-122"/>
              </a:rPr>
              <a:t>} 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  <p:pic>
        <p:nvPicPr>
          <p:cNvPr id="167940" name="Picture 4" descr="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5013325"/>
            <a:ext cx="3313113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33E855-871A-45F8-89CD-13C914B14239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空语句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2562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/>
          <a:p>
            <a:r>
              <a:rPr lang="zh-CN" altLang="en-US" smtClean="0">
                <a:ea typeface="宋体" panose="02010600030101010101" pitchFamily="2" charset="-122"/>
              </a:rPr>
              <a:t>空语句有什么作用？</a:t>
            </a:r>
          </a:p>
          <a:p>
            <a:pPr lvl="1"/>
            <a:r>
              <a:rPr lang="zh-CN" altLang="en-US" sz="2700" smtClean="0">
                <a:ea typeface="宋体" panose="02010600030101010101" pitchFamily="2" charset="-122"/>
              </a:rPr>
              <a:t>什么也不做，只表示语句的存在</a:t>
            </a:r>
          </a:p>
          <a:p>
            <a:pPr lvl="1"/>
            <a:r>
              <a:rPr lang="zh-CN" altLang="en-US" sz="2700" smtClean="0">
                <a:ea typeface="宋体" panose="02010600030101010101" pitchFamily="2" charset="-122"/>
              </a:rPr>
              <a:t>自顶向下程序设计时用在那些</a:t>
            </a:r>
            <a:r>
              <a:rPr lang="zh-CN" altLang="en-US" sz="2700" smtClean="0">
                <a:solidFill>
                  <a:srgbClr val="FF0000"/>
                </a:solidFill>
                <a:ea typeface="宋体" panose="02010600030101010101" pitchFamily="2" charset="-122"/>
              </a:rPr>
              <a:t>未完成的模块</a:t>
            </a:r>
            <a:r>
              <a:rPr lang="zh-CN" altLang="en-US" sz="2700" smtClean="0">
                <a:ea typeface="宋体" panose="02010600030101010101" pitchFamily="2" charset="-122"/>
              </a:rPr>
              <a:t>中</a:t>
            </a:r>
          </a:p>
          <a:p>
            <a:pPr lvl="1"/>
            <a:r>
              <a:rPr lang="zh-CN" altLang="en-US" sz="2700" smtClean="0">
                <a:solidFill>
                  <a:srgbClr val="FF0000"/>
                </a:solidFill>
                <a:ea typeface="宋体" panose="02010600030101010101" pitchFamily="2" charset="-122"/>
              </a:rPr>
              <a:t>延时用</a:t>
            </a:r>
            <a:r>
              <a:rPr lang="zh-CN" altLang="en-US" sz="2700" smtClean="0">
                <a:ea typeface="宋体" panose="02010600030101010101" pitchFamily="2" charset="-122"/>
              </a:rPr>
              <a:t>的空循环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684213" y="3789363"/>
            <a:ext cx="381635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int</a:t>
            </a: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main()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{ DataInitialze();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 DataProcess();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 DataOutput();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 return 0;</a:t>
            </a:r>
          </a:p>
          <a:p>
            <a:pPr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5219700" y="3860800"/>
            <a:ext cx="295275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隶书" panose="02010509060101010101" pitchFamily="49" charset="-122"/>
              </a:rPr>
              <a:t>DataInitialze()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隶书" panose="02010509060101010101" pitchFamily="49" charset="-122"/>
              </a:rPr>
              <a:t>{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隶书" panose="02010509060101010101" pitchFamily="49" charset="-122"/>
              </a:rPr>
              <a:t>  ;  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隶书" panose="02010509060101010101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  <p:bldP spid="168964" grpId="0"/>
      <p:bldP spid="1689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F8A9C8-7F93-4225-BAEA-7565F6E84CC4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本章主要内容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333333"/>
                </a:solidFill>
                <a:ea typeface="黑体" panose="02010609060101010101" pitchFamily="49" charset="-122"/>
              </a:rPr>
              <a:t>字符输入输出函数</a:t>
            </a:r>
            <a:r>
              <a:rPr lang="en-US" altLang="zh-CN" smtClean="0">
                <a:solidFill>
                  <a:srgbClr val="333333"/>
                </a:solidFill>
                <a:ea typeface="宋体" panose="02010600030101010101" pitchFamily="2" charset="-122"/>
              </a:rPr>
              <a:t>getchar</a:t>
            </a:r>
            <a:r>
              <a:rPr lang="zh-CN" altLang="en-US" smtClean="0">
                <a:solidFill>
                  <a:srgbClr val="333333"/>
                </a:solidFill>
                <a:ea typeface="黑体" panose="02010609060101010101" pitchFamily="49" charset="-122"/>
              </a:rPr>
              <a:t>和</a:t>
            </a:r>
            <a:r>
              <a:rPr lang="en-US" altLang="zh-CN" smtClean="0">
                <a:solidFill>
                  <a:srgbClr val="333333"/>
                </a:solidFill>
                <a:ea typeface="宋体" panose="02010600030101010101" pitchFamily="2" charset="-122"/>
              </a:rPr>
              <a:t>putchar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333333"/>
                </a:solidFill>
                <a:ea typeface="黑体" panose="02010609060101010101" pitchFamily="49" charset="-122"/>
              </a:rPr>
              <a:t>格式输入输出函数</a:t>
            </a:r>
            <a:r>
              <a:rPr lang="en-US" altLang="zh-CN" smtClean="0">
                <a:solidFill>
                  <a:srgbClr val="333333"/>
                </a:solidFill>
                <a:ea typeface="宋体" panose="02010600030101010101" pitchFamily="2" charset="-122"/>
              </a:rPr>
              <a:t>scanf</a:t>
            </a:r>
            <a:r>
              <a:rPr lang="zh-CN" altLang="en-US" smtClean="0">
                <a:solidFill>
                  <a:srgbClr val="333333"/>
                </a:solidFill>
                <a:ea typeface="黑体" panose="02010609060101010101" pitchFamily="49" charset="-122"/>
              </a:rPr>
              <a:t>和</a:t>
            </a:r>
            <a:r>
              <a:rPr lang="en-US" altLang="zh-CN" smtClean="0">
                <a:solidFill>
                  <a:srgbClr val="333333"/>
                </a:solidFill>
                <a:ea typeface="宋体" panose="02010600030101010101" pitchFamily="2" charset="-122"/>
              </a:rPr>
              <a:t>printf</a:t>
            </a:r>
          </a:p>
          <a:p>
            <a:pPr>
              <a:buClr>
                <a:srgbClr val="FF3300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333333"/>
                </a:solidFill>
                <a:ea typeface="黑体" panose="02010609060101010101" pitchFamily="49" charset="-122"/>
              </a:rPr>
              <a:t>程序设计举例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794D72-86C5-43C7-B230-F1C821E048D8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scanf</a:t>
            </a:r>
            <a:r>
              <a:rPr lang="zh-CN" altLang="en-US" smtClean="0">
                <a:solidFill>
                  <a:schemeClr val="bg2"/>
                </a:solidFill>
              </a:rPr>
              <a:t>函数使用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0000"/>
            <a:ext cx="8675687" cy="5111750"/>
          </a:xfrm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/>
          <a:p>
            <a:r>
              <a:rPr lang="fr-FR" altLang="zh-CN" smtClean="0">
                <a:ea typeface="宋体" panose="02010600030101010101" pitchFamily="2" charset="-122"/>
              </a:rPr>
              <a:t>#include  &lt;stdio.h&gt;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int main()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{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  int  a, b;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  printf("Please input a and b:");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  scanf("</a:t>
            </a:r>
            <a:r>
              <a:rPr lang="fr-FR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%d%d</a:t>
            </a:r>
            <a:r>
              <a:rPr lang="fr-FR" altLang="zh-CN" smtClean="0">
                <a:ea typeface="宋体" panose="02010600030101010101" pitchFamily="2" charset="-122"/>
              </a:rPr>
              <a:t>", &amp;a, &amp;b);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  printf("a=%d, b=%d, a+b=%d\n",a,b,a+b);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  return 0;      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}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grpSp>
        <p:nvGrpSpPr>
          <p:cNvPr id="169988" name="Group 4"/>
          <p:cNvGrpSpPr>
            <a:grpSpLocks/>
          </p:cNvGrpSpPr>
          <p:nvPr/>
        </p:nvGrpSpPr>
        <p:grpSpPr bwMode="auto">
          <a:xfrm>
            <a:off x="2555875" y="5084763"/>
            <a:ext cx="6192838" cy="1287462"/>
            <a:chOff x="748" y="3113"/>
            <a:chExt cx="3901" cy="811"/>
          </a:xfrm>
        </p:grpSpPr>
        <p:pic>
          <p:nvPicPr>
            <p:cNvPr id="23559" name="Picture 5" descr="spac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3113"/>
              <a:ext cx="3901" cy="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4150" y="3113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↙</a:t>
              </a:r>
            </a:p>
          </p:txBody>
        </p:sp>
      </p:grp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3338513" y="1871663"/>
            <a:ext cx="5202237" cy="579437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以空格或</a:t>
            </a:r>
            <a:r>
              <a:rPr kumimoji="1" lang="en-US" altLang="zh-CN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 </a:t>
            </a:r>
            <a:r>
              <a:rPr kumimoji="1"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键作为分隔符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514C14-7AD3-4AE8-9BAE-C322BBA9BCA8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scanf</a:t>
            </a:r>
            <a:r>
              <a:rPr lang="zh-CN" altLang="en-US" smtClean="0">
                <a:solidFill>
                  <a:schemeClr val="bg2"/>
                </a:solidFill>
              </a:rPr>
              <a:t>函数使用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675687" cy="3671887"/>
          </a:xfrm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/>
          <a:p>
            <a:r>
              <a:rPr lang="fr-FR" altLang="zh-CN" smtClean="0">
                <a:ea typeface="宋体" panose="02010600030101010101" pitchFamily="2" charset="-122"/>
              </a:rPr>
              <a:t>#include  &lt;stdio.h&gt;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int main()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{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  int  a, b;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  printf("Please input a and b:");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  scanf("%d%d", &amp;a, &amp;b);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  printf("a=%d, b=%d, a+b=%d\n",a,b,a+b);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    return 0;      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}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1012" name="Text Box 4"/>
          <p:cNvSpPr txBox="1">
            <a:spLocks noChangeArrowheads="1"/>
          </p:cNvSpPr>
          <p:nvPr/>
        </p:nvSpPr>
        <p:spPr bwMode="auto">
          <a:xfrm>
            <a:off x="3348038" y="4797425"/>
            <a:ext cx="5618162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Please input a and b:</a:t>
            </a:r>
          </a:p>
        </p:txBody>
      </p:sp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3348038" y="6092825"/>
            <a:ext cx="5618162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a=12, b=34, a+b = 46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3348038" y="5229225"/>
            <a:ext cx="15843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12</a:t>
            </a:r>
            <a:r>
              <a:rPr kumimoji="1" lang="en-US" altLang="zh-CN" sz="2400" b="1">
                <a:solidFill>
                  <a:schemeClr val="bg1"/>
                </a:solidFill>
              </a:rPr>
              <a:t>↙</a:t>
            </a:r>
            <a:endParaRPr kumimoji="1" lang="en-US" altLang="zh-CN" sz="24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4008438" y="1844675"/>
            <a:ext cx="3856037" cy="579438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以回车键作为分隔符</a:t>
            </a:r>
          </a:p>
        </p:txBody>
      </p:sp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3348038" y="5661025"/>
            <a:ext cx="15843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34↙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  <p:bldP spid="171013" grpId="0" animBg="1"/>
      <p:bldP spid="171014" grpId="0" animBg="1"/>
      <p:bldP spid="171015" grpId="0" animBg="1"/>
      <p:bldP spid="1710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901362-3800-4880-9AD7-CDBF7E930DAE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scanf</a:t>
            </a:r>
            <a:r>
              <a:rPr lang="zh-CN" altLang="en-US" smtClean="0">
                <a:solidFill>
                  <a:schemeClr val="bg2"/>
                </a:solidFill>
              </a:rPr>
              <a:t>函数使用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70000"/>
            <a:ext cx="8675687" cy="3671888"/>
          </a:xfrm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/>
          <a:p>
            <a:pPr>
              <a:defRPr/>
            </a:pPr>
            <a:r>
              <a:rPr lang="fr-FR" altLang="zh-CN" dirty="0" smtClean="0">
                <a:ea typeface="宋体" panose="02010600030101010101" pitchFamily="2" charset="-122"/>
              </a:rPr>
              <a:t>#include  &lt;stdio.h&gt;</a:t>
            </a:r>
          </a:p>
          <a:p>
            <a:pPr>
              <a:defRPr/>
            </a:pPr>
            <a:r>
              <a:rPr lang="fr-FR" altLang="zh-CN" dirty="0" smtClean="0">
                <a:ea typeface="宋体" panose="02010600030101010101" pitchFamily="2" charset="-122"/>
              </a:rPr>
              <a:t>int main()</a:t>
            </a:r>
          </a:p>
          <a:p>
            <a:pPr>
              <a:defRPr/>
            </a:pPr>
            <a:r>
              <a:rPr lang="fr-FR" altLang="zh-CN" dirty="0" smtClean="0">
                <a:ea typeface="宋体" panose="02010600030101010101" pitchFamily="2" charset="-122"/>
              </a:rPr>
              <a:t>{</a:t>
            </a:r>
          </a:p>
          <a:p>
            <a:pPr>
              <a:defRPr/>
            </a:pPr>
            <a:r>
              <a:rPr lang="fr-FR" altLang="zh-CN" dirty="0" smtClean="0">
                <a:ea typeface="宋体" panose="02010600030101010101" pitchFamily="2" charset="-122"/>
              </a:rPr>
              <a:t>	  int  a, b;</a:t>
            </a:r>
          </a:p>
          <a:p>
            <a:pPr>
              <a:defRPr/>
            </a:pPr>
            <a:r>
              <a:rPr lang="fr-FR" altLang="zh-CN" dirty="0" smtClean="0">
                <a:ea typeface="宋体" panose="02010600030101010101" pitchFamily="2" charset="-122"/>
              </a:rPr>
              <a:t>	  printf("Please input a and b:");</a:t>
            </a:r>
          </a:p>
          <a:p>
            <a:pPr>
              <a:defRPr/>
            </a:pPr>
            <a:r>
              <a:rPr lang="fr-FR" altLang="zh-CN" dirty="0" smtClean="0">
                <a:ea typeface="宋体" panose="02010600030101010101" pitchFamily="2" charset="-122"/>
              </a:rPr>
              <a:t>	  scanf("</a:t>
            </a:r>
            <a:r>
              <a:rPr lang="fr-FR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%d</a:t>
            </a:r>
            <a:r>
              <a:rPr lang="fr-FR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,</a:t>
            </a:r>
            <a:r>
              <a:rPr lang="fr-FR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%d</a:t>
            </a:r>
            <a:r>
              <a:rPr lang="fr-FR" altLang="zh-CN" dirty="0" smtClean="0">
                <a:ea typeface="宋体" panose="02010600030101010101" pitchFamily="2" charset="-122"/>
              </a:rPr>
              <a:t>", &amp;a, &amp;b);</a:t>
            </a:r>
          </a:p>
          <a:p>
            <a:pPr>
              <a:defRPr/>
            </a:pPr>
            <a:r>
              <a:rPr lang="fr-FR" altLang="zh-CN" dirty="0" smtClean="0">
                <a:ea typeface="宋体" panose="02010600030101010101" pitchFamily="2" charset="-122"/>
              </a:rPr>
              <a:t>	  printf("a=%d, b=%d, a+b=%d\n",a,b,a+b);</a:t>
            </a:r>
          </a:p>
          <a:p>
            <a:pPr>
              <a:defRPr/>
            </a:pPr>
            <a:r>
              <a:rPr lang="fr-FR" altLang="zh-CN" dirty="0" smtClean="0">
                <a:ea typeface="宋体" panose="02010600030101010101" pitchFamily="2" charset="-122"/>
              </a:rPr>
              <a:t>      return 0;      </a:t>
            </a:r>
          </a:p>
          <a:p>
            <a:pPr>
              <a:defRPr/>
            </a:pPr>
            <a:r>
              <a:rPr lang="fr-FR" altLang="zh-CN" dirty="0" smtClean="0">
                <a:ea typeface="宋体" panose="02010600030101010101" pitchFamily="2" charset="-122"/>
              </a:rPr>
              <a:t>}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2555875" y="5445125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Please input a and b:</a:t>
            </a:r>
          </a:p>
        </p:txBody>
      </p:sp>
      <p:sp>
        <p:nvSpPr>
          <p:cNvPr id="172037" name="Text Box 5"/>
          <p:cNvSpPr txBox="1">
            <a:spLocks noChangeArrowheads="1"/>
          </p:cNvSpPr>
          <p:nvPr/>
        </p:nvSpPr>
        <p:spPr bwMode="auto">
          <a:xfrm>
            <a:off x="2555875" y="5949950"/>
            <a:ext cx="5618163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a=12, b=34, a+b = 46</a:t>
            </a:r>
          </a:p>
        </p:txBody>
      </p:sp>
      <p:sp>
        <p:nvSpPr>
          <p:cNvPr id="172038" name="Text Box 6"/>
          <p:cNvSpPr txBox="1">
            <a:spLocks noChangeArrowheads="1"/>
          </p:cNvSpPr>
          <p:nvPr/>
        </p:nvSpPr>
        <p:spPr bwMode="auto">
          <a:xfrm>
            <a:off x="6443663" y="5445125"/>
            <a:ext cx="165735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chemeClr val="bg1"/>
                </a:solidFill>
                <a:latin typeface="Courier New" panose="02070309020205020404" pitchFamily="49" charset="0"/>
              </a:rPr>
              <a:t>12,34↙</a:t>
            </a:r>
          </a:p>
        </p:txBody>
      </p:sp>
      <p:sp>
        <p:nvSpPr>
          <p:cNvPr id="172039" name="Rectangle 7"/>
          <p:cNvSpPr>
            <a:spLocks noChangeArrowheads="1"/>
          </p:cNvSpPr>
          <p:nvPr/>
        </p:nvSpPr>
        <p:spPr bwMode="auto">
          <a:xfrm>
            <a:off x="3813175" y="1844675"/>
            <a:ext cx="4719638" cy="579438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这里逗号需要原样输入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7203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/>
      <p:bldP spid="172037" grpId="0" animBg="1"/>
      <p:bldP spid="172038" grpId="0" animBg="1"/>
      <p:bldP spid="1720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33CD1-CA23-4597-87AE-995D175845D6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输入数据的格式控制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7848600" cy="4035425"/>
          </a:xfrm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/>
          <a:p>
            <a:r>
              <a:rPr lang="fr-FR" altLang="zh-CN" smtClean="0">
                <a:ea typeface="宋体" panose="02010600030101010101" pitchFamily="2" charset="-122"/>
              </a:rPr>
              <a:t>#include  &lt;stdio.h&gt;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int main() 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{								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int  a, b;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scanf("%d %d", &amp;a, &amp;b);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printf("a = %d, b = %d\n", a, b);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  return 0;    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}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468313" y="5157788"/>
            <a:ext cx="81375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D60093"/>
              </a:buClr>
              <a:buFont typeface="Monotype Sort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问题</a:t>
            </a:r>
            <a:r>
              <a:rPr lang="en-US" altLang="zh-CN" sz="2400">
                <a:solidFill>
                  <a:srgbClr val="0000FF"/>
                </a:solidFill>
              </a:rPr>
              <a:t>1</a:t>
            </a:r>
            <a:r>
              <a:rPr lang="zh-CN" altLang="en-US" sz="2400">
                <a:solidFill>
                  <a:srgbClr val="0000FF"/>
                </a:solidFill>
              </a:rPr>
              <a:t>：当限定用户输入数据以逗号为分隔符，即输入数据格式为：</a:t>
            </a:r>
            <a:r>
              <a:rPr lang="zh-CN" altLang="en-US" sz="2400">
                <a:solidFill>
                  <a:schemeClr val="accent2"/>
                </a:solidFill>
              </a:rPr>
              <a:t>       </a:t>
            </a:r>
            <a:r>
              <a:rPr lang="en-US" altLang="zh-CN" sz="2400"/>
              <a:t>12,34↙</a:t>
            </a:r>
          </a:p>
          <a:p>
            <a:r>
              <a:rPr lang="zh-CN" altLang="en-US" sz="2400">
                <a:solidFill>
                  <a:srgbClr val="0000FF"/>
                </a:solidFill>
              </a:rPr>
              <a:t>时，应修改程序中的哪条语句？怎样修改？ </a:t>
            </a: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900113" y="3213100"/>
            <a:ext cx="5545137" cy="519113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scanf</a:t>
            </a:r>
            <a:r>
              <a:rPr kumimoji="1" lang="en-US" altLang="zh-CN" sz="2800" b="1">
                <a:solidFill>
                  <a:srgbClr val="CC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("%d,%d", &amp;a, &amp;b);</a:t>
            </a:r>
            <a:r>
              <a:rPr kumimoji="1" lang="en-US" altLang="zh-CN" sz="2800">
                <a:solidFill>
                  <a:srgbClr val="CCFFFF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build="p"/>
      <p:bldP spid="17306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4732BE-75DA-42D8-8AF3-256901F868C7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输入数据的格式控制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7848600" cy="4106862"/>
          </a:xfrm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/>
          <a:p>
            <a:r>
              <a:rPr lang="fr-FR" altLang="zh-CN" smtClean="0">
                <a:ea typeface="宋体" panose="02010600030101010101" pitchFamily="2" charset="-122"/>
              </a:rPr>
              <a:t>#include  &lt;stdio.h&gt;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int main() 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{								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int  a, b;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scanf("%d %d", &amp;a, &amp;b);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printf("a = %d, b = %d\n", a, b);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    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}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395288" y="5229225"/>
            <a:ext cx="79930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D60093"/>
              </a:buClr>
              <a:buFont typeface="Monotype Sort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问题</a:t>
            </a:r>
            <a:r>
              <a:rPr lang="en-US" altLang="zh-CN" sz="2400">
                <a:solidFill>
                  <a:srgbClr val="0000FF"/>
                </a:solidFill>
              </a:rPr>
              <a:t>2</a:t>
            </a:r>
            <a:r>
              <a:rPr lang="zh-CN" altLang="en-US" sz="2400">
                <a:solidFill>
                  <a:srgbClr val="0000FF"/>
                </a:solidFill>
              </a:rPr>
              <a:t>：</a:t>
            </a:r>
          </a:p>
          <a:p>
            <a:pPr>
              <a:spcBef>
                <a:spcPct val="0"/>
              </a:spcBef>
              <a:buClr>
                <a:srgbClr val="D60093"/>
              </a:buClr>
              <a:buFont typeface="Monotype Sorts" pitchFamily="2" charset="2"/>
              <a:buNone/>
            </a:pPr>
            <a:r>
              <a:rPr lang="zh-CN" altLang="en-US" sz="2400">
                <a:solidFill>
                  <a:srgbClr val="0000FF"/>
                </a:solidFill>
              </a:rPr>
              <a:t>语句</a:t>
            </a:r>
            <a:r>
              <a:rPr lang="en-US" altLang="zh-CN" sz="2400"/>
              <a:t>scanf("%d %d", &amp;a, &amp;b);</a:t>
            </a:r>
            <a:r>
              <a:rPr lang="zh-CN" altLang="en-US" sz="2400">
                <a:solidFill>
                  <a:srgbClr val="0000FF"/>
                </a:solidFill>
              </a:rPr>
              <a:t>修改为</a:t>
            </a:r>
            <a:r>
              <a:rPr lang="en-US" altLang="zh-CN" sz="2400"/>
              <a:t>scanf("a = %d, b = %d", &amp;a, &amp;b);</a:t>
            </a:r>
            <a:r>
              <a:rPr lang="zh-CN" altLang="en-US" sz="2400">
                <a:solidFill>
                  <a:srgbClr val="0000FF"/>
                </a:solidFill>
              </a:rPr>
              <a:t>时，用户应该如何输入数据？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4643438" y="2349500"/>
            <a:ext cx="3527425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a = 12, b = 34↙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6011863" y="3284538"/>
            <a:ext cx="2879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不推荐使用！</a:t>
            </a:r>
          </a:p>
        </p:txBody>
      </p:sp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755650" y="3357563"/>
            <a:ext cx="4968875" cy="457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scanf("a = %d, b = %d", &amp;a, &amp;b);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build="p"/>
      <p:bldP spid="174085" grpId="0" animBg="1"/>
      <p:bldP spid="174086" grpId="0"/>
      <p:bldP spid="17408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E063EA-C9AD-443B-9C79-9F40A451DC69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输入数据的格式控制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7848600" cy="4106863"/>
          </a:xfrm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7" rIns="92075" bIns="46037"/>
          <a:lstStyle/>
          <a:p>
            <a:r>
              <a:rPr lang="fr-FR" altLang="zh-CN" smtClean="0">
                <a:ea typeface="宋体" panose="02010600030101010101" pitchFamily="2" charset="-122"/>
              </a:rPr>
              <a:t>#include  &lt;stdio.h&gt;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int main() 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{								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int  a, b;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scanf("%d %d", &amp;a, &amp;b);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	printf("a = %d, b = %d\n", a, b);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  return 0; </a:t>
            </a:r>
          </a:p>
          <a:p>
            <a:r>
              <a:rPr lang="fr-FR" altLang="zh-CN" smtClean="0">
                <a:ea typeface="宋体" panose="02010600030101010101" pitchFamily="2" charset="-122"/>
              </a:rPr>
              <a:t>}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79388" y="5229225"/>
            <a:ext cx="864076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D60093"/>
              </a:buClr>
              <a:buFont typeface="Monotype Sorts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   </a:t>
            </a:r>
            <a:r>
              <a:rPr lang="zh-CN" altLang="en-US" sz="2400">
                <a:solidFill>
                  <a:srgbClr val="0000FF"/>
                </a:solidFill>
              </a:rPr>
              <a:t>问题</a:t>
            </a:r>
            <a:r>
              <a:rPr lang="en-US" altLang="zh-CN" sz="2400">
                <a:solidFill>
                  <a:srgbClr val="0000FF"/>
                </a:solidFill>
              </a:rPr>
              <a:t>3</a:t>
            </a:r>
            <a:r>
              <a:rPr lang="zh-CN" altLang="en-US" sz="2400">
                <a:solidFill>
                  <a:srgbClr val="0000FF"/>
                </a:solidFill>
              </a:rPr>
              <a:t>：限定用户输入数据为以下格式为  </a:t>
            </a:r>
          </a:p>
          <a:p>
            <a:pPr algn="ctr">
              <a:spcBef>
                <a:spcPct val="0"/>
              </a:spcBef>
              <a:buClr>
                <a:srgbClr val="D60093"/>
              </a:buClr>
              <a:buFont typeface="Monotype Sorts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</a:rPr>
              <a:t> </a:t>
            </a:r>
            <a:r>
              <a:rPr lang="en-US" altLang="zh-CN" sz="2400"/>
              <a:t>1234↙ </a:t>
            </a:r>
          </a:p>
          <a:p>
            <a:r>
              <a:rPr lang="en-US" altLang="zh-CN" sz="2400">
                <a:solidFill>
                  <a:srgbClr val="0000FF"/>
                </a:solidFill>
              </a:rPr>
              <a:t>    </a:t>
            </a:r>
            <a:r>
              <a:rPr lang="zh-CN" altLang="en-US" sz="2400">
                <a:solidFill>
                  <a:srgbClr val="0000FF"/>
                </a:solidFill>
              </a:rPr>
              <a:t>同时要求程序输出结果为</a:t>
            </a:r>
            <a:r>
              <a:rPr lang="en-US" altLang="zh-CN" sz="2400"/>
              <a:t>a = 12, b = 34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827088" y="3284538"/>
            <a:ext cx="5616575" cy="519112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scanf</a:t>
            </a:r>
            <a:r>
              <a:rPr kumimoji="1" lang="en-US" altLang="zh-CN" sz="2800" b="1">
                <a:solidFill>
                  <a:srgbClr val="CCE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("%2d%2d", &amp;a, &amp;b); 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5867400" y="1700213"/>
            <a:ext cx="2879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不推荐使用！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5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5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8" grpId="0" build="p"/>
      <p:bldP spid="175109" grpId="0" animBg="1"/>
      <p:bldP spid="1751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F61D2E-2CF7-495B-AA40-D6D805126D5C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总结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333333"/>
                </a:solidFill>
                <a:ea typeface="黑体" panose="02010609060101010101" pitchFamily="49" charset="-122"/>
              </a:rPr>
              <a:t>了解语句的基本概念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333333"/>
                </a:solidFill>
                <a:ea typeface="黑体" panose="02010609060101010101" pitchFamily="49" charset="-122"/>
              </a:rPr>
              <a:t>了解语句的分类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333333"/>
                </a:solidFill>
                <a:ea typeface="黑体" panose="02010609060101010101" pitchFamily="49" charset="-122"/>
              </a:rPr>
              <a:t>掌握字符输入输出函数</a:t>
            </a:r>
            <a:r>
              <a:rPr lang="en-US" altLang="zh-CN" smtClean="0">
                <a:solidFill>
                  <a:srgbClr val="333333"/>
                </a:solidFill>
                <a:ea typeface="宋体" panose="02010600030101010101" pitchFamily="2" charset="-122"/>
              </a:rPr>
              <a:t>getchar</a:t>
            </a:r>
            <a:r>
              <a:rPr lang="zh-CN" altLang="en-US" smtClean="0">
                <a:solidFill>
                  <a:srgbClr val="333333"/>
                </a:solidFill>
                <a:ea typeface="黑体" panose="02010609060101010101" pitchFamily="49" charset="-122"/>
              </a:rPr>
              <a:t>和</a:t>
            </a:r>
            <a:r>
              <a:rPr lang="en-US" altLang="zh-CN" smtClean="0">
                <a:solidFill>
                  <a:srgbClr val="333333"/>
                </a:solidFill>
                <a:ea typeface="宋体" panose="02010600030101010101" pitchFamily="2" charset="-122"/>
              </a:rPr>
              <a:t>putchar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333333"/>
                </a:solidFill>
                <a:ea typeface="黑体" panose="02010609060101010101" pitchFamily="49" charset="-122"/>
              </a:rPr>
              <a:t>掌握格式输入输出函数</a:t>
            </a:r>
            <a:r>
              <a:rPr lang="en-US" altLang="zh-CN" smtClean="0">
                <a:solidFill>
                  <a:srgbClr val="333333"/>
                </a:solidFill>
                <a:ea typeface="宋体" panose="02010600030101010101" pitchFamily="2" charset="-122"/>
              </a:rPr>
              <a:t>scanf</a:t>
            </a:r>
            <a:r>
              <a:rPr lang="zh-CN" altLang="en-US" smtClean="0">
                <a:solidFill>
                  <a:srgbClr val="333333"/>
                </a:solidFill>
                <a:ea typeface="黑体" panose="02010609060101010101" pitchFamily="49" charset="-122"/>
              </a:rPr>
              <a:t>和</a:t>
            </a:r>
            <a:r>
              <a:rPr lang="en-US" altLang="zh-CN" smtClean="0">
                <a:solidFill>
                  <a:srgbClr val="333333"/>
                </a:solidFill>
                <a:ea typeface="宋体" panose="02010600030101010101" pitchFamily="2" charset="-122"/>
              </a:rPr>
              <a:t>printf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333333"/>
                </a:solidFill>
                <a:ea typeface="黑体" panose="02010609060101010101" pitchFamily="49" charset="-122"/>
              </a:rPr>
              <a:t>掌握顺序程序设计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BA7331-97BA-4F45-ACB7-791C2C63B508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字符输入输出函数</a:t>
            </a:r>
          </a:p>
        </p:txBody>
      </p:sp>
      <p:grpSp>
        <p:nvGrpSpPr>
          <p:cNvPr id="151555" name="Group 3"/>
          <p:cNvGrpSpPr>
            <a:grpSpLocks/>
          </p:cNvGrpSpPr>
          <p:nvPr/>
        </p:nvGrpSpPr>
        <p:grpSpPr bwMode="auto">
          <a:xfrm>
            <a:off x="1130300" y="4402138"/>
            <a:ext cx="4775200" cy="1638300"/>
            <a:chOff x="576" y="2283"/>
            <a:chExt cx="3008" cy="1032"/>
          </a:xfrm>
        </p:grpSpPr>
        <p:pic>
          <p:nvPicPr>
            <p:cNvPr id="6155" name="Picture 4" descr="kica3_jc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" y="2283"/>
              <a:ext cx="1282" cy="9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6" name="Rectangle 5"/>
            <p:cNvSpPr>
              <a:spLocks noChangeArrowheads="1"/>
            </p:cNvSpPr>
            <p:nvPr/>
          </p:nvSpPr>
          <p:spPr bwMode="auto">
            <a:xfrm>
              <a:off x="576" y="3021"/>
              <a:ext cx="1920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字符型变量</a:t>
              </a:r>
            </a:p>
          </p:txBody>
        </p:sp>
        <p:sp>
          <p:nvSpPr>
            <p:cNvPr id="6157" name="Arc 6"/>
            <p:cNvSpPr>
              <a:spLocks/>
            </p:cNvSpPr>
            <p:nvPr/>
          </p:nvSpPr>
          <p:spPr bwMode="auto">
            <a:xfrm flipV="1">
              <a:off x="1728" y="2544"/>
              <a:ext cx="624" cy="480"/>
            </a:xfrm>
            <a:custGeom>
              <a:avLst/>
              <a:gdLst>
                <a:gd name="T0" fmla="*/ 0 w 21600"/>
                <a:gd name="T1" fmla="*/ 0 h 21600"/>
                <a:gd name="T2" fmla="*/ 18 w 21600"/>
                <a:gd name="T3" fmla="*/ 11 h 21600"/>
                <a:gd name="T4" fmla="*/ 0 w 21600"/>
                <a:gd name="T5" fmla="*/ 1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51559" name="AutoShape 7"/>
          <p:cNvSpPr>
            <a:spLocks noChangeArrowheads="1"/>
          </p:cNvSpPr>
          <p:nvPr/>
        </p:nvSpPr>
        <p:spPr bwMode="auto">
          <a:xfrm rot="2576070">
            <a:off x="1692275" y="3140075"/>
            <a:ext cx="3276600" cy="685800"/>
          </a:xfrm>
          <a:custGeom>
            <a:avLst/>
            <a:gdLst>
              <a:gd name="T0" fmla="*/ 372781513 w 21600"/>
              <a:gd name="T1" fmla="*/ 0 h 21600"/>
              <a:gd name="T2" fmla="*/ 0 w 21600"/>
              <a:gd name="T3" fmla="*/ 10887075 h 21600"/>
              <a:gd name="T4" fmla="*/ 372781513 w 21600"/>
              <a:gd name="T5" fmla="*/ 21774150 h 21600"/>
              <a:gd name="T6" fmla="*/ 497042017 w 21600"/>
              <a:gd name="T7" fmla="*/ 1088707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1560" name="WordArt 8"/>
          <p:cNvSpPr>
            <a:spLocks noChangeArrowheads="1" noChangeShapeType="1" noTextEdit="1"/>
          </p:cNvSpPr>
          <p:nvPr/>
        </p:nvSpPr>
        <p:spPr bwMode="auto">
          <a:xfrm>
            <a:off x="900113" y="3444875"/>
            <a:ext cx="2159000" cy="1571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getchar()</a:t>
            </a:r>
            <a:endParaRPr lang="zh-CN" altLang="en-US" sz="3600" kern="10">
              <a:ln w="9525">
                <a:solidFill>
                  <a:srgbClr val="FF33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395288" y="1628775"/>
            <a:ext cx="2160587" cy="5286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字符型数据</a:t>
            </a:r>
          </a:p>
        </p:txBody>
      </p:sp>
      <p:sp>
        <p:nvSpPr>
          <p:cNvPr id="151562" name="AutoShape 10"/>
          <p:cNvSpPr>
            <a:spLocks noChangeArrowheads="1"/>
          </p:cNvSpPr>
          <p:nvPr/>
        </p:nvSpPr>
        <p:spPr bwMode="auto">
          <a:xfrm rot="-2467117">
            <a:off x="4281488" y="3262313"/>
            <a:ext cx="3505200" cy="762000"/>
          </a:xfrm>
          <a:custGeom>
            <a:avLst/>
            <a:gdLst>
              <a:gd name="T0" fmla="*/ 426612050 w 21600"/>
              <a:gd name="T1" fmla="*/ 0 h 21600"/>
              <a:gd name="T2" fmla="*/ 0 w 21600"/>
              <a:gd name="T3" fmla="*/ 13440833 h 21600"/>
              <a:gd name="T4" fmla="*/ 426612050 w 21600"/>
              <a:gd name="T5" fmla="*/ 26881667 h 21600"/>
              <a:gd name="T6" fmla="*/ 568816067 w 21600"/>
              <a:gd name="T7" fmla="*/ 134408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4140200" y="3836988"/>
            <a:ext cx="2136775" cy="5286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字符型数据</a:t>
            </a:r>
          </a:p>
        </p:txBody>
      </p:sp>
      <p:sp>
        <p:nvSpPr>
          <p:cNvPr id="151564" name="WordArt 12"/>
          <p:cNvSpPr>
            <a:spLocks noChangeArrowheads="1" noChangeShapeType="1" noTextEdit="1"/>
          </p:cNvSpPr>
          <p:nvPr/>
        </p:nvSpPr>
        <p:spPr bwMode="auto">
          <a:xfrm>
            <a:off x="6540500" y="3873500"/>
            <a:ext cx="2135188" cy="1047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putchar()</a:t>
            </a:r>
            <a:endParaRPr lang="zh-CN" altLang="en-US" sz="3600" kern="10">
              <a:ln w="9525">
                <a:solidFill>
                  <a:srgbClr val="FF33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515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9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61111E-6 2.32908E-6 L 0.34775 0.4152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8" y="207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8" dur="20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515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56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 0.0  L 0.25 -0.33372  E" pathEditMode="relative" ptsTypes="">
                                      <p:cBhvr>
                                        <p:cTn id="46" dur="2000" fill="hold"/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8" dur="20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9" grpId="0" animBg="1"/>
      <p:bldP spid="151559" grpId="1" animBg="1"/>
      <p:bldP spid="151560" grpId="0" animBg="1"/>
      <p:bldP spid="151561" grpId="0" animBg="1"/>
      <p:bldP spid="151561" grpId="1" animBg="1"/>
      <p:bldP spid="151561" grpId="2" animBg="1"/>
      <p:bldP spid="151562" grpId="0" animBg="1"/>
      <p:bldP spid="151562" grpId="1" animBg="1"/>
      <p:bldP spid="151563" grpId="0" animBg="1"/>
      <p:bldP spid="151563" grpId="1" animBg="1"/>
      <p:bldP spid="151563" grpId="2" animBg="1"/>
      <p:bldP spid="1515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B8CC20-0A23-42AD-B732-241470598CA1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getchar</a:t>
            </a:r>
            <a:r>
              <a:rPr lang="zh-CN" altLang="en-US" smtClean="0">
                <a:solidFill>
                  <a:schemeClr val="bg2"/>
                </a:solidFill>
              </a:rPr>
              <a:t>函数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755650" y="2276475"/>
            <a:ext cx="7029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latin typeface="Courier New" panose="02070309020205020404" pitchFamily="49" charset="0"/>
              </a:rPr>
              <a:t>char variablename;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>
                <a:latin typeface="Courier New" panose="02070309020205020404" pitchFamily="49" charset="0"/>
              </a:rPr>
              <a:t>variablename = functionname;</a:t>
            </a:r>
          </a:p>
        </p:txBody>
      </p:sp>
      <p:sp>
        <p:nvSpPr>
          <p:cNvPr id="152580" name="AutoShape 4"/>
          <p:cNvSpPr>
            <a:spLocks noChangeArrowheads="1"/>
          </p:cNvSpPr>
          <p:nvPr/>
        </p:nvSpPr>
        <p:spPr bwMode="auto">
          <a:xfrm>
            <a:off x="5715000" y="34290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2581" name="WordArt 5"/>
          <p:cNvSpPr>
            <a:spLocks noChangeArrowheads="1" noChangeShapeType="1" noTextEdit="1"/>
          </p:cNvSpPr>
          <p:nvPr/>
        </p:nvSpPr>
        <p:spPr bwMode="auto">
          <a:xfrm>
            <a:off x="3995738" y="4114800"/>
            <a:ext cx="4105275" cy="1571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>
                <a:ln w="9525">
                  <a:solidFill>
                    <a:srgbClr val="FF33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getchar()</a:t>
            </a:r>
            <a:endParaRPr lang="zh-CN" altLang="en-US" sz="3600" kern="10">
              <a:ln w="9525">
                <a:solidFill>
                  <a:srgbClr val="FF3300"/>
                </a:solidFill>
                <a:round/>
                <a:headEnd/>
                <a:tailEnd/>
              </a:ln>
              <a:solidFill>
                <a:srgbClr val="0000FF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611188" y="1700213"/>
            <a:ext cx="136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语法：</a:t>
            </a:r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1042988" y="4165600"/>
            <a:ext cx="19383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例如：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char c;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c=getchar();</a:t>
            </a: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468313" y="5734050"/>
            <a:ext cx="633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注意：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getchar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函数无参数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/>
      <p:bldP spid="152580" grpId="0" animBg="1"/>
      <p:bldP spid="152581" grpId="0" animBg="1"/>
      <p:bldP spid="152583" grpId="0"/>
      <p:bldP spid="1525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5B3D41-8BB3-4C27-8C49-7307617EC2C9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putchar</a:t>
            </a:r>
            <a:r>
              <a:rPr lang="zh-CN" altLang="en-US" smtClean="0">
                <a:solidFill>
                  <a:schemeClr val="bg2"/>
                </a:solidFill>
              </a:rPr>
              <a:t>函数</a:t>
            </a: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07950" y="1412875"/>
            <a:ext cx="9036050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#include  &lt;stdio.h&gt;</a:t>
            </a:r>
          </a:p>
          <a:p>
            <a:pPr>
              <a:defRPr/>
            </a:pPr>
            <a:r>
              <a:rPr kumimoji="1" lang="fr-FR" altLang="zh-CN" b="1">
                <a:solidFill>
                  <a:schemeClr val="bg2"/>
                </a:solidFill>
                <a:latin typeface="Arial" panose="020B0604020202020204" pitchFamily="34" charset="0"/>
              </a:rPr>
              <a:t>int</a:t>
            </a: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defRPr/>
            </a:pP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 </a:t>
            </a:r>
            <a:r>
              <a:rPr kumimoji="1" lang="fr-FR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char</a:t>
            </a: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ch;</a:t>
            </a:r>
          </a:p>
          <a:p>
            <a:pPr>
              <a:defRPr/>
            </a:pP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                      </a:t>
            </a:r>
          </a:p>
          <a:p>
            <a:pPr>
              <a:defRPr/>
            </a:pP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 </a:t>
            </a:r>
            <a:r>
              <a:rPr kumimoji="1" lang="fr-FR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printf</a:t>
            </a: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("Press a key and then press Enter:");</a:t>
            </a:r>
          </a:p>
          <a:p>
            <a:pPr>
              <a:defRPr/>
            </a:pP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 ch = </a:t>
            </a:r>
            <a:r>
              <a:rPr kumimoji="1" lang="fr-FR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getchar</a:t>
            </a: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(); 	</a:t>
            </a:r>
          </a:p>
          <a:p>
            <a:pPr>
              <a:defRPr/>
            </a:pP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 </a:t>
            </a:r>
            <a:r>
              <a:rPr kumimoji="1" lang="fr-FR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printf</a:t>
            </a: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("You pressed ");</a:t>
            </a:r>
          </a:p>
          <a:p>
            <a:pPr>
              <a:defRPr/>
            </a:pP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 </a:t>
            </a:r>
            <a:r>
              <a:rPr kumimoji="1" lang="fr-FR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putchar</a:t>
            </a: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(ch);          </a:t>
            </a:r>
          </a:p>
          <a:p>
            <a:pPr>
              <a:defRPr/>
            </a:pP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 </a:t>
            </a:r>
            <a:r>
              <a:rPr kumimoji="1" lang="fr-FR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putchar</a:t>
            </a: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('\n');</a:t>
            </a:r>
          </a:p>
          <a:p>
            <a:pPr>
              <a:defRPr/>
            </a:pP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defRPr/>
            </a:pPr>
            <a:r>
              <a:rPr kumimoji="1" lang="fr-FR" altLang="zh-CN" sz="2400" b="1">
                <a:solidFill>
                  <a:schemeClr val="bg2"/>
                </a:solidFill>
                <a:latin typeface="Courier New" panose="02070309020205020404" pitchFamily="49" charset="0"/>
              </a:rPr>
              <a:t>}</a:t>
            </a:r>
            <a:endParaRPr kumimoji="1" lang="en-US" altLang="zh-CN" sz="2400" b="1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3995738" y="1341438"/>
            <a:ext cx="2019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1">
                <a:latin typeface="Comic Sans MS" panose="030F0702030302020204" pitchFamily="66" charset="0"/>
              </a:rPr>
              <a:t>运行程序</a:t>
            </a:r>
          </a:p>
        </p:txBody>
      </p:sp>
      <p:sp>
        <p:nvSpPr>
          <p:cNvPr id="153605" name="Rectangle 5"/>
          <p:cNvSpPr>
            <a:spLocks noChangeArrowheads="1"/>
          </p:cNvSpPr>
          <p:nvPr/>
        </p:nvSpPr>
        <p:spPr bwMode="auto">
          <a:xfrm>
            <a:off x="3851275" y="2133600"/>
            <a:ext cx="5292725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fr-FR" altLang="zh-CN" sz="1800" b="1">
                <a:solidFill>
                  <a:schemeClr val="bg1"/>
                </a:solidFill>
                <a:latin typeface="Courier New" panose="02070309020205020404" pitchFamily="49" charset="0"/>
              </a:rPr>
              <a:t>Press a key and then press Enter:</a:t>
            </a:r>
            <a:endParaRPr kumimoji="1" lang="en-US" altLang="zh-CN" sz="18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07950" y="1854200"/>
            <a:ext cx="3743325" cy="360363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07950" y="3294063"/>
            <a:ext cx="8856663" cy="360362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107950" y="3644900"/>
            <a:ext cx="3600450" cy="360363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07950" y="4005263"/>
            <a:ext cx="5040313" cy="360362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107950" y="4365625"/>
            <a:ext cx="5040313" cy="360363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107950" y="4724400"/>
            <a:ext cx="5040313" cy="360363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106363" y="5084763"/>
            <a:ext cx="5041900" cy="720725"/>
          </a:xfrm>
          <a:prstGeom prst="rect">
            <a:avLst/>
          </a:prstGeom>
          <a:solidFill>
            <a:srgbClr val="00FFFF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8388350" y="2133600"/>
            <a:ext cx="550863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solidFill>
                  <a:schemeClr val="bg1"/>
                </a:solidFill>
                <a:latin typeface="Courier New" panose="02070309020205020404" pitchFamily="49" charset="0"/>
              </a:rPr>
              <a:t>A↙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3851275" y="2636838"/>
            <a:ext cx="5292725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fr-FR" altLang="zh-CN" sz="1800" b="1">
                <a:solidFill>
                  <a:schemeClr val="bg1"/>
                </a:solidFill>
                <a:latin typeface="Courier New" panose="02070309020205020404" pitchFamily="49" charset="0"/>
              </a:rPr>
              <a:t>You pressed</a:t>
            </a:r>
            <a:endParaRPr kumimoji="1" lang="en-US" altLang="zh-CN" sz="1800" b="1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5508625" y="2636838"/>
            <a:ext cx="320675" cy="3667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53616" name="AutoShape 16"/>
          <p:cNvSpPr>
            <a:spLocks/>
          </p:cNvSpPr>
          <p:nvPr/>
        </p:nvSpPr>
        <p:spPr bwMode="auto">
          <a:xfrm>
            <a:off x="755650" y="5907088"/>
            <a:ext cx="3294063" cy="609600"/>
          </a:xfrm>
          <a:prstGeom prst="borderCallout3">
            <a:avLst>
              <a:gd name="adj1" fmla="val 18750"/>
              <a:gd name="adj2" fmla="val 102315"/>
              <a:gd name="adj3" fmla="val 18750"/>
              <a:gd name="adj4" fmla="val 125926"/>
              <a:gd name="adj5" fmla="val -63542"/>
              <a:gd name="adj6" fmla="val 125926"/>
              <a:gd name="adj7" fmla="val -135940"/>
              <a:gd name="adj8" fmla="val 64287"/>
            </a:avLst>
          </a:prstGeom>
          <a:solidFill>
            <a:srgbClr val="FFCC99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2075" tIns="46037" rIns="92075" bIns="46037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5000"/>
              </a:lnSpc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该语句的作用是什么？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allAtOnce" autoUpdateAnimBg="0"/>
      <p:bldP spid="153604" grpId="0"/>
      <p:bldP spid="153605" grpId="0" animBg="1" autoUpdateAnimBg="0"/>
      <p:bldP spid="153606" grpId="0" animBg="1"/>
      <p:bldP spid="153606" grpId="1" animBg="1"/>
      <p:bldP spid="153607" grpId="0" animBg="1"/>
      <p:bldP spid="153607" grpId="1" animBg="1"/>
      <p:bldP spid="153608" grpId="0" animBg="1"/>
      <p:bldP spid="153608" grpId="1" animBg="1"/>
      <p:bldP spid="153609" grpId="0" animBg="1"/>
      <p:bldP spid="153609" grpId="1" animBg="1"/>
      <p:bldP spid="153610" grpId="0" animBg="1"/>
      <p:bldP spid="153610" grpId="1" animBg="1"/>
      <p:bldP spid="153611" grpId="0" animBg="1"/>
      <p:bldP spid="153611" grpId="1" animBg="1"/>
      <p:bldP spid="153612" grpId="0" animBg="1"/>
      <p:bldP spid="153612" grpId="1" animBg="1"/>
      <p:bldP spid="153613" grpId="0" animBg="1" autoUpdateAnimBg="0"/>
      <p:bldP spid="153614" grpId="0" animBg="1" autoUpdateAnimBg="0"/>
      <p:bldP spid="153615" grpId="0" animBg="1" autoUpdateAnimBg="0"/>
      <p:bldP spid="1536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3C85CF-B285-43E7-87D9-78437D800305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pic>
        <p:nvPicPr>
          <p:cNvPr id="154626" name="Picture 2" descr="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5326063"/>
            <a:ext cx="403225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格式输入输出函数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611188" y="1125538"/>
            <a:ext cx="7777162" cy="466725"/>
          </a:xfrm>
          <a:prstGeom prst="rect">
            <a:avLst/>
          </a:prstGeom>
          <a:solidFill>
            <a:schemeClr val="bg1">
              <a:alpha val="7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输入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输出函数 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(scanf</a:t>
            </a:r>
            <a:r>
              <a:rPr lang="en-US" altLang="zh-CN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</a:rPr>
              <a:t>printf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 </a:t>
            </a:r>
            <a:r>
              <a: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用于接受和显示数据或信息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611188" y="1470025"/>
            <a:ext cx="8532812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int num;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printf("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请输入一个数</a:t>
            </a:r>
            <a:r>
              <a:rPr lang="zh-CN" altLang="en-US">
                <a:latin typeface="Arial" panose="020B0604020202020204" pitchFamily="34" charset="0"/>
              </a:rPr>
              <a:t>：</a:t>
            </a:r>
            <a:r>
              <a:rPr lang="en-US" altLang="zh-CN">
                <a:latin typeface="Arial" panose="020B0604020202020204" pitchFamily="34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scanf("%d",&amp;num);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	printf(" \n%d 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的平方为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%d \n",num,num*num);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         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Arial" panose="020B0604020202020204" pitchFamily="34" charset="0"/>
              </a:rPr>
              <a:t>}</a:t>
            </a:r>
          </a:p>
        </p:txBody>
      </p:sp>
      <p:cxnSp>
        <p:nvCxnSpPr>
          <p:cNvPr id="154630" name="AutoShape 6"/>
          <p:cNvCxnSpPr>
            <a:cxnSpLocks noChangeShapeType="1"/>
            <a:stCxn id="154631" idx="0"/>
          </p:cNvCxnSpPr>
          <p:nvPr/>
        </p:nvCxnSpPr>
        <p:spPr bwMode="auto">
          <a:xfrm rot="5400000" flipV="1">
            <a:off x="2189163" y="3062287"/>
            <a:ext cx="2101850" cy="3241675"/>
          </a:xfrm>
          <a:prstGeom prst="curvedConnector4">
            <a:avLst>
              <a:gd name="adj1" fmla="val 66162"/>
              <a:gd name="adj2" fmla="val 97"/>
            </a:avLst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631" name="Line 7"/>
          <p:cNvSpPr>
            <a:spLocks noChangeShapeType="1"/>
          </p:cNvSpPr>
          <p:nvPr/>
        </p:nvSpPr>
        <p:spPr bwMode="auto">
          <a:xfrm>
            <a:off x="1619250" y="3644900"/>
            <a:ext cx="34575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cxnSp>
        <p:nvCxnSpPr>
          <p:cNvPr id="154632" name="AutoShape 8"/>
          <p:cNvCxnSpPr>
            <a:cxnSpLocks noChangeShapeType="1"/>
            <a:stCxn id="154640" idx="1"/>
            <a:endCxn id="154641" idx="2"/>
          </p:cNvCxnSpPr>
          <p:nvPr/>
        </p:nvCxnSpPr>
        <p:spPr bwMode="auto">
          <a:xfrm rot="16200000" flipH="1">
            <a:off x="4516437" y="3857626"/>
            <a:ext cx="1465263" cy="1928812"/>
          </a:xfrm>
          <a:prstGeom prst="curvedConnector2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633" name="Oval 9"/>
          <p:cNvSpPr>
            <a:spLocks noChangeArrowheads="1"/>
          </p:cNvSpPr>
          <p:nvPr/>
        </p:nvSpPr>
        <p:spPr bwMode="auto">
          <a:xfrm>
            <a:off x="5148263" y="4005263"/>
            <a:ext cx="574675" cy="523875"/>
          </a:xfrm>
          <a:prstGeom prst="ellips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4634" name="Text Box 10"/>
          <p:cNvSpPr txBox="1">
            <a:spLocks noChangeArrowheads="1"/>
          </p:cNvSpPr>
          <p:nvPr/>
        </p:nvSpPr>
        <p:spPr bwMode="auto">
          <a:xfrm>
            <a:off x="6586538" y="4618038"/>
            <a:ext cx="1717675" cy="466725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转换字符串</a:t>
            </a:r>
          </a:p>
        </p:txBody>
      </p:sp>
      <p:cxnSp>
        <p:nvCxnSpPr>
          <p:cNvPr id="154635" name="AutoShape 11"/>
          <p:cNvCxnSpPr>
            <a:cxnSpLocks noChangeShapeType="1"/>
            <a:endCxn id="154634" idx="1"/>
          </p:cNvCxnSpPr>
          <p:nvPr/>
        </p:nvCxnSpPr>
        <p:spPr bwMode="auto">
          <a:xfrm>
            <a:off x="5741988" y="4478338"/>
            <a:ext cx="844550" cy="3730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99CC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636" name="Oval 12"/>
          <p:cNvSpPr>
            <a:spLocks noChangeArrowheads="1"/>
          </p:cNvSpPr>
          <p:nvPr/>
        </p:nvSpPr>
        <p:spPr bwMode="auto">
          <a:xfrm>
            <a:off x="2601913" y="4076700"/>
            <a:ext cx="457200" cy="381000"/>
          </a:xfrm>
          <a:prstGeom prst="ellipse">
            <a:avLst/>
          </a:prstGeom>
          <a:noFill/>
          <a:ln w="38100">
            <a:solidFill>
              <a:srgbClr val="659B68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4637" name="Text Box 13"/>
          <p:cNvSpPr txBox="1">
            <a:spLocks noChangeArrowheads="1"/>
          </p:cNvSpPr>
          <p:nvPr/>
        </p:nvSpPr>
        <p:spPr bwMode="auto">
          <a:xfrm>
            <a:off x="3017838" y="4868863"/>
            <a:ext cx="1412875" cy="466725"/>
          </a:xfrm>
          <a:prstGeom prst="rect">
            <a:avLst/>
          </a:prstGeom>
          <a:gradFill rotWithShape="1">
            <a:gsLst>
              <a:gs pos="0">
                <a:srgbClr val="57C757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转义序列</a:t>
            </a:r>
          </a:p>
        </p:txBody>
      </p:sp>
      <p:cxnSp>
        <p:nvCxnSpPr>
          <p:cNvPr id="154638" name="AutoShape 14"/>
          <p:cNvCxnSpPr>
            <a:cxnSpLocks noChangeShapeType="1"/>
            <a:stCxn id="154636" idx="4"/>
            <a:endCxn id="154637" idx="1"/>
          </p:cNvCxnSpPr>
          <p:nvPr/>
        </p:nvCxnSpPr>
        <p:spPr bwMode="auto">
          <a:xfrm rot="16200000" flipH="1">
            <a:off x="2611438" y="4695825"/>
            <a:ext cx="625475" cy="187325"/>
          </a:xfrm>
          <a:prstGeom prst="curvedConnector2">
            <a:avLst/>
          </a:prstGeom>
          <a:noFill/>
          <a:ln w="38100">
            <a:solidFill>
              <a:srgbClr val="659B68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639" name="Line 15"/>
          <p:cNvSpPr>
            <a:spLocks noChangeShapeType="1"/>
          </p:cNvSpPr>
          <p:nvPr/>
        </p:nvSpPr>
        <p:spPr bwMode="auto">
          <a:xfrm>
            <a:off x="4787900" y="5734050"/>
            <a:ext cx="13684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4640" name="Line 16"/>
          <p:cNvSpPr>
            <a:spLocks noChangeShapeType="1"/>
          </p:cNvSpPr>
          <p:nvPr/>
        </p:nvSpPr>
        <p:spPr bwMode="auto">
          <a:xfrm>
            <a:off x="1692275" y="4076700"/>
            <a:ext cx="2592388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41" name="Oval 17"/>
          <p:cNvSpPr>
            <a:spLocks noChangeArrowheads="1"/>
          </p:cNvSpPr>
          <p:nvPr/>
        </p:nvSpPr>
        <p:spPr bwMode="auto">
          <a:xfrm>
            <a:off x="6227763" y="5373688"/>
            <a:ext cx="360362" cy="360362"/>
          </a:xfrm>
          <a:prstGeom prst="ellips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684213" y="2060575"/>
            <a:ext cx="8208962" cy="32607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001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573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7145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717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printf()</a:t>
            </a:r>
            <a:r>
              <a:rPr lang="zh-CN" altLang="en-US" sz="2400">
                <a:latin typeface="Arial" panose="020B0604020202020204" pitchFamily="34" charset="0"/>
              </a:rPr>
              <a:t>函数的一般形式为：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   </a:t>
            </a:r>
            <a:r>
              <a:rPr lang="en-US" altLang="zh-CN" sz="2400" b="1">
                <a:latin typeface="Arial" panose="020B0604020202020204" pitchFamily="34" charset="0"/>
              </a:rPr>
              <a:t>printf(“</a:t>
            </a:r>
            <a:r>
              <a:rPr lang="zh-CN" altLang="en-US" sz="2400" b="1">
                <a:latin typeface="Arial" panose="020B0604020202020204" pitchFamily="34" charset="0"/>
              </a:rPr>
              <a:t>格式描述串”</a:t>
            </a:r>
            <a:r>
              <a:rPr lang="en-US" altLang="zh-CN" sz="2400" b="1">
                <a:latin typeface="Arial" panose="020B0604020202020204" pitchFamily="34" charset="0"/>
              </a:rPr>
              <a:t>,</a:t>
            </a:r>
            <a:r>
              <a:rPr lang="zh-CN" altLang="en-US" sz="2400" b="1">
                <a:latin typeface="Arial" panose="020B0604020202020204" pitchFamily="34" charset="0"/>
              </a:rPr>
              <a:t>变量列表</a:t>
            </a:r>
            <a:r>
              <a:rPr lang="en-US" altLang="zh-CN" sz="2400" b="1"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说明：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000">
                <a:latin typeface="Arial" panose="020B0604020202020204" pitchFamily="34" charset="0"/>
              </a:rPr>
              <a:t>第一个参数说明采用什么样的格式输出内容。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Arial" panose="020B0604020202020204" pitchFamily="34" charset="0"/>
              </a:rPr>
              <a:t>    格式描述串中可以包含转换字符串（以“</a:t>
            </a:r>
            <a:r>
              <a:rPr lang="en-US" altLang="zh-CN" sz="2000">
                <a:latin typeface="Arial" panose="020B0604020202020204" pitchFamily="34" charset="0"/>
              </a:rPr>
              <a:t>%”</a:t>
            </a:r>
            <a:r>
              <a:rPr lang="zh-CN" altLang="en-US" sz="2000">
                <a:latin typeface="Arial" panose="020B0604020202020204" pitchFamily="34" charset="0"/>
              </a:rPr>
              <a:t>开始），也可以包含转义序列（以“</a:t>
            </a:r>
            <a:r>
              <a:rPr lang="en-US" altLang="zh-CN" sz="2000">
                <a:latin typeface="Arial" panose="020B0604020202020204" pitchFamily="34" charset="0"/>
              </a:rPr>
              <a:t>\”</a:t>
            </a:r>
            <a:r>
              <a:rPr lang="zh-CN" altLang="en-US" sz="2000">
                <a:latin typeface="Arial" panose="020B0604020202020204" pitchFamily="34" charset="0"/>
              </a:rPr>
              <a:t>标识）。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2"/>
            </a:pPr>
            <a:r>
              <a:rPr lang="zh-CN" altLang="en-US" sz="2000">
                <a:latin typeface="Arial" panose="020B0604020202020204" pitchFamily="34" charset="0"/>
              </a:rPr>
              <a:t>第二个参数是要显示其值的参数列表。</a:t>
            </a:r>
          </a:p>
          <a:p>
            <a:pPr eaLnBrk="1" hangingPunct="1">
              <a:spcBef>
                <a:spcPct val="0"/>
              </a:spcBef>
              <a:buClrTx/>
              <a:buFontTx/>
              <a:buAutoNum type="arabicPeriod" startAt="2"/>
            </a:pPr>
            <a:r>
              <a:rPr lang="zh-CN" altLang="en-US" sz="2000">
                <a:latin typeface="Arial" panose="020B0604020202020204" pitchFamily="34" charset="0"/>
              </a:rPr>
              <a:t>如果格式描述串中没有特殊字符“</a:t>
            </a:r>
            <a:r>
              <a:rPr lang="en-US" altLang="zh-CN" sz="2000">
                <a:latin typeface="Arial" panose="020B0604020202020204" pitchFamily="34" charset="0"/>
              </a:rPr>
              <a:t>%”</a:t>
            </a:r>
            <a:r>
              <a:rPr lang="zh-CN" altLang="en-US" sz="2000">
                <a:latin typeface="Arial" panose="020B0604020202020204" pitchFamily="34" charset="0"/>
              </a:rPr>
              <a:t>，那么该输出语句里就不能有变量列表，也不需要表示分隔的逗号这是使用</a:t>
            </a:r>
            <a:r>
              <a:rPr lang="en-US" altLang="zh-CN" sz="2000">
                <a:latin typeface="Arial" panose="020B0604020202020204" pitchFamily="34" charset="0"/>
              </a:rPr>
              <a:t>printf()</a:t>
            </a:r>
            <a:r>
              <a:rPr lang="zh-CN" altLang="en-US" sz="2000">
                <a:latin typeface="Arial" panose="020B0604020202020204" pitchFamily="34" charset="0"/>
              </a:rPr>
              <a:t>函数的最简单的形式。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54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/>
                                        <p:tgtEl>
                                          <p:spTgt spid="154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5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/>
      <p:bldP spid="154631" grpId="0" animBg="1"/>
      <p:bldP spid="154631" grpId="1" animBg="1"/>
      <p:bldP spid="154633" grpId="0" animBg="1"/>
      <p:bldP spid="154634" grpId="0" animBg="1"/>
      <p:bldP spid="154636" grpId="0" animBg="1"/>
      <p:bldP spid="154637" grpId="0" animBg="1"/>
      <p:bldP spid="154639" grpId="0" animBg="1"/>
      <p:bldP spid="154639" grpId="1" animBg="1"/>
      <p:bldP spid="154640" grpId="0" animBg="1"/>
      <p:bldP spid="154640" grpId="1" animBg="1"/>
      <p:bldP spid="154641" grpId="0" animBg="1"/>
      <p:bldP spid="154641" grpId="1" animBg="1"/>
      <p:bldP spid="1546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C331CB-9E0A-47DE-BD86-D7B0DF6FFD3F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printf</a:t>
            </a:r>
            <a:r>
              <a:rPr lang="zh-CN" altLang="en-US" smtClean="0">
                <a:solidFill>
                  <a:schemeClr val="bg2"/>
                </a:solidFill>
              </a:rPr>
              <a:t>函数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92150" y="1125538"/>
            <a:ext cx="66579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Courier New" panose="02070309020205020404" pitchFamily="49" charset="0"/>
              </a:rPr>
              <a:t>int visitor_count = 150;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Courier New" panose="02070309020205020404" pitchFamily="49" charset="0"/>
              </a:rPr>
              <a:t>printf (</a:t>
            </a:r>
            <a:r>
              <a:rPr lang="en-US" altLang="zh-CN" sz="2400" b="1">
                <a:latin typeface="Courier New" panose="02070309020205020404" pitchFamily="49" charset="0"/>
              </a:rPr>
              <a:t>" </a:t>
            </a:r>
            <a:r>
              <a:rPr lang="en-US" altLang="zh-CN" b="1">
                <a:latin typeface="Courier New" panose="02070309020205020404" pitchFamily="49" charset="0"/>
              </a:rPr>
              <a:t>%d</a:t>
            </a:r>
            <a:r>
              <a:rPr lang="en-US" altLang="zh-CN" sz="2400" b="1">
                <a:latin typeface="Courier New" panose="02070309020205020404" pitchFamily="49" charset="0"/>
              </a:rPr>
              <a:t>" </a:t>
            </a:r>
            <a:r>
              <a:rPr lang="en-US" altLang="zh-CN" b="1">
                <a:latin typeface="Courier New" panose="02070309020205020404" pitchFamily="49" charset="0"/>
              </a:rPr>
              <a:t>, visitor_count);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708025" y="1541463"/>
            <a:ext cx="1460500" cy="519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printf</a:t>
            </a:r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50825" y="2290763"/>
            <a:ext cx="7231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将一些信息按照指定的格式送到标准输出（显示器）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244725" y="1524000"/>
            <a:ext cx="1339850" cy="519113"/>
          </a:xfrm>
          <a:prstGeom prst="rect">
            <a:avLst/>
          </a:prstGeom>
          <a:solidFill>
            <a:srgbClr val="6666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chemeClr val="bg1"/>
                </a:solidFill>
                <a:latin typeface="Courier New" panose="02070309020205020404" pitchFamily="49" charset="0"/>
              </a:rPr>
              <a:t>%d</a:t>
            </a:r>
            <a:r>
              <a:rPr lang="en-US" altLang="zh-CN" sz="2400" b="1">
                <a:solidFill>
                  <a:schemeClr val="tx1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3867150" y="1506538"/>
            <a:ext cx="2949575" cy="51911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</a:rPr>
              <a:t>visitor_count</a:t>
            </a:r>
          </a:p>
        </p:txBody>
      </p:sp>
      <p:sp>
        <p:nvSpPr>
          <p:cNvPr id="155656" name="Text Box 8"/>
          <p:cNvSpPr txBox="1">
            <a:spLocks noChangeArrowheads="1"/>
          </p:cNvSpPr>
          <p:nvPr/>
        </p:nvSpPr>
        <p:spPr bwMode="auto">
          <a:xfrm>
            <a:off x="1106488" y="2665413"/>
            <a:ext cx="7005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Courier New" panose="02070309020205020404" pitchFamily="49" charset="0"/>
                <a:ea typeface="黑体" panose="02010609060101010101" pitchFamily="49" charset="-122"/>
              </a:rPr>
              <a:t>将按指定的格式显示该变量的值</a:t>
            </a:r>
          </a:p>
        </p:txBody>
      </p:sp>
      <p:cxnSp>
        <p:nvCxnSpPr>
          <p:cNvPr id="155657" name="AutoShape 9"/>
          <p:cNvCxnSpPr>
            <a:cxnSpLocks noChangeShapeType="1"/>
            <a:stCxn id="155652" idx="1"/>
            <a:endCxn id="155653" idx="1"/>
          </p:cNvCxnSpPr>
          <p:nvPr/>
        </p:nvCxnSpPr>
        <p:spPr bwMode="auto">
          <a:xfrm rot="10800000" flipV="1">
            <a:off x="250825" y="1801813"/>
            <a:ext cx="457200" cy="717550"/>
          </a:xfrm>
          <a:prstGeom prst="curvedConnector3">
            <a:avLst>
              <a:gd name="adj1" fmla="val 15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58" name="AutoShape 10"/>
          <p:cNvCxnSpPr>
            <a:cxnSpLocks noChangeShapeType="1"/>
            <a:stCxn id="155654" idx="1"/>
          </p:cNvCxnSpPr>
          <p:nvPr/>
        </p:nvCxnSpPr>
        <p:spPr bwMode="auto">
          <a:xfrm rot="10800000" flipV="1">
            <a:off x="263525" y="1784350"/>
            <a:ext cx="1981200" cy="2205038"/>
          </a:xfrm>
          <a:prstGeom prst="curvedConnector3">
            <a:avLst>
              <a:gd name="adj1" fmla="val 111537"/>
            </a:avLst>
          </a:prstGeom>
          <a:noFill/>
          <a:ln w="38100">
            <a:solidFill>
              <a:srgbClr val="6666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659" name="AutoShape 11"/>
          <p:cNvCxnSpPr>
            <a:cxnSpLocks noChangeShapeType="1"/>
            <a:stCxn id="155655" idx="1"/>
            <a:endCxn id="155656" idx="1"/>
          </p:cNvCxnSpPr>
          <p:nvPr/>
        </p:nvCxnSpPr>
        <p:spPr bwMode="auto">
          <a:xfrm rot="10800000" flipV="1">
            <a:off x="1106488" y="1766888"/>
            <a:ext cx="2760662" cy="1127125"/>
          </a:xfrm>
          <a:prstGeom prst="curvedConnector3">
            <a:avLst>
              <a:gd name="adj1" fmla="val 108282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55683" name="Group 35"/>
          <p:cNvGraphicFramePr>
            <a:graphicFrameLocks noGrp="1"/>
          </p:cNvGraphicFramePr>
          <p:nvPr/>
        </p:nvGraphicFramePr>
        <p:xfrm>
          <a:off x="388938" y="3241675"/>
          <a:ext cx="7343775" cy="2714625"/>
        </p:xfrm>
        <a:graphic>
          <a:graphicData uri="http://schemas.openxmlformats.org/drawingml/2006/table">
            <a:tbl>
              <a:tblPr/>
              <a:tblGrid>
                <a:gridCol w="1498600"/>
                <a:gridCol w="5845175"/>
              </a:tblGrid>
              <a:tr h="36572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转换字符串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 明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4285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hi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将参数按整数形式转换输出，对应参数应是</a:t>
                      </a:r>
                      <a:r>
                        <a:rPr kumimoji="0" lang="hi-I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Mangal" panose="02040503050203030202" pitchFamily="18" charset="0"/>
                        </a:rPr>
                        <a:t>int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9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%ld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hi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将参数按长整数形式转换输出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Mangal" panose="02040503050203030202" pitchFamily="18" charset="0"/>
                        </a:rPr>
                        <a:t>，</a:t>
                      </a:r>
                      <a:r>
                        <a:rPr kumimoji="0" lang="zh-CN" altLang="hi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Mangal" panose="02040503050203030202" pitchFamily="18" charset="0"/>
                        </a:rPr>
                        <a:t>对应参数应是</a:t>
                      </a:r>
                      <a:r>
                        <a:rPr kumimoji="0" lang="hi-IN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cs typeface="Mangal" panose="02040503050203030202" pitchFamily="18" charset="0"/>
                        </a:rPr>
                        <a:t>long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hi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输出一个字符，对应参数应该是一个字符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68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hi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输出一个字符串，对应参数应该是一个字符串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%f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hi-I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将参数按带小数点数形式输出，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对应参数应是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类型或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类型，默认情况下精确到</a:t>
                      </a: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GB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 </a:t>
                      </a:r>
                      <a:r>
                        <a:rPr kumimoji="0" lang="zh-CN" altLang="en-GB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位小数</a:t>
                      </a:r>
                      <a:endParaRPr kumimoji="0" lang="zh-CN" altLang="en-GB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725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225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725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2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725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225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 autoUpdateAnimBg="0"/>
      <p:bldP spid="155653" grpId="0" autoUpdateAnimBg="0"/>
      <p:bldP spid="155654" grpId="0" animBg="1" autoUpdateAnimBg="0"/>
      <p:bldP spid="155655" grpId="0" animBg="1" autoUpdateAnimBg="0"/>
      <p:bldP spid="15565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D95792-959A-4FB1-8E4A-A389BECE37E8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printf</a:t>
            </a:r>
            <a:r>
              <a:rPr lang="zh-CN" altLang="en-US" smtClean="0">
                <a:solidFill>
                  <a:schemeClr val="bg2"/>
                </a:solidFill>
              </a:rPr>
              <a:t>函数使用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539750" y="1052513"/>
            <a:ext cx="8135938" cy="403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#include &lt;stdio.h&gt;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int main()</a:t>
            </a:r>
            <a:endParaRPr lang="en-GB" altLang="zh-CN" sz="24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float radius=1.5, high=2.0;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    float pi=3.14159, vol;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/*</a:t>
            </a:r>
            <a:r>
              <a:rPr lang="zh-CN" altLang="en-GB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计算体积</a:t>
            </a:r>
            <a:r>
              <a:rPr lang="zh-CN" altLang="en-GB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*</a:t>
            </a: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vol=pi*radius*radius*high;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	/*</a:t>
            </a:r>
            <a:r>
              <a:rPr lang="zh-CN" altLang="en-GB" sz="24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输出体积的值</a:t>
            </a:r>
            <a:r>
              <a:rPr lang="zh-CN" altLang="en-GB" sz="2400">
                <a:solidFill>
                  <a:srgbClr val="000000"/>
                </a:solidFill>
                <a:latin typeface="Arial" panose="020B0604020202020204" pitchFamily="34" charset="0"/>
              </a:rPr>
              <a:t>*</a:t>
            </a: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pt-BR" altLang="zh-CN" sz="2400">
                <a:solidFill>
                  <a:srgbClr val="CC3300"/>
                </a:solidFill>
                <a:latin typeface="Arial" panose="020B0604020202020204" pitchFamily="34" charset="0"/>
              </a:rPr>
              <a:t>printf("vol=%7.2f\n",vol);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zh-CN" sz="2400">
                <a:latin typeface="Arial" panose="020B0604020202020204" pitchFamily="34" charset="0"/>
              </a:rPr>
              <a:t>           return 0;</a:t>
            </a:r>
            <a:endParaRPr lang="zh-CN" altLang="en-GB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zh-CN" sz="24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156677" name="Group 5"/>
          <p:cNvGrpSpPr>
            <a:grpSpLocks/>
          </p:cNvGrpSpPr>
          <p:nvPr/>
        </p:nvGrpSpPr>
        <p:grpSpPr bwMode="auto">
          <a:xfrm>
            <a:off x="5219700" y="1106488"/>
            <a:ext cx="3848100" cy="2779712"/>
            <a:chOff x="4320" y="894"/>
            <a:chExt cx="1296" cy="1362"/>
          </a:xfrm>
        </p:grpSpPr>
        <p:sp>
          <p:nvSpPr>
            <p:cNvPr id="11294" name="Rectangle 6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95" name="Text Box 7"/>
            <p:cNvSpPr txBox="1">
              <a:spLocks noChangeArrowheads="1"/>
            </p:cNvSpPr>
            <p:nvPr/>
          </p:nvSpPr>
          <p:spPr bwMode="auto">
            <a:xfrm>
              <a:off x="4860" y="894"/>
              <a:ext cx="237" cy="199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156680" name="Group 8"/>
          <p:cNvGrpSpPr>
            <a:grpSpLocks/>
          </p:cNvGrpSpPr>
          <p:nvPr/>
        </p:nvGrpSpPr>
        <p:grpSpPr bwMode="auto">
          <a:xfrm>
            <a:off x="5148263" y="1524000"/>
            <a:ext cx="1279525" cy="1143000"/>
            <a:chOff x="3775" y="960"/>
            <a:chExt cx="806" cy="720"/>
          </a:xfrm>
        </p:grpSpPr>
        <p:sp>
          <p:nvSpPr>
            <p:cNvPr id="11292" name="Oval 9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93" name="Text Box 10"/>
            <p:cNvSpPr txBox="1">
              <a:spLocks noChangeArrowheads="1"/>
            </p:cNvSpPr>
            <p:nvPr/>
          </p:nvSpPr>
          <p:spPr bwMode="auto">
            <a:xfrm>
              <a:off x="3775" y="960"/>
              <a:ext cx="8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Courier New" panose="02070309020205020404" pitchFamily="49" charset="0"/>
                </a:rPr>
                <a:t>radius</a:t>
              </a:r>
            </a:p>
          </p:txBody>
        </p:sp>
      </p:grpSp>
      <p:grpSp>
        <p:nvGrpSpPr>
          <p:cNvPr id="156683" name="Group 11"/>
          <p:cNvGrpSpPr>
            <a:grpSpLocks/>
          </p:cNvGrpSpPr>
          <p:nvPr/>
        </p:nvGrpSpPr>
        <p:grpSpPr bwMode="auto">
          <a:xfrm>
            <a:off x="6443663" y="1557338"/>
            <a:ext cx="914400" cy="1143000"/>
            <a:chOff x="3889" y="960"/>
            <a:chExt cx="576" cy="720"/>
          </a:xfrm>
        </p:grpSpPr>
        <p:sp>
          <p:nvSpPr>
            <p:cNvPr id="11290" name="Oval 12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91" name="Text Box 13"/>
            <p:cNvSpPr txBox="1">
              <a:spLocks noChangeArrowheads="1"/>
            </p:cNvSpPr>
            <p:nvPr/>
          </p:nvSpPr>
          <p:spPr bwMode="auto">
            <a:xfrm>
              <a:off x="3889" y="9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Courier New" panose="02070309020205020404" pitchFamily="49" charset="0"/>
                </a:rPr>
                <a:t>high</a:t>
              </a:r>
            </a:p>
          </p:txBody>
        </p:sp>
      </p:grpSp>
      <p:grpSp>
        <p:nvGrpSpPr>
          <p:cNvPr id="156686" name="Group 14"/>
          <p:cNvGrpSpPr>
            <a:grpSpLocks/>
          </p:cNvGrpSpPr>
          <p:nvPr/>
        </p:nvGrpSpPr>
        <p:grpSpPr bwMode="auto">
          <a:xfrm>
            <a:off x="6732588" y="2514600"/>
            <a:ext cx="1152525" cy="1143000"/>
            <a:chOff x="3936" y="960"/>
            <a:chExt cx="480" cy="720"/>
          </a:xfrm>
        </p:grpSpPr>
        <p:sp>
          <p:nvSpPr>
            <p:cNvPr id="11288" name="Oval 15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89" name="Text Box 16"/>
            <p:cNvSpPr txBox="1">
              <a:spLocks noChangeArrowheads="1"/>
            </p:cNvSpPr>
            <p:nvPr/>
          </p:nvSpPr>
          <p:spPr bwMode="auto">
            <a:xfrm>
              <a:off x="4025" y="960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Courier New" panose="02070309020205020404" pitchFamily="49" charset="0"/>
                </a:rPr>
                <a:t>vol</a:t>
              </a:r>
            </a:p>
          </p:txBody>
        </p:sp>
      </p:grpSp>
      <p:sp>
        <p:nvSpPr>
          <p:cNvPr id="156689" name="AutoShape 17"/>
          <p:cNvSpPr>
            <a:spLocks noChangeArrowheads="1"/>
          </p:cNvSpPr>
          <p:nvPr/>
        </p:nvSpPr>
        <p:spPr bwMode="auto">
          <a:xfrm flipH="1">
            <a:off x="5148263" y="24209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6690" name="AutoShape 18"/>
          <p:cNvSpPr>
            <a:spLocks noChangeArrowheads="1"/>
          </p:cNvSpPr>
          <p:nvPr/>
        </p:nvSpPr>
        <p:spPr bwMode="auto">
          <a:xfrm flipH="1">
            <a:off x="4500563" y="28527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6691" name="AutoShape 19"/>
          <p:cNvSpPr>
            <a:spLocks noChangeArrowheads="1"/>
          </p:cNvSpPr>
          <p:nvPr/>
        </p:nvSpPr>
        <p:spPr bwMode="auto">
          <a:xfrm flipH="1">
            <a:off x="5148263" y="35734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6692" name="AutoShape 20"/>
          <p:cNvSpPr>
            <a:spLocks noChangeArrowheads="1"/>
          </p:cNvSpPr>
          <p:nvPr/>
        </p:nvSpPr>
        <p:spPr bwMode="auto">
          <a:xfrm flipH="1">
            <a:off x="4932363" y="42926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6693" name="Text Box 21"/>
          <p:cNvSpPr txBox="1">
            <a:spLocks noChangeArrowheads="1"/>
          </p:cNvSpPr>
          <p:nvPr/>
        </p:nvSpPr>
        <p:spPr bwMode="auto">
          <a:xfrm>
            <a:off x="5435600" y="2060575"/>
            <a:ext cx="73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1.5</a:t>
            </a:r>
          </a:p>
        </p:txBody>
      </p:sp>
      <p:sp>
        <p:nvSpPr>
          <p:cNvPr id="156694" name="Rectangle 22"/>
          <p:cNvSpPr>
            <a:spLocks noChangeArrowheads="1"/>
          </p:cNvSpPr>
          <p:nvPr/>
        </p:nvSpPr>
        <p:spPr bwMode="auto">
          <a:xfrm>
            <a:off x="6526213" y="2057400"/>
            <a:ext cx="73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2.0</a:t>
            </a:r>
          </a:p>
        </p:txBody>
      </p:sp>
      <p:sp>
        <p:nvSpPr>
          <p:cNvPr id="156695" name="Rectangle 23"/>
          <p:cNvSpPr>
            <a:spLocks noChangeArrowheads="1"/>
          </p:cNvSpPr>
          <p:nvPr/>
        </p:nvSpPr>
        <p:spPr bwMode="auto">
          <a:xfrm>
            <a:off x="6754813" y="3048000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14.14</a:t>
            </a:r>
          </a:p>
        </p:txBody>
      </p:sp>
      <p:sp>
        <p:nvSpPr>
          <p:cNvPr id="156696" name="Text Box 24"/>
          <p:cNvSpPr txBox="1">
            <a:spLocks noChangeArrowheads="1"/>
          </p:cNvSpPr>
          <p:nvPr/>
        </p:nvSpPr>
        <p:spPr bwMode="auto">
          <a:xfrm>
            <a:off x="1331913" y="5300663"/>
            <a:ext cx="3600450" cy="95408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vol=  14.14</a:t>
            </a:r>
          </a:p>
        </p:txBody>
      </p:sp>
      <p:grpSp>
        <p:nvGrpSpPr>
          <p:cNvPr id="156697" name="Group 25"/>
          <p:cNvGrpSpPr>
            <a:grpSpLocks/>
          </p:cNvGrpSpPr>
          <p:nvPr/>
        </p:nvGrpSpPr>
        <p:grpSpPr bwMode="auto">
          <a:xfrm>
            <a:off x="7667625" y="1493838"/>
            <a:ext cx="1296988" cy="1143000"/>
            <a:chOff x="3936" y="960"/>
            <a:chExt cx="480" cy="720"/>
          </a:xfrm>
        </p:grpSpPr>
        <p:sp>
          <p:nvSpPr>
            <p:cNvPr id="11286" name="Oval 26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4074" y="960"/>
              <a:ext cx="2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Courier New" panose="02070309020205020404" pitchFamily="49" charset="0"/>
                </a:rPr>
                <a:t>pi</a:t>
              </a:r>
            </a:p>
          </p:txBody>
        </p:sp>
      </p:grpSp>
      <p:sp>
        <p:nvSpPr>
          <p:cNvPr id="156700" name="Rectangle 28"/>
          <p:cNvSpPr>
            <a:spLocks noChangeArrowheads="1"/>
          </p:cNvSpPr>
          <p:nvPr/>
        </p:nvSpPr>
        <p:spPr bwMode="auto">
          <a:xfrm>
            <a:off x="7575550" y="2027238"/>
            <a:ext cx="146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Courier New" panose="02070309020205020404" pitchFamily="49" charset="0"/>
              </a:rPr>
              <a:t>3.14159</a:t>
            </a:r>
          </a:p>
        </p:txBody>
      </p:sp>
      <p:sp>
        <p:nvSpPr>
          <p:cNvPr id="156701" name="Line 29"/>
          <p:cNvSpPr>
            <a:spLocks noChangeShapeType="1"/>
          </p:cNvSpPr>
          <p:nvPr/>
        </p:nvSpPr>
        <p:spPr bwMode="auto">
          <a:xfrm flipH="1">
            <a:off x="3132138" y="3500438"/>
            <a:ext cx="3960812" cy="230505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56702" name="Oval 30"/>
          <p:cNvSpPr>
            <a:spLocks noChangeArrowheads="1"/>
          </p:cNvSpPr>
          <p:nvPr/>
        </p:nvSpPr>
        <p:spPr bwMode="auto">
          <a:xfrm>
            <a:off x="2124075" y="5734050"/>
            <a:ext cx="1079500" cy="596900"/>
          </a:xfrm>
          <a:prstGeom prst="ellipse">
            <a:avLst/>
          </a:prstGeom>
          <a:noFill/>
          <a:ln w="38100">
            <a:solidFill>
              <a:srgbClr val="99CC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56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5669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8" dur="1000" fill="hold"/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0" dur="500"/>
                                        <p:tgtEl>
                                          <p:spTgt spid="15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9" grpId="0" animBg="1"/>
      <p:bldP spid="156689" grpId="1" animBg="1"/>
      <p:bldP spid="156689" grpId="2" animBg="1"/>
      <p:bldP spid="156690" grpId="0" animBg="1"/>
      <p:bldP spid="156690" grpId="1" animBg="1"/>
      <p:bldP spid="156690" grpId="2" animBg="1"/>
      <p:bldP spid="156691" grpId="0" animBg="1"/>
      <p:bldP spid="156691" grpId="1" animBg="1"/>
      <p:bldP spid="156691" grpId="2" animBg="1"/>
      <p:bldP spid="156692" grpId="0" animBg="1"/>
      <p:bldP spid="156692" grpId="1" animBg="1"/>
      <p:bldP spid="156693" grpId="0"/>
      <p:bldP spid="156694" grpId="0"/>
      <p:bldP spid="156696" grpId="0" animBg="1"/>
      <p:bldP spid="156700" grpId="0"/>
      <p:bldP spid="156701" grpId="0" animBg="1"/>
      <p:bldP spid="1567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354671-768B-4EA5-9A4A-103DBFEC262F}" type="slidenum">
              <a:rPr lang="zh-CN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olidFill>
                  <a:schemeClr val="bg2"/>
                </a:solidFill>
              </a:rPr>
              <a:t>scanf</a:t>
            </a:r>
            <a:r>
              <a:rPr lang="zh-CN" altLang="en-US" smtClean="0">
                <a:solidFill>
                  <a:schemeClr val="bg2"/>
                </a:solidFill>
              </a:rPr>
              <a:t>函数</a:t>
            </a:r>
          </a:p>
        </p:txBody>
      </p:sp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250825" y="2060575"/>
            <a:ext cx="7345363" cy="5286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Arial" panose="020B0604020202020204" pitchFamily="34" charset="0"/>
              </a:rPr>
              <a:t>scanf("%d",&amp;num);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323850" y="1268413"/>
            <a:ext cx="8496300" cy="711200"/>
          </a:xfrm>
          <a:prstGeom prst="rect">
            <a:avLst/>
          </a:prstGeom>
          <a:solidFill>
            <a:srgbClr val="E1F4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黑体" panose="02010609060101010101" pitchFamily="49" charset="-122"/>
              </a:rPr>
              <a:t>scanf 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函数从标准输入（键盘）</a:t>
            </a:r>
            <a:r>
              <a:rPr lang="zh-CN" altLang="en-US" sz="20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读取</a:t>
            </a:r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信息，按照格式描述把读入的信息转换为指定数据类型的数据，并把这些数据赋给指定的程序变量。</a:t>
            </a:r>
            <a:r>
              <a:rPr lang="zh-CN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7701" name="Oval 5"/>
          <p:cNvSpPr>
            <a:spLocks noChangeArrowheads="1"/>
          </p:cNvSpPr>
          <p:nvPr/>
        </p:nvSpPr>
        <p:spPr bwMode="auto">
          <a:xfrm>
            <a:off x="1331913" y="1916113"/>
            <a:ext cx="863600" cy="677862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979738" y="3716338"/>
            <a:ext cx="1471612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Courier New" panose="02070309020205020404" pitchFamily="49" charset="0"/>
                <a:ea typeface="黑体" panose="02010609060101010101" pitchFamily="49" charset="-122"/>
              </a:rPr>
              <a:t>转换字符串</a:t>
            </a:r>
          </a:p>
        </p:txBody>
      </p:sp>
      <p:cxnSp>
        <p:nvCxnSpPr>
          <p:cNvPr id="157703" name="AutoShape 7"/>
          <p:cNvCxnSpPr>
            <a:cxnSpLocks noChangeShapeType="1"/>
            <a:stCxn id="157701" idx="4"/>
            <a:endCxn id="157702" idx="1"/>
          </p:cNvCxnSpPr>
          <p:nvPr/>
        </p:nvCxnSpPr>
        <p:spPr bwMode="auto">
          <a:xfrm rot="16200000" flipH="1">
            <a:off x="1718469" y="2658269"/>
            <a:ext cx="1306513" cy="1216025"/>
          </a:xfrm>
          <a:prstGeom prst="curvedConnector2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704" name="Oval 8"/>
          <p:cNvSpPr>
            <a:spLocks noChangeArrowheads="1"/>
          </p:cNvSpPr>
          <p:nvPr/>
        </p:nvSpPr>
        <p:spPr bwMode="auto">
          <a:xfrm>
            <a:off x="2305050" y="2097088"/>
            <a:ext cx="322263" cy="468312"/>
          </a:xfrm>
          <a:prstGeom prst="ellipse">
            <a:avLst/>
          </a:prstGeom>
          <a:noFill/>
          <a:ln w="38100">
            <a:solidFill>
              <a:srgbClr val="FF61B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965450" y="2946400"/>
            <a:ext cx="5638800" cy="711200"/>
          </a:xfrm>
          <a:prstGeom prst="rect">
            <a:avLst/>
          </a:prstGeom>
          <a:solidFill>
            <a:srgbClr val="FFDDFF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符号（附在读取的每个变量上）用于指明变量在内存中的位置</a:t>
            </a:r>
          </a:p>
        </p:txBody>
      </p:sp>
      <p:cxnSp>
        <p:nvCxnSpPr>
          <p:cNvPr id="157706" name="AutoShape 10"/>
          <p:cNvCxnSpPr>
            <a:cxnSpLocks noChangeShapeType="1"/>
            <a:stCxn id="157704" idx="4"/>
            <a:endCxn id="157705" idx="1"/>
          </p:cNvCxnSpPr>
          <p:nvPr/>
        </p:nvCxnSpPr>
        <p:spPr bwMode="auto">
          <a:xfrm rot="16200000" flipH="1">
            <a:off x="2357438" y="2693987"/>
            <a:ext cx="717550" cy="498475"/>
          </a:xfrm>
          <a:prstGeom prst="curvedConnector2">
            <a:avLst/>
          </a:prstGeom>
          <a:noFill/>
          <a:ln w="38100">
            <a:solidFill>
              <a:srgbClr val="FF61B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3773488" y="2541588"/>
            <a:ext cx="1471612" cy="406400"/>
          </a:xfrm>
          <a:prstGeom prst="rect">
            <a:avLst/>
          </a:prstGeom>
          <a:solidFill>
            <a:srgbClr val="57C757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变量的名称</a:t>
            </a:r>
          </a:p>
        </p:txBody>
      </p:sp>
      <p:sp>
        <p:nvSpPr>
          <p:cNvPr id="157708" name="Freeform 12"/>
          <p:cNvSpPr>
            <a:spLocks/>
          </p:cNvSpPr>
          <p:nvPr/>
        </p:nvSpPr>
        <p:spPr bwMode="auto">
          <a:xfrm>
            <a:off x="2987675" y="2492375"/>
            <a:ext cx="762000" cy="304800"/>
          </a:xfrm>
          <a:custGeom>
            <a:avLst/>
            <a:gdLst>
              <a:gd name="T0" fmla="*/ 0 w 480"/>
              <a:gd name="T1" fmla="*/ 0 h 192"/>
              <a:gd name="T2" fmla="*/ 604837500 w 480"/>
              <a:gd name="T3" fmla="*/ 362902500 h 192"/>
              <a:gd name="T4" fmla="*/ 1209675000 w 480"/>
              <a:gd name="T5" fmla="*/ 483870000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192">
                <a:moveTo>
                  <a:pt x="0" y="0"/>
                </a:moveTo>
                <a:cubicBezTo>
                  <a:pt x="80" y="56"/>
                  <a:pt x="160" y="112"/>
                  <a:pt x="240" y="144"/>
                </a:cubicBezTo>
                <a:cubicBezTo>
                  <a:pt x="320" y="176"/>
                  <a:pt x="400" y="184"/>
                  <a:pt x="480" y="192"/>
                </a:cubicBezTo>
              </a:path>
            </a:pathLst>
          </a:custGeom>
          <a:noFill/>
          <a:ln w="38100" cap="flat" cmpd="sng">
            <a:solidFill>
              <a:srgbClr val="339966"/>
            </a:solidFill>
            <a:prstDash val="solid"/>
            <a:round/>
            <a:headEnd type="none" w="med" len="med"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7735" name="Group 39"/>
          <p:cNvGraphicFramePr>
            <a:graphicFrameLocks noGrp="1"/>
          </p:cNvGraphicFramePr>
          <p:nvPr/>
        </p:nvGraphicFramePr>
        <p:xfrm>
          <a:off x="250825" y="4148138"/>
          <a:ext cx="8642350" cy="2133600"/>
        </p:xfrm>
        <a:graphic>
          <a:graphicData uri="http://schemas.openxmlformats.org/drawingml/2006/table">
            <a:tbl>
              <a:tblPr/>
              <a:tblGrid>
                <a:gridCol w="1663700"/>
                <a:gridCol w="2239963"/>
                <a:gridCol w="4738687"/>
              </a:tblGrid>
              <a:tr h="180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转换字符串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参数变量的类型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要求的实际输入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</a:tr>
              <a:tr h="279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十进制数字序列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7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%ld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十进制数字序列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float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十进制数，可以有小数点及指数部分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%lf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double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十进制数，可以有小数点及指数部分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375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nimBg="1" autoUpdateAnimBg="0"/>
      <p:bldP spid="157700" grpId="0" animBg="1" autoUpdateAnimBg="0"/>
      <p:bldP spid="157701" grpId="0" animBg="1"/>
      <p:bldP spid="157702" grpId="0" animBg="1" autoUpdateAnimBg="0"/>
      <p:bldP spid="157704" grpId="0" animBg="1"/>
      <p:bldP spid="157705" grpId="0" animBg="1" autoUpdateAnimBg="0"/>
      <p:bldP spid="157707" grpId="0" animBg="1" autoUpdateAnimBg="0"/>
      <p:bldP spid="157708" grpId="0" animBg="1"/>
    </p:bldLst>
  </p:timing>
</p:sld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1385</TotalTime>
  <Pages>0</Pages>
  <Words>1241</Words>
  <Characters>0</Characters>
  <Application>Microsoft Office PowerPoint</Application>
  <DocSecurity>0</DocSecurity>
  <PresentationFormat>全屏显示(4:3)</PresentationFormat>
  <Lines>0</Lines>
  <Paragraphs>340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Times New Roman</vt:lpstr>
      <vt:lpstr>宋体</vt:lpstr>
      <vt:lpstr>Arial</vt:lpstr>
      <vt:lpstr>黑体</vt:lpstr>
      <vt:lpstr>Wingdings</vt:lpstr>
      <vt:lpstr>Calibri</vt:lpstr>
      <vt:lpstr>Courier New</vt:lpstr>
      <vt:lpstr>Comic Sans MS</vt:lpstr>
      <vt:lpstr>Monotype Sorts</vt:lpstr>
      <vt:lpstr>Mangal</vt:lpstr>
      <vt:lpstr>楷体_GB2312</vt:lpstr>
      <vt:lpstr>隶书</vt:lpstr>
      <vt:lpstr>CHS Template</vt:lpstr>
      <vt:lpstr>1_CHS Template</vt:lpstr>
      <vt:lpstr>Microsoft 公式 3.0</vt:lpstr>
      <vt:lpstr>第4章 数据的输入和输出 </vt:lpstr>
      <vt:lpstr>本章主要内容</vt:lpstr>
      <vt:lpstr>字符输入输出函数</vt:lpstr>
      <vt:lpstr>getchar函数</vt:lpstr>
      <vt:lpstr>putchar函数</vt:lpstr>
      <vt:lpstr>格式输入输出函数</vt:lpstr>
      <vt:lpstr>printf函数</vt:lpstr>
      <vt:lpstr>printf函数使用</vt:lpstr>
      <vt:lpstr>scanf函数</vt:lpstr>
      <vt:lpstr>顺序程序设计</vt:lpstr>
      <vt:lpstr>顺序程序设计</vt:lpstr>
      <vt:lpstr>顺序程序设计</vt:lpstr>
      <vt:lpstr>顺序程序设计</vt:lpstr>
      <vt:lpstr>顺序程序设计</vt:lpstr>
      <vt:lpstr>自学材料</vt:lpstr>
      <vt:lpstr>C语言中的语句—（表达式）</vt:lpstr>
      <vt:lpstr>复合语句</vt:lpstr>
      <vt:lpstr>复合语句使用</vt:lpstr>
      <vt:lpstr>空语句</vt:lpstr>
      <vt:lpstr>scanf函数使用</vt:lpstr>
      <vt:lpstr>scanf函数使用</vt:lpstr>
      <vt:lpstr>scanf函数使用</vt:lpstr>
      <vt:lpstr>输入数据的格式控制</vt:lpstr>
      <vt:lpstr>输入数据的格式控制</vt:lpstr>
      <vt:lpstr>输入数据的格式控制</vt:lpstr>
      <vt:lpstr>总结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数据的输入和输出</dc:title>
  <dc:subject/>
  <dc:creator>郑立垠</dc:creator>
  <cp:keywords/>
  <dc:description/>
  <cp:lastModifiedBy>wuchunlei</cp:lastModifiedBy>
  <cp:revision>332</cp:revision>
  <dcterms:created xsi:type="dcterms:W3CDTF">2012-04-17T06:46:03Z</dcterms:created>
  <dcterms:modified xsi:type="dcterms:W3CDTF">2014-11-16T09:54:36Z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