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49"/>
  </p:notesMasterIdLst>
  <p:sldIdLst>
    <p:sldId id="256" r:id="rId3"/>
    <p:sldId id="376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2" r:id="rId14"/>
    <p:sldId id="363" r:id="rId15"/>
    <p:sldId id="364" r:id="rId16"/>
    <p:sldId id="365" r:id="rId17"/>
    <p:sldId id="366" r:id="rId18"/>
    <p:sldId id="369" r:id="rId19"/>
    <p:sldId id="370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380" r:id="rId28"/>
    <p:sldId id="381" r:id="rId29"/>
    <p:sldId id="382" r:id="rId30"/>
    <p:sldId id="383" r:id="rId31"/>
    <p:sldId id="385" r:id="rId32"/>
    <p:sldId id="386" r:id="rId33"/>
    <p:sldId id="388" r:id="rId34"/>
    <p:sldId id="390" r:id="rId35"/>
    <p:sldId id="400" r:id="rId36"/>
    <p:sldId id="401" r:id="rId37"/>
    <p:sldId id="402" r:id="rId38"/>
    <p:sldId id="403" r:id="rId39"/>
    <p:sldId id="404" r:id="rId40"/>
    <p:sldId id="405" r:id="rId41"/>
    <p:sldId id="418" r:id="rId42"/>
    <p:sldId id="419" r:id="rId43"/>
    <p:sldId id="420" r:id="rId44"/>
    <p:sldId id="421" r:id="rId45"/>
    <p:sldId id="422" r:id="rId46"/>
    <p:sldId id="423" r:id="rId47"/>
    <p:sldId id="424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333333"/>
    <a:srgbClr val="FFFF00"/>
    <a:srgbClr val="CCFFFF"/>
    <a:srgbClr val="66FFFF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84"/>
      </p:cViewPr>
      <p:guideLst>
        <p:guide orient="horz" pos="2160"/>
        <p:guide pos="28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B2D9BFF-1F65-4D1B-B398-44524FB59947}" type="datetimeFigureOut">
              <a:rPr lang="zh-CN" altLang="en-US"/>
              <a:pPr>
                <a:defRPr/>
              </a:pPr>
              <a:t>2015/10/18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6B99A3C-A11A-45E8-89BC-8C973B45F8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670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en-US" altLang="zh-CN" smtClean="0"/>
              <a:t>if(a&gt;='a'&amp;&amp;a&lt;='z') </a:t>
            </a:r>
          </a:p>
        </p:txBody>
      </p:sp>
    </p:spTree>
    <p:extLst>
      <p:ext uri="{BB962C8B-B14F-4D97-AF65-F5344CB8AC3E}">
        <p14:creationId xmlns:p14="http://schemas.microsoft.com/office/powerpoint/2010/main" val="356789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en-US" altLang="zh-CN" smtClean="0"/>
              <a:t>if (!(num%5))</a:t>
            </a:r>
          </a:p>
          <a:p>
            <a:r>
              <a:rPr lang="en-US" altLang="zh-CN" smtClean="0"/>
              <a:t>if (num%5==0)</a:t>
            </a:r>
          </a:p>
        </p:txBody>
      </p:sp>
    </p:spTree>
    <p:extLst>
      <p:ext uri="{BB962C8B-B14F-4D97-AF65-F5344CB8AC3E}">
        <p14:creationId xmlns:p14="http://schemas.microsoft.com/office/powerpoint/2010/main" val="185429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79127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4369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91630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02536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7378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D4950-6D7B-4207-8A78-8FF0C306AB90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D1CDF-B9B7-4D1B-8EDD-AB64BDFD63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3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67A0E-81D9-47AB-8729-C9573FD82F92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1DEC0-E926-4858-A3ED-D82D708377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0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87C20-C887-4173-8879-42290CA9FD49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C60F1-FD97-4972-971F-D238A5AA1A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49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3FCED-7214-4471-8800-CFFEDDD3DC98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FDEC5-0ACB-4941-99AF-23B6B9B2BC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34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E1969-645F-45BC-A8ED-504ED124E54F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EC481-CD0A-4BC5-8E69-DA61844DFC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18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839F-4B6C-494E-B4D9-3C6B1B6D9AFD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02B3F-6059-4D8E-B12E-FB16F562E0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308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5714C-1EF0-4830-B68D-38AC7EE076DC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27D31-88CF-4EEA-B795-DC0E4E7FEA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606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19DAB-AF8C-4677-A13A-37D5C46F6456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DEEC1-4D41-49AD-8BF8-D7A4EA6B24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069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FA3E4-0B5D-4EEC-81D7-67501A6DE917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8F3CD-04A8-4F69-9FEF-3191BEBB03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6536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827B4-B7FA-42A9-B59A-A67BAA2E91CC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FE858-6199-4743-A088-570A8BCE8E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938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1E405-BFD1-4B98-A6B0-E8BE57DC0940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B56D8-A0F8-4D0A-AA33-F31AE502EB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2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D3F07-544E-4B20-AFA4-BA2B66ADF0EC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F655-FC9E-4E2D-B08B-287843C02F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950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C2FDE-5C90-4EBF-A362-13F30E34561F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47472-2234-4785-B13B-570D711985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866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DAEB5-663D-459B-8D2D-8BAB87D57CCF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6D805-8179-4BCD-AB2E-71BCB48E13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304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85057-6E0F-4AE8-ADC7-945AFCDD5F28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2B265-1AF8-48D5-B5D0-9FE0627153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5081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D0072-BF85-4FF9-B18E-D5A696201A26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DF2A-E6E4-4B66-A11E-4304FABD47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267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F1CBA-E693-42FD-89A6-11D429092775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F6C58-08EF-4B0F-9BA8-C8A4E26D8E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4169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A2E55-9996-4369-B386-0775E0961BEA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02576-31BF-4EB4-B8E1-C50E572266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4687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B5F0A-B0F8-4530-9398-7E3E056D8559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BDCBB-13AF-403D-B926-69B4B4D544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51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335C7-3DDC-4989-9B66-2F3F7D098B10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9CA08-3CE8-4E1E-9D52-9ACA2DAEEC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13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D92DB-5CD4-4E92-8E91-0C2AB90CDA5F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3BC69-7EF8-4DC2-B318-2DB79E5667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39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AAC0E-2010-4403-9B85-6CDCF24F310E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E09D1-AB9C-4EE3-99A1-04CA4D893C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923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02CF5-FE1A-41D9-91D0-526DC10442EF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0A34D-B626-4995-B197-340E39E560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4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257D7-069C-48AF-BE83-5C391487A19D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17A30-96DB-4E54-8D2D-286C1888F0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93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5E61E-AE2A-4427-BFA4-056CE9EED3B8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D4DF5-42E9-42ED-8727-C9711680A2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695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83BAF-9D55-4481-BF01-10A7D6A0EF12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1B014-4DE4-4343-8693-0EC453AEB2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59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ppt2-2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fld id="{1649ADFC-1CEA-48F3-937C-090FF054B417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1028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46536D3-D68A-413D-81D5-6E6773585F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1031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2052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3" name="Rectangle 2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fld id="{5A5D8467-6B61-482E-8E70-39BA36EB5745}" type="datetime1">
              <a:rPr lang="zh-CN" altLang="en-US"/>
              <a:pPr>
                <a:defRPr/>
              </a:pPr>
              <a:t>2015/10/18</a:t>
            </a:fld>
            <a:endParaRPr lang="en-US" altLang="zh-CN"/>
          </a:p>
        </p:txBody>
      </p:sp>
      <p:sp>
        <p:nvSpPr>
          <p:cNvPr id="2054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0B1A8A49-FD64-4B6A-A0AF-29A350C341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31473A5-1814-4E0F-A62C-075C444AC020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31913" y="2143125"/>
            <a:ext cx="6696075" cy="1071563"/>
          </a:xfrm>
        </p:spPr>
        <p:txBody>
          <a:bodyPr/>
          <a:lstStyle/>
          <a:p>
            <a:pPr algn="ctr" eaLnBrk="1" hangingPunct="1"/>
            <a:r>
              <a:rPr lang="zh-CN" altLang="en-US" sz="3400" b="1" smtClean="0">
                <a:solidFill>
                  <a:srgbClr val="F4F4F4"/>
                </a:solidFill>
              </a:rPr>
              <a:t>第</a:t>
            </a:r>
            <a:r>
              <a:rPr lang="en-US" altLang="zh-CN" sz="3400" b="1" smtClean="0">
                <a:solidFill>
                  <a:srgbClr val="F4F4F4"/>
                </a:solidFill>
              </a:rPr>
              <a:t>5</a:t>
            </a:r>
            <a:r>
              <a:rPr lang="zh-CN" altLang="en-US" sz="3400" b="1" smtClean="0">
                <a:solidFill>
                  <a:srgbClr val="F4F4F4"/>
                </a:solidFill>
              </a:rPr>
              <a:t>章 逻辑思维和选择程序设计</a:t>
            </a:r>
            <a:r>
              <a:rPr lang="en-US" altLang="zh-CN" sz="3400" b="1" smtClean="0">
                <a:solidFill>
                  <a:srgbClr val="F4F4F4"/>
                </a:solidFill>
              </a:rPr>
              <a:t/>
            </a:r>
            <a:br>
              <a:rPr lang="en-US" altLang="zh-CN" sz="3400" b="1" smtClean="0">
                <a:solidFill>
                  <a:srgbClr val="F4F4F4"/>
                </a:solidFill>
              </a:rPr>
            </a:br>
            <a:endParaRPr lang="en-US" altLang="zh-CN" sz="900" smtClean="0">
              <a:solidFill>
                <a:srgbClr val="F4F4F4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928938" y="5143500"/>
            <a:ext cx="3357562" cy="428625"/>
          </a:xfrm>
        </p:spPr>
        <p:txBody>
          <a:bodyPr/>
          <a:lstStyle/>
          <a:p>
            <a:pPr marL="0" indent="0" algn="ctr" eaLnBrk="1" hangingPunct="1"/>
            <a:r>
              <a:rPr lang="zh-CN" altLang="en-US" b="1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主讲教师：吴春雷</a:t>
            </a:r>
            <a:endParaRPr lang="en-US" altLang="zh-CN" b="1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1476375" y="5856288"/>
            <a:ext cx="6032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251704"/>
                </a:solidFill>
                <a:latin typeface="宋体" panose="02010600030101010101" pitchFamily="2" charset="-122"/>
              </a:rPr>
              <a:t>计算机与通信工程学院 软件工程系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44ACC4C-35C9-48C7-8810-E0EA525E0F6A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539750" y="1557338"/>
            <a:ext cx="7848600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191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382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573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764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336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908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480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052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/>
              <a:t>问题描述：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接受用户输入的三种商品的价格。如果购买的三种商品中至少有一种商品的价格大于 </a:t>
            </a:r>
            <a:r>
              <a:rPr lang="en-US" altLang="zh-CN"/>
              <a:t>50 </a:t>
            </a:r>
            <a:r>
              <a:rPr lang="zh-CN" altLang="en-US"/>
              <a:t>或者三种商品的总额大于 </a:t>
            </a:r>
            <a:r>
              <a:rPr lang="en-US" altLang="zh-CN"/>
              <a:t>100</a:t>
            </a:r>
            <a:r>
              <a:rPr lang="zh-CN" altLang="en-US"/>
              <a:t>，则折扣率为</a:t>
            </a:r>
            <a:r>
              <a:rPr lang="en-US" altLang="zh-CN"/>
              <a:t>15</a:t>
            </a:r>
            <a:r>
              <a:rPr lang="zh-CN" altLang="en-US"/>
              <a:t>％，否则折扣率为０，计算并显示用户应付的钱数。 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539750" y="838200"/>
            <a:ext cx="8135938" cy="59039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#include &lt;stdio.h&gt;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int main()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float rate1,rate2,rate3;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double discount,total;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printf("\n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请输入第一种商品的价格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scanf("%f",&amp;rate1);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printf("\n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请输入第二种商品的价格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scanf("%f",&amp;rate2);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printf("\n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请输入第三种商品的价格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scanf("%f",&amp;rate3);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total=rate1+rate2+rate3;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if(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? ? ? </a:t>
            </a:r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{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  discount=0.15*total;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  total=total-discount;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  printf("\n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折后总价为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%.2f\n",total);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else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  printf("\n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总价为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%.2f\n",total);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return 0;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使用 </a:t>
            </a:r>
            <a:r>
              <a:rPr lang="en-US" altLang="zh-CN" smtClean="0">
                <a:solidFill>
                  <a:schemeClr val="bg2"/>
                </a:solidFill>
              </a:rPr>
              <a:t>|| </a:t>
            </a:r>
            <a:r>
              <a:rPr lang="zh-CN" altLang="en-US" smtClean="0">
                <a:solidFill>
                  <a:schemeClr val="bg2"/>
                </a:solidFill>
              </a:rPr>
              <a:t>运算符</a:t>
            </a:r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5543550" y="3573463"/>
            <a:ext cx="3600450" cy="2027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输出：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请输入第一种商品的价格：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34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请输入第二种商品的价格：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42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请输入第三种商品的价格：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38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折后总价为：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96.90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/>
      <p:bldP spid="186371" grpId="0" animBg="1"/>
      <p:bldP spid="1863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1789B5C-315D-466D-8CAD-871772580E5A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39750" y="1557338"/>
            <a:ext cx="7848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191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382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573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764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336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908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480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052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/>
              <a:t>问题描述：</a:t>
            </a:r>
          </a:p>
          <a:p>
            <a:pPr>
              <a:lnSpc>
                <a:spcPct val="120000"/>
              </a:lnSpc>
            </a:pPr>
            <a:r>
              <a:rPr lang="zh-CN" altLang="en-US"/>
              <a:t>确定用户输入的数字是否可以被</a:t>
            </a:r>
            <a:r>
              <a:rPr lang="en-US" altLang="zh-CN"/>
              <a:t>5</a:t>
            </a:r>
            <a:r>
              <a:rPr lang="zh-CN" altLang="en-US"/>
              <a:t>整除，并输出相应的消息。 </a:t>
            </a: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612775" y="1125538"/>
            <a:ext cx="8135938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#include &lt;stdio.h&gt;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int  main()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int num;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printf("\n 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请输入一个数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scanf("%d",&amp;num);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if (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？？？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  printf("\n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该数能被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\n ");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else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  printf("\n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该数不能被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\n ");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return 0;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使用 </a:t>
            </a:r>
            <a:r>
              <a:rPr lang="en-US" altLang="zh-CN" smtClean="0">
                <a:solidFill>
                  <a:schemeClr val="bg2"/>
                </a:solidFill>
              </a:rPr>
              <a:t>! </a:t>
            </a:r>
            <a:r>
              <a:rPr lang="zh-CN" altLang="en-US" smtClean="0">
                <a:solidFill>
                  <a:schemeClr val="bg2"/>
                </a:solidFill>
              </a:rPr>
              <a:t>运算符</a:t>
            </a:r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1403350" y="5516563"/>
            <a:ext cx="360045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请输入一个数：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90</a:t>
            </a:r>
          </a:p>
        </p:txBody>
      </p:sp>
      <p:sp>
        <p:nvSpPr>
          <p:cNvPr id="187399" name="Text Box 7"/>
          <p:cNvSpPr txBox="1">
            <a:spLocks noChangeArrowheads="1"/>
          </p:cNvSpPr>
          <p:nvPr/>
        </p:nvSpPr>
        <p:spPr bwMode="auto">
          <a:xfrm>
            <a:off x="1403350" y="5876925"/>
            <a:ext cx="360045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该数能被 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整除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/>
      <p:bldP spid="187395" grpId="0"/>
      <p:bldP spid="187398" grpId="0" animBg="1"/>
      <p:bldP spid="1873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99551DE-8CDA-481B-9285-4D76409E1C26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条件（选择、分支）结构</a:t>
            </a:r>
            <a:endParaRPr lang="zh-CN" altLang="en-US" dirty="0" smtClean="0">
              <a:solidFill>
                <a:schemeClr val="bg2"/>
              </a:solidFill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smtClean="0">
                <a:ea typeface="黑体" panose="02010609060101010101" pitchFamily="49" charset="-122"/>
              </a:rPr>
              <a:t>条件结构就是需要根据不同条件进行判断，然后执行不同的操作。</a:t>
            </a:r>
          </a:p>
          <a:p>
            <a:r>
              <a:rPr lang="zh-CN" altLang="en-US" smtClean="0">
                <a:ea typeface="黑体" panose="02010609060101010101" pitchFamily="49" charset="-122"/>
              </a:rPr>
              <a:t> </a:t>
            </a:r>
            <a:r>
              <a:rPr lang="en-US" altLang="zh-CN" b="1" smtClean="0">
                <a:ea typeface="宋体" panose="02010600030101010101" pitchFamily="2" charset="-122"/>
              </a:rPr>
              <a:t>if-else </a:t>
            </a:r>
            <a:r>
              <a:rPr lang="zh-CN" altLang="en-US" b="1" smtClean="0">
                <a:ea typeface="黑体" panose="02010609060101010101" pitchFamily="49" charset="-122"/>
              </a:rPr>
              <a:t>语句的一般形式为：</a:t>
            </a:r>
          </a:p>
          <a:p>
            <a:r>
              <a:rPr lang="zh-CN" altLang="en-US" smtClean="0">
                <a:ea typeface="黑体" panose="02010609060101010101" pitchFamily="49" charset="-122"/>
              </a:rPr>
              <a:t>		</a:t>
            </a:r>
          </a:p>
          <a:p>
            <a:r>
              <a:rPr lang="zh-CN" altLang="en-US" smtClean="0">
                <a:ea typeface="黑体" panose="02010609060101010101" pitchFamily="49" charset="-122"/>
              </a:rPr>
              <a:t> </a:t>
            </a:r>
          </a:p>
          <a:p>
            <a:r>
              <a:rPr lang="zh-CN" altLang="en-US" smtClean="0">
                <a:ea typeface="黑体" panose="02010609060101010101" pitchFamily="49" charset="-122"/>
              </a:rPr>
              <a:t> </a:t>
            </a:r>
          </a:p>
          <a:p>
            <a:endParaRPr lang="zh-CN" altLang="en-US" smtClean="0"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971550" y="2492375"/>
            <a:ext cx="5257800" cy="3022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1430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>
                <a:latin typeface="Arial" panose="020B0604020202020204" pitchFamily="34" charset="0"/>
              </a:rPr>
              <a:t>(</a:t>
            </a:r>
            <a:r>
              <a:rPr lang="en-US" altLang="zh-CN" sz="2400">
                <a:latin typeface="Arial" panose="020B0604020202020204" pitchFamily="34" charset="0"/>
              </a:rPr>
              <a:t>&lt;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en-US" altLang="zh-CN" sz="2400">
                <a:latin typeface="Arial" panose="020B0604020202020204" pitchFamily="34" charset="0"/>
              </a:rPr>
              <a:t>&gt;</a:t>
            </a:r>
            <a:r>
              <a:rPr lang="en-US" altLang="zh-CN" sz="2400" b="1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   </a:t>
            </a:r>
            <a:r>
              <a:rPr lang="en-US" altLang="zh-CN" sz="2400">
                <a:latin typeface="Arial" panose="020B0604020202020204" pitchFamily="34" charset="0"/>
              </a:rPr>
              <a:t>&lt;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语句块</a:t>
            </a:r>
            <a:r>
              <a:rPr lang="en-US" altLang="zh-CN" sz="2400">
                <a:latin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</a:rPr>
              <a:t>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{ </a:t>
            </a:r>
            <a:r>
              <a:rPr lang="en-US" altLang="zh-CN" sz="2400">
                <a:latin typeface="Arial" panose="020B0604020202020204" pitchFamily="34" charset="0"/>
              </a:rPr>
              <a:t>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&lt;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语句块</a:t>
            </a:r>
            <a:r>
              <a:rPr lang="en-US" altLang="zh-CN" sz="2400">
                <a:latin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684213" y="5734050"/>
            <a:ext cx="7921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如果表达式为真，执行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if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后面的一个语句或一组语句； </a:t>
            </a:r>
          </a:p>
          <a:p>
            <a:pPr eaLnBrk="1" hangingPunct="1"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为假，则执行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else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后面的语句。</a:t>
            </a:r>
          </a:p>
        </p:txBody>
      </p:sp>
      <p:pic>
        <p:nvPicPr>
          <p:cNvPr id="19463" name="Picture 6" descr="pdnge1i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844675"/>
            <a:ext cx="155575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 animBg="1"/>
      <p:bldP spid="1904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6D24E77-02E5-4F1E-B19B-BF9522D9760E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简单</a:t>
            </a:r>
            <a:r>
              <a:rPr lang="en-US" altLang="zh-CN" smtClean="0">
                <a:solidFill>
                  <a:schemeClr val="bg2"/>
                </a:solidFill>
              </a:rPr>
              <a:t>if</a:t>
            </a:r>
            <a:r>
              <a:rPr lang="zh-CN" altLang="en-US" smtClean="0">
                <a:solidFill>
                  <a:schemeClr val="bg2"/>
                </a:solidFill>
              </a:rPr>
              <a:t>语句使用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黑体" panose="02010609060101010101" pitchFamily="49" charset="-122"/>
              </a:rPr>
              <a:t>问题描述：</a:t>
            </a:r>
          </a:p>
          <a:p>
            <a:r>
              <a:rPr lang="zh-CN" altLang="en-US" smtClean="0">
                <a:ea typeface="黑体" panose="02010609060101010101" pitchFamily="49" charset="-122"/>
              </a:rPr>
              <a:t>     任意输入两个整数，如果两数之和大于</a:t>
            </a:r>
            <a:r>
              <a:rPr lang="en-US" altLang="zh-CN" smtClean="0">
                <a:ea typeface="宋体" panose="02010600030101010101" pitchFamily="2" charset="-122"/>
              </a:rPr>
              <a:t>100</a:t>
            </a:r>
            <a:r>
              <a:rPr lang="zh-CN" altLang="en-US" smtClean="0">
                <a:ea typeface="黑体" panose="02010609060101010101" pitchFamily="49" charset="-122"/>
              </a:rPr>
              <a:t>，则输出提示“两数之和大于</a:t>
            </a:r>
            <a:r>
              <a:rPr lang="en-US" altLang="zh-CN" smtClean="0">
                <a:ea typeface="宋体" panose="02010600030101010101" pitchFamily="2" charset="-122"/>
              </a:rPr>
              <a:t>100”</a:t>
            </a:r>
            <a:r>
              <a:rPr lang="zh-CN" altLang="en-US" smtClean="0">
                <a:ea typeface="黑体" panose="02010609060101010101" pitchFamily="49" charset="-122"/>
              </a:rPr>
              <a:t>，否则什么也不做。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492D992-A92A-4771-81A6-3F140B8DA545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简单</a:t>
            </a:r>
            <a:r>
              <a:rPr lang="en-US" altLang="zh-CN" dirty="0" smtClean="0">
                <a:solidFill>
                  <a:schemeClr val="bg2"/>
                </a:solidFill>
              </a:rPr>
              <a:t>if</a:t>
            </a:r>
            <a:r>
              <a:rPr lang="zh-CN" altLang="en-US" dirty="0" smtClean="0">
                <a:solidFill>
                  <a:schemeClr val="bg2"/>
                </a:solidFill>
              </a:rPr>
              <a:t>语句</a:t>
            </a:r>
            <a:r>
              <a:rPr lang="zh-CN" altLang="en-US" dirty="0" smtClean="0">
                <a:solidFill>
                  <a:schemeClr val="bg2"/>
                </a:solidFill>
              </a:rPr>
              <a:t>使用</a:t>
            </a:r>
            <a:r>
              <a:rPr lang="en-US" altLang="zh-CN" dirty="0" smtClean="0">
                <a:solidFill>
                  <a:schemeClr val="bg2"/>
                </a:solidFill>
              </a:rPr>
              <a:t>——</a:t>
            </a:r>
            <a:r>
              <a:rPr lang="zh-CN" altLang="en-US" dirty="0" smtClean="0">
                <a:solidFill>
                  <a:schemeClr val="bg2"/>
                </a:solidFill>
              </a:rPr>
              <a:t>单分支</a:t>
            </a:r>
            <a:endParaRPr lang="zh-CN" altLang="en-US" dirty="0" smtClean="0">
              <a:solidFill>
                <a:schemeClr val="bg2"/>
              </a:solidFill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95288" y="1268413"/>
            <a:ext cx="8135937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# include &lt;stdio.h&gt;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int main()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int num1, num2, sum;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printf("\n</a:t>
            </a:r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请输入两个数</a:t>
            </a:r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"</a:t>
            </a:r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scanf("%d %d", &amp;num1,&amp;num2);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sum = num1+ num2 ;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600">
                <a:solidFill>
                  <a:srgbClr val="FF33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if(sum &gt; 100)</a:t>
            </a:r>
          </a:p>
          <a:p>
            <a:pPr eaLnBrk="1" hangingPunct="1"/>
            <a:r>
              <a:rPr lang="en-US" altLang="zh-CN" sz="2600">
                <a:solidFill>
                  <a:srgbClr val="FF33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	  printf("\n</a:t>
            </a:r>
            <a:r>
              <a:rPr lang="zh-CN" altLang="en-US" sz="26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两数的和大于</a:t>
            </a:r>
            <a:r>
              <a:rPr lang="zh-CN" altLang="en-US" sz="2600">
                <a:solidFill>
                  <a:srgbClr val="FF33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600">
                <a:solidFill>
                  <a:srgbClr val="FF33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100 \n ");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return 0;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92517" name="Group 5"/>
          <p:cNvGrpSpPr>
            <a:grpSpLocks/>
          </p:cNvGrpSpPr>
          <p:nvPr/>
        </p:nvGrpSpPr>
        <p:grpSpPr bwMode="auto">
          <a:xfrm>
            <a:off x="5562600" y="1106488"/>
            <a:ext cx="3505200" cy="2779712"/>
            <a:chOff x="4320" y="894"/>
            <a:chExt cx="1296" cy="1362"/>
          </a:xfrm>
        </p:grpSpPr>
        <p:sp>
          <p:nvSpPr>
            <p:cNvPr id="21532" name="Rectangle 6"/>
            <p:cNvSpPr>
              <a:spLocks noChangeArrowheads="1"/>
            </p:cNvSpPr>
            <p:nvPr/>
          </p:nvSpPr>
          <p:spPr bwMode="auto">
            <a:xfrm>
              <a:off x="4320" y="1056"/>
              <a:ext cx="1296" cy="1200"/>
            </a:xfrm>
            <a:prstGeom prst="rect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3" name="Text Box 7"/>
            <p:cNvSpPr txBox="1">
              <a:spLocks noChangeArrowheads="1"/>
            </p:cNvSpPr>
            <p:nvPr/>
          </p:nvSpPr>
          <p:spPr bwMode="auto">
            <a:xfrm>
              <a:off x="4849" y="894"/>
              <a:ext cx="260" cy="19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内存</a:t>
              </a:r>
            </a:p>
          </p:txBody>
        </p:sp>
      </p:grpSp>
      <p:grpSp>
        <p:nvGrpSpPr>
          <p:cNvPr id="192520" name="Group 8"/>
          <p:cNvGrpSpPr>
            <a:grpSpLocks/>
          </p:cNvGrpSpPr>
          <p:nvPr/>
        </p:nvGrpSpPr>
        <p:grpSpPr bwMode="auto">
          <a:xfrm>
            <a:off x="6172200" y="1524000"/>
            <a:ext cx="914400" cy="1143000"/>
            <a:chOff x="3888" y="960"/>
            <a:chExt cx="576" cy="720"/>
          </a:xfrm>
        </p:grpSpPr>
        <p:sp>
          <p:nvSpPr>
            <p:cNvPr id="21530" name="Oval 9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1" name="Text Box 10"/>
            <p:cNvSpPr txBox="1">
              <a:spLocks noChangeArrowheads="1"/>
            </p:cNvSpPr>
            <p:nvPr/>
          </p:nvSpPr>
          <p:spPr bwMode="auto">
            <a:xfrm>
              <a:off x="3888" y="9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2"/>
                  </a:solidFill>
                  <a:latin typeface="Courier New" panose="02070309020205020404" pitchFamily="49" charset="0"/>
                </a:rPr>
                <a:t>num1</a:t>
              </a:r>
            </a:p>
          </p:txBody>
        </p:sp>
      </p:grpSp>
      <p:grpSp>
        <p:nvGrpSpPr>
          <p:cNvPr id="192523" name="Group 11"/>
          <p:cNvGrpSpPr>
            <a:grpSpLocks/>
          </p:cNvGrpSpPr>
          <p:nvPr/>
        </p:nvGrpSpPr>
        <p:grpSpPr bwMode="auto">
          <a:xfrm>
            <a:off x="7467600" y="1524000"/>
            <a:ext cx="914400" cy="1143000"/>
            <a:chOff x="3888" y="960"/>
            <a:chExt cx="576" cy="720"/>
          </a:xfrm>
        </p:grpSpPr>
        <p:sp>
          <p:nvSpPr>
            <p:cNvPr id="21528" name="Oval 12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9" name="Text Box 13"/>
            <p:cNvSpPr txBox="1">
              <a:spLocks noChangeArrowheads="1"/>
            </p:cNvSpPr>
            <p:nvPr/>
          </p:nvSpPr>
          <p:spPr bwMode="auto">
            <a:xfrm>
              <a:off x="3888" y="9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2"/>
                  </a:solidFill>
                  <a:latin typeface="Courier New" panose="02070309020205020404" pitchFamily="49" charset="0"/>
                </a:rPr>
                <a:t>num2</a:t>
              </a:r>
            </a:p>
          </p:txBody>
        </p:sp>
      </p:grpSp>
      <p:grpSp>
        <p:nvGrpSpPr>
          <p:cNvPr id="192526" name="Group 14"/>
          <p:cNvGrpSpPr>
            <a:grpSpLocks/>
          </p:cNvGrpSpPr>
          <p:nvPr/>
        </p:nvGrpSpPr>
        <p:grpSpPr bwMode="auto">
          <a:xfrm>
            <a:off x="6934200" y="2514600"/>
            <a:ext cx="762000" cy="1143000"/>
            <a:chOff x="3936" y="960"/>
            <a:chExt cx="480" cy="720"/>
          </a:xfrm>
        </p:grpSpPr>
        <p:sp>
          <p:nvSpPr>
            <p:cNvPr id="21526" name="Oval 15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7" name="Text Box 16"/>
            <p:cNvSpPr txBox="1">
              <a:spLocks noChangeArrowheads="1"/>
            </p:cNvSpPr>
            <p:nvPr/>
          </p:nvSpPr>
          <p:spPr bwMode="auto">
            <a:xfrm>
              <a:off x="3945" y="960"/>
              <a:ext cx="4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2"/>
                  </a:solidFill>
                  <a:latin typeface="Courier New" panose="02070309020205020404" pitchFamily="49" charset="0"/>
                </a:rPr>
                <a:t>sum</a:t>
              </a:r>
            </a:p>
          </p:txBody>
        </p:sp>
      </p:grpSp>
      <p:sp>
        <p:nvSpPr>
          <p:cNvPr id="192530" name="AutoShape 18"/>
          <p:cNvSpPr>
            <a:spLocks noChangeArrowheads="1"/>
          </p:cNvSpPr>
          <p:nvPr/>
        </p:nvSpPr>
        <p:spPr bwMode="auto">
          <a:xfrm flipH="1">
            <a:off x="3851275" y="364490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31" name="AutoShape 19"/>
          <p:cNvSpPr>
            <a:spLocks noChangeArrowheads="1"/>
          </p:cNvSpPr>
          <p:nvPr/>
        </p:nvSpPr>
        <p:spPr bwMode="auto">
          <a:xfrm flipH="1">
            <a:off x="6300788" y="4437063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32" name="Text Box 20"/>
          <p:cNvSpPr txBox="1">
            <a:spLocks noChangeArrowheads="1"/>
          </p:cNvSpPr>
          <p:nvPr/>
        </p:nvSpPr>
        <p:spPr bwMode="auto">
          <a:xfrm>
            <a:off x="6384925" y="2057400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56</a:t>
            </a:r>
          </a:p>
        </p:txBody>
      </p:sp>
      <p:sp>
        <p:nvSpPr>
          <p:cNvPr id="192533" name="Rectangle 21"/>
          <p:cNvSpPr>
            <a:spLocks noChangeArrowheads="1"/>
          </p:cNvSpPr>
          <p:nvPr/>
        </p:nvSpPr>
        <p:spPr bwMode="auto">
          <a:xfrm>
            <a:off x="7620000" y="2057400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78</a:t>
            </a:r>
          </a:p>
        </p:txBody>
      </p:sp>
      <p:sp>
        <p:nvSpPr>
          <p:cNvPr id="192534" name="Rectangle 22"/>
          <p:cNvSpPr>
            <a:spLocks noChangeArrowheads="1"/>
          </p:cNvSpPr>
          <p:nvPr/>
        </p:nvSpPr>
        <p:spPr bwMode="auto">
          <a:xfrm>
            <a:off x="6935788" y="3048000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134</a:t>
            </a:r>
          </a:p>
        </p:txBody>
      </p:sp>
      <p:sp>
        <p:nvSpPr>
          <p:cNvPr id="192535" name="Line 23"/>
          <p:cNvSpPr>
            <a:spLocks noChangeShapeType="1"/>
          </p:cNvSpPr>
          <p:nvPr/>
        </p:nvSpPr>
        <p:spPr bwMode="auto">
          <a:xfrm flipV="1">
            <a:off x="3419475" y="2349500"/>
            <a:ext cx="2833688" cy="30956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536" name="Line 24"/>
          <p:cNvSpPr>
            <a:spLocks noChangeShapeType="1"/>
          </p:cNvSpPr>
          <p:nvPr/>
        </p:nvSpPr>
        <p:spPr bwMode="auto">
          <a:xfrm flipV="1">
            <a:off x="3851275" y="2286000"/>
            <a:ext cx="3540125" cy="32305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537" name="Text Box 25"/>
          <p:cNvSpPr txBox="1">
            <a:spLocks noChangeArrowheads="1"/>
          </p:cNvSpPr>
          <p:nvPr/>
        </p:nvSpPr>
        <p:spPr bwMode="auto">
          <a:xfrm>
            <a:off x="1403350" y="5445125"/>
            <a:ext cx="3600450" cy="3968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请输入两个数：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56 78</a:t>
            </a:r>
          </a:p>
        </p:txBody>
      </p:sp>
      <p:sp>
        <p:nvSpPr>
          <p:cNvPr id="192538" name="Text Box 26"/>
          <p:cNvSpPr txBox="1">
            <a:spLocks noChangeArrowheads="1"/>
          </p:cNvSpPr>
          <p:nvPr/>
        </p:nvSpPr>
        <p:spPr bwMode="auto">
          <a:xfrm>
            <a:off x="1403350" y="5805488"/>
            <a:ext cx="360045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两数的和大于 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100</a:t>
            </a:r>
          </a:p>
        </p:txBody>
      </p:sp>
      <p:sp>
        <p:nvSpPr>
          <p:cNvPr id="192539" name="AutoShape 27"/>
          <p:cNvSpPr>
            <a:spLocks noChangeArrowheads="1"/>
          </p:cNvSpPr>
          <p:nvPr/>
        </p:nvSpPr>
        <p:spPr bwMode="auto">
          <a:xfrm flipH="1">
            <a:off x="4643438" y="278130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40" name="AutoShape 28"/>
          <p:cNvSpPr>
            <a:spLocks noChangeArrowheads="1"/>
          </p:cNvSpPr>
          <p:nvPr/>
        </p:nvSpPr>
        <p:spPr bwMode="auto">
          <a:xfrm flipH="1">
            <a:off x="2771775" y="4005263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41" name="AutoShape 29"/>
          <p:cNvSpPr>
            <a:spLocks noChangeArrowheads="1"/>
          </p:cNvSpPr>
          <p:nvPr/>
        </p:nvSpPr>
        <p:spPr bwMode="auto">
          <a:xfrm flipH="1">
            <a:off x="2051050" y="4797425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92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92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92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1925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92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192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19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/>
                                        <p:tgtEl>
                                          <p:spTgt spid="192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2" dur="1000" fill="hold"/>
                                        <p:tgtEl>
                                          <p:spTgt spid="19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192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30" grpId="0" animBg="1"/>
      <p:bldP spid="192530" grpId="1" animBg="1"/>
      <p:bldP spid="192530" grpId="2" animBg="1"/>
      <p:bldP spid="192531" grpId="0" animBg="1"/>
      <p:bldP spid="192531" grpId="1" animBg="1"/>
      <p:bldP spid="192531" grpId="2" animBg="1"/>
      <p:bldP spid="192532" grpId="0"/>
      <p:bldP spid="192533" grpId="0"/>
      <p:bldP spid="192534" grpId="0"/>
      <p:bldP spid="192534" grpId="1"/>
      <p:bldP spid="192535" grpId="0" animBg="1"/>
      <p:bldP spid="192535" grpId="1" animBg="1"/>
      <p:bldP spid="192536" grpId="0" animBg="1"/>
      <p:bldP spid="192536" grpId="1" animBg="1"/>
      <p:bldP spid="192537" grpId="0" animBg="1"/>
      <p:bldP spid="192538" grpId="0" animBg="1"/>
      <p:bldP spid="192539" grpId="0" animBg="1"/>
      <p:bldP spid="192539" grpId="1" animBg="1"/>
      <p:bldP spid="192539" grpId="2" animBg="1"/>
      <p:bldP spid="192540" grpId="0" animBg="1"/>
      <p:bldP spid="192540" grpId="1" animBg="1"/>
      <p:bldP spid="192540" grpId="2" animBg="1"/>
      <p:bldP spid="192541" grpId="0" animBg="1"/>
      <p:bldP spid="192541" grpId="1" animBg="1"/>
      <p:bldP spid="192541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5A1EAE5-3EB0-4E22-81C5-4060ECD41755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if-else</a:t>
            </a:r>
            <a:r>
              <a:rPr lang="zh-CN" altLang="en-US" dirty="0" smtClean="0">
                <a:solidFill>
                  <a:schemeClr val="bg2"/>
                </a:solidFill>
              </a:rPr>
              <a:t>语句的</a:t>
            </a:r>
            <a:r>
              <a:rPr lang="zh-CN" altLang="en-US" dirty="0" smtClean="0">
                <a:solidFill>
                  <a:schemeClr val="bg2"/>
                </a:solidFill>
              </a:rPr>
              <a:t>使用</a:t>
            </a:r>
            <a:r>
              <a:rPr lang="en-US" altLang="zh-CN" dirty="0" smtClean="0">
                <a:solidFill>
                  <a:schemeClr val="bg2"/>
                </a:solidFill>
              </a:rPr>
              <a:t>——</a:t>
            </a:r>
            <a:r>
              <a:rPr lang="zh-CN" altLang="en-US" dirty="0" smtClean="0">
                <a:solidFill>
                  <a:schemeClr val="bg2"/>
                </a:solidFill>
              </a:rPr>
              <a:t>双分支</a:t>
            </a:r>
            <a:endParaRPr lang="zh-CN" altLang="en-US" dirty="0" smtClean="0">
              <a:solidFill>
                <a:schemeClr val="bg2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黑体" panose="02010609060101010101" pitchFamily="49" charset="-122"/>
              </a:rPr>
              <a:t>问题描述：</a:t>
            </a:r>
          </a:p>
          <a:p>
            <a:r>
              <a:rPr lang="zh-CN" altLang="en-US" dirty="0" smtClean="0">
                <a:ea typeface="黑体" panose="02010609060101010101" pitchFamily="49" charset="-122"/>
              </a:rPr>
              <a:t>     任意输入一整数，判断是奇数还是偶数？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C1E1F23-A731-4124-A689-3C98F1BDB641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判断奇数和偶数程序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539750" y="1087438"/>
            <a:ext cx="8135938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#include &lt;stdio.h&gt;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int num;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printf("\n</a:t>
            </a:r>
            <a:r>
              <a:rPr lang="zh-CN" altLang="en-US" sz="24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请输入一个整数</a:t>
            </a:r>
            <a:r>
              <a:rPr lang="zh-CN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      scanf ("%d",&amp;num);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if((num % 2) == 0)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	printf("%d </a:t>
            </a:r>
            <a:r>
              <a:rPr lang="zh-CN" altLang="en-US" sz="24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是一个偶数</a:t>
            </a:r>
            <a:r>
              <a:rPr lang="zh-CN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\n",num);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      else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	printf("%d </a:t>
            </a:r>
            <a:r>
              <a:rPr lang="zh-CN" altLang="en-US" sz="24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是一个奇数</a:t>
            </a:r>
            <a:r>
              <a:rPr lang="zh-CN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\n",num);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     return 0;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2625725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94565" name="Group 5"/>
          <p:cNvGrpSpPr>
            <a:grpSpLocks/>
          </p:cNvGrpSpPr>
          <p:nvPr/>
        </p:nvGrpSpPr>
        <p:grpSpPr bwMode="auto">
          <a:xfrm>
            <a:off x="6948488" y="1212850"/>
            <a:ext cx="1295400" cy="1817688"/>
            <a:chOff x="4320" y="894"/>
            <a:chExt cx="1296" cy="1362"/>
          </a:xfrm>
        </p:grpSpPr>
        <p:sp>
          <p:nvSpPr>
            <p:cNvPr id="23571" name="Rectangle 6"/>
            <p:cNvSpPr>
              <a:spLocks noChangeArrowheads="1"/>
            </p:cNvSpPr>
            <p:nvPr/>
          </p:nvSpPr>
          <p:spPr bwMode="auto">
            <a:xfrm>
              <a:off x="4320" y="1056"/>
              <a:ext cx="1296" cy="1200"/>
            </a:xfrm>
            <a:prstGeom prst="rect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2" name="Text Box 7"/>
            <p:cNvSpPr txBox="1">
              <a:spLocks noChangeArrowheads="1"/>
            </p:cNvSpPr>
            <p:nvPr/>
          </p:nvSpPr>
          <p:spPr bwMode="auto">
            <a:xfrm>
              <a:off x="4628" y="894"/>
              <a:ext cx="705" cy="305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内存</a:t>
              </a:r>
            </a:p>
          </p:txBody>
        </p:sp>
      </p:grpSp>
      <p:grpSp>
        <p:nvGrpSpPr>
          <p:cNvPr id="194568" name="Group 8"/>
          <p:cNvGrpSpPr>
            <a:grpSpLocks/>
          </p:cNvGrpSpPr>
          <p:nvPr/>
        </p:nvGrpSpPr>
        <p:grpSpPr bwMode="auto">
          <a:xfrm>
            <a:off x="7235825" y="1735138"/>
            <a:ext cx="762000" cy="1143000"/>
            <a:chOff x="3936" y="960"/>
            <a:chExt cx="480" cy="720"/>
          </a:xfrm>
        </p:grpSpPr>
        <p:sp>
          <p:nvSpPr>
            <p:cNvPr id="23569" name="Oval 9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0" name="Text Box 10"/>
            <p:cNvSpPr txBox="1">
              <a:spLocks noChangeArrowheads="1"/>
            </p:cNvSpPr>
            <p:nvPr/>
          </p:nvSpPr>
          <p:spPr bwMode="auto">
            <a:xfrm>
              <a:off x="3945" y="960"/>
              <a:ext cx="4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2"/>
                  </a:solidFill>
                  <a:latin typeface="Courier New" panose="02070309020205020404" pitchFamily="49" charset="0"/>
                </a:rPr>
                <a:t>num</a:t>
              </a:r>
            </a:p>
          </p:txBody>
        </p:sp>
      </p:grpSp>
      <p:sp>
        <p:nvSpPr>
          <p:cNvPr id="194571" name="AutoShape 11"/>
          <p:cNvSpPr>
            <a:spLocks noChangeArrowheads="1"/>
          </p:cNvSpPr>
          <p:nvPr/>
        </p:nvSpPr>
        <p:spPr bwMode="auto">
          <a:xfrm flipH="1">
            <a:off x="4483100" y="285273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72" name="AutoShape 12"/>
          <p:cNvSpPr>
            <a:spLocks noChangeArrowheads="1"/>
          </p:cNvSpPr>
          <p:nvPr/>
        </p:nvSpPr>
        <p:spPr bwMode="auto">
          <a:xfrm flipH="1">
            <a:off x="4483100" y="327660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73" name="AutoShape 13"/>
          <p:cNvSpPr>
            <a:spLocks noChangeArrowheads="1"/>
          </p:cNvSpPr>
          <p:nvPr/>
        </p:nvSpPr>
        <p:spPr bwMode="auto">
          <a:xfrm flipH="1">
            <a:off x="7219950" y="4365625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74" name="Text Box 14"/>
          <p:cNvSpPr txBox="1">
            <a:spLocks noChangeArrowheads="1"/>
          </p:cNvSpPr>
          <p:nvPr/>
        </p:nvSpPr>
        <p:spPr bwMode="auto">
          <a:xfrm>
            <a:off x="7308850" y="2239963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57</a:t>
            </a:r>
          </a:p>
        </p:txBody>
      </p:sp>
      <p:sp>
        <p:nvSpPr>
          <p:cNvPr id="194575" name="Line 15"/>
          <p:cNvSpPr>
            <a:spLocks noChangeShapeType="1"/>
          </p:cNvSpPr>
          <p:nvPr/>
        </p:nvSpPr>
        <p:spPr bwMode="auto">
          <a:xfrm flipV="1">
            <a:off x="3635375" y="2743200"/>
            <a:ext cx="3673475" cy="28797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576" name="Text Box 16"/>
          <p:cNvSpPr txBox="1">
            <a:spLocks noChangeArrowheads="1"/>
          </p:cNvSpPr>
          <p:nvPr/>
        </p:nvSpPr>
        <p:spPr bwMode="auto">
          <a:xfrm>
            <a:off x="1403350" y="5551488"/>
            <a:ext cx="360045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请输入一个整数：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57</a:t>
            </a:r>
          </a:p>
        </p:txBody>
      </p:sp>
      <p:sp>
        <p:nvSpPr>
          <p:cNvPr id="194577" name="Text Box 17"/>
          <p:cNvSpPr txBox="1">
            <a:spLocks noChangeArrowheads="1"/>
          </p:cNvSpPr>
          <p:nvPr/>
        </p:nvSpPr>
        <p:spPr bwMode="auto">
          <a:xfrm>
            <a:off x="1403350" y="5911850"/>
            <a:ext cx="360045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57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是一个奇数。</a:t>
            </a:r>
          </a:p>
        </p:txBody>
      </p:sp>
      <p:sp>
        <p:nvSpPr>
          <p:cNvPr id="194578" name="AutoShape 18"/>
          <p:cNvSpPr>
            <a:spLocks noChangeArrowheads="1"/>
          </p:cNvSpPr>
          <p:nvPr/>
        </p:nvSpPr>
        <p:spPr bwMode="auto">
          <a:xfrm flipH="1">
            <a:off x="1187450" y="5084763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79" name="Text Box 19"/>
          <p:cNvSpPr txBox="1">
            <a:spLocks noChangeArrowheads="1"/>
          </p:cNvSpPr>
          <p:nvPr/>
        </p:nvSpPr>
        <p:spPr bwMode="auto">
          <a:xfrm>
            <a:off x="1476375" y="3141663"/>
            <a:ext cx="6983413" cy="15525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if(num % 2)</a:t>
            </a: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	printf("%d </a:t>
            </a:r>
            <a:r>
              <a:rPr lang="zh-CN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是一个奇数。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\n",num);</a:t>
            </a: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else</a:t>
            </a: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	printf("%d </a:t>
            </a:r>
            <a:r>
              <a:rPr lang="zh-CN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是一个偶数。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\n",num);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9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94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1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9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1" grpId="0" animBg="1"/>
      <p:bldP spid="194571" grpId="1" animBg="1"/>
      <p:bldP spid="194572" grpId="0" animBg="1"/>
      <p:bldP spid="194572" grpId="1" animBg="1"/>
      <p:bldP spid="194572" grpId="2" animBg="1"/>
      <p:bldP spid="194573" grpId="0" animBg="1"/>
      <p:bldP spid="194573" grpId="1" animBg="1"/>
      <p:bldP spid="194574" grpId="0"/>
      <p:bldP spid="194575" grpId="0" animBg="1"/>
      <p:bldP spid="194575" grpId="1" animBg="1"/>
      <p:bldP spid="194576" grpId="0" animBg="1"/>
      <p:bldP spid="194577" grpId="0" animBg="1"/>
      <p:bldP spid="194578" grpId="0" animBg="1"/>
      <p:bldP spid="194578" grpId="1" animBg="1"/>
      <p:bldP spid="19457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333F03A-1E84-42FB-BDE8-70D3FB914DE4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读程序，写结果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29600" cy="4968875"/>
          </a:xfrm>
        </p:spPr>
        <p:txBody>
          <a:bodyPr/>
          <a:lstStyle/>
          <a:p>
            <a:r>
              <a:rPr lang="en-US" altLang="zh-CN" sz="2400" smtClean="0">
                <a:ea typeface="宋体" panose="02010600030101010101" pitchFamily="2" charset="-122"/>
              </a:rPr>
              <a:t>#include</a:t>
            </a:r>
            <a:r>
              <a:rPr lang="zh-CN" altLang="en-US" sz="2400" smtClean="0">
                <a:ea typeface="黑体" panose="02010609060101010101" pitchFamily="49" charset="-122"/>
              </a:rPr>
              <a:t>　</a:t>
            </a:r>
            <a:r>
              <a:rPr lang="en-US" altLang="zh-CN" sz="2400" smtClean="0">
                <a:ea typeface="宋体" panose="02010600030101010101" pitchFamily="2" charset="-122"/>
              </a:rPr>
              <a:t>&lt;stdio.h&gt;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int main()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{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	int a=1,b=2,c=3;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 	if (a&gt;c)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    b=a;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    a=c;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    c=b;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 	return 0;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}</a:t>
            </a:r>
          </a:p>
          <a:p>
            <a:r>
              <a:rPr lang="zh-CN" altLang="en-US" smtClean="0">
                <a:ea typeface="黑体" panose="02010609060101010101" pitchFamily="49" charset="-122"/>
              </a:rPr>
              <a:t>请问：程序执行完毕后，</a:t>
            </a:r>
            <a:r>
              <a:rPr lang="en-US" altLang="zh-CN" smtClean="0">
                <a:ea typeface="宋体" panose="02010600030101010101" pitchFamily="2" charset="-122"/>
              </a:rPr>
              <a:t>a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b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c</a:t>
            </a:r>
            <a:r>
              <a:rPr lang="zh-CN" altLang="en-US" smtClean="0">
                <a:ea typeface="黑体" panose="02010609060101010101" pitchFamily="49" charset="-122"/>
              </a:rPr>
              <a:t>的值分别是什么？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C3F2C4E-B65F-466F-ACCB-DBA6E2FC7D05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0" y="404813"/>
            <a:ext cx="3744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计算函数：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0" y="1268413"/>
          <a:ext cx="4138613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3" imgW="1905000" imgH="723900" progId="Equation.2">
                  <p:embed/>
                </p:oleObj>
              </mc:Choice>
              <mc:Fallback>
                <p:oleObj name="Equation" r:id="rId3" imgW="1905000" imgH="723900" progId="Equation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68413"/>
                        <a:ext cx="4138613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3563938" y="1125538"/>
            <a:ext cx="5580062" cy="53768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#include &lt;stdio.h&gt;</a:t>
            </a:r>
          </a:p>
          <a:p>
            <a:pPr algn="just" eaLnBrk="1" hangingPunct="1"/>
            <a:r>
              <a:rPr kumimoji="1"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#include &lt;math.h&gt;</a:t>
            </a:r>
          </a:p>
          <a:p>
            <a:pPr algn="just" eaLnBrk="1" hangingPunct="1"/>
            <a:r>
              <a:rPr kumimoji="1"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int main()</a:t>
            </a:r>
          </a:p>
          <a:p>
            <a:pPr algn="just" eaLnBrk="1" hangingPunct="1"/>
            <a:r>
              <a:rPr kumimoji="1"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float x,y;</a:t>
            </a:r>
          </a:p>
          <a:p>
            <a:pPr algn="just" eaLnBrk="1" hangingPunct="1"/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printf("\tinput x: ");</a:t>
            </a:r>
          </a:p>
          <a:p>
            <a:pPr algn="just" eaLnBrk="1" hangingPunct="1"/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scanf("%f",&amp;x);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  <a:cs typeface="Courier New" panose="02070309020205020404" pitchFamily="49" charset="0"/>
              </a:rPr>
              <a:t>if(x&lt;-3.0)  y=x-1.0;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  <a:cs typeface="Courier New" panose="02070309020205020404" pitchFamily="49" charset="0"/>
              </a:rPr>
              <a:t> if(x&gt;=-3.0&amp;&amp;x&lt;=3.0)  y=sqrt(9.0-x*x);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  <a:cs typeface="Courier New" panose="02070309020205020404" pitchFamily="49" charset="0"/>
              </a:rPr>
              <a:t> if(x&gt;3)  y=log10(x);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printf("x=%.1f\ny=%.1f\n“,x,y);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return 0;</a:t>
            </a:r>
          </a:p>
          <a:p>
            <a:pPr algn="just" eaLnBrk="1" hangingPunct="1"/>
            <a:r>
              <a:rPr kumimoji="1"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}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3635375" y="2565400"/>
            <a:ext cx="5508625" cy="1511300"/>
          </a:xfrm>
          <a:prstGeom prst="rect">
            <a:avLst/>
          </a:prstGeom>
          <a:noFill/>
          <a:ln w="762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  <a:p>
            <a:pPr eaLnBrk="1" hangingPunct="1">
              <a:spcBef>
                <a:spcPct val="50000"/>
              </a:spcBef>
            </a:pPr>
            <a:endParaRPr lang="zh-CN" altLang="en-US"/>
          </a:p>
          <a:p>
            <a:pPr eaLnBrk="1" hangingPunct="1">
              <a:spcBef>
                <a:spcPct val="50000"/>
              </a:spcBef>
            </a:pPr>
            <a:endParaRPr lang="zh-CN" altLang="en-US"/>
          </a:p>
          <a:p>
            <a:pPr eaLnBrk="1" hangingPunct="1">
              <a:spcBef>
                <a:spcPct val="50000"/>
              </a:spcBef>
            </a:pPr>
            <a:endParaRPr lang="zh-CN" altLang="en-US"/>
          </a:p>
          <a:p>
            <a:pPr eaLnBrk="1" hangingPunct="1">
              <a:spcBef>
                <a:spcPct val="50000"/>
              </a:spcBef>
            </a:pPr>
            <a:endParaRPr lang="zh-CN" altLang="en-US"/>
          </a:p>
          <a:p>
            <a:pPr eaLnBrk="1" hangingPunct="1">
              <a:spcBef>
                <a:spcPct val="50000"/>
              </a:spcBef>
            </a:pPr>
            <a:endParaRPr lang="zh-CN" altLang="en-US"/>
          </a:p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/>
      <p:bldP spid="198660" grpId="0" animBg="1" autoUpdateAnimBg="0"/>
      <p:bldP spid="1986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78E1FE6-1AFA-4F95-A112-47F4F16794F8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241666" name="AutoShape 2"/>
          <p:cNvSpPr>
            <a:spLocks noChangeArrowheads="1"/>
          </p:cNvSpPr>
          <p:nvPr/>
        </p:nvSpPr>
        <p:spPr bwMode="auto">
          <a:xfrm>
            <a:off x="827088" y="4519613"/>
            <a:ext cx="2160587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多重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if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468313" y="1268413"/>
            <a:ext cx="82296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GB" sz="2400"/>
              <a:t>要处理多重条件判断的情况，需要使用多重条件结构</a:t>
            </a:r>
            <a:endParaRPr lang="en-GB" altLang="zh-CN" sz="2400"/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多重条件</a:t>
            </a:r>
            <a:r>
              <a:rPr lang="zh-CN" altLang="en-US" dirty="0" smtClean="0">
                <a:solidFill>
                  <a:schemeClr val="bg2"/>
                </a:solidFill>
              </a:rPr>
              <a:t>结构</a:t>
            </a:r>
            <a:r>
              <a:rPr lang="en-US" altLang="zh-CN" dirty="0" smtClean="0">
                <a:solidFill>
                  <a:schemeClr val="bg2"/>
                </a:solidFill>
              </a:rPr>
              <a:t>——</a:t>
            </a:r>
            <a:r>
              <a:rPr lang="zh-CN" altLang="en-US" dirty="0" smtClean="0">
                <a:solidFill>
                  <a:schemeClr val="bg2"/>
                </a:solidFill>
              </a:rPr>
              <a:t>多分支</a:t>
            </a:r>
            <a:endParaRPr lang="zh-CN" altLang="en-US" dirty="0" smtClean="0">
              <a:solidFill>
                <a:schemeClr val="bg2"/>
              </a:solidFill>
            </a:endParaRPr>
          </a:p>
        </p:txBody>
      </p:sp>
      <p:sp>
        <p:nvSpPr>
          <p:cNvPr id="241669" name="AutoShape 5"/>
          <p:cNvSpPr>
            <a:spLocks noChangeArrowheads="1"/>
          </p:cNvSpPr>
          <p:nvPr/>
        </p:nvSpPr>
        <p:spPr bwMode="auto">
          <a:xfrm>
            <a:off x="3419475" y="4519613"/>
            <a:ext cx="2160588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嵌套 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if</a:t>
            </a:r>
          </a:p>
        </p:txBody>
      </p:sp>
      <p:sp>
        <p:nvSpPr>
          <p:cNvPr id="241670" name="AutoShape 6"/>
          <p:cNvSpPr>
            <a:spLocks noChangeArrowheads="1"/>
          </p:cNvSpPr>
          <p:nvPr/>
        </p:nvSpPr>
        <p:spPr bwMode="auto">
          <a:xfrm>
            <a:off x="5940425" y="4519613"/>
            <a:ext cx="2160588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switch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结构</a:t>
            </a:r>
          </a:p>
        </p:txBody>
      </p:sp>
      <p:sp>
        <p:nvSpPr>
          <p:cNvPr id="241671" name="Line 7"/>
          <p:cNvSpPr>
            <a:spLocks noChangeShapeType="1"/>
          </p:cNvSpPr>
          <p:nvPr/>
        </p:nvSpPr>
        <p:spPr bwMode="auto">
          <a:xfrm>
            <a:off x="1908175" y="3870325"/>
            <a:ext cx="51117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672" name="Line 8"/>
          <p:cNvSpPr>
            <a:spLocks noChangeShapeType="1"/>
          </p:cNvSpPr>
          <p:nvPr/>
        </p:nvSpPr>
        <p:spPr bwMode="auto">
          <a:xfrm>
            <a:off x="4500563" y="3367088"/>
            <a:ext cx="0" cy="5032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41673" name="AutoShape 9"/>
          <p:cNvCxnSpPr>
            <a:cxnSpLocks noChangeShapeType="1"/>
          </p:cNvCxnSpPr>
          <p:nvPr/>
        </p:nvCxnSpPr>
        <p:spPr bwMode="auto">
          <a:xfrm>
            <a:off x="1908175" y="3878263"/>
            <a:ext cx="0" cy="661987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674" name="AutoShape 10"/>
          <p:cNvCxnSpPr>
            <a:cxnSpLocks noChangeShapeType="1"/>
            <a:endCxn id="241669" idx="0"/>
          </p:cNvCxnSpPr>
          <p:nvPr/>
        </p:nvCxnSpPr>
        <p:spPr bwMode="auto">
          <a:xfrm>
            <a:off x="4500563" y="3870325"/>
            <a:ext cx="0" cy="649288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675" name="AutoShape 11"/>
          <p:cNvCxnSpPr>
            <a:cxnSpLocks noChangeShapeType="1"/>
            <a:stCxn id="241671" idx="1"/>
            <a:endCxn id="241670" idx="0"/>
          </p:cNvCxnSpPr>
          <p:nvPr/>
        </p:nvCxnSpPr>
        <p:spPr bwMode="auto">
          <a:xfrm>
            <a:off x="7019925" y="3883025"/>
            <a:ext cx="1588" cy="636588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757" name="Group 12"/>
          <p:cNvGrpSpPr>
            <a:grpSpLocks/>
          </p:cNvGrpSpPr>
          <p:nvPr/>
        </p:nvGrpSpPr>
        <p:grpSpPr bwMode="auto">
          <a:xfrm>
            <a:off x="2916238" y="2565400"/>
            <a:ext cx="3097212" cy="792163"/>
            <a:chOff x="2381" y="1253"/>
            <a:chExt cx="1951" cy="499"/>
          </a:xfrm>
        </p:grpSpPr>
        <p:sp>
          <p:nvSpPr>
            <p:cNvPr id="31758" name="Rectangle 13"/>
            <p:cNvSpPr>
              <a:spLocks noChangeArrowheads="1"/>
            </p:cNvSpPr>
            <p:nvPr/>
          </p:nvSpPr>
          <p:spPr bwMode="auto">
            <a:xfrm>
              <a:off x="2381" y="1253"/>
              <a:ext cx="1951" cy="49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>
              <a:prstShdw prst="shdw17" dist="45791" dir="14178596">
                <a:schemeClr val="hlink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9" name="Text Box 14"/>
            <p:cNvSpPr txBox="1">
              <a:spLocks noChangeArrowheads="1"/>
            </p:cNvSpPr>
            <p:nvPr/>
          </p:nvSpPr>
          <p:spPr bwMode="auto">
            <a:xfrm>
              <a:off x="2516" y="1298"/>
              <a:ext cx="1679" cy="365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>
              <a:outerShdw dist="40161" dir="1106097" algn="ctr" rotWithShape="0">
                <a:schemeClr val="tx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solidFill>
                    <a:srgbClr val="FF33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多重条件结构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6" grpId="0" animBg="1"/>
      <p:bldP spid="241669" grpId="0" animBg="1"/>
      <p:bldP spid="241670" grpId="0" animBg="1"/>
      <p:bldP spid="241671" grpId="0" animBg="1"/>
      <p:bldP spid="2416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7D63C94-EBC3-4334-AB37-EE9ED5AD903E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本章主要内容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3200" b="1" smtClean="0">
                <a:solidFill>
                  <a:srgbClr val="FF0000"/>
                </a:solidFill>
                <a:ea typeface="宋体" panose="02010600030101010101" pitchFamily="2" charset="-122"/>
              </a:rPr>
              <a:t>关系运算</a:t>
            </a:r>
            <a:r>
              <a:rPr lang="zh-CN" altLang="en-US" sz="3200" b="1" smtClean="0">
                <a:ea typeface="宋体" panose="02010600030101010101" pitchFamily="2" charset="-122"/>
              </a:rPr>
              <a:t>符与关系</a:t>
            </a:r>
            <a:r>
              <a:rPr lang="zh-CN" altLang="en-US" sz="3200" b="1" smtClean="0">
                <a:solidFill>
                  <a:srgbClr val="FF0000"/>
                </a:solidFill>
                <a:ea typeface="宋体" panose="02010600030101010101" pitchFamily="2" charset="-122"/>
              </a:rPr>
              <a:t>表达式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3200" b="1" smtClean="0">
                <a:solidFill>
                  <a:srgbClr val="FF0000"/>
                </a:solidFill>
                <a:ea typeface="宋体" panose="02010600030101010101" pitchFamily="2" charset="-122"/>
              </a:rPr>
              <a:t>逻辑运算</a:t>
            </a:r>
            <a:r>
              <a:rPr lang="zh-CN" altLang="en-US" sz="3200" b="1" smtClean="0">
                <a:ea typeface="宋体" panose="02010600030101010101" pitchFamily="2" charset="-122"/>
              </a:rPr>
              <a:t>符与逻辑</a:t>
            </a:r>
            <a:r>
              <a:rPr lang="zh-CN" altLang="en-US" sz="3200" b="1" smtClean="0">
                <a:solidFill>
                  <a:srgbClr val="FF0000"/>
                </a:solidFill>
                <a:ea typeface="宋体" panose="02010600030101010101" pitchFamily="2" charset="-122"/>
              </a:rPr>
              <a:t>表达式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3200" b="1" smtClean="0">
                <a:ea typeface="宋体" panose="02010600030101010101" pitchFamily="2" charset="-122"/>
              </a:rPr>
              <a:t>条件结构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53339B1-35E6-470A-88B3-A2A92F9F0608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1116013" y="1125538"/>
            <a:ext cx="7704137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tabLst>
                <a:tab pos="468313" algn="l"/>
                <a:tab pos="914400" algn="l"/>
                <a:tab pos="1423988" algn="l"/>
                <a:tab pos="1828800" algn="l"/>
                <a:tab pos="2297113" algn="l"/>
              </a:tabLst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68313" algn="l"/>
                <a:tab pos="914400" algn="l"/>
                <a:tab pos="1423988" algn="l"/>
                <a:tab pos="1828800" algn="l"/>
                <a:tab pos="2297113" algn="l"/>
              </a:tabLst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68313" algn="l"/>
                <a:tab pos="914400" algn="l"/>
                <a:tab pos="1423988" algn="l"/>
                <a:tab pos="1828800" algn="l"/>
                <a:tab pos="2297113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68313" algn="l"/>
                <a:tab pos="914400" algn="l"/>
                <a:tab pos="1423988" algn="l"/>
                <a:tab pos="1828800" algn="l"/>
                <a:tab pos="2297113" algn="l"/>
              </a:tabLst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68313" algn="l"/>
                <a:tab pos="914400" algn="l"/>
                <a:tab pos="1423988" algn="l"/>
                <a:tab pos="1828800" algn="l"/>
                <a:tab pos="2297113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68313" algn="l"/>
                <a:tab pos="914400" algn="l"/>
                <a:tab pos="1423988" algn="l"/>
                <a:tab pos="1828800" algn="l"/>
                <a:tab pos="2297113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68313" algn="l"/>
                <a:tab pos="914400" algn="l"/>
                <a:tab pos="1423988" algn="l"/>
                <a:tab pos="1828800" algn="l"/>
                <a:tab pos="2297113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68313" algn="l"/>
                <a:tab pos="914400" algn="l"/>
                <a:tab pos="1423988" algn="l"/>
                <a:tab pos="1828800" algn="l"/>
                <a:tab pos="2297113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68313" algn="l"/>
                <a:tab pos="914400" algn="l"/>
                <a:tab pos="1423988" algn="l"/>
                <a:tab pos="1828800" algn="l"/>
                <a:tab pos="2297113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b="1">
                <a:latin typeface="Arial" panose="020B0604020202020204" pitchFamily="34" charset="0"/>
              </a:rPr>
              <a:t>if (</a:t>
            </a:r>
            <a:r>
              <a:rPr lang="zh-CN" altLang="en-GB"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en-GB" altLang="zh-CN" b="1">
                <a:latin typeface="Arial" panose="020B0604020202020204" pitchFamily="34" charset="0"/>
              </a:rPr>
              <a:t>1)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b="1">
                <a:latin typeface="Arial" panose="020B0604020202020204" pitchFamily="34" charset="0"/>
              </a:rPr>
              <a:t>	</a:t>
            </a:r>
            <a:r>
              <a:rPr lang="zh-CN" altLang="en-GB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r>
              <a:rPr lang="en-GB" altLang="zh-CN" b="1">
                <a:latin typeface="Arial" panose="020B0604020202020204" pitchFamily="34" charset="0"/>
              </a:rPr>
              <a:t>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zh-CN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b="1">
                <a:latin typeface="Arial" panose="020B0604020202020204" pitchFamily="34" charset="0"/>
              </a:rPr>
              <a:t>else if (</a:t>
            </a:r>
            <a:r>
              <a:rPr lang="zh-CN" altLang="en-GB"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en-GB" altLang="zh-CN" b="1">
                <a:latin typeface="Arial" panose="020B0604020202020204" pitchFamily="34" charset="0"/>
              </a:rPr>
              <a:t>2)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b="1">
                <a:latin typeface="Arial" panose="020B0604020202020204" pitchFamily="34" charset="0"/>
              </a:rPr>
              <a:t>	</a:t>
            </a:r>
            <a:r>
              <a:rPr lang="zh-CN" altLang="en-GB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r>
              <a:rPr lang="en-GB" altLang="zh-CN" b="1">
                <a:latin typeface="Arial" panose="020B0604020202020204" pitchFamily="34" charset="0"/>
              </a:rPr>
              <a:t>2;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zh-CN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b="1">
                <a:latin typeface="Arial" panose="020B0604020202020204" pitchFamily="34" charset="0"/>
              </a:rPr>
              <a:t>else if (</a:t>
            </a:r>
            <a:r>
              <a:rPr lang="zh-CN" altLang="en-GB"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en-GB" altLang="zh-CN" b="1">
                <a:latin typeface="Arial" panose="020B0604020202020204" pitchFamily="34" charset="0"/>
              </a:rPr>
              <a:t>3)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b="1">
                <a:latin typeface="Arial" panose="020B0604020202020204" pitchFamily="34" charset="0"/>
              </a:rPr>
              <a:t>	</a:t>
            </a:r>
            <a:r>
              <a:rPr lang="zh-CN" altLang="en-GB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r>
              <a:rPr lang="en-GB" altLang="zh-CN" b="1">
                <a:latin typeface="Arial" panose="020B0604020202020204" pitchFamily="34" charset="0"/>
              </a:rPr>
              <a:t>3;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b="1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b="1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b="1">
                <a:latin typeface="Arial" panose="020B0604020202020204" pitchFamily="34" charset="0"/>
              </a:rPr>
              <a:t>else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b="1">
                <a:latin typeface="Arial" panose="020B0604020202020204" pitchFamily="34" charset="0"/>
              </a:rPr>
              <a:t>	</a:t>
            </a:r>
            <a:r>
              <a:rPr lang="zh-CN" altLang="en-GB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r>
              <a:rPr lang="en-GB" altLang="zh-CN" b="1">
                <a:latin typeface="Arial" panose="020B0604020202020204" pitchFamily="34" charset="0"/>
              </a:rPr>
              <a:t>n;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11188" y="1052513"/>
            <a:ext cx="820896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GB"/>
              <a:t>多重 </a:t>
            </a:r>
            <a:r>
              <a:rPr lang="en-GB" altLang="zh-CN"/>
              <a:t>if </a:t>
            </a:r>
            <a:r>
              <a:rPr lang="zh-CN" altLang="en-GB"/>
              <a:t>结构是</a:t>
            </a:r>
            <a:r>
              <a:rPr lang="en-GB" altLang="zh-CN"/>
              <a:t>if-else </a:t>
            </a:r>
            <a:r>
              <a:rPr lang="zh-CN" altLang="en-GB"/>
              <a:t>的另一种形式</a:t>
            </a:r>
            <a:r>
              <a:rPr lang="zh-CN" altLang="en-US"/>
              <a:t> ，</a:t>
            </a:r>
            <a:r>
              <a:rPr lang="zh-CN" altLang="en-GB"/>
              <a:t>这种形式也称为阶梯式</a:t>
            </a:r>
            <a:r>
              <a:rPr lang="en-GB" altLang="zh-CN"/>
              <a:t> if-else-if </a:t>
            </a: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多重 </a:t>
            </a:r>
            <a:r>
              <a:rPr lang="en-US" altLang="zh-CN" smtClean="0">
                <a:solidFill>
                  <a:schemeClr val="bg2"/>
                </a:solidFill>
              </a:rPr>
              <a:t>if </a:t>
            </a:r>
            <a:r>
              <a:rPr lang="zh-CN" altLang="en-US" smtClean="0">
                <a:solidFill>
                  <a:schemeClr val="bg2"/>
                </a:solidFill>
              </a:rPr>
              <a:t>结构</a:t>
            </a:r>
          </a:p>
        </p:txBody>
      </p:sp>
      <p:sp>
        <p:nvSpPr>
          <p:cNvPr id="243717" name="Oval 5"/>
          <p:cNvSpPr>
            <a:spLocks noChangeArrowheads="1"/>
          </p:cNvSpPr>
          <p:nvPr/>
        </p:nvSpPr>
        <p:spPr bwMode="auto">
          <a:xfrm>
            <a:off x="1423988" y="960438"/>
            <a:ext cx="1708150" cy="4524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3718" name="AutoShape 6"/>
          <p:cNvSpPr>
            <a:spLocks noChangeArrowheads="1"/>
          </p:cNvSpPr>
          <p:nvPr/>
        </p:nvSpPr>
        <p:spPr bwMode="auto">
          <a:xfrm>
            <a:off x="4211638" y="1196975"/>
            <a:ext cx="576262" cy="503238"/>
          </a:xfrm>
          <a:prstGeom prst="roundRect">
            <a:avLst>
              <a:gd name="adj" fmla="val 16667"/>
            </a:avLst>
          </a:prstGeom>
          <a:solidFill>
            <a:srgbClr val="3CD26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真</a:t>
            </a:r>
          </a:p>
        </p:txBody>
      </p:sp>
      <p:sp>
        <p:nvSpPr>
          <p:cNvPr id="243719" name="Rectangle 7"/>
          <p:cNvSpPr>
            <a:spLocks noChangeArrowheads="1"/>
          </p:cNvSpPr>
          <p:nvPr/>
        </p:nvSpPr>
        <p:spPr bwMode="auto">
          <a:xfrm rot="279478">
            <a:off x="1042988" y="1341438"/>
            <a:ext cx="576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4000" b="1">
                <a:solidFill>
                  <a:srgbClr val="339966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zh-CN" altLang="en-US" sz="4000" b="1">
              <a:solidFill>
                <a:srgbClr val="339966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3720" name="AutoShape 8"/>
          <p:cNvSpPr>
            <a:spLocks noChangeArrowheads="1"/>
          </p:cNvSpPr>
          <p:nvPr/>
        </p:nvSpPr>
        <p:spPr bwMode="auto">
          <a:xfrm>
            <a:off x="4932363" y="1196975"/>
            <a:ext cx="576262" cy="5048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假</a:t>
            </a:r>
          </a:p>
        </p:txBody>
      </p:sp>
      <p:sp>
        <p:nvSpPr>
          <p:cNvPr id="243721" name="AutoShape 9"/>
          <p:cNvSpPr>
            <a:spLocks noChangeArrowheads="1"/>
          </p:cNvSpPr>
          <p:nvPr/>
        </p:nvSpPr>
        <p:spPr bwMode="auto">
          <a:xfrm>
            <a:off x="539750" y="1196975"/>
            <a:ext cx="504825" cy="431800"/>
          </a:xfrm>
          <a:custGeom>
            <a:avLst/>
            <a:gdLst>
              <a:gd name="T0" fmla="*/ 378619 w 21600"/>
              <a:gd name="T1" fmla="*/ 0 h 21600"/>
              <a:gd name="T2" fmla="*/ 0 w 21600"/>
              <a:gd name="T3" fmla="*/ 215900 h 21600"/>
              <a:gd name="T4" fmla="*/ 378619 w 21600"/>
              <a:gd name="T5" fmla="*/ 431800 h 21600"/>
              <a:gd name="T6" fmla="*/ 504825 w 21600"/>
              <a:gd name="T7" fmla="*/ 2159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22" name="Rectangle 10"/>
          <p:cNvSpPr>
            <a:spLocks noChangeArrowheads="1"/>
          </p:cNvSpPr>
          <p:nvPr/>
        </p:nvSpPr>
        <p:spPr bwMode="auto">
          <a:xfrm rot="279478">
            <a:off x="1116013" y="2565400"/>
            <a:ext cx="576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4000" b="1">
                <a:solidFill>
                  <a:srgbClr val="339966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zh-CN" altLang="en-US" sz="4000" b="1">
              <a:solidFill>
                <a:srgbClr val="339966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3723" name="AutoShape 11"/>
          <p:cNvSpPr>
            <a:spLocks noChangeArrowheads="1"/>
          </p:cNvSpPr>
          <p:nvPr/>
        </p:nvSpPr>
        <p:spPr bwMode="auto">
          <a:xfrm>
            <a:off x="4140200" y="2420938"/>
            <a:ext cx="503238" cy="504825"/>
          </a:xfrm>
          <a:prstGeom prst="roundRect">
            <a:avLst>
              <a:gd name="adj" fmla="val 16667"/>
            </a:avLst>
          </a:prstGeom>
          <a:solidFill>
            <a:srgbClr val="3CD26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真</a:t>
            </a:r>
          </a:p>
        </p:txBody>
      </p:sp>
      <p:sp>
        <p:nvSpPr>
          <p:cNvPr id="243724" name="Oval 12"/>
          <p:cNvSpPr>
            <a:spLocks noChangeArrowheads="1"/>
          </p:cNvSpPr>
          <p:nvPr/>
        </p:nvSpPr>
        <p:spPr bwMode="auto">
          <a:xfrm>
            <a:off x="2339975" y="2133600"/>
            <a:ext cx="1584325" cy="5762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3725" name="AutoShape 13"/>
          <p:cNvSpPr>
            <a:spLocks noChangeArrowheads="1"/>
          </p:cNvSpPr>
          <p:nvPr/>
        </p:nvSpPr>
        <p:spPr bwMode="auto">
          <a:xfrm>
            <a:off x="4859338" y="2420938"/>
            <a:ext cx="576262" cy="5048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假</a:t>
            </a:r>
          </a:p>
        </p:txBody>
      </p:sp>
      <p:sp>
        <p:nvSpPr>
          <p:cNvPr id="243726" name="AutoShape 14"/>
          <p:cNvSpPr>
            <a:spLocks noChangeArrowheads="1"/>
          </p:cNvSpPr>
          <p:nvPr/>
        </p:nvSpPr>
        <p:spPr bwMode="auto">
          <a:xfrm>
            <a:off x="539750" y="2492375"/>
            <a:ext cx="504825" cy="431800"/>
          </a:xfrm>
          <a:custGeom>
            <a:avLst/>
            <a:gdLst>
              <a:gd name="T0" fmla="*/ 378619 w 21600"/>
              <a:gd name="T1" fmla="*/ 0 h 21600"/>
              <a:gd name="T2" fmla="*/ 0 w 21600"/>
              <a:gd name="T3" fmla="*/ 215900 h 21600"/>
              <a:gd name="T4" fmla="*/ 378619 w 21600"/>
              <a:gd name="T5" fmla="*/ 431800 h 21600"/>
              <a:gd name="T6" fmla="*/ 504825 w 21600"/>
              <a:gd name="T7" fmla="*/ 2159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27" name="Oval 15"/>
          <p:cNvSpPr>
            <a:spLocks noChangeArrowheads="1"/>
          </p:cNvSpPr>
          <p:nvPr/>
        </p:nvSpPr>
        <p:spPr bwMode="auto">
          <a:xfrm>
            <a:off x="2411413" y="3429000"/>
            <a:ext cx="1512887" cy="5349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3728" name="AutoShape 16"/>
          <p:cNvSpPr>
            <a:spLocks noChangeArrowheads="1"/>
          </p:cNvSpPr>
          <p:nvPr/>
        </p:nvSpPr>
        <p:spPr bwMode="auto">
          <a:xfrm>
            <a:off x="4140200" y="3716338"/>
            <a:ext cx="503238" cy="504825"/>
          </a:xfrm>
          <a:prstGeom prst="roundRect">
            <a:avLst>
              <a:gd name="adj" fmla="val 16667"/>
            </a:avLst>
          </a:prstGeom>
          <a:solidFill>
            <a:srgbClr val="3CD26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真</a:t>
            </a:r>
          </a:p>
        </p:txBody>
      </p:sp>
      <p:sp>
        <p:nvSpPr>
          <p:cNvPr id="243729" name="Rectangle 17"/>
          <p:cNvSpPr>
            <a:spLocks noChangeArrowheads="1"/>
          </p:cNvSpPr>
          <p:nvPr/>
        </p:nvSpPr>
        <p:spPr bwMode="auto">
          <a:xfrm rot="279478">
            <a:off x="1116013" y="3879850"/>
            <a:ext cx="576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4000" b="1">
                <a:solidFill>
                  <a:srgbClr val="339966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zh-CN" altLang="en-US" sz="4000" b="1">
              <a:solidFill>
                <a:srgbClr val="339966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3730" name="AutoShape 18"/>
          <p:cNvSpPr>
            <a:spLocks noChangeArrowheads="1"/>
          </p:cNvSpPr>
          <p:nvPr/>
        </p:nvSpPr>
        <p:spPr bwMode="auto">
          <a:xfrm>
            <a:off x="4932363" y="3716338"/>
            <a:ext cx="503237" cy="5048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假</a:t>
            </a:r>
          </a:p>
        </p:txBody>
      </p:sp>
      <p:sp>
        <p:nvSpPr>
          <p:cNvPr id="243731" name="AutoShape 19"/>
          <p:cNvSpPr>
            <a:spLocks noChangeArrowheads="1"/>
          </p:cNvSpPr>
          <p:nvPr/>
        </p:nvSpPr>
        <p:spPr bwMode="auto">
          <a:xfrm>
            <a:off x="611188" y="3789363"/>
            <a:ext cx="504825" cy="431800"/>
          </a:xfrm>
          <a:custGeom>
            <a:avLst/>
            <a:gdLst>
              <a:gd name="T0" fmla="*/ 378619 w 21600"/>
              <a:gd name="T1" fmla="*/ 0 h 21600"/>
              <a:gd name="T2" fmla="*/ 0 w 21600"/>
              <a:gd name="T3" fmla="*/ 215900 h 21600"/>
              <a:gd name="T4" fmla="*/ 378619 w 21600"/>
              <a:gd name="T5" fmla="*/ 431800 h 21600"/>
              <a:gd name="T6" fmla="*/ 504825 w 21600"/>
              <a:gd name="T7" fmla="*/ 2159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32" name="Rectangle 20"/>
          <p:cNvSpPr>
            <a:spLocks noChangeArrowheads="1"/>
          </p:cNvSpPr>
          <p:nvPr/>
        </p:nvSpPr>
        <p:spPr bwMode="auto">
          <a:xfrm rot="279478">
            <a:off x="1042988" y="5661025"/>
            <a:ext cx="576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4000" b="1">
                <a:solidFill>
                  <a:srgbClr val="339966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zh-CN" altLang="en-US" sz="4000" b="1">
              <a:solidFill>
                <a:srgbClr val="339966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3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3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3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3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3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3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37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37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37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43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35" presetClass="emph" presetSubtype="0" repeatCount="2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43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500" fill="hold"/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4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43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43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4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35" presetClass="emph" presetSubtype="0" repeatCount="2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43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43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0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43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4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4" presetID="35" presetClass="emph" presetSubtype="0" repeatCount="2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 fill="hold"/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7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4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4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43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4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82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3" dur="500" fill="hold"/>
                                        <p:tgtEl>
                                          <p:spTgt spid="24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243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4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4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243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24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43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4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2" presetID="35" presetClass="emph" presetSubtype="0" repeatCount="2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3" dur="500" fill="hold"/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243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243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243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22" presetClass="entr" presetSubtype="4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4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243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5" presetID="35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6" dur="1000" fill="hold"/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8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24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4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243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9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4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63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4" dur="500" fill="hold"/>
                                        <p:tgtEl>
                                          <p:spTgt spid="24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243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24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4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24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2000"/>
                                        <p:tgtEl>
                                          <p:spTgt spid="243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243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243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allAtOnce"/>
      <p:bldP spid="243717" grpId="0" animBg="1"/>
      <p:bldP spid="243717" grpId="1" animBg="1"/>
      <p:bldP spid="243717" grpId="2" animBg="1"/>
      <p:bldP spid="243717" grpId="3" animBg="1"/>
      <p:bldP spid="243717" grpId="4" animBg="1"/>
      <p:bldP spid="243717" grpId="5" animBg="1"/>
      <p:bldP spid="243717" grpId="6" animBg="1"/>
      <p:bldP spid="243717" grpId="7" animBg="1"/>
      <p:bldP spid="243718" grpId="0" animBg="1"/>
      <p:bldP spid="243718" grpId="1" animBg="1"/>
      <p:bldP spid="243719" grpId="0"/>
      <p:bldP spid="243719" grpId="1"/>
      <p:bldP spid="243720" grpId="0" animBg="1"/>
      <p:bldP spid="243720" grpId="1" animBg="1"/>
      <p:bldP spid="243720" grpId="2" animBg="1"/>
      <p:bldP spid="243720" grpId="3" animBg="1"/>
      <p:bldP spid="243720" grpId="4" animBg="1"/>
      <p:bldP spid="243720" grpId="5" animBg="1"/>
      <p:bldP spid="243721" grpId="0" animBg="1"/>
      <p:bldP spid="243721" grpId="1" animBg="1"/>
      <p:bldP spid="243721" grpId="2" animBg="1"/>
      <p:bldP spid="243721" grpId="3" animBg="1"/>
      <p:bldP spid="243721" grpId="4" animBg="1"/>
      <p:bldP spid="243721" grpId="5" animBg="1"/>
      <p:bldP spid="243721" grpId="6" animBg="1"/>
      <p:bldP spid="243721" grpId="7" animBg="1"/>
      <p:bldP spid="243721" grpId="8" animBg="1"/>
      <p:bldP spid="243721" grpId="9" animBg="1"/>
      <p:bldP spid="243721" grpId="10" animBg="1"/>
      <p:bldP spid="243721" grpId="11" animBg="1"/>
      <p:bldP spid="243722" grpId="0"/>
      <p:bldP spid="243722" grpId="1"/>
      <p:bldP spid="243723" grpId="0" animBg="1"/>
      <p:bldP spid="243723" grpId="1" animBg="1"/>
      <p:bldP spid="243724" grpId="0" animBg="1"/>
      <p:bldP spid="243724" grpId="1" animBg="1"/>
      <p:bldP spid="243724" grpId="2" animBg="1"/>
      <p:bldP spid="243724" grpId="3" animBg="1"/>
      <p:bldP spid="243724" grpId="4" animBg="1"/>
      <p:bldP spid="243724" grpId="5" animBg="1"/>
      <p:bldP spid="243725" grpId="0" animBg="1"/>
      <p:bldP spid="243725" grpId="1" animBg="1"/>
      <p:bldP spid="243725" grpId="2" animBg="1"/>
      <p:bldP spid="243725" grpId="3" animBg="1"/>
      <p:bldP spid="243726" grpId="0" animBg="1"/>
      <p:bldP spid="243726" grpId="1" animBg="1"/>
      <p:bldP spid="243726" grpId="2" animBg="1"/>
      <p:bldP spid="243726" grpId="3" animBg="1"/>
      <p:bldP spid="243726" grpId="4" animBg="1"/>
      <p:bldP spid="243726" grpId="5" animBg="1"/>
      <p:bldP spid="243726" grpId="6" animBg="1"/>
      <p:bldP spid="243726" grpId="7" animBg="1"/>
      <p:bldP spid="243726" grpId="8" animBg="1"/>
      <p:bldP spid="243727" grpId="0" animBg="1"/>
      <p:bldP spid="243727" grpId="1" animBg="1"/>
      <p:bldP spid="243727" grpId="2" animBg="1"/>
      <p:bldP spid="243728" grpId="0" animBg="1"/>
      <p:bldP spid="243728" grpId="1" animBg="1"/>
      <p:bldP spid="243729" grpId="0"/>
      <p:bldP spid="243729" grpId="1"/>
      <p:bldP spid="243730" grpId="0" animBg="1"/>
      <p:bldP spid="243730" grpId="1" animBg="1"/>
      <p:bldP spid="243731" grpId="0" animBg="1"/>
      <p:bldP spid="243731" grpId="1" animBg="1"/>
      <p:bldP spid="243731" grpId="2" animBg="1"/>
      <p:bldP spid="243731" grpId="3" animBg="1"/>
      <p:bldP spid="243731" grpId="4" animBg="1"/>
      <p:bldP spid="243731" grpId="5" animBg="1"/>
      <p:bldP spid="2437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F03B66B-38CD-4C0A-96CC-CCC9022DE011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</a:rPr>
              <a:t>多重 </a:t>
            </a:r>
            <a:r>
              <a:rPr lang="en-US" altLang="zh-CN" b="1" smtClean="0">
                <a:solidFill>
                  <a:schemeClr val="bg2"/>
                </a:solidFill>
              </a:rPr>
              <a:t>if </a:t>
            </a:r>
            <a:r>
              <a:rPr lang="zh-CN" altLang="en-US" b="1" smtClean="0">
                <a:solidFill>
                  <a:schemeClr val="bg2"/>
                </a:solidFill>
              </a:rPr>
              <a:t>结构示例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539750" y="1773238"/>
            <a:ext cx="78486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191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382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573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764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336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908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480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052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/>
              <a:t>问题描述：</a:t>
            </a:r>
          </a:p>
          <a:p>
            <a:pPr>
              <a:lnSpc>
                <a:spcPct val="120000"/>
              </a:lnSpc>
            </a:pPr>
            <a:r>
              <a:rPr lang="zh-CN" altLang="en-US"/>
              <a:t>编写一个程序，根据用户输入的期末考试成绩，输出相应的成绩评定信息。成绩大于等于</a:t>
            </a:r>
            <a:r>
              <a:rPr lang="en-US" altLang="zh-CN"/>
              <a:t>90</a:t>
            </a:r>
            <a:r>
              <a:rPr lang="zh-CN" altLang="en-US"/>
              <a:t>分输出“优”；成绩大于等于</a:t>
            </a:r>
            <a:r>
              <a:rPr lang="en-US" altLang="zh-CN"/>
              <a:t>80</a:t>
            </a:r>
            <a:r>
              <a:rPr lang="zh-CN" altLang="en-US"/>
              <a:t>分小于</a:t>
            </a:r>
            <a:r>
              <a:rPr lang="en-US" altLang="zh-CN"/>
              <a:t>90</a:t>
            </a:r>
            <a:r>
              <a:rPr lang="zh-CN" altLang="en-US"/>
              <a:t>分输出“良”；成绩大于等于</a:t>
            </a:r>
            <a:r>
              <a:rPr lang="en-US" altLang="zh-CN"/>
              <a:t>60</a:t>
            </a:r>
            <a:r>
              <a:rPr lang="zh-CN" altLang="en-US"/>
              <a:t>分小于</a:t>
            </a:r>
            <a:r>
              <a:rPr lang="en-US" altLang="zh-CN"/>
              <a:t>80</a:t>
            </a:r>
            <a:r>
              <a:rPr lang="zh-CN" altLang="en-US"/>
              <a:t>分输出“中”；成绩小于</a:t>
            </a:r>
            <a:r>
              <a:rPr lang="en-US" altLang="zh-CN"/>
              <a:t>60</a:t>
            </a:r>
            <a:r>
              <a:rPr lang="zh-CN" altLang="en-US"/>
              <a:t>分输出“差”。 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539750" y="1125538"/>
            <a:ext cx="8135938" cy="5545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int main()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float grade;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printf("</a:t>
            </a:r>
            <a:r>
              <a:rPr lang="zh-CN" altLang="en-GB" sz="24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请输入期末考试成绩</a:t>
            </a:r>
            <a:r>
              <a:rPr lang="en-GB" altLang="zh-CN" sz="24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:</a:t>
            </a: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scanf("%f", &amp;grade);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if(grade&gt;=90)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	printf("\n </a:t>
            </a:r>
            <a:r>
              <a:rPr lang="zh-CN" altLang="en-GB" sz="24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优</a:t>
            </a: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else if (grade&gt;=80)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	printf("\n </a:t>
            </a:r>
            <a:r>
              <a:rPr lang="zh-CN" altLang="en-GB" sz="24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良</a:t>
            </a: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else if (grade&gt;=60)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	printf("\n </a:t>
            </a:r>
            <a:r>
              <a:rPr lang="zh-CN" altLang="en-GB" sz="24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中</a:t>
            </a: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	printf("\n </a:t>
            </a:r>
            <a:r>
              <a:rPr lang="zh-CN" altLang="en-GB" sz="24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差</a:t>
            </a: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printf("\n");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      return 0;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}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245765" name="Group 5"/>
          <p:cNvGrpSpPr>
            <a:grpSpLocks/>
          </p:cNvGrpSpPr>
          <p:nvPr/>
        </p:nvGrpSpPr>
        <p:grpSpPr bwMode="auto">
          <a:xfrm>
            <a:off x="6948488" y="1106488"/>
            <a:ext cx="1295400" cy="1817687"/>
            <a:chOff x="4320" y="894"/>
            <a:chExt cx="1296" cy="1362"/>
          </a:xfrm>
        </p:grpSpPr>
        <p:sp>
          <p:nvSpPr>
            <p:cNvPr id="35860" name="Rectangle 6"/>
            <p:cNvSpPr>
              <a:spLocks noChangeArrowheads="1"/>
            </p:cNvSpPr>
            <p:nvPr/>
          </p:nvSpPr>
          <p:spPr bwMode="auto">
            <a:xfrm>
              <a:off x="4320" y="1056"/>
              <a:ext cx="1296" cy="1200"/>
            </a:xfrm>
            <a:prstGeom prst="rect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1" name="Text Box 7"/>
            <p:cNvSpPr txBox="1">
              <a:spLocks noChangeArrowheads="1"/>
            </p:cNvSpPr>
            <p:nvPr/>
          </p:nvSpPr>
          <p:spPr bwMode="auto">
            <a:xfrm>
              <a:off x="4628" y="894"/>
              <a:ext cx="705" cy="305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内存</a:t>
              </a:r>
            </a:p>
          </p:txBody>
        </p:sp>
      </p:grpSp>
      <p:grpSp>
        <p:nvGrpSpPr>
          <p:cNvPr id="245768" name="Group 8"/>
          <p:cNvGrpSpPr>
            <a:grpSpLocks/>
          </p:cNvGrpSpPr>
          <p:nvPr/>
        </p:nvGrpSpPr>
        <p:grpSpPr bwMode="auto">
          <a:xfrm>
            <a:off x="7070725" y="1628775"/>
            <a:ext cx="1096963" cy="1143000"/>
            <a:chOff x="3832" y="960"/>
            <a:chExt cx="691" cy="720"/>
          </a:xfrm>
        </p:grpSpPr>
        <p:sp>
          <p:nvSpPr>
            <p:cNvPr id="35858" name="Oval 9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9" name="Text Box 10"/>
            <p:cNvSpPr txBox="1">
              <a:spLocks noChangeArrowheads="1"/>
            </p:cNvSpPr>
            <p:nvPr/>
          </p:nvSpPr>
          <p:spPr bwMode="auto">
            <a:xfrm>
              <a:off x="3832" y="960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2"/>
                  </a:solidFill>
                  <a:latin typeface="Courier New" panose="02070309020205020404" pitchFamily="49" charset="0"/>
                </a:rPr>
                <a:t>grade</a:t>
              </a:r>
            </a:p>
          </p:txBody>
        </p:sp>
      </p:grpSp>
      <p:sp>
        <p:nvSpPr>
          <p:cNvPr id="245771" name="AutoShape 11"/>
          <p:cNvSpPr>
            <a:spLocks noChangeArrowheads="1"/>
          </p:cNvSpPr>
          <p:nvPr/>
        </p:nvSpPr>
        <p:spPr bwMode="auto">
          <a:xfrm flipH="1">
            <a:off x="4643438" y="370840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72" name="AutoShape 12"/>
          <p:cNvSpPr>
            <a:spLocks noChangeArrowheads="1"/>
          </p:cNvSpPr>
          <p:nvPr/>
        </p:nvSpPr>
        <p:spPr bwMode="auto">
          <a:xfrm flipH="1">
            <a:off x="4643438" y="4221163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7308850" y="2133600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59</a:t>
            </a:r>
          </a:p>
        </p:txBody>
      </p:sp>
      <p:sp>
        <p:nvSpPr>
          <p:cNvPr id="245774" name="Line 14"/>
          <p:cNvSpPr>
            <a:spLocks noChangeShapeType="1"/>
          </p:cNvSpPr>
          <p:nvPr/>
        </p:nvSpPr>
        <p:spPr bwMode="auto">
          <a:xfrm flipH="1" flipV="1">
            <a:off x="7740650" y="2708275"/>
            <a:ext cx="0" cy="273685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775" name="Text Box 15"/>
          <p:cNvSpPr txBox="1">
            <a:spLocks noChangeArrowheads="1"/>
          </p:cNvSpPr>
          <p:nvPr/>
        </p:nvSpPr>
        <p:spPr bwMode="auto">
          <a:xfrm>
            <a:off x="5003800" y="5516563"/>
            <a:ext cx="316865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请输入期末考试成绩：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59</a:t>
            </a:r>
          </a:p>
        </p:txBody>
      </p:sp>
      <p:sp>
        <p:nvSpPr>
          <p:cNvPr id="245776" name="Text Box 16"/>
          <p:cNvSpPr txBox="1">
            <a:spLocks noChangeArrowheads="1"/>
          </p:cNvSpPr>
          <p:nvPr/>
        </p:nvSpPr>
        <p:spPr bwMode="auto">
          <a:xfrm>
            <a:off x="5003800" y="5876925"/>
            <a:ext cx="316865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差</a:t>
            </a:r>
          </a:p>
        </p:txBody>
      </p:sp>
      <p:sp>
        <p:nvSpPr>
          <p:cNvPr id="245777" name="AutoShape 17"/>
          <p:cNvSpPr>
            <a:spLocks noChangeArrowheads="1"/>
          </p:cNvSpPr>
          <p:nvPr/>
        </p:nvSpPr>
        <p:spPr bwMode="auto">
          <a:xfrm flipH="1">
            <a:off x="4427538" y="515778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78" name="AutoShape 18"/>
          <p:cNvSpPr>
            <a:spLocks noChangeArrowheads="1"/>
          </p:cNvSpPr>
          <p:nvPr/>
        </p:nvSpPr>
        <p:spPr bwMode="auto">
          <a:xfrm flipH="1">
            <a:off x="3708400" y="306070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79" name="AutoShape 19"/>
          <p:cNvSpPr>
            <a:spLocks noChangeArrowheads="1"/>
          </p:cNvSpPr>
          <p:nvPr/>
        </p:nvSpPr>
        <p:spPr bwMode="auto">
          <a:xfrm flipH="1">
            <a:off x="3203575" y="5445125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80" name="AutoShape 20"/>
          <p:cNvSpPr>
            <a:spLocks noChangeArrowheads="1"/>
          </p:cNvSpPr>
          <p:nvPr/>
        </p:nvSpPr>
        <p:spPr bwMode="auto">
          <a:xfrm flipH="1">
            <a:off x="900113" y="602138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4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1000"/>
                                        <p:tgtEl>
                                          <p:spTgt spid="245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24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45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45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245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24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245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245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24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245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/>
      <p:bldP spid="245771" grpId="0" animBg="1"/>
      <p:bldP spid="245771" grpId="1" animBg="1"/>
      <p:bldP spid="245771" grpId="2" animBg="1"/>
      <p:bldP spid="245772" grpId="0" animBg="1"/>
      <p:bldP spid="245772" grpId="1" animBg="1"/>
      <p:bldP spid="245772" grpId="2" animBg="1"/>
      <p:bldP spid="245774" grpId="0" animBg="1"/>
      <p:bldP spid="245774" grpId="1" animBg="1"/>
      <p:bldP spid="245775" grpId="0" animBg="1"/>
      <p:bldP spid="245776" grpId="0" animBg="1"/>
      <p:bldP spid="245777" grpId="0" animBg="1"/>
      <p:bldP spid="245777" grpId="1" animBg="1"/>
      <p:bldP spid="245777" grpId="2" animBg="1"/>
      <p:bldP spid="245778" grpId="0" animBg="1"/>
      <p:bldP spid="245778" grpId="1" animBg="1"/>
      <p:bldP spid="245778" grpId="2" animBg="1"/>
      <p:bldP spid="245779" grpId="0" animBg="1"/>
      <p:bldP spid="245779" grpId="1" animBg="1"/>
      <p:bldP spid="245779" grpId="2" animBg="1"/>
      <p:bldP spid="245780" grpId="0" animBg="1"/>
      <p:bldP spid="245780" grpId="1" animBg="1"/>
      <p:bldP spid="245780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54DD410-D64E-48D8-8708-65CC259E9E81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46786" name="Rectangle 2"/>
          <p:cNvSpPr>
            <a:spLocks noChangeArrowheads="1"/>
          </p:cNvSpPr>
          <p:nvPr/>
        </p:nvSpPr>
        <p:spPr bwMode="auto">
          <a:xfrm>
            <a:off x="611188" y="1339850"/>
            <a:ext cx="853281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/>
              <a:t>嵌套 </a:t>
            </a:r>
            <a:r>
              <a:rPr lang="en-US" altLang="zh-CN"/>
              <a:t>if </a:t>
            </a:r>
            <a:r>
              <a:rPr lang="zh-CN" altLang="en-US"/>
              <a:t>结构就是</a:t>
            </a:r>
            <a:r>
              <a:rPr lang="zh-CN" altLang="zh-CN"/>
              <a:t>将整个</a:t>
            </a:r>
            <a:r>
              <a:rPr lang="zh-CN" altLang="en-US"/>
              <a:t> </a:t>
            </a:r>
            <a:r>
              <a:rPr lang="en-US" altLang="zh-CN"/>
              <a:t>if </a:t>
            </a:r>
            <a:r>
              <a:rPr lang="zh-CN" altLang="en-US"/>
              <a:t>块插入另一个 </a:t>
            </a:r>
            <a:r>
              <a:rPr lang="en-US" altLang="zh-CN"/>
              <a:t>if </a:t>
            </a:r>
            <a:r>
              <a:rPr lang="zh-CN" altLang="en-US"/>
              <a:t>块中</a:t>
            </a:r>
            <a:endParaRPr lang="en-GB" altLang="zh-CN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嵌套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if </a:t>
            </a:r>
            <a:r>
              <a:rPr lang="zh-CN" altLang="en-US" dirty="0" smtClean="0">
                <a:solidFill>
                  <a:schemeClr val="bg2"/>
                </a:solidFill>
              </a:rPr>
              <a:t>结构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684213" y="2162175"/>
            <a:ext cx="7993062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if (</a:t>
            </a:r>
            <a:r>
              <a:rPr lang="zh-CN" altLang="en-US" sz="2000" b="1">
                <a:solidFill>
                  <a:schemeClr val="bg2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表达式</a:t>
            </a:r>
            <a:r>
              <a:rPr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zh-CN" sz="24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	if (</a:t>
            </a:r>
            <a:r>
              <a:rPr lang="zh-CN" altLang="en-US" sz="2000" b="1">
                <a:solidFill>
                  <a:schemeClr val="bg2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表达式</a:t>
            </a:r>
            <a:r>
              <a:rPr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zh-CN" sz="24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		if (</a:t>
            </a:r>
            <a:r>
              <a:rPr lang="zh-CN" altLang="en-US" sz="2000" b="1">
                <a:solidFill>
                  <a:schemeClr val="bg2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表达式</a:t>
            </a:r>
            <a:r>
              <a:rPr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			</a:t>
            </a:r>
            <a:r>
              <a:rPr lang="zh-CN" altLang="en-US" sz="2000" b="1">
                <a:solidFill>
                  <a:schemeClr val="bg2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语句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zh-CN" sz="24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}else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zh-CN" sz="24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	</a:t>
            </a:r>
            <a:r>
              <a:rPr lang="zh-CN" altLang="en-US" sz="2000" b="1">
                <a:solidFill>
                  <a:schemeClr val="bg2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语句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;  </a:t>
            </a:r>
          </a:p>
        </p:txBody>
      </p:sp>
      <p:sp>
        <p:nvSpPr>
          <p:cNvPr id="246789" name="AutoShape 5"/>
          <p:cNvSpPr>
            <a:spLocks noChangeArrowheads="1"/>
          </p:cNvSpPr>
          <p:nvPr/>
        </p:nvSpPr>
        <p:spPr bwMode="auto">
          <a:xfrm>
            <a:off x="4284663" y="2133600"/>
            <a:ext cx="503237" cy="504825"/>
          </a:xfrm>
          <a:prstGeom prst="roundRect">
            <a:avLst>
              <a:gd name="adj" fmla="val 16667"/>
            </a:avLst>
          </a:prstGeom>
          <a:solidFill>
            <a:srgbClr val="3CD26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真</a:t>
            </a:r>
          </a:p>
        </p:txBody>
      </p:sp>
      <p:sp>
        <p:nvSpPr>
          <p:cNvPr id="246790" name="AutoShape 6"/>
          <p:cNvSpPr>
            <a:spLocks noChangeArrowheads="1"/>
          </p:cNvSpPr>
          <p:nvPr/>
        </p:nvSpPr>
        <p:spPr bwMode="auto">
          <a:xfrm>
            <a:off x="4284663" y="2852738"/>
            <a:ext cx="503237" cy="504825"/>
          </a:xfrm>
          <a:prstGeom prst="roundRect">
            <a:avLst>
              <a:gd name="adj" fmla="val 16667"/>
            </a:avLst>
          </a:prstGeom>
          <a:solidFill>
            <a:srgbClr val="3CD26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真</a:t>
            </a:r>
          </a:p>
        </p:txBody>
      </p:sp>
      <p:sp>
        <p:nvSpPr>
          <p:cNvPr id="246791" name="AutoShape 7"/>
          <p:cNvSpPr>
            <a:spLocks noChangeArrowheads="1"/>
          </p:cNvSpPr>
          <p:nvPr/>
        </p:nvSpPr>
        <p:spPr bwMode="auto">
          <a:xfrm>
            <a:off x="5003800" y="3644900"/>
            <a:ext cx="504825" cy="504825"/>
          </a:xfrm>
          <a:prstGeom prst="roundRect">
            <a:avLst>
              <a:gd name="adj" fmla="val 16667"/>
            </a:avLst>
          </a:prstGeom>
          <a:solidFill>
            <a:srgbClr val="3CD26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真</a:t>
            </a:r>
          </a:p>
        </p:txBody>
      </p:sp>
      <p:sp>
        <p:nvSpPr>
          <p:cNvPr id="246792" name="Oval 8"/>
          <p:cNvSpPr>
            <a:spLocks noChangeArrowheads="1"/>
          </p:cNvSpPr>
          <p:nvPr/>
        </p:nvSpPr>
        <p:spPr bwMode="auto">
          <a:xfrm>
            <a:off x="1331913" y="1989138"/>
            <a:ext cx="1584325" cy="74136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793" name="Oval 9"/>
          <p:cNvSpPr>
            <a:spLocks noChangeArrowheads="1"/>
          </p:cNvSpPr>
          <p:nvPr/>
        </p:nvSpPr>
        <p:spPr bwMode="auto">
          <a:xfrm>
            <a:off x="2227263" y="2801938"/>
            <a:ext cx="1552575" cy="74136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794" name="Oval 10"/>
          <p:cNvSpPr>
            <a:spLocks noChangeArrowheads="1"/>
          </p:cNvSpPr>
          <p:nvPr/>
        </p:nvSpPr>
        <p:spPr bwMode="auto">
          <a:xfrm>
            <a:off x="3162300" y="3541713"/>
            <a:ext cx="1554163" cy="74136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795" name="AutoShape 11"/>
          <p:cNvSpPr>
            <a:spLocks noChangeArrowheads="1"/>
          </p:cNvSpPr>
          <p:nvPr/>
        </p:nvSpPr>
        <p:spPr bwMode="auto">
          <a:xfrm>
            <a:off x="1042988" y="2997200"/>
            <a:ext cx="504825" cy="431800"/>
          </a:xfrm>
          <a:custGeom>
            <a:avLst/>
            <a:gdLst>
              <a:gd name="T0" fmla="*/ 378619 w 21600"/>
              <a:gd name="T1" fmla="*/ 0 h 21600"/>
              <a:gd name="T2" fmla="*/ 0 w 21600"/>
              <a:gd name="T3" fmla="*/ 215900 h 21600"/>
              <a:gd name="T4" fmla="*/ 378619 w 21600"/>
              <a:gd name="T5" fmla="*/ 431800 h 21600"/>
              <a:gd name="T6" fmla="*/ 504825 w 21600"/>
              <a:gd name="T7" fmla="*/ 2159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96" name="AutoShape 12"/>
          <p:cNvSpPr>
            <a:spLocks noChangeArrowheads="1"/>
          </p:cNvSpPr>
          <p:nvPr/>
        </p:nvSpPr>
        <p:spPr bwMode="auto">
          <a:xfrm>
            <a:off x="1906588" y="3727450"/>
            <a:ext cx="504825" cy="431800"/>
          </a:xfrm>
          <a:custGeom>
            <a:avLst/>
            <a:gdLst>
              <a:gd name="T0" fmla="*/ 378619 w 21600"/>
              <a:gd name="T1" fmla="*/ 0 h 21600"/>
              <a:gd name="T2" fmla="*/ 0 w 21600"/>
              <a:gd name="T3" fmla="*/ 215900 h 21600"/>
              <a:gd name="T4" fmla="*/ 378619 w 21600"/>
              <a:gd name="T5" fmla="*/ 431800 h 21600"/>
              <a:gd name="T6" fmla="*/ 504825 w 21600"/>
              <a:gd name="T7" fmla="*/ 2159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97" name="AutoShape 13"/>
          <p:cNvSpPr>
            <a:spLocks noChangeArrowheads="1"/>
          </p:cNvSpPr>
          <p:nvPr/>
        </p:nvSpPr>
        <p:spPr bwMode="auto">
          <a:xfrm>
            <a:off x="5076825" y="2060575"/>
            <a:ext cx="503238" cy="5048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假</a:t>
            </a:r>
          </a:p>
        </p:txBody>
      </p:sp>
      <p:sp>
        <p:nvSpPr>
          <p:cNvPr id="246798" name="AutoShape 14"/>
          <p:cNvSpPr>
            <a:spLocks noChangeArrowheads="1"/>
          </p:cNvSpPr>
          <p:nvPr/>
        </p:nvSpPr>
        <p:spPr bwMode="auto">
          <a:xfrm>
            <a:off x="271463" y="5157788"/>
            <a:ext cx="504825" cy="431800"/>
          </a:xfrm>
          <a:custGeom>
            <a:avLst/>
            <a:gdLst>
              <a:gd name="T0" fmla="*/ 378619 w 21600"/>
              <a:gd name="T1" fmla="*/ 0 h 21600"/>
              <a:gd name="T2" fmla="*/ 0 w 21600"/>
              <a:gd name="T3" fmla="*/ 215900 h 21600"/>
              <a:gd name="T4" fmla="*/ 378619 w 21600"/>
              <a:gd name="T5" fmla="*/ 431800 h 21600"/>
              <a:gd name="T6" fmla="*/ 504825 w 21600"/>
              <a:gd name="T7" fmla="*/ 2159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99" name="Rectangle 15"/>
          <p:cNvSpPr>
            <a:spLocks noChangeArrowheads="1"/>
          </p:cNvSpPr>
          <p:nvPr/>
        </p:nvSpPr>
        <p:spPr bwMode="auto">
          <a:xfrm>
            <a:off x="2987675" y="4292600"/>
            <a:ext cx="5762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4000" b="1">
                <a:solidFill>
                  <a:srgbClr val="339966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zh-CN" altLang="en-US" sz="4000" b="1">
              <a:solidFill>
                <a:srgbClr val="339966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6800" name="Rectangle 16"/>
          <p:cNvSpPr>
            <a:spLocks noChangeArrowheads="1"/>
          </p:cNvSpPr>
          <p:nvPr/>
        </p:nvSpPr>
        <p:spPr bwMode="auto">
          <a:xfrm>
            <a:off x="1187450" y="5734050"/>
            <a:ext cx="5762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4000" b="1">
                <a:solidFill>
                  <a:srgbClr val="339966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zh-CN" altLang="en-US" sz="4000" b="1">
              <a:solidFill>
                <a:srgbClr val="339966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6801" name="AutoShape 17"/>
          <p:cNvSpPr>
            <a:spLocks noChangeArrowheads="1"/>
          </p:cNvSpPr>
          <p:nvPr/>
        </p:nvSpPr>
        <p:spPr bwMode="auto">
          <a:xfrm>
            <a:off x="179388" y="2133600"/>
            <a:ext cx="504825" cy="431800"/>
          </a:xfrm>
          <a:custGeom>
            <a:avLst/>
            <a:gdLst>
              <a:gd name="T0" fmla="*/ 378619 w 21600"/>
              <a:gd name="T1" fmla="*/ 0 h 21600"/>
              <a:gd name="T2" fmla="*/ 0 w 21600"/>
              <a:gd name="T3" fmla="*/ 215900 h 21600"/>
              <a:gd name="T4" fmla="*/ 378619 w 21600"/>
              <a:gd name="T5" fmla="*/ 431800 h 21600"/>
              <a:gd name="T6" fmla="*/ 504825 w 21600"/>
              <a:gd name="T7" fmla="*/ 2159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6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6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6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6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6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6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67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67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24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46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6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46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46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46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46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24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679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4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46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46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4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9" grpId="0" animBg="1"/>
      <p:bldP spid="246790" grpId="0" animBg="1"/>
      <p:bldP spid="246791" grpId="0" animBg="1"/>
      <p:bldP spid="246791" grpId="1" animBg="1"/>
      <p:bldP spid="246792" grpId="0" animBg="1"/>
      <p:bldP spid="246792" grpId="1" animBg="1"/>
      <p:bldP spid="246792" grpId="2" animBg="1"/>
      <p:bldP spid="246792" grpId="3" animBg="1"/>
      <p:bldP spid="246793" grpId="0" animBg="1"/>
      <p:bldP spid="246793" grpId="1" animBg="1"/>
      <p:bldP spid="246794" grpId="0" animBg="1"/>
      <p:bldP spid="246794" grpId="1" animBg="1"/>
      <p:bldP spid="246795" grpId="0" animBg="1"/>
      <p:bldP spid="246795" grpId="1" animBg="1"/>
      <p:bldP spid="246795" grpId="2" animBg="1"/>
      <p:bldP spid="246796" grpId="0" animBg="1"/>
      <p:bldP spid="246796" grpId="1" animBg="1"/>
      <p:bldP spid="246796" grpId="2" animBg="1"/>
      <p:bldP spid="246797" grpId="0"/>
      <p:bldP spid="246797" grpId="1" animBg="1"/>
      <p:bldP spid="246798" grpId="0" animBg="1"/>
      <p:bldP spid="246798" grpId="1" animBg="1"/>
      <p:bldP spid="246798" grpId="2" animBg="1"/>
      <p:bldP spid="246799" grpId="0"/>
      <p:bldP spid="246799" grpId="1"/>
      <p:bldP spid="246800" grpId="0"/>
      <p:bldP spid="246801" grpId="0" animBg="1"/>
      <p:bldP spid="246801" grpId="1" animBg="1"/>
      <p:bldP spid="246801" grpId="2" animBg="1"/>
      <p:bldP spid="246801" grpId="3" animBg="1"/>
      <p:bldP spid="246801" grpId="4" animBg="1"/>
      <p:bldP spid="246801" grpId="5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F22F084-D305-4997-B00B-B9472E772AB6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-36513" y="76200"/>
            <a:ext cx="3744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计算函数：</a:t>
            </a:r>
          </a:p>
        </p:txBody>
      </p:sp>
      <p:graphicFrame>
        <p:nvGraphicFramePr>
          <p:cNvPr id="248835" name="Object 3"/>
          <p:cNvGraphicFramePr>
            <a:graphicFrameLocks noChangeAspect="1"/>
          </p:cNvGraphicFramePr>
          <p:nvPr/>
        </p:nvGraphicFramePr>
        <p:xfrm>
          <a:off x="-36513" y="692150"/>
          <a:ext cx="4138613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Equation" r:id="rId3" imgW="1905000" imgH="723900" progId="Equation.2">
                  <p:embed/>
                </p:oleObj>
              </mc:Choice>
              <mc:Fallback>
                <p:oleObj name="Equation" r:id="rId3" imgW="1905000" imgH="723900" progId="Equation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692150"/>
                        <a:ext cx="4138613" cy="19780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4081463" y="0"/>
            <a:ext cx="5062537" cy="594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#include &lt;stdio.h&gt;</a:t>
            </a:r>
          </a:p>
          <a:p>
            <a:pPr algn="just" eaLnBrk="1" hangingPunct="1"/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#include &lt;math.h&gt;</a:t>
            </a:r>
          </a:p>
          <a:p>
            <a:pPr algn="just" eaLnBrk="1" hangingPunct="1"/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int main(void)</a:t>
            </a:r>
          </a:p>
          <a:p>
            <a:pPr algn="just" eaLnBrk="1" hangingPunct="1"/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{float x,y;</a:t>
            </a:r>
          </a:p>
          <a:p>
            <a:pPr algn="just" eaLnBrk="1" hangingPunct="1"/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printf("\tinput x: ");</a:t>
            </a:r>
          </a:p>
          <a:p>
            <a:pPr algn="just" eaLnBrk="1" hangingPunct="1"/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scanf("%f",&amp;x);</a:t>
            </a:r>
          </a:p>
          <a:p>
            <a:pPr algn="just" eaLnBrk="1" hangingPunct="1"/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if</a:t>
            </a:r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(x&lt;-3.0)</a:t>
            </a:r>
          </a:p>
          <a:p>
            <a:pPr algn="just" eaLnBrk="1" hangingPunct="1"/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 y=x-1.0;</a:t>
            </a:r>
          </a:p>
          <a:p>
            <a:pPr algn="just" eaLnBrk="1" hangingPunct="1"/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else</a:t>
            </a:r>
          </a:p>
          <a:p>
            <a:pPr algn="just" eaLnBrk="1" hangingPunct="1"/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kumimoji="1" lang="en-US" altLang="zh-CN" sz="24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if</a:t>
            </a:r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kumimoji="1" lang="en-US" altLang="zh-CN" sz="2400" b="1" u="sng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x&gt;=-3.0&amp;&amp;</a:t>
            </a:r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x&lt;=3.0)</a:t>
            </a:r>
          </a:p>
          <a:p>
            <a:pPr algn="just" eaLnBrk="1" hangingPunct="1"/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    y=sqrt(9.0-x*x);</a:t>
            </a:r>
          </a:p>
          <a:p>
            <a:pPr algn="just" eaLnBrk="1" hangingPunct="1"/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kumimoji="1" lang="en-US" altLang="zh-CN" sz="24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else</a:t>
            </a:r>
          </a:p>
          <a:p>
            <a:pPr algn="just" eaLnBrk="1" hangingPunct="1"/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    y=log10(x);</a:t>
            </a:r>
          </a:p>
          <a:p>
            <a:pPr algn="just" eaLnBrk="1" hangingPunct="1"/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printf("\tx=%.1f\ty=%.1f\n",x,y);</a:t>
            </a:r>
          </a:p>
          <a:p>
            <a:pPr algn="just" eaLnBrk="1" hangingPunct="1"/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return 0;</a:t>
            </a:r>
          </a:p>
          <a:p>
            <a:pPr algn="just" eaLnBrk="1" hangingPunct="1"/>
            <a:r>
              <a:rPr kumimoji="1"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}</a:t>
            </a: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-36513" y="4818063"/>
            <a:ext cx="3394076" cy="2066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if(x&lt;-3.0) y=x-1.0;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if(</a:t>
            </a:r>
            <a:r>
              <a:rPr kumimoji="1" lang="en-US" altLang="zh-CN" sz="2800" b="1" u="sng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x&gt;=-3.0&amp;&amp;</a:t>
            </a:r>
            <a:r>
              <a:rPr kumimoji="1"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x&lt;=3.0)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 y=sqrt(9.0-x*x);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if(x&gt;3) y=log10(x);</a:t>
            </a:r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0" y="2708275"/>
            <a:ext cx="3384550" cy="2066925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if(x&lt;-3.0) y=x-1.0;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else if(x&lt;=3.0)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 y=sqrt(9.0-x*x);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else  y=log10(x);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/>
      <p:bldP spid="248836" grpId="0" animBg="1" autoUpdateAnimBg="0"/>
      <p:bldP spid="248837" grpId="0" animBg="1" autoUpdateAnimBg="0"/>
      <p:bldP spid="24883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CAAB9B7-9B78-4968-A767-34B67D52F35E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611188" y="1196975"/>
            <a:ext cx="7921625" cy="237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28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if (x &gt; 0)</a:t>
            </a:r>
          </a:p>
          <a:p>
            <a:pPr eaLnBrk="1" hangingPunct="1"/>
            <a:r>
              <a:rPr lang="en-GB" altLang="zh-CN" sz="28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if (y &gt; 1) </a:t>
            </a:r>
          </a:p>
          <a:p>
            <a:pPr eaLnBrk="1" hangingPunct="1"/>
            <a:r>
              <a:rPr lang="en-GB" altLang="zh-CN" sz="28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   z = 1;</a:t>
            </a:r>
          </a:p>
          <a:p>
            <a:pPr eaLnBrk="1" hangingPunct="1"/>
            <a:r>
              <a:rPr lang="en-GB" altLang="zh-CN" sz="28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else </a:t>
            </a:r>
            <a:r>
              <a:rPr lang="en-GB" altLang="zh-CN" sz="2800">
                <a:solidFill>
                  <a:srgbClr val="FF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/*</a:t>
            </a:r>
            <a:r>
              <a:rPr lang="zh-CN" altLang="en-GB" sz="280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这个</a:t>
            </a:r>
            <a:r>
              <a:rPr lang="zh-CN" altLang="en-GB" sz="2800">
                <a:solidFill>
                  <a:srgbClr val="FF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GB" altLang="zh-CN" sz="2800">
                <a:solidFill>
                  <a:srgbClr val="FF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else </a:t>
            </a:r>
            <a:r>
              <a:rPr lang="zh-CN" altLang="en-GB" sz="280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部分属于哪个</a:t>
            </a:r>
            <a:r>
              <a:rPr lang="zh-CN" altLang="en-GB" sz="2800">
                <a:solidFill>
                  <a:srgbClr val="FF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GB" altLang="zh-CN" sz="2800">
                <a:solidFill>
                  <a:srgbClr val="FF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if</a:t>
            </a:r>
            <a:r>
              <a:rPr lang="zh-CN" altLang="en-GB" sz="2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？</a:t>
            </a:r>
            <a:r>
              <a:rPr lang="zh-CN" altLang="en-GB" sz="2800">
                <a:solidFill>
                  <a:srgbClr val="FF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*</a:t>
            </a:r>
            <a:r>
              <a:rPr lang="en-GB" altLang="zh-CN" sz="2800">
                <a:solidFill>
                  <a:srgbClr val="FF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/</a:t>
            </a:r>
          </a:p>
          <a:p>
            <a:pPr eaLnBrk="1" hangingPunct="1"/>
            <a:r>
              <a:rPr lang="en-GB" altLang="zh-CN" sz="28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z = 2; 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</a:rPr>
              <a:t>嵌套 </a:t>
            </a:r>
            <a:r>
              <a:rPr lang="en-US" altLang="zh-CN" b="1" smtClean="0">
                <a:solidFill>
                  <a:schemeClr val="bg2"/>
                </a:solidFill>
              </a:rPr>
              <a:t>if </a:t>
            </a:r>
            <a:r>
              <a:rPr lang="zh-CN" altLang="en-US" b="1" smtClean="0">
                <a:solidFill>
                  <a:schemeClr val="bg2"/>
                </a:solidFill>
              </a:rPr>
              <a:t>结构</a:t>
            </a:r>
          </a:p>
        </p:txBody>
      </p:sp>
      <p:sp>
        <p:nvSpPr>
          <p:cNvPr id="249861" name="Rectangle 5"/>
          <p:cNvSpPr>
            <a:spLocks noChangeArrowheads="1"/>
          </p:cNvSpPr>
          <p:nvPr/>
        </p:nvSpPr>
        <p:spPr bwMode="auto">
          <a:xfrm>
            <a:off x="539750" y="3789363"/>
            <a:ext cx="7848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zh-CN" altLang="en-US" sz="28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语言规定，每个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else </a:t>
            </a:r>
            <a:r>
              <a:rPr lang="zh-CN" altLang="en-US" sz="28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总属于前面最近的</a:t>
            </a:r>
            <a:r>
              <a:rPr lang="zh-CN" altLang="en-US" sz="28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那个缺少对应的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else </a:t>
            </a:r>
            <a:r>
              <a:rPr lang="zh-CN" altLang="en-US" sz="28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部分的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if </a:t>
            </a:r>
            <a:r>
              <a:rPr lang="zh-CN" altLang="en-US" sz="28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语句。</a:t>
            </a:r>
          </a:p>
          <a:p>
            <a:pPr eaLnBrk="1" hangingPunct="1"/>
            <a:endParaRPr lang="zh-CN" altLang="en-US" sz="28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提倡使用大括号括起来</a:t>
            </a:r>
            <a:r>
              <a:rPr lang="en-US" altLang="zh-CN" sz="28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以避免看起来有二义性。</a:t>
            </a:r>
          </a:p>
        </p:txBody>
      </p:sp>
      <p:sp>
        <p:nvSpPr>
          <p:cNvPr id="249862" name="WordArt 6"/>
          <p:cNvSpPr>
            <a:spLocks noChangeArrowheads="1" noChangeShapeType="1" noTextEdit="1"/>
          </p:cNvSpPr>
          <p:nvPr/>
        </p:nvSpPr>
        <p:spPr bwMode="auto">
          <a:xfrm>
            <a:off x="6516688" y="2349500"/>
            <a:ext cx="762000" cy="8651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FF00"/>
                    </a:gs>
                    <a:gs pos="50000">
                      <a:srgbClr val="007600"/>
                    </a:gs>
                    <a:gs pos="100000">
                      <a:srgbClr val="00FF00"/>
                    </a:gs>
                  </a:gsLst>
                  <a:lin ang="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/>
      <p:bldP spid="24986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7977ECF-73BE-4168-A358-3D6EDBC255F1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读程序，写结果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#include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&lt;stdio.h&gt;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	int a=2,b=1,c=3;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	 if (a&lt;b)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    	if (b=1) c=0;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 	else c+=1;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 	printf(“%d\n”,c);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 	return 0;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C0846CF-0D79-46E8-9658-013A4A356CAF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611188" y="1196975"/>
            <a:ext cx="8532812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400"/>
              <a:t>switch-case </a:t>
            </a:r>
            <a:r>
              <a:rPr lang="zh-CN" altLang="en-US" sz="2400"/>
              <a:t>语句是多路判断语句</a:t>
            </a:r>
          </a:p>
          <a:p>
            <a:r>
              <a:rPr lang="en-US" altLang="zh-CN" sz="2400"/>
              <a:t>switch </a:t>
            </a:r>
            <a:r>
              <a:rPr lang="zh-CN" altLang="en-US" sz="2400"/>
              <a:t>语句计算条件表达式并对照多个常数值进行检查</a:t>
            </a:r>
            <a:endParaRPr lang="en-GB" altLang="zh-CN" sz="240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  <a:latin typeface="Times New Roman" panose="02020603050405020304" pitchFamily="18" charset="0"/>
              </a:rPr>
              <a:t>switch </a:t>
            </a:r>
            <a:r>
              <a:rPr lang="zh-CN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t>结构</a:t>
            </a: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611188" y="2205038"/>
            <a:ext cx="7993062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tabLst>
                <a:tab pos="468313" algn="l"/>
                <a:tab pos="1382713" algn="l"/>
              </a:tabLst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68313" algn="l"/>
                <a:tab pos="1382713" algn="l"/>
              </a:tabLst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68313" algn="l"/>
                <a:tab pos="1382713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68313" algn="l"/>
                <a:tab pos="1382713" algn="l"/>
              </a:tabLst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68313" algn="l"/>
                <a:tab pos="1382713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68313" algn="l"/>
                <a:tab pos="1382713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68313" algn="l"/>
                <a:tab pos="1382713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68313" algn="l"/>
                <a:tab pos="1382713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68313" algn="l"/>
                <a:tab pos="1382713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 b="1">
                <a:latin typeface="Arial" panose="020B0604020202020204" pitchFamily="34" charset="0"/>
              </a:rPr>
              <a:t>switch (</a:t>
            </a:r>
            <a:r>
              <a:rPr lang="zh-CN" altLang="en-GB" sz="1800"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en-GB" altLang="zh-CN" sz="1800" b="1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 b="1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 b="1">
                <a:latin typeface="Arial" panose="020B0604020202020204" pitchFamily="34" charset="0"/>
              </a:rPr>
              <a:t>      case </a:t>
            </a:r>
            <a:r>
              <a:rPr lang="zh-CN" altLang="en-GB" sz="1800">
                <a:latin typeface="Arial" panose="020B0604020202020204" pitchFamily="34" charset="0"/>
                <a:ea typeface="黑体" panose="02010609060101010101" pitchFamily="49" charset="-122"/>
              </a:rPr>
              <a:t>常量 </a:t>
            </a:r>
            <a:r>
              <a:rPr lang="en-GB" altLang="zh-CN" sz="1800" b="1">
                <a:latin typeface="Arial" panose="020B0604020202020204" pitchFamily="34" charset="0"/>
              </a:rPr>
              <a:t>1: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 b="1">
                <a:latin typeface="Arial" panose="020B0604020202020204" pitchFamily="34" charset="0"/>
              </a:rPr>
              <a:t>		</a:t>
            </a:r>
            <a:r>
              <a:rPr lang="zh-CN" altLang="en-GB" sz="1800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r>
              <a:rPr lang="en-GB" altLang="zh-CN" sz="1800" b="1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 b="1">
                <a:latin typeface="Arial" panose="020B0604020202020204" pitchFamily="34" charset="0"/>
              </a:rPr>
              <a:t>		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zh-CN" sz="18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 b="1">
                <a:latin typeface="Arial" panose="020B0604020202020204" pitchFamily="34" charset="0"/>
              </a:rPr>
              <a:t>      case </a:t>
            </a:r>
            <a:r>
              <a:rPr lang="zh-CN" altLang="en-GB" sz="1800">
                <a:latin typeface="Arial" panose="020B0604020202020204" pitchFamily="34" charset="0"/>
                <a:ea typeface="黑体" panose="02010609060101010101" pitchFamily="49" charset="-122"/>
              </a:rPr>
              <a:t>常量</a:t>
            </a:r>
            <a:r>
              <a:rPr lang="zh-CN" altLang="en-GB" sz="1800" b="1">
                <a:latin typeface="Arial" panose="020B0604020202020204" pitchFamily="34" charset="0"/>
              </a:rPr>
              <a:t> </a:t>
            </a:r>
            <a:r>
              <a:rPr lang="en-GB" altLang="zh-CN" sz="1800" b="1">
                <a:latin typeface="Arial" panose="020B0604020202020204" pitchFamily="34" charset="0"/>
              </a:rPr>
              <a:t>2: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 b="1">
                <a:latin typeface="Arial" panose="020B0604020202020204" pitchFamily="34" charset="0"/>
              </a:rPr>
              <a:t>		</a:t>
            </a:r>
            <a:r>
              <a:rPr lang="zh-CN" altLang="en-GB" sz="1800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r>
              <a:rPr lang="en-GB" altLang="zh-CN" sz="1800" b="1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 b="1">
                <a:latin typeface="Arial" panose="020B0604020202020204" pitchFamily="34" charset="0"/>
              </a:rPr>
              <a:t>		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 b="1">
                <a:latin typeface="Arial" panose="020B0604020202020204" pitchFamily="34" charset="0"/>
              </a:rPr>
              <a:t>		﹕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 b="1">
                <a:latin typeface="Arial" panose="020B0604020202020204" pitchFamily="34" charset="0"/>
              </a:rPr>
              <a:t>		﹕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 b="1">
                <a:latin typeface="Arial" panose="020B0604020202020204" pitchFamily="34" charset="0"/>
              </a:rPr>
              <a:t>	default: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 b="1">
                <a:latin typeface="Arial" panose="020B0604020202020204" pitchFamily="34" charset="0"/>
              </a:rPr>
              <a:t>		</a:t>
            </a:r>
            <a:r>
              <a:rPr lang="zh-CN" altLang="en-GB" sz="1800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r>
              <a:rPr lang="en-GB" altLang="zh-CN" sz="1800" b="1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 b="1">
                <a:latin typeface="Arial" panose="020B0604020202020204" pitchFamily="34" charset="0"/>
              </a:rPr>
              <a:t>}</a:t>
            </a:r>
            <a:endParaRPr lang="en-US" altLang="zh-CN" sz="1800" b="1">
              <a:latin typeface="Arial" panose="020B0604020202020204" pitchFamily="34" charset="0"/>
            </a:endParaRPr>
          </a:p>
        </p:txBody>
      </p:sp>
      <p:sp>
        <p:nvSpPr>
          <p:cNvPr id="211973" name="AutoShape 5"/>
          <p:cNvSpPr>
            <a:spLocks noChangeArrowheads="1"/>
          </p:cNvSpPr>
          <p:nvPr/>
        </p:nvSpPr>
        <p:spPr bwMode="auto">
          <a:xfrm>
            <a:off x="3419475" y="2060575"/>
            <a:ext cx="2303463" cy="57626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计算表达式的值</a:t>
            </a:r>
          </a:p>
        </p:txBody>
      </p:sp>
      <p:sp>
        <p:nvSpPr>
          <p:cNvPr id="211974" name="Oval 6"/>
          <p:cNvSpPr>
            <a:spLocks noChangeArrowheads="1"/>
          </p:cNvSpPr>
          <p:nvPr/>
        </p:nvSpPr>
        <p:spPr bwMode="auto">
          <a:xfrm>
            <a:off x="1331913" y="2060575"/>
            <a:ext cx="1223962" cy="5032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1975" name="AutoShape 7"/>
          <p:cNvSpPr>
            <a:spLocks noChangeArrowheads="1"/>
          </p:cNvSpPr>
          <p:nvPr/>
        </p:nvSpPr>
        <p:spPr bwMode="auto">
          <a:xfrm>
            <a:off x="3419475" y="2852738"/>
            <a:ext cx="2232025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如果等于常量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 rot="279478">
            <a:off x="2627313" y="2852738"/>
            <a:ext cx="576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4000" b="1">
                <a:solidFill>
                  <a:srgbClr val="339966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zh-CN" altLang="en-US" sz="4000" b="1">
              <a:solidFill>
                <a:srgbClr val="339966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11977" name="AutoShape 9"/>
          <p:cNvSpPr>
            <a:spLocks noChangeArrowheads="1"/>
          </p:cNvSpPr>
          <p:nvPr/>
        </p:nvSpPr>
        <p:spPr bwMode="auto">
          <a:xfrm>
            <a:off x="3492500" y="3789363"/>
            <a:ext cx="2232025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如果等于常量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11978" name="Rectangle 10"/>
          <p:cNvSpPr>
            <a:spLocks noChangeArrowheads="1"/>
          </p:cNvSpPr>
          <p:nvPr/>
        </p:nvSpPr>
        <p:spPr bwMode="auto">
          <a:xfrm rot="279478">
            <a:off x="2627313" y="4005263"/>
            <a:ext cx="576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4000" b="1">
                <a:solidFill>
                  <a:srgbClr val="339966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zh-CN" altLang="en-US" sz="4000" b="1">
              <a:solidFill>
                <a:srgbClr val="339966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11979" name="AutoShape 11"/>
          <p:cNvSpPr>
            <a:spLocks noChangeArrowheads="1"/>
          </p:cNvSpPr>
          <p:nvPr/>
        </p:nvSpPr>
        <p:spPr bwMode="auto">
          <a:xfrm>
            <a:off x="3419475" y="5157788"/>
            <a:ext cx="3241675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如果没有找到匹配的值</a:t>
            </a:r>
          </a:p>
        </p:txBody>
      </p:sp>
      <p:sp>
        <p:nvSpPr>
          <p:cNvPr id="211980" name="Rectangle 12"/>
          <p:cNvSpPr>
            <a:spLocks noChangeArrowheads="1"/>
          </p:cNvSpPr>
          <p:nvPr/>
        </p:nvSpPr>
        <p:spPr bwMode="auto">
          <a:xfrm rot="279478">
            <a:off x="2484438" y="5373688"/>
            <a:ext cx="576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4000" b="1">
                <a:solidFill>
                  <a:srgbClr val="339966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zh-CN" altLang="en-US" sz="4000" b="1">
              <a:solidFill>
                <a:srgbClr val="339966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11981" name="Oval 13"/>
          <p:cNvSpPr>
            <a:spLocks noChangeArrowheads="1"/>
          </p:cNvSpPr>
          <p:nvPr/>
        </p:nvSpPr>
        <p:spPr bwMode="auto">
          <a:xfrm>
            <a:off x="1547813" y="2636838"/>
            <a:ext cx="1122362" cy="596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1982" name="Oval 14"/>
          <p:cNvSpPr>
            <a:spLocks noChangeArrowheads="1"/>
          </p:cNvSpPr>
          <p:nvPr/>
        </p:nvSpPr>
        <p:spPr bwMode="auto">
          <a:xfrm>
            <a:off x="1547813" y="3716338"/>
            <a:ext cx="1131887" cy="596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1983" name="Oval 15"/>
          <p:cNvSpPr>
            <a:spLocks noChangeArrowheads="1"/>
          </p:cNvSpPr>
          <p:nvPr/>
        </p:nvSpPr>
        <p:spPr bwMode="auto">
          <a:xfrm>
            <a:off x="900113" y="5013325"/>
            <a:ext cx="1657350" cy="596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1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1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1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1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11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11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1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1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1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1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1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1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19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19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19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19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3" dur="indefinite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6" dur="indefinite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11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6" dur="indefinite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9" dur="indefinite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1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 build="allAtOnce"/>
      <p:bldP spid="211973" grpId="0" animBg="1"/>
      <p:bldP spid="211974" grpId="0" animBg="1"/>
      <p:bldP spid="211974" grpId="1" animBg="1"/>
      <p:bldP spid="211975" grpId="0" animBg="1"/>
      <p:bldP spid="211975" grpId="1" animBg="1"/>
      <p:bldP spid="211976" grpId="0"/>
      <p:bldP spid="211976" grpId="1"/>
      <p:bldP spid="211977" grpId="0" animBg="1"/>
      <p:bldP spid="211977" grpId="1" animBg="1"/>
      <p:bldP spid="211978" grpId="0"/>
      <p:bldP spid="211978" grpId="1"/>
      <p:bldP spid="211979" grpId="0" animBg="1"/>
      <p:bldP spid="211980" grpId="0"/>
      <p:bldP spid="211981" grpId="0" animBg="1"/>
      <p:bldP spid="211981" grpId="1" animBg="1"/>
      <p:bldP spid="211982" grpId="0" animBg="1"/>
      <p:bldP spid="211982" grpId="1" animBg="1"/>
      <p:bldP spid="2119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54571CA-A0E9-4469-A638-9E76548FD1AC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switch </a:t>
            </a: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结构使用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539750" y="1557338"/>
            <a:ext cx="7848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191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382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573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764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336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908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480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052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/>
              <a:t>问题描述：</a:t>
            </a:r>
          </a:p>
          <a:p>
            <a:pPr>
              <a:lnSpc>
                <a:spcPct val="120000"/>
              </a:lnSpc>
            </a:pPr>
            <a:r>
              <a:rPr lang="zh-CN" altLang="en-US"/>
              <a:t>要求用户输入一个字符值并检查它是否为元音字母。 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539750" y="979488"/>
            <a:ext cx="8135938" cy="5257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char in_char;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printf("</a:t>
            </a:r>
            <a:r>
              <a:rPr lang="zh-CN" altLang="en-GB" sz="22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请输入一个小写字母</a:t>
            </a:r>
            <a:r>
              <a:rPr lang="zh-CN" altLang="en-GB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zh-CN" altLang="en-GB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scanf("%c", &amp;in_char);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switch(in_char)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case 'a':  printf("\n </a:t>
            </a:r>
            <a:r>
              <a:rPr lang="zh-CN" altLang="en-GB" sz="22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您输入的是元音字母</a:t>
            </a:r>
            <a:r>
              <a:rPr lang="zh-CN" altLang="en-GB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a\n");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        break;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case 'e':  printf("\n </a:t>
            </a:r>
            <a:r>
              <a:rPr lang="zh-CN" altLang="en-GB" sz="22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您输入的是元音字母</a:t>
            </a:r>
            <a:r>
              <a:rPr lang="zh-CN" altLang="en-GB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e\n");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        break;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case 'i':   printf("\n </a:t>
            </a:r>
            <a:r>
              <a:rPr lang="zh-CN" altLang="en-GB" sz="22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您输入的是元音字母</a:t>
            </a:r>
            <a:r>
              <a:rPr lang="zh-CN" altLang="en-GB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i\n");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        break;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case 'o':  printf("\n </a:t>
            </a:r>
            <a:r>
              <a:rPr lang="zh-CN" altLang="en-GB" sz="22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您输入的是元音字母</a:t>
            </a:r>
            <a:r>
              <a:rPr lang="zh-CN" altLang="en-GB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o\n");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        break;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case 'u':  printf("\n </a:t>
            </a:r>
            <a:r>
              <a:rPr lang="zh-CN" altLang="en-GB" sz="22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您输入的是元音字母</a:t>
            </a:r>
            <a:r>
              <a:rPr lang="zh-CN" altLang="en-GB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u\n");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        break;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default:  printf("\n </a:t>
            </a:r>
            <a:r>
              <a:rPr lang="zh-CN" altLang="en-GB" sz="22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您输入的不是元音字母</a:t>
            </a:r>
            <a:r>
              <a:rPr lang="zh-CN" altLang="en-GB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\n");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14022" name="Group 6"/>
          <p:cNvGrpSpPr>
            <a:grpSpLocks/>
          </p:cNvGrpSpPr>
          <p:nvPr/>
        </p:nvGrpSpPr>
        <p:grpSpPr bwMode="auto">
          <a:xfrm>
            <a:off x="6948488" y="1106488"/>
            <a:ext cx="1295400" cy="1817687"/>
            <a:chOff x="4320" y="894"/>
            <a:chExt cx="1296" cy="1362"/>
          </a:xfrm>
        </p:grpSpPr>
        <p:sp>
          <p:nvSpPr>
            <p:cNvPr id="44050" name="Rectangle 7"/>
            <p:cNvSpPr>
              <a:spLocks noChangeArrowheads="1"/>
            </p:cNvSpPr>
            <p:nvPr/>
          </p:nvSpPr>
          <p:spPr bwMode="auto">
            <a:xfrm>
              <a:off x="4320" y="1056"/>
              <a:ext cx="1296" cy="1200"/>
            </a:xfrm>
            <a:prstGeom prst="rect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51" name="Text Box 8"/>
            <p:cNvSpPr txBox="1">
              <a:spLocks noChangeArrowheads="1"/>
            </p:cNvSpPr>
            <p:nvPr/>
          </p:nvSpPr>
          <p:spPr bwMode="auto">
            <a:xfrm>
              <a:off x="4628" y="894"/>
              <a:ext cx="705" cy="305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内存</a:t>
              </a:r>
            </a:p>
          </p:txBody>
        </p:sp>
      </p:grpSp>
      <p:grpSp>
        <p:nvGrpSpPr>
          <p:cNvPr id="214025" name="Group 9"/>
          <p:cNvGrpSpPr>
            <a:grpSpLocks/>
          </p:cNvGrpSpPr>
          <p:nvPr/>
        </p:nvGrpSpPr>
        <p:grpSpPr bwMode="auto">
          <a:xfrm>
            <a:off x="6892925" y="1628775"/>
            <a:ext cx="1462088" cy="1143000"/>
            <a:chOff x="3720" y="960"/>
            <a:chExt cx="921" cy="720"/>
          </a:xfrm>
        </p:grpSpPr>
        <p:sp>
          <p:nvSpPr>
            <p:cNvPr id="44048" name="Oval 10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49" name="Text Box 11"/>
            <p:cNvSpPr txBox="1">
              <a:spLocks noChangeArrowheads="1"/>
            </p:cNvSpPr>
            <p:nvPr/>
          </p:nvSpPr>
          <p:spPr bwMode="auto">
            <a:xfrm>
              <a:off x="3720" y="960"/>
              <a:ext cx="9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2"/>
                  </a:solidFill>
                  <a:latin typeface="Courier New" panose="02070309020205020404" pitchFamily="49" charset="0"/>
                </a:rPr>
                <a:t>in_char</a:t>
              </a:r>
            </a:p>
          </p:txBody>
        </p:sp>
      </p:grpSp>
      <p:sp>
        <p:nvSpPr>
          <p:cNvPr id="214028" name="AutoShape 12"/>
          <p:cNvSpPr>
            <a:spLocks noChangeArrowheads="1"/>
          </p:cNvSpPr>
          <p:nvPr/>
        </p:nvSpPr>
        <p:spPr bwMode="auto">
          <a:xfrm flipH="1">
            <a:off x="6859588" y="321310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4029" name="AutoShape 13"/>
          <p:cNvSpPr>
            <a:spLocks noChangeArrowheads="1"/>
          </p:cNvSpPr>
          <p:nvPr/>
        </p:nvSpPr>
        <p:spPr bwMode="auto">
          <a:xfrm flipH="1">
            <a:off x="3330575" y="350043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4030" name="Text Box 14"/>
          <p:cNvSpPr txBox="1">
            <a:spLocks noChangeArrowheads="1"/>
          </p:cNvSpPr>
          <p:nvPr/>
        </p:nvSpPr>
        <p:spPr bwMode="auto">
          <a:xfrm>
            <a:off x="7399338" y="21336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214031" name="Text Box 15"/>
          <p:cNvSpPr txBox="1">
            <a:spLocks noChangeArrowheads="1"/>
          </p:cNvSpPr>
          <p:nvPr/>
        </p:nvSpPr>
        <p:spPr bwMode="auto">
          <a:xfrm>
            <a:off x="5795963" y="5661025"/>
            <a:ext cx="316865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请输入一个小写字母：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214032" name="Text Box 16"/>
          <p:cNvSpPr txBox="1">
            <a:spLocks noChangeArrowheads="1"/>
          </p:cNvSpPr>
          <p:nvPr/>
        </p:nvSpPr>
        <p:spPr bwMode="auto">
          <a:xfrm>
            <a:off x="5795963" y="6056313"/>
            <a:ext cx="316865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您输入的是元音字母 </a:t>
            </a:r>
            <a:r>
              <a:rPr lang="en-GB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4033" name="AutoShape 17"/>
          <p:cNvSpPr>
            <a:spLocks noChangeArrowheads="1"/>
          </p:cNvSpPr>
          <p:nvPr/>
        </p:nvSpPr>
        <p:spPr bwMode="auto">
          <a:xfrm flipH="1">
            <a:off x="1042988" y="594995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4034" name="AutoShape 18"/>
          <p:cNvSpPr>
            <a:spLocks noChangeArrowheads="1"/>
          </p:cNvSpPr>
          <p:nvPr/>
        </p:nvSpPr>
        <p:spPr bwMode="auto">
          <a:xfrm flipH="1">
            <a:off x="2916238" y="205263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14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214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animBg="1"/>
      <p:bldP spid="214028" grpId="0" animBg="1"/>
      <p:bldP spid="214028" grpId="1" animBg="1"/>
      <p:bldP spid="214028" grpId="2" animBg="1"/>
      <p:bldP spid="214029" grpId="0" animBg="1"/>
      <p:bldP spid="214029" grpId="1" animBg="1"/>
      <p:bldP spid="214029" grpId="2" animBg="1"/>
      <p:bldP spid="214031" grpId="0" animBg="1"/>
      <p:bldP spid="214032" grpId="0" animBg="1"/>
      <p:bldP spid="214032" grpId="1" animBg="1"/>
      <p:bldP spid="214033" grpId="0" animBg="1"/>
      <p:bldP spid="214033" grpId="1" animBg="1"/>
      <p:bldP spid="214033" grpId="2" animBg="1"/>
      <p:bldP spid="214034" grpId="0" animBg="1"/>
      <p:bldP spid="214034" grpId="1" animBg="1"/>
      <p:bldP spid="214034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B367AFC-FDFB-48F4-9406-F11F268FE497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  <a:latin typeface="Times New Roman" panose="02020603050405020304" pitchFamily="18" charset="0"/>
              </a:rPr>
              <a:t>switch </a:t>
            </a:r>
            <a:r>
              <a:rPr lang="zh-CN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t>结构使用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黑体" panose="02010609060101010101" pitchFamily="49" charset="-122"/>
              </a:rPr>
              <a:t>用户输入月份，显示该月的最大天数。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468313" y="1125538"/>
            <a:ext cx="8135937" cy="5543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#include&lt;stdio.h&gt;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int main(void){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int month;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printf("\n </a:t>
            </a:r>
            <a:r>
              <a:rPr lang="zh-CN" altLang="en-GB" sz="1400" b="1">
                <a:solidFill>
                  <a:schemeClr val="bg2"/>
                </a:solidFill>
                <a:latin typeface="Arial" panose="020B0604020202020204" pitchFamily="34" charset="0"/>
              </a:rPr>
              <a:t>请输入月份数</a:t>
            </a: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");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scanf("%d",&amp;month);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switch(month){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	case 4: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	case 6: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	case 9: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	case 11: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		printf("\n </a:t>
            </a:r>
            <a:r>
              <a:rPr lang="zh-CN" altLang="en-GB" sz="1400" b="1">
                <a:solidFill>
                  <a:schemeClr val="bg2"/>
                </a:solidFill>
                <a:latin typeface="Arial" panose="020B0604020202020204" pitchFamily="34" charset="0"/>
              </a:rPr>
              <a:t>最大天数为</a:t>
            </a: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30</a:t>
            </a:r>
            <a:r>
              <a:rPr lang="zh-CN" altLang="en-GB" sz="1400" b="1">
                <a:solidFill>
                  <a:schemeClr val="bg2"/>
                </a:solidFill>
                <a:latin typeface="Arial" panose="020B0604020202020204" pitchFamily="34" charset="0"/>
              </a:rPr>
              <a:t>。</a:t>
            </a: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\n");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		break;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	case 1: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	case 3: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	case 5: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	case 7: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	case 8: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	case 10: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	case 12: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		printf("\n</a:t>
            </a:r>
            <a:r>
              <a:rPr lang="zh-CN" altLang="en-GB" sz="1400" b="1">
                <a:solidFill>
                  <a:schemeClr val="bg2"/>
                </a:solidFill>
                <a:latin typeface="Arial" panose="020B0604020202020204" pitchFamily="34" charset="0"/>
              </a:rPr>
              <a:t>最大天数为</a:t>
            </a: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31</a:t>
            </a:r>
            <a:r>
              <a:rPr lang="zh-CN" altLang="en-GB" sz="1400" b="1">
                <a:solidFill>
                  <a:schemeClr val="bg2"/>
                </a:solidFill>
                <a:latin typeface="Arial" panose="020B0604020202020204" pitchFamily="34" charset="0"/>
              </a:rPr>
              <a:t>。</a:t>
            </a: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\n");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		break;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	case 2: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		printf("\n</a:t>
            </a:r>
            <a:r>
              <a:rPr lang="zh-CN" altLang="en-GB" sz="1400" b="1">
                <a:solidFill>
                  <a:schemeClr val="bg2"/>
                </a:solidFill>
                <a:latin typeface="Arial" panose="020B0604020202020204" pitchFamily="34" charset="0"/>
              </a:rPr>
              <a:t>最大天数为</a:t>
            </a: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28</a:t>
            </a:r>
            <a:r>
              <a:rPr lang="zh-CN" altLang="en-GB" sz="1400" b="1">
                <a:solidFill>
                  <a:schemeClr val="bg2"/>
                </a:solidFill>
                <a:latin typeface="Arial" panose="020B0604020202020204" pitchFamily="34" charset="0"/>
              </a:rPr>
              <a:t>或</a:t>
            </a: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29\n");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		break;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	default: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		printf("\n</a:t>
            </a:r>
            <a:r>
              <a:rPr lang="zh-CN" altLang="en-GB" sz="1400" b="1">
                <a:solidFill>
                  <a:schemeClr val="bg2"/>
                </a:solidFill>
                <a:latin typeface="Arial" panose="020B0604020202020204" pitchFamily="34" charset="0"/>
              </a:rPr>
              <a:t>错误输入</a:t>
            </a: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\n");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          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4B5D12E-D340-4028-95DC-40EC3A0A3879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  <a:latin typeface="Times New Roman" panose="02020603050405020304" pitchFamily="18" charset="0"/>
              </a:rPr>
              <a:t>switch </a:t>
            </a:r>
            <a:r>
              <a:rPr lang="zh-CN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t>结构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4537075" cy="5545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黑体" panose="02010609060101010101" pitchFamily="49" charset="-122"/>
              </a:rPr>
              <a:t>在使用</a:t>
            </a:r>
            <a:r>
              <a:rPr lang="en-US" altLang="zh-CN" sz="2400" dirty="0" smtClean="0">
                <a:ea typeface="宋体" panose="02010600030101010101" pitchFamily="2" charset="-122"/>
              </a:rPr>
              <a:t>switch</a:t>
            </a:r>
            <a:r>
              <a:rPr lang="zh-CN" altLang="en-US" sz="2400" dirty="0" smtClean="0">
                <a:ea typeface="黑体" panose="02010609060101010101" pitchFamily="49" charset="-122"/>
              </a:rPr>
              <a:t>结构时应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</a:rPr>
              <a:t>注意以下几点</a:t>
            </a:r>
            <a:r>
              <a:rPr lang="zh-CN" altLang="en-US" sz="2400" dirty="0" smtClean="0">
                <a:ea typeface="黑体" panose="02010609060101010101" pitchFamily="49" charset="-122"/>
              </a:rPr>
              <a:t>：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黑体" panose="02010609060101010101" pitchFamily="49" charset="-122"/>
              </a:rPr>
              <a:t>在</a:t>
            </a:r>
            <a:r>
              <a:rPr lang="en-US" altLang="zh-CN" dirty="0" smtClean="0">
                <a:ea typeface="宋体" panose="02010600030101010101" pitchFamily="2" charset="-122"/>
              </a:rPr>
              <a:t>case</a:t>
            </a:r>
            <a:r>
              <a:rPr lang="zh-CN" altLang="en-US" dirty="0" smtClean="0">
                <a:ea typeface="黑体" panose="02010609060101010101" pitchFamily="49" charset="-122"/>
              </a:rPr>
              <a:t>后的各常量表达式的值不能相同，否则会出现错误；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黑体" panose="02010609060101010101" pitchFamily="49" charset="-122"/>
              </a:rPr>
              <a:t>在</a:t>
            </a:r>
            <a:r>
              <a:rPr lang="en-US" altLang="zh-CN" dirty="0" smtClean="0">
                <a:ea typeface="宋体" panose="02010600030101010101" pitchFamily="2" charset="-122"/>
              </a:rPr>
              <a:t>case</a:t>
            </a:r>
            <a:r>
              <a:rPr lang="zh-CN" altLang="en-US" dirty="0" smtClean="0">
                <a:ea typeface="黑体" panose="02010609060101010101" pitchFamily="49" charset="-122"/>
              </a:rPr>
              <a:t>后，允许有多个语句，可以不用</a:t>
            </a:r>
            <a:r>
              <a:rPr lang="en-US" altLang="zh-CN" dirty="0" smtClean="0">
                <a:ea typeface="宋体" panose="02010600030101010101" pitchFamily="2" charset="-122"/>
              </a:rPr>
              <a:t>{}</a:t>
            </a:r>
            <a:r>
              <a:rPr lang="zh-CN" altLang="en-US" dirty="0" smtClean="0">
                <a:ea typeface="黑体" panose="02010609060101010101" pitchFamily="49" charset="-122"/>
              </a:rPr>
              <a:t>括起来；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黑体" panose="02010609060101010101" pitchFamily="49" charset="-122"/>
              </a:rPr>
              <a:t>每个</a:t>
            </a:r>
            <a:r>
              <a:rPr lang="en-US" altLang="zh-CN" dirty="0" smtClean="0">
                <a:ea typeface="宋体" panose="02010600030101010101" pitchFamily="2" charset="-122"/>
              </a:rPr>
              <a:t>case</a:t>
            </a:r>
            <a:r>
              <a:rPr lang="zh-CN" altLang="en-US" dirty="0" smtClean="0">
                <a:ea typeface="黑体" panose="02010609060101010101" pitchFamily="49" charset="-122"/>
              </a:rPr>
              <a:t>语句后一般情况下应该有一个</a:t>
            </a:r>
            <a:r>
              <a:rPr lang="en-US" altLang="zh-CN" dirty="0" smtClean="0">
                <a:ea typeface="宋体" panose="02010600030101010101" pitchFamily="2" charset="-122"/>
              </a:rPr>
              <a:t>break</a:t>
            </a:r>
            <a:r>
              <a:rPr lang="zh-CN" altLang="en-US" dirty="0" smtClean="0">
                <a:ea typeface="黑体" panose="02010609060101010101" pitchFamily="49" charset="-122"/>
              </a:rPr>
              <a:t>语句，用于退出</a:t>
            </a:r>
            <a:r>
              <a:rPr lang="en-US" altLang="zh-CN" dirty="0" err="1" smtClean="0">
                <a:ea typeface="宋体" panose="02010600030101010101" pitchFamily="2" charset="-122"/>
              </a:rPr>
              <a:t>swith</a:t>
            </a:r>
            <a:r>
              <a:rPr lang="zh-CN" altLang="en-US" dirty="0" smtClean="0">
                <a:ea typeface="黑体" panose="02010609060101010101" pitchFamily="49" charset="-122"/>
              </a:rPr>
              <a:t>结构；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黑体" panose="02010609060101010101" pitchFamily="49" charset="-122"/>
              </a:rPr>
              <a:t>各</a:t>
            </a:r>
            <a:r>
              <a:rPr lang="en-US" altLang="zh-CN" dirty="0" smtClean="0">
                <a:ea typeface="宋体" panose="02010600030101010101" pitchFamily="2" charset="-122"/>
              </a:rPr>
              <a:t>case</a:t>
            </a:r>
            <a:r>
              <a:rPr lang="zh-CN" altLang="en-US" dirty="0" smtClean="0"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default</a:t>
            </a:r>
            <a:r>
              <a:rPr lang="zh-CN" altLang="en-US" dirty="0" smtClean="0">
                <a:ea typeface="黑体" panose="02010609060101010101" pitchFamily="49" charset="-122"/>
              </a:rPr>
              <a:t>子句的先后顺序可以变动，而不会影响程序执行结果；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default</a:t>
            </a:r>
            <a:r>
              <a:rPr lang="zh-CN" altLang="en-US" dirty="0" smtClean="0">
                <a:ea typeface="黑体" panose="02010609060101010101" pitchFamily="49" charset="-122"/>
              </a:rPr>
              <a:t>子句可以省略；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4572000" y="1268413"/>
            <a:ext cx="4572000" cy="47720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switch(month){</a:t>
            </a:r>
          </a:p>
          <a:p>
            <a:pPr eaLnBrk="1" hangingPunct="1"/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    case 4:</a:t>
            </a:r>
          </a:p>
          <a:p>
            <a:pPr eaLnBrk="1" hangingPunct="1"/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    case 6:</a:t>
            </a:r>
          </a:p>
          <a:p>
            <a:pPr eaLnBrk="1" hangingPunct="1"/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    case 9:</a:t>
            </a:r>
          </a:p>
          <a:p>
            <a:pPr eaLnBrk="1" hangingPunct="1"/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    case 11:</a:t>
            </a:r>
          </a:p>
          <a:p>
            <a:pPr eaLnBrk="1" hangingPunct="1"/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printf("\n </a:t>
            </a:r>
            <a:r>
              <a:rPr lang="zh-CN" altLang="en-GB" sz="1400" b="1">
                <a:solidFill>
                  <a:schemeClr val="bg2"/>
                </a:solidFill>
                <a:latin typeface="Arial" panose="020B0604020202020204" pitchFamily="34" charset="0"/>
              </a:rPr>
              <a:t>最大天数为</a:t>
            </a: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30</a:t>
            </a:r>
            <a:r>
              <a:rPr lang="zh-CN" altLang="en-GB" sz="1400" b="1">
                <a:solidFill>
                  <a:schemeClr val="bg2"/>
                </a:solidFill>
                <a:latin typeface="Arial" panose="020B0604020202020204" pitchFamily="34" charset="0"/>
              </a:rPr>
              <a:t>。</a:t>
            </a: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\n");</a:t>
            </a:r>
          </a:p>
          <a:p>
            <a:pPr eaLnBrk="1" hangingPunct="1"/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break;</a:t>
            </a:r>
          </a:p>
          <a:p>
            <a:pPr eaLnBrk="1" hangingPunct="1"/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    case 1:</a:t>
            </a:r>
          </a:p>
          <a:p>
            <a:pPr eaLnBrk="1" hangingPunct="1"/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    case 3:</a:t>
            </a:r>
          </a:p>
          <a:p>
            <a:pPr eaLnBrk="1" hangingPunct="1"/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    case 5:</a:t>
            </a:r>
          </a:p>
          <a:p>
            <a:pPr eaLnBrk="1" hangingPunct="1"/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    case 7:</a:t>
            </a:r>
          </a:p>
          <a:p>
            <a:pPr eaLnBrk="1" hangingPunct="1"/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    case 8:</a:t>
            </a:r>
          </a:p>
          <a:p>
            <a:pPr eaLnBrk="1" hangingPunct="1"/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    case 10:</a:t>
            </a:r>
          </a:p>
          <a:p>
            <a:pPr eaLnBrk="1" hangingPunct="1"/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    case 12:</a:t>
            </a:r>
          </a:p>
          <a:p>
            <a:pPr eaLnBrk="1" hangingPunct="1"/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printf("\n</a:t>
            </a:r>
            <a:r>
              <a:rPr lang="zh-CN" altLang="en-GB" sz="1400" b="1">
                <a:solidFill>
                  <a:schemeClr val="bg2"/>
                </a:solidFill>
                <a:latin typeface="Arial" panose="020B0604020202020204" pitchFamily="34" charset="0"/>
              </a:rPr>
              <a:t>最大天数为</a:t>
            </a: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31</a:t>
            </a:r>
            <a:r>
              <a:rPr lang="zh-CN" altLang="en-GB" sz="1400" b="1">
                <a:solidFill>
                  <a:schemeClr val="bg2"/>
                </a:solidFill>
                <a:latin typeface="Arial" panose="020B0604020202020204" pitchFamily="34" charset="0"/>
              </a:rPr>
              <a:t>。</a:t>
            </a: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\n");</a:t>
            </a:r>
          </a:p>
          <a:p>
            <a:pPr eaLnBrk="1" hangingPunct="1"/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break;</a:t>
            </a:r>
          </a:p>
          <a:p>
            <a:pPr eaLnBrk="1" hangingPunct="1"/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    case 2:</a:t>
            </a:r>
          </a:p>
          <a:p>
            <a:pPr eaLnBrk="1" hangingPunct="1"/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printf("\n</a:t>
            </a:r>
            <a:r>
              <a:rPr lang="zh-CN" altLang="en-GB" sz="1400" b="1">
                <a:solidFill>
                  <a:schemeClr val="bg2"/>
                </a:solidFill>
                <a:latin typeface="Arial" panose="020B0604020202020204" pitchFamily="34" charset="0"/>
              </a:rPr>
              <a:t>最大天数为</a:t>
            </a: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28</a:t>
            </a:r>
            <a:r>
              <a:rPr lang="zh-CN" altLang="en-GB" sz="1400" b="1">
                <a:solidFill>
                  <a:schemeClr val="bg2"/>
                </a:solidFill>
                <a:latin typeface="Arial" panose="020B0604020202020204" pitchFamily="34" charset="0"/>
              </a:rPr>
              <a:t>或</a:t>
            </a: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29\n");</a:t>
            </a:r>
          </a:p>
          <a:p>
            <a:pPr eaLnBrk="1" hangingPunct="1"/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break;</a:t>
            </a:r>
          </a:p>
          <a:p>
            <a:pPr eaLnBrk="1" hangingPunct="1"/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    default:</a:t>
            </a:r>
          </a:p>
          <a:p>
            <a:pPr eaLnBrk="1" hangingPunct="1"/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	printf("\n</a:t>
            </a:r>
            <a:r>
              <a:rPr lang="zh-CN" altLang="en-GB" sz="1400" b="1">
                <a:solidFill>
                  <a:schemeClr val="bg2"/>
                </a:solidFill>
                <a:latin typeface="Arial" panose="020B0604020202020204" pitchFamily="34" charset="0"/>
              </a:rPr>
              <a:t>错误输入</a:t>
            </a:r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\n");</a:t>
            </a:r>
          </a:p>
          <a:p>
            <a:pPr eaLnBrk="1" hangingPunct="1"/>
            <a:r>
              <a:rPr lang="en-GB" altLang="zh-CN" sz="1400" b="1">
                <a:solidFill>
                  <a:schemeClr val="bg2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5D4E2BA-39C0-4ACE-86C1-2A396CC9CAC7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逻辑思维与选择程序设计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/>
            <a:r>
              <a:rPr lang="zh-CN" altLang="en-US" dirty="0" smtClean="0">
                <a:ea typeface="黑体" panose="02010609060101010101" pitchFamily="49" charset="-122"/>
              </a:rPr>
              <a:t>趣味题目：</a:t>
            </a:r>
          </a:p>
          <a:p>
            <a:pPr marL="533400" indent="-533400"/>
            <a:r>
              <a:rPr lang="zh-CN" altLang="en-US" dirty="0" smtClean="0">
                <a:ea typeface="黑体" panose="02010609060101010101" pitchFamily="49" charset="-122"/>
              </a:rPr>
              <a:t>	      鸡兔同笼是我国古代著名趣题之一。大约在</a:t>
            </a:r>
            <a:r>
              <a:rPr lang="en-US" altLang="zh-CN" dirty="0" smtClean="0">
                <a:ea typeface="宋体" panose="02010600030101010101" pitchFamily="2" charset="-122"/>
              </a:rPr>
              <a:t>1500</a:t>
            </a:r>
            <a:r>
              <a:rPr lang="zh-CN" altLang="en-US" dirty="0" smtClean="0">
                <a:ea typeface="黑体" panose="02010609060101010101" pitchFamily="49" charset="-122"/>
              </a:rPr>
              <a:t>年前，</a:t>
            </a:r>
            <a:r>
              <a:rPr lang="en-US" altLang="zh-CN" dirty="0" smtClean="0">
                <a:ea typeface="宋体" panose="02010600030101010101" pitchFamily="2" charset="-122"/>
              </a:rPr>
              <a:t>《</a:t>
            </a:r>
            <a:r>
              <a:rPr lang="zh-CN" altLang="en-US" dirty="0" smtClean="0">
                <a:solidFill>
                  <a:srgbClr val="FF3300"/>
                </a:solidFill>
                <a:ea typeface="黑体" panose="02010609060101010101" pitchFamily="49" charset="-122"/>
              </a:rPr>
              <a:t>孙子算经</a:t>
            </a:r>
            <a:r>
              <a:rPr lang="en-US" altLang="zh-CN" dirty="0" smtClean="0">
                <a:ea typeface="宋体" panose="02010600030101010101" pitchFamily="2" charset="-122"/>
              </a:rPr>
              <a:t>》</a:t>
            </a:r>
            <a:r>
              <a:rPr lang="zh-CN" altLang="en-US" dirty="0" smtClean="0">
                <a:ea typeface="黑体" panose="02010609060101010101" pitchFamily="49" charset="-122"/>
              </a:rPr>
              <a:t>中就记载了这个有趣的问题。书中是这样叙述的：“今有雉兔同笼，上有三十五头，下有九十四足，问雉兔各几何？”这四句话的意思是：有若干只鸡兔同在一个笼子里，从上面数，有</a:t>
            </a:r>
            <a:r>
              <a:rPr lang="en-US" altLang="zh-CN" dirty="0" smtClean="0">
                <a:ea typeface="宋体" panose="02010600030101010101" pitchFamily="2" charset="-122"/>
              </a:rPr>
              <a:t>35</a:t>
            </a:r>
            <a:r>
              <a:rPr lang="zh-CN" altLang="en-US" dirty="0" smtClean="0">
                <a:ea typeface="黑体" panose="02010609060101010101" pitchFamily="49" charset="-122"/>
              </a:rPr>
              <a:t>个头；从下面数，有</a:t>
            </a:r>
            <a:r>
              <a:rPr lang="en-US" altLang="zh-CN" dirty="0" smtClean="0">
                <a:ea typeface="宋体" panose="02010600030101010101" pitchFamily="2" charset="-122"/>
              </a:rPr>
              <a:t>94</a:t>
            </a:r>
            <a:r>
              <a:rPr lang="zh-CN" altLang="en-US" dirty="0" smtClean="0">
                <a:ea typeface="黑体" panose="02010609060101010101" pitchFamily="49" charset="-122"/>
              </a:rPr>
              <a:t>只脚。问笼中各有几只鸡和兔？ </a:t>
            </a:r>
          </a:p>
          <a:p>
            <a:pPr marL="533400" indent="-533400"/>
            <a:endParaRPr lang="zh-CN" altLang="en-US" dirty="0" smtClean="0">
              <a:ea typeface="黑体" panose="02010609060101010101" pitchFamily="49" charset="-122"/>
            </a:endParaRPr>
          </a:p>
          <a:p>
            <a:pPr marL="533400" indent="-533400">
              <a:lnSpc>
                <a:spcPct val="80000"/>
              </a:lnSpc>
            </a:pPr>
            <a:endParaRPr lang="zh-CN" altLang="en-US" sz="2400" dirty="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E83F14-85C6-45E9-8EAF-E81E6CAA7D12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611188" y="1484313"/>
            <a:ext cx="820896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GB" dirty="0"/>
              <a:t>多重</a:t>
            </a:r>
            <a:r>
              <a:rPr lang="en-GB" altLang="zh-CN" dirty="0"/>
              <a:t>if</a:t>
            </a:r>
            <a:r>
              <a:rPr lang="zh-CN" altLang="en-GB" dirty="0"/>
              <a:t>结构和</a:t>
            </a:r>
            <a:r>
              <a:rPr lang="en-GB" altLang="zh-CN" dirty="0"/>
              <a:t>switch</a:t>
            </a:r>
            <a:r>
              <a:rPr lang="zh-CN" altLang="en-GB" dirty="0"/>
              <a:t>结构都可以用来</a:t>
            </a:r>
            <a:r>
              <a:rPr lang="zh-CN" altLang="en-GB" dirty="0">
                <a:solidFill>
                  <a:srgbClr val="FF0000"/>
                </a:solidFill>
              </a:rPr>
              <a:t>实现多路分支</a:t>
            </a:r>
          </a:p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GB" dirty="0"/>
              <a:t>多重</a:t>
            </a:r>
            <a:r>
              <a:rPr lang="en-GB" altLang="zh-CN" dirty="0"/>
              <a:t>if</a:t>
            </a:r>
            <a:r>
              <a:rPr lang="zh-CN" altLang="en-GB" dirty="0"/>
              <a:t>结构用来实现两路、三路分支比较方便，而</a:t>
            </a:r>
            <a:r>
              <a:rPr lang="en-GB" altLang="zh-CN" dirty="0"/>
              <a:t>switch</a:t>
            </a:r>
            <a:r>
              <a:rPr lang="zh-CN" altLang="en-GB" dirty="0"/>
              <a:t>结构实现三路以上分支比较方便</a:t>
            </a:r>
          </a:p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GB" dirty="0"/>
              <a:t>在使用</a:t>
            </a:r>
            <a:r>
              <a:rPr lang="en-GB" altLang="zh-CN" dirty="0"/>
              <a:t>switch</a:t>
            </a:r>
            <a:r>
              <a:rPr lang="zh-CN" altLang="en-GB" dirty="0"/>
              <a:t>结构时，应注意分支条件要求是</a:t>
            </a:r>
            <a:r>
              <a:rPr lang="zh-CN" altLang="en-GB" b="1" dirty="0">
                <a:solidFill>
                  <a:srgbClr val="0000FF"/>
                </a:solidFill>
              </a:rPr>
              <a:t>整型</a:t>
            </a:r>
            <a:r>
              <a:rPr lang="en-GB" altLang="zh-CN" b="1" dirty="0">
                <a:solidFill>
                  <a:srgbClr val="0000FF"/>
                </a:solidFill>
              </a:rPr>
              <a:t>(</a:t>
            </a:r>
            <a:r>
              <a:rPr lang="zh-CN" altLang="en-GB" b="1" dirty="0">
                <a:solidFill>
                  <a:srgbClr val="0000FF"/>
                </a:solidFill>
              </a:rPr>
              <a:t>或字符型</a:t>
            </a:r>
            <a:r>
              <a:rPr lang="en-GB" altLang="zh-CN" b="1" dirty="0">
                <a:solidFill>
                  <a:srgbClr val="0000FF"/>
                </a:solidFill>
              </a:rPr>
              <a:t>)</a:t>
            </a:r>
            <a:r>
              <a:rPr lang="zh-CN" altLang="en-GB" b="1" dirty="0">
                <a:solidFill>
                  <a:srgbClr val="0000FF"/>
                </a:solidFill>
              </a:rPr>
              <a:t>表达式</a:t>
            </a:r>
            <a:r>
              <a:rPr lang="zh-CN" altLang="en-GB" dirty="0"/>
              <a:t>，而且</a:t>
            </a:r>
            <a:r>
              <a:rPr lang="en-GB" altLang="zh-CN" dirty="0"/>
              <a:t>case</a:t>
            </a:r>
            <a:r>
              <a:rPr lang="zh-CN" altLang="en-GB" dirty="0"/>
              <a:t>语句后面必须是</a:t>
            </a:r>
            <a:r>
              <a:rPr lang="zh-CN" altLang="en-GB" b="1" dirty="0">
                <a:solidFill>
                  <a:srgbClr val="0000FF"/>
                </a:solidFill>
              </a:rPr>
              <a:t>常量表达式</a:t>
            </a:r>
          </a:p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GB" dirty="0"/>
              <a:t>有些问题只能使用多重</a:t>
            </a:r>
            <a:r>
              <a:rPr lang="en-GB" altLang="zh-CN" dirty="0"/>
              <a:t>if</a:t>
            </a:r>
            <a:r>
              <a:rPr lang="zh-CN" altLang="en-GB" dirty="0"/>
              <a:t>结构来实现，例如要判断一个值是否处在某个区间的情况</a:t>
            </a:r>
            <a:endParaRPr lang="en-GB" altLang="zh-CN" sz="3200" dirty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5564187" cy="7921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比较多重 </a:t>
            </a:r>
            <a:r>
              <a:rPr lang="en-US" altLang="zh-CN" smtClean="0">
                <a:solidFill>
                  <a:schemeClr val="bg2"/>
                </a:solidFill>
              </a:rPr>
              <a:t>if </a:t>
            </a:r>
            <a:r>
              <a:rPr lang="zh-CN" altLang="en-US" smtClean="0">
                <a:solidFill>
                  <a:schemeClr val="bg2"/>
                </a:solidFill>
              </a:rPr>
              <a:t>和 </a:t>
            </a:r>
            <a:r>
              <a:rPr lang="en-US" altLang="zh-CN" smtClean="0">
                <a:solidFill>
                  <a:schemeClr val="bg2"/>
                </a:solidFill>
              </a:rPr>
              <a:t>switch </a:t>
            </a:r>
            <a:r>
              <a:rPr lang="zh-CN" altLang="en-US" smtClean="0">
                <a:solidFill>
                  <a:schemeClr val="bg2"/>
                </a:solidFill>
              </a:rPr>
              <a:t>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8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8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8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8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8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8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18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18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3EA7088-47A3-4ADE-8673-B6E619D6ADE4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</a:rPr>
              <a:t>条件运算符</a:t>
            </a:r>
          </a:p>
        </p:txBody>
      </p:sp>
      <p:pic>
        <p:nvPicPr>
          <p:cNvPr id="220163" name="Picture 3" descr="smile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0888" y="2032000"/>
            <a:ext cx="942975" cy="11715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0164" name="AutoShape 4"/>
          <p:cNvSpPr>
            <a:spLocks noChangeArrowheads="1"/>
          </p:cNvSpPr>
          <p:nvPr/>
        </p:nvSpPr>
        <p:spPr bwMode="auto">
          <a:xfrm>
            <a:off x="1066800" y="4343400"/>
            <a:ext cx="1600200" cy="762000"/>
          </a:xfrm>
          <a:prstGeom prst="flowChartAlternateProcess">
            <a:avLst/>
          </a:prstGeom>
          <a:gradFill rotWithShape="1">
            <a:gsLst>
              <a:gs pos="0">
                <a:srgbClr val="FF9999"/>
              </a:gs>
              <a:gs pos="50000">
                <a:srgbClr val="FFFFFF"/>
              </a:gs>
              <a:gs pos="100000">
                <a:srgbClr val="FF999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165" name="Oval 5"/>
          <p:cNvSpPr>
            <a:spLocks noChangeArrowheads="1"/>
          </p:cNvSpPr>
          <p:nvPr/>
        </p:nvSpPr>
        <p:spPr bwMode="auto">
          <a:xfrm>
            <a:off x="4419600" y="3962400"/>
            <a:ext cx="1439863" cy="1439863"/>
          </a:xfrm>
          <a:prstGeom prst="ellipse">
            <a:avLst/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20166" name="Oval 6"/>
          <p:cNvSpPr>
            <a:spLocks noChangeArrowheads="1"/>
          </p:cNvSpPr>
          <p:nvPr/>
        </p:nvSpPr>
        <p:spPr bwMode="auto">
          <a:xfrm>
            <a:off x="7019925" y="3933825"/>
            <a:ext cx="1371600" cy="1371600"/>
          </a:xfrm>
          <a:prstGeom prst="ellipse">
            <a:avLst/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167" name="WordArt 7"/>
          <p:cNvSpPr>
            <a:spLocks noChangeArrowheads="1" noChangeShapeType="1" noTextEdit="1"/>
          </p:cNvSpPr>
          <p:nvPr/>
        </p:nvSpPr>
        <p:spPr bwMode="auto">
          <a:xfrm>
            <a:off x="3381375" y="4305300"/>
            <a:ext cx="657225" cy="8763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chemeClr val="hlink"/>
                </a:solidFill>
                <a:latin typeface="Arial Black" panose="020B0A04020102020204" pitchFamily="34" charset="0"/>
              </a:rPr>
              <a:t>?</a:t>
            </a:r>
            <a:endParaRPr lang="zh-CN" altLang="en-US" sz="3600" kern="10">
              <a:solidFill>
                <a:schemeClr val="hlink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20168" name="Group 8"/>
          <p:cNvGrpSpPr>
            <a:grpSpLocks/>
          </p:cNvGrpSpPr>
          <p:nvPr/>
        </p:nvGrpSpPr>
        <p:grpSpPr bwMode="auto">
          <a:xfrm>
            <a:off x="6248400" y="4343400"/>
            <a:ext cx="304800" cy="685800"/>
            <a:chOff x="3936" y="2592"/>
            <a:chExt cx="192" cy="432"/>
          </a:xfrm>
        </p:grpSpPr>
        <p:sp>
          <p:nvSpPr>
            <p:cNvPr id="50204" name="Oval 9"/>
            <p:cNvSpPr>
              <a:spLocks noChangeArrowheads="1"/>
            </p:cNvSpPr>
            <p:nvPr/>
          </p:nvSpPr>
          <p:spPr bwMode="auto">
            <a:xfrm>
              <a:off x="3936" y="2592"/>
              <a:ext cx="192" cy="192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05" name="Oval 10"/>
            <p:cNvSpPr>
              <a:spLocks noChangeArrowheads="1"/>
            </p:cNvSpPr>
            <p:nvPr/>
          </p:nvSpPr>
          <p:spPr bwMode="auto">
            <a:xfrm>
              <a:off x="3936" y="2832"/>
              <a:ext cx="192" cy="192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0171" name="WordArt 11"/>
          <p:cNvSpPr>
            <a:spLocks noChangeArrowheads="1" noChangeShapeType="1" noTextEdit="1"/>
          </p:cNvSpPr>
          <p:nvPr/>
        </p:nvSpPr>
        <p:spPr bwMode="auto">
          <a:xfrm>
            <a:off x="3352800" y="1905000"/>
            <a:ext cx="657225" cy="8763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chemeClr val="hlink"/>
                </a:solidFill>
                <a:latin typeface="Arial Black" panose="020B0A04020102020204" pitchFamily="34" charset="0"/>
              </a:rPr>
              <a:t>?</a:t>
            </a:r>
            <a:endParaRPr lang="zh-CN" altLang="en-US" sz="3600" kern="10">
              <a:solidFill>
                <a:schemeClr val="hlink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20172" name="Group 12"/>
          <p:cNvGrpSpPr>
            <a:grpSpLocks/>
          </p:cNvGrpSpPr>
          <p:nvPr/>
        </p:nvGrpSpPr>
        <p:grpSpPr bwMode="auto">
          <a:xfrm>
            <a:off x="6248400" y="2057400"/>
            <a:ext cx="304800" cy="685800"/>
            <a:chOff x="3936" y="2592"/>
            <a:chExt cx="192" cy="432"/>
          </a:xfrm>
        </p:grpSpPr>
        <p:sp>
          <p:nvSpPr>
            <p:cNvPr id="50202" name="Oval 13"/>
            <p:cNvSpPr>
              <a:spLocks noChangeArrowheads="1"/>
            </p:cNvSpPr>
            <p:nvPr/>
          </p:nvSpPr>
          <p:spPr bwMode="auto">
            <a:xfrm>
              <a:off x="3936" y="2592"/>
              <a:ext cx="192" cy="192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03" name="Oval 14"/>
            <p:cNvSpPr>
              <a:spLocks noChangeArrowheads="1"/>
            </p:cNvSpPr>
            <p:nvPr/>
          </p:nvSpPr>
          <p:spPr bwMode="auto">
            <a:xfrm>
              <a:off x="3936" y="2832"/>
              <a:ext cx="192" cy="192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0175" name="Text Box 15"/>
          <p:cNvSpPr txBox="1">
            <a:spLocks noChangeArrowheads="1"/>
          </p:cNvSpPr>
          <p:nvPr/>
        </p:nvSpPr>
        <p:spPr bwMode="auto">
          <a:xfrm>
            <a:off x="1116013" y="4597400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条件表达式</a:t>
            </a:r>
          </a:p>
        </p:txBody>
      </p:sp>
      <p:sp>
        <p:nvSpPr>
          <p:cNvPr id="220176" name="Arc 16"/>
          <p:cNvSpPr>
            <a:spLocks/>
          </p:cNvSpPr>
          <p:nvPr/>
        </p:nvSpPr>
        <p:spPr bwMode="auto">
          <a:xfrm rot="-361467">
            <a:off x="2033588" y="1381125"/>
            <a:ext cx="2786062" cy="1331913"/>
          </a:xfrm>
          <a:custGeom>
            <a:avLst/>
            <a:gdLst>
              <a:gd name="T0" fmla="*/ 0 w 34610"/>
              <a:gd name="T1" fmla="*/ 364056 h 21600"/>
              <a:gd name="T2" fmla="*/ 2786062 w 34610"/>
              <a:gd name="T3" fmla="*/ 795448 h 21600"/>
              <a:gd name="T4" fmla="*/ 1194521 w 34610"/>
              <a:gd name="T5" fmla="*/ 133191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610" h="21600" fill="none" extrusionOk="0">
                <a:moveTo>
                  <a:pt x="0" y="5904"/>
                </a:moveTo>
                <a:cubicBezTo>
                  <a:pt x="4010" y="2112"/>
                  <a:pt x="9320" y="-1"/>
                  <a:pt x="14839" y="0"/>
                </a:cubicBezTo>
                <a:cubicBezTo>
                  <a:pt x="23403" y="0"/>
                  <a:pt x="31159" y="5060"/>
                  <a:pt x="34609" y="12900"/>
                </a:cubicBezTo>
              </a:path>
              <a:path w="34610" h="21600" stroke="0" extrusionOk="0">
                <a:moveTo>
                  <a:pt x="0" y="5904"/>
                </a:moveTo>
                <a:cubicBezTo>
                  <a:pt x="4010" y="2112"/>
                  <a:pt x="9320" y="-1"/>
                  <a:pt x="14839" y="0"/>
                </a:cubicBezTo>
                <a:cubicBezTo>
                  <a:pt x="23403" y="0"/>
                  <a:pt x="31159" y="5060"/>
                  <a:pt x="34609" y="12900"/>
                </a:cubicBezTo>
                <a:lnTo>
                  <a:pt x="14839" y="21600"/>
                </a:lnTo>
                <a:lnTo>
                  <a:pt x="0" y="5904"/>
                </a:lnTo>
                <a:close/>
              </a:path>
            </a:pathLst>
          </a:custGeom>
          <a:noFill/>
          <a:ln w="28575">
            <a:solidFill>
              <a:srgbClr val="808080"/>
            </a:solidFill>
            <a:round/>
            <a:headEnd/>
            <a:tailEnd type="stealth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0177" name="Arc 17"/>
          <p:cNvSpPr>
            <a:spLocks/>
          </p:cNvSpPr>
          <p:nvPr/>
        </p:nvSpPr>
        <p:spPr bwMode="auto">
          <a:xfrm rot="338631" flipV="1">
            <a:off x="457200" y="2489200"/>
            <a:ext cx="7085013" cy="838200"/>
          </a:xfrm>
          <a:custGeom>
            <a:avLst/>
            <a:gdLst>
              <a:gd name="T0" fmla="*/ 1526230 w 21600"/>
              <a:gd name="T1" fmla="*/ 0 h 21093"/>
              <a:gd name="T2" fmla="*/ 7085013 w 21600"/>
              <a:gd name="T3" fmla="*/ 834345 h 21093"/>
              <a:gd name="T4" fmla="*/ 0 w 21600"/>
              <a:gd name="T5" fmla="*/ 838200 h 2109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093" fill="none" extrusionOk="0">
                <a:moveTo>
                  <a:pt x="4652" y="0"/>
                </a:moveTo>
                <a:cubicBezTo>
                  <a:pt x="14515" y="2175"/>
                  <a:pt x="21554" y="10895"/>
                  <a:pt x="21599" y="20996"/>
                </a:cubicBezTo>
              </a:path>
              <a:path w="21600" h="21093" stroke="0" extrusionOk="0">
                <a:moveTo>
                  <a:pt x="4652" y="0"/>
                </a:moveTo>
                <a:cubicBezTo>
                  <a:pt x="14515" y="2175"/>
                  <a:pt x="21554" y="10895"/>
                  <a:pt x="21599" y="20996"/>
                </a:cubicBezTo>
                <a:lnTo>
                  <a:pt x="0" y="21093"/>
                </a:lnTo>
                <a:lnTo>
                  <a:pt x="4652" y="0"/>
                </a:lnTo>
                <a:close/>
              </a:path>
            </a:pathLst>
          </a:custGeom>
          <a:noFill/>
          <a:ln w="28575">
            <a:solidFill>
              <a:srgbClr val="808080"/>
            </a:solidFill>
            <a:round/>
            <a:headEnd/>
            <a:tailEnd type="stealth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0178" name="AutoShape 18"/>
          <p:cNvSpPr>
            <a:spLocks noChangeArrowheads="1"/>
          </p:cNvSpPr>
          <p:nvPr/>
        </p:nvSpPr>
        <p:spPr bwMode="auto">
          <a:xfrm>
            <a:off x="533400" y="1916113"/>
            <a:ext cx="2057400" cy="1139825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99CC00"/>
              </a:gs>
              <a:gs pos="50000">
                <a:srgbClr val="FFFFFF"/>
              </a:gs>
              <a:gs pos="100000">
                <a:srgbClr val="99CC00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考试是</a:t>
            </a:r>
          </a:p>
          <a:p>
            <a:pPr algn="ctr" eaLnBrk="1" hangingPunct="1"/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否及格？</a:t>
            </a:r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3014663" y="1219200"/>
            <a:ext cx="503237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是</a:t>
            </a:r>
          </a:p>
        </p:txBody>
      </p:sp>
      <p:cxnSp>
        <p:nvCxnSpPr>
          <p:cNvPr id="220180" name="AutoShape 20"/>
          <p:cNvCxnSpPr>
            <a:cxnSpLocks noChangeShapeType="1"/>
            <a:stCxn id="220164" idx="0"/>
            <a:endCxn id="220165" idx="0"/>
          </p:cNvCxnSpPr>
          <p:nvPr/>
        </p:nvCxnSpPr>
        <p:spPr bwMode="auto">
          <a:xfrm rot="-5400000">
            <a:off x="3313113" y="2516187"/>
            <a:ext cx="381000" cy="3273425"/>
          </a:xfrm>
          <a:prstGeom prst="bentConnector3">
            <a:avLst>
              <a:gd name="adj1" fmla="val 16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181" name="AutoShape 21"/>
          <p:cNvCxnSpPr>
            <a:cxnSpLocks noChangeShapeType="1"/>
            <a:stCxn id="220164" idx="2"/>
            <a:endCxn id="220166" idx="4"/>
          </p:cNvCxnSpPr>
          <p:nvPr/>
        </p:nvCxnSpPr>
        <p:spPr bwMode="auto">
          <a:xfrm rot="16200000" flipH="1">
            <a:off x="4686300" y="2286000"/>
            <a:ext cx="200025" cy="5838825"/>
          </a:xfrm>
          <a:prstGeom prst="bentConnector3">
            <a:avLst>
              <a:gd name="adj1" fmla="val 214287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0182" name="Text Box 22"/>
          <p:cNvSpPr txBox="1">
            <a:spLocks noChangeArrowheads="1"/>
          </p:cNvSpPr>
          <p:nvPr/>
        </p:nvSpPr>
        <p:spPr bwMode="auto">
          <a:xfrm>
            <a:off x="5910263" y="2952750"/>
            <a:ext cx="809625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不是</a:t>
            </a:r>
          </a:p>
        </p:txBody>
      </p:sp>
      <p:sp>
        <p:nvSpPr>
          <p:cNvPr id="220183" name="Line 23"/>
          <p:cNvSpPr>
            <a:spLocks noChangeShapeType="1"/>
          </p:cNvSpPr>
          <p:nvPr/>
        </p:nvSpPr>
        <p:spPr bwMode="auto">
          <a:xfrm>
            <a:off x="0" y="3581400"/>
            <a:ext cx="9144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1700213" y="3714750"/>
            <a:ext cx="503237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真</a:t>
            </a:r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4427538" y="4221163"/>
            <a:ext cx="1511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 b="1"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/>
            <a:r>
              <a:rPr lang="zh-CN" altLang="en-US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20186" name="Text Box 26"/>
          <p:cNvSpPr txBox="1">
            <a:spLocks noChangeArrowheads="1"/>
          </p:cNvSpPr>
          <p:nvPr/>
        </p:nvSpPr>
        <p:spPr bwMode="auto">
          <a:xfrm>
            <a:off x="2749550" y="5302250"/>
            <a:ext cx="503238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假</a:t>
            </a:r>
          </a:p>
        </p:txBody>
      </p:sp>
      <p:sp>
        <p:nvSpPr>
          <p:cNvPr id="220187" name="Text Box 27"/>
          <p:cNvSpPr txBox="1">
            <a:spLocks noChangeArrowheads="1"/>
          </p:cNvSpPr>
          <p:nvPr/>
        </p:nvSpPr>
        <p:spPr bwMode="auto">
          <a:xfrm>
            <a:off x="7019925" y="4114800"/>
            <a:ext cx="1439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 b="1"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/>
            <a:r>
              <a:rPr lang="zh-CN" altLang="en-US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pic>
        <p:nvPicPr>
          <p:cNvPr id="220188" name="Picture 28" descr="cry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97738" y="2084388"/>
            <a:ext cx="942975" cy="11715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70" decel="1000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770" decel="100000"/>
                                        <p:tgtEl>
                                          <p:spTgt spid="22016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1" dur="770" fill="hold"/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70" decel="1000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770" decel="100000"/>
                                        <p:tgtEl>
                                          <p:spTgt spid="22018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2" dur="770" fill="hold"/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4" dur="770" fill="hold"/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2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2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10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1000" fill="hold"/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10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1000" fill="hold"/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animBg="1"/>
      <p:bldP spid="220165" grpId="0" animBg="1"/>
      <p:bldP spid="220166" grpId="0" animBg="1"/>
      <p:bldP spid="220167" grpId="0" animBg="1"/>
      <p:bldP spid="220167" grpId="1" animBg="1"/>
      <p:bldP spid="220171" grpId="0" animBg="1"/>
      <p:bldP spid="220171" grpId="1" animBg="1"/>
      <p:bldP spid="220175" grpId="0"/>
      <p:bldP spid="220176" grpId="0" animBg="1"/>
      <p:bldP spid="220177" grpId="0" animBg="1"/>
      <p:bldP spid="220178" grpId="0" animBg="1"/>
      <p:bldP spid="220179" grpId="0" animBg="1"/>
      <p:bldP spid="220179" grpId="1" animBg="1"/>
      <p:bldP spid="220182" grpId="0" animBg="1"/>
      <p:bldP spid="220182" grpId="1" animBg="1"/>
      <p:bldP spid="220183" grpId="0" animBg="1"/>
      <p:bldP spid="220184" grpId="0" animBg="1"/>
      <p:bldP spid="220184" grpId="1" animBg="1"/>
      <p:bldP spid="220185" grpId="0"/>
      <p:bldP spid="220186" grpId="0" animBg="1"/>
      <p:bldP spid="220186" grpId="1" animBg="1"/>
      <p:bldP spid="22018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7C584CB-116E-4F23-81B1-2ACED4AD59D0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</a:rPr>
              <a:t>选择程序设计举例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395288" y="1412875"/>
            <a:ext cx="8208962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191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382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573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764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336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908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480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052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/>
              <a:t>问题描述：</a:t>
            </a:r>
          </a:p>
          <a:p>
            <a:pPr>
              <a:lnSpc>
                <a:spcPct val="120000"/>
              </a:lnSpc>
            </a:pPr>
            <a:r>
              <a:rPr lang="zh-CN" altLang="en-US"/>
              <a:t>要求判别键盘输入字符的类别。可以根据输入字符的</a:t>
            </a:r>
            <a:r>
              <a:rPr lang="en-US" altLang="zh-CN"/>
              <a:t>ASCII</a:t>
            </a:r>
            <a:r>
              <a:rPr lang="zh-CN" altLang="en-US"/>
              <a:t>码来判别类型。由</a:t>
            </a:r>
            <a:r>
              <a:rPr lang="en-US" altLang="zh-CN"/>
              <a:t>ASCII</a:t>
            </a:r>
            <a:r>
              <a:rPr lang="zh-CN" altLang="en-US"/>
              <a:t>码表可知</a:t>
            </a:r>
            <a:r>
              <a:rPr lang="en-US" altLang="zh-CN"/>
              <a:t>ASCII</a:t>
            </a:r>
            <a:r>
              <a:rPr lang="zh-CN" altLang="en-US"/>
              <a:t>码值小于</a:t>
            </a:r>
            <a:r>
              <a:rPr lang="en-US" altLang="zh-CN"/>
              <a:t>32</a:t>
            </a:r>
            <a:r>
              <a:rPr lang="zh-CN" altLang="en-US"/>
              <a:t>的为控制字符。 在</a:t>
            </a:r>
            <a:r>
              <a:rPr lang="en-US" altLang="zh-CN"/>
              <a:t>0</a:t>
            </a:r>
            <a:r>
              <a:rPr lang="zh-CN" altLang="en-US"/>
              <a:t>～</a:t>
            </a:r>
            <a:r>
              <a:rPr lang="en-US" altLang="zh-CN"/>
              <a:t>9</a:t>
            </a:r>
            <a:r>
              <a:rPr lang="zh-CN" altLang="en-US"/>
              <a:t>之间的为数字，在</a:t>
            </a:r>
            <a:r>
              <a:rPr lang="en-US" altLang="zh-CN"/>
              <a:t>A</a:t>
            </a:r>
            <a:r>
              <a:rPr lang="zh-CN" altLang="en-US"/>
              <a:t>～</a:t>
            </a:r>
            <a:r>
              <a:rPr lang="en-US" altLang="zh-CN"/>
              <a:t>Z</a:t>
            </a:r>
            <a:r>
              <a:rPr lang="zh-CN" altLang="en-US"/>
              <a:t>之间为大写字母， 在</a:t>
            </a:r>
            <a:r>
              <a:rPr lang="en-US" altLang="zh-CN"/>
              <a:t>a</a:t>
            </a:r>
            <a:r>
              <a:rPr lang="zh-CN" altLang="en-US"/>
              <a:t>～</a:t>
            </a:r>
            <a:r>
              <a:rPr lang="en-US" altLang="zh-CN"/>
              <a:t>z</a:t>
            </a:r>
            <a:r>
              <a:rPr lang="zh-CN" altLang="en-US"/>
              <a:t>之间为小写字母，其余则为其它字符。 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323850" y="1196975"/>
            <a:ext cx="8351838" cy="53276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#include &lt;stdio.h&gt;</a:t>
            </a:r>
          </a:p>
          <a:p>
            <a:pPr eaLnBrk="1" hangingPunct="1"/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int main()</a:t>
            </a:r>
          </a:p>
          <a:p>
            <a:pPr eaLnBrk="1" hangingPunct="1"/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char c;</a:t>
            </a:r>
          </a:p>
          <a:p>
            <a:pPr eaLnBrk="1" hangingPunct="1"/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printf("\n </a:t>
            </a:r>
            <a:r>
              <a:rPr lang="zh-CN" altLang="en-GB" sz="20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请输入一个字符</a:t>
            </a:r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: ");</a:t>
            </a:r>
          </a:p>
          <a:p>
            <a:pPr eaLnBrk="1" hangingPunct="1"/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c=getchar();</a:t>
            </a:r>
          </a:p>
          <a:p>
            <a:pPr eaLnBrk="1" hangingPunct="1"/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if(c&lt;32)</a:t>
            </a:r>
          </a:p>
          <a:p>
            <a:pPr eaLnBrk="1" hangingPunct="1"/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	printf("\n </a:t>
            </a:r>
            <a:r>
              <a:rPr lang="zh-CN" altLang="en-GB" sz="20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该字符是一个控制字符</a:t>
            </a:r>
            <a:r>
              <a:rPr lang="zh-CN" altLang="en-GB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\n");</a:t>
            </a:r>
          </a:p>
          <a:p>
            <a:pPr eaLnBrk="1" hangingPunct="1"/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else if(c&gt;='0'&amp;&amp;c&lt;='9')</a:t>
            </a:r>
          </a:p>
          <a:p>
            <a:pPr eaLnBrk="1" hangingPunct="1"/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	printf("\n </a:t>
            </a:r>
            <a:r>
              <a:rPr lang="zh-CN" altLang="en-GB" sz="20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该字符是一个数字</a:t>
            </a:r>
            <a:r>
              <a:rPr lang="zh-CN" altLang="en-GB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\n");</a:t>
            </a:r>
          </a:p>
          <a:p>
            <a:pPr eaLnBrk="1" hangingPunct="1"/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else if(c&gt;='A'&amp;&amp;c&lt;='Z')</a:t>
            </a:r>
          </a:p>
          <a:p>
            <a:pPr eaLnBrk="1" hangingPunct="1"/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	printf("\n </a:t>
            </a:r>
            <a:r>
              <a:rPr lang="zh-CN" altLang="en-GB" sz="20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该字符是一个大写字母</a:t>
            </a:r>
            <a:r>
              <a:rPr lang="zh-CN" altLang="en-GB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\n");</a:t>
            </a:r>
          </a:p>
          <a:p>
            <a:pPr eaLnBrk="1" hangingPunct="1"/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else if(c&gt;='a'&amp;&amp;c&lt;='z')</a:t>
            </a:r>
          </a:p>
          <a:p>
            <a:pPr eaLnBrk="1" hangingPunct="1"/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	printf("\n </a:t>
            </a:r>
            <a:r>
              <a:rPr lang="zh-CN" altLang="en-GB" sz="20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该字符是一个小写字母</a:t>
            </a:r>
            <a:r>
              <a:rPr lang="zh-CN" altLang="en-GB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\n");</a:t>
            </a:r>
          </a:p>
          <a:p>
            <a:pPr eaLnBrk="1" hangingPunct="1"/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else</a:t>
            </a:r>
          </a:p>
          <a:p>
            <a:pPr eaLnBrk="1" hangingPunct="1"/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	printf("\n </a:t>
            </a:r>
            <a:r>
              <a:rPr lang="zh-CN" altLang="en-GB" sz="20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该字符是其他字符</a:t>
            </a:r>
            <a:r>
              <a:rPr lang="zh-CN" altLang="en-GB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\n");</a:t>
            </a:r>
          </a:p>
          <a:p>
            <a:pPr eaLnBrk="1" hangingPunct="1"/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        return 0;</a:t>
            </a:r>
          </a:p>
          <a:p>
            <a:pPr eaLnBrk="1" hangingPunct="1"/>
            <a:r>
              <a:rPr lang="en-GB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22214" name="Group 6"/>
          <p:cNvGrpSpPr>
            <a:grpSpLocks/>
          </p:cNvGrpSpPr>
          <p:nvPr/>
        </p:nvGrpSpPr>
        <p:grpSpPr bwMode="auto">
          <a:xfrm>
            <a:off x="7235825" y="981075"/>
            <a:ext cx="1295400" cy="1817688"/>
            <a:chOff x="4320" y="894"/>
            <a:chExt cx="1296" cy="1362"/>
          </a:xfrm>
        </p:grpSpPr>
        <p:sp>
          <p:nvSpPr>
            <p:cNvPr id="51219" name="Rectangle 7"/>
            <p:cNvSpPr>
              <a:spLocks noChangeArrowheads="1"/>
            </p:cNvSpPr>
            <p:nvPr/>
          </p:nvSpPr>
          <p:spPr bwMode="auto">
            <a:xfrm>
              <a:off x="4320" y="1056"/>
              <a:ext cx="1296" cy="1200"/>
            </a:xfrm>
            <a:prstGeom prst="rect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20" name="Text Box 8"/>
            <p:cNvSpPr txBox="1">
              <a:spLocks noChangeArrowheads="1"/>
            </p:cNvSpPr>
            <p:nvPr/>
          </p:nvSpPr>
          <p:spPr bwMode="auto">
            <a:xfrm>
              <a:off x="4628" y="894"/>
              <a:ext cx="705" cy="30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内存</a:t>
              </a:r>
            </a:p>
          </p:txBody>
        </p:sp>
      </p:grpSp>
      <p:grpSp>
        <p:nvGrpSpPr>
          <p:cNvPr id="222217" name="Group 9"/>
          <p:cNvGrpSpPr>
            <a:grpSpLocks/>
          </p:cNvGrpSpPr>
          <p:nvPr/>
        </p:nvGrpSpPr>
        <p:grpSpPr bwMode="auto">
          <a:xfrm>
            <a:off x="7524750" y="1268413"/>
            <a:ext cx="762000" cy="1143000"/>
            <a:chOff x="3936" y="960"/>
            <a:chExt cx="480" cy="720"/>
          </a:xfrm>
        </p:grpSpPr>
        <p:sp>
          <p:nvSpPr>
            <p:cNvPr id="51217" name="Oval 10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8" name="Text Box 11"/>
            <p:cNvSpPr txBox="1">
              <a:spLocks noChangeArrowheads="1"/>
            </p:cNvSpPr>
            <p:nvPr/>
          </p:nvSpPr>
          <p:spPr bwMode="auto">
            <a:xfrm>
              <a:off x="4062" y="96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2"/>
                  </a:solidFill>
                  <a:latin typeface="Courier New" panose="02070309020205020404" pitchFamily="49" charset="0"/>
                </a:rPr>
                <a:t>c</a:t>
              </a:r>
            </a:p>
          </p:txBody>
        </p:sp>
      </p:grpSp>
      <p:sp>
        <p:nvSpPr>
          <p:cNvPr id="222220" name="AutoShape 12"/>
          <p:cNvSpPr>
            <a:spLocks noChangeArrowheads="1"/>
          </p:cNvSpPr>
          <p:nvPr/>
        </p:nvSpPr>
        <p:spPr bwMode="auto">
          <a:xfrm flipH="1">
            <a:off x="2339975" y="3141663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2221" name="AutoShape 13"/>
          <p:cNvSpPr>
            <a:spLocks noChangeArrowheads="1"/>
          </p:cNvSpPr>
          <p:nvPr/>
        </p:nvSpPr>
        <p:spPr bwMode="auto">
          <a:xfrm flipH="1">
            <a:off x="3995738" y="371633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2222" name="Text Box 14"/>
          <p:cNvSpPr txBox="1">
            <a:spLocks noChangeArrowheads="1"/>
          </p:cNvSpPr>
          <p:nvPr/>
        </p:nvSpPr>
        <p:spPr bwMode="auto">
          <a:xfrm>
            <a:off x="7688263" y="1774825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222223" name="Text Box 15"/>
          <p:cNvSpPr txBox="1">
            <a:spLocks noChangeArrowheads="1"/>
          </p:cNvSpPr>
          <p:nvPr/>
        </p:nvSpPr>
        <p:spPr bwMode="auto">
          <a:xfrm>
            <a:off x="6154738" y="5695950"/>
            <a:ext cx="2881312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请输入一个字符：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222224" name="Text Box 16"/>
          <p:cNvSpPr txBox="1">
            <a:spLocks noChangeArrowheads="1"/>
          </p:cNvSpPr>
          <p:nvPr/>
        </p:nvSpPr>
        <p:spPr bwMode="auto">
          <a:xfrm>
            <a:off x="6154738" y="6056313"/>
            <a:ext cx="2881312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该字符是一个大写字母</a:t>
            </a:r>
          </a:p>
        </p:txBody>
      </p:sp>
      <p:sp>
        <p:nvSpPr>
          <p:cNvPr id="222225" name="AutoShape 17"/>
          <p:cNvSpPr>
            <a:spLocks noChangeArrowheads="1"/>
          </p:cNvSpPr>
          <p:nvPr/>
        </p:nvSpPr>
        <p:spPr bwMode="auto">
          <a:xfrm flipH="1">
            <a:off x="3995738" y="4365625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2226" name="AutoShape 18"/>
          <p:cNvSpPr>
            <a:spLocks noChangeArrowheads="1"/>
          </p:cNvSpPr>
          <p:nvPr/>
        </p:nvSpPr>
        <p:spPr bwMode="auto">
          <a:xfrm flipH="1">
            <a:off x="2843213" y="285273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2227" name="AutoShape 19"/>
          <p:cNvSpPr>
            <a:spLocks noChangeArrowheads="1"/>
          </p:cNvSpPr>
          <p:nvPr/>
        </p:nvSpPr>
        <p:spPr bwMode="auto">
          <a:xfrm flipH="1">
            <a:off x="2484438" y="623728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2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22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22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222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222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animBg="1"/>
      <p:bldP spid="222220" grpId="0" animBg="1"/>
      <p:bldP spid="222220" grpId="1" animBg="1"/>
      <p:bldP spid="222220" grpId="2" animBg="1"/>
      <p:bldP spid="222221" grpId="0" animBg="1"/>
      <p:bldP spid="222221" grpId="1" animBg="1"/>
      <p:bldP spid="222221" grpId="2" animBg="1"/>
      <p:bldP spid="222223" grpId="0" animBg="1"/>
      <p:bldP spid="222224" grpId="0" animBg="1"/>
      <p:bldP spid="222225" grpId="0" animBg="1"/>
      <p:bldP spid="222225" grpId="1" animBg="1"/>
      <p:bldP spid="222225" grpId="2" animBg="1"/>
      <p:bldP spid="222226" grpId="0" animBg="1"/>
      <p:bldP spid="222226" grpId="1" animBg="1"/>
      <p:bldP spid="222226" grpId="2" animBg="1"/>
      <p:bldP spid="222227" grpId="0" animBg="1"/>
      <p:bldP spid="22222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D95A09-D1ED-408C-8E87-E3DC488E17DB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</a:rPr>
              <a:t>选择程序设计举例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539750" y="1557338"/>
            <a:ext cx="7848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191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382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573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764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336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908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480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052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/>
              <a:t>问题描述：</a:t>
            </a:r>
          </a:p>
          <a:p>
            <a:pPr>
              <a:lnSpc>
                <a:spcPct val="120000"/>
              </a:lnSpc>
            </a:pPr>
            <a:r>
              <a:rPr lang="zh-CN" altLang="en-GB"/>
              <a:t>编写一个简单的计算器，实现两个整型数的四则运算。</a:t>
            </a:r>
            <a:r>
              <a:rPr lang="zh-CN" altLang="en-US"/>
              <a:t> 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539750" y="1196975"/>
            <a:ext cx="8135938" cy="53276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int a,b;	char op;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printf("\n </a:t>
            </a:r>
            <a:r>
              <a:rPr lang="zh-CN" altLang="en-GB" sz="22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输入操作数</a:t>
            </a: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1,</a:t>
            </a:r>
            <a:r>
              <a:rPr lang="zh-CN" altLang="en-GB" sz="22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运算符</a:t>
            </a: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,</a:t>
            </a:r>
            <a:r>
              <a:rPr lang="zh-CN" altLang="en-GB" sz="22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操作数</a:t>
            </a: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2:  ");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scanf("%d,%c,%d",&amp;a,&amp;op,&amp;b);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switch(op)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case '+':  printf("\n %d+%d=%d\n",a,b,a+b);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   break;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case '-':  printf("\n %d-%d=%d\n",a,b,a-b);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   break;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case '*':  printf("\n %d×%d=%d\n",a,b,a*b);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   break;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case '/':   printf("\n %d/%d=%d\n",a,b,a/b);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   break;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default:   printf("\n </a:t>
            </a:r>
            <a:r>
              <a:rPr lang="zh-CN" altLang="en-GB" sz="22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运算符错误</a:t>
            </a:r>
            <a:r>
              <a:rPr lang="zh-CN" altLang="en-GB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！</a:t>
            </a: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}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endParaRPr lang="en-GB" altLang="zh-CN" sz="22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24261" name="AutoShape 5"/>
          <p:cNvSpPr>
            <a:spLocks noChangeArrowheads="1"/>
          </p:cNvSpPr>
          <p:nvPr/>
        </p:nvSpPr>
        <p:spPr bwMode="auto">
          <a:xfrm flipH="1">
            <a:off x="6516688" y="4437063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4427538" y="5661025"/>
            <a:ext cx="4537075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输入操作数</a:t>
            </a:r>
            <a:r>
              <a:rPr lang="en-GB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1,</a:t>
            </a:r>
            <a:r>
              <a:rPr lang="zh-CN" altLang="en-GB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运算符</a:t>
            </a:r>
            <a:r>
              <a:rPr lang="en-GB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,</a:t>
            </a:r>
            <a:r>
              <a:rPr lang="zh-CN" altLang="en-GB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操作数</a:t>
            </a:r>
            <a:r>
              <a:rPr lang="en-GB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en-GB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：</a:t>
            </a:r>
            <a:r>
              <a:rPr lang="en-GB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45,*,2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4427538" y="6056313"/>
            <a:ext cx="4537075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45×2 = 90</a:t>
            </a:r>
          </a:p>
        </p:txBody>
      </p:sp>
      <p:sp>
        <p:nvSpPr>
          <p:cNvPr id="224264" name="AutoShape 8"/>
          <p:cNvSpPr>
            <a:spLocks noChangeArrowheads="1"/>
          </p:cNvSpPr>
          <p:nvPr/>
        </p:nvSpPr>
        <p:spPr bwMode="auto">
          <a:xfrm flipH="1">
            <a:off x="971550" y="6092825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4265" name="AutoShape 9"/>
          <p:cNvSpPr>
            <a:spLocks noChangeArrowheads="1"/>
          </p:cNvSpPr>
          <p:nvPr/>
        </p:nvSpPr>
        <p:spPr bwMode="auto">
          <a:xfrm flipH="1">
            <a:off x="2124075" y="242093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24266" name="Group 10"/>
          <p:cNvGrpSpPr>
            <a:grpSpLocks/>
          </p:cNvGrpSpPr>
          <p:nvPr/>
        </p:nvGrpSpPr>
        <p:grpSpPr bwMode="auto">
          <a:xfrm>
            <a:off x="6227763" y="765175"/>
            <a:ext cx="2665412" cy="2592388"/>
            <a:chOff x="4320" y="894"/>
            <a:chExt cx="1296" cy="1362"/>
          </a:xfrm>
        </p:grpSpPr>
        <p:sp>
          <p:nvSpPr>
            <p:cNvPr id="52249" name="Rectangle 11"/>
            <p:cNvSpPr>
              <a:spLocks noChangeArrowheads="1"/>
            </p:cNvSpPr>
            <p:nvPr/>
          </p:nvSpPr>
          <p:spPr bwMode="auto">
            <a:xfrm>
              <a:off x="4320" y="1056"/>
              <a:ext cx="1296" cy="1200"/>
            </a:xfrm>
            <a:prstGeom prst="rect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50" name="Text Box 12"/>
            <p:cNvSpPr txBox="1">
              <a:spLocks noChangeArrowheads="1"/>
            </p:cNvSpPr>
            <p:nvPr/>
          </p:nvSpPr>
          <p:spPr bwMode="auto">
            <a:xfrm>
              <a:off x="4808" y="894"/>
              <a:ext cx="343" cy="21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内存</a:t>
              </a:r>
            </a:p>
          </p:txBody>
        </p:sp>
      </p:grpSp>
      <p:grpSp>
        <p:nvGrpSpPr>
          <p:cNvPr id="224269" name="Group 13"/>
          <p:cNvGrpSpPr>
            <a:grpSpLocks/>
          </p:cNvGrpSpPr>
          <p:nvPr/>
        </p:nvGrpSpPr>
        <p:grpSpPr bwMode="auto">
          <a:xfrm>
            <a:off x="6542088" y="1125538"/>
            <a:ext cx="762000" cy="1143000"/>
            <a:chOff x="3936" y="960"/>
            <a:chExt cx="480" cy="720"/>
          </a:xfrm>
        </p:grpSpPr>
        <p:sp>
          <p:nvSpPr>
            <p:cNvPr id="52247" name="Oval 14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8" name="Text Box 15"/>
            <p:cNvSpPr txBox="1">
              <a:spLocks noChangeArrowheads="1"/>
            </p:cNvSpPr>
            <p:nvPr/>
          </p:nvSpPr>
          <p:spPr bwMode="auto">
            <a:xfrm>
              <a:off x="4060" y="96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2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</p:grpSp>
      <p:grpSp>
        <p:nvGrpSpPr>
          <p:cNvPr id="224272" name="Group 16"/>
          <p:cNvGrpSpPr>
            <a:grpSpLocks/>
          </p:cNvGrpSpPr>
          <p:nvPr/>
        </p:nvGrpSpPr>
        <p:grpSpPr bwMode="auto">
          <a:xfrm>
            <a:off x="7837488" y="1125538"/>
            <a:ext cx="762000" cy="1143000"/>
            <a:chOff x="3936" y="960"/>
            <a:chExt cx="480" cy="720"/>
          </a:xfrm>
        </p:grpSpPr>
        <p:sp>
          <p:nvSpPr>
            <p:cNvPr id="52245" name="Oval 17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6" name="Text Box 18"/>
            <p:cNvSpPr txBox="1">
              <a:spLocks noChangeArrowheads="1"/>
            </p:cNvSpPr>
            <p:nvPr/>
          </p:nvSpPr>
          <p:spPr bwMode="auto">
            <a:xfrm>
              <a:off x="4060" y="96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2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</p:grpSp>
      <p:grpSp>
        <p:nvGrpSpPr>
          <p:cNvPr id="224275" name="Group 19"/>
          <p:cNvGrpSpPr>
            <a:grpSpLocks/>
          </p:cNvGrpSpPr>
          <p:nvPr/>
        </p:nvGrpSpPr>
        <p:grpSpPr bwMode="auto">
          <a:xfrm>
            <a:off x="7227888" y="2116138"/>
            <a:ext cx="762000" cy="1143000"/>
            <a:chOff x="3936" y="960"/>
            <a:chExt cx="480" cy="720"/>
          </a:xfrm>
        </p:grpSpPr>
        <p:sp>
          <p:nvSpPr>
            <p:cNvPr id="52243" name="Oval 20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4" name="Text Box 21"/>
            <p:cNvSpPr txBox="1">
              <a:spLocks noChangeArrowheads="1"/>
            </p:cNvSpPr>
            <p:nvPr/>
          </p:nvSpPr>
          <p:spPr bwMode="auto">
            <a:xfrm>
              <a:off x="4003" y="960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2"/>
                  </a:solidFill>
                  <a:latin typeface="Courier New" panose="02070309020205020404" pitchFamily="49" charset="0"/>
                </a:rPr>
                <a:t>op</a:t>
              </a:r>
            </a:p>
          </p:txBody>
        </p:sp>
      </p:grpSp>
      <p:sp>
        <p:nvSpPr>
          <p:cNvPr id="224278" name="Text Box 22"/>
          <p:cNvSpPr txBox="1">
            <a:spLocks noChangeArrowheads="1"/>
          </p:cNvSpPr>
          <p:nvPr/>
        </p:nvSpPr>
        <p:spPr bwMode="auto">
          <a:xfrm>
            <a:off x="6678613" y="1658938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24279" name="Rectangle 23"/>
          <p:cNvSpPr>
            <a:spLocks noChangeArrowheads="1"/>
          </p:cNvSpPr>
          <p:nvPr/>
        </p:nvSpPr>
        <p:spPr bwMode="auto">
          <a:xfrm>
            <a:off x="8004175" y="1658938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24280" name="Rectangle 24"/>
          <p:cNvSpPr>
            <a:spLocks noChangeArrowheads="1"/>
          </p:cNvSpPr>
          <p:nvPr/>
        </p:nvSpPr>
        <p:spPr bwMode="auto">
          <a:xfrm>
            <a:off x="7412038" y="264953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hlink"/>
                </a:solidFill>
                <a:latin typeface="Courier New" panose="02070309020205020404" pitchFamily="49" charset="0"/>
              </a:rPr>
              <a:t>*</a:t>
            </a:r>
          </a:p>
        </p:txBody>
      </p:sp>
      <p:sp>
        <p:nvSpPr>
          <p:cNvPr id="224281" name="AutoShape 25"/>
          <p:cNvSpPr>
            <a:spLocks noChangeArrowheads="1"/>
          </p:cNvSpPr>
          <p:nvPr/>
        </p:nvSpPr>
        <p:spPr bwMode="auto">
          <a:xfrm flipH="1">
            <a:off x="2700338" y="4797425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2242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224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nimBg="1"/>
      <p:bldP spid="224261" grpId="0" animBg="1"/>
      <p:bldP spid="224261" grpId="1" animBg="1"/>
      <p:bldP spid="224261" grpId="2" animBg="1"/>
      <p:bldP spid="224262" grpId="0" animBg="1"/>
      <p:bldP spid="224263" grpId="0" animBg="1"/>
      <p:bldP spid="224263" grpId="1" animBg="1"/>
      <p:bldP spid="224264" grpId="0" animBg="1"/>
      <p:bldP spid="224264" grpId="1" animBg="1"/>
      <p:bldP spid="224265" grpId="0" animBg="1"/>
      <p:bldP spid="224265" grpId="1" animBg="1"/>
      <p:bldP spid="224265" grpId="2" animBg="1"/>
      <p:bldP spid="224278" grpId="0"/>
      <p:bldP spid="224279" grpId="0"/>
      <p:bldP spid="224280" grpId="0"/>
      <p:bldP spid="224280" grpId="1"/>
      <p:bldP spid="224281" grpId="0" animBg="1"/>
      <p:bldP spid="224281" grpId="1" animBg="1"/>
      <p:bldP spid="224281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26AC2A4-63AD-4CCB-95D6-53D1E375B8BC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</a:rPr>
              <a:t>选择程序设计举例</a:t>
            </a:r>
            <a:r>
              <a:rPr lang="en-US" altLang="zh-CN" b="1" smtClean="0">
                <a:solidFill>
                  <a:schemeClr val="bg2"/>
                </a:solidFill>
              </a:rPr>
              <a:t>—</a:t>
            </a:r>
            <a:r>
              <a:rPr lang="zh-CN" altLang="en-US" b="1" smtClean="0">
                <a:solidFill>
                  <a:schemeClr val="bg2"/>
                </a:solidFill>
              </a:rPr>
              <a:t>自己写程序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8280400" cy="4525963"/>
          </a:xfrm>
        </p:spPr>
        <p:txBody>
          <a:bodyPr/>
          <a:lstStyle/>
          <a:p>
            <a:pPr marL="0" indent="0"/>
            <a:r>
              <a:rPr lang="zh-CN" altLang="en-US" sz="2400" smtClean="0">
                <a:ea typeface="黑体" panose="02010609060101010101" pitchFamily="49" charset="-122"/>
              </a:rPr>
              <a:t>        请你根据温度转换公式设计一个温度转换程序，可以进行温度转换。如果输入摄氏温度，显示转换的华氏温度；如果输入华氏温度，显示转换的摄氏温度。</a:t>
            </a:r>
          </a:p>
          <a:p>
            <a:pPr marL="0" indent="0"/>
            <a:r>
              <a:rPr lang="zh-CN" altLang="en-US" sz="2400" smtClean="0">
                <a:ea typeface="黑体" panose="02010609060101010101" pitchFamily="49" charset="-122"/>
              </a:rPr>
              <a:t>要求：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相应的转换后的温度值要保留小数点后 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位。</a:t>
            </a:r>
          </a:p>
          <a:p>
            <a:pPr marL="0" indent="0"/>
            <a:r>
              <a:rPr lang="zh-CN" altLang="en-US" sz="2400" smtClean="0">
                <a:ea typeface="黑体" panose="02010609060101010101" pitchFamily="49" charset="-122"/>
              </a:rPr>
              <a:t>         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温度转换的公式为：</a:t>
            </a:r>
          </a:p>
          <a:p>
            <a:pPr marL="0" indent="0"/>
            <a:r>
              <a:rPr lang="en-US" altLang="zh-CN" sz="2400" smtClean="0">
                <a:solidFill>
                  <a:srgbClr val="FF0000"/>
                </a:solidFill>
                <a:ea typeface="黑体" panose="02010609060101010101" pitchFamily="49" charset="-122"/>
              </a:rPr>
              <a:t>                 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＝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(C×9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／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5)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＋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32 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；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＝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(F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－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32)×5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／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9 </a:t>
            </a:r>
          </a:p>
          <a:p>
            <a:pPr marL="0" indent="0"/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         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其中：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F--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华氏温度，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C--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摄氏温度。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9F7CB9A-E693-4D38-899B-F32038B7A37F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</a:rPr>
              <a:t>选择程序设计举例</a:t>
            </a:r>
            <a:r>
              <a:rPr lang="en-US" altLang="zh-CN" b="1" smtClean="0">
                <a:solidFill>
                  <a:schemeClr val="bg2"/>
                </a:solidFill>
              </a:rPr>
              <a:t>—</a:t>
            </a:r>
            <a:r>
              <a:rPr lang="zh-CN" altLang="en-US" b="1" smtClean="0">
                <a:solidFill>
                  <a:schemeClr val="bg2"/>
                </a:solidFill>
              </a:rPr>
              <a:t>自己写程序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8135937" cy="4525963"/>
          </a:xfrm>
        </p:spPr>
        <p:txBody>
          <a:bodyPr/>
          <a:lstStyle/>
          <a:p>
            <a:pPr marL="0" indent="0">
              <a:lnSpc>
                <a:spcPct val="120000"/>
              </a:lnSpc>
            </a:pPr>
            <a:r>
              <a:rPr lang="zh-CN" altLang="en-US" sz="2400" smtClean="0">
                <a:ea typeface="黑体" panose="02010609060101010101" pitchFamily="49" charset="-122"/>
              </a:rPr>
              <a:t>        输入用数字</a:t>
            </a:r>
            <a:r>
              <a:rPr lang="en-US" altLang="zh-CN" sz="2400" smtClean="0">
                <a:ea typeface="宋体" panose="02010600030101010101" pitchFamily="2" charset="-122"/>
              </a:rPr>
              <a:t>(1--7)</a:t>
            </a:r>
            <a:r>
              <a:rPr lang="zh-CN" altLang="en-US" sz="2400" smtClean="0">
                <a:ea typeface="黑体" panose="02010609060101010101" pitchFamily="49" charset="-122"/>
              </a:rPr>
              <a:t>表示的星期几，输出星期几的英文表示，输入的数字有误，输出单词</a:t>
            </a:r>
            <a:r>
              <a:rPr lang="en-US" altLang="zh-CN" sz="2400" smtClean="0">
                <a:ea typeface="宋体" panose="02010600030101010101" pitchFamily="2" charset="-122"/>
              </a:rPr>
              <a:t>"Error(</a:t>
            </a:r>
            <a:r>
              <a:rPr lang="zh-CN" altLang="en-US" sz="2400" smtClean="0">
                <a:ea typeface="黑体" panose="02010609060101010101" pitchFamily="49" charset="-122"/>
              </a:rPr>
              <a:t>回车</a:t>
            </a:r>
            <a:r>
              <a:rPr lang="en-US" altLang="zh-CN" sz="2400" smtClean="0">
                <a:ea typeface="宋体" panose="02010600030101010101" pitchFamily="2" charset="-122"/>
              </a:rPr>
              <a:t>)"</a:t>
            </a:r>
            <a:r>
              <a:rPr lang="zh-CN" altLang="en-US" sz="2400" smtClean="0">
                <a:ea typeface="黑体" panose="02010609060101010101" pitchFamily="49" charset="-122"/>
              </a:rPr>
              <a:t>。</a:t>
            </a:r>
            <a:r>
              <a:rPr lang="zh-CN" altLang="en-US" smtClean="0"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5ADFBD6-4AFA-4DA7-97BE-713CC5F27745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</a:rPr>
              <a:t>选择程序设计举例</a:t>
            </a:r>
            <a:r>
              <a:rPr lang="en-US" altLang="zh-CN" b="1" smtClean="0">
                <a:solidFill>
                  <a:schemeClr val="bg2"/>
                </a:solidFill>
              </a:rPr>
              <a:t>—</a:t>
            </a:r>
            <a:r>
              <a:rPr lang="zh-CN" altLang="en-US" b="1" smtClean="0">
                <a:solidFill>
                  <a:schemeClr val="bg2"/>
                </a:solidFill>
              </a:rPr>
              <a:t>自己写程序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7848600" cy="4525963"/>
          </a:xfrm>
        </p:spPr>
        <p:txBody>
          <a:bodyPr/>
          <a:lstStyle/>
          <a:p>
            <a:pPr marL="0" indent="0">
              <a:lnSpc>
                <a:spcPct val="12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编写程序，判断某一年是否为闰年。</a:t>
            </a:r>
          </a:p>
          <a:p>
            <a:pPr marL="0" indent="0">
              <a:lnSpc>
                <a:spcPct val="12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算法：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判断闰年的条件是符合下面两个条件之一：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）能被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整除，但不能被</a:t>
            </a:r>
            <a:r>
              <a:rPr lang="en-US" altLang="zh-CN" smtClean="0">
                <a:ea typeface="宋体" panose="02010600030101010101" pitchFamily="2" charset="-122"/>
              </a:rPr>
              <a:t>100</a:t>
            </a:r>
            <a:r>
              <a:rPr lang="zh-CN" altLang="en-US" smtClean="0">
                <a:ea typeface="黑体" panose="02010609060101010101" pitchFamily="49" charset="-122"/>
              </a:rPr>
              <a:t>整除；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）能被</a:t>
            </a:r>
            <a:r>
              <a:rPr lang="en-US" altLang="zh-CN" smtClean="0">
                <a:ea typeface="宋体" panose="02010600030101010101" pitchFamily="2" charset="-122"/>
              </a:rPr>
              <a:t>400</a:t>
            </a:r>
            <a:r>
              <a:rPr lang="zh-CN" altLang="en-US" smtClean="0">
                <a:ea typeface="黑体" panose="02010609060101010101" pitchFamily="49" charset="-122"/>
              </a:rPr>
              <a:t>整除。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2EA46D2-AE78-4C4E-B220-70959972CE9D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</a:rPr>
              <a:t>选择程序设计举例</a:t>
            </a:r>
            <a:r>
              <a:rPr lang="en-US" altLang="zh-CN" b="1" smtClean="0">
                <a:solidFill>
                  <a:schemeClr val="bg2"/>
                </a:solidFill>
              </a:rPr>
              <a:t>—</a:t>
            </a:r>
            <a:r>
              <a:rPr lang="zh-CN" altLang="en-US" b="1" smtClean="0">
                <a:solidFill>
                  <a:schemeClr val="bg2"/>
                </a:solidFill>
              </a:rPr>
              <a:t>自己写程序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7499350" cy="4525963"/>
          </a:xfrm>
        </p:spPr>
        <p:txBody>
          <a:bodyPr/>
          <a:lstStyle/>
          <a:p>
            <a:pPr marL="0" indent="0">
              <a:lnSpc>
                <a:spcPct val="12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输入一个不多于</a:t>
            </a:r>
            <a:r>
              <a:rPr lang="en-US" altLang="zh-CN" smtClean="0">
                <a:ea typeface="宋体" panose="02010600030101010101" pitchFamily="2" charset="-122"/>
              </a:rPr>
              <a:t>5</a:t>
            </a:r>
            <a:r>
              <a:rPr lang="zh-CN" altLang="en-US" smtClean="0">
                <a:ea typeface="黑体" panose="02010609060101010101" pitchFamily="49" charset="-122"/>
              </a:rPr>
              <a:t>位的正整数，要求</a:t>
            </a:r>
            <a:r>
              <a:rPr lang="en-US" altLang="zh-CN" smtClean="0">
                <a:ea typeface="宋体" panose="02010600030101010101" pitchFamily="2" charset="-122"/>
              </a:rPr>
              <a:t>: </a:t>
            </a:r>
          </a:p>
          <a:p>
            <a:pPr marL="0" indent="0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     (1)</a:t>
            </a:r>
            <a:r>
              <a:rPr lang="zh-CN" altLang="en-US" smtClean="0">
                <a:ea typeface="黑体" panose="02010609060101010101" pitchFamily="49" charset="-122"/>
              </a:rPr>
              <a:t>求它是几位数；</a:t>
            </a:r>
          </a:p>
          <a:p>
            <a:pPr marL="0" indent="0">
              <a:lnSpc>
                <a:spcPct val="12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     </a:t>
            </a:r>
            <a:r>
              <a:rPr lang="en-US" altLang="zh-CN" smtClean="0">
                <a:ea typeface="宋体" panose="02010600030101010101" pitchFamily="2" charset="-122"/>
              </a:rPr>
              <a:t>(2)</a:t>
            </a:r>
            <a:r>
              <a:rPr lang="zh-CN" altLang="en-US" smtClean="0">
                <a:ea typeface="黑体" panose="02010609060101010101" pitchFamily="49" charset="-122"/>
              </a:rPr>
              <a:t>逆序打印出各位数字。</a:t>
            </a:r>
            <a:r>
              <a:rPr lang="zh-CN" altLang="en-US" sz="2400" smtClean="0"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32265E7-E7AC-4CF8-925E-CD1693DE480F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</a:rPr>
              <a:t>选择程序设计</a:t>
            </a:r>
            <a:r>
              <a:rPr lang="en-US" altLang="zh-CN" b="1" smtClean="0">
                <a:solidFill>
                  <a:schemeClr val="bg2"/>
                </a:solidFill>
              </a:rPr>
              <a:t>—</a:t>
            </a:r>
            <a:r>
              <a:rPr lang="zh-CN" altLang="en-US" b="1" smtClean="0">
                <a:solidFill>
                  <a:schemeClr val="bg2"/>
                </a:solidFill>
              </a:rPr>
              <a:t>写结果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8280400" cy="4525963"/>
          </a:xfrm>
        </p:spPr>
        <p:txBody>
          <a:bodyPr/>
          <a:lstStyle/>
          <a:p>
            <a:pPr marL="0" indent="0"/>
            <a:r>
              <a:rPr lang="zh-CN" altLang="en-US" smtClean="0">
                <a:ea typeface="黑体" panose="02010609060101010101" pitchFamily="49" charset="-122"/>
              </a:rPr>
              <a:t>已知</a:t>
            </a:r>
            <a:r>
              <a:rPr lang="en-US" altLang="zh-CN" smtClean="0">
                <a:ea typeface="宋体" panose="02010600030101010101" pitchFamily="2" charset="-122"/>
              </a:rPr>
              <a:t>a=10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b=5</a:t>
            </a:r>
            <a:r>
              <a:rPr lang="zh-CN" altLang="en-US" smtClean="0">
                <a:ea typeface="黑体" panose="02010609060101010101" pitchFamily="49" charset="-122"/>
              </a:rPr>
              <a:t>，请写出下列表达式的运行结果。</a:t>
            </a:r>
          </a:p>
          <a:p>
            <a:pPr marL="0" indent="0"/>
            <a:r>
              <a:rPr lang="zh-CN" altLang="en-US" smtClean="0">
                <a:ea typeface="黑体" panose="02010609060101010101" pitchFamily="49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）</a:t>
            </a:r>
            <a:r>
              <a:rPr lang="en-US" altLang="zh-CN" smtClean="0">
                <a:ea typeface="宋体" panose="02010600030101010101" pitchFamily="2" charset="-122"/>
              </a:rPr>
              <a:t>!(a+b)	</a:t>
            </a:r>
          </a:p>
          <a:p>
            <a:pPr marL="0" indent="0"/>
            <a:r>
              <a:rPr lang="zh-CN" altLang="en-US" smtClean="0">
                <a:ea typeface="黑体" panose="02010609060101010101" pitchFamily="49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）</a:t>
            </a:r>
            <a:r>
              <a:rPr lang="en-US" altLang="zh-CN" smtClean="0">
                <a:ea typeface="宋体" panose="02010600030101010101" pitchFamily="2" charset="-122"/>
              </a:rPr>
              <a:t>a%b||1			</a:t>
            </a:r>
          </a:p>
          <a:p>
            <a:pPr marL="0" indent="0"/>
            <a:r>
              <a:rPr lang="zh-CN" altLang="en-US" smtClean="0">
                <a:ea typeface="黑体" panose="02010609060101010101" pitchFamily="49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黑体" panose="02010609060101010101" pitchFamily="49" charset="-122"/>
              </a:rPr>
              <a:t>）</a:t>
            </a:r>
            <a:r>
              <a:rPr lang="en-US" altLang="zh-CN" smtClean="0">
                <a:ea typeface="宋体" panose="02010600030101010101" pitchFamily="2" charset="-122"/>
              </a:rPr>
              <a:t>a&amp;&amp;b</a:t>
            </a:r>
          </a:p>
          <a:p>
            <a:pPr marL="0" indent="0"/>
            <a:r>
              <a:rPr lang="zh-CN" altLang="en-US" smtClean="0">
                <a:ea typeface="黑体" panose="02010609060101010101" pitchFamily="49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）</a:t>
            </a:r>
            <a:r>
              <a:rPr lang="en-US" altLang="zh-CN" smtClean="0">
                <a:ea typeface="宋体" panose="02010600030101010101" pitchFamily="2" charset="-122"/>
              </a:rPr>
              <a:t>a&gt;=5&amp;&amp;b&lt;5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E2D2283-54EC-4C4B-A976-3A71133BFE89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</a:rPr>
              <a:t>选择程序设计</a:t>
            </a:r>
            <a:r>
              <a:rPr lang="en-US" altLang="zh-CN" b="1" smtClean="0">
                <a:solidFill>
                  <a:schemeClr val="bg2"/>
                </a:solidFill>
              </a:rPr>
              <a:t>—</a:t>
            </a:r>
            <a:r>
              <a:rPr lang="zh-CN" altLang="en-US" b="1" smtClean="0">
                <a:solidFill>
                  <a:schemeClr val="bg2"/>
                </a:solidFill>
              </a:rPr>
              <a:t>写结果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8280400" cy="4525963"/>
          </a:xfrm>
        </p:spPr>
        <p:txBody>
          <a:bodyPr/>
          <a:lstStyle/>
          <a:p>
            <a:pPr marL="0" indent="0">
              <a:lnSpc>
                <a:spcPct val="12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计算下面各个逻辑表达式的值。</a:t>
            </a:r>
          </a:p>
          <a:p>
            <a:pPr marL="0" indent="0">
              <a:lnSpc>
                <a:spcPct val="12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    假设</a:t>
            </a:r>
            <a:r>
              <a:rPr lang="en-US" altLang="zh-CN" smtClean="0">
                <a:ea typeface="宋体" panose="02010600030101010101" pitchFamily="2" charset="-122"/>
              </a:rPr>
              <a:t>a=3,b=4,c=5</a:t>
            </a:r>
          </a:p>
          <a:p>
            <a:pPr marL="0" indent="0">
              <a:lnSpc>
                <a:spcPct val="12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(1)a+b&gt;c&amp;&amp;b==c</a:t>
            </a:r>
          </a:p>
          <a:p>
            <a:pPr marL="0" indent="0">
              <a:lnSpc>
                <a:spcPct val="12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(2)a||b+c&amp;&amp;b-c</a:t>
            </a:r>
          </a:p>
          <a:p>
            <a:pPr marL="0" indent="0">
              <a:lnSpc>
                <a:spcPct val="12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(3)!(a&gt;b)&amp;&amp;!c||1</a:t>
            </a:r>
          </a:p>
          <a:p>
            <a:pPr marL="0" indent="0">
              <a:lnSpc>
                <a:spcPct val="12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(4)!(x=a)&amp;&amp;(y=b)&amp;&amp;0</a:t>
            </a:r>
          </a:p>
          <a:p>
            <a:pPr marL="0" indent="0">
              <a:lnSpc>
                <a:spcPct val="12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(5)!(a+b)+c-1&amp;&amp;b+c/2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7FE648C-85D7-4732-8937-6378B0F478F8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7171" name="AutoShape 2"/>
          <p:cNvSpPr>
            <a:spLocks noChangeArrowheads="1"/>
          </p:cNvSpPr>
          <p:nvPr/>
        </p:nvSpPr>
        <p:spPr bwMode="auto">
          <a:xfrm>
            <a:off x="593725" y="1052513"/>
            <a:ext cx="2693988" cy="608012"/>
          </a:xfrm>
          <a:prstGeom prst="parallelogram">
            <a:avLst>
              <a:gd name="adj" fmla="val 110770"/>
            </a:avLst>
          </a:prstGeom>
          <a:solidFill>
            <a:srgbClr val="CCFFFF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Arial" panose="020B0604020202020204" pitchFamily="34" charset="0"/>
              </a:rPr>
              <a:t>输入总头数 </a:t>
            </a:r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77788" y="1989138"/>
            <a:ext cx="3486150" cy="650875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Arial" panose="020B0604020202020204" pitchFamily="34" charset="0"/>
              </a:rPr>
              <a:t>计算总脚数 </a:t>
            </a:r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f </a:t>
            </a:r>
            <a:r>
              <a:rPr lang="zh-CN" altLang="en-US" b="1">
                <a:solidFill>
                  <a:schemeClr val="bg2"/>
                </a:solidFill>
                <a:latin typeface="Arial" panose="020B0604020202020204" pitchFamily="34" charset="0"/>
              </a:rPr>
              <a:t>的合理取值范围</a:t>
            </a:r>
          </a:p>
          <a:p>
            <a:pPr algn="ctr" eaLnBrk="1" hangingPunct="1"/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minf=2*h;       maxf=4*h</a:t>
            </a:r>
          </a:p>
        </p:txBody>
      </p:sp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180975" y="2924175"/>
            <a:ext cx="3311525" cy="1116013"/>
          </a:xfrm>
          <a:prstGeom prst="parallelogram">
            <a:avLst>
              <a:gd name="adj" fmla="val 74182"/>
            </a:avLst>
          </a:prstGeom>
          <a:solidFill>
            <a:srgbClr val="CCFFFF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Arial" panose="020B0604020202020204" pitchFamily="34" charset="0"/>
              </a:rPr>
              <a:t>提示输入 </a:t>
            </a:r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</a:p>
          <a:p>
            <a:pPr algn="ctr" eaLnBrk="1" hangingPunct="1"/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minf&lt;=f&lt;=maxf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488950" y="4378325"/>
            <a:ext cx="2549525" cy="650875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Arial" panose="020B0604020202020204" pitchFamily="34" charset="0"/>
              </a:rPr>
              <a:t>计算 </a:t>
            </a:r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chick=(4*h-f)/2 ;  </a:t>
            </a:r>
          </a:p>
          <a:p>
            <a:pPr algn="ctr" eaLnBrk="1" hangingPunct="1"/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rabbit=(f-2*h)/2;</a:t>
            </a:r>
          </a:p>
        </p:txBody>
      </p:sp>
      <p:sp>
        <p:nvSpPr>
          <p:cNvPr id="7175" name="AutoShape 6"/>
          <p:cNvSpPr>
            <a:spLocks noChangeArrowheads="1"/>
          </p:cNvSpPr>
          <p:nvPr/>
        </p:nvSpPr>
        <p:spPr bwMode="auto">
          <a:xfrm>
            <a:off x="33338" y="5446713"/>
            <a:ext cx="3892550" cy="608012"/>
          </a:xfrm>
          <a:prstGeom prst="parallelogram">
            <a:avLst>
              <a:gd name="adj" fmla="val 160052"/>
            </a:avLst>
          </a:prstGeom>
          <a:solidFill>
            <a:srgbClr val="CCFFFF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Arial" panose="020B0604020202020204" pitchFamily="34" charset="0"/>
              </a:rPr>
              <a:t>输出 </a:t>
            </a:r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chick</a:t>
            </a:r>
            <a:r>
              <a:rPr lang="zh-CN" altLang="en-US" b="1">
                <a:solidFill>
                  <a:schemeClr val="bg2"/>
                </a:solidFill>
                <a:latin typeface="Arial" panose="020B0604020202020204" pitchFamily="34" charset="0"/>
              </a:rPr>
              <a:t>和</a:t>
            </a:r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rabbit</a:t>
            </a:r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1835150" y="692150"/>
            <a:ext cx="0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1835150" y="1700213"/>
            <a:ext cx="0" cy="288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1835150" y="2636838"/>
            <a:ext cx="0" cy="2873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3759200" y="1196975"/>
            <a:ext cx="5370513" cy="49784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</a:rPr>
              <a:t>stdio.h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 main()</a:t>
            </a: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{    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</a:rPr>
              <a:t>f,h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</a:rPr>
              <a:t>maxf,minf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 chick ,  rabbit;</a:t>
            </a: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("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输入鸡兔总头数：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");</a:t>
            </a: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</a:rPr>
              <a:t>scanf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("%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</a:rPr>
              <a:t>d",&amp;h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</a:rPr>
              <a:t>minf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=2*h ;  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</a:rPr>
              <a:t>maxf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=4*h;</a:t>
            </a: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(“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输入总脚数，要求</a:t>
            </a:r>
          </a:p>
          <a:p>
            <a:pPr eaLnBrk="1" hangingPunct="1"/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       在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%d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%d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之间的一个偶数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:",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</a:rPr>
              <a:t>minf,maxf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</a:rPr>
              <a:t>scanf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("%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</a:rPr>
              <a:t>d",&amp;f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     chick=(4*h-f)/2 ;</a:t>
            </a: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     rabbit=(f-2*h)/2;</a:t>
            </a: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("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鸡有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%d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只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,   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兔子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%d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只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\n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"</a:t>
            </a:r>
            <a:endParaRPr lang="en-US" altLang="zh-CN" sz="20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             ,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</a:rPr>
              <a:t>chick,rabbit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     return 0;</a:t>
            </a: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180" name="Line 13"/>
          <p:cNvSpPr>
            <a:spLocks noChangeShapeType="1"/>
          </p:cNvSpPr>
          <p:nvPr/>
        </p:nvSpPr>
        <p:spPr bwMode="auto">
          <a:xfrm>
            <a:off x="1835150" y="4005263"/>
            <a:ext cx="0" cy="3603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81" name="Line 14"/>
          <p:cNvSpPr>
            <a:spLocks noChangeShapeType="1"/>
          </p:cNvSpPr>
          <p:nvPr/>
        </p:nvSpPr>
        <p:spPr bwMode="auto">
          <a:xfrm>
            <a:off x="1835150" y="5013325"/>
            <a:ext cx="0" cy="431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82" name="Line 15"/>
          <p:cNvSpPr>
            <a:spLocks noChangeShapeType="1"/>
          </p:cNvSpPr>
          <p:nvPr/>
        </p:nvSpPr>
        <p:spPr bwMode="auto">
          <a:xfrm>
            <a:off x="1835150" y="6092825"/>
            <a:ext cx="0" cy="2159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83" name="Oval 16"/>
          <p:cNvSpPr>
            <a:spLocks noChangeArrowheads="1"/>
          </p:cNvSpPr>
          <p:nvPr/>
        </p:nvSpPr>
        <p:spPr bwMode="auto">
          <a:xfrm>
            <a:off x="1258888" y="333375"/>
            <a:ext cx="1152525" cy="3587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4" name="Oval 17"/>
          <p:cNvSpPr>
            <a:spLocks noChangeArrowheads="1"/>
          </p:cNvSpPr>
          <p:nvPr/>
        </p:nvSpPr>
        <p:spPr bwMode="auto">
          <a:xfrm>
            <a:off x="1258888" y="6308725"/>
            <a:ext cx="1152525" cy="3587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B439D7D-B7EE-4CD0-885C-DAC95FB47B17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</a:rPr>
              <a:t>位运算概述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748712" cy="48958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9263" indent="-449263">
              <a:lnSpc>
                <a:spcPct val="120000"/>
              </a:lnSpc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400" smtClean="0">
                <a:ea typeface="宋体" panose="02010600030101010101" pitchFamily="2" charset="-122"/>
              </a:rPr>
              <a:t>C</a:t>
            </a:r>
            <a:r>
              <a:rPr kumimoji="1" lang="zh-CN" altLang="en-US" sz="2400" smtClean="0">
                <a:ea typeface="楷体_GB2312" pitchFamily="49" charset="-122"/>
              </a:rPr>
              <a:t>语言程序设计最大的一个特点就是</a:t>
            </a:r>
            <a:r>
              <a:rPr kumimoji="1" lang="zh-CN" altLang="en-US" sz="2400" smtClean="0">
                <a:solidFill>
                  <a:srgbClr val="990033"/>
                </a:solidFill>
                <a:ea typeface="楷体_GB2312" pitchFamily="49" charset="-122"/>
              </a:rPr>
              <a:t>可以对计算机硬件进行操作，其操作主要是通过</a:t>
            </a:r>
            <a:r>
              <a:rPr kumimoji="1"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位运算</a:t>
            </a:r>
            <a:r>
              <a:rPr kumimoji="1" lang="zh-CN" altLang="en-US" sz="2400" smtClean="0">
                <a:solidFill>
                  <a:srgbClr val="990033"/>
                </a:solidFill>
                <a:ea typeface="楷体_GB2312" pitchFamily="49" charset="-122"/>
              </a:rPr>
              <a:t>实现的。</a:t>
            </a:r>
            <a:r>
              <a:rPr kumimoji="1" lang="zh-CN" altLang="en-US" sz="2400" smtClean="0">
                <a:ea typeface="楷体_GB2312" pitchFamily="49" charset="-122"/>
              </a:rPr>
              <a:t>位运算很适合编写系统软件的需要，是</a:t>
            </a:r>
            <a:r>
              <a:rPr kumimoji="1" lang="en-US" altLang="zh-CN" sz="2400" smtClean="0">
                <a:ea typeface="宋体" panose="02010600030101010101" pitchFamily="2" charset="-122"/>
              </a:rPr>
              <a:t>C</a:t>
            </a:r>
            <a:r>
              <a:rPr kumimoji="1" lang="zh-CN" altLang="en-US" sz="2400" smtClean="0">
                <a:ea typeface="楷体_GB2312" pitchFamily="49" charset="-122"/>
              </a:rPr>
              <a:t>语言的重要特色。在计算机用于检测和控制领域中要用到位运算的知识。</a:t>
            </a:r>
          </a:p>
          <a:p>
            <a:pPr marL="449263" indent="-449263">
              <a:lnSpc>
                <a:spcPct val="120000"/>
              </a:lnSpc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smtClean="0">
                <a:ea typeface="楷体_GB2312" pitchFamily="49" charset="-122"/>
              </a:rPr>
              <a:t>所谓</a:t>
            </a:r>
            <a:r>
              <a:rPr kumimoji="1" lang="zh-CN" altLang="en-US" sz="2400" smtClean="0">
                <a:solidFill>
                  <a:srgbClr val="990033"/>
                </a:solidFill>
                <a:ea typeface="楷体_GB2312" pitchFamily="49" charset="-122"/>
              </a:rPr>
              <a:t>位运算</a:t>
            </a:r>
            <a:r>
              <a:rPr kumimoji="1"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就是指进行二进制的运算</a:t>
            </a:r>
            <a:r>
              <a:rPr kumimoji="1" lang="zh-CN" altLang="en-US" sz="2400" smtClean="0">
                <a:ea typeface="楷体_GB2312" pitchFamily="49" charset="-122"/>
              </a:rPr>
              <a:t>。在系统软件中，常要处理二进制的问题。例如，将一个存储单元中的各二进制左移或者右移一位，两个数按位相加等。</a:t>
            </a:r>
            <a:r>
              <a:rPr kumimoji="1" lang="en-US" altLang="zh-CN" sz="2400" smtClean="0">
                <a:ea typeface="宋体" panose="02010600030101010101" pitchFamily="2" charset="-122"/>
              </a:rPr>
              <a:t>C</a:t>
            </a:r>
            <a:r>
              <a:rPr kumimoji="1" lang="zh-CN" altLang="en-US" sz="2400" smtClean="0">
                <a:ea typeface="楷体_GB2312" pitchFamily="49" charset="-122"/>
              </a:rPr>
              <a:t>语言提供位运算的功能，与其他高级语言相比，显然具有很大的优越性。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0C6FDE-CB0D-4702-B03A-E938788D80EA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</a:rPr>
              <a:t>位运算符和位运算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7499350" cy="5032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9263" indent="-449263">
              <a:lnSpc>
                <a:spcPct val="95000"/>
              </a:lnSpc>
              <a:spcBef>
                <a:spcPct val="0"/>
              </a:spcBef>
              <a:buClrTx/>
            </a:pPr>
            <a:r>
              <a:rPr lang="en-US" altLang="zh-CN" smtClean="0">
                <a:ea typeface="宋体" panose="02010600030101010101" pitchFamily="2" charset="-122"/>
              </a:rPr>
              <a:t>C</a:t>
            </a:r>
            <a:r>
              <a:rPr lang="zh-CN" altLang="en-US" smtClean="0">
                <a:ea typeface="楷体_GB2312" pitchFamily="49" charset="-122"/>
              </a:rPr>
              <a:t>语言提供</a:t>
            </a:r>
            <a:r>
              <a:rPr lang="en-US" altLang="zh-CN" smtClean="0">
                <a:ea typeface="宋体" panose="02010600030101010101" pitchFamily="2" charset="-122"/>
              </a:rPr>
              <a:t>6</a:t>
            </a:r>
            <a:r>
              <a:rPr lang="zh-CN" altLang="en-US" smtClean="0">
                <a:ea typeface="楷体_GB2312" pitchFamily="49" charset="-122"/>
              </a:rPr>
              <a:t>种位运算符：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59076" name="Group 4"/>
          <p:cNvGraphicFramePr>
            <a:graphicFrameLocks noGrp="1"/>
          </p:cNvGraphicFramePr>
          <p:nvPr>
            <p:ph sz="half" idx="2"/>
          </p:nvPr>
        </p:nvGraphicFramePr>
        <p:xfrm>
          <a:off x="1379538" y="1844675"/>
          <a:ext cx="7307262" cy="2849810"/>
        </p:xfrm>
        <a:graphic>
          <a:graphicData uri="http://schemas.openxmlformats.org/drawingml/2006/table">
            <a:tbl>
              <a:tblPr/>
              <a:tblGrid>
                <a:gridCol w="1373187"/>
                <a:gridCol w="1811338"/>
                <a:gridCol w="1749425"/>
                <a:gridCol w="2373312"/>
              </a:tblGrid>
              <a:tr h="4723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运算符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例子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运算功能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按位与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a&amp;b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按位与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|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按位或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a|b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按位或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^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按位异或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a^b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按位异或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~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按位求反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按位取反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&lt;&lt;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左移位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a&lt;&lt;2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左移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&gt;&gt;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右移位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b&gt;&gt;3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右移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9118" name="Text Box 46"/>
          <p:cNvSpPr txBox="1">
            <a:spLocks noChangeArrowheads="1"/>
          </p:cNvSpPr>
          <p:nvPr/>
        </p:nvSpPr>
        <p:spPr bwMode="auto">
          <a:xfrm>
            <a:off x="323850" y="4357688"/>
            <a:ext cx="8640763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zh-CN" altLang="en-US" sz="2400" b="1">
                <a:solidFill>
                  <a:srgbClr val="990033"/>
                </a:solidFill>
                <a:ea typeface="隶书" panose="02010509060101010101" pitchFamily="49" charset="-122"/>
              </a:rPr>
              <a:t>说明：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>
                <a:solidFill>
                  <a:srgbClr val="333333"/>
                </a:solidFill>
                <a:ea typeface="隶书" panose="02010509060101010101" pitchFamily="49" charset="-122"/>
              </a:rPr>
              <a:t>(1)</a:t>
            </a:r>
            <a:r>
              <a:rPr kumimoji="1" lang="en-US" altLang="zh-CN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"</a:t>
            </a:r>
            <a:r>
              <a:rPr kumimoji="1" lang="en-US" altLang="zh-CN" sz="24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~</a:t>
            </a:r>
            <a:r>
              <a:rPr kumimoji="1" lang="en-US" altLang="zh-CN" sz="2400" b="1">
                <a:solidFill>
                  <a:srgbClr val="990033"/>
                </a:solidFill>
                <a:ea typeface="楷体_GB2312" pitchFamily="49" charset="-122"/>
              </a:rPr>
              <a:t>"</a:t>
            </a:r>
            <a:r>
              <a:rPr kumimoji="1" lang="zh-CN" altLang="en-US" sz="2400" b="1">
                <a:solidFill>
                  <a:srgbClr val="990033"/>
                </a:solidFill>
                <a:ea typeface="楷体_GB2312" pitchFamily="49" charset="-122"/>
              </a:rPr>
              <a:t>为单目运算符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，其余均为</a:t>
            </a:r>
            <a:r>
              <a:rPr kumimoji="1" lang="zh-CN" altLang="en-US" sz="2400" b="1">
                <a:solidFill>
                  <a:srgbClr val="990033"/>
                </a:solidFill>
                <a:ea typeface="楷体_GB2312" pitchFamily="49" charset="-122"/>
              </a:rPr>
              <a:t>双目运算符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，优先级高低顺序</a:t>
            </a: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2400" b="1">
                <a:ea typeface="楷体_GB2312" pitchFamily="49" charset="-122"/>
              </a:rPr>
              <a:t>     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求反</a:t>
            </a:r>
            <a:r>
              <a:rPr kumimoji="1" lang="en-US" altLang="zh-CN" sz="24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~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移位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按位与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&amp;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按位异或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^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按位或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>
                <a:solidFill>
                  <a:srgbClr val="333333"/>
                </a:solidFill>
                <a:ea typeface="隶书" panose="02010509060101010101" pitchFamily="49" charset="-122"/>
              </a:rPr>
              <a:t>(2)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运算量只能是</a:t>
            </a:r>
            <a:r>
              <a:rPr kumimoji="1" lang="zh-CN" altLang="en-US" sz="2400" b="1">
                <a:solidFill>
                  <a:srgbClr val="990033"/>
                </a:solidFill>
                <a:ea typeface="楷体_GB2312" pitchFamily="49" charset="-122"/>
              </a:rPr>
              <a:t>整型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或</a:t>
            </a:r>
            <a:r>
              <a:rPr kumimoji="1" lang="zh-CN" altLang="en-US" sz="2400" b="1">
                <a:solidFill>
                  <a:srgbClr val="990033"/>
                </a:solidFill>
                <a:ea typeface="楷体_GB2312" pitchFamily="49" charset="-122"/>
              </a:rPr>
              <a:t>字符型数据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，</a:t>
            </a:r>
            <a:r>
              <a:rPr kumimoji="1" lang="zh-CN" altLang="en-US" sz="2400" b="1">
                <a:solidFill>
                  <a:schemeClr val="bg2"/>
                </a:solidFill>
                <a:ea typeface="楷体_GB2312" pitchFamily="49" charset="-122"/>
              </a:rPr>
              <a:t>浮点数不能参与运算</a:t>
            </a:r>
            <a:r>
              <a:rPr kumimoji="1" lang="zh-CN" altLang="en-US" sz="2400">
                <a:latin typeface="Arial" panose="020B0604020202020204" pitchFamily="34" charset="0"/>
              </a:rPr>
              <a:t> </a:t>
            </a:r>
            <a:endParaRPr kumimoji="1" lang="zh-CN" altLang="en-US" sz="2400" b="1">
              <a:solidFill>
                <a:schemeClr val="bg2"/>
              </a:solidFill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>
                <a:solidFill>
                  <a:srgbClr val="333333"/>
                </a:solidFill>
                <a:ea typeface="隶书" panose="02010509060101010101" pitchFamily="49" charset="-122"/>
              </a:rPr>
              <a:t>(3)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运算时，操作数都必须转换成</a:t>
            </a:r>
            <a:r>
              <a:rPr kumimoji="1" lang="zh-CN" altLang="en-US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二进制形式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，然后再</a:t>
            </a:r>
            <a:r>
              <a:rPr kumimoji="1" lang="zh-CN" altLang="en-US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按位运算</a:t>
            </a:r>
            <a:r>
              <a:rPr kumimoji="1" lang="zh-CN" altLang="en-US" sz="24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9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9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9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9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59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18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1E8591A-6F43-4403-B738-A64653227174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</a:rPr>
              <a:t>与、或、非、异或位运算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1413" y="1557338"/>
            <a:ext cx="4040187" cy="427037"/>
          </a:xfrm>
        </p:spPr>
        <p:txBody>
          <a:bodyPr/>
          <a:lstStyle/>
          <a:p>
            <a:pPr marL="0" indent="0" algn="ctr">
              <a:defRPr/>
            </a:pPr>
            <a:r>
              <a:rPr lang="zh-CN" altLang="da-DK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位运算真值表</a:t>
            </a:r>
            <a:endParaRPr lang="zh-CN" altLang="en-US" sz="320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60100" name="Group 4"/>
          <p:cNvGraphicFramePr>
            <a:graphicFrameLocks noGrp="1"/>
          </p:cNvGraphicFramePr>
          <p:nvPr>
            <p:ph sz="half" idx="2"/>
          </p:nvPr>
        </p:nvGraphicFramePr>
        <p:xfrm>
          <a:off x="958850" y="2349500"/>
          <a:ext cx="7307263" cy="2590800"/>
        </p:xfrm>
        <a:graphic>
          <a:graphicData uri="http://schemas.openxmlformats.org/drawingml/2006/table">
            <a:tbl>
              <a:tblPr/>
              <a:tblGrid>
                <a:gridCol w="1668463"/>
                <a:gridCol w="5638800"/>
              </a:tblGrid>
              <a:tr h="476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运算结果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0&amp;0=0</a:t>
                      </a:r>
                      <a:r>
                        <a:rPr kumimoji="0" lang="zh-CN" alt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0&amp;1=0</a:t>
                      </a:r>
                      <a:r>
                        <a:rPr kumimoji="0" lang="zh-CN" alt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1&amp;0=0</a:t>
                      </a:r>
                      <a:r>
                        <a:rPr kumimoji="0" lang="zh-CN" alt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1&amp;1=1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0|0=0</a:t>
                      </a:r>
                      <a:r>
                        <a:rPr kumimoji="0" lang="zh-CN" alt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0|1=1</a:t>
                      </a:r>
                      <a:r>
                        <a:rPr kumimoji="0" lang="zh-CN" alt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1|0=1</a:t>
                      </a:r>
                      <a:r>
                        <a:rPr kumimoji="0" lang="zh-CN" alt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1|1=1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~0=1</a:t>
                      </a:r>
                      <a:r>
                        <a:rPr kumimoji="0" lang="zh-CN" alt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~1=0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0^0=0</a:t>
                      </a:r>
                      <a:r>
                        <a:rPr kumimoji="0" lang="zh-CN" alt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0^1=1</a:t>
                      </a:r>
                      <a:r>
                        <a:rPr kumimoji="0" lang="zh-CN" alt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1^0=1</a:t>
                      </a:r>
                      <a:r>
                        <a:rPr kumimoji="0" lang="zh-CN" alt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1^1=0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25ECE7B-B2A6-4891-A594-574D8AB2BBAB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移位运算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35975" cy="3887787"/>
          </a:xfrm>
        </p:spPr>
        <p:txBody>
          <a:bodyPr/>
          <a:lstStyle/>
          <a:p>
            <a:pPr>
              <a:defRPr/>
            </a:pPr>
            <a:r>
              <a:rPr lang="zh-CN" altLang="en-US" sz="300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左移位运算符</a:t>
            </a:r>
            <a:r>
              <a:rPr lang="zh-CN" altLang="en-US" sz="3000" smtClean="0">
                <a:latin typeface="楷体_GB2312" pitchFamily="49" charset="-122"/>
                <a:ea typeface="楷体_GB2312" pitchFamily="49" charset="-122"/>
              </a:rPr>
              <a:t> 	</a:t>
            </a:r>
            <a:r>
              <a:rPr lang="en-US" altLang="zh-CN" sz="30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</a:t>
            </a:r>
          </a:p>
          <a:p>
            <a:pPr lvl="1">
              <a:defRPr/>
            </a:pPr>
            <a:r>
              <a:rPr lang="zh-CN" altLang="en-US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格式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位数</a:t>
            </a:r>
          </a:p>
          <a:p>
            <a:pPr lvl="1">
              <a:defRPr/>
            </a:pPr>
            <a:r>
              <a:rPr lang="zh-CN" altLang="en-US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：使操作数的各位左移，低位补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，高位溢出</a:t>
            </a:r>
          </a:p>
          <a:p>
            <a:pPr>
              <a:defRPr/>
            </a:pP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【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】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z="3000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sz="30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</a:t>
            </a:r>
            <a:r>
              <a:rPr lang="en-US" altLang="zh-CN" sz="3000" smtClean="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 sz="260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600" smtClean="0">
                <a:latin typeface="楷体_GB2312" pitchFamily="49" charset="-122"/>
                <a:ea typeface="楷体_GB2312" pitchFamily="49" charset="-122"/>
              </a:rPr>
              <a:t>整数</a:t>
            </a:r>
            <a:r>
              <a:rPr lang="en-US" altLang="zh-CN" sz="2600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600" smtClean="0">
                <a:latin typeface="楷体_GB2312" pitchFamily="49" charset="-122"/>
                <a:ea typeface="楷体_GB2312" pitchFamily="49" charset="-122"/>
              </a:rPr>
              <a:t>用短整型表示</a:t>
            </a:r>
            <a:r>
              <a:rPr lang="en-US" altLang="zh-CN" sz="2600" smtClean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300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		00000000 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00000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101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20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zh-CN" sz="180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		000000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00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000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101</a:t>
            </a:r>
            <a:r>
              <a:rPr lang="en-US" altLang="zh-CN" smtClean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00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zh-CN" sz="180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			  20</a:t>
            </a:r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755650" y="5157788"/>
            <a:ext cx="7634288" cy="14922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6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如果左移出的位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不是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6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，则左移操作相当于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乘法</a:t>
            </a:r>
            <a:r>
              <a:rPr kumimoji="1" lang="zh-CN" altLang="en-US" sz="26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操作，左移一位相当于原数乘以</a:t>
            </a:r>
            <a:r>
              <a:rPr kumimoji="1" lang="en-US" altLang="zh-CN" sz="26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6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，左移</a:t>
            </a:r>
            <a:r>
              <a:rPr kumimoji="1" lang="en-US" altLang="zh-CN" sz="26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6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位，则相当于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原数乘以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600" b="1" baseline="46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</p:txBody>
      </p:sp>
      <p:sp>
        <p:nvSpPr>
          <p:cNvPr id="261125" name="AutoShape 5"/>
          <p:cNvSpPr>
            <a:spLocks noChangeArrowheads="1"/>
          </p:cNvSpPr>
          <p:nvPr/>
        </p:nvSpPr>
        <p:spPr bwMode="auto">
          <a:xfrm>
            <a:off x="2700338" y="3357563"/>
            <a:ext cx="215900" cy="388937"/>
          </a:xfrm>
          <a:prstGeom prst="downArrow">
            <a:avLst>
              <a:gd name="adj1" fmla="val 50000"/>
              <a:gd name="adj2" fmla="val 4503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1126" name="AutoShape 6"/>
          <p:cNvSpPr>
            <a:spLocks noChangeArrowheads="1"/>
          </p:cNvSpPr>
          <p:nvPr/>
        </p:nvSpPr>
        <p:spPr bwMode="auto">
          <a:xfrm>
            <a:off x="2700338" y="4221163"/>
            <a:ext cx="215900" cy="388937"/>
          </a:xfrm>
          <a:prstGeom prst="downArrow">
            <a:avLst>
              <a:gd name="adj1" fmla="val 50000"/>
              <a:gd name="adj2" fmla="val 4503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/>
      <p:bldP spid="261124" grpId="0" animBg="1" autoUpdateAnimBg="0"/>
      <p:bldP spid="261125" grpId="0" animBg="1"/>
      <p:bldP spid="2611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8420929-521C-4053-8244-EC4D1A8D8D4B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移位运算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435975" cy="3671887"/>
          </a:xfrm>
        </p:spPr>
        <p:txBody>
          <a:bodyPr/>
          <a:lstStyle/>
          <a:p>
            <a:pPr>
              <a:defRPr/>
            </a:pPr>
            <a:r>
              <a:rPr lang="zh-CN" altLang="en-US" sz="300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右移位运算符</a:t>
            </a:r>
            <a:r>
              <a:rPr lang="zh-CN" altLang="en-US" sz="3000" smtClean="0">
                <a:latin typeface="楷体_GB2312" pitchFamily="49" charset="-122"/>
                <a:ea typeface="楷体_GB2312" pitchFamily="49" charset="-122"/>
              </a:rPr>
              <a:t> 	</a:t>
            </a:r>
            <a:r>
              <a:rPr lang="en-US" altLang="zh-CN" sz="30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&gt;&gt;</a:t>
            </a:r>
          </a:p>
          <a:p>
            <a:pPr lvl="1">
              <a:defRPr/>
            </a:pPr>
            <a:r>
              <a:rPr lang="zh-CN" altLang="en-US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格式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&gt;&gt;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位数</a:t>
            </a:r>
          </a:p>
          <a:p>
            <a:pPr lvl="1">
              <a:defRPr/>
            </a:pPr>
            <a:r>
              <a:rPr lang="zh-CN" altLang="en-US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：使操作数的各位右移，移出的低位舍弃，高位补符号位</a:t>
            </a:r>
          </a:p>
          <a:p>
            <a:pPr>
              <a:defRPr/>
            </a:pP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【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】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z="3000" smtClean="0"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30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&gt;&gt;</a:t>
            </a:r>
            <a:r>
              <a:rPr lang="en-US" altLang="zh-CN" sz="3000" smtClean="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 sz="260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600" smtClean="0">
                <a:latin typeface="楷体_GB2312" pitchFamily="49" charset="-122"/>
                <a:ea typeface="楷体_GB2312" pitchFamily="49" charset="-122"/>
              </a:rPr>
              <a:t>整数</a:t>
            </a:r>
            <a:r>
              <a:rPr lang="en-US" altLang="zh-CN" sz="2600" smtClean="0"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600" smtClean="0">
                <a:latin typeface="楷体_GB2312" pitchFamily="49" charset="-122"/>
                <a:ea typeface="楷体_GB2312" pitchFamily="49" charset="-122"/>
              </a:rPr>
              <a:t>用短整型表示</a:t>
            </a:r>
            <a:r>
              <a:rPr lang="en-US" altLang="zh-CN" sz="2600" smtClean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300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00000000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000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10100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&gt;&gt;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20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zh-CN" sz="180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mtClean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00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000000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00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000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101</a:t>
            </a: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827088" y="5445125"/>
            <a:ext cx="7634287" cy="11017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右移操作相当于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除法</a:t>
            </a:r>
            <a:r>
              <a:rPr kumimoji="1" lang="zh-CN" altLang="en-US" sz="28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操作，右移一位相当于原数除以</a:t>
            </a:r>
            <a:r>
              <a:rPr kumimoji="1" lang="en-US" altLang="zh-CN" sz="28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，右移</a:t>
            </a:r>
            <a:r>
              <a:rPr kumimoji="1" lang="en-US" altLang="zh-CN" sz="28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8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位，则相当于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原数除以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b="1" baseline="46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</p:txBody>
      </p:sp>
      <p:sp>
        <p:nvSpPr>
          <p:cNvPr id="262149" name="AutoShape 5"/>
          <p:cNvSpPr>
            <a:spLocks noChangeArrowheads="1"/>
          </p:cNvSpPr>
          <p:nvPr/>
        </p:nvSpPr>
        <p:spPr bwMode="auto">
          <a:xfrm>
            <a:off x="2700338" y="3860800"/>
            <a:ext cx="215900" cy="388938"/>
          </a:xfrm>
          <a:prstGeom prst="downArrow">
            <a:avLst>
              <a:gd name="adj1" fmla="val 50000"/>
              <a:gd name="adj2" fmla="val 4503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2150" name="Rectangle 6"/>
          <p:cNvSpPr>
            <a:spLocks noChangeArrowheads="1"/>
          </p:cNvSpPr>
          <p:nvPr/>
        </p:nvSpPr>
        <p:spPr bwMode="auto">
          <a:xfrm>
            <a:off x="2627313" y="4868863"/>
            <a:ext cx="3492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solidFill>
                  <a:srgbClr val="082A5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262151" name="AutoShape 7"/>
          <p:cNvSpPr>
            <a:spLocks noChangeArrowheads="1"/>
          </p:cNvSpPr>
          <p:nvPr/>
        </p:nvSpPr>
        <p:spPr bwMode="auto">
          <a:xfrm>
            <a:off x="2700338" y="4581525"/>
            <a:ext cx="215900" cy="388938"/>
          </a:xfrm>
          <a:prstGeom prst="downArrow">
            <a:avLst>
              <a:gd name="adj1" fmla="val 50000"/>
              <a:gd name="adj2" fmla="val 4503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/>
      <p:bldP spid="262148" grpId="0" animBg="1" autoUpdateAnimBg="0"/>
      <p:bldP spid="262149" grpId="0" animBg="1"/>
      <p:bldP spid="262150" grpId="0"/>
      <p:bldP spid="26215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A83FEED-16C1-4EE9-9B6B-062951237458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读程序，写结果</a:t>
            </a: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1042988" y="1412875"/>
            <a:ext cx="7200900" cy="3168650"/>
          </a:xfrm>
          <a:prstGeom prst="rect">
            <a:avLst/>
          </a:prstGeom>
          <a:noFill/>
          <a:ln w="57150" cmpd="thickThin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zh-CN" sz="2400"/>
              <a:t>#include &lt;stdio.h&gt;</a:t>
            </a:r>
          </a:p>
          <a:p>
            <a:r>
              <a:rPr lang="pt-BR" altLang="zh-CN" sz="2400"/>
              <a:t>int main( )</a:t>
            </a:r>
          </a:p>
          <a:p>
            <a:r>
              <a:rPr lang="pt-BR" altLang="zh-CN" sz="2400"/>
              <a:t>{ </a:t>
            </a:r>
          </a:p>
          <a:p>
            <a:r>
              <a:rPr lang="pt-BR" altLang="zh-CN" sz="2400"/>
              <a:t>	int r=8;</a:t>
            </a:r>
          </a:p>
          <a:p>
            <a:r>
              <a:rPr lang="pt-BR" altLang="zh-CN" sz="2400"/>
              <a:t>	printf("%d\n",r&gt;&gt;1);</a:t>
            </a:r>
          </a:p>
          <a:p>
            <a:r>
              <a:rPr lang="pt-BR" altLang="zh-CN" sz="2400"/>
              <a:t>    return 0;</a:t>
            </a:r>
          </a:p>
          <a:p>
            <a:r>
              <a:rPr lang="pt-BR" altLang="zh-CN" sz="2400"/>
              <a:t>}</a:t>
            </a:r>
            <a:endParaRPr lang="en-US" altLang="zh-CN" sz="2400"/>
          </a:p>
        </p:txBody>
      </p:sp>
      <p:sp>
        <p:nvSpPr>
          <p:cNvPr id="263172" name="Rectangle 4" descr="信纸"/>
          <p:cNvSpPr>
            <a:spLocks noChangeArrowheads="1"/>
          </p:cNvSpPr>
          <p:nvPr/>
        </p:nvSpPr>
        <p:spPr bwMode="auto">
          <a:xfrm>
            <a:off x="2843213" y="5589588"/>
            <a:ext cx="3089275" cy="5016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71563" indent="-355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509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430338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0099FF"/>
              </a:buClr>
              <a:buSzPct val="80000"/>
            </a:pPr>
            <a:r>
              <a:rPr kumimoji="1" lang="zh-CN" altLang="en-US" sz="2600" b="1">
                <a:solidFill>
                  <a:srgbClr val="082A50"/>
                </a:solidFill>
                <a:latin typeface="Arial" panose="020B0604020202020204" pitchFamily="34" charset="0"/>
                <a:ea typeface="楷体_GB2312" pitchFamily="49" charset="-122"/>
              </a:rPr>
              <a:t>程序输出结果：</a:t>
            </a:r>
            <a:r>
              <a:rPr kumimoji="1" lang="en-US" altLang="zh-CN" sz="2600" b="1">
                <a:solidFill>
                  <a:srgbClr val="082A50"/>
                </a:solidFill>
                <a:latin typeface="Arial" panose="020B0604020202020204" pitchFamily="34" charset="0"/>
                <a:ea typeface="楷体_GB2312" pitchFamily="49" charset="-122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317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317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 animBg="1"/>
      <p:bldP spid="26317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202A786-3583-4E5D-9FD4-42CD3814EA66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读程序，写结果</a:t>
            </a: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1042988" y="1341438"/>
            <a:ext cx="7200900" cy="3600450"/>
          </a:xfrm>
          <a:prstGeom prst="rect">
            <a:avLst/>
          </a:prstGeom>
          <a:noFill/>
          <a:ln w="57150" cmpd="thickThin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zh-CN" sz="2400"/>
              <a:t>#include &lt;stdio.h&gt;</a:t>
            </a:r>
          </a:p>
          <a:p>
            <a:r>
              <a:rPr lang="fr-FR" altLang="zh-CN" sz="2400"/>
              <a:t>int main()</a:t>
            </a:r>
          </a:p>
          <a:p>
            <a:r>
              <a:rPr lang="fr-FR" altLang="zh-CN" sz="2400"/>
              <a:t>{</a:t>
            </a:r>
          </a:p>
          <a:p>
            <a:r>
              <a:rPr lang="fr-FR" altLang="zh-CN" sz="2400"/>
              <a:t>	int a=5,b=1,t;</a:t>
            </a:r>
          </a:p>
          <a:p>
            <a:r>
              <a:rPr lang="fr-FR" altLang="zh-CN" sz="2400"/>
              <a:t>	t=(a&lt;&lt;2)|b;</a:t>
            </a:r>
          </a:p>
          <a:p>
            <a:r>
              <a:rPr lang="fr-FR" altLang="zh-CN" sz="2400"/>
              <a:t>	printf("%d\n",t);</a:t>
            </a:r>
          </a:p>
          <a:p>
            <a:r>
              <a:rPr lang="fr-FR" altLang="zh-CN" sz="2400"/>
              <a:t>    return 0;</a:t>
            </a:r>
          </a:p>
          <a:p>
            <a:r>
              <a:rPr lang="fr-FR" altLang="zh-CN" sz="2400"/>
              <a:t>}</a:t>
            </a:r>
            <a:endParaRPr lang="en-US" altLang="zh-CN" sz="2400"/>
          </a:p>
        </p:txBody>
      </p:sp>
      <p:sp>
        <p:nvSpPr>
          <p:cNvPr id="264196" name="Rectangle 4" descr="信纸"/>
          <p:cNvSpPr>
            <a:spLocks noChangeArrowheads="1"/>
          </p:cNvSpPr>
          <p:nvPr/>
        </p:nvSpPr>
        <p:spPr bwMode="auto">
          <a:xfrm>
            <a:off x="2987675" y="5661025"/>
            <a:ext cx="3089275" cy="5016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71563" indent="-355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509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430338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0099FF"/>
              </a:buClr>
              <a:buSzPct val="80000"/>
            </a:pPr>
            <a:r>
              <a:rPr kumimoji="1" lang="zh-CN" altLang="en-US" sz="2600" b="1">
                <a:solidFill>
                  <a:srgbClr val="082A50"/>
                </a:solidFill>
                <a:latin typeface="Arial" panose="020B0604020202020204" pitchFamily="34" charset="0"/>
                <a:ea typeface="楷体_GB2312" pitchFamily="49" charset="-122"/>
              </a:rPr>
              <a:t>程序输出结果：</a:t>
            </a:r>
            <a:r>
              <a:rPr kumimoji="1" lang="en-US" altLang="zh-CN" sz="2600" b="1">
                <a:solidFill>
                  <a:srgbClr val="082A50"/>
                </a:solidFill>
                <a:latin typeface="Arial" panose="020B0604020202020204" pitchFamily="34" charset="0"/>
                <a:ea typeface="楷体_GB2312" pitchFamily="49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419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419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 animBg="1"/>
      <p:bldP spid="2641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A5297E-FBE2-435A-BAFA-B1B75F968E6A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8195" name="AutoShape 2"/>
          <p:cNvSpPr>
            <a:spLocks noChangeArrowheads="1"/>
          </p:cNvSpPr>
          <p:nvPr/>
        </p:nvSpPr>
        <p:spPr bwMode="auto">
          <a:xfrm>
            <a:off x="2306638" y="1196975"/>
            <a:ext cx="4533900" cy="608013"/>
          </a:xfrm>
          <a:prstGeom prst="parallelogram">
            <a:avLst>
              <a:gd name="adj" fmla="val 186423"/>
            </a:avLst>
          </a:prstGeom>
          <a:solidFill>
            <a:srgbClr val="CCFFFF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Arial" panose="020B0604020202020204" pitchFamily="34" charset="0"/>
              </a:rPr>
              <a:t>输入总头数</a:t>
            </a:r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r>
              <a:rPr lang="zh-CN" altLang="en-US" b="1">
                <a:solidFill>
                  <a:schemeClr val="bg2"/>
                </a:solidFill>
                <a:latin typeface="Arial" panose="020B0604020202020204" pitchFamily="34" charset="0"/>
              </a:rPr>
              <a:t>和总脚数 </a:t>
            </a:r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350963" y="3644900"/>
            <a:ext cx="2552700" cy="650875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Arial" panose="020B0604020202020204" pitchFamily="34" charset="0"/>
              </a:rPr>
              <a:t>计算 </a:t>
            </a:r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chick=(4*h-f)/2 ;  </a:t>
            </a:r>
          </a:p>
          <a:p>
            <a:pPr algn="ctr" eaLnBrk="1" hangingPunct="1"/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rabbit=(f-2*h)/2;</a:t>
            </a:r>
          </a:p>
        </p:txBody>
      </p:sp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539750" y="4797425"/>
            <a:ext cx="3959225" cy="608013"/>
          </a:xfrm>
          <a:prstGeom prst="parallelogram">
            <a:avLst>
              <a:gd name="adj" fmla="val 162794"/>
            </a:avLst>
          </a:prstGeom>
          <a:solidFill>
            <a:srgbClr val="CCFFFF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Arial" panose="020B0604020202020204" pitchFamily="34" charset="0"/>
              </a:rPr>
              <a:t>输出 </a:t>
            </a:r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chick</a:t>
            </a:r>
            <a:r>
              <a:rPr lang="zh-CN" altLang="en-US" b="1">
                <a:solidFill>
                  <a:schemeClr val="bg2"/>
                </a:solidFill>
                <a:latin typeface="Arial" panose="020B0604020202020204" pitchFamily="34" charset="0"/>
              </a:rPr>
              <a:t>和</a:t>
            </a:r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rabbit</a:t>
            </a:r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4468813" y="836613"/>
            <a:ext cx="0" cy="3603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99" name="AutoShape 8"/>
          <p:cNvSpPr>
            <a:spLocks noChangeArrowheads="1"/>
          </p:cNvSpPr>
          <p:nvPr/>
        </p:nvSpPr>
        <p:spPr bwMode="auto">
          <a:xfrm>
            <a:off x="3063875" y="2084388"/>
            <a:ext cx="2835275" cy="1200150"/>
          </a:xfrm>
          <a:prstGeom prst="diamond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t>判断</a:t>
            </a:r>
          </a:p>
          <a:p>
            <a:pPr algn="ctr" eaLnBrk="1" hangingPunct="1"/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2*h&lt;=f&lt;=4*h</a:t>
            </a:r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>
            <a:off x="2641600" y="2693988"/>
            <a:ext cx="431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>
            <a:off x="2641600" y="2708275"/>
            <a:ext cx="0" cy="936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>
            <a:off x="5853113" y="2695575"/>
            <a:ext cx="431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>
            <a:off x="6286500" y="2693988"/>
            <a:ext cx="14288" cy="203041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4" name="AutoShape 13"/>
          <p:cNvSpPr>
            <a:spLocks noChangeArrowheads="1"/>
          </p:cNvSpPr>
          <p:nvPr/>
        </p:nvSpPr>
        <p:spPr bwMode="auto">
          <a:xfrm>
            <a:off x="4211638" y="4797425"/>
            <a:ext cx="4464050" cy="608013"/>
          </a:xfrm>
          <a:prstGeom prst="parallelogram">
            <a:avLst>
              <a:gd name="adj" fmla="val 183551"/>
            </a:avLst>
          </a:prstGeom>
          <a:solidFill>
            <a:srgbClr val="CCFFFF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Arial" panose="020B0604020202020204" pitchFamily="34" charset="0"/>
              </a:rPr>
              <a:t>脚数输入值不合理！</a:t>
            </a:r>
          </a:p>
        </p:txBody>
      </p:sp>
      <p:sp>
        <p:nvSpPr>
          <p:cNvPr id="8205" name="Line 14"/>
          <p:cNvSpPr>
            <a:spLocks noChangeShapeType="1"/>
          </p:cNvSpPr>
          <p:nvPr/>
        </p:nvSpPr>
        <p:spPr bwMode="auto">
          <a:xfrm>
            <a:off x="2627313" y="4292600"/>
            <a:ext cx="0" cy="431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>
            <a:off x="2627313" y="5445125"/>
            <a:ext cx="0" cy="5762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7" name="Line 16"/>
          <p:cNvSpPr>
            <a:spLocks noChangeShapeType="1"/>
          </p:cNvSpPr>
          <p:nvPr/>
        </p:nvSpPr>
        <p:spPr bwMode="auto">
          <a:xfrm>
            <a:off x="6227763" y="5373688"/>
            <a:ext cx="0" cy="5762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8" name="Line 17"/>
          <p:cNvSpPr>
            <a:spLocks noChangeShapeType="1"/>
          </p:cNvSpPr>
          <p:nvPr/>
        </p:nvSpPr>
        <p:spPr bwMode="auto">
          <a:xfrm>
            <a:off x="2627313" y="5992813"/>
            <a:ext cx="360045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9" name="Line 18"/>
          <p:cNvSpPr>
            <a:spLocks noChangeShapeType="1"/>
          </p:cNvSpPr>
          <p:nvPr/>
        </p:nvSpPr>
        <p:spPr bwMode="auto">
          <a:xfrm>
            <a:off x="4427538" y="5978525"/>
            <a:ext cx="0" cy="3587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10" name="Line 19"/>
          <p:cNvSpPr>
            <a:spLocks noChangeShapeType="1"/>
          </p:cNvSpPr>
          <p:nvPr/>
        </p:nvSpPr>
        <p:spPr bwMode="auto">
          <a:xfrm>
            <a:off x="4486275" y="1844675"/>
            <a:ext cx="0" cy="2159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2627313" y="2341563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  <a:latin typeface="Arial" panose="020B0604020202020204" pitchFamily="34" charset="0"/>
              </a:rPr>
              <a:t>是</a:t>
            </a:r>
          </a:p>
        </p:txBody>
      </p:sp>
      <p:sp>
        <p:nvSpPr>
          <p:cNvPr id="8212" name="Text Box 21"/>
          <p:cNvSpPr txBox="1">
            <a:spLocks noChangeArrowheads="1"/>
          </p:cNvSpPr>
          <p:nvPr/>
        </p:nvSpPr>
        <p:spPr bwMode="auto">
          <a:xfrm>
            <a:off x="5867400" y="2349500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  <a:latin typeface="Arial" panose="020B0604020202020204" pitchFamily="34" charset="0"/>
              </a:rPr>
              <a:t>否</a:t>
            </a:r>
          </a:p>
        </p:txBody>
      </p:sp>
      <p:sp>
        <p:nvSpPr>
          <p:cNvPr id="8213" name="Oval 22"/>
          <p:cNvSpPr>
            <a:spLocks noChangeArrowheads="1"/>
          </p:cNvSpPr>
          <p:nvPr/>
        </p:nvSpPr>
        <p:spPr bwMode="auto">
          <a:xfrm>
            <a:off x="3708400" y="476250"/>
            <a:ext cx="1584325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4" name="Oval 23"/>
          <p:cNvSpPr>
            <a:spLocks noChangeArrowheads="1"/>
          </p:cNvSpPr>
          <p:nvPr/>
        </p:nvSpPr>
        <p:spPr bwMode="auto">
          <a:xfrm>
            <a:off x="3635375" y="6308725"/>
            <a:ext cx="1584325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BEBAA17-FDB2-4F91-9CCF-2FA1B10BF01B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838200" y="2971800"/>
            <a:ext cx="7467600" cy="1676400"/>
          </a:xfrm>
          <a:prstGeom prst="rect">
            <a:avLst/>
          </a:prstGeom>
          <a:solidFill>
            <a:srgbClr val="CCFFFF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关系运算</a:t>
            </a:r>
            <a:r>
              <a:rPr lang="zh-CN" altLang="en-US" dirty="0" smtClean="0">
                <a:solidFill>
                  <a:schemeClr val="bg2"/>
                </a:solidFill>
              </a:rPr>
              <a:t>符与关系表达式</a:t>
            </a:r>
            <a:endParaRPr lang="zh-CN" altLang="en-US" sz="2800" dirty="0" smtClean="0">
              <a:solidFill>
                <a:schemeClr val="bg2"/>
              </a:solidFill>
            </a:endParaRP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6226175" y="3602038"/>
            <a:ext cx="1298575" cy="4699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74053" dir="7257825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操作数</a:t>
            </a:r>
          </a:p>
        </p:txBody>
      </p:sp>
      <p:sp>
        <p:nvSpPr>
          <p:cNvPr id="181253" name="Oval 5"/>
          <p:cNvSpPr>
            <a:spLocks noChangeArrowheads="1"/>
          </p:cNvSpPr>
          <p:nvPr/>
        </p:nvSpPr>
        <p:spPr bwMode="auto">
          <a:xfrm>
            <a:off x="3290888" y="3513138"/>
            <a:ext cx="2678112" cy="62865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  <a:effectLst>
            <a:outerShdw dist="76200" dir="54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关系运算符</a:t>
            </a: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1619250" y="5084763"/>
            <a:ext cx="6049963" cy="1200329"/>
          </a:xfrm>
          <a:prstGeom prst="rect">
            <a:avLst/>
          </a:prstGeom>
          <a:solidFill>
            <a:srgbClr val="FF9900"/>
          </a:solidFill>
          <a:ln w="22225">
            <a:solidFill>
              <a:srgbClr val="808000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关系运算的结果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为：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逻辑值（真或假）</a:t>
            </a:r>
          </a:p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语言中，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1801813" y="3602038"/>
            <a:ext cx="1257300" cy="4699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4053" dir="7257825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操作数</a:t>
            </a:r>
          </a:p>
        </p:txBody>
      </p:sp>
      <p:sp>
        <p:nvSpPr>
          <p:cNvPr id="1812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604250" cy="13684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smtClean="0">
                <a:solidFill>
                  <a:srgbClr val="0000FF"/>
                </a:solidFill>
                <a:ea typeface="黑体" panose="02010609060101010101" pitchFamily="49" charset="-122"/>
              </a:rPr>
              <a:t>关系运算符用于测试两个操作数或两个表达式之间的关系，</a:t>
            </a:r>
            <a:r>
              <a:rPr lang="en-US" altLang="en-US" smtClean="0"/>
              <a:t>其中操作数可以是变量、常量或表达式</a:t>
            </a:r>
            <a:r>
              <a:rPr lang="zh-CN" altLang="en-US" smtClean="0">
                <a:ea typeface="黑体" panose="02010609060101010101" pitchFamily="49" charset="-122"/>
              </a:rPr>
              <a:t>。</a:t>
            </a:r>
          </a:p>
          <a:p>
            <a:r>
              <a:rPr lang="zh-CN" altLang="en-US" sz="2400" smtClean="0">
                <a:solidFill>
                  <a:srgbClr val="0000FF"/>
                </a:solidFill>
                <a:ea typeface="黑体" panose="02010609060101010101" pitchFamily="49" charset="-122"/>
              </a:rPr>
              <a:t>用关系运算符将二个表达式连接起来称为关系表达式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 decel="1000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800" decel="1000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8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81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81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animBg="1"/>
      <p:bldP spid="181252" grpId="0" animBg="1" autoUpdateAnimBg="0"/>
      <p:bldP spid="181253" grpId="0" animBg="1"/>
      <p:bldP spid="181254" grpId="0" animBg="1"/>
      <p:bldP spid="1812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52F9855-D414-4ADB-A642-681996A31A12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82274" name="Oval 2"/>
          <p:cNvSpPr>
            <a:spLocks noChangeArrowheads="1"/>
          </p:cNvSpPr>
          <p:nvPr/>
        </p:nvSpPr>
        <p:spPr bwMode="auto">
          <a:xfrm>
            <a:off x="3409950" y="3024188"/>
            <a:ext cx="2601913" cy="6223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71842" dir="81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关系运算符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</a:rPr>
              <a:t>关系运算符</a:t>
            </a:r>
          </a:p>
        </p:txBody>
      </p:sp>
      <p:sp>
        <p:nvSpPr>
          <p:cNvPr id="182276" name="WordArt 4"/>
          <p:cNvSpPr>
            <a:spLocks noChangeArrowheads="1" noChangeShapeType="1" noTextEdit="1"/>
          </p:cNvSpPr>
          <p:nvPr/>
        </p:nvSpPr>
        <p:spPr bwMode="auto">
          <a:xfrm>
            <a:off x="1143000" y="1752600"/>
            <a:ext cx="501650" cy="1066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rgbClr val="FFCC99"/>
                </a:solidFill>
                <a:latin typeface="Arial Black" panose="020B0A04020102020204" pitchFamily="34" charset="0"/>
              </a:rPr>
              <a:t>&gt;</a:t>
            </a:r>
            <a:endParaRPr lang="zh-CN" altLang="en-US" sz="3600" kern="10">
              <a:solidFill>
                <a:srgbClr val="FFCC99"/>
              </a:solidFill>
              <a:latin typeface="Arial Black" panose="020B0A04020102020204" pitchFamily="34" charset="0"/>
            </a:endParaRPr>
          </a:p>
        </p:txBody>
      </p:sp>
      <p:sp>
        <p:nvSpPr>
          <p:cNvPr id="182277" name="WordArt 5"/>
          <p:cNvSpPr>
            <a:spLocks noChangeArrowheads="1" noChangeShapeType="1" noTextEdit="1"/>
          </p:cNvSpPr>
          <p:nvPr/>
        </p:nvSpPr>
        <p:spPr bwMode="auto">
          <a:xfrm>
            <a:off x="6477000" y="1801813"/>
            <a:ext cx="1676400" cy="1066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solidFill>
                  <a:srgbClr val="FF0000"/>
                </a:solidFill>
                <a:latin typeface="Arial Black" panose="020B0A04020102020204" pitchFamily="34" charset="0"/>
              </a:rPr>
              <a:t>!=</a:t>
            </a:r>
            <a:endParaRPr lang="zh-CN" altLang="en-US" sz="3600" b="1" kern="1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2278" name="WordArt 6"/>
          <p:cNvSpPr>
            <a:spLocks noChangeArrowheads="1" noChangeShapeType="1" noTextEdit="1"/>
          </p:cNvSpPr>
          <p:nvPr/>
        </p:nvSpPr>
        <p:spPr bwMode="auto">
          <a:xfrm>
            <a:off x="6324600" y="4305300"/>
            <a:ext cx="1981200" cy="647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solidFill>
                  <a:srgbClr val="FF0000"/>
                </a:solidFill>
                <a:latin typeface="Arial Black" panose="020B0A04020102020204" pitchFamily="34" charset="0"/>
              </a:rPr>
              <a:t>==</a:t>
            </a:r>
            <a:endParaRPr lang="zh-CN" altLang="en-US" sz="3600" kern="1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2279" name="WordArt 7"/>
          <p:cNvSpPr>
            <a:spLocks noChangeArrowheads="1" noChangeShapeType="1" noTextEdit="1"/>
          </p:cNvSpPr>
          <p:nvPr/>
        </p:nvSpPr>
        <p:spPr bwMode="auto">
          <a:xfrm>
            <a:off x="3200400" y="1828800"/>
            <a:ext cx="13716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rgbClr val="339966"/>
                </a:solidFill>
                <a:latin typeface="Arial Black" panose="020B0A04020102020204" pitchFamily="34" charset="0"/>
              </a:rPr>
              <a:t>&gt;=</a:t>
            </a:r>
            <a:endParaRPr lang="zh-CN" altLang="en-US" sz="3600" kern="10">
              <a:solidFill>
                <a:srgbClr val="339966"/>
              </a:solidFill>
              <a:latin typeface="Arial Black" panose="020B0A04020102020204" pitchFamily="34" charset="0"/>
            </a:endParaRPr>
          </a:p>
        </p:txBody>
      </p:sp>
      <p:sp>
        <p:nvSpPr>
          <p:cNvPr id="182280" name="WordArt 8"/>
          <p:cNvSpPr>
            <a:spLocks noChangeArrowheads="1" noChangeShapeType="1" noTextEdit="1"/>
          </p:cNvSpPr>
          <p:nvPr/>
        </p:nvSpPr>
        <p:spPr bwMode="auto">
          <a:xfrm>
            <a:off x="3276600" y="4267200"/>
            <a:ext cx="13716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rgbClr val="FF9900"/>
                </a:solidFill>
                <a:latin typeface="Arial Black" panose="020B0A04020102020204" pitchFamily="34" charset="0"/>
              </a:rPr>
              <a:t>&lt;=</a:t>
            </a:r>
            <a:endParaRPr lang="zh-CN" altLang="en-US" sz="3600" kern="10">
              <a:solidFill>
                <a:srgbClr val="FF9900"/>
              </a:solidFill>
              <a:latin typeface="Arial Black" panose="020B0A04020102020204" pitchFamily="34" charset="0"/>
            </a:endParaRPr>
          </a:p>
        </p:txBody>
      </p:sp>
      <p:sp>
        <p:nvSpPr>
          <p:cNvPr id="182281" name="WordArt 9"/>
          <p:cNvSpPr>
            <a:spLocks noChangeArrowheads="1" noChangeShapeType="1" noTextEdit="1"/>
          </p:cNvSpPr>
          <p:nvPr/>
        </p:nvSpPr>
        <p:spPr bwMode="auto">
          <a:xfrm>
            <a:off x="1098550" y="3962400"/>
            <a:ext cx="501650" cy="1066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rgbClr val="CC99FF"/>
                </a:solidFill>
                <a:latin typeface="Arial Black" panose="020B0A04020102020204" pitchFamily="34" charset="0"/>
              </a:rPr>
              <a:t>&lt;</a:t>
            </a:r>
            <a:endParaRPr lang="zh-CN" altLang="en-US" sz="3600" kern="10">
              <a:solidFill>
                <a:srgbClr val="CC99FF"/>
              </a:solidFill>
              <a:latin typeface="Arial Black" panose="020B0A04020102020204" pitchFamily="34" charset="0"/>
            </a:endParaRPr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1143000" y="3108325"/>
            <a:ext cx="1273175" cy="47307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15875" algn="ctr">
            <a:solidFill>
              <a:schemeClr val="tx1"/>
            </a:solidFill>
            <a:miter lim="800000"/>
            <a:headEnd/>
            <a:tailEnd/>
          </a:ln>
          <a:effectLst>
            <a:outerShdw dist="81320" dir="7719588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操作数</a:t>
            </a:r>
            <a:r>
              <a:rPr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6726238" y="3108325"/>
            <a:ext cx="1273175" cy="47307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15875" algn="ctr">
            <a:solidFill>
              <a:schemeClr val="tx1"/>
            </a:solidFill>
            <a:miter lim="800000"/>
            <a:headEnd/>
            <a:tailEnd/>
          </a:ln>
          <a:effectLst>
            <a:outerShdw dist="81320" dir="7719588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操作数</a:t>
            </a:r>
            <a:r>
              <a:rPr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800" decel="1000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800" decel="1000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0.325 0.15556 " pathEditMode="relative" ptsTypes="AA">
                                      <p:cBhvr>
                                        <p:cTn id="100" dur="20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76 2.31214E-6 L 0.35243 -0.15538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-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5.78035E-7 L 0.06667 0.16093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8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0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6.93889E-18 L 0.08334 -0.18889 " pathEditMode="relative" ptsTypes="AA">
                                      <p:cBhvr>
                                        <p:cTn id="124" dur="2000" fill="hold"/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5.18519E-6 L -0.28333 0.14444 " pathEditMode="relative" ptsTypes="AA">
                                      <p:cBhvr>
                                        <p:cTn id="132" dur="20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0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667 0.00277 L -0.3 -0.1859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-9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/>
      <p:bldP spid="182274" grpId="1" animBg="1"/>
      <p:bldP spid="182276" grpId="0" animBg="1"/>
      <p:bldP spid="182276" grpId="1" animBg="1"/>
      <p:bldP spid="182276" grpId="2" animBg="1"/>
      <p:bldP spid="182277" grpId="0"/>
      <p:bldP spid="182277" grpId="1"/>
      <p:bldP spid="182277" grpId="2"/>
      <p:bldP spid="182278" grpId="0"/>
      <p:bldP spid="182278" grpId="1"/>
      <p:bldP spid="182278" grpId="2"/>
      <p:bldP spid="182279" grpId="0" animBg="1"/>
      <p:bldP spid="182279" grpId="1" animBg="1"/>
      <p:bldP spid="182279" grpId="2" animBg="1"/>
      <p:bldP spid="182280" grpId="0" animBg="1"/>
      <p:bldP spid="182280" grpId="1" animBg="1"/>
      <p:bldP spid="182280" grpId="2" animBg="1"/>
      <p:bldP spid="182281" grpId="0" animBg="1"/>
      <p:bldP spid="182281" grpId="1" animBg="1"/>
      <p:bldP spid="182281" grpId="2" animBg="1"/>
      <p:bldP spid="182282" grpId="0" animBg="1"/>
      <p:bldP spid="18228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EED8C8D-FECF-4DA9-8424-F524BDE14F86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逻辑运算</a:t>
            </a:r>
            <a:r>
              <a:rPr lang="zh-CN" altLang="en-US" b="1" dirty="0" smtClean="0">
                <a:solidFill>
                  <a:schemeClr val="bg2"/>
                </a:solidFill>
              </a:rPr>
              <a:t>符与逻辑表达式</a:t>
            </a:r>
            <a:r>
              <a:rPr lang="zh-CN" altLang="en-US" dirty="0" smtClean="0"/>
              <a:t> </a:t>
            </a:r>
          </a:p>
        </p:txBody>
      </p:sp>
      <p:graphicFrame>
        <p:nvGraphicFramePr>
          <p:cNvPr id="183587" name="Group 291"/>
          <p:cNvGraphicFramePr>
            <a:graphicFrameLocks noGrp="1"/>
          </p:cNvGraphicFramePr>
          <p:nvPr/>
        </p:nvGraphicFramePr>
        <p:xfrm>
          <a:off x="755650" y="2922588"/>
          <a:ext cx="7777163" cy="2306637"/>
        </p:xfrm>
        <a:graphic>
          <a:graphicData uri="http://schemas.openxmlformats.org/drawingml/2006/table">
            <a:tbl>
              <a:tblPr/>
              <a:tblGrid>
                <a:gridCol w="2160588"/>
                <a:gridCol w="2201862"/>
                <a:gridCol w="3414713"/>
              </a:tblGrid>
              <a:tr h="560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表达式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6302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逻辑“与”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&amp;&amp;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operand1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&amp;&amp;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operand2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6095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逻辑“或”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||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operand1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||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operand2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06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逻辑“非”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!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!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operand1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183325" name="Rectangle 29"/>
          <p:cNvSpPr>
            <a:spLocks noChangeArrowheads="1"/>
          </p:cNvSpPr>
          <p:nvPr/>
        </p:nvSpPr>
        <p:spPr bwMode="auto">
          <a:xfrm>
            <a:off x="323850" y="1341438"/>
            <a:ext cx="8820150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400" b="1" dirty="0"/>
              <a:t>逻辑运算符用于连接一个或多个条件，判断这些条件是否</a:t>
            </a:r>
            <a:r>
              <a:rPr lang="zh-CN" altLang="en-US" sz="2400" b="1" dirty="0" smtClean="0"/>
              <a:t>成立；</a:t>
            </a:r>
            <a:endParaRPr lang="zh-CN" altLang="en-US" sz="2400" b="1" dirty="0"/>
          </a:p>
          <a:p>
            <a:r>
              <a:rPr lang="zh-CN" altLang="en-US" sz="2400" b="1" dirty="0"/>
              <a:t>由逻辑运算符连接起来的表达式，称为逻辑表达式。</a:t>
            </a:r>
          </a:p>
          <a:p>
            <a:r>
              <a:rPr lang="zh-CN" altLang="en-US" sz="2400" b="1" dirty="0"/>
              <a:t>逻辑运算符的类型为：</a:t>
            </a:r>
          </a:p>
        </p:txBody>
      </p:sp>
      <p:sp>
        <p:nvSpPr>
          <p:cNvPr id="183326" name="Rectangle 30"/>
          <p:cNvSpPr>
            <a:spLocks noChangeArrowheads="1"/>
          </p:cNvSpPr>
          <p:nvPr/>
        </p:nvSpPr>
        <p:spPr bwMode="auto">
          <a:xfrm>
            <a:off x="2843213" y="5653088"/>
            <a:ext cx="248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2*h&lt;=f&amp;&amp;f&lt;=4*h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25" grpId="0" autoUpdateAnimBg="0"/>
      <p:bldP spid="18332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04E3996-90A8-4A82-A22C-EC6E6D9D4F08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539750" y="1557338"/>
            <a:ext cx="7848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191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382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573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764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336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908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480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052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/>
              <a:t>问题描述：</a:t>
            </a:r>
          </a:p>
          <a:p>
            <a:pPr>
              <a:lnSpc>
                <a:spcPct val="120000"/>
              </a:lnSpc>
            </a:pPr>
            <a:r>
              <a:rPr lang="zh-CN" altLang="en-US"/>
              <a:t>要求用户输入一个字符，用程序判断该字符是否为小写字母 ，并输出相应的信息。</a:t>
            </a: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539750" y="1268413"/>
            <a:ext cx="8135938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#include &lt;stdio.h&gt;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int main()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char ch;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printf("\n</a:t>
            </a:r>
            <a:r>
              <a:rPr lang="zh-CN" altLang="en-US" sz="24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请输入一个字符</a:t>
            </a:r>
            <a:r>
              <a:rPr lang="zh-CN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scanf("%c",&amp;ch);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if(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？？？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) 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	printf("</a:t>
            </a:r>
            <a:r>
              <a:rPr lang="zh-CN" altLang="en-US" sz="24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您输入的字符是小写字母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\n");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else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	printf("</a:t>
            </a:r>
            <a:r>
              <a:rPr lang="zh-CN" altLang="en-US" sz="24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您输入的字符不是小写字母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\n");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      return 0;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</a:rPr>
              <a:t>使用</a:t>
            </a:r>
            <a:r>
              <a:rPr lang="en-US" altLang="zh-CN" b="1" smtClean="0">
                <a:solidFill>
                  <a:schemeClr val="bg2"/>
                </a:solidFill>
              </a:rPr>
              <a:t>&amp;&amp;</a:t>
            </a:r>
            <a:r>
              <a:rPr lang="zh-CN" altLang="en-US" b="1" smtClean="0">
                <a:solidFill>
                  <a:schemeClr val="bg2"/>
                </a:solidFill>
              </a:rPr>
              <a:t>运算符</a:t>
            </a:r>
          </a:p>
        </p:txBody>
      </p:sp>
      <p:grpSp>
        <p:nvGrpSpPr>
          <p:cNvPr id="184326" name="Group 6"/>
          <p:cNvGrpSpPr>
            <a:grpSpLocks/>
          </p:cNvGrpSpPr>
          <p:nvPr/>
        </p:nvGrpSpPr>
        <p:grpSpPr bwMode="auto">
          <a:xfrm>
            <a:off x="6948488" y="1106488"/>
            <a:ext cx="1295400" cy="1817687"/>
            <a:chOff x="4320" y="894"/>
            <a:chExt cx="1296" cy="1362"/>
          </a:xfrm>
        </p:grpSpPr>
        <p:sp>
          <p:nvSpPr>
            <p:cNvPr id="12306" name="Rectangle 7"/>
            <p:cNvSpPr>
              <a:spLocks noChangeArrowheads="1"/>
            </p:cNvSpPr>
            <p:nvPr/>
          </p:nvSpPr>
          <p:spPr bwMode="auto">
            <a:xfrm>
              <a:off x="4320" y="1056"/>
              <a:ext cx="1296" cy="1200"/>
            </a:xfrm>
            <a:prstGeom prst="rect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7" name="Text Box 8"/>
            <p:cNvSpPr txBox="1">
              <a:spLocks noChangeArrowheads="1"/>
            </p:cNvSpPr>
            <p:nvPr/>
          </p:nvSpPr>
          <p:spPr bwMode="auto">
            <a:xfrm>
              <a:off x="4628" y="894"/>
              <a:ext cx="705" cy="30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内存</a:t>
              </a:r>
            </a:p>
          </p:txBody>
        </p:sp>
      </p:grpSp>
      <p:grpSp>
        <p:nvGrpSpPr>
          <p:cNvPr id="184329" name="Group 9"/>
          <p:cNvGrpSpPr>
            <a:grpSpLocks/>
          </p:cNvGrpSpPr>
          <p:nvPr/>
        </p:nvGrpSpPr>
        <p:grpSpPr bwMode="auto">
          <a:xfrm>
            <a:off x="7235825" y="1628775"/>
            <a:ext cx="762000" cy="1143000"/>
            <a:chOff x="3936" y="960"/>
            <a:chExt cx="480" cy="720"/>
          </a:xfrm>
        </p:grpSpPr>
        <p:sp>
          <p:nvSpPr>
            <p:cNvPr id="12304" name="Oval 10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5" name="Text Box 11"/>
            <p:cNvSpPr txBox="1">
              <a:spLocks noChangeArrowheads="1"/>
            </p:cNvSpPr>
            <p:nvPr/>
          </p:nvSpPr>
          <p:spPr bwMode="auto">
            <a:xfrm>
              <a:off x="4003" y="960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2"/>
                  </a:solidFill>
                  <a:latin typeface="Courier New" panose="02070309020205020404" pitchFamily="49" charset="0"/>
                </a:rPr>
                <a:t>ch</a:t>
              </a:r>
            </a:p>
          </p:txBody>
        </p:sp>
      </p:grpSp>
      <p:sp>
        <p:nvSpPr>
          <p:cNvPr id="184332" name="AutoShape 12"/>
          <p:cNvSpPr>
            <a:spLocks noChangeArrowheads="1"/>
          </p:cNvSpPr>
          <p:nvPr/>
        </p:nvSpPr>
        <p:spPr bwMode="auto">
          <a:xfrm flipH="1">
            <a:off x="3851275" y="321310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33" name="AutoShape 13"/>
          <p:cNvSpPr>
            <a:spLocks noChangeArrowheads="1"/>
          </p:cNvSpPr>
          <p:nvPr/>
        </p:nvSpPr>
        <p:spPr bwMode="auto">
          <a:xfrm flipH="1">
            <a:off x="3132138" y="3573463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34" name="AutoShape 14"/>
          <p:cNvSpPr>
            <a:spLocks noChangeArrowheads="1"/>
          </p:cNvSpPr>
          <p:nvPr/>
        </p:nvSpPr>
        <p:spPr bwMode="auto">
          <a:xfrm flipH="1">
            <a:off x="7667625" y="4652963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35" name="Text Box 15"/>
          <p:cNvSpPr txBox="1">
            <a:spLocks noChangeArrowheads="1"/>
          </p:cNvSpPr>
          <p:nvPr/>
        </p:nvSpPr>
        <p:spPr bwMode="auto">
          <a:xfrm>
            <a:off x="7399338" y="21336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184336" name="Line 16"/>
          <p:cNvSpPr>
            <a:spLocks noChangeShapeType="1"/>
          </p:cNvSpPr>
          <p:nvPr/>
        </p:nvSpPr>
        <p:spPr bwMode="auto">
          <a:xfrm flipV="1">
            <a:off x="3635375" y="2636838"/>
            <a:ext cx="3673475" cy="28797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4337" name="Text Box 17"/>
          <p:cNvSpPr txBox="1">
            <a:spLocks noChangeArrowheads="1"/>
          </p:cNvSpPr>
          <p:nvPr/>
        </p:nvSpPr>
        <p:spPr bwMode="auto">
          <a:xfrm>
            <a:off x="1403350" y="5445125"/>
            <a:ext cx="360045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请输入一个字符：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184338" name="Text Box 18"/>
          <p:cNvSpPr txBox="1">
            <a:spLocks noChangeArrowheads="1"/>
          </p:cNvSpPr>
          <p:nvPr/>
        </p:nvSpPr>
        <p:spPr bwMode="auto">
          <a:xfrm>
            <a:off x="1403350" y="5805488"/>
            <a:ext cx="360045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您输入的字符不是小写字母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84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/>
      <p:bldP spid="184323" grpId="0"/>
      <p:bldP spid="184332" grpId="0" animBg="1"/>
      <p:bldP spid="184332" grpId="1" animBg="1"/>
      <p:bldP spid="184333" grpId="0" animBg="1"/>
      <p:bldP spid="184333" grpId="1" animBg="1"/>
      <p:bldP spid="184333" grpId="2" animBg="1"/>
      <p:bldP spid="184334" grpId="0" animBg="1"/>
      <p:bldP spid="184334" grpId="1" animBg="1"/>
      <p:bldP spid="184335" grpId="0"/>
      <p:bldP spid="184336" grpId="0" animBg="1"/>
      <p:bldP spid="184336" grpId="1" animBg="1"/>
      <p:bldP spid="184337" grpId="0" animBg="1"/>
      <p:bldP spid="184338" grpId="0" animBg="1"/>
    </p:bldLst>
  </p:timing>
</p:sld>
</file>

<file path=ppt/theme/theme1.xml><?xml version="1.0" encoding="utf-8"?>
<a:theme xmlns:a="http://schemas.openxmlformats.org/drawingml/2006/main" name="CHS Template">
  <a:themeElements>
    <a:clrScheme name="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S Template">
  <a:themeElements>
    <a:clrScheme name="1_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CHS Template</Template>
  <TotalTime>1422</TotalTime>
  <Pages>0</Pages>
  <Words>2677</Words>
  <Characters>0</Characters>
  <Application>Microsoft Office PowerPoint</Application>
  <DocSecurity>0</DocSecurity>
  <PresentationFormat>全屏显示(4:3)</PresentationFormat>
  <Lines>0</Lines>
  <Paragraphs>712</Paragraphs>
  <Slides>46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黑体</vt:lpstr>
      <vt:lpstr>华文中宋</vt:lpstr>
      <vt:lpstr>楷体_GB2312</vt:lpstr>
      <vt:lpstr>隶书</vt:lpstr>
      <vt:lpstr>宋体</vt:lpstr>
      <vt:lpstr>Arial</vt:lpstr>
      <vt:lpstr>Arial Black</vt:lpstr>
      <vt:lpstr>Calibri</vt:lpstr>
      <vt:lpstr>Courier New</vt:lpstr>
      <vt:lpstr>Times New Roman</vt:lpstr>
      <vt:lpstr>Wingdings</vt:lpstr>
      <vt:lpstr>CHS Template</vt:lpstr>
      <vt:lpstr>1_CHS Template</vt:lpstr>
      <vt:lpstr>Equation</vt:lpstr>
      <vt:lpstr>第5章 逻辑思维和选择程序设计 </vt:lpstr>
      <vt:lpstr>本章主要内容</vt:lpstr>
      <vt:lpstr>逻辑思维与选择程序设计</vt:lpstr>
      <vt:lpstr>PowerPoint 演示文稿</vt:lpstr>
      <vt:lpstr>PowerPoint 演示文稿</vt:lpstr>
      <vt:lpstr>关系运算符与关系表达式</vt:lpstr>
      <vt:lpstr>关系运算符</vt:lpstr>
      <vt:lpstr>逻辑运算符与逻辑表达式 </vt:lpstr>
      <vt:lpstr>使用&amp;&amp;运算符</vt:lpstr>
      <vt:lpstr>使用 || 运算符</vt:lpstr>
      <vt:lpstr>使用 ! 运算符</vt:lpstr>
      <vt:lpstr>条件（选择、分支）结构</vt:lpstr>
      <vt:lpstr>简单if语句使用</vt:lpstr>
      <vt:lpstr>简单if语句使用——单分支</vt:lpstr>
      <vt:lpstr>if-else语句的使用——双分支</vt:lpstr>
      <vt:lpstr>判断奇数和偶数程序</vt:lpstr>
      <vt:lpstr>读程序，写结果</vt:lpstr>
      <vt:lpstr>PowerPoint 演示文稿</vt:lpstr>
      <vt:lpstr>多重条件结构——多分支</vt:lpstr>
      <vt:lpstr>多重 if 结构</vt:lpstr>
      <vt:lpstr>多重 if 结构示例</vt:lpstr>
      <vt:lpstr>嵌套 if 结构</vt:lpstr>
      <vt:lpstr>PowerPoint 演示文稿</vt:lpstr>
      <vt:lpstr>嵌套 if 结构</vt:lpstr>
      <vt:lpstr>读程序，写结果</vt:lpstr>
      <vt:lpstr>switch 结构</vt:lpstr>
      <vt:lpstr>switch 结构使用</vt:lpstr>
      <vt:lpstr>switch 结构使用</vt:lpstr>
      <vt:lpstr>switch 结构</vt:lpstr>
      <vt:lpstr>比较多重 if 和 switch 结构</vt:lpstr>
      <vt:lpstr>条件运算符</vt:lpstr>
      <vt:lpstr>选择程序设计举例</vt:lpstr>
      <vt:lpstr>选择程序设计举例</vt:lpstr>
      <vt:lpstr>选择程序设计举例—自己写程序</vt:lpstr>
      <vt:lpstr>选择程序设计举例—自己写程序</vt:lpstr>
      <vt:lpstr>选择程序设计举例—自己写程序</vt:lpstr>
      <vt:lpstr>选择程序设计举例—自己写程序</vt:lpstr>
      <vt:lpstr>选择程序设计—写结果</vt:lpstr>
      <vt:lpstr>选择程序设计—写结果</vt:lpstr>
      <vt:lpstr>位运算概述</vt:lpstr>
      <vt:lpstr>位运算符和位运算</vt:lpstr>
      <vt:lpstr>与、或、非、异或位运算</vt:lpstr>
      <vt:lpstr>移位运算</vt:lpstr>
      <vt:lpstr>移位运算</vt:lpstr>
      <vt:lpstr>读程序，写结果</vt:lpstr>
      <vt:lpstr>读程序，写结果</vt:lpstr>
    </vt:vector>
  </TitlesOfParts>
  <Manager/>
  <Company>中国石油大学教育发展中心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算法与程序设计基础</dc:title>
  <dc:subject/>
  <dc:creator>郑立垠</dc:creator>
  <cp:keywords/>
  <dc:description/>
  <cp:lastModifiedBy>wuchunlei</cp:lastModifiedBy>
  <cp:revision>346</cp:revision>
  <dcterms:created xsi:type="dcterms:W3CDTF">2012-04-17T06:46:03Z</dcterms:created>
  <dcterms:modified xsi:type="dcterms:W3CDTF">2015-10-18T14:31:40Z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TC010596822052</vt:lpwstr>
  </property>
  <property fmtid="{D5CDD505-2E9C-101B-9397-08002B2CF9AE}" pid="3" name="KSOProductBuildVer">
    <vt:lpwstr>2052-8.1.0.3238</vt:lpwstr>
  </property>
</Properties>
</file>