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3" r:id="rId2"/>
  </p:sldMasterIdLst>
  <p:notesMasterIdLst>
    <p:notesMasterId r:id="rId53"/>
  </p:notesMasterIdLst>
  <p:sldIdLst>
    <p:sldId id="256" r:id="rId3"/>
    <p:sldId id="356" r:id="rId4"/>
    <p:sldId id="360" r:id="rId5"/>
    <p:sldId id="361" r:id="rId6"/>
    <p:sldId id="362" r:id="rId7"/>
    <p:sldId id="363" r:id="rId8"/>
    <p:sldId id="364" r:id="rId9"/>
    <p:sldId id="365" r:id="rId10"/>
    <p:sldId id="366" r:id="rId11"/>
    <p:sldId id="367" r:id="rId12"/>
    <p:sldId id="368" r:id="rId13"/>
    <p:sldId id="369" r:id="rId14"/>
    <p:sldId id="370" r:id="rId15"/>
    <p:sldId id="371" r:id="rId16"/>
    <p:sldId id="372" r:id="rId17"/>
    <p:sldId id="373" r:id="rId18"/>
    <p:sldId id="374" r:id="rId19"/>
    <p:sldId id="375" r:id="rId20"/>
    <p:sldId id="385" r:id="rId21"/>
    <p:sldId id="391" r:id="rId22"/>
    <p:sldId id="392" r:id="rId23"/>
    <p:sldId id="426" r:id="rId24"/>
    <p:sldId id="393" r:id="rId25"/>
    <p:sldId id="394" r:id="rId26"/>
    <p:sldId id="395" r:id="rId27"/>
    <p:sldId id="396" r:id="rId28"/>
    <p:sldId id="401" r:id="rId29"/>
    <p:sldId id="402"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 id="420" r:id="rId45"/>
    <p:sldId id="421" r:id="rId46"/>
    <p:sldId id="422" r:id="rId47"/>
    <p:sldId id="428" r:id="rId48"/>
    <p:sldId id="430" r:id="rId49"/>
    <p:sldId id="427" r:id="rId50"/>
    <p:sldId id="429" r:id="rId51"/>
    <p:sldId id="423" r:id="rId5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5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gates" initials="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33"/>
    <a:srgbClr val="082A50"/>
    <a:srgbClr val="1E587C"/>
    <a:srgbClr val="09315D"/>
    <a:srgbClr val="0066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486" y="-96"/>
      </p:cViewPr>
      <p:guideLst>
        <p:guide orient="horz" pos="2160"/>
        <p:guide pos="2853"/>
      </p:guideLst>
    </p:cSldViewPr>
  </p:slideViewPr>
  <p:notesTextViewPr>
    <p:cViewPr>
      <p:scale>
        <a:sx n="1" d="1"/>
        <a:sy n="1" d="1"/>
      </p:scale>
      <p:origin x="0" y="0"/>
    </p:cViewPr>
  </p:notesTextViewPr>
  <p:sorterViewPr>
    <p:cViewPr>
      <p:scale>
        <a:sx n="66" d="100"/>
        <a:sy n="66" d="100"/>
      </p:scale>
      <p:origin x="0" y="76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7-03-03T13:22:20.783" idx="2">
    <p:pos x="10" y="10"/>
    <p:text>fff</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1"/>
          <p:cNvSpPr>
            <a:spLocks noGrp="1" noChangeArrowheads="1"/>
          </p:cNvSpPr>
          <p:nvPr>
            <p:ph type="hdr" sz="quarter"/>
          </p:nvPr>
        </p:nvSpPr>
        <p:spPr bwMode="auto">
          <a:xfrm>
            <a:off x="0" y="0"/>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3075" name="日期占位符 2"/>
          <p:cNvSpPr>
            <a:spLocks noGrp="1" noChangeArrowheads="1"/>
          </p:cNvSpPr>
          <p:nvPr>
            <p:ph type="dt" idx="1"/>
          </p:nvPr>
        </p:nvSpPr>
        <p:spPr bwMode="auto">
          <a:xfrm>
            <a:off x="3883025" y="0"/>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0E7DB190-197B-4548-B7FF-799F731A2B39}" type="datetimeFigureOut">
              <a:rPr lang="zh-CN" altLang="en-US"/>
              <a:pPr>
                <a:defRPr/>
              </a:pPr>
              <a:t>2016/10/27</a:t>
            </a:fld>
            <a:endParaRPr lang="zh-CN" altLang="en-US"/>
          </a:p>
        </p:txBody>
      </p:sp>
      <p:sp>
        <p:nvSpPr>
          <p:cNvPr id="3076" name="幻灯片图像占位符 3"/>
          <p:cNvSpPr>
            <a:spLocks noGrp="1" noRot="1" noChangeAspect="1" noChangeArrowheads="1"/>
          </p:cNvSpPr>
          <p:nvPr>
            <p:ph type="sldImg" idx="2"/>
          </p:nvPr>
        </p:nvSpPr>
        <p:spPr bwMode="auto">
          <a:xfrm>
            <a:off x="1143000" y="685800"/>
            <a:ext cx="4572000"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备注占位符 4"/>
          <p:cNvSpPr>
            <a:spLocks noGrp="1" noChangeArrowheads="1"/>
          </p:cNvSpPr>
          <p:nvPr>
            <p:ph type="body" sz="quarter" idx="3"/>
          </p:nvPr>
        </p:nvSpPr>
        <p:spPr bwMode="auto">
          <a:xfrm>
            <a:off x="684213" y="4341813"/>
            <a:ext cx="5487987"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页脚占位符 5"/>
          <p:cNvSpPr>
            <a:spLocks noGrp="1" noChangeArrowheads="1"/>
          </p:cNvSpPr>
          <p:nvPr>
            <p:ph type="ftr" sz="quarter" idx="4"/>
          </p:nvPr>
        </p:nvSpPr>
        <p:spPr bwMode="auto">
          <a:xfrm>
            <a:off x="0" y="8683625"/>
            <a:ext cx="2970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zh-CN" altLang="en-US"/>
          </a:p>
        </p:txBody>
      </p:sp>
      <p:sp>
        <p:nvSpPr>
          <p:cNvPr id="3079" name="灯片编号占位符 6"/>
          <p:cNvSpPr>
            <a:spLocks noGrp="1" noChangeArrowheads="1"/>
          </p:cNvSpPr>
          <p:nvPr>
            <p:ph type="sldNum" sz="quarter" idx="5"/>
          </p:nvPr>
        </p:nvSpPr>
        <p:spPr bwMode="auto">
          <a:xfrm>
            <a:off x="3883025" y="8683625"/>
            <a:ext cx="2973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635DFAE-AF4A-46BD-8BA6-CD15E92EDDAA}" type="slidenum">
              <a:rPr lang="zh-CN" altLang="en-US"/>
              <a:pPr>
                <a:defRPr/>
              </a:pPr>
              <a:t>‹#›</a:t>
            </a:fld>
            <a:endParaRPr lang="en-US" altLang="zh-CN"/>
          </a:p>
        </p:txBody>
      </p:sp>
    </p:spTree>
    <p:extLst>
      <p:ext uri="{BB962C8B-B14F-4D97-AF65-F5344CB8AC3E}">
        <p14:creationId xmlns:p14="http://schemas.microsoft.com/office/powerpoint/2010/main" val="41196324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5800"/>
            <a:ext cx="4572000" cy="3429000"/>
          </a:xfrm>
        </p:spPr>
      </p:sp>
      <p:sp>
        <p:nvSpPr>
          <p:cNvPr id="40963" name="Rectangle 3"/>
          <p:cNvSpPr>
            <a:spLocks noGrp="1" noChangeArrowheads="1"/>
          </p:cNvSpPr>
          <p:nvPr>
            <p:ph type="body" idx="1"/>
          </p:nvPr>
        </p:nvSpPr>
        <p:spPr>
          <a:xfrm>
            <a:off x="685800" y="4343400"/>
            <a:ext cx="5486400" cy="4114800"/>
          </a:xfrm>
          <a:noFill/>
        </p:spPr>
        <p:txBody>
          <a:bodyPr/>
          <a:lstStyle/>
          <a:p>
            <a:endParaRPr lang="zh-CN" altLang="en-US" smtClean="0"/>
          </a:p>
        </p:txBody>
      </p:sp>
    </p:spTree>
    <p:extLst>
      <p:ext uri="{BB962C8B-B14F-4D97-AF65-F5344CB8AC3E}">
        <p14:creationId xmlns:p14="http://schemas.microsoft.com/office/powerpoint/2010/main" val="1869127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5800"/>
            <a:ext cx="4572000" cy="3429000"/>
          </a:xfrm>
        </p:spPr>
      </p:sp>
      <p:sp>
        <p:nvSpPr>
          <p:cNvPr id="43011" name="Rectangle 3"/>
          <p:cNvSpPr>
            <a:spLocks noGrp="1" noChangeArrowheads="1"/>
          </p:cNvSpPr>
          <p:nvPr>
            <p:ph type="body" idx="1"/>
          </p:nvPr>
        </p:nvSpPr>
        <p:spPr>
          <a:xfrm>
            <a:off x="685800" y="4343400"/>
            <a:ext cx="5486400" cy="4114800"/>
          </a:xfrm>
          <a:noFill/>
        </p:spPr>
        <p:txBody>
          <a:bodyPr/>
          <a:lstStyle/>
          <a:p>
            <a:endParaRPr lang="zh-CN" altLang="en-US" smtClean="0"/>
          </a:p>
        </p:txBody>
      </p:sp>
    </p:spTree>
    <p:extLst>
      <p:ext uri="{BB962C8B-B14F-4D97-AF65-F5344CB8AC3E}">
        <p14:creationId xmlns:p14="http://schemas.microsoft.com/office/powerpoint/2010/main" val="370553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43000" y="685800"/>
            <a:ext cx="4572000" cy="3429000"/>
          </a:xfrm>
        </p:spPr>
      </p:sp>
      <p:sp>
        <p:nvSpPr>
          <p:cNvPr id="47107" name="Rectangle 3"/>
          <p:cNvSpPr>
            <a:spLocks noGrp="1" noChangeArrowheads="1"/>
          </p:cNvSpPr>
          <p:nvPr>
            <p:ph type="body" idx="1"/>
          </p:nvPr>
        </p:nvSpPr>
        <p:spPr>
          <a:xfrm>
            <a:off x="685800" y="4343400"/>
            <a:ext cx="5486400" cy="4114800"/>
          </a:xfrm>
          <a:noFill/>
        </p:spPr>
        <p:txBody>
          <a:bodyPr/>
          <a:lstStyle/>
          <a:p>
            <a:endParaRPr lang="zh-CN" altLang="en-US" smtClean="0"/>
          </a:p>
        </p:txBody>
      </p:sp>
    </p:spTree>
    <p:extLst>
      <p:ext uri="{BB962C8B-B14F-4D97-AF65-F5344CB8AC3E}">
        <p14:creationId xmlns:p14="http://schemas.microsoft.com/office/powerpoint/2010/main" val="60062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1143000" y="685800"/>
            <a:ext cx="4572000" cy="3429000"/>
          </a:xfrm>
        </p:spPr>
      </p:sp>
      <p:sp>
        <p:nvSpPr>
          <p:cNvPr id="49155" name="Rectangle 3"/>
          <p:cNvSpPr>
            <a:spLocks noGrp="1" noChangeArrowheads="1"/>
          </p:cNvSpPr>
          <p:nvPr>
            <p:ph type="body" idx="1"/>
          </p:nvPr>
        </p:nvSpPr>
        <p:spPr>
          <a:xfrm>
            <a:off x="685800" y="4343400"/>
            <a:ext cx="5486400" cy="4114800"/>
          </a:xfrm>
          <a:noFill/>
        </p:spPr>
        <p:txBody>
          <a:bodyPr/>
          <a:lstStyle/>
          <a:p>
            <a:endParaRPr lang="zh-CN" altLang="en-US" smtClean="0"/>
          </a:p>
        </p:txBody>
      </p:sp>
    </p:spTree>
    <p:extLst>
      <p:ext uri="{BB962C8B-B14F-4D97-AF65-F5344CB8AC3E}">
        <p14:creationId xmlns:p14="http://schemas.microsoft.com/office/powerpoint/2010/main" val="142526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p>
        </p:txBody>
      </p:sp>
      <p:sp>
        <p:nvSpPr>
          <p:cNvPr id="5" name="Rectangle 29"/>
          <p:cNvSpPr>
            <a:spLocks noGrp="1" noChangeArrowheads="1"/>
          </p:cNvSpPr>
          <p:nvPr>
            <p:ph type="ftr" sz="quarter" idx="11"/>
          </p:nvPr>
        </p:nvSpPr>
        <p:spPr>
          <a:ln/>
        </p:spPr>
        <p:txBody>
          <a:bodyPr/>
          <a:lstStyle>
            <a:lvl1pPr>
              <a:defRPr/>
            </a:lvl1pPr>
          </a:lstStyle>
          <a:p>
            <a:pPr>
              <a:defRPr/>
            </a:pPr>
            <a:endParaRPr lang="en-US"/>
          </a:p>
        </p:txBody>
      </p:sp>
      <p:sp>
        <p:nvSpPr>
          <p:cNvPr id="6" name="Rectangle 30"/>
          <p:cNvSpPr>
            <a:spLocks noGrp="1" noChangeArrowheads="1"/>
          </p:cNvSpPr>
          <p:nvPr>
            <p:ph type="sldNum" sz="quarter" idx="12"/>
          </p:nvPr>
        </p:nvSpPr>
        <p:spPr>
          <a:ln/>
        </p:spPr>
        <p:txBody>
          <a:bodyPr/>
          <a:lstStyle>
            <a:lvl1pPr>
              <a:defRPr/>
            </a:lvl1pPr>
          </a:lstStyle>
          <a:p>
            <a:pPr>
              <a:defRPr/>
            </a:pPr>
            <a:fld id="{6AB2D15F-2304-46C7-A70D-E31141AB8378}" type="slidenum">
              <a:rPr lang="zh-CN" altLang="en-US"/>
              <a:pPr>
                <a:defRPr/>
              </a:pPr>
              <a:t>‹#›</a:t>
            </a:fld>
            <a:endParaRPr lang="en-US" altLang="zh-CN"/>
          </a:p>
        </p:txBody>
      </p:sp>
    </p:spTree>
    <p:extLst>
      <p:ext uri="{BB962C8B-B14F-4D97-AF65-F5344CB8AC3E}">
        <p14:creationId xmlns:p14="http://schemas.microsoft.com/office/powerpoint/2010/main" val="3922447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p>
        </p:txBody>
      </p:sp>
      <p:sp>
        <p:nvSpPr>
          <p:cNvPr id="5" name="Rectangle 29"/>
          <p:cNvSpPr>
            <a:spLocks noGrp="1" noChangeArrowheads="1"/>
          </p:cNvSpPr>
          <p:nvPr>
            <p:ph type="ftr" sz="quarter" idx="11"/>
          </p:nvPr>
        </p:nvSpPr>
        <p:spPr>
          <a:ln/>
        </p:spPr>
        <p:txBody>
          <a:bodyPr/>
          <a:lstStyle>
            <a:lvl1pPr>
              <a:defRPr/>
            </a:lvl1pPr>
          </a:lstStyle>
          <a:p>
            <a:pPr>
              <a:defRPr/>
            </a:pPr>
            <a:endParaRPr lang="en-US"/>
          </a:p>
        </p:txBody>
      </p:sp>
      <p:sp>
        <p:nvSpPr>
          <p:cNvPr id="6" name="Rectangle 30"/>
          <p:cNvSpPr>
            <a:spLocks noGrp="1" noChangeArrowheads="1"/>
          </p:cNvSpPr>
          <p:nvPr>
            <p:ph type="sldNum" sz="quarter" idx="12"/>
          </p:nvPr>
        </p:nvSpPr>
        <p:spPr>
          <a:ln/>
        </p:spPr>
        <p:txBody>
          <a:bodyPr/>
          <a:lstStyle>
            <a:lvl1pPr>
              <a:defRPr/>
            </a:lvl1pPr>
          </a:lstStyle>
          <a:p>
            <a:pPr>
              <a:defRPr/>
            </a:pPr>
            <a:fld id="{28EABBE2-3CB9-47C6-9A7C-1B6C2EB02BC2}" type="slidenum">
              <a:rPr lang="zh-CN" altLang="en-US"/>
              <a:pPr>
                <a:defRPr/>
              </a:pPr>
              <a:t>‹#›</a:t>
            </a:fld>
            <a:endParaRPr lang="en-US" altLang="zh-CN"/>
          </a:p>
        </p:txBody>
      </p:sp>
    </p:spTree>
    <p:extLst>
      <p:ext uri="{BB962C8B-B14F-4D97-AF65-F5344CB8AC3E}">
        <p14:creationId xmlns:p14="http://schemas.microsoft.com/office/powerpoint/2010/main" val="165657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9875" y="488950"/>
            <a:ext cx="2066925" cy="56372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4338" y="488950"/>
            <a:ext cx="6053137" cy="56372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p>
        </p:txBody>
      </p:sp>
      <p:sp>
        <p:nvSpPr>
          <p:cNvPr id="5" name="Rectangle 29"/>
          <p:cNvSpPr>
            <a:spLocks noGrp="1" noChangeArrowheads="1"/>
          </p:cNvSpPr>
          <p:nvPr>
            <p:ph type="ftr" sz="quarter" idx="11"/>
          </p:nvPr>
        </p:nvSpPr>
        <p:spPr>
          <a:ln/>
        </p:spPr>
        <p:txBody>
          <a:bodyPr/>
          <a:lstStyle>
            <a:lvl1pPr>
              <a:defRPr/>
            </a:lvl1pPr>
          </a:lstStyle>
          <a:p>
            <a:pPr>
              <a:defRPr/>
            </a:pPr>
            <a:endParaRPr lang="en-US"/>
          </a:p>
        </p:txBody>
      </p:sp>
      <p:sp>
        <p:nvSpPr>
          <p:cNvPr id="6" name="Rectangle 30"/>
          <p:cNvSpPr>
            <a:spLocks noGrp="1" noChangeArrowheads="1"/>
          </p:cNvSpPr>
          <p:nvPr>
            <p:ph type="sldNum" sz="quarter" idx="12"/>
          </p:nvPr>
        </p:nvSpPr>
        <p:spPr>
          <a:ln/>
        </p:spPr>
        <p:txBody>
          <a:bodyPr/>
          <a:lstStyle>
            <a:lvl1pPr>
              <a:defRPr/>
            </a:lvl1pPr>
          </a:lstStyle>
          <a:p>
            <a:pPr>
              <a:defRPr/>
            </a:pPr>
            <a:fld id="{9DD178B1-854F-4687-B13B-EF96CD60A433}" type="slidenum">
              <a:rPr lang="zh-CN" altLang="en-US"/>
              <a:pPr>
                <a:defRPr/>
              </a:pPr>
              <a:t>‹#›</a:t>
            </a:fld>
            <a:endParaRPr lang="en-US" altLang="zh-CN"/>
          </a:p>
        </p:txBody>
      </p:sp>
    </p:spTree>
    <p:extLst>
      <p:ext uri="{BB962C8B-B14F-4D97-AF65-F5344CB8AC3E}">
        <p14:creationId xmlns:p14="http://schemas.microsoft.com/office/powerpoint/2010/main" val="2417788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14338" y="488950"/>
            <a:ext cx="8229600" cy="6540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8"/>
          <p:cNvSpPr>
            <a:spLocks noGrp="1" noChangeArrowheads="1"/>
          </p:cNvSpPr>
          <p:nvPr>
            <p:ph type="dt" sz="half" idx="10"/>
          </p:nvPr>
        </p:nvSpPr>
        <p:spPr>
          <a:ln/>
        </p:spPr>
        <p:txBody>
          <a:bodyPr/>
          <a:lstStyle>
            <a:lvl1pPr>
              <a:defRPr/>
            </a:lvl1pPr>
          </a:lstStyle>
          <a:p>
            <a:pPr>
              <a:defRPr/>
            </a:pPr>
            <a:endParaRPr lang="en-US"/>
          </a:p>
        </p:txBody>
      </p:sp>
      <p:sp>
        <p:nvSpPr>
          <p:cNvPr id="7" name="Rectangle 29"/>
          <p:cNvSpPr>
            <a:spLocks noGrp="1" noChangeArrowheads="1"/>
          </p:cNvSpPr>
          <p:nvPr>
            <p:ph type="ftr" sz="quarter" idx="11"/>
          </p:nvPr>
        </p:nvSpPr>
        <p:spPr>
          <a:ln/>
        </p:spPr>
        <p:txBody>
          <a:bodyPr/>
          <a:lstStyle>
            <a:lvl1pPr>
              <a:defRPr/>
            </a:lvl1pPr>
          </a:lstStyle>
          <a:p>
            <a:pPr>
              <a:defRPr/>
            </a:pPr>
            <a:endParaRPr lang="en-US"/>
          </a:p>
        </p:txBody>
      </p:sp>
      <p:sp>
        <p:nvSpPr>
          <p:cNvPr id="8" name="Rectangle 30"/>
          <p:cNvSpPr>
            <a:spLocks noGrp="1" noChangeArrowheads="1"/>
          </p:cNvSpPr>
          <p:nvPr>
            <p:ph type="sldNum" sz="quarter" idx="12"/>
          </p:nvPr>
        </p:nvSpPr>
        <p:spPr>
          <a:ln/>
        </p:spPr>
        <p:txBody>
          <a:bodyPr/>
          <a:lstStyle>
            <a:lvl1pPr>
              <a:defRPr/>
            </a:lvl1pPr>
          </a:lstStyle>
          <a:p>
            <a:pPr>
              <a:defRPr/>
            </a:pPr>
            <a:fld id="{C2E3335F-04CE-4C6E-81F0-A6F74BE521B5}" type="slidenum">
              <a:rPr lang="zh-CN" altLang="en-US"/>
              <a:pPr>
                <a:defRPr/>
              </a:pPr>
              <a:t>‹#›</a:t>
            </a:fld>
            <a:endParaRPr lang="en-US" altLang="zh-CN"/>
          </a:p>
        </p:txBody>
      </p:sp>
    </p:spTree>
    <p:extLst>
      <p:ext uri="{BB962C8B-B14F-4D97-AF65-F5344CB8AC3E}">
        <p14:creationId xmlns:p14="http://schemas.microsoft.com/office/powerpoint/2010/main" val="2239905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14338" y="488950"/>
            <a:ext cx="8229600" cy="6540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8"/>
          <p:cNvSpPr>
            <a:spLocks noGrp="1" noChangeArrowheads="1"/>
          </p:cNvSpPr>
          <p:nvPr>
            <p:ph type="dt" sz="half" idx="10"/>
          </p:nvPr>
        </p:nvSpPr>
        <p:spPr>
          <a:ln/>
        </p:spPr>
        <p:txBody>
          <a:bodyPr/>
          <a:lstStyle>
            <a:lvl1pPr>
              <a:defRPr/>
            </a:lvl1pPr>
          </a:lstStyle>
          <a:p>
            <a:pPr>
              <a:defRPr/>
            </a:pPr>
            <a:endParaRPr lang="en-US"/>
          </a:p>
        </p:txBody>
      </p:sp>
      <p:sp>
        <p:nvSpPr>
          <p:cNvPr id="6" name="Rectangle 29"/>
          <p:cNvSpPr>
            <a:spLocks noGrp="1" noChangeArrowheads="1"/>
          </p:cNvSpPr>
          <p:nvPr>
            <p:ph type="ftr" sz="quarter" idx="11"/>
          </p:nvPr>
        </p:nvSpPr>
        <p:spPr>
          <a:ln/>
        </p:spPr>
        <p:txBody>
          <a:bodyPr/>
          <a:lstStyle>
            <a:lvl1pPr>
              <a:defRPr/>
            </a:lvl1pPr>
          </a:lstStyle>
          <a:p>
            <a:pPr>
              <a:defRPr/>
            </a:pPr>
            <a:endParaRPr lang="en-US"/>
          </a:p>
        </p:txBody>
      </p:sp>
      <p:sp>
        <p:nvSpPr>
          <p:cNvPr id="7" name="Rectangle 30"/>
          <p:cNvSpPr>
            <a:spLocks noGrp="1" noChangeArrowheads="1"/>
          </p:cNvSpPr>
          <p:nvPr>
            <p:ph type="sldNum" sz="quarter" idx="12"/>
          </p:nvPr>
        </p:nvSpPr>
        <p:spPr>
          <a:ln/>
        </p:spPr>
        <p:txBody>
          <a:bodyPr/>
          <a:lstStyle>
            <a:lvl1pPr>
              <a:defRPr/>
            </a:lvl1pPr>
          </a:lstStyle>
          <a:p>
            <a:pPr>
              <a:defRPr/>
            </a:pPr>
            <a:fld id="{57C10321-CB3F-4AD3-8A97-BB8EC2F04732}" type="slidenum">
              <a:rPr lang="zh-CN" altLang="en-US"/>
              <a:pPr>
                <a:defRPr/>
              </a:pPr>
              <a:t>‹#›</a:t>
            </a:fld>
            <a:endParaRPr lang="en-US" altLang="zh-CN"/>
          </a:p>
        </p:txBody>
      </p:sp>
    </p:spTree>
    <p:extLst>
      <p:ext uri="{BB962C8B-B14F-4D97-AF65-F5344CB8AC3E}">
        <p14:creationId xmlns:p14="http://schemas.microsoft.com/office/powerpoint/2010/main" val="2055446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14338" y="488950"/>
            <a:ext cx="8229600" cy="65405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28"/>
          <p:cNvSpPr>
            <a:spLocks noGrp="1" noChangeArrowheads="1"/>
          </p:cNvSpPr>
          <p:nvPr>
            <p:ph type="dt" sz="half" idx="10"/>
          </p:nvPr>
        </p:nvSpPr>
        <p:spPr>
          <a:ln/>
        </p:spPr>
        <p:txBody>
          <a:bodyPr/>
          <a:lstStyle>
            <a:lvl1pPr>
              <a:defRPr/>
            </a:lvl1pPr>
          </a:lstStyle>
          <a:p>
            <a:pPr>
              <a:defRPr/>
            </a:pPr>
            <a:endParaRPr lang="en-US"/>
          </a:p>
        </p:txBody>
      </p:sp>
      <p:sp>
        <p:nvSpPr>
          <p:cNvPr id="7" name="Rectangle 29"/>
          <p:cNvSpPr>
            <a:spLocks noGrp="1" noChangeArrowheads="1"/>
          </p:cNvSpPr>
          <p:nvPr>
            <p:ph type="ftr" sz="quarter" idx="11"/>
          </p:nvPr>
        </p:nvSpPr>
        <p:spPr>
          <a:ln/>
        </p:spPr>
        <p:txBody>
          <a:bodyPr/>
          <a:lstStyle>
            <a:lvl1pPr>
              <a:defRPr/>
            </a:lvl1pPr>
          </a:lstStyle>
          <a:p>
            <a:pPr>
              <a:defRPr/>
            </a:pPr>
            <a:endParaRPr lang="en-US"/>
          </a:p>
        </p:txBody>
      </p:sp>
      <p:sp>
        <p:nvSpPr>
          <p:cNvPr id="8" name="Rectangle 30"/>
          <p:cNvSpPr>
            <a:spLocks noGrp="1" noChangeArrowheads="1"/>
          </p:cNvSpPr>
          <p:nvPr>
            <p:ph type="sldNum" sz="quarter" idx="12"/>
          </p:nvPr>
        </p:nvSpPr>
        <p:spPr>
          <a:ln/>
        </p:spPr>
        <p:txBody>
          <a:bodyPr/>
          <a:lstStyle>
            <a:lvl1pPr>
              <a:defRPr/>
            </a:lvl1pPr>
          </a:lstStyle>
          <a:p>
            <a:pPr>
              <a:defRPr/>
            </a:pPr>
            <a:fld id="{FE0E88D9-EA1F-44FE-93BE-BA702C017E56}" type="slidenum">
              <a:rPr lang="zh-CN" altLang="en-US"/>
              <a:pPr>
                <a:defRPr/>
              </a:pPr>
              <a:t>‹#›</a:t>
            </a:fld>
            <a:endParaRPr lang="en-US" altLang="zh-CN"/>
          </a:p>
        </p:txBody>
      </p:sp>
    </p:spTree>
    <p:extLst>
      <p:ext uri="{BB962C8B-B14F-4D97-AF65-F5344CB8AC3E}">
        <p14:creationId xmlns:p14="http://schemas.microsoft.com/office/powerpoint/2010/main" val="3180751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5"/>
          <p:cNvSpPr>
            <a:spLocks noGrp="1" noChangeArrowheads="1"/>
          </p:cNvSpPr>
          <p:nvPr>
            <p:ph type="dt" sz="quarter" idx="10"/>
          </p:nvPr>
        </p:nvSpPr>
        <p:spPr>
          <a:ln/>
        </p:spPr>
        <p:txBody>
          <a:bodyPr/>
          <a:lstStyle>
            <a:lvl1pPr>
              <a:defRPr/>
            </a:lvl1pPr>
          </a:lstStyle>
          <a:p>
            <a:pPr>
              <a:defRPr/>
            </a:pPr>
            <a:endParaRPr lang="en-US"/>
          </a:p>
        </p:txBody>
      </p:sp>
      <p:sp>
        <p:nvSpPr>
          <p:cNvPr id="5" name="Rectangle 26"/>
          <p:cNvSpPr>
            <a:spLocks noGrp="1" noChangeArrowheads="1"/>
          </p:cNvSpPr>
          <p:nvPr>
            <p:ph type="ftr" sz="quarter" idx="11"/>
          </p:nvPr>
        </p:nvSpPr>
        <p:spPr>
          <a:ln/>
        </p:spPr>
        <p:txBody>
          <a:bodyPr/>
          <a:lstStyle>
            <a:lvl1pPr>
              <a:defRPr/>
            </a:lvl1pPr>
          </a:lstStyle>
          <a:p>
            <a:pPr>
              <a:defRPr/>
            </a:pPr>
            <a:endParaRPr lang="en-US"/>
          </a:p>
        </p:txBody>
      </p:sp>
      <p:sp>
        <p:nvSpPr>
          <p:cNvPr id="6" name="Rectangle 27"/>
          <p:cNvSpPr>
            <a:spLocks noGrp="1" noChangeArrowheads="1"/>
          </p:cNvSpPr>
          <p:nvPr>
            <p:ph type="sldNum" sz="quarter" idx="12"/>
          </p:nvPr>
        </p:nvSpPr>
        <p:spPr>
          <a:ln/>
        </p:spPr>
        <p:txBody>
          <a:bodyPr/>
          <a:lstStyle>
            <a:lvl1pPr>
              <a:defRPr/>
            </a:lvl1pPr>
          </a:lstStyle>
          <a:p>
            <a:pPr>
              <a:defRPr/>
            </a:pPr>
            <a:fld id="{6BAD62E1-E3EB-40C7-9711-07B403EFE0F5}" type="slidenum">
              <a:rPr lang="zh-CN" altLang="en-US"/>
              <a:pPr>
                <a:defRPr/>
              </a:pPr>
              <a:t>‹#›</a:t>
            </a:fld>
            <a:endParaRPr lang="en-US" altLang="zh-CN"/>
          </a:p>
        </p:txBody>
      </p:sp>
    </p:spTree>
    <p:extLst>
      <p:ext uri="{BB962C8B-B14F-4D97-AF65-F5344CB8AC3E}">
        <p14:creationId xmlns:p14="http://schemas.microsoft.com/office/powerpoint/2010/main" val="2734379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quarter" idx="10"/>
          </p:nvPr>
        </p:nvSpPr>
        <p:spPr>
          <a:ln/>
        </p:spPr>
        <p:txBody>
          <a:bodyPr/>
          <a:lstStyle>
            <a:lvl1pPr>
              <a:defRPr/>
            </a:lvl1pPr>
          </a:lstStyle>
          <a:p>
            <a:pPr>
              <a:defRPr/>
            </a:pPr>
            <a:endParaRPr lang="en-US"/>
          </a:p>
        </p:txBody>
      </p:sp>
      <p:sp>
        <p:nvSpPr>
          <p:cNvPr id="5" name="Rectangle 26"/>
          <p:cNvSpPr>
            <a:spLocks noGrp="1" noChangeArrowheads="1"/>
          </p:cNvSpPr>
          <p:nvPr>
            <p:ph type="ftr" sz="quarter" idx="11"/>
          </p:nvPr>
        </p:nvSpPr>
        <p:spPr>
          <a:ln/>
        </p:spPr>
        <p:txBody>
          <a:bodyPr/>
          <a:lstStyle>
            <a:lvl1pPr>
              <a:defRPr/>
            </a:lvl1pPr>
          </a:lstStyle>
          <a:p>
            <a:pPr>
              <a:defRPr/>
            </a:pPr>
            <a:endParaRPr lang="en-US"/>
          </a:p>
        </p:txBody>
      </p:sp>
      <p:sp>
        <p:nvSpPr>
          <p:cNvPr id="6" name="Rectangle 27"/>
          <p:cNvSpPr>
            <a:spLocks noGrp="1" noChangeArrowheads="1"/>
          </p:cNvSpPr>
          <p:nvPr>
            <p:ph type="sldNum" sz="quarter" idx="12"/>
          </p:nvPr>
        </p:nvSpPr>
        <p:spPr>
          <a:ln/>
        </p:spPr>
        <p:txBody>
          <a:bodyPr/>
          <a:lstStyle>
            <a:lvl1pPr>
              <a:defRPr/>
            </a:lvl1pPr>
          </a:lstStyle>
          <a:p>
            <a:pPr>
              <a:defRPr/>
            </a:pPr>
            <a:fld id="{F531FE27-3795-45D7-8A81-AB19EA073AA4}" type="slidenum">
              <a:rPr lang="zh-CN" altLang="en-US"/>
              <a:pPr>
                <a:defRPr/>
              </a:pPr>
              <a:t>‹#›</a:t>
            </a:fld>
            <a:endParaRPr lang="en-US" altLang="zh-CN"/>
          </a:p>
        </p:txBody>
      </p:sp>
    </p:spTree>
    <p:extLst>
      <p:ext uri="{BB962C8B-B14F-4D97-AF65-F5344CB8AC3E}">
        <p14:creationId xmlns:p14="http://schemas.microsoft.com/office/powerpoint/2010/main" val="608660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5"/>
          <p:cNvSpPr>
            <a:spLocks noGrp="1" noChangeArrowheads="1"/>
          </p:cNvSpPr>
          <p:nvPr>
            <p:ph type="dt" sz="quarter" idx="10"/>
          </p:nvPr>
        </p:nvSpPr>
        <p:spPr>
          <a:ln/>
        </p:spPr>
        <p:txBody>
          <a:bodyPr/>
          <a:lstStyle>
            <a:lvl1pPr>
              <a:defRPr/>
            </a:lvl1pPr>
          </a:lstStyle>
          <a:p>
            <a:pPr>
              <a:defRPr/>
            </a:pPr>
            <a:endParaRPr lang="en-US"/>
          </a:p>
        </p:txBody>
      </p:sp>
      <p:sp>
        <p:nvSpPr>
          <p:cNvPr id="5" name="Rectangle 26"/>
          <p:cNvSpPr>
            <a:spLocks noGrp="1" noChangeArrowheads="1"/>
          </p:cNvSpPr>
          <p:nvPr>
            <p:ph type="ftr" sz="quarter" idx="11"/>
          </p:nvPr>
        </p:nvSpPr>
        <p:spPr>
          <a:ln/>
        </p:spPr>
        <p:txBody>
          <a:bodyPr/>
          <a:lstStyle>
            <a:lvl1pPr>
              <a:defRPr/>
            </a:lvl1pPr>
          </a:lstStyle>
          <a:p>
            <a:pPr>
              <a:defRPr/>
            </a:pPr>
            <a:endParaRPr lang="en-US"/>
          </a:p>
        </p:txBody>
      </p:sp>
      <p:sp>
        <p:nvSpPr>
          <p:cNvPr id="6" name="Rectangle 27"/>
          <p:cNvSpPr>
            <a:spLocks noGrp="1" noChangeArrowheads="1"/>
          </p:cNvSpPr>
          <p:nvPr>
            <p:ph type="sldNum" sz="quarter" idx="12"/>
          </p:nvPr>
        </p:nvSpPr>
        <p:spPr>
          <a:ln/>
        </p:spPr>
        <p:txBody>
          <a:bodyPr/>
          <a:lstStyle>
            <a:lvl1pPr>
              <a:defRPr/>
            </a:lvl1pPr>
          </a:lstStyle>
          <a:p>
            <a:pPr>
              <a:defRPr/>
            </a:pPr>
            <a:fld id="{5156AE9D-0564-4A20-A6FB-F40D80AD9A4C}" type="slidenum">
              <a:rPr lang="zh-CN" altLang="en-US"/>
              <a:pPr>
                <a:defRPr/>
              </a:pPr>
              <a:t>‹#›</a:t>
            </a:fld>
            <a:endParaRPr lang="en-US" altLang="zh-CN"/>
          </a:p>
        </p:txBody>
      </p:sp>
    </p:spTree>
    <p:extLst>
      <p:ext uri="{BB962C8B-B14F-4D97-AF65-F5344CB8AC3E}">
        <p14:creationId xmlns:p14="http://schemas.microsoft.com/office/powerpoint/2010/main" val="19713074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5"/>
          <p:cNvSpPr>
            <a:spLocks noGrp="1" noChangeArrowheads="1"/>
          </p:cNvSpPr>
          <p:nvPr>
            <p:ph type="dt" sz="quarter" idx="10"/>
          </p:nvPr>
        </p:nvSpPr>
        <p:spPr>
          <a:ln/>
        </p:spPr>
        <p:txBody>
          <a:bodyPr/>
          <a:lstStyle>
            <a:lvl1pPr>
              <a:defRPr/>
            </a:lvl1pPr>
          </a:lstStyle>
          <a:p>
            <a:pPr>
              <a:defRPr/>
            </a:pPr>
            <a:endParaRPr lang="en-US"/>
          </a:p>
        </p:txBody>
      </p:sp>
      <p:sp>
        <p:nvSpPr>
          <p:cNvPr id="6" name="Rectangle 26"/>
          <p:cNvSpPr>
            <a:spLocks noGrp="1" noChangeArrowheads="1"/>
          </p:cNvSpPr>
          <p:nvPr>
            <p:ph type="ftr" sz="quarter" idx="11"/>
          </p:nvPr>
        </p:nvSpPr>
        <p:spPr>
          <a:ln/>
        </p:spPr>
        <p:txBody>
          <a:bodyPr/>
          <a:lstStyle>
            <a:lvl1pPr>
              <a:defRPr/>
            </a:lvl1pPr>
          </a:lstStyle>
          <a:p>
            <a:pPr>
              <a:defRPr/>
            </a:pPr>
            <a:endParaRPr lang="en-US"/>
          </a:p>
        </p:txBody>
      </p:sp>
      <p:sp>
        <p:nvSpPr>
          <p:cNvPr id="7" name="Rectangle 27"/>
          <p:cNvSpPr>
            <a:spLocks noGrp="1" noChangeArrowheads="1"/>
          </p:cNvSpPr>
          <p:nvPr>
            <p:ph type="sldNum" sz="quarter" idx="12"/>
          </p:nvPr>
        </p:nvSpPr>
        <p:spPr>
          <a:ln/>
        </p:spPr>
        <p:txBody>
          <a:bodyPr/>
          <a:lstStyle>
            <a:lvl1pPr>
              <a:defRPr/>
            </a:lvl1pPr>
          </a:lstStyle>
          <a:p>
            <a:pPr>
              <a:defRPr/>
            </a:pPr>
            <a:fld id="{97982F09-B16B-41A7-9921-EE4512D52DFC}" type="slidenum">
              <a:rPr lang="zh-CN" altLang="en-US"/>
              <a:pPr>
                <a:defRPr/>
              </a:pPr>
              <a:t>‹#›</a:t>
            </a:fld>
            <a:endParaRPr lang="en-US" altLang="zh-CN"/>
          </a:p>
        </p:txBody>
      </p:sp>
    </p:spTree>
    <p:extLst>
      <p:ext uri="{BB962C8B-B14F-4D97-AF65-F5344CB8AC3E}">
        <p14:creationId xmlns:p14="http://schemas.microsoft.com/office/powerpoint/2010/main" val="1436106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5"/>
          <p:cNvSpPr>
            <a:spLocks noGrp="1" noChangeArrowheads="1"/>
          </p:cNvSpPr>
          <p:nvPr>
            <p:ph type="dt" sz="quarter" idx="10"/>
          </p:nvPr>
        </p:nvSpPr>
        <p:spPr>
          <a:ln/>
        </p:spPr>
        <p:txBody>
          <a:bodyPr/>
          <a:lstStyle>
            <a:lvl1pPr>
              <a:defRPr/>
            </a:lvl1pPr>
          </a:lstStyle>
          <a:p>
            <a:pPr>
              <a:defRPr/>
            </a:pPr>
            <a:endParaRPr lang="en-US"/>
          </a:p>
        </p:txBody>
      </p:sp>
      <p:sp>
        <p:nvSpPr>
          <p:cNvPr id="8" name="Rectangle 26"/>
          <p:cNvSpPr>
            <a:spLocks noGrp="1" noChangeArrowheads="1"/>
          </p:cNvSpPr>
          <p:nvPr>
            <p:ph type="ftr" sz="quarter" idx="11"/>
          </p:nvPr>
        </p:nvSpPr>
        <p:spPr>
          <a:ln/>
        </p:spPr>
        <p:txBody>
          <a:bodyPr/>
          <a:lstStyle>
            <a:lvl1pPr>
              <a:defRPr/>
            </a:lvl1pPr>
          </a:lstStyle>
          <a:p>
            <a:pPr>
              <a:defRPr/>
            </a:pPr>
            <a:endParaRPr lang="en-US"/>
          </a:p>
        </p:txBody>
      </p:sp>
      <p:sp>
        <p:nvSpPr>
          <p:cNvPr id="9" name="Rectangle 27"/>
          <p:cNvSpPr>
            <a:spLocks noGrp="1" noChangeArrowheads="1"/>
          </p:cNvSpPr>
          <p:nvPr>
            <p:ph type="sldNum" sz="quarter" idx="12"/>
          </p:nvPr>
        </p:nvSpPr>
        <p:spPr>
          <a:ln/>
        </p:spPr>
        <p:txBody>
          <a:bodyPr/>
          <a:lstStyle>
            <a:lvl1pPr>
              <a:defRPr/>
            </a:lvl1pPr>
          </a:lstStyle>
          <a:p>
            <a:pPr>
              <a:defRPr/>
            </a:pPr>
            <a:fld id="{78BAF464-E63E-414C-BEEF-1BDB31810DCC}" type="slidenum">
              <a:rPr lang="zh-CN" altLang="en-US"/>
              <a:pPr>
                <a:defRPr/>
              </a:pPr>
              <a:t>‹#›</a:t>
            </a:fld>
            <a:endParaRPr lang="en-US" altLang="zh-CN"/>
          </a:p>
        </p:txBody>
      </p:sp>
    </p:spTree>
    <p:extLst>
      <p:ext uri="{BB962C8B-B14F-4D97-AF65-F5344CB8AC3E}">
        <p14:creationId xmlns:p14="http://schemas.microsoft.com/office/powerpoint/2010/main" val="439864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00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8"/>
          <p:cNvSpPr>
            <a:spLocks noGrp="1" noChangeArrowheads="1"/>
          </p:cNvSpPr>
          <p:nvPr>
            <p:ph type="dt" sz="half" idx="10"/>
          </p:nvPr>
        </p:nvSpPr>
        <p:spPr>
          <a:ln/>
        </p:spPr>
        <p:txBody>
          <a:bodyPr/>
          <a:lstStyle>
            <a:lvl1pPr>
              <a:defRPr/>
            </a:lvl1pPr>
          </a:lstStyle>
          <a:p>
            <a:pPr>
              <a:defRPr/>
            </a:pPr>
            <a:endParaRPr lang="en-US"/>
          </a:p>
        </p:txBody>
      </p:sp>
      <p:sp>
        <p:nvSpPr>
          <p:cNvPr id="5" name="Rectangle 29"/>
          <p:cNvSpPr>
            <a:spLocks noGrp="1" noChangeArrowheads="1"/>
          </p:cNvSpPr>
          <p:nvPr>
            <p:ph type="ftr" sz="quarter" idx="11"/>
          </p:nvPr>
        </p:nvSpPr>
        <p:spPr>
          <a:ln/>
        </p:spPr>
        <p:txBody>
          <a:bodyPr/>
          <a:lstStyle>
            <a:lvl1pPr>
              <a:defRPr/>
            </a:lvl1pPr>
          </a:lstStyle>
          <a:p>
            <a:pPr>
              <a:defRPr/>
            </a:pPr>
            <a:endParaRPr lang="en-US"/>
          </a:p>
        </p:txBody>
      </p:sp>
      <p:sp>
        <p:nvSpPr>
          <p:cNvPr id="6" name="Rectangle 30"/>
          <p:cNvSpPr>
            <a:spLocks noGrp="1" noChangeArrowheads="1"/>
          </p:cNvSpPr>
          <p:nvPr>
            <p:ph type="sldNum" sz="quarter" idx="12"/>
          </p:nvPr>
        </p:nvSpPr>
        <p:spPr>
          <a:ln/>
        </p:spPr>
        <p:txBody>
          <a:bodyPr/>
          <a:lstStyle>
            <a:lvl1pPr>
              <a:defRPr/>
            </a:lvl1pPr>
          </a:lstStyle>
          <a:p>
            <a:pPr>
              <a:defRPr/>
            </a:pPr>
            <a:fld id="{5342383F-49FE-423E-AFCC-AB8B1C548C45}" type="slidenum">
              <a:rPr lang="zh-CN" altLang="en-US"/>
              <a:pPr>
                <a:defRPr/>
              </a:pPr>
              <a:t>‹#›</a:t>
            </a:fld>
            <a:endParaRPr lang="en-US" altLang="zh-CN"/>
          </a:p>
        </p:txBody>
      </p:sp>
    </p:spTree>
    <p:extLst>
      <p:ext uri="{BB962C8B-B14F-4D97-AF65-F5344CB8AC3E}">
        <p14:creationId xmlns:p14="http://schemas.microsoft.com/office/powerpoint/2010/main" val="558279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5"/>
          <p:cNvSpPr>
            <a:spLocks noGrp="1" noChangeArrowheads="1"/>
          </p:cNvSpPr>
          <p:nvPr>
            <p:ph type="dt" sz="quarter" idx="10"/>
          </p:nvPr>
        </p:nvSpPr>
        <p:spPr>
          <a:ln/>
        </p:spPr>
        <p:txBody>
          <a:bodyPr/>
          <a:lstStyle>
            <a:lvl1pPr>
              <a:defRPr/>
            </a:lvl1pPr>
          </a:lstStyle>
          <a:p>
            <a:pPr>
              <a:defRPr/>
            </a:pPr>
            <a:endParaRPr lang="en-US"/>
          </a:p>
        </p:txBody>
      </p:sp>
      <p:sp>
        <p:nvSpPr>
          <p:cNvPr id="4" name="Rectangle 26"/>
          <p:cNvSpPr>
            <a:spLocks noGrp="1" noChangeArrowheads="1"/>
          </p:cNvSpPr>
          <p:nvPr>
            <p:ph type="ftr" sz="quarter" idx="11"/>
          </p:nvPr>
        </p:nvSpPr>
        <p:spPr>
          <a:ln/>
        </p:spPr>
        <p:txBody>
          <a:bodyPr/>
          <a:lstStyle>
            <a:lvl1pPr>
              <a:defRPr/>
            </a:lvl1pPr>
          </a:lstStyle>
          <a:p>
            <a:pPr>
              <a:defRPr/>
            </a:pPr>
            <a:endParaRPr lang="en-US"/>
          </a:p>
        </p:txBody>
      </p:sp>
      <p:sp>
        <p:nvSpPr>
          <p:cNvPr id="5" name="Rectangle 27"/>
          <p:cNvSpPr>
            <a:spLocks noGrp="1" noChangeArrowheads="1"/>
          </p:cNvSpPr>
          <p:nvPr>
            <p:ph type="sldNum" sz="quarter" idx="12"/>
          </p:nvPr>
        </p:nvSpPr>
        <p:spPr>
          <a:ln/>
        </p:spPr>
        <p:txBody>
          <a:bodyPr/>
          <a:lstStyle>
            <a:lvl1pPr>
              <a:defRPr/>
            </a:lvl1pPr>
          </a:lstStyle>
          <a:p>
            <a:pPr>
              <a:defRPr/>
            </a:pPr>
            <a:fld id="{AC2D2A7E-4B4D-4B22-A0BB-F5F199C45066}" type="slidenum">
              <a:rPr lang="zh-CN" altLang="en-US"/>
              <a:pPr>
                <a:defRPr/>
              </a:pPr>
              <a:t>‹#›</a:t>
            </a:fld>
            <a:endParaRPr lang="en-US" altLang="zh-CN"/>
          </a:p>
        </p:txBody>
      </p:sp>
    </p:spTree>
    <p:extLst>
      <p:ext uri="{BB962C8B-B14F-4D97-AF65-F5344CB8AC3E}">
        <p14:creationId xmlns:p14="http://schemas.microsoft.com/office/powerpoint/2010/main" val="9153633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5"/>
          <p:cNvSpPr>
            <a:spLocks noGrp="1" noChangeArrowheads="1"/>
          </p:cNvSpPr>
          <p:nvPr>
            <p:ph type="dt" sz="quarter" idx="10"/>
          </p:nvPr>
        </p:nvSpPr>
        <p:spPr>
          <a:ln/>
        </p:spPr>
        <p:txBody>
          <a:bodyPr/>
          <a:lstStyle>
            <a:lvl1pPr>
              <a:defRPr/>
            </a:lvl1pPr>
          </a:lstStyle>
          <a:p>
            <a:pPr>
              <a:defRPr/>
            </a:pPr>
            <a:endParaRPr lang="en-US"/>
          </a:p>
        </p:txBody>
      </p:sp>
      <p:sp>
        <p:nvSpPr>
          <p:cNvPr id="3" name="Rectangle 26"/>
          <p:cNvSpPr>
            <a:spLocks noGrp="1" noChangeArrowheads="1"/>
          </p:cNvSpPr>
          <p:nvPr>
            <p:ph type="ftr" sz="quarter" idx="11"/>
          </p:nvPr>
        </p:nvSpPr>
        <p:spPr>
          <a:ln/>
        </p:spPr>
        <p:txBody>
          <a:bodyPr/>
          <a:lstStyle>
            <a:lvl1pPr>
              <a:defRPr/>
            </a:lvl1pPr>
          </a:lstStyle>
          <a:p>
            <a:pPr>
              <a:defRPr/>
            </a:pPr>
            <a:endParaRPr lang="en-US"/>
          </a:p>
        </p:txBody>
      </p:sp>
      <p:sp>
        <p:nvSpPr>
          <p:cNvPr id="4" name="Rectangle 27"/>
          <p:cNvSpPr>
            <a:spLocks noGrp="1" noChangeArrowheads="1"/>
          </p:cNvSpPr>
          <p:nvPr>
            <p:ph type="sldNum" sz="quarter" idx="12"/>
          </p:nvPr>
        </p:nvSpPr>
        <p:spPr>
          <a:ln/>
        </p:spPr>
        <p:txBody>
          <a:bodyPr/>
          <a:lstStyle>
            <a:lvl1pPr>
              <a:defRPr/>
            </a:lvl1pPr>
          </a:lstStyle>
          <a:p>
            <a:pPr>
              <a:defRPr/>
            </a:pPr>
            <a:fld id="{428FC019-A574-4958-8AAE-8E98F5A03A21}" type="slidenum">
              <a:rPr lang="zh-CN" altLang="en-US"/>
              <a:pPr>
                <a:defRPr/>
              </a:pPr>
              <a:t>‹#›</a:t>
            </a:fld>
            <a:endParaRPr lang="en-US" altLang="zh-CN"/>
          </a:p>
        </p:txBody>
      </p:sp>
    </p:spTree>
    <p:extLst>
      <p:ext uri="{BB962C8B-B14F-4D97-AF65-F5344CB8AC3E}">
        <p14:creationId xmlns:p14="http://schemas.microsoft.com/office/powerpoint/2010/main" val="2611508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quarter" idx="10"/>
          </p:nvPr>
        </p:nvSpPr>
        <p:spPr>
          <a:ln/>
        </p:spPr>
        <p:txBody>
          <a:bodyPr/>
          <a:lstStyle>
            <a:lvl1pPr>
              <a:defRPr/>
            </a:lvl1pPr>
          </a:lstStyle>
          <a:p>
            <a:pPr>
              <a:defRPr/>
            </a:pPr>
            <a:endParaRPr lang="en-US"/>
          </a:p>
        </p:txBody>
      </p:sp>
      <p:sp>
        <p:nvSpPr>
          <p:cNvPr id="6" name="Rectangle 26"/>
          <p:cNvSpPr>
            <a:spLocks noGrp="1" noChangeArrowheads="1"/>
          </p:cNvSpPr>
          <p:nvPr>
            <p:ph type="ftr" sz="quarter" idx="11"/>
          </p:nvPr>
        </p:nvSpPr>
        <p:spPr>
          <a:ln/>
        </p:spPr>
        <p:txBody>
          <a:bodyPr/>
          <a:lstStyle>
            <a:lvl1pPr>
              <a:defRPr/>
            </a:lvl1pPr>
          </a:lstStyle>
          <a:p>
            <a:pPr>
              <a:defRPr/>
            </a:pPr>
            <a:endParaRPr lang="en-US"/>
          </a:p>
        </p:txBody>
      </p:sp>
      <p:sp>
        <p:nvSpPr>
          <p:cNvPr id="7" name="Rectangle 27"/>
          <p:cNvSpPr>
            <a:spLocks noGrp="1" noChangeArrowheads="1"/>
          </p:cNvSpPr>
          <p:nvPr>
            <p:ph type="sldNum" sz="quarter" idx="12"/>
          </p:nvPr>
        </p:nvSpPr>
        <p:spPr>
          <a:ln/>
        </p:spPr>
        <p:txBody>
          <a:bodyPr/>
          <a:lstStyle>
            <a:lvl1pPr>
              <a:defRPr/>
            </a:lvl1pPr>
          </a:lstStyle>
          <a:p>
            <a:pPr>
              <a:defRPr/>
            </a:pPr>
            <a:fld id="{2299F0A4-BC05-4B16-8FEF-4B293F2E2F8C}" type="slidenum">
              <a:rPr lang="zh-CN" altLang="en-US"/>
              <a:pPr>
                <a:defRPr/>
              </a:pPr>
              <a:t>‹#›</a:t>
            </a:fld>
            <a:endParaRPr lang="en-US" altLang="zh-CN"/>
          </a:p>
        </p:txBody>
      </p:sp>
    </p:spTree>
    <p:extLst>
      <p:ext uri="{BB962C8B-B14F-4D97-AF65-F5344CB8AC3E}">
        <p14:creationId xmlns:p14="http://schemas.microsoft.com/office/powerpoint/2010/main" val="29975073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5"/>
          <p:cNvSpPr>
            <a:spLocks noGrp="1" noChangeArrowheads="1"/>
          </p:cNvSpPr>
          <p:nvPr>
            <p:ph type="dt" sz="quarter" idx="10"/>
          </p:nvPr>
        </p:nvSpPr>
        <p:spPr>
          <a:ln/>
        </p:spPr>
        <p:txBody>
          <a:bodyPr/>
          <a:lstStyle>
            <a:lvl1pPr>
              <a:defRPr/>
            </a:lvl1pPr>
          </a:lstStyle>
          <a:p>
            <a:pPr>
              <a:defRPr/>
            </a:pPr>
            <a:endParaRPr lang="en-US"/>
          </a:p>
        </p:txBody>
      </p:sp>
      <p:sp>
        <p:nvSpPr>
          <p:cNvPr id="6" name="Rectangle 26"/>
          <p:cNvSpPr>
            <a:spLocks noGrp="1" noChangeArrowheads="1"/>
          </p:cNvSpPr>
          <p:nvPr>
            <p:ph type="ftr" sz="quarter" idx="11"/>
          </p:nvPr>
        </p:nvSpPr>
        <p:spPr>
          <a:ln/>
        </p:spPr>
        <p:txBody>
          <a:bodyPr/>
          <a:lstStyle>
            <a:lvl1pPr>
              <a:defRPr/>
            </a:lvl1pPr>
          </a:lstStyle>
          <a:p>
            <a:pPr>
              <a:defRPr/>
            </a:pPr>
            <a:endParaRPr lang="en-US"/>
          </a:p>
        </p:txBody>
      </p:sp>
      <p:sp>
        <p:nvSpPr>
          <p:cNvPr id="7" name="Rectangle 27"/>
          <p:cNvSpPr>
            <a:spLocks noGrp="1" noChangeArrowheads="1"/>
          </p:cNvSpPr>
          <p:nvPr>
            <p:ph type="sldNum" sz="quarter" idx="12"/>
          </p:nvPr>
        </p:nvSpPr>
        <p:spPr>
          <a:ln/>
        </p:spPr>
        <p:txBody>
          <a:bodyPr/>
          <a:lstStyle>
            <a:lvl1pPr>
              <a:defRPr/>
            </a:lvl1pPr>
          </a:lstStyle>
          <a:p>
            <a:pPr>
              <a:defRPr/>
            </a:pPr>
            <a:fld id="{2683F7F7-FE97-4DF2-B8B5-3B152EE1A21D}" type="slidenum">
              <a:rPr lang="zh-CN" altLang="en-US"/>
              <a:pPr>
                <a:defRPr/>
              </a:pPr>
              <a:t>‹#›</a:t>
            </a:fld>
            <a:endParaRPr lang="en-US" altLang="zh-CN"/>
          </a:p>
        </p:txBody>
      </p:sp>
    </p:spTree>
    <p:extLst>
      <p:ext uri="{BB962C8B-B14F-4D97-AF65-F5344CB8AC3E}">
        <p14:creationId xmlns:p14="http://schemas.microsoft.com/office/powerpoint/2010/main" val="26091194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quarter" idx="10"/>
          </p:nvPr>
        </p:nvSpPr>
        <p:spPr>
          <a:ln/>
        </p:spPr>
        <p:txBody>
          <a:bodyPr/>
          <a:lstStyle>
            <a:lvl1pPr>
              <a:defRPr/>
            </a:lvl1pPr>
          </a:lstStyle>
          <a:p>
            <a:pPr>
              <a:defRPr/>
            </a:pPr>
            <a:endParaRPr lang="en-US"/>
          </a:p>
        </p:txBody>
      </p:sp>
      <p:sp>
        <p:nvSpPr>
          <p:cNvPr id="5" name="Rectangle 26"/>
          <p:cNvSpPr>
            <a:spLocks noGrp="1" noChangeArrowheads="1"/>
          </p:cNvSpPr>
          <p:nvPr>
            <p:ph type="ftr" sz="quarter" idx="11"/>
          </p:nvPr>
        </p:nvSpPr>
        <p:spPr>
          <a:ln/>
        </p:spPr>
        <p:txBody>
          <a:bodyPr/>
          <a:lstStyle>
            <a:lvl1pPr>
              <a:defRPr/>
            </a:lvl1pPr>
          </a:lstStyle>
          <a:p>
            <a:pPr>
              <a:defRPr/>
            </a:pPr>
            <a:endParaRPr lang="en-US"/>
          </a:p>
        </p:txBody>
      </p:sp>
      <p:sp>
        <p:nvSpPr>
          <p:cNvPr id="6" name="Rectangle 27"/>
          <p:cNvSpPr>
            <a:spLocks noGrp="1" noChangeArrowheads="1"/>
          </p:cNvSpPr>
          <p:nvPr>
            <p:ph type="sldNum" sz="quarter" idx="12"/>
          </p:nvPr>
        </p:nvSpPr>
        <p:spPr>
          <a:ln/>
        </p:spPr>
        <p:txBody>
          <a:bodyPr/>
          <a:lstStyle>
            <a:lvl1pPr>
              <a:defRPr/>
            </a:lvl1pPr>
          </a:lstStyle>
          <a:p>
            <a:pPr>
              <a:defRPr/>
            </a:pPr>
            <a:fld id="{EA6AEFB5-7E2A-454E-ACEF-BB61983BB8EB}" type="slidenum">
              <a:rPr lang="zh-CN" altLang="en-US"/>
              <a:pPr>
                <a:defRPr/>
              </a:pPr>
              <a:t>‹#›</a:t>
            </a:fld>
            <a:endParaRPr lang="en-US" altLang="zh-CN"/>
          </a:p>
        </p:txBody>
      </p:sp>
    </p:spTree>
    <p:extLst>
      <p:ext uri="{BB962C8B-B14F-4D97-AF65-F5344CB8AC3E}">
        <p14:creationId xmlns:p14="http://schemas.microsoft.com/office/powerpoint/2010/main" val="17274136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9875" y="488950"/>
            <a:ext cx="2066925" cy="56372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14338" y="488950"/>
            <a:ext cx="6053137" cy="56372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5"/>
          <p:cNvSpPr>
            <a:spLocks noGrp="1" noChangeArrowheads="1"/>
          </p:cNvSpPr>
          <p:nvPr>
            <p:ph type="dt" sz="quarter" idx="10"/>
          </p:nvPr>
        </p:nvSpPr>
        <p:spPr>
          <a:ln/>
        </p:spPr>
        <p:txBody>
          <a:bodyPr/>
          <a:lstStyle>
            <a:lvl1pPr>
              <a:defRPr/>
            </a:lvl1pPr>
          </a:lstStyle>
          <a:p>
            <a:pPr>
              <a:defRPr/>
            </a:pPr>
            <a:endParaRPr lang="en-US"/>
          </a:p>
        </p:txBody>
      </p:sp>
      <p:sp>
        <p:nvSpPr>
          <p:cNvPr id="5" name="Rectangle 26"/>
          <p:cNvSpPr>
            <a:spLocks noGrp="1" noChangeArrowheads="1"/>
          </p:cNvSpPr>
          <p:nvPr>
            <p:ph type="ftr" sz="quarter" idx="11"/>
          </p:nvPr>
        </p:nvSpPr>
        <p:spPr>
          <a:ln/>
        </p:spPr>
        <p:txBody>
          <a:bodyPr/>
          <a:lstStyle>
            <a:lvl1pPr>
              <a:defRPr/>
            </a:lvl1pPr>
          </a:lstStyle>
          <a:p>
            <a:pPr>
              <a:defRPr/>
            </a:pPr>
            <a:endParaRPr lang="en-US"/>
          </a:p>
        </p:txBody>
      </p:sp>
      <p:sp>
        <p:nvSpPr>
          <p:cNvPr id="6" name="Rectangle 27"/>
          <p:cNvSpPr>
            <a:spLocks noGrp="1" noChangeArrowheads="1"/>
          </p:cNvSpPr>
          <p:nvPr>
            <p:ph type="sldNum" sz="quarter" idx="12"/>
          </p:nvPr>
        </p:nvSpPr>
        <p:spPr>
          <a:ln/>
        </p:spPr>
        <p:txBody>
          <a:bodyPr/>
          <a:lstStyle>
            <a:lvl1pPr>
              <a:defRPr/>
            </a:lvl1pPr>
          </a:lstStyle>
          <a:p>
            <a:pPr>
              <a:defRPr/>
            </a:pPr>
            <a:fld id="{E0BFA300-A346-4697-9D41-B63437D652B3}" type="slidenum">
              <a:rPr lang="zh-CN" altLang="en-US"/>
              <a:pPr>
                <a:defRPr/>
              </a:pPr>
              <a:t>‹#›</a:t>
            </a:fld>
            <a:endParaRPr lang="en-US" altLang="zh-CN"/>
          </a:p>
        </p:txBody>
      </p:sp>
    </p:spTree>
    <p:extLst>
      <p:ext uri="{BB962C8B-B14F-4D97-AF65-F5344CB8AC3E}">
        <p14:creationId xmlns:p14="http://schemas.microsoft.com/office/powerpoint/2010/main" val="484282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8"/>
          <p:cNvSpPr>
            <a:spLocks noGrp="1" noChangeArrowheads="1"/>
          </p:cNvSpPr>
          <p:nvPr>
            <p:ph type="dt" sz="half" idx="10"/>
          </p:nvPr>
        </p:nvSpPr>
        <p:spPr>
          <a:ln/>
        </p:spPr>
        <p:txBody>
          <a:bodyPr/>
          <a:lstStyle>
            <a:lvl1pPr>
              <a:defRPr/>
            </a:lvl1pPr>
          </a:lstStyle>
          <a:p>
            <a:pPr>
              <a:defRPr/>
            </a:pPr>
            <a:endParaRPr lang="en-US"/>
          </a:p>
        </p:txBody>
      </p:sp>
      <p:sp>
        <p:nvSpPr>
          <p:cNvPr id="5" name="Rectangle 29"/>
          <p:cNvSpPr>
            <a:spLocks noGrp="1" noChangeArrowheads="1"/>
          </p:cNvSpPr>
          <p:nvPr>
            <p:ph type="ftr" sz="quarter" idx="11"/>
          </p:nvPr>
        </p:nvSpPr>
        <p:spPr>
          <a:ln/>
        </p:spPr>
        <p:txBody>
          <a:bodyPr/>
          <a:lstStyle>
            <a:lvl1pPr>
              <a:defRPr/>
            </a:lvl1pPr>
          </a:lstStyle>
          <a:p>
            <a:pPr>
              <a:defRPr/>
            </a:pPr>
            <a:endParaRPr lang="en-US"/>
          </a:p>
        </p:txBody>
      </p:sp>
      <p:sp>
        <p:nvSpPr>
          <p:cNvPr id="6" name="Rectangle 30"/>
          <p:cNvSpPr>
            <a:spLocks noGrp="1" noChangeArrowheads="1"/>
          </p:cNvSpPr>
          <p:nvPr>
            <p:ph type="sldNum" sz="quarter" idx="12"/>
          </p:nvPr>
        </p:nvSpPr>
        <p:spPr>
          <a:ln/>
        </p:spPr>
        <p:txBody>
          <a:bodyPr/>
          <a:lstStyle>
            <a:lvl1pPr>
              <a:defRPr/>
            </a:lvl1pPr>
          </a:lstStyle>
          <a:p>
            <a:pPr>
              <a:defRPr/>
            </a:pPr>
            <a:fld id="{9C02AF01-6FEE-4244-8D3D-7DEEE6C1DAF5}" type="slidenum">
              <a:rPr lang="zh-CN" altLang="en-US"/>
              <a:pPr>
                <a:defRPr/>
              </a:pPr>
              <a:t>‹#›</a:t>
            </a:fld>
            <a:endParaRPr lang="en-US" altLang="zh-CN"/>
          </a:p>
        </p:txBody>
      </p:sp>
    </p:spTree>
    <p:extLst>
      <p:ext uri="{BB962C8B-B14F-4D97-AF65-F5344CB8AC3E}">
        <p14:creationId xmlns:p14="http://schemas.microsoft.com/office/powerpoint/2010/main" val="961873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8"/>
          <p:cNvSpPr>
            <a:spLocks noGrp="1" noChangeArrowheads="1"/>
          </p:cNvSpPr>
          <p:nvPr>
            <p:ph type="dt" sz="half" idx="10"/>
          </p:nvPr>
        </p:nvSpPr>
        <p:spPr>
          <a:ln/>
        </p:spPr>
        <p:txBody>
          <a:bodyPr/>
          <a:lstStyle>
            <a:lvl1pPr>
              <a:defRPr/>
            </a:lvl1pPr>
          </a:lstStyle>
          <a:p>
            <a:pPr>
              <a:defRPr/>
            </a:pPr>
            <a:endParaRPr lang="en-US"/>
          </a:p>
        </p:txBody>
      </p:sp>
      <p:sp>
        <p:nvSpPr>
          <p:cNvPr id="6" name="Rectangle 29"/>
          <p:cNvSpPr>
            <a:spLocks noGrp="1" noChangeArrowheads="1"/>
          </p:cNvSpPr>
          <p:nvPr>
            <p:ph type="ftr" sz="quarter" idx="11"/>
          </p:nvPr>
        </p:nvSpPr>
        <p:spPr>
          <a:ln/>
        </p:spPr>
        <p:txBody>
          <a:bodyPr/>
          <a:lstStyle>
            <a:lvl1pPr>
              <a:defRPr/>
            </a:lvl1pPr>
          </a:lstStyle>
          <a:p>
            <a:pPr>
              <a:defRPr/>
            </a:pPr>
            <a:endParaRPr lang="en-US"/>
          </a:p>
        </p:txBody>
      </p:sp>
      <p:sp>
        <p:nvSpPr>
          <p:cNvPr id="7" name="Rectangle 30"/>
          <p:cNvSpPr>
            <a:spLocks noGrp="1" noChangeArrowheads="1"/>
          </p:cNvSpPr>
          <p:nvPr>
            <p:ph type="sldNum" sz="quarter" idx="12"/>
          </p:nvPr>
        </p:nvSpPr>
        <p:spPr>
          <a:ln/>
        </p:spPr>
        <p:txBody>
          <a:bodyPr/>
          <a:lstStyle>
            <a:lvl1pPr>
              <a:defRPr/>
            </a:lvl1pPr>
          </a:lstStyle>
          <a:p>
            <a:pPr>
              <a:defRPr/>
            </a:pPr>
            <a:fld id="{8F1537BA-03C1-4890-9DFD-D3378AB08E55}" type="slidenum">
              <a:rPr lang="zh-CN" altLang="en-US"/>
              <a:pPr>
                <a:defRPr/>
              </a:pPr>
              <a:t>‹#›</a:t>
            </a:fld>
            <a:endParaRPr lang="en-US" altLang="zh-CN"/>
          </a:p>
        </p:txBody>
      </p:sp>
    </p:spTree>
    <p:extLst>
      <p:ext uri="{BB962C8B-B14F-4D97-AF65-F5344CB8AC3E}">
        <p14:creationId xmlns:p14="http://schemas.microsoft.com/office/powerpoint/2010/main" val="552723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8"/>
          <p:cNvSpPr>
            <a:spLocks noGrp="1" noChangeArrowheads="1"/>
          </p:cNvSpPr>
          <p:nvPr>
            <p:ph type="dt" sz="half" idx="10"/>
          </p:nvPr>
        </p:nvSpPr>
        <p:spPr>
          <a:ln/>
        </p:spPr>
        <p:txBody>
          <a:bodyPr/>
          <a:lstStyle>
            <a:lvl1pPr>
              <a:defRPr/>
            </a:lvl1pPr>
          </a:lstStyle>
          <a:p>
            <a:pPr>
              <a:defRPr/>
            </a:pPr>
            <a:endParaRPr lang="en-US"/>
          </a:p>
        </p:txBody>
      </p:sp>
      <p:sp>
        <p:nvSpPr>
          <p:cNvPr id="8" name="Rectangle 29"/>
          <p:cNvSpPr>
            <a:spLocks noGrp="1" noChangeArrowheads="1"/>
          </p:cNvSpPr>
          <p:nvPr>
            <p:ph type="ftr" sz="quarter" idx="11"/>
          </p:nvPr>
        </p:nvSpPr>
        <p:spPr>
          <a:ln/>
        </p:spPr>
        <p:txBody>
          <a:bodyPr/>
          <a:lstStyle>
            <a:lvl1pPr>
              <a:defRPr/>
            </a:lvl1pPr>
          </a:lstStyle>
          <a:p>
            <a:pPr>
              <a:defRPr/>
            </a:pPr>
            <a:endParaRPr lang="en-US"/>
          </a:p>
        </p:txBody>
      </p:sp>
      <p:sp>
        <p:nvSpPr>
          <p:cNvPr id="9" name="Rectangle 30"/>
          <p:cNvSpPr>
            <a:spLocks noGrp="1" noChangeArrowheads="1"/>
          </p:cNvSpPr>
          <p:nvPr>
            <p:ph type="sldNum" sz="quarter" idx="12"/>
          </p:nvPr>
        </p:nvSpPr>
        <p:spPr>
          <a:ln/>
        </p:spPr>
        <p:txBody>
          <a:bodyPr/>
          <a:lstStyle>
            <a:lvl1pPr>
              <a:defRPr/>
            </a:lvl1pPr>
          </a:lstStyle>
          <a:p>
            <a:pPr>
              <a:defRPr/>
            </a:pPr>
            <a:fld id="{3FBA12ED-5FC9-4549-8EFB-7462E5E6BD4C}" type="slidenum">
              <a:rPr lang="zh-CN" altLang="en-US"/>
              <a:pPr>
                <a:defRPr/>
              </a:pPr>
              <a:t>‹#›</a:t>
            </a:fld>
            <a:endParaRPr lang="en-US" altLang="zh-CN"/>
          </a:p>
        </p:txBody>
      </p:sp>
    </p:spTree>
    <p:extLst>
      <p:ext uri="{BB962C8B-B14F-4D97-AF65-F5344CB8AC3E}">
        <p14:creationId xmlns:p14="http://schemas.microsoft.com/office/powerpoint/2010/main" val="346693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8"/>
          <p:cNvSpPr>
            <a:spLocks noGrp="1" noChangeArrowheads="1"/>
          </p:cNvSpPr>
          <p:nvPr>
            <p:ph type="dt" sz="half" idx="10"/>
          </p:nvPr>
        </p:nvSpPr>
        <p:spPr>
          <a:ln/>
        </p:spPr>
        <p:txBody>
          <a:bodyPr/>
          <a:lstStyle>
            <a:lvl1pPr>
              <a:defRPr/>
            </a:lvl1pPr>
          </a:lstStyle>
          <a:p>
            <a:pPr>
              <a:defRPr/>
            </a:pPr>
            <a:endParaRPr lang="en-US"/>
          </a:p>
        </p:txBody>
      </p:sp>
      <p:sp>
        <p:nvSpPr>
          <p:cNvPr id="4" name="Rectangle 29"/>
          <p:cNvSpPr>
            <a:spLocks noGrp="1" noChangeArrowheads="1"/>
          </p:cNvSpPr>
          <p:nvPr>
            <p:ph type="ftr" sz="quarter" idx="11"/>
          </p:nvPr>
        </p:nvSpPr>
        <p:spPr>
          <a:ln/>
        </p:spPr>
        <p:txBody>
          <a:bodyPr/>
          <a:lstStyle>
            <a:lvl1pPr>
              <a:defRPr/>
            </a:lvl1pPr>
          </a:lstStyle>
          <a:p>
            <a:pPr>
              <a:defRPr/>
            </a:pPr>
            <a:endParaRPr lang="en-US"/>
          </a:p>
        </p:txBody>
      </p:sp>
      <p:sp>
        <p:nvSpPr>
          <p:cNvPr id="5" name="Rectangle 30"/>
          <p:cNvSpPr>
            <a:spLocks noGrp="1" noChangeArrowheads="1"/>
          </p:cNvSpPr>
          <p:nvPr>
            <p:ph type="sldNum" sz="quarter" idx="12"/>
          </p:nvPr>
        </p:nvSpPr>
        <p:spPr>
          <a:ln/>
        </p:spPr>
        <p:txBody>
          <a:bodyPr/>
          <a:lstStyle>
            <a:lvl1pPr>
              <a:defRPr/>
            </a:lvl1pPr>
          </a:lstStyle>
          <a:p>
            <a:pPr>
              <a:defRPr/>
            </a:pPr>
            <a:fld id="{B8A7A808-751D-4595-9664-0CB6DAB6571A}" type="slidenum">
              <a:rPr lang="zh-CN" altLang="en-US"/>
              <a:pPr>
                <a:defRPr/>
              </a:pPr>
              <a:t>‹#›</a:t>
            </a:fld>
            <a:endParaRPr lang="en-US" altLang="zh-CN"/>
          </a:p>
        </p:txBody>
      </p:sp>
    </p:spTree>
    <p:extLst>
      <p:ext uri="{BB962C8B-B14F-4D97-AF65-F5344CB8AC3E}">
        <p14:creationId xmlns:p14="http://schemas.microsoft.com/office/powerpoint/2010/main" val="243119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8"/>
          <p:cNvSpPr>
            <a:spLocks noGrp="1" noChangeArrowheads="1"/>
          </p:cNvSpPr>
          <p:nvPr>
            <p:ph type="dt" sz="half" idx="10"/>
          </p:nvPr>
        </p:nvSpPr>
        <p:spPr>
          <a:ln/>
        </p:spPr>
        <p:txBody>
          <a:bodyPr/>
          <a:lstStyle>
            <a:lvl1pPr>
              <a:defRPr/>
            </a:lvl1pPr>
          </a:lstStyle>
          <a:p>
            <a:pPr>
              <a:defRPr/>
            </a:pPr>
            <a:endParaRPr lang="en-US"/>
          </a:p>
        </p:txBody>
      </p:sp>
      <p:sp>
        <p:nvSpPr>
          <p:cNvPr id="3" name="Rectangle 29"/>
          <p:cNvSpPr>
            <a:spLocks noGrp="1" noChangeArrowheads="1"/>
          </p:cNvSpPr>
          <p:nvPr>
            <p:ph type="ftr" sz="quarter" idx="11"/>
          </p:nvPr>
        </p:nvSpPr>
        <p:spPr>
          <a:ln/>
        </p:spPr>
        <p:txBody>
          <a:bodyPr/>
          <a:lstStyle>
            <a:lvl1pPr>
              <a:defRPr/>
            </a:lvl1pPr>
          </a:lstStyle>
          <a:p>
            <a:pPr>
              <a:defRPr/>
            </a:pPr>
            <a:endParaRPr lang="en-US"/>
          </a:p>
        </p:txBody>
      </p:sp>
      <p:sp>
        <p:nvSpPr>
          <p:cNvPr id="4" name="Rectangle 30"/>
          <p:cNvSpPr>
            <a:spLocks noGrp="1" noChangeArrowheads="1"/>
          </p:cNvSpPr>
          <p:nvPr>
            <p:ph type="sldNum" sz="quarter" idx="12"/>
          </p:nvPr>
        </p:nvSpPr>
        <p:spPr>
          <a:ln/>
        </p:spPr>
        <p:txBody>
          <a:bodyPr/>
          <a:lstStyle>
            <a:lvl1pPr>
              <a:defRPr/>
            </a:lvl1pPr>
          </a:lstStyle>
          <a:p>
            <a:pPr>
              <a:defRPr/>
            </a:pPr>
            <a:fld id="{2752B678-C6C2-4833-92D7-05C6A5A9AC45}" type="slidenum">
              <a:rPr lang="zh-CN" altLang="en-US"/>
              <a:pPr>
                <a:defRPr/>
              </a:pPr>
              <a:t>‹#›</a:t>
            </a:fld>
            <a:endParaRPr lang="en-US" altLang="zh-CN"/>
          </a:p>
        </p:txBody>
      </p:sp>
    </p:spTree>
    <p:extLst>
      <p:ext uri="{BB962C8B-B14F-4D97-AF65-F5344CB8AC3E}">
        <p14:creationId xmlns:p14="http://schemas.microsoft.com/office/powerpoint/2010/main" val="240407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p>
        </p:txBody>
      </p:sp>
      <p:sp>
        <p:nvSpPr>
          <p:cNvPr id="6" name="Rectangle 29"/>
          <p:cNvSpPr>
            <a:spLocks noGrp="1" noChangeArrowheads="1"/>
          </p:cNvSpPr>
          <p:nvPr>
            <p:ph type="ftr" sz="quarter" idx="11"/>
          </p:nvPr>
        </p:nvSpPr>
        <p:spPr>
          <a:ln/>
        </p:spPr>
        <p:txBody>
          <a:bodyPr/>
          <a:lstStyle>
            <a:lvl1pPr>
              <a:defRPr/>
            </a:lvl1pPr>
          </a:lstStyle>
          <a:p>
            <a:pPr>
              <a:defRPr/>
            </a:pPr>
            <a:endParaRPr lang="en-US"/>
          </a:p>
        </p:txBody>
      </p:sp>
      <p:sp>
        <p:nvSpPr>
          <p:cNvPr id="7" name="Rectangle 30"/>
          <p:cNvSpPr>
            <a:spLocks noGrp="1" noChangeArrowheads="1"/>
          </p:cNvSpPr>
          <p:nvPr>
            <p:ph type="sldNum" sz="quarter" idx="12"/>
          </p:nvPr>
        </p:nvSpPr>
        <p:spPr>
          <a:ln/>
        </p:spPr>
        <p:txBody>
          <a:bodyPr/>
          <a:lstStyle>
            <a:lvl1pPr>
              <a:defRPr/>
            </a:lvl1pPr>
          </a:lstStyle>
          <a:p>
            <a:pPr>
              <a:defRPr/>
            </a:pPr>
            <a:fld id="{5683AC4F-61A0-4877-B89E-8406F0A4CF32}" type="slidenum">
              <a:rPr lang="zh-CN" altLang="en-US"/>
              <a:pPr>
                <a:defRPr/>
              </a:pPr>
              <a:t>‹#›</a:t>
            </a:fld>
            <a:endParaRPr lang="en-US" altLang="zh-CN"/>
          </a:p>
        </p:txBody>
      </p:sp>
    </p:spTree>
    <p:extLst>
      <p:ext uri="{BB962C8B-B14F-4D97-AF65-F5344CB8AC3E}">
        <p14:creationId xmlns:p14="http://schemas.microsoft.com/office/powerpoint/2010/main" val="404261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8"/>
          <p:cNvSpPr>
            <a:spLocks noGrp="1" noChangeArrowheads="1"/>
          </p:cNvSpPr>
          <p:nvPr>
            <p:ph type="dt" sz="half" idx="10"/>
          </p:nvPr>
        </p:nvSpPr>
        <p:spPr>
          <a:ln/>
        </p:spPr>
        <p:txBody>
          <a:bodyPr/>
          <a:lstStyle>
            <a:lvl1pPr>
              <a:defRPr/>
            </a:lvl1pPr>
          </a:lstStyle>
          <a:p>
            <a:pPr>
              <a:defRPr/>
            </a:pPr>
            <a:endParaRPr lang="en-US"/>
          </a:p>
        </p:txBody>
      </p:sp>
      <p:sp>
        <p:nvSpPr>
          <p:cNvPr id="6" name="Rectangle 29"/>
          <p:cNvSpPr>
            <a:spLocks noGrp="1" noChangeArrowheads="1"/>
          </p:cNvSpPr>
          <p:nvPr>
            <p:ph type="ftr" sz="quarter" idx="11"/>
          </p:nvPr>
        </p:nvSpPr>
        <p:spPr>
          <a:ln/>
        </p:spPr>
        <p:txBody>
          <a:bodyPr/>
          <a:lstStyle>
            <a:lvl1pPr>
              <a:defRPr/>
            </a:lvl1pPr>
          </a:lstStyle>
          <a:p>
            <a:pPr>
              <a:defRPr/>
            </a:pPr>
            <a:endParaRPr lang="en-US"/>
          </a:p>
        </p:txBody>
      </p:sp>
      <p:sp>
        <p:nvSpPr>
          <p:cNvPr id="7" name="Rectangle 30"/>
          <p:cNvSpPr>
            <a:spLocks noGrp="1" noChangeArrowheads="1"/>
          </p:cNvSpPr>
          <p:nvPr>
            <p:ph type="sldNum" sz="quarter" idx="12"/>
          </p:nvPr>
        </p:nvSpPr>
        <p:spPr>
          <a:ln/>
        </p:spPr>
        <p:txBody>
          <a:bodyPr/>
          <a:lstStyle>
            <a:lvl1pPr>
              <a:defRPr/>
            </a:lvl1pPr>
          </a:lstStyle>
          <a:p>
            <a:pPr>
              <a:defRPr/>
            </a:pPr>
            <a:fld id="{FC711F42-687C-473D-B7A3-7713B592B086}" type="slidenum">
              <a:rPr lang="zh-CN" altLang="en-US"/>
              <a:pPr>
                <a:defRPr/>
              </a:pPr>
              <a:t>‹#›</a:t>
            </a:fld>
            <a:endParaRPr lang="en-US" altLang="zh-CN"/>
          </a:p>
        </p:txBody>
      </p:sp>
    </p:spTree>
    <p:extLst>
      <p:ext uri="{BB962C8B-B14F-4D97-AF65-F5344CB8AC3E}">
        <p14:creationId xmlns:p14="http://schemas.microsoft.com/office/powerpoint/2010/main" val="722956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tx2"/>
        </a:solidFill>
        <a:effectLst/>
      </p:bgPr>
    </p:bg>
    <p:spTree>
      <p:nvGrpSpPr>
        <p:cNvPr id="1" name=""/>
        <p:cNvGrpSpPr/>
        <p:nvPr/>
      </p:nvGrpSpPr>
      <p:grpSpPr>
        <a:xfrm>
          <a:off x="0" y="0"/>
          <a:ext cx="0" cy="0"/>
          <a:chOff x="0" y="0"/>
          <a:chExt cx="0" cy="0"/>
        </a:xfrm>
      </p:grpSpPr>
      <p:pic>
        <p:nvPicPr>
          <p:cNvPr id="1026" name="图片 7" descr="ppt2-2.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8"/>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8" name="Rectangle 29"/>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29" name="Rectangle 30"/>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4934850-24CD-4EC7-BF54-2FEAF1648C6D}" type="slidenum">
              <a:rPr lang="zh-CN" altLang="en-US"/>
              <a:pPr>
                <a:defRPr/>
              </a:pPr>
              <a:t>‹#›</a:t>
            </a:fld>
            <a:endParaRPr lang="en-US" altLang="zh-CN"/>
          </a:p>
        </p:txBody>
      </p:sp>
      <p:sp>
        <p:nvSpPr>
          <p:cNvPr id="1030" name="Rectangle 31"/>
          <p:cNvSpPr>
            <a:spLocks noGrp="1" noChangeArrowheads="1"/>
          </p:cNvSpPr>
          <p:nvPr>
            <p:ph type="title"/>
          </p:nvPr>
        </p:nvSpPr>
        <p:spPr bwMode="auto">
          <a:xfrm>
            <a:off x="414338" y="488950"/>
            <a:ext cx="822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单击此处添加标题</a:t>
            </a:r>
          </a:p>
        </p:txBody>
      </p:sp>
      <p:sp>
        <p:nvSpPr>
          <p:cNvPr id="1031" name="Rectangle 3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Tree>
  </p:cSld>
  <p:clrMap bg1="dk2" tx1="lt1" bg2="dk1"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黑体" pitchFamily="49" charset="-122"/>
          <a:ea typeface="黑体" pitchFamily="49" charset="-122"/>
        </a:defRPr>
      </a:lvl2pPr>
      <a:lvl3pPr algn="l" rtl="0" eaLnBrk="0" fontAlgn="base" hangingPunct="0">
        <a:spcBef>
          <a:spcPct val="0"/>
        </a:spcBef>
        <a:spcAft>
          <a:spcPct val="0"/>
        </a:spcAft>
        <a:defRPr sz="3200">
          <a:solidFill>
            <a:schemeClr val="tx1"/>
          </a:solidFill>
          <a:latin typeface="黑体" pitchFamily="49" charset="-122"/>
          <a:ea typeface="黑体" pitchFamily="49" charset="-122"/>
        </a:defRPr>
      </a:lvl3pPr>
      <a:lvl4pPr algn="l" rtl="0" eaLnBrk="0" fontAlgn="base" hangingPunct="0">
        <a:spcBef>
          <a:spcPct val="0"/>
        </a:spcBef>
        <a:spcAft>
          <a:spcPct val="0"/>
        </a:spcAft>
        <a:defRPr sz="3200">
          <a:solidFill>
            <a:schemeClr val="tx1"/>
          </a:solidFill>
          <a:latin typeface="黑体" pitchFamily="49" charset="-122"/>
          <a:ea typeface="黑体" pitchFamily="49" charset="-122"/>
        </a:defRPr>
      </a:lvl4pPr>
      <a:lvl5pPr algn="l" rtl="0" eaLnBrk="0" fontAlgn="base" hangingPunct="0">
        <a:spcBef>
          <a:spcPct val="0"/>
        </a:spcBef>
        <a:spcAft>
          <a:spcPct val="0"/>
        </a:spcAft>
        <a:defRPr sz="3200">
          <a:solidFill>
            <a:schemeClr val="tx1"/>
          </a:solidFill>
          <a:latin typeface="黑体" pitchFamily="49" charset="-122"/>
          <a:ea typeface="黑体" pitchFamily="49" charset="-122"/>
        </a:defRPr>
      </a:lvl5pPr>
      <a:lvl6pPr marL="457200" algn="l" rtl="0" eaLnBrk="0" fontAlgn="base" hangingPunct="0">
        <a:spcBef>
          <a:spcPct val="0"/>
        </a:spcBef>
        <a:spcAft>
          <a:spcPct val="0"/>
        </a:spcAft>
        <a:defRPr sz="3200">
          <a:solidFill>
            <a:schemeClr val="tx1"/>
          </a:solidFill>
          <a:latin typeface="黑体" pitchFamily="49" charset="-122"/>
          <a:ea typeface="黑体" pitchFamily="49" charset="-122"/>
        </a:defRPr>
      </a:lvl6pPr>
      <a:lvl7pPr marL="914400" algn="l" rtl="0" eaLnBrk="0" fontAlgn="base" hangingPunct="0">
        <a:spcBef>
          <a:spcPct val="0"/>
        </a:spcBef>
        <a:spcAft>
          <a:spcPct val="0"/>
        </a:spcAft>
        <a:defRPr sz="3200">
          <a:solidFill>
            <a:schemeClr val="tx1"/>
          </a:solidFill>
          <a:latin typeface="黑体" pitchFamily="49" charset="-122"/>
          <a:ea typeface="黑体" pitchFamily="49" charset="-122"/>
        </a:defRPr>
      </a:lvl7pPr>
      <a:lvl8pPr marL="1371600" algn="l" rtl="0" eaLnBrk="0" fontAlgn="base" hangingPunct="0">
        <a:spcBef>
          <a:spcPct val="0"/>
        </a:spcBef>
        <a:spcAft>
          <a:spcPct val="0"/>
        </a:spcAft>
        <a:defRPr sz="3200">
          <a:solidFill>
            <a:schemeClr val="tx1"/>
          </a:solidFill>
          <a:latin typeface="黑体" pitchFamily="49" charset="-122"/>
          <a:ea typeface="黑体" pitchFamily="49" charset="-122"/>
        </a:defRPr>
      </a:lvl8pPr>
      <a:lvl9pPr marL="1828800" algn="l" rtl="0" eaLnBrk="0" fontAlgn="base" hangingPunct="0">
        <a:spcBef>
          <a:spcPct val="0"/>
        </a:spcBef>
        <a:spcAft>
          <a:spcPct val="0"/>
        </a:spcAft>
        <a:defRPr sz="3200">
          <a:solidFill>
            <a:schemeClr val="tx1"/>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Clr>
          <a:srgbClr val="A50021"/>
        </a:buClr>
        <a:buFont typeface="Wingdings" panose="05000000000000000000" pitchFamily="2" charset="2"/>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q"/>
        <a:defRPr sz="2400">
          <a:solidFill>
            <a:schemeClr val="bg2"/>
          </a:solidFill>
          <a:latin typeface="+mn-lt"/>
        </a:defRPr>
      </a:lvl2pPr>
      <a:lvl3pPr marL="11430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3pPr>
      <a:lvl4pPr marL="1600200" indent="-228600" algn="l" rtl="0" eaLnBrk="0" fontAlgn="base" hangingPunct="0">
        <a:spcBef>
          <a:spcPct val="20000"/>
        </a:spcBef>
        <a:spcAft>
          <a:spcPct val="0"/>
        </a:spcAft>
        <a:buClr>
          <a:srgbClr val="A50021"/>
        </a:buClr>
        <a:buFont typeface="Wingdings" panose="05000000000000000000" pitchFamily="2" charset="2"/>
        <a:buChar char="q"/>
        <a:defRPr>
          <a:solidFill>
            <a:schemeClr val="bg2"/>
          </a:solidFill>
          <a:latin typeface="+mn-lt"/>
        </a:defRPr>
      </a:lvl4pPr>
      <a:lvl5pPr marL="2057400" indent="-228600" algn="l" rtl="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mn-lt"/>
        </a:defRPr>
      </a:lvl5pPr>
      <a:lvl6pPr marL="251460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6pPr>
      <a:lvl7pPr marL="297180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7pPr>
      <a:lvl8pPr marL="342900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8pPr>
      <a:lvl9pPr marL="388620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pic>
        <p:nvPicPr>
          <p:cNvPr id="2050" name="图片 7"/>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1"/>
          <p:cNvSpPr>
            <a:spLocks noGrp="1" noChangeArrowheads="1"/>
          </p:cNvSpPr>
          <p:nvPr>
            <p:ph type="title"/>
          </p:nvPr>
        </p:nvSpPr>
        <p:spPr bwMode="auto">
          <a:xfrm>
            <a:off x="414338" y="488950"/>
            <a:ext cx="82296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单击此处添加标题</a:t>
            </a:r>
          </a:p>
        </p:txBody>
      </p:sp>
      <p:sp>
        <p:nvSpPr>
          <p:cNvPr id="2052" name="Rectangle 3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2053" name="Rectangle 25"/>
          <p:cNvSpPr>
            <a:spLocks noGrp="1" noChangeArrowheads="1"/>
          </p:cNvSpPr>
          <p:nvPr>
            <p:ph type="dt" sz="quarter"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2054" name="Rectangle 26"/>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2055" name="Rectangle 27"/>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A10F3A59-7DB9-4523-88E7-839C32F55631}"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黑体" pitchFamily="49" charset="-122"/>
          <a:ea typeface="黑体" pitchFamily="49" charset="-122"/>
        </a:defRPr>
      </a:lvl2pPr>
      <a:lvl3pPr algn="l" rtl="0" eaLnBrk="0" fontAlgn="base" hangingPunct="0">
        <a:spcBef>
          <a:spcPct val="0"/>
        </a:spcBef>
        <a:spcAft>
          <a:spcPct val="0"/>
        </a:spcAft>
        <a:defRPr sz="3200">
          <a:solidFill>
            <a:schemeClr val="tx1"/>
          </a:solidFill>
          <a:latin typeface="黑体" pitchFamily="49" charset="-122"/>
          <a:ea typeface="黑体" pitchFamily="49" charset="-122"/>
        </a:defRPr>
      </a:lvl3pPr>
      <a:lvl4pPr algn="l" rtl="0" eaLnBrk="0" fontAlgn="base" hangingPunct="0">
        <a:spcBef>
          <a:spcPct val="0"/>
        </a:spcBef>
        <a:spcAft>
          <a:spcPct val="0"/>
        </a:spcAft>
        <a:defRPr sz="3200">
          <a:solidFill>
            <a:schemeClr val="tx1"/>
          </a:solidFill>
          <a:latin typeface="黑体" pitchFamily="49" charset="-122"/>
          <a:ea typeface="黑体" pitchFamily="49" charset="-122"/>
        </a:defRPr>
      </a:lvl4pPr>
      <a:lvl5pPr algn="l" rtl="0" eaLnBrk="0" fontAlgn="base" hangingPunct="0">
        <a:spcBef>
          <a:spcPct val="0"/>
        </a:spcBef>
        <a:spcAft>
          <a:spcPct val="0"/>
        </a:spcAft>
        <a:defRPr sz="3200">
          <a:solidFill>
            <a:schemeClr val="tx1"/>
          </a:solidFill>
          <a:latin typeface="黑体" pitchFamily="49" charset="-122"/>
          <a:ea typeface="黑体" pitchFamily="49" charset="-122"/>
        </a:defRPr>
      </a:lvl5pPr>
      <a:lvl6pPr marL="457200" algn="l" rtl="0" eaLnBrk="0" fontAlgn="base" hangingPunct="0">
        <a:spcBef>
          <a:spcPct val="0"/>
        </a:spcBef>
        <a:spcAft>
          <a:spcPct val="0"/>
        </a:spcAft>
        <a:defRPr sz="3200">
          <a:solidFill>
            <a:schemeClr val="tx1"/>
          </a:solidFill>
          <a:latin typeface="黑体" pitchFamily="49" charset="-122"/>
          <a:ea typeface="黑体" pitchFamily="49" charset="-122"/>
        </a:defRPr>
      </a:lvl6pPr>
      <a:lvl7pPr marL="914400" algn="l" rtl="0" eaLnBrk="0" fontAlgn="base" hangingPunct="0">
        <a:spcBef>
          <a:spcPct val="0"/>
        </a:spcBef>
        <a:spcAft>
          <a:spcPct val="0"/>
        </a:spcAft>
        <a:defRPr sz="3200">
          <a:solidFill>
            <a:schemeClr val="tx1"/>
          </a:solidFill>
          <a:latin typeface="黑体" pitchFamily="49" charset="-122"/>
          <a:ea typeface="黑体" pitchFamily="49" charset="-122"/>
        </a:defRPr>
      </a:lvl7pPr>
      <a:lvl8pPr marL="1371600" algn="l" rtl="0" eaLnBrk="0" fontAlgn="base" hangingPunct="0">
        <a:spcBef>
          <a:spcPct val="0"/>
        </a:spcBef>
        <a:spcAft>
          <a:spcPct val="0"/>
        </a:spcAft>
        <a:defRPr sz="3200">
          <a:solidFill>
            <a:schemeClr val="tx1"/>
          </a:solidFill>
          <a:latin typeface="黑体" pitchFamily="49" charset="-122"/>
          <a:ea typeface="黑体" pitchFamily="49" charset="-122"/>
        </a:defRPr>
      </a:lvl8pPr>
      <a:lvl9pPr marL="1828800" algn="l" rtl="0" eaLnBrk="0" fontAlgn="base" hangingPunct="0">
        <a:spcBef>
          <a:spcPct val="0"/>
        </a:spcBef>
        <a:spcAft>
          <a:spcPct val="0"/>
        </a:spcAft>
        <a:defRPr sz="3200">
          <a:solidFill>
            <a:schemeClr val="tx1"/>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Clr>
          <a:srgbClr val="A50021"/>
        </a:buClr>
        <a:buFont typeface="Wingdings" panose="05000000000000000000" pitchFamily="2" charset="2"/>
        <a:defRPr sz="2800">
          <a:solidFill>
            <a:schemeClr val="bg2"/>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q"/>
        <a:defRPr sz="2400">
          <a:solidFill>
            <a:schemeClr val="bg2"/>
          </a:solidFill>
          <a:latin typeface="+mn-lt"/>
        </a:defRPr>
      </a:lvl2pPr>
      <a:lvl3pPr marL="1143000" indent="-228600" algn="l" rtl="0" eaLnBrk="0" fontAlgn="base" hangingPunct="0">
        <a:spcBef>
          <a:spcPct val="20000"/>
        </a:spcBef>
        <a:spcAft>
          <a:spcPct val="0"/>
        </a:spcAft>
        <a:buClr>
          <a:srgbClr val="A50021"/>
        </a:buClr>
        <a:buFont typeface="Wingdings" panose="05000000000000000000" pitchFamily="2" charset="2"/>
        <a:buChar char="q"/>
        <a:defRPr sz="2000">
          <a:solidFill>
            <a:schemeClr val="bg2"/>
          </a:solidFill>
          <a:latin typeface="+mn-lt"/>
        </a:defRPr>
      </a:lvl3pPr>
      <a:lvl4pPr marL="1600200" indent="-228600" algn="l" rtl="0" eaLnBrk="0" fontAlgn="base" hangingPunct="0">
        <a:spcBef>
          <a:spcPct val="20000"/>
        </a:spcBef>
        <a:spcAft>
          <a:spcPct val="0"/>
        </a:spcAft>
        <a:buClr>
          <a:srgbClr val="A50021"/>
        </a:buClr>
        <a:buFont typeface="Wingdings" panose="05000000000000000000" pitchFamily="2" charset="2"/>
        <a:buChar char="q"/>
        <a:defRPr>
          <a:solidFill>
            <a:schemeClr val="bg2"/>
          </a:solidFill>
          <a:latin typeface="+mn-lt"/>
        </a:defRPr>
      </a:lvl4pPr>
      <a:lvl5pPr marL="2057400" indent="-228600" algn="l" rtl="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mn-lt"/>
        </a:defRPr>
      </a:lvl5pPr>
      <a:lvl6pPr marL="251460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6pPr>
      <a:lvl7pPr marL="297180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7pPr>
      <a:lvl8pPr marL="342900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8pPr>
      <a:lvl9pPr marL="3886200" indent="-228600" algn="l" rtl="0" eaLnBrk="0" fontAlgn="base" hangingPunct="0">
        <a:spcBef>
          <a:spcPct val="20000"/>
        </a:spcBef>
        <a:spcAft>
          <a:spcPct val="0"/>
        </a:spcAft>
        <a:buClr>
          <a:srgbClr val="A50021"/>
        </a:buClr>
        <a:buFont typeface="Wingdings" pitchFamily="2" charset="2"/>
        <a:buChar char="q"/>
        <a:defRPr sz="1600">
          <a:solidFill>
            <a:schemeClr val="bg2"/>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gif"/><Relationship Id="rId5" Type="http://schemas.openxmlformats.org/officeDocument/2006/relationships/image" Target="../media/image6.gif"/><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1331913" y="2143125"/>
            <a:ext cx="6696075" cy="1071563"/>
          </a:xfrm>
        </p:spPr>
        <p:txBody>
          <a:bodyPr/>
          <a:lstStyle/>
          <a:p>
            <a:pPr algn="ctr" eaLnBrk="1" hangingPunct="1"/>
            <a:r>
              <a:rPr lang="zh-CN" altLang="en-US" sz="3800" b="1" smtClean="0">
                <a:solidFill>
                  <a:srgbClr val="F4F4F4"/>
                </a:solidFill>
              </a:rPr>
              <a:t>第</a:t>
            </a:r>
            <a:r>
              <a:rPr lang="en-US" altLang="zh-CN" sz="3800" b="1" smtClean="0">
                <a:solidFill>
                  <a:srgbClr val="F4F4F4"/>
                </a:solidFill>
              </a:rPr>
              <a:t>6</a:t>
            </a:r>
            <a:r>
              <a:rPr lang="zh-CN" altLang="en-US" sz="3800" b="1" smtClean="0">
                <a:solidFill>
                  <a:srgbClr val="F4F4F4"/>
                </a:solidFill>
              </a:rPr>
              <a:t>章 循环程序设计</a:t>
            </a:r>
            <a:r>
              <a:rPr lang="en-US" altLang="zh-CN" sz="3800" b="1" smtClean="0">
                <a:solidFill>
                  <a:srgbClr val="F4F4F4"/>
                </a:solidFill>
              </a:rPr>
              <a:t/>
            </a:r>
            <a:br>
              <a:rPr lang="en-US" altLang="zh-CN" sz="3800" b="1" smtClean="0">
                <a:solidFill>
                  <a:srgbClr val="F4F4F4"/>
                </a:solidFill>
              </a:rPr>
            </a:br>
            <a:endParaRPr lang="en-US" altLang="zh-CN" sz="1000" smtClean="0">
              <a:solidFill>
                <a:srgbClr val="F4F4F4"/>
              </a:solidFill>
            </a:endParaRPr>
          </a:p>
        </p:txBody>
      </p:sp>
      <p:sp>
        <p:nvSpPr>
          <p:cNvPr id="4099" name="Rectangle 3"/>
          <p:cNvSpPr>
            <a:spLocks noGrp="1" noChangeArrowheads="1"/>
          </p:cNvSpPr>
          <p:nvPr>
            <p:ph type="subTitle" idx="4294967295"/>
          </p:nvPr>
        </p:nvSpPr>
        <p:spPr>
          <a:xfrm>
            <a:off x="2928938" y="5143500"/>
            <a:ext cx="3357562" cy="428625"/>
          </a:xfrm>
        </p:spPr>
        <p:txBody>
          <a:bodyPr/>
          <a:lstStyle/>
          <a:p>
            <a:pPr marL="0" indent="0" algn="ctr" eaLnBrk="1" hangingPunct="1"/>
            <a:r>
              <a:rPr lang="zh-CN" altLang="en-US" b="1" smtClean="0">
                <a:solidFill>
                  <a:srgbClr val="333333"/>
                </a:solidFill>
                <a:latin typeface="宋体" panose="02010600030101010101" pitchFamily="2" charset="-122"/>
                <a:ea typeface="宋体" panose="02010600030101010101" pitchFamily="2" charset="-122"/>
              </a:rPr>
              <a:t>主讲教师：吴春雷</a:t>
            </a:r>
            <a:endParaRPr lang="en-US" altLang="zh-CN" b="1" smtClean="0">
              <a:solidFill>
                <a:srgbClr val="333333"/>
              </a:solidFill>
              <a:latin typeface="宋体" panose="02010600030101010101" pitchFamily="2" charset="-122"/>
              <a:ea typeface="宋体" panose="02010600030101010101" pitchFamily="2" charset="-122"/>
            </a:endParaRPr>
          </a:p>
        </p:txBody>
      </p:sp>
      <p:sp>
        <p:nvSpPr>
          <p:cNvPr id="4100" name="TextBox 4"/>
          <p:cNvSpPr txBox="1">
            <a:spLocks noChangeArrowheads="1"/>
          </p:cNvSpPr>
          <p:nvPr/>
        </p:nvSpPr>
        <p:spPr bwMode="auto">
          <a:xfrm>
            <a:off x="1476375" y="5856288"/>
            <a:ext cx="6032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zh-CN" altLang="en-US" sz="1800" b="1" dirty="0">
                <a:solidFill>
                  <a:srgbClr val="251704"/>
                </a:solidFill>
                <a:latin typeface="宋体" panose="02010600030101010101" pitchFamily="2" charset="-122"/>
              </a:rPr>
              <a:t>计算机与通信工程</a:t>
            </a:r>
            <a:r>
              <a:rPr lang="zh-CN" altLang="en-US" sz="1800" b="1">
                <a:solidFill>
                  <a:srgbClr val="251704"/>
                </a:solidFill>
                <a:latin typeface="宋体" panose="02010600030101010101" pitchFamily="2" charset="-122"/>
              </a:rPr>
              <a:t>学院 </a:t>
            </a:r>
            <a:r>
              <a:rPr lang="zh-CN" altLang="en-US" sz="1800" b="1" smtClean="0">
                <a:solidFill>
                  <a:srgbClr val="251704"/>
                </a:solidFill>
                <a:latin typeface="宋体" panose="02010600030101010101" pitchFamily="2" charset="-122"/>
              </a:rPr>
              <a:t>软件工程系</a:t>
            </a:r>
            <a:endParaRPr lang="zh-CN" altLang="en-US" sz="1800" b="1" dirty="0">
              <a:solidFill>
                <a:srgbClr val="251704"/>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ChangeArrowheads="1"/>
          </p:cNvSpPr>
          <p:nvPr/>
        </p:nvSpPr>
        <p:spPr bwMode="auto">
          <a:xfrm>
            <a:off x="539750" y="1557338"/>
            <a:ext cx="7848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8191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23825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5735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7645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336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908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480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9052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nSpc>
                <a:spcPct val="120000"/>
              </a:lnSpc>
            </a:pPr>
            <a:r>
              <a:rPr lang="zh-CN" altLang="en-US"/>
              <a:t>问题描述：</a:t>
            </a:r>
          </a:p>
          <a:p>
            <a:pPr>
              <a:lnSpc>
                <a:spcPct val="120000"/>
              </a:lnSpc>
            </a:pPr>
            <a:r>
              <a:rPr lang="zh-CN" altLang="hi-IN"/>
              <a:t>写一个程序，要求它从摄氏温度</a:t>
            </a:r>
            <a:r>
              <a:rPr lang="hi-IN" altLang="zh-CN"/>
              <a:t>0 </a:t>
            </a:r>
            <a:r>
              <a:rPr lang="zh-CN" altLang="en-US"/>
              <a:t>度到</a:t>
            </a:r>
            <a:r>
              <a:rPr lang="hi-IN" altLang="zh-CN"/>
              <a:t>250 </a:t>
            </a:r>
            <a:r>
              <a:rPr lang="zh-CN" altLang="en-US"/>
              <a:t>度，每隔</a:t>
            </a:r>
            <a:r>
              <a:rPr lang="hi-IN" altLang="zh-CN"/>
              <a:t>20 </a:t>
            </a:r>
            <a:r>
              <a:rPr lang="zh-CN" altLang="en-US"/>
              <a:t>度为一项，输出一个摄氏温度与华氏温度的对照表，同时要求对照表中的条目不超过</a:t>
            </a:r>
            <a:r>
              <a:rPr lang="hi-IN" altLang="zh-CN"/>
              <a:t>10</a:t>
            </a:r>
            <a:r>
              <a:rPr lang="zh-CN" altLang="en-US"/>
              <a:t>条。 </a:t>
            </a:r>
          </a:p>
        </p:txBody>
      </p:sp>
      <p:sp>
        <p:nvSpPr>
          <p:cNvPr id="158723" name="Rectangle 3"/>
          <p:cNvSpPr>
            <a:spLocks noChangeArrowheads="1"/>
          </p:cNvSpPr>
          <p:nvPr/>
        </p:nvSpPr>
        <p:spPr bwMode="auto">
          <a:xfrm>
            <a:off x="0" y="1125538"/>
            <a:ext cx="8459788" cy="5543550"/>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//chap6ex2.c</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#include  &lt;stdio.h&gt;</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int main ()</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int c=0,</a:t>
            </a:r>
            <a:r>
              <a:rPr lang="en-US" altLang="zh-CN" sz="2400" b="1">
                <a:solidFill>
                  <a:srgbClr val="FF0000"/>
                </a:solidFill>
                <a:latin typeface="Courier" charset="0"/>
                <a:ea typeface="Courier" charset="0"/>
                <a:cs typeface="Courier New" panose="02070309020205020404" pitchFamily="49" charset="0"/>
              </a:rPr>
              <a:t>count</a:t>
            </a:r>
            <a:r>
              <a:rPr lang="en-US" altLang="zh-CN" sz="2400" b="1">
                <a:solidFill>
                  <a:srgbClr val="000000"/>
                </a:solidFill>
                <a:latin typeface="Courier" charset="0"/>
                <a:ea typeface="Courier" charset="0"/>
                <a:cs typeface="Courier New" panose="02070309020205020404" pitchFamily="49" charset="0"/>
              </a:rPr>
              <a:t>=1; //</a:t>
            </a:r>
            <a:r>
              <a:rPr lang="zh-CN" altLang="en-US" sz="2400" b="1">
                <a:solidFill>
                  <a:srgbClr val="000000"/>
                </a:solidFill>
                <a:latin typeface="Courier" charset="0"/>
                <a:ea typeface="Courier" charset="0"/>
                <a:cs typeface="Courier New" panose="02070309020205020404" pitchFamily="49" charset="0"/>
              </a:rPr>
              <a:t>计数器</a:t>
            </a:r>
            <a:endParaRPr lang="en-US" altLang="zh-CN" sz="2400" b="1">
              <a:solidFill>
                <a:srgbClr val="000000"/>
              </a:solidFill>
              <a:latin typeface="Courier" charset="0"/>
              <a:ea typeface="Courier" charset="0"/>
              <a:cs typeface="Courier New" panose="02070309020205020404" pitchFamily="49" charset="0"/>
            </a:endParaRP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double f;</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while (</a:t>
            </a:r>
            <a:r>
              <a:rPr lang="en-US" altLang="zh-CN" sz="2400" b="1">
                <a:solidFill>
                  <a:srgbClr val="FF3300"/>
                </a:solidFill>
                <a:latin typeface="Courier" charset="0"/>
                <a:ea typeface="Courier" charset="0"/>
                <a:cs typeface="Courier New" panose="02070309020205020404" pitchFamily="49" charset="0"/>
              </a:rPr>
              <a:t>c &lt;= 250 &amp;&amp; count&lt;=10</a:t>
            </a:r>
            <a:r>
              <a:rPr lang="en-US" altLang="zh-CN" sz="2400" b="1">
                <a:solidFill>
                  <a:srgbClr val="000000"/>
                </a:solidFill>
                <a:latin typeface="Courier" charset="0"/>
                <a:ea typeface="Courier" charset="0"/>
                <a:cs typeface="Courier New" panose="02070309020205020404" pitchFamily="49" charset="0"/>
              </a:rPr>
              <a:t>)</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printf("%d: ",count);</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f=c * 9 / 5.0 + 32.0;</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printf("C = %d, F = %7.2f\n", c, f);</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a:t>
            </a:r>
            <a:r>
              <a:rPr lang="en-US" altLang="zh-CN" sz="2400" b="1">
                <a:solidFill>
                  <a:srgbClr val="FF3300"/>
                </a:solidFill>
                <a:latin typeface="Courier" charset="0"/>
                <a:ea typeface="Courier" charset="0"/>
                <a:cs typeface="Courier New" panose="02070309020205020404" pitchFamily="49" charset="0"/>
              </a:rPr>
              <a:t>c = c + 20; </a:t>
            </a:r>
          </a:p>
          <a:p>
            <a:pPr eaLnBrk="1" hangingPunct="1">
              <a:spcBef>
                <a:spcPct val="0"/>
              </a:spcBef>
              <a:buClrTx/>
              <a:buFontTx/>
              <a:buNone/>
            </a:pPr>
            <a:r>
              <a:rPr lang="en-US" altLang="zh-CN" sz="2400" b="1">
                <a:solidFill>
                  <a:srgbClr val="FF3300"/>
                </a:solidFill>
                <a:latin typeface="Courier" charset="0"/>
                <a:ea typeface="Courier" charset="0"/>
                <a:cs typeface="Courier New" panose="02070309020205020404" pitchFamily="49" charset="0"/>
              </a:rPr>
              <a:t>      count++;</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a:t>
            </a:r>
            <a:endParaRPr lang="en-US" altLang="zh-CN" sz="2400" b="1">
              <a:solidFill>
                <a:srgbClr val="000000"/>
              </a:solidFill>
              <a:latin typeface="Arial" panose="020B0604020202020204" pitchFamily="34" charset="0"/>
              <a:ea typeface="Courier" charset="0"/>
              <a:cs typeface="Courier New" panose="02070309020205020404" pitchFamily="49" charset="0"/>
            </a:endParaRPr>
          </a:p>
          <a:p>
            <a:pPr eaLnBrk="1" hangingPunct="1">
              <a:spcBef>
                <a:spcPct val="0"/>
              </a:spcBef>
              <a:buClrTx/>
              <a:buFontTx/>
              <a:buNone/>
            </a:pPr>
            <a:r>
              <a:rPr lang="en-US" altLang="zh-CN" sz="2400" b="1">
                <a:solidFill>
                  <a:srgbClr val="000000"/>
                </a:solidFill>
                <a:latin typeface="Arial" panose="020B0604020202020204" pitchFamily="34" charset="0"/>
                <a:ea typeface="Courier" charset="0"/>
                <a:cs typeface="Courier New" panose="02070309020205020404" pitchFamily="49" charset="0"/>
              </a:rPr>
              <a:t>} </a:t>
            </a:r>
          </a:p>
        </p:txBody>
      </p:sp>
      <p:sp>
        <p:nvSpPr>
          <p:cNvPr id="13316" name="Rectangle 4"/>
          <p:cNvSpPr>
            <a:spLocks noGrp="1" noChangeArrowheads="1"/>
          </p:cNvSpPr>
          <p:nvPr>
            <p:ph type="title"/>
          </p:nvPr>
        </p:nvSpPr>
        <p:spPr/>
        <p:txBody>
          <a:bodyPr/>
          <a:lstStyle/>
          <a:p>
            <a:r>
              <a:rPr lang="en-US" altLang="zh-CN" b="1" smtClean="0">
                <a:solidFill>
                  <a:schemeClr val="bg2"/>
                </a:solidFill>
              </a:rPr>
              <a:t>while </a:t>
            </a:r>
            <a:r>
              <a:rPr lang="zh-CN" altLang="en-US" b="1" smtClean="0">
                <a:solidFill>
                  <a:schemeClr val="bg2"/>
                </a:solidFill>
              </a:rPr>
              <a:t>循环</a:t>
            </a:r>
            <a:r>
              <a:rPr lang="zh-CN" altLang="en-US" b="1" smtClean="0">
                <a:solidFill>
                  <a:srgbClr val="FF0000"/>
                </a:solidFill>
              </a:rPr>
              <a:t>练习</a:t>
            </a:r>
            <a:endParaRPr lang="zh-CN" altLang="en-US" b="1" smtClean="0">
              <a:solidFill>
                <a:schemeClr val="bg2"/>
              </a:solidFill>
            </a:endParaRPr>
          </a:p>
        </p:txBody>
      </p:sp>
      <p:sp>
        <p:nvSpPr>
          <p:cNvPr id="158725" name="Text Box 5"/>
          <p:cNvSpPr txBox="1">
            <a:spLocks noChangeArrowheads="1"/>
          </p:cNvSpPr>
          <p:nvPr/>
        </p:nvSpPr>
        <p:spPr bwMode="auto">
          <a:xfrm>
            <a:off x="5616575" y="1628775"/>
            <a:ext cx="3527425" cy="4071938"/>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90000"/>
              </a:lnSpc>
              <a:spcBef>
                <a:spcPct val="10000"/>
              </a:spcBef>
              <a:buClrTx/>
              <a:buFontTx/>
              <a:buNone/>
            </a:pPr>
            <a:r>
              <a:rPr lang="zh-CN" altLang="en-US" sz="2400">
                <a:solidFill>
                  <a:schemeClr val="bg1"/>
                </a:solidFill>
                <a:latin typeface="Arial" panose="020B0604020202020204" pitchFamily="34" charset="0"/>
                <a:ea typeface="黑体" panose="02010609060101010101" pitchFamily="49" charset="-122"/>
              </a:rPr>
              <a:t>输出：</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1: C = 0, F =   32.00</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2: C = 20, F =   68.00</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3: C = 40, F =  104.00</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4: C = 60, F =  140.00</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5: C = 80, F =  176.00</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6: C = 100, F =  212.00</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7: C = 120, F =  248.00</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8: C = 140, F =  284.00</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9: C = 160, F =  320.00</a:t>
            </a:r>
          </a:p>
          <a:p>
            <a:pPr eaLnBrk="1" hangingPunct="1">
              <a:lnSpc>
                <a:spcPct val="90000"/>
              </a:lnSpc>
              <a:spcBef>
                <a:spcPct val="10000"/>
              </a:spcBef>
              <a:buClrTx/>
              <a:buFontTx/>
              <a:buNone/>
            </a:pPr>
            <a:r>
              <a:rPr lang="en-US" altLang="zh-CN" sz="2400">
                <a:solidFill>
                  <a:schemeClr val="bg1"/>
                </a:solidFill>
                <a:latin typeface="Arial" panose="020B0604020202020204" pitchFamily="34" charset="0"/>
              </a:rPr>
              <a:t>10: C = 180, F =  356.00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Effect transition="in" filter="blinds(horizontal)">
                                      <p:cBhvr>
                                        <p:cTn id="7" dur="500"/>
                                        <p:tgtEl>
                                          <p:spTgt spid="158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158723"/>
                                        </p:tgtEl>
                                        <p:attrNameLst>
                                          <p:attrName>style.visibility</p:attrName>
                                        </p:attrNameLst>
                                      </p:cBhvr>
                                      <p:to>
                                        <p:strVal val="visible"/>
                                      </p:to>
                                    </p:set>
                                    <p:anim calcmode="lin" valueType="num">
                                      <p:cBhvr>
                                        <p:cTn id="12" dur="500" fill="hold"/>
                                        <p:tgtEl>
                                          <p:spTgt spid="158723"/>
                                        </p:tgtEl>
                                        <p:attrNameLst>
                                          <p:attrName>ppt_w</p:attrName>
                                        </p:attrNameLst>
                                      </p:cBhvr>
                                      <p:tavLst>
                                        <p:tav tm="0">
                                          <p:val>
                                            <p:fltVal val="0"/>
                                          </p:val>
                                        </p:tav>
                                        <p:tav tm="100000">
                                          <p:val>
                                            <p:strVal val="#ppt_w"/>
                                          </p:val>
                                        </p:tav>
                                      </p:tavLst>
                                    </p:anim>
                                    <p:anim calcmode="lin" valueType="num">
                                      <p:cBhvr>
                                        <p:cTn id="13" dur="500" fill="hold"/>
                                        <p:tgtEl>
                                          <p:spTgt spid="158723"/>
                                        </p:tgtEl>
                                        <p:attrNameLst>
                                          <p:attrName>ppt_h</p:attrName>
                                        </p:attrNameLst>
                                      </p:cBhvr>
                                      <p:tavLst>
                                        <p:tav tm="0">
                                          <p:val>
                                            <p:fltVal val="0"/>
                                          </p:val>
                                        </p:tav>
                                        <p:tav tm="100000">
                                          <p:val>
                                            <p:strVal val="#ppt_h"/>
                                          </p:val>
                                        </p:tav>
                                      </p:tavLst>
                                    </p:anim>
                                    <p:animEffect transition="in" filter="fade">
                                      <p:cBhvr>
                                        <p:cTn id="14" dur="500"/>
                                        <p:tgtEl>
                                          <p:spTgt spid="15872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grpId="0" nodeType="clickEffect">
                                  <p:stCondLst>
                                    <p:cond delay="0"/>
                                  </p:stCondLst>
                                  <p:iterate type="lt">
                                    <p:tmPct val="50000"/>
                                  </p:iterate>
                                  <p:childTnLst>
                                    <p:set>
                                      <p:cBhvr>
                                        <p:cTn id="18" dur="1" fill="hold">
                                          <p:stCondLst>
                                            <p:cond delay="0"/>
                                          </p:stCondLst>
                                        </p:cTn>
                                        <p:tgtEl>
                                          <p:spTgt spid="158725"/>
                                        </p:tgtEl>
                                        <p:attrNameLst>
                                          <p:attrName>style.visibility</p:attrName>
                                        </p:attrNameLst>
                                      </p:cBhvr>
                                      <p:to>
                                        <p:strVal val="visible"/>
                                      </p:to>
                                    </p:set>
                                    <p:anim calcmode="discrete" valueType="clr">
                                      <p:cBhvr override="childStyle">
                                        <p:cTn id="19" dur="80"/>
                                        <p:tgtEl>
                                          <p:spTgt spid="158725"/>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58725"/>
                                        </p:tgtEl>
                                        <p:attrNameLst>
                                          <p:attrName>fillcolor</p:attrName>
                                        </p:attrNameLst>
                                      </p:cBhvr>
                                      <p:tavLst>
                                        <p:tav tm="0">
                                          <p:val>
                                            <p:clrVal>
                                              <a:schemeClr val="accent2"/>
                                            </p:clrVal>
                                          </p:val>
                                        </p:tav>
                                        <p:tav tm="50000">
                                          <p:val>
                                            <p:clrVal>
                                              <a:schemeClr val="hlink"/>
                                            </p:clrVal>
                                          </p:val>
                                        </p:tav>
                                      </p:tavLst>
                                    </p:anim>
                                    <p:set>
                                      <p:cBhvr>
                                        <p:cTn id="21" dur="80"/>
                                        <p:tgtEl>
                                          <p:spTgt spid="15872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p:bldP spid="158723" grpId="0" animBg="1"/>
      <p:bldP spid="1587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14338" y="633413"/>
            <a:ext cx="8229600" cy="3397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r>
              <a:rPr lang="en-US" altLang="zh-CN" smtClean="0">
                <a:solidFill>
                  <a:schemeClr val="bg2"/>
                </a:solidFill>
              </a:rPr>
              <a:t>while </a:t>
            </a:r>
            <a:r>
              <a:rPr lang="zh-CN" altLang="en-US" smtClean="0">
                <a:solidFill>
                  <a:schemeClr val="bg2"/>
                </a:solidFill>
              </a:rPr>
              <a:t>循环</a:t>
            </a:r>
          </a:p>
        </p:txBody>
      </p:sp>
      <p:sp>
        <p:nvSpPr>
          <p:cNvPr id="159747" name="WordArt 3"/>
          <p:cNvSpPr>
            <a:spLocks noChangeArrowheads="1" noChangeShapeType="1" noTextEdit="1"/>
          </p:cNvSpPr>
          <p:nvPr/>
        </p:nvSpPr>
        <p:spPr bwMode="auto">
          <a:xfrm>
            <a:off x="611188" y="1196975"/>
            <a:ext cx="14478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hangingPunct="1">
              <a:defRPr/>
            </a:pPr>
            <a:r>
              <a:rPr lang="zh-CN" altLang="en-US" sz="3600" kern="10">
                <a:ln w="9525">
                  <a:solidFill>
                    <a:schemeClr val="tx1"/>
                  </a:solidFill>
                  <a:round/>
                  <a:headEnd/>
                  <a:tailEnd/>
                </a:ln>
                <a:solidFill>
                  <a:srgbClr val="0066FF"/>
                </a:solidFill>
                <a:latin typeface="楷体_GB2312"/>
              </a:rPr>
              <a:t>规则</a:t>
            </a:r>
            <a:r>
              <a:rPr lang="en-US" altLang="zh-CN" sz="3600" kern="10">
                <a:ln w="9525">
                  <a:solidFill>
                    <a:schemeClr val="tx1"/>
                  </a:solidFill>
                  <a:round/>
                  <a:headEnd/>
                  <a:tailEnd/>
                </a:ln>
                <a:solidFill>
                  <a:srgbClr val="0066FF"/>
                </a:solidFill>
                <a:latin typeface="楷体_GB2312"/>
              </a:rPr>
              <a:t>1</a:t>
            </a:r>
            <a:r>
              <a:rPr lang="zh-CN" altLang="en-US" sz="3600" kern="10">
                <a:ln w="9525">
                  <a:solidFill>
                    <a:schemeClr val="tx1"/>
                  </a:solidFill>
                  <a:round/>
                  <a:headEnd/>
                  <a:tailEnd/>
                </a:ln>
                <a:solidFill>
                  <a:srgbClr val="0066FF"/>
                </a:solidFill>
                <a:latin typeface="楷体_GB2312"/>
              </a:rPr>
              <a:t>：</a:t>
            </a:r>
          </a:p>
        </p:txBody>
      </p:sp>
      <p:sp>
        <p:nvSpPr>
          <p:cNvPr id="159748" name="Text Box 4"/>
          <p:cNvSpPr txBox="1">
            <a:spLocks noChangeArrowheads="1"/>
          </p:cNvSpPr>
          <p:nvPr/>
        </p:nvSpPr>
        <p:spPr bwMode="auto">
          <a:xfrm>
            <a:off x="468313" y="1725613"/>
            <a:ext cx="2379662" cy="2357437"/>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b="1">
                <a:solidFill>
                  <a:schemeClr val="hlink"/>
                </a:solidFill>
                <a:latin typeface="Arial" panose="020B0604020202020204" pitchFamily="34" charset="0"/>
                <a:ea typeface="楷体_GB2312" pitchFamily="49" charset="-122"/>
              </a:rPr>
              <a:t>[&lt;</a:t>
            </a:r>
            <a:r>
              <a:rPr lang="zh-CN" altLang="en-US">
                <a:solidFill>
                  <a:schemeClr val="hlink"/>
                </a:solidFill>
                <a:latin typeface="Arial" panose="020B0604020202020204" pitchFamily="34" charset="0"/>
                <a:ea typeface="黑体" panose="02010609060101010101" pitchFamily="49" charset="-122"/>
              </a:rPr>
              <a:t>初始化</a:t>
            </a:r>
            <a:r>
              <a:rPr lang="en-US" altLang="zh-CN" b="1">
                <a:solidFill>
                  <a:schemeClr val="hlink"/>
                </a:solidFill>
                <a:latin typeface="Arial" panose="020B0604020202020204" pitchFamily="34" charset="0"/>
                <a:ea typeface="楷体_GB2312" pitchFamily="49" charset="-122"/>
              </a:rPr>
              <a:t>&gt;]</a:t>
            </a:r>
          </a:p>
          <a:p>
            <a:pPr eaLnBrk="1" hangingPunct="1">
              <a:spcBef>
                <a:spcPct val="0"/>
              </a:spcBef>
              <a:buClrTx/>
              <a:buFontTx/>
              <a:buNone/>
            </a:pPr>
            <a:endParaRPr lang="en-US" altLang="zh-CN" sz="2400" b="1">
              <a:solidFill>
                <a:schemeClr val="tx1"/>
              </a:solidFill>
              <a:latin typeface="Arial" panose="020B0604020202020204" pitchFamily="34" charset="0"/>
              <a:ea typeface="楷体_GB2312" pitchFamily="49" charset="-122"/>
            </a:endParaRPr>
          </a:p>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while(</a:t>
            </a:r>
            <a:r>
              <a:rPr lang="zh-CN" altLang="en-US" sz="2400">
                <a:solidFill>
                  <a:schemeClr val="hlink"/>
                </a:solidFill>
                <a:latin typeface="Arial" panose="020B0604020202020204" pitchFamily="34" charset="0"/>
                <a:ea typeface="黑体" panose="02010609060101010101" pitchFamily="49" charset="-122"/>
              </a:rPr>
              <a:t>循环条件</a:t>
            </a:r>
            <a:r>
              <a:rPr lang="en-US" altLang="zh-CN" sz="2400" b="1">
                <a:solidFill>
                  <a:schemeClr val="hlink"/>
                </a:solidFill>
                <a:latin typeface="Arial" panose="020B0604020202020204" pitchFamily="34" charset="0"/>
                <a:ea typeface="楷体_GB2312" pitchFamily="49" charset="-122"/>
              </a:rPr>
              <a:t>)</a:t>
            </a:r>
          </a:p>
          <a:p>
            <a:pPr eaLnBrk="1" hangingPunct="1">
              <a:spcBef>
                <a:spcPct val="0"/>
              </a:spcBef>
              <a:buClrTx/>
              <a:buFontTx/>
              <a:buNone/>
            </a:pPr>
            <a:r>
              <a:rPr lang="en-US" altLang="zh-CN" sz="2400" b="1">
                <a:latin typeface="Arial" panose="020B0604020202020204" pitchFamily="34" charset="0"/>
                <a:ea typeface="楷体_GB2312" pitchFamily="49" charset="-122"/>
              </a:rPr>
              <a:t>{</a:t>
            </a:r>
          </a:p>
          <a:p>
            <a:pPr eaLnBrk="1" hangingPunct="1">
              <a:spcBef>
                <a:spcPct val="0"/>
              </a:spcBef>
              <a:buClrTx/>
              <a:buFontTx/>
              <a:buNone/>
            </a:pPr>
            <a:r>
              <a:rPr lang="en-US" altLang="zh-CN" sz="2400" b="1">
                <a:latin typeface="Arial" panose="020B0604020202020204" pitchFamily="34" charset="0"/>
                <a:ea typeface="楷体_GB2312" pitchFamily="49" charset="-122"/>
              </a:rPr>
              <a:t>    &lt;</a:t>
            </a:r>
            <a:r>
              <a:rPr lang="zh-CN" altLang="en-US" sz="2400">
                <a:latin typeface="Arial" panose="020B0604020202020204" pitchFamily="34" charset="0"/>
                <a:ea typeface="黑体" panose="02010609060101010101" pitchFamily="49" charset="-122"/>
              </a:rPr>
              <a:t>循环体</a:t>
            </a:r>
            <a:r>
              <a:rPr lang="en-US" altLang="zh-CN" sz="2400" b="1">
                <a:latin typeface="Arial" panose="020B0604020202020204" pitchFamily="34" charset="0"/>
                <a:ea typeface="楷体_GB2312" pitchFamily="49" charset="-122"/>
              </a:rPr>
              <a:t>&gt;</a:t>
            </a:r>
          </a:p>
          <a:p>
            <a:pPr eaLnBrk="1" hangingPunct="1">
              <a:spcBef>
                <a:spcPct val="0"/>
              </a:spcBef>
              <a:buClrTx/>
              <a:buFontTx/>
              <a:buNone/>
            </a:pPr>
            <a:r>
              <a:rPr lang="en-US" altLang="zh-CN" sz="2400" b="1">
                <a:latin typeface="Arial" panose="020B0604020202020204" pitchFamily="34" charset="0"/>
                <a:ea typeface="楷体_GB2312" pitchFamily="49" charset="-122"/>
              </a:rPr>
              <a:t>}</a:t>
            </a:r>
          </a:p>
        </p:txBody>
      </p:sp>
      <p:sp>
        <p:nvSpPr>
          <p:cNvPr id="159749" name="Text Box 5"/>
          <p:cNvSpPr txBox="1">
            <a:spLocks noChangeArrowheads="1"/>
          </p:cNvSpPr>
          <p:nvPr/>
        </p:nvSpPr>
        <p:spPr bwMode="auto">
          <a:xfrm>
            <a:off x="3419475" y="2311400"/>
            <a:ext cx="5435600" cy="4699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zh-CN" altLang="en-US" sz="2400">
                <a:solidFill>
                  <a:schemeClr val="tx1"/>
                </a:solidFill>
                <a:latin typeface="Arial" panose="020B0604020202020204" pitchFamily="34" charset="0"/>
                <a:ea typeface="黑体" panose="02010609060101010101" pitchFamily="49" charset="-122"/>
              </a:rPr>
              <a:t>循环条件中使用的变量需要经过初始化</a:t>
            </a:r>
            <a:endParaRPr lang="zh-CN" altLang="en-US" sz="2400" b="1">
              <a:solidFill>
                <a:schemeClr val="hlink"/>
              </a:solidFill>
              <a:latin typeface="Arial" panose="020B0604020202020204" pitchFamily="34" charset="0"/>
              <a:ea typeface="楷体_GB2312" pitchFamily="49" charset="-122"/>
            </a:endParaRPr>
          </a:p>
        </p:txBody>
      </p:sp>
      <p:sp>
        <p:nvSpPr>
          <p:cNvPr id="159750" name="AutoShape 6"/>
          <p:cNvSpPr>
            <a:spLocks noChangeArrowheads="1"/>
          </p:cNvSpPr>
          <p:nvPr/>
        </p:nvSpPr>
        <p:spPr bwMode="auto">
          <a:xfrm rot="-5778439">
            <a:off x="2376488" y="2062163"/>
            <a:ext cx="1223962" cy="576262"/>
          </a:xfrm>
          <a:prstGeom prst="curvedUpArrow">
            <a:avLst>
              <a:gd name="adj1" fmla="val 42479"/>
              <a:gd name="adj2" fmla="val 84959"/>
              <a:gd name="adj3" fmla="val 33333"/>
            </a:avLst>
          </a:prstGeom>
          <a:gradFill rotWithShape="1">
            <a:gsLst>
              <a:gs pos="0">
                <a:srgbClr val="FF9900"/>
              </a:gs>
              <a:gs pos="50000">
                <a:srgbClr val="FFFFFF"/>
              </a:gs>
              <a:gs pos="100000">
                <a:srgbClr val="FF9900"/>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graphicFrame>
        <p:nvGraphicFramePr>
          <p:cNvPr id="14343" name="Object 7"/>
          <p:cNvGraphicFramePr>
            <a:graphicFrameLocks noChangeAspect="1"/>
          </p:cNvGraphicFramePr>
          <p:nvPr/>
        </p:nvGraphicFramePr>
        <p:xfrm>
          <a:off x="3995738" y="4005263"/>
          <a:ext cx="3816350" cy="1927225"/>
        </p:xfrm>
        <a:graphic>
          <a:graphicData uri="http://schemas.openxmlformats.org/presentationml/2006/ole">
            <mc:AlternateContent xmlns:mc="http://schemas.openxmlformats.org/markup-compatibility/2006">
              <mc:Choice xmlns:v="urn:schemas-microsoft-com:vml" Requires="v">
                <p:oleObj spid="_x0000_s14354" name="Visio" r:id="rId3" imgW="7268238" imgH="3668050" progId="Visio.Drawing.11">
                  <p:embed/>
                </p:oleObj>
              </mc:Choice>
              <mc:Fallback>
                <p:oleObj name="Visio" r:id="rId3" imgW="7268238" imgH="3668050"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4005263"/>
                        <a:ext cx="3816350"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4" name="Picture 8" descr="ofmvzgmv[1]"/>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3933825"/>
            <a:ext cx="11525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descr="knohvzrw[1]"/>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372225" y="3357563"/>
            <a:ext cx="938213"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54" name="Text Box 10"/>
          <p:cNvSpPr txBox="1">
            <a:spLocks noChangeArrowheads="1"/>
          </p:cNvSpPr>
          <p:nvPr/>
        </p:nvSpPr>
        <p:spPr bwMode="auto">
          <a:xfrm>
            <a:off x="539750" y="4221163"/>
            <a:ext cx="2293938" cy="2357437"/>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n=1;</a:t>
            </a:r>
          </a:p>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while (</a:t>
            </a:r>
            <a:r>
              <a:rPr lang="en-US" altLang="zh-CN" sz="2400" b="1">
                <a:latin typeface="Arial" panose="020B0604020202020204" pitchFamily="34" charset="0"/>
                <a:ea typeface="楷体_GB2312" pitchFamily="49" charset="-122"/>
              </a:rPr>
              <a:t>n &lt; =10</a:t>
            </a:r>
            <a:r>
              <a:rPr lang="en-US" altLang="zh-CN" sz="2400" b="1">
                <a:solidFill>
                  <a:schemeClr val="hlink"/>
                </a:solidFill>
                <a:latin typeface="Arial" panose="020B0604020202020204" pitchFamily="34" charset="0"/>
                <a:ea typeface="楷体_GB2312" pitchFamily="49" charset="-122"/>
              </a:rPr>
              <a:t>)</a:t>
            </a:r>
          </a:p>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a:t>
            </a:r>
          </a:p>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      s=s+n;</a:t>
            </a:r>
          </a:p>
          <a:p>
            <a:pPr eaLnBrk="1" hangingPunct="1">
              <a:spcBef>
                <a:spcPct val="0"/>
              </a:spcBef>
              <a:buClrTx/>
              <a:buFontTx/>
              <a:buNone/>
            </a:pPr>
            <a:r>
              <a:rPr lang="en-US" altLang="zh-CN" b="1">
                <a:solidFill>
                  <a:schemeClr val="tx2"/>
                </a:solidFill>
                <a:latin typeface="Arial" panose="020B0604020202020204" pitchFamily="34" charset="0"/>
                <a:ea typeface="楷体_GB2312" pitchFamily="49" charset="-122"/>
              </a:rPr>
              <a:t>     </a:t>
            </a:r>
            <a:r>
              <a:rPr lang="en-US" altLang="zh-CN" sz="2400" b="1">
                <a:latin typeface="Arial" panose="020B0604020202020204" pitchFamily="34" charset="0"/>
                <a:ea typeface="楷体_GB2312" pitchFamily="49" charset="-122"/>
              </a:rPr>
              <a:t>n++;</a:t>
            </a:r>
          </a:p>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ntr" presetSubtype="0" fill="hold" nodeType="withEffect">
                                  <p:stCondLst>
                                    <p:cond delay="0"/>
                                  </p:stCondLst>
                                  <p:childTnLst>
                                    <p:set>
                                      <p:cBhvr>
                                        <p:cTn id="6" dur="1" fill="hold">
                                          <p:stCondLst>
                                            <p:cond delay="0"/>
                                          </p:stCondLst>
                                        </p:cTn>
                                        <p:tgtEl>
                                          <p:spTgt spid="159747"/>
                                        </p:tgtEl>
                                        <p:attrNameLst>
                                          <p:attrName>style.visibility</p:attrName>
                                        </p:attrNameLst>
                                      </p:cBhvr>
                                      <p:to>
                                        <p:strVal val="visible"/>
                                      </p:to>
                                    </p:set>
                                    <p:anim from="(-#ppt_w/2)" to="(#ppt_x)" calcmode="lin" valueType="num">
                                      <p:cBhvr>
                                        <p:cTn id="7" dur="600" fill="hold">
                                          <p:stCondLst>
                                            <p:cond delay="0"/>
                                          </p:stCondLst>
                                        </p:cTn>
                                        <p:tgtEl>
                                          <p:spTgt spid="159747"/>
                                        </p:tgtEl>
                                        <p:attrNameLst>
                                          <p:attrName>ppt_x</p:attrName>
                                        </p:attrNameLst>
                                      </p:cBhvr>
                                    </p:anim>
                                    <p:anim from="0" to="-1.0" calcmode="lin" valueType="num">
                                      <p:cBhvr>
                                        <p:cTn id="8" dur="200" decel="50000" autoRev="1" fill="hold">
                                          <p:stCondLst>
                                            <p:cond delay="600"/>
                                          </p:stCondLst>
                                        </p:cTn>
                                        <p:tgtEl>
                                          <p:spTgt spid="159747"/>
                                        </p:tgtEl>
                                        <p:attrNameLst>
                                          <p:attrName>xshear</p:attrName>
                                        </p:attrNameLst>
                                      </p:cBhvr>
                                    </p:anim>
                                    <p:animScale>
                                      <p:cBhvr>
                                        <p:cTn id="9" dur="200" decel="100000" autoRev="1" fill="hold">
                                          <p:stCondLst>
                                            <p:cond delay="600"/>
                                          </p:stCondLst>
                                        </p:cTn>
                                        <p:tgtEl>
                                          <p:spTgt spid="159747"/>
                                        </p:tgtEl>
                                      </p:cBhvr>
                                      <p:from x="100000" y="100000"/>
                                      <p:to x="80000" y="100000"/>
                                    </p:animScale>
                                    <p:anim by="(#ppt_h/3+#ppt_w*0.1)" calcmode="lin" valueType="num">
                                      <p:cBhvr additive="sum">
                                        <p:cTn id="10" dur="200" decel="100000" autoRev="1" fill="hold">
                                          <p:stCondLst>
                                            <p:cond delay="600"/>
                                          </p:stCondLst>
                                        </p:cTn>
                                        <p:tgtEl>
                                          <p:spTgt spid="159747"/>
                                        </p:tgtEl>
                                        <p:attrNameLst>
                                          <p:attrName>ppt_x</p:attrName>
                                        </p:attrNameLst>
                                      </p:cBhvr>
                                    </p:anim>
                                  </p:childTnLst>
                                </p:cTn>
                              </p:par>
                            </p:childTnLst>
                          </p:cTn>
                        </p:par>
                        <p:par>
                          <p:cTn id="11" fill="hold" nodeType="afterGroup">
                            <p:stCondLst>
                              <p:cond delay="1000"/>
                            </p:stCondLst>
                            <p:childTnLst>
                              <p:par>
                                <p:cTn id="12" presetID="27" presetClass="entr" presetSubtype="0" fill="hold" grpId="0" nodeType="afterEffect">
                                  <p:stCondLst>
                                    <p:cond delay="0"/>
                                  </p:stCondLst>
                                  <p:iterate type="lt">
                                    <p:tmPct val="50000"/>
                                  </p:iterate>
                                  <p:childTnLst>
                                    <p:set>
                                      <p:cBhvr>
                                        <p:cTn id="13" dur="1" fill="hold">
                                          <p:stCondLst>
                                            <p:cond delay="0"/>
                                          </p:stCondLst>
                                        </p:cTn>
                                        <p:tgtEl>
                                          <p:spTgt spid="159748"/>
                                        </p:tgtEl>
                                        <p:attrNameLst>
                                          <p:attrName>style.visibility</p:attrName>
                                        </p:attrNameLst>
                                      </p:cBhvr>
                                      <p:to>
                                        <p:strVal val="visible"/>
                                      </p:to>
                                    </p:set>
                                    <p:anim calcmode="discrete" valueType="clr">
                                      <p:cBhvr override="childStyle">
                                        <p:cTn id="14" dur="80"/>
                                        <p:tgtEl>
                                          <p:spTgt spid="159748"/>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59748"/>
                                        </p:tgtEl>
                                        <p:attrNameLst>
                                          <p:attrName>fillcolor</p:attrName>
                                        </p:attrNameLst>
                                      </p:cBhvr>
                                      <p:tavLst>
                                        <p:tav tm="0">
                                          <p:val>
                                            <p:clrVal>
                                              <a:schemeClr val="accent2"/>
                                            </p:clrVal>
                                          </p:val>
                                        </p:tav>
                                        <p:tav tm="50000">
                                          <p:val>
                                            <p:clrVal>
                                              <a:schemeClr val="hlink"/>
                                            </p:clrVal>
                                          </p:val>
                                        </p:tav>
                                      </p:tavLst>
                                    </p:anim>
                                    <p:set>
                                      <p:cBhvr>
                                        <p:cTn id="16" dur="80"/>
                                        <p:tgtEl>
                                          <p:spTgt spid="159748"/>
                                        </p:tgtEl>
                                        <p:attrNameLst>
                                          <p:attrName>fill.type</p:attrName>
                                        </p:attrNameLst>
                                      </p:cBhvr>
                                      <p:to>
                                        <p:strVal val="solid"/>
                                      </p:to>
                                    </p:set>
                                  </p:childTnLst>
                                </p:cTn>
                              </p:par>
                            </p:childTnLst>
                          </p:cTn>
                        </p:par>
                        <p:par>
                          <p:cTn id="17" fill="hold" nodeType="afterGroup">
                            <p:stCondLst>
                              <p:cond delay="2040"/>
                            </p:stCondLst>
                            <p:childTnLst>
                              <p:par>
                                <p:cTn id="18" presetID="17" presetClass="entr" presetSubtype="4" fill="hold" grpId="0" nodeType="afterEffect">
                                  <p:stCondLst>
                                    <p:cond delay="0"/>
                                  </p:stCondLst>
                                  <p:childTnLst>
                                    <p:set>
                                      <p:cBhvr>
                                        <p:cTn id="19" dur="1" fill="hold">
                                          <p:stCondLst>
                                            <p:cond delay="0"/>
                                          </p:stCondLst>
                                        </p:cTn>
                                        <p:tgtEl>
                                          <p:spTgt spid="159750"/>
                                        </p:tgtEl>
                                        <p:attrNameLst>
                                          <p:attrName>style.visibility</p:attrName>
                                        </p:attrNameLst>
                                      </p:cBhvr>
                                      <p:to>
                                        <p:strVal val="visible"/>
                                      </p:to>
                                    </p:set>
                                    <p:anim calcmode="lin" valueType="num">
                                      <p:cBhvr>
                                        <p:cTn id="20" dur="500" fill="hold"/>
                                        <p:tgtEl>
                                          <p:spTgt spid="159750"/>
                                        </p:tgtEl>
                                        <p:attrNameLst>
                                          <p:attrName>ppt_x</p:attrName>
                                        </p:attrNameLst>
                                      </p:cBhvr>
                                      <p:tavLst>
                                        <p:tav tm="0">
                                          <p:val>
                                            <p:strVal val="#ppt_x"/>
                                          </p:val>
                                        </p:tav>
                                        <p:tav tm="100000">
                                          <p:val>
                                            <p:strVal val="#ppt_x"/>
                                          </p:val>
                                        </p:tav>
                                      </p:tavLst>
                                    </p:anim>
                                    <p:anim calcmode="lin" valueType="num">
                                      <p:cBhvr>
                                        <p:cTn id="21" dur="500" fill="hold"/>
                                        <p:tgtEl>
                                          <p:spTgt spid="159750"/>
                                        </p:tgtEl>
                                        <p:attrNameLst>
                                          <p:attrName>ppt_y</p:attrName>
                                        </p:attrNameLst>
                                      </p:cBhvr>
                                      <p:tavLst>
                                        <p:tav tm="0">
                                          <p:val>
                                            <p:strVal val="#ppt_y+#ppt_h/2"/>
                                          </p:val>
                                        </p:tav>
                                        <p:tav tm="100000">
                                          <p:val>
                                            <p:strVal val="#ppt_y"/>
                                          </p:val>
                                        </p:tav>
                                      </p:tavLst>
                                    </p:anim>
                                    <p:anim calcmode="lin" valueType="num">
                                      <p:cBhvr>
                                        <p:cTn id="22" dur="500" fill="hold"/>
                                        <p:tgtEl>
                                          <p:spTgt spid="159750"/>
                                        </p:tgtEl>
                                        <p:attrNameLst>
                                          <p:attrName>ppt_w</p:attrName>
                                        </p:attrNameLst>
                                      </p:cBhvr>
                                      <p:tavLst>
                                        <p:tav tm="0">
                                          <p:val>
                                            <p:strVal val="#ppt_w"/>
                                          </p:val>
                                        </p:tav>
                                        <p:tav tm="100000">
                                          <p:val>
                                            <p:strVal val="#ppt_w"/>
                                          </p:val>
                                        </p:tav>
                                      </p:tavLst>
                                    </p:anim>
                                    <p:anim calcmode="lin" valueType="num">
                                      <p:cBhvr>
                                        <p:cTn id="23" dur="500" fill="hold"/>
                                        <p:tgtEl>
                                          <p:spTgt spid="159750"/>
                                        </p:tgtEl>
                                        <p:attrNameLst>
                                          <p:attrName>ppt_h</p:attrName>
                                        </p:attrNameLst>
                                      </p:cBhvr>
                                      <p:tavLst>
                                        <p:tav tm="0">
                                          <p:val>
                                            <p:fltVal val="0"/>
                                          </p:val>
                                        </p:tav>
                                        <p:tav tm="100000">
                                          <p:val>
                                            <p:strVal val="#ppt_h"/>
                                          </p:val>
                                        </p:tav>
                                      </p:tavLst>
                                    </p:anim>
                                  </p:childTnLst>
                                </p:cTn>
                              </p:par>
                            </p:childTnLst>
                          </p:cTn>
                        </p:par>
                        <p:par>
                          <p:cTn id="24" fill="hold" nodeType="afterGroup">
                            <p:stCondLst>
                              <p:cond delay="2540"/>
                            </p:stCondLst>
                            <p:childTnLst>
                              <p:par>
                                <p:cTn id="25" presetID="27" presetClass="entr" presetSubtype="0" fill="hold" grpId="0" nodeType="afterEffect">
                                  <p:stCondLst>
                                    <p:cond delay="0"/>
                                  </p:stCondLst>
                                  <p:iterate type="lt">
                                    <p:tmPct val="50000"/>
                                  </p:iterate>
                                  <p:childTnLst>
                                    <p:set>
                                      <p:cBhvr>
                                        <p:cTn id="26" dur="1" fill="hold">
                                          <p:stCondLst>
                                            <p:cond delay="0"/>
                                          </p:stCondLst>
                                        </p:cTn>
                                        <p:tgtEl>
                                          <p:spTgt spid="159749"/>
                                        </p:tgtEl>
                                        <p:attrNameLst>
                                          <p:attrName>style.visibility</p:attrName>
                                        </p:attrNameLst>
                                      </p:cBhvr>
                                      <p:to>
                                        <p:strVal val="visible"/>
                                      </p:to>
                                    </p:set>
                                    <p:anim calcmode="discrete" valueType="clr">
                                      <p:cBhvr override="childStyle">
                                        <p:cTn id="27" dur="80"/>
                                        <p:tgtEl>
                                          <p:spTgt spid="159749"/>
                                        </p:tgtEl>
                                        <p:attrNameLst>
                                          <p:attrName>style.color</p:attrName>
                                        </p:attrNameLst>
                                      </p:cBhvr>
                                      <p:tavLst>
                                        <p:tav tm="0">
                                          <p:val>
                                            <p:clrVal>
                                              <a:schemeClr val="accent2"/>
                                            </p:clrVal>
                                          </p:val>
                                        </p:tav>
                                        <p:tav tm="50000">
                                          <p:val>
                                            <p:clrVal>
                                              <a:schemeClr val="hlink"/>
                                            </p:clrVal>
                                          </p:val>
                                        </p:tav>
                                      </p:tavLst>
                                    </p:anim>
                                    <p:anim calcmode="discrete" valueType="clr">
                                      <p:cBhvr>
                                        <p:cTn id="28" dur="80"/>
                                        <p:tgtEl>
                                          <p:spTgt spid="159749"/>
                                        </p:tgtEl>
                                        <p:attrNameLst>
                                          <p:attrName>fillcolor</p:attrName>
                                        </p:attrNameLst>
                                      </p:cBhvr>
                                      <p:tavLst>
                                        <p:tav tm="0">
                                          <p:val>
                                            <p:clrVal>
                                              <a:schemeClr val="accent2"/>
                                            </p:clrVal>
                                          </p:val>
                                        </p:tav>
                                        <p:tav tm="50000">
                                          <p:val>
                                            <p:clrVal>
                                              <a:schemeClr val="hlink"/>
                                            </p:clrVal>
                                          </p:val>
                                        </p:tav>
                                      </p:tavLst>
                                    </p:anim>
                                    <p:set>
                                      <p:cBhvr>
                                        <p:cTn id="29" dur="80"/>
                                        <p:tgtEl>
                                          <p:spTgt spid="159749"/>
                                        </p:tgtEl>
                                        <p:attrNameLst>
                                          <p:attrName>fill.type</p:attrName>
                                        </p:attrNameLst>
                                      </p:cBhvr>
                                      <p:to>
                                        <p:strVal val="solid"/>
                                      </p:to>
                                    </p:set>
                                  </p:childTnLst>
                                </p:cTn>
                              </p:par>
                            </p:childTnLst>
                          </p:cTn>
                        </p:par>
                        <p:par>
                          <p:cTn id="30" fill="hold" nodeType="afterGroup">
                            <p:stCondLst>
                              <p:cond delay="3260"/>
                            </p:stCondLst>
                            <p:childTnLst>
                              <p:par>
                                <p:cTn id="31" presetID="27" presetClass="entr" presetSubtype="0" fill="hold" grpId="0" nodeType="afterEffect">
                                  <p:stCondLst>
                                    <p:cond delay="0"/>
                                  </p:stCondLst>
                                  <p:iterate type="lt">
                                    <p:tmPct val="50000"/>
                                  </p:iterate>
                                  <p:childTnLst>
                                    <p:set>
                                      <p:cBhvr>
                                        <p:cTn id="32" dur="1" fill="hold">
                                          <p:stCondLst>
                                            <p:cond delay="0"/>
                                          </p:stCondLst>
                                        </p:cTn>
                                        <p:tgtEl>
                                          <p:spTgt spid="159754"/>
                                        </p:tgtEl>
                                        <p:attrNameLst>
                                          <p:attrName>style.visibility</p:attrName>
                                        </p:attrNameLst>
                                      </p:cBhvr>
                                      <p:to>
                                        <p:strVal val="visible"/>
                                      </p:to>
                                    </p:set>
                                    <p:anim calcmode="discrete" valueType="clr">
                                      <p:cBhvr override="childStyle">
                                        <p:cTn id="33" dur="80"/>
                                        <p:tgtEl>
                                          <p:spTgt spid="159754"/>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59754"/>
                                        </p:tgtEl>
                                        <p:attrNameLst>
                                          <p:attrName>fillcolor</p:attrName>
                                        </p:attrNameLst>
                                      </p:cBhvr>
                                      <p:tavLst>
                                        <p:tav tm="0">
                                          <p:val>
                                            <p:clrVal>
                                              <a:schemeClr val="accent2"/>
                                            </p:clrVal>
                                          </p:val>
                                        </p:tav>
                                        <p:tav tm="50000">
                                          <p:val>
                                            <p:clrVal>
                                              <a:schemeClr val="hlink"/>
                                            </p:clrVal>
                                          </p:val>
                                        </p:tav>
                                      </p:tavLst>
                                    </p:anim>
                                    <p:set>
                                      <p:cBhvr>
                                        <p:cTn id="35" dur="80"/>
                                        <p:tgtEl>
                                          <p:spTgt spid="15975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nimBg="1"/>
      <p:bldP spid="159749" grpId="0" animBg="1"/>
      <p:bldP spid="159750" grpId="0" animBg="1"/>
      <p:bldP spid="1597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14338" y="676275"/>
            <a:ext cx="8229600" cy="3381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r>
              <a:rPr lang="en-US" altLang="zh-CN" smtClean="0">
                <a:solidFill>
                  <a:schemeClr val="bg2"/>
                </a:solidFill>
              </a:rPr>
              <a:t>while </a:t>
            </a:r>
            <a:r>
              <a:rPr lang="zh-CN" altLang="en-US" smtClean="0">
                <a:solidFill>
                  <a:schemeClr val="bg2"/>
                </a:solidFill>
              </a:rPr>
              <a:t>循环</a:t>
            </a:r>
          </a:p>
        </p:txBody>
      </p:sp>
      <p:sp>
        <p:nvSpPr>
          <p:cNvPr id="160771" name="WordArt 3"/>
          <p:cNvSpPr>
            <a:spLocks noChangeArrowheads="1" noChangeShapeType="1" noTextEdit="1"/>
          </p:cNvSpPr>
          <p:nvPr/>
        </p:nvSpPr>
        <p:spPr bwMode="auto">
          <a:xfrm>
            <a:off x="788988" y="1447800"/>
            <a:ext cx="1447800" cy="4572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eaLnBrk="1" hangingPunct="1">
              <a:defRPr/>
            </a:pPr>
            <a:r>
              <a:rPr lang="zh-CN" altLang="en-US" sz="3600" kern="10">
                <a:ln w="9525">
                  <a:solidFill>
                    <a:schemeClr val="tx1"/>
                  </a:solidFill>
                  <a:round/>
                  <a:headEnd/>
                  <a:tailEnd/>
                </a:ln>
                <a:solidFill>
                  <a:srgbClr val="0066FF"/>
                </a:solidFill>
                <a:latin typeface="楷体_GB2312"/>
              </a:rPr>
              <a:t>规则</a:t>
            </a:r>
            <a:r>
              <a:rPr lang="en-US" altLang="zh-CN" sz="3600" kern="10">
                <a:ln w="9525">
                  <a:solidFill>
                    <a:schemeClr val="tx1"/>
                  </a:solidFill>
                  <a:round/>
                  <a:headEnd/>
                  <a:tailEnd/>
                </a:ln>
                <a:solidFill>
                  <a:srgbClr val="0066FF"/>
                </a:solidFill>
                <a:latin typeface="楷体_GB2312"/>
              </a:rPr>
              <a:t>2</a:t>
            </a:r>
            <a:r>
              <a:rPr lang="zh-CN" altLang="en-US" sz="3600" kern="10">
                <a:ln w="9525">
                  <a:solidFill>
                    <a:schemeClr val="tx1"/>
                  </a:solidFill>
                  <a:round/>
                  <a:headEnd/>
                  <a:tailEnd/>
                </a:ln>
                <a:solidFill>
                  <a:srgbClr val="0066FF"/>
                </a:solidFill>
                <a:latin typeface="楷体_GB2312"/>
              </a:rPr>
              <a:t>：</a:t>
            </a:r>
          </a:p>
        </p:txBody>
      </p:sp>
      <p:sp>
        <p:nvSpPr>
          <p:cNvPr id="160772" name="Text Box 4"/>
          <p:cNvSpPr txBox="1">
            <a:spLocks noChangeArrowheads="1"/>
          </p:cNvSpPr>
          <p:nvPr/>
        </p:nvSpPr>
        <p:spPr bwMode="auto">
          <a:xfrm>
            <a:off x="892175" y="2152650"/>
            <a:ext cx="2293938" cy="2357438"/>
          </a:xfrm>
          <a:prstGeom prst="rect">
            <a:avLst/>
          </a:prstGeom>
          <a:solidFill>
            <a:srgbClr val="DDDDDD"/>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while (</a:t>
            </a:r>
            <a:r>
              <a:rPr lang="en-US" altLang="zh-CN" sz="2400" b="1">
                <a:latin typeface="Arial" panose="020B0604020202020204" pitchFamily="34" charset="0"/>
                <a:ea typeface="楷体_GB2312" pitchFamily="49" charset="-122"/>
              </a:rPr>
              <a:t>n &lt; =10</a:t>
            </a:r>
            <a:r>
              <a:rPr lang="en-US" altLang="zh-CN" sz="2400" b="1">
                <a:solidFill>
                  <a:schemeClr val="hlink"/>
                </a:solidFill>
                <a:latin typeface="Arial" panose="020B0604020202020204" pitchFamily="34" charset="0"/>
                <a:ea typeface="楷体_GB2312" pitchFamily="49" charset="-122"/>
              </a:rPr>
              <a:t>)</a:t>
            </a:r>
          </a:p>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a:t>
            </a:r>
          </a:p>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       . . .</a:t>
            </a:r>
          </a:p>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       . . .</a:t>
            </a:r>
          </a:p>
          <a:p>
            <a:pPr eaLnBrk="1" hangingPunct="1">
              <a:spcBef>
                <a:spcPct val="0"/>
              </a:spcBef>
              <a:buClrTx/>
              <a:buFontTx/>
              <a:buNone/>
            </a:pPr>
            <a:r>
              <a:rPr lang="en-US" altLang="zh-CN" b="1">
                <a:solidFill>
                  <a:schemeClr val="tx2"/>
                </a:solidFill>
                <a:latin typeface="Arial" panose="020B0604020202020204" pitchFamily="34" charset="0"/>
                <a:ea typeface="楷体_GB2312" pitchFamily="49" charset="-122"/>
              </a:rPr>
              <a:t>     </a:t>
            </a:r>
            <a:r>
              <a:rPr lang="en-US" altLang="zh-CN" sz="2400" b="1">
                <a:latin typeface="Arial" panose="020B0604020202020204" pitchFamily="34" charset="0"/>
                <a:ea typeface="楷体_GB2312" pitchFamily="49" charset="-122"/>
              </a:rPr>
              <a:t>n++;</a:t>
            </a:r>
          </a:p>
          <a:p>
            <a:pPr eaLnBrk="1" hangingPunct="1">
              <a:spcBef>
                <a:spcPct val="0"/>
              </a:spcBef>
              <a:buClrTx/>
              <a:buFontTx/>
              <a:buNone/>
            </a:pPr>
            <a:r>
              <a:rPr lang="en-US" altLang="zh-CN" sz="2400" b="1">
                <a:solidFill>
                  <a:schemeClr val="hlink"/>
                </a:solidFill>
                <a:latin typeface="Arial" panose="020B0604020202020204" pitchFamily="34" charset="0"/>
                <a:ea typeface="楷体_GB2312" pitchFamily="49" charset="-122"/>
              </a:rPr>
              <a:t>}</a:t>
            </a:r>
          </a:p>
        </p:txBody>
      </p:sp>
      <p:sp>
        <p:nvSpPr>
          <p:cNvPr id="160773" name="Text Box 5"/>
          <p:cNvSpPr txBox="1">
            <a:spLocks noChangeArrowheads="1"/>
          </p:cNvSpPr>
          <p:nvPr/>
        </p:nvSpPr>
        <p:spPr bwMode="auto">
          <a:xfrm>
            <a:off x="4953000" y="1558925"/>
            <a:ext cx="3435350" cy="120015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2400" b="1">
                <a:latin typeface="Arial" panose="020B0604020202020204" pitchFamily="34" charset="0"/>
                <a:ea typeface="黑体" panose="02010609060101010101" pitchFamily="49" charset="-122"/>
              </a:rPr>
              <a:t>while </a:t>
            </a:r>
            <a:r>
              <a:rPr lang="zh-CN" altLang="en-US" sz="2400" b="1">
                <a:latin typeface="Arial" panose="020B0604020202020204" pitchFamily="34" charset="0"/>
                <a:ea typeface="黑体" panose="02010609060101010101" pitchFamily="49" charset="-122"/>
              </a:rPr>
              <a:t>循环主体中的语句必须修改循环条件的值，否则会形成死循环</a:t>
            </a:r>
          </a:p>
        </p:txBody>
      </p:sp>
      <p:sp>
        <p:nvSpPr>
          <p:cNvPr id="160774" name="Arc 6"/>
          <p:cNvSpPr>
            <a:spLocks/>
          </p:cNvSpPr>
          <p:nvPr/>
        </p:nvSpPr>
        <p:spPr bwMode="auto">
          <a:xfrm flipV="1">
            <a:off x="2695575" y="2570163"/>
            <a:ext cx="763588" cy="1371600"/>
          </a:xfrm>
          <a:custGeom>
            <a:avLst/>
            <a:gdLst>
              <a:gd name="T0" fmla="*/ 0 w 24025"/>
              <a:gd name="T1" fmla="*/ 35080575 h 21600"/>
              <a:gd name="T2" fmla="*/ 771348247 w 24025"/>
              <a:gd name="T3" fmla="*/ 2147483646 h 21600"/>
              <a:gd name="T4" fmla="*/ 77857308 w 24025"/>
              <a:gd name="T5" fmla="*/ 2147483646 h 21600"/>
              <a:gd name="T6" fmla="*/ 0 60000 65536"/>
              <a:gd name="T7" fmla="*/ 0 60000 65536"/>
              <a:gd name="T8" fmla="*/ 0 60000 65536"/>
            </a:gdLst>
            <a:ahLst/>
            <a:cxnLst>
              <a:cxn ang="T6">
                <a:pos x="T0" y="T1"/>
              </a:cxn>
              <a:cxn ang="T7">
                <a:pos x="T2" y="T3"/>
              </a:cxn>
              <a:cxn ang="T8">
                <a:pos x="T4" y="T5"/>
              </a:cxn>
            </a:cxnLst>
            <a:rect l="0" t="0" r="r" b="b"/>
            <a:pathLst>
              <a:path w="24025" h="21600" fill="none" extrusionOk="0">
                <a:moveTo>
                  <a:pt x="-1" y="136"/>
                </a:moveTo>
                <a:cubicBezTo>
                  <a:pt x="805" y="45"/>
                  <a:pt x="1614" y="-1"/>
                  <a:pt x="2425" y="0"/>
                </a:cubicBezTo>
                <a:cubicBezTo>
                  <a:pt x="14354" y="0"/>
                  <a:pt x="24025" y="9670"/>
                  <a:pt x="24025" y="21600"/>
                </a:cubicBezTo>
              </a:path>
              <a:path w="24025" h="21600" stroke="0" extrusionOk="0">
                <a:moveTo>
                  <a:pt x="-1" y="136"/>
                </a:moveTo>
                <a:cubicBezTo>
                  <a:pt x="805" y="45"/>
                  <a:pt x="1614" y="-1"/>
                  <a:pt x="2425" y="0"/>
                </a:cubicBezTo>
                <a:cubicBezTo>
                  <a:pt x="14354" y="0"/>
                  <a:pt x="24025" y="9670"/>
                  <a:pt x="24025" y="21600"/>
                </a:cubicBezTo>
                <a:lnTo>
                  <a:pt x="2425" y="21600"/>
                </a:lnTo>
                <a:lnTo>
                  <a:pt x="-1" y="136"/>
                </a:lnTo>
                <a:close/>
              </a:path>
            </a:pathLst>
          </a:custGeom>
          <a:noFill/>
          <a:ln w="57150">
            <a:solidFill>
              <a:srgbClr val="FF3300"/>
            </a:solidFill>
            <a:round/>
            <a:headEnd type="triangle" w="med" len="med"/>
            <a:tailEnd type="triangle" w="med" len="me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60775" name="Text Box 7"/>
          <p:cNvSpPr txBox="1">
            <a:spLocks noChangeArrowheads="1"/>
          </p:cNvSpPr>
          <p:nvPr/>
        </p:nvSpPr>
        <p:spPr bwMode="auto">
          <a:xfrm>
            <a:off x="2627313" y="4797425"/>
            <a:ext cx="1209675" cy="409575"/>
          </a:xfrm>
          <a:prstGeom prst="rect">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2000" b="1">
                <a:latin typeface="Arial" panose="020B0604020202020204" pitchFamily="34" charset="0"/>
                <a:ea typeface="楷体_GB2312" pitchFamily="49" charset="-122"/>
              </a:rPr>
              <a:t>while (1)</a:t>
            </a:r>
          </a:p>
        </p:txBody>
      </p:sp>
      <p:grpSp>
        <p:nvGrpSpPr>
          <p:cNvPr id="160776" name="Group 8"/>
          <p:cNvGrpSpPr>
            <a:grpSpLocks/>
          </p:cNvGrpSpPr>
          <p:nvPr/>
        </p:nvGrpSpPr>
        <p:grpSpPr bwMode="auto">
          <a:xfrm>
            <a:off x="3203575" y="4724400"/>
            <a:ext cx="2967038" cy="552450"/>
            <a:chOff x="2256" y="3396"/>
            <a:chExt cx="1869" cy="348"/>
          </a:xfrm>
        </p:grpSpPr>
        <p:sp>
          <p:nvSpPr>
            <p:cNvPr id="15369" name="Oval 9"/>
            <p:cNvSpPr>
              <a:spLocks noChangeArrowheads="1"/>
            </p:cNvSpPr>
            <p:nvPr/>
          </p:nvSpPr>
          <p:spPr bwMode="auto">
            <a:xfrm>
              <a:off x="2256" y="3408"/>
              <a:ext cx="528" cy="336"/>
            </a:xfrm>
            <a:prstGeom prst="ellipse">
              <a:avLst/>
            </a:prstGeom>
            <a:noFill/>
            <a:ln w="28575">
              <a:solidFill>
                <a:srgbClr val="FF3300"/>
              </a:solidFill>
              <a:round/>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5370" name="Line 10"/>
            <p:cNvSpPr>
              <a:spLocks noChangeShapeType="1"/>
            </p:cNvSpPr>
            <p:nvPr/>
          </p:nvSpPr>
          <p:spPr bwMode="auto">
            <a:xfrm>
              <a:off x="2784" y="3552"/>
              <a:ext cx="912"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371" name="Text Box 11"/>
            <p:cNvSpPr txBox="1">
              <a:spLocks noChangeArrowheads="1"/>
            </p:cNvSpPr>
            <p:nvPr/>
          </p:nvSpPr>
          <p:spPr bwMode="auto">
            <a:xfrm>
              <a:off x="3808" y="3396"/>
              <a:ext cx="317" cy="296"/>
            </a:xfrm>
            <a:prstGeom prst="rect">
              <a:avLst/>
            </a:prstGeom>
            <a:solidFill>
              <a:srgbClr val="FFFFCC"/>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zh-CN" altLang="en-US" sz="2400" b="1">
                  <a:latin typeface="Arial" panose="020B0604020202020204" pitchFamily="34" charset="0"/>
                  <a:ea typeface="黑体" panose="02010609060101010101" pitchFamily="49" charset="-122"/>
                </a:rPr>
                <a:t>真</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4" presetClass="entr" presetSubtype="0" fill="hold" nodeType="withEffect">
                                  <p:stCondLst>
                                    <p:cond delay="0"/>
                                  </p:stCondLst>
                                  <p:childTnLst>
                                    <p:set>
                                      <p:cBhvr>
                                        <p:cTn id="6" dur="1" fill="hold">
                                          <p:stCondLst>
                                            <p:cond delay="0"/>
                                          </p:stCondLst>
                                        </p:cTn>
                                        <p:tgtEl>
                                          <p:spTgt spid="160771"/>
                                        </p:tgtEl>
                                        <p:attrNameLst>
                                          <p:attrName>style.visibility</p:attrName>
                                        </p:attrNameLst>
                                      </p:cBhvr>
                                      <p:to>
                                        <p:strVal val="visible"/>
                                      </p:to>
                                    </p:set>
                                    <p:anim from="(-#ppt_w/2)" to="(#ppt_x)" calcmode="lin" valueType="num">
                                      <p:cBhvr>
                                        <p:cTn id="7" dur="600" fill="hold">
                                          <p:stCondLst>
                                            <p:cond delay="0"/>
                                          </p:stCondLst>
                                        </p:cTn>
                                        <p:tgtEl>
                                          <p:spTgt spid="160771"/>
                                        </p:tgtEl>
                                        <p:attrNameLst>
                                          <p:attrName>ppt_x</p:attrName>
                                        </p:attrNameLst>
                                      </p:cBhvr>
                                    </p:anim>
                                    <p:anim from="0" to="-1.0" calcmode="lin" valueType="num">
                                      <p:cBhvr>
                                        <p:cTn id="8" dur="200" decel="50000" autoRev="1" fill="hold">
                                          <p:stCondLst>
                                            <p:cond delay="600"/>
                                          </p:stCondLst>
                                        </p:cTn>
                                        <p:tgtEl>
                                          <p:spTgt spid="160771"/>
                                        </p:tgtEl>
                                        <p:attrNameLst>
                                          <p:attrName>xshear</p:attrName>
                                        </p:attrNameLst>
                                      </p:cBhvr>
                                    </p:anim>
                                    <p:animScale>
                                      <p:cBhvr>
                                        <p:cTn id="9" dur="200" decel="100000" autoRev="1" fill="hold">
                                          <p:stCondLst>
                                            <p:cond delay="600"/>
                                          </p:stCondLst>
                                        </p:cTn>
                                        <p:tgtEl>
                                          <p:spTgt spid="160771"/>
                                        </p:tgtEl>
                                      </p:cBhvr>
                                      <p:from x="100000" y="100000"/>
                                      <p:to x="80000" y="100000"/>
                                    </p:animScale>
                                    <p:anim by="(#ppt_h/3+#ppt_w*0.1)" calcmode="lin" valueType="num">
                                      <p:cBhvr additive="sum">
                                        <p:cTn id="10" dur="200" decel="100000" autoRev="1" fill="hold">
                                          <p:stCondLst>
                                            <p:cond delay="600"/>
                                          </p:stCondLst>
                                        </p:cTn>
                                        <p:tgtEl>
                                          <p:spTgt spid="160771"/>
                                        </p:tgtEl>
                                        <p:attrNameLst>
                                          <p:attrName>ppt_x</p:attrName>
                                        </p:attrNameLst>
                                      </p:cBhvr>
                                    </p:anim>
                                  </p:childTnLst>
                                </p:cTn>
                              </p:par>
                            </p:childTnLst>
                          </p:cTn>
                        </p:par>
                        <p:par>
                          <p:cTn id="11" fill="hold" nodeType="afterGroup">
                            <p:stCondLst>
                              <p:cond delay="1000"/>
                            </p:stCondLst>
                            <p:childTnLst>
                              <p:par>
                                <p:cTn id="12" presetID="27" presetClass="entr" presetSubtype="0" fill="hold" grpId="0" nodeType="afterEffect">
                                  <p:stCondLst>
                                    <p:cond delay="0"/>
                                  </p:stCondLst>
                                  <p:iterate type="lt">
                                    <p:tmPct val="50000"/>
                                  </p:iterate>
                                  <p:childTnLst>
                                    <p:set>
                                      <p:cBhvr>
                                        <p:cTn id="13" dur="1" fill="hold">
                                          <p:stCondLst>
                                            <p:cond delay="0"/>
                                          </p:stCondLst>
                                        </p:cTn>
                                        <p:tgtEl>
                                          <p:spTgt spid="160772"/>
                                        </p:tgtEl>
                                        <p:attrNameLst>
                                          <p:attrName>style.visibility</p:attrName>
                                        </p:attrNameLst>
                                      </p:cBhvr>
                                      <p:to>
                                        <p:strVal val="visible"/>
                                      </p:to>
                                    </p:set>
                                    <p:anim calcmode="discrete" valueType="clr">
                                      <p:cBhvr override="childStyle">
                                        <p:cTn id="14" dur="80"/>
                                        <p:tgtEl>
                                          <p:spTgt spid="160772"/>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0772"/>
                                        </p:tgtEl>
                                        <p:attrNameLst>
                                          <p:attrName>fillcolor</p:attrName>
                                        </p:attrNameLst>
                                      </p:cBhvr>
                                      <p:tavLst>
                                        <p:tav tm="0">
                                          <p:val>
                                            <p:clrVal>
                                              <a:schemeClr val="accent2"/>
                                            </p:clrVal>
                                          </p:val>
                                        </p:tav>
                                        <p:tav tm="50000">
                                          <p:val>
                                            <p:clrVal>
                                              <a:schemeClr val="hlink"/>
                                            </p:clrVal>
                                          </p:val>
                                        </p:tav>
                                      </p:tavLst>
                                    </p:anim>
                                    <p:set>
                                      <p:cBhvr>
                                        <p:cTn id="16" dur="80"/>
                                        <p:tgtEl>
                                          <p:spTgt spid="160772"/>
                                        </p:tgtEl>
                                        <p:attrNameLst>
                                          <p:attrName>fill.type</p:attrName>
                                        </p:attrNameLst>
                                      </p:cBhvr>
                                      <p:to>
                                        <p:strVal val="solid"/>
                                      </p:to>
                                    </p:set>
                                  </p:childTnLst>
                                </p:cTn>
                              </p:par>
                              <p:par>
                                <p:cTn id="17" presetID="22" presetClass="entr" presetSubtype="4" fill="hold" grpId="0" nodeType="withEffect">
                                  <p:stCondLst>
                                    <p:cond delay="0"/>
                                  </p:stCondLst>
                                  <p:childTnLst>
                                    <p:set>
                                      <p:cBhvr>
                                        <p:cTn id="18" dur="1" fill="hold">
                                          <p:stCondLst>
                                            <p:cond delay="0"/>
                                          </p:stCondLst>
                                        </p:cTn>
                                        <p:tgtEl>
                                          <p:spTgt spid="160774"/>
                                        </p:tgtEl>
                                        <p:attrNameLst>
                                          <p:attrName>style.visibility</p:attrName>
                                        </p:attrNameLst>
                                      </p:cBhvr>
                                      <p:to>
                                        <p:strVal val="visible"/>
                                      </p:to>
                                    </p:set>
                                    <p:animEffect transition="in" filter="wipe(down)">
                                      <p:cBhvr>
                                        <p:cTn id="19" dur="500"/>
                                        <p:tgtEl>
                                          <p:spTgt spid="160774"/>
                                        </p:tgtEl>
                                      </p:cBhvr>
                                    </p:animEffect>
                                  </p:childTnLst>
                                </p:cTn>
                              </p:par>
                            </p:childTnLst>
                          </p:cTn>
                        </p:par>
                        <p:par>
                          <p:cTn id="20" fill="hold" nodeType="afterGroup">
                            <p:stCondLst>
                              <p:cond delay="2000"/>
                            </p:stCondLst>
                            <p:childTnLst>
                              <p:par>
                                <p:cTn id="21" presetID="27" presetClass="entr" presetSubtype="0" fill="hold" grpId="0" nodeType="afterEffect">
                                  <p:stCondLst>
                                    <p:cond delay="0"/>
                                  </p:stCondLst>
                                  <p:iterate type="lt">
                                    <p:tmPct val="50000"/>
                                  </p:iterate>
                                  <p:childTnLst>
                                    <p:set>
                                      <p:cBhvr>
                                        <p:cTn id="22" dur="1" fill="hold">
                                          <p:stCondLst>
                                            <p:cond delay="0"/>
                                          </p:stCondLst>
                                        </p:cTn>
                                        <p:tgtEl>
                                          <p:spTgt spid="160773"/>
                                        </p:tgtEl>
                                        <p:attrNameLst>
                                          <p:attrName>style.visibility</p:attrName>
                                        </p:attrNameLst>
                                      </p:cBhvr>
                                      <p:to>
                                        <p:strVal val="visible"/>
                                      </p:to>
                                    </p:set>
                                    <p:anim calcmode="discrete" valueType="clr">
                                      <p:cBhvr override="childStyle">
                                        <p:cTn id="23" dur="80"/>
                                        <p:tgtEl>
                                          <p:spTgt spid="160773"/>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160773"/>
                                        </p:tgtEl>
                                        <p:attrNameLst>
                                          <p:attrName>fillcolor</p:attrName>
                                        </p:attrNameLst>
                                      </p:cBhvr>
                                      <p:tavLst>
                                        <p:tav tm="0">
                                          <p:val>
                                            <p:clrVal>
                                              <a:schemeClr val="accent2"/>
                                            </p:clrVal>
                                          </p:val>
                                        </p:tav>
                                        <p:tav tm="50000">
                                          <p:val>
                                            <p:clrVal>
                                              <a:schemeClr val="hlink"/>
                                            </p:clrVal>
                                          </p:val>
                                        </p:tav>
                                      </p:tavLst>
                                    </p:anim>
                                    <p:set>
                                      <p:cBhvr>
                                        <p:cTn id="25" dur="80"/>
                                        <p:tgtEl>
                                          <p:spTgt spid="160773"/>
                                        </p:tgtEl>
                                        <p:attrNameLst>
                                          <p:attrName>fill.type</p:attrName>
                                        </p:attrNameLst>
                                      </p:cBhvr>
                                      <p:to>
                                        <p:strVal val="solid"/>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0775"/>
                                        </p:tgtEl>
                                        <p:attrNameLst>
                                          <p:attrName>style.visibility</p:attrName>
                                        </p:attrNameLst>
                                      </p:cBhvr>
                                      <p:to>
                                        <p:strVal val="visible"/>
                                      </p:to>
                                    </p:set>
                                    <p:animEffect transition="in" filter="fade">
                                      <p:cBhvr>
                                        <p:cTn id="30" dur="2000"/>
                                        <p:tgtEl>
                                          <p:spTgt spid="160775"/>
                                        </p:tgtEl>
                                      </p:cBhvr>
                                    </p:animEffect>
                                  </p:childTnLst>
                                </p:cTn>
                              </p:par>
                            </p:childTnLst>
                          </p:cTn>
                        </p:par>
                        <p:par>
                          <p:cTn id="31" fill="hold" nodeType="afterGroup">
                            <p:stCondLst>
                              <p:cond delay="2000"/>
                            </p:stCondLst>
                            <p:childTnLst>
                              <p:par>
                                <p:cTn id="32" presetID="10" presetClass="entr" presetSubtype="0" fill="hold" nodeType="afterEffect">
                                  <p:stCondLst>
                                    <p:cond delay="0"/>
                                  </p:stCondLst>
                                  <p:childTnLst>
                                    <p:set>
                                      <p:cBhvr>
                                        <p:cTn id="33" dur="1" fill="hold">
                                          <p:stCondLst>
                                            <p:cond delay="0"/>
                                          </p:stCondLst>
                                        </p:cTn>
                                        <p:tgtEl>
                                          <p:spTgt spid="160776"/>
                                        </p:tgtEl>
                                        <p:attrNameLst>
                                          <p:attrName>style.visibility</p:attrName>
                                        </p:attrNameLst>
                                      </p:cBhvr>
                                      <p:to>
                                        <p:strVal val="visible"/>
                                      </p:to>
                                    </p:set>
                                    <p:animEffect transition="in" filter="fade">
                                      <p:cBhvr>
                                        <p:cTn id="34" dur="500"/>
                                        <p:tgtEl>
                                          <p:spTgt spid="160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P spid="160773" grpId="0" animBg="1"/>
      <p:bldP spid="160774" grpId="0" animBg="1"/>
      <p:bldP spid="1607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14338" y="633413"/>
            <a:ext cx="8229600" cy="382587"/>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r>
              <a:rPr lang="en-US" altLang="zh-CN" smtClean="0">
                <a:solidFill>
                  <a:schemeClr val="bg2"/>
                </a:solidFill>
              </a:rPr>
              <a:t>do-while </a:t>
            </a:r>
            <a:r>
              <a:rPr lang="zh-CN" altLang="en-US" smtClean="0">
                <a:solidFill>
                  <a:schemeClr val="bg2"/>
                </a:solidFill>
              </a:rPr>
              <a:t>循环</a:t>
            </a:r>
          </a:p>
        </p:txBody>
      </p:sp>
      <p:sp>
        <p:nvSpPr>
          <p:cNvPr id="161795" name="Text Box 3"/>
          <p:cNvSpPr txBox="1">
            <a:spLocks noChangeArrowheads="1"/>
          </p:cNvSpPr>
          <p:nvPr/>
        </p:nvSpPr>
        <p:spPr bwMode="auto">
          <a:xfrm>
            <a:off x="533400" y="1817688"/>
            <a:ext cx="4089400" cy="16383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105000"/>
              </a:lnSpc>
              <a:spcBef>
                <a:spcPct val="0"/>
              </a:spcBef>
              <a:buClrTx/>
              <a:buFontTx/>
              <a:buNone/>
            </a:pPr>
            <a:r>
              <a:rPr lang="en-US" altLang="zh-CN" sz="2400" b="1">
                <a:solidFill>
                  <a:schemeClr val="hlink"/>
                </a:solidFill>
                <a:latin typeface="Arial" panose="020B0604020202020204" pitchFamily="34" charset="0"/>
                <a:ea typeface="楷体_GB2312" pitchFamily="49" charset="-122"/>
              </a:rPr>
              <a:t>do</a:t>
            </a:r>
          </a:p>
          <a:p>
            <a:pPr eaLnBrk="1" hangingPunct="1">
              <a:lnSpc>
                <a:spcPct val="105000"/>
              </a:lnSpc>
              <a:spcBef>
                <a:spcPct val="0"/>
              </a:spcBef>
              <a:buClrTx/>
              <a:buFontTx/>
              <a:buNone/>
            </a:pPr>
            <a:r>
              <a:rPr lang="en-US" altLang="zh-CN" sz="2400" b="1">
                <a:solidFill>
                  <a:schemeClr val="hlink"/>
                </a:solidFill>
                <a:latin typeface="Arial" panose="020B0604020202020204" pitchFamily="34" charset="0"/>
                <a:ea typeface="楷体_GB2312" pitchFamily="49" charset="-122"/>
              </a:rPr>
              <a:t>{</a:t>
            </a:r>
          </a:p>
          <a:p>
            <a:pPr eaLnBrk="1" hangingPunct="1">
              <a:lnSpc>
                <a:spcPct val="105000"/>
              </a:lnSpc>
              <a:spcBef>
                <a:spcPct val="0"/>
              </a:spcBef>
              <a:buClrTx/>
              <a:buFontTx/>
              <a:buNone/>
            </a:pPr>
            <a:r>
              <a:rPr lang="en-US" altLang="zh-CN" sz="2400" b="1">
                <a:solidFill>
                  <a:schemeClr val="hlink"/>
                </a:solidFill>
                <a:latin typeface="Arial" panose="020B0604020202020204" pitchFamily="34" charset="0"/>
                <a:ea typeface="楷体_GB2312" pitchFamily="49" charset="-122"/>
              </a:rPr>
              <a:t>     </a:t>
            </a:r>
            <a:r>
              <a:rPr lang="zh-CN" altLang="en-US" sz="2400" b="1">
                <a:solidFill>
                  <a:schemeClr val="hlink"/>
                </a:solidFill>
                <a:latin typeface="Arial" panose="020B0604020202020204" pitchFamily="34" charset="0"/>
                <a:ea typeface="黑体" panose="02010609060101010101" pitchFamily="49" charset="-122"/>
              </a:rPr>
              <a:t>语句</a:t>
            </a:r>
            <a:r>
              <a:rPr lang="en-US" altLang="zh-CN" sz="2400" b="1">
                <a:solidFill>
                  <a:schemeClr val="hlink"/>
                </a:solidFill>
                <a:latin typeface="Arial" panose="020B0604020202020204" pitchFamily="34" charset="0"/>
                <a:ea typeface="楷体_GB2312" pitchFamily="49" charset="-122"/>
              </a:rPr>
              <a:t>;</a:t>
            </a:r>
          </a:p>
          <a:p>
            <a:pPr eaLnBrk="1" hangingPunct="1">
              <a:lnSpc>
                <a:spcPct val="105000"/>
              </a:lnSpc>
              <a:spcBef>
                <a:spcPct val="0"/>
              </a:spcBef>
              <a:buClrTx/>
              <a:buFontTx/>
              <a:buNone/>
            </a:pPr>
            <a:r>
              <a:rPr lang="en-US" altLang="zh-CN" sz="2400" b="1">
                <a:solidFill>
                  <a:schemeClr val="hlink"/>
                </a:solidFill>
                <a:latin typeface="Arial" panose="020B0604020202020204" pitchFamily="34" charset="0"/>
                <a:ea typeface="楷体_GB2312" pitchFamily="49" charset="-122"/>
              </a:rPr>
              <a:t>} while (</a:t>
            </a:r>
            <a:r>
              <a:rPr lang="zh-CN" altLang="en-US" sz="2400" b="1">
                <a:solidFill>
                  <a:schemeClr val="hlink"/>
                </a:solidFill>
                <a:latin typeface="Arial" panose="020B0604020202020204" pitchFamily="34" charset="0"/>
                <a:ea typeface="黑体" panose="02010609060101010101" pitchFamily="49" charset="-122"/>
              </a:rPr>
              <a:t>表达式</a:t>
            </a:r>
            <a:r>
              <a:rPr lang="en-US" altLang="zh-CN" sz="2400" b="1">
                <a:solidFill>
                  <a:schemeClr val="hlink"/>
                </a:solidFill>
                <a:latin typeface="Arial" panose="020B0604020202020204" pitchFamily="34" charset="0"/>
                <a:ea typeface="楷体_GB2312" pitchFamily="49" charset="-122"/>
              </a:rPr>
              <a:t>)</a:t>
            </a:r>
            <a:r>
              <a:rPr lang="en-US" altLang="zh-CN" sz="2400" b="1">
                <a:solidFill>
                  <a:srgbClr val="FF3300"/>
                </a:solidFill>
                <a:latin typeface="Arial" panose="020B0604020202020204" pitchFamily="34" charset="0"/>
                <a:ea typeface="楷体_GB2312" pitchFamily="49" charset="-122"/>
              </a:rPr>
              <a:t>;</a:t>
            </a:r>
          </a:p>
        </p:txBody>
      </p:sp>
      <p:sp>
        <p:nvSpPr>
          <p:cNvPr id="161796" name="Text Box 4"/>
          <p:cNvSpPr txBox="1">
            <a:spLocks noChangeArrowheads="1"/>
          </p:cNvSpPr>
          <p:nvPr/>
        </p:nvSpPr>
        <p:spPr bwMode="auto">
          <a:xfrm>
            <a:off x="533400" y="1371600"/>
            <a:ext cx="4095750" cy="376238"/>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en-US" altLang="zh-CN" sz="1800" b="1">
                <a:latin typeface="Arial" panose="020B0604020202020204" pitchFamily="34" charset="0"/>
              </a:rPr>
              <a:t>do-while </a:t>
            </a:r>
            <a:r>
              <a:rPr lang="zh-CN" altLang="en-US" sz="1800" b="1">
                <a:latin typeface="Arial" panose="020B0604020202020204" pitchFamily="34" charset="0"/>
                <a:ea typeface="黑体" panose="02010609060101010101" pitchFamily="49" charset="-122"/>
              </a:rPr>
              <a:t>循环的一般语法</a:t>
            </a:r>
            <a:r>
              <a:rPr lang="zh-CN" altLang="en-US" sz="1800" b="1">
                <a:latin typeface="Arial" panose="020B0604020202020204" pitchFamily="34" charset="0"/>
              </a:rPr>
              <a:t>：</a:t>
            </a:r>
          </a:p>
        </p:txBody>
      </p:sp>
      <p:sp>
        <p:nvSpPr>
          <p:cNvPr id="161797" name="Text Box 5"/>
          <p:cNvSpPr txBox="1">
            <a:spLocks noChangeArrowheads="1"/>
          </p:cNvSpPr>
          <p:nvPr/>
        </p:nvSpPr>
        <p:spPr bwMode="auto">
          <a:xfrm>
            <a:off x="2843213" y="4005263"/>
            <a:ext cx="4038600" cy="1565275"/>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2400" b="1">
                <a:solidFill>
                  <a:srgbClr val="0066FF"/>
                </a:solidFill>
                <a:latin typeface="Arial" panose="020B0604020202020204" pitchFamily="34" charset="0"/>
              </a:rPr>
              <a:t>do </a:t>
            </a:r>
          </a:p>
          <a:p>
            <a:pPr eaLnBrk="1" hangingPunct="1">
              <a:spcBef>
                <a:spcPct val="0"/>
              </a:spcBef>
              <a:buClrTx/>
              <a:buFontTx/>
              <a:buNone/>
            </a:pPr>
            <a:r>
              <a:rPr lang="en-US" altLang="zh-CN" sz="2400" b="1">
                <a:solidFill>
                  <a:srgbClr val="0066FF"/>
                </a:solidFill>
                <a:latin typeface="Arial" panose="020B0604020202020204" pitchFamily="34" charset="0"/>
              </a:rPr>
              <a:t>{	sum = sum +n; 	n++ ;</a:t>
            </a:r>
          </a:p>
          <a:p>
            <a:pPr eaLnBrk="1" hangingPunct="1">
              <a:spcBef>
                <a:spcPct val="0"/>
              </a:spcBef>
              <a:buClrTx/>
              <a:buFontTx/>
              <a:buNone/>
            </a:pPr>
            <a:r>
              <a:rPr lang="en-US" altLang="zh-CN" sz="2400" b="1">
                <a:solidFill>
                  <a:srgbClr val="0066FF"/>
                </a:solidFill>
                <a:latin typeface="Arial" panose="020B0604020202020204" pitchFamily="34" charset="0"/>
              </a:rPr>
              <a:t>} while ( n &lt;= 10 ) ;</a:t>
            </a:r>
            <a:r>
              <a:rPr lang="en-US" altLang="zh-CN" sz="2400">
                <a:solidFill>
                  <a:schemeClr val="tx1"/>
                </a:solidFill>
                <a:latin typeface="Arial" panose="020B0604020202020204" pitchFamily="34" charset="0"/>
              </a:rPr>
              <a:t> </a:t>
            </a:r>
          </a:p>
        </p:txBody>
      </p:sp>
      <p:sp>
        <p:nvSpPr>
          <p:cNvPr id="161798" name="Text Box 6"/>
          <p:cNvSpPr txBox="1">
            <a:spLocks noChangeArrowheads="1"/>
          </p:cNvSpPr>
          <p:nvPr/>
        </p:nvSpPr>
        <p:spPr bwMode="auto">
          <a:xfrm>
            <a:off x="4859338" y="1803400"/>
            <a:ext cx="4056062" cy="15621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zh-CN" altLang="en-US" sz="2400" b="1">
                <a:solidFill>
                  <a:srgbClr val="0066FF"/>
                </a:solidFill>
                <a:latin typeface="Arial" panose="020B0604020202020204" pitchFamily="34" charset="0"/>
                <a:ea typeface="黑体" panose="02010609060101010101" pitchFamily="49" charset="-122"/>
              </a:rPr>
              <a:t>它先执行循环体中的语句，然后再判断条件是否为真，如果为真则继续循环；如果为假，则终止循环。</a:t>
            </a:r>
            <a:r>
              <a:rPr lang="zh-CN" altLang="en-US" sz="1800" b="1">
                <a:solidFill>
                  <a:srgbClr val="0066FF"/>
                </a:solidFill>
                <a:latin typeface="Arial" panose="020B0604020202020204" pitchFamily="34" charset="0"/>
              </a:rPr>
              <a:t> </a:t>
            </a:r>
          </a:p>
        </p:txBody>
      </p:sp>
      <p:sp>
        <p:nvSpPr>
          <p:cNvPr id="161799" name="Text Box 7"/>
          <p:cNvSpPr txBox="1">
            <a:spLocks noChangeArrowheads="1"/>
          </p:cNvSpPr>
          <p:nvPr/>
        </p:nvSpPr>
        <p:spPr bwMode="auto">
          <a:xfrm>
            <a:off x="4859338" y="1341438"/>
            <a:ext cx="4056062" cy="376237"/>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zh-CN" altLang="en-US" sz="1800" b="1">
                <a:latin typeface="Arial" panose="020B0604020202020204" pitchFamily="34" charset="0"/>
                <a:ea typeface="黑体" panose="02010609060101010101" pitchFamily="49" charset="-122"/>
              </a:rPr>
              <a:t>工作原理</a:t>
            </a:r>
          </a:p>
        </p:txBody>
      </p:sp>
      <p:sp>
        <p:nvSpPr>
          <p:cNvPr id="161800" name="Text Box 8"/>
          <p:cNvSpPr txBox="1">
            <a:spLocks noChangeArrowheads="1"/>
          </p:cNvSpPr>
          <p:nvPr/>
        </p:nvSpPr>
        <p:spPr bwMode="auto">
          <a:xfrm>
            <a:off x="2843213" y="3573463"/>
            <a:ext cx="4056062" cy="376237"/>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zh-CN" altLang="en-US" sz="1800" b="1">
                <a:latin typeface="Arial" panose="020B0604020202020204" pitchFamily="34" charset="0"/>
                <a:ea typeface="黑体" panose="02010609060101010101" pitchFamily="49" charset="-122"/>
              </a:rPr>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anim calcmode="lin" valueType="num">
                                      <p:cBhvr>
                                        <p:cTn id="7" dur="500" fill="hold"/>
                                        <p:tgtEl>
                                          <p:spTgt spid="161796"/>
                                        </p:tgtEl>
                                        <p:attrNameLst>
                                          <p:attrName>ppt_x</p:attrName>
                                        </p:attrNameLst>
                                      </p:cBhvr>
                                      <p:tavLst>
                                        <p:tav tm="0">
                                          <p:val>
                                            <p:strVal val="#ppt_x-#ppt_w/2"/>
                                          </p:val>
                                        </p:tav>
                                        <p:tav tm="100000">
                                          <p:val>
                                            <p:strVal val="#ppt_x"/>
                                          </p:val>
                                        </p:tav>
                                      </p:tavLst>
                                    </p:anim>
                                    <p:anim calcmode="lin" valueType="num">
                                      <p:cBhvr>
                                        <p:cTn id="8" dur="500" fill="hold"/>
                                        <p:tgtEl>
                                          <p:spTgt spid="161796"/>
                                        </p:tgtEl>
                                        <p:attrNameLst>
                                          <p:attrName>ppt_y</p:attrName>
                                        </p:attrNameLst>
                                      </p:cBhvr>
                                      <p:tavLst>
                                        <p:tav tm="0">
                                          <p:val>
                                            <p:strVal val="#ppt_y"/>
                                          </p:val>
                                        </p:tav>
                                        <p:tav tm="100000">
                                          <p:val>
                                            <p:strVal val="#ppt_y"/>
                                          </p:val>
                                        </p:tav>
                                      </p:tavLst>
                                    </p:anim>
                                    <p:anim calcmode="lin" valueType="num">
                                      <p:cBhvr>
                                        <p:cTn id="9" dur="500" fill="hold"/>
                                        <p:tgtEl>
                                          <p:spTgt spid="161796"/>
                                        </p:tgtEl>
                                        <p:attrNameLst>
                                          <p:attrName>ppt_w</p:attrName>
                                        </p:attrNameLst>
                                      </p:cBhvr>
                                      <p:tavLst>
                                        <p:tav tm="0">
                                          <p:val>
                                            <p:fltVal val="0"/>
                                          </p:val>
                                        </p:tav>
                                        <p:tav tm="100000">
                                          <p:val>
                                            <p:strVal val="#ppt_w"/>
                                          </p:val>
                                        </p:tav>
                                      </p:tavLst>
                                    </p:anim>
                                    <p:anim calcmode="lin" valueType="num">
                                      <p:cBhvr>
                                        <p:cTn id="10" dur="500" fill="hold"/>
                                        <p:tgtEl>
                                          <p:spTgt spid="161796"/>
                                        </p:tgtEl>
                                        <p:attrNameLst>
                                          <p:attrName>ppt_h</p:attrName>
                                        </p:attrNameLst>
                                      </p:cBhvr>
                                      <p:tavLst>
                                        <p:tav tm="0">
                                          <p:val>
                                            <p:strVal val="#ppt_h"/>
                                          </p:val>
                                        </p:tav>
                                        <p:tav tm="100000">
                                          <p:val>
                                            <p:strVal val="#ppt_h"/>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161795"/>
                                        </p:tgtEl>
                                        <p:attrNameLst>
                                          <p:attrName>style.visibility</p:attrName>
                                        </p:attrNameLst>
                                      </p:cBhvr>
                                      <p:to>
                                        <p:strVal val="visible"/>
                                      </p:to>
                                    </p:set>
                                    <p:animEffect transition="in" filter="fade">
                                      <p:cBhvr>
                                        <p:cTn id="13" dur="1000"/>
                                        <p:tgtEl>
                                          <p:spTgt spid="161795"/>
                                        </p:tgtEl>
                                      </p:cBhvr>
                                    </p:animEffect>
                                  </p:childTnLst>
                                </p:cTn>
                              </p:par>
                            </p:childTnLst>
                          </p:cTn>
                        </p:par>
                        <p:par>
                          <p:cTn id="14" fill="hold" nodeType="afterGroup">
                            <p:stCondLst>
                              <p:cond delay="1000"/>
                            </p:stCondLst>
                            <p:childTnLst>
                              <p:par>
                                <p:cTn id="15" presetID="17" presetClass="entr" presetSubtype="2" fill="hold" grpId="0" nodeType="afterEffect">
                                  <p:stCondLst>
                                    <p:cond delay="0"/>
                                  </p:stCondLst>
                                  <p:childTnLst>
                                    <p:set>
                                      <p:cBhvr>
                                        <p:cTn id="16" dur="1" fill="hold">
                                          <p:stCondLst>
                                            <p:cond delay="0"/>
                                          </p:stCondLst>
                                        </p:cTn>
                                        <p:tgtEl>
                                          <p:spTgt spid="161799"/>
                                        </p:tgtEl>
                                        <p:attrNameLst>
                                          <p:attrName>style.visibility</p:attrName>
                                        </p:attrNameLst>
                                      </p:cBhvr>
                                      <p:to>
                                        <p:strVal val="visible"/>
                                      </p:to>
                                    </p:set>
                                    <p:anim calcmode="lin" valueType="num">
                                      <p:cBhvr>
                                        <p:cTn id="17" dur="500" fill="hold"/>
                                        <p:tgtEl>
                                          <p:spTgt spid="161799"/>
                                        </p:tgtEl>
                                        <p:attrNameLst>
                                          <p:attrName>ppt_x</p:attrName>
                                        </p:attrNameLst>
                                      </p:cBhvr>
                                      <p:tavLst>
                                        <p:tav tm="0">
                                          <p:val>
                                            <p:strVal val="#ppt_x+#ppt_w/2"/>
                                          </p:val>
                                        </p:tav>
                                        <p:tav tm="100000">
                                          <p:val>
                                            <p:strVal val="#ppt_x"/>
                                          </p:val>
                                        </p:tav>
                                      </p:tavLst>
                                    </p:anim>
                                    <p:anim calcmode="lin" valueType="num">
                                      <p:cBhvr>
                                        <p:cTn id="18" dur="500" fill="hold"/>
                                        <p:tgtEl>
                                          <p:spTgt spid="161799"/>
                                        </p:tgtEl>
                                        <p:attrNameLst>
                                          <p:attrName>ppt_y</p:attrName>
                                        </p:attrNameLst>
                                      </p:cBhvr>
                                      <p:tavLst>
                                        <p:tav tm="0">
                                          <p:val>
                                            <p:strVal val="#ppt_y"/>
                                          </p:val>
                                        </p:tav>
                                        <p:tav tm="100000">
                                          <p:val>
                                            <p:strVal val="#ppt_y"/>
                                          </p:val>
                                        </p:tav>
                                      </p:tavLst>
                                    </p:anim>
                                    <p:anim calcmode="lin" valueType="num">
                                      <p:cBhvr>
                                        <p:cTn id="19" dur="500" fill="hold"/>
                                        <p:tgtEl>
                                          <p:spTgt spid="161799"/>
                                        </p:tgtEl>
                                        <p:attrNameLst>
                                          <p:attrName>ppt_w</p:attrName>
                                        </p:attrNameLst>
                                      </p:cBhvr>
                                      <p:tavLst>
                                        <p:tav tm="0">
                                          <p:val>
                                            <p:fltVal val="0"/>
                                          </p:val>
                                        </p:tav>
                                        <p:tav tm="100000">
                                          <p:val>
                                            <p:strVal val="#ppt_w"/>
                                          </p:val>
                                        </p:tav>
                                      </p:tavLst>
                                    </p:anim>
                                    <p:anim calcmode="lin" valueType="num">
                                      <p:cBhvr>
                                        <p:cTn id="20" dur="500" fill="hold"/>
                                        <p:tgtEl>
                                          <p:spTgt spid="161799"/>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61798"/>
                                        </p:tgtEl>
                                        <p:attrNameLst>
                                          <p:attrName>style.visibility</p:attrName>
                                        </p:attrNameLst>
                                      </p:cBhvr>
                                      <p:to>
                                        <p:strVal val="visible"/>
                                      </p:to>
                                    </p:set>
                                    <p:animEffect transition="in" filter="fade">
                                      <p:cBhvr>
                                        <p:cTn id="24" dur="1000"/>
                                        <p:tgtEl>
                                          <p:spTgt spid="16179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61800"/>
                                        </p:tgtEl>
                                        <p:attrNameLst>
                                          <p:attrName>style.visibility</p:attrName>
                                        </p:attrNameLst>
                                      </p:cBhvr>
                                      <p:to>
                                        <p:strVal val="visible"/>
                                      </p:to>
                                    </p:set>
                                    <p:anim calcmode="lin" valueType="num">
                                      <p:cBhvr>
                                        <p:cTn id="29" dur="500" fill="hold"/>
                                        <p:tgtEl>
                                          <p:spTgt spid="161800"/>
                                        </p:tgtEl>
                                        <p:attrNameLst>
                                          <p:attrName>ppt_x</p:attrName>
                                        </p:attrNameLst>
                                      </p:cBhvr>
                                      <p:tavLst>
                                        <p:tav tm="0">
                                          <p:val>
                                            <p:strVal val="#ppt_x-#ppt_w/2"/>
                                          </p:val>
                                        </p:tav>
                                        <p:tav tm="100000">
                                          <p:val>
                                            <p:strVal val="#ppt_x"/>
                                          </p:val>
                                        </p:tav>
                                      </p:tavLst>
                                    </p:anim>
                                    <p:anim calcmode="lin" valueType="num">
                                      <p:cBhvr>
                                        <p:cTn id="30" dur="500" fill="hold"/>
                                        <p:tgtEl>
                                          <p:spTgt spid="161800"/>
                                        </p:tgtEl>
                                        <p:attrNameLst>
                                          <p:attrName>ppt_y</p:attrName>
                                        </p:attrNameLst>
                                      </p:cBhvr>
                                      <p:tavLst>
                                        <p:tav tm="0">
                                          <p:val>
                                            <p:strVal val="#ppt_y"/>
                                          </p:val>
                                        </p:tav>
                                        <p:tav tm="100000">
                                          <p:val>
                                            <p:strVal val="#ppt_y"/>
                                          </p:val>
                                        </p:tav>
                                      </p:tavLst>
                                    </p:anim>
                                    <p:anim calcmode="lin" valueType="num">
                                      <p:cBhvr>
                                        <p:cTn id="31" dur="500" fill="hold"/>
                                        <p:tgtEl>
                                          <p:spTgt spid="161800"/>
                                        </p:tgtEl>
                                        <p:attrNameLst>
                                          <p:attrName>ppt_w</p:attrName>
                                        </p:attrNameLst>
                                      </p:cBhvr>
                                      <p:tavLst>
                                        <p:tav tm="0">
                                          <p:val>
                                            <p:fltVal val="0"/>
                                          </p:val>
                                        </p:tav>
                                        <p:tav tm="100000">
                                          <p:val>
                                            <p:strVal val="#ppt_w"/>
                                          </p:val>
                                        </p:tav>
                                      </p:tavLst>
                                    </p:anim>
                                    <p:anim calcmode="lin" valueType="num">
                                      <p:cBhvr>
                                        <p:cTn id="32" dur="500" fill="hold"/>
                                        <p:tgtEl>
                                          <p:spTgt spid="161800"/>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500"/>
                            </p:stCondLst>
                            <p:childTnLst>
                              <p:par>
                                <p:cTn id="34" presetID="27" presetClass="entr" presetSubtype="0" fill="hold" grpId="0" nodeType="afterEffect">
                                  <p:stCondLst>
                                    <p:cond delay="0"/>
                                  </p:stCondLst>
                                  <p:iterate type="lt">
                                    <p:tmPct val="50000"/>
                                  </p:iterate>
                                  <p:childTnLst>
                                    <p:set>
                                      <p:cBhvr>
                                        <p:cTn id="35" dur="1" fill="hold">
                                          <p:stCondLst>
                                            <p:cond delay="0"/>
                                          </p:stCondLst>
                                        </p:cTn>
                                        <p:tgtEl>
                                          <p:spTgt spid="161797"/>
                                        </p:tgtEl>
                                        <p:attrNameLst>
                                          <p:attrName>style.visibility</p:attrName>
                                        </p:attrNameLst>
                                      </p:cBhvr>
                                      <p:to>
                                        <p:strVal val="visible"/>
                                      </p:to>
                                    </p:set>
                                    <p:anim calcmode="discrete" valueType="clr">
                                      <p:cBhvr override="childStyle">
                                        <p:cTn id="36" dur="80"/>
                                        <p:tgtEl>
                                          <p:spTgt spid="161797"/>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61797"/>
                                        </p:tgtEl>
                                        <p:attrNameLst>
                                          <p:attrName>fillcolor</p:attrName>
                                        </p:attrNameLst>
                                      </p:cBhvr>
                                      <p:tavLst>
                                        <p:tav tm="0">
                                          <p:val>
                                            <p:clrVal>
                                              <a:schemeClr val="accent2"/>
                                            </p:clrVal>
                                          </p:val>
                                        </p:tav>
                                        <p:tav tm="50000">
                                          <p:val>
                                            <p:clrVal>
                                              <a:schemeClr val="hlink"/>
                                            </p:clrVal>
                                          </p:val>
                                        </p:tav>
                                      </p:tavLst>
                                    </p:anim>
                                    <p:set>
                                      <p:cBhvr>
                                        <p:cTn id="38" dur="80"/>
                                        <p:tgtEl>
                                          <p:spTgt spid="16179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nimBg="1"/>
      <p:bldP spid="161796" grpId="0" animBg="1"/>
      <p:bldP spid="161797" grpId="0" animBg="1"/>
      <p:bldP spid="161798" grpId="0" animBg="1"/>
      <p:bldP spid="161799" grpId="0" animBg="1"/>
      <p:bldP spid="161800"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zh-CN" b="1" smtClean="0">
                <a:solidFill>
                  <a:schemeClr val="bg2"/>
                </a:solidFill>
              </a:rPr>
              <a:t>do-while </a:t>
            </a:r>
            <a:r>
              <a:rPr lang="zh-CN" altLang="en-US" b="1" smtClean="0">
                <a:solidFill>
                  <a:schemeClr val="bg2"/>
                </a:solidFill>
              </a:rPr>
              <a:t>循环示例</a:t>
            </a:r>
            <a:r>
              <a:rPr lang="en-US" altLang="zh-CN" b="1" smtClean="0">
                <a:solidFill>
                  <a:schemeClr val="bg2"/>
                </a:solidFill>
              </a:rPr>
              <a:t>——</a:t>
            </a:r>
            <a:r>
              <a:rPr lang="zh-CN" altLang="en-US" b="1" smtClean="0">
                <a:solidFill>
                  <a:schemeClr val="bg2"/>
                </a:solidFill>
              </a:rPr>
              <a:t>改写</a:t>
            </a:r>
            <a:r>
              <a:rPr lang="en-US" altLang="zh-CN" b="1" smtClean="0">
                <a:solidFill>
                  <a:schemeClr val="bg2"/>
                </a:solidFill>
              </a:rPr>
              <a:t>&amp;</a:t>
            </a:r>
            <a:r>
              <a:rPr lang="zh-CN" altLang="en-US" b="1" smtClean="0">
                <a:solidFill>
                  <a:schemeClr val="bg2"/>
                </a:solidFill>
              </a:rPr>
              <a:t>比较</a:t>
            </a:r>
            <a:r>
              <a:rPr lang="zh-CN" altLang="en-US" smtClean="0"/>
              <a:t>  </a:t>
            </a:r>
          </a:p>
        </p:txBody>
      </p:sp>
      <p:sp>
        <p:nvSpPr>
          <p:cNvPr id="17411" name="Text Box 3"/>
          <p:cNvSpPr txBox="1">
            <a:spLocks noChangeArrowheads="1"/>
          </p:cNvSpPr>
          <p:nvPr/>
        </p:nvSpPr>
        <p:spPr bwMode="auto">
          <a:xfrm>
            <a:off x="1116013" y="1341438"/>
            <a:ext cx="5400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50000"/>
              </a:spcBef>
              <a:buClrTx/>
              <a:buFontTx/>
              <a:buNone/>
            </a:pPr>
            <a:endParaRPr lang="zh-CN" altLang="en-US" sz="1800">
              <a:solidFill>
                <a:schemeClr val="tx1"/>
              </a:solidFill>
              <a:latin typeface="Arial" panose="020B0604020202020204" pitchFamily="34" charset="0"/>
            </a:endParaRPr>
          </a:p>
        </p:txBody>
      </p:sp>
      <p:sp>
        <p:nvSpPr>
          <p:cNvPr id="17412" name="Rectangle 4"/>
          <p:cNvSpPr>
            <a:spLocks noChangeArrowheads="1"/>
          </p:cNvSpPr>
          <p:nvPr/>
        </p:nvSpPr>
        <p:spPr bwMode="auto">
          <a:xfrm>
            <a:off x="457200" y="1600200"/>
            <a:ext cx="757078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nSpc>
                <a:spcPct val="120000"/>
              </a:lnSpc>
            </a:pPr>
            <a:r>
              <a:rPr lang="zh-CN" altLang="en-US"/>
              <a:t>问题描述：</a:t>
            </a:r>
          </a:p>
          <a:p>
            <a:pPr>
              <a:lnSpc>
                <a:spcPct val="120000"/>
              </a:lnSpc>
            </a:pPr>
            <a:r>
              <a:rPr lang="zh-CN" altLang="en-US"/>
              <a:t>           </a:t>
            </a:r>
            <a:r>
              <a:rPr lang="zh-CN" altLang="hi-IN"/>
              <a:t>写一个程序，要求它从摄氏温度</a:t>
            </a:r>
            <a:r>
              <a:rPr lang="hi-IN" altLang="zh-CN"/>
              <a:t>0 </a:t>
            </a:r>
            <a:r>
              <a:rPr lang="zh-CN" altLang="en-US"/>
              <a:t>度到</a:t>
            </a:r>
            <a:r>
              <a:rPr lang="hi-IN" altLang="zh-CN"/>
              <a:t>250 </a:t>
            </a:r>
            <a:r>
              <a:rPr lang="zh-CN" altLang="en-US"/>
              <a:t>度，每隔</a:t>
            </a:r>
            <a:r>
              <a:rPr lang="hi-IN" altLang="zh-CN"/>
              <a:t>20 </a:t>
            </a:r>
            <a:r>
              <a:rPr lang="zh-CN" altLang="en-US"/>
              <a:t>度为一项，输出一个摄氏温度与华氏温度的对照表。</a:t>
            </a:r>
          </a:p>
          <a:p>
            <a:pPr>
              <a:lnSpc>
                <a:spcPct val="120000"/>
              </a:lnSpc>
            </a:pPr>
            <a:r>
              <a:rPr lang="zh-CN" altLang="en-US"/>
              <a:t>        </a:t>
            </a:r>
          </a:p>
          <a:p>
            <a:pPr>
              <a:lnSpc>
                <a:spcPct val="120000"/>
              </a:lnSpc>
            </a:pPr>
            <a:r>
              <a:rPr lang="zh-CN" altLang="en-US"/>
              <a:t>    </a:t>
            </a:r>
          </a:p>
          <a:p>
            <a:endParaRPr lang="zh-CN" altLang="en-US" sz="2400"/>
          </a:p>
        </p:txBody>
      </p:sp>
      <p:graphicFrame>
        <p:nvGraphicFramePr>
          <p:cNvPr id="17413" name="Object 5"/>
          <p:cNvGraphicFramePr>
            <a:graphicFrameLocks noGrp="1" noChangeAspect="1"/>
          </p:cNvGraphicFramePr>
          <p:nvPr>
            <p:ph sz="half" idx="2"/>
          </p:nvPr>
        </p:nvGraphicFramePr>
        <p:xfrm>
          <a:off x="2268538" y="3716338"/>
          <a:ext cx="4038600" cy="1814512"/>
        </p:xfrm>
        <a:graphic>
          <a:graphicData uri="http://schemas.openxmlformats.org/presentationml/2006/ole">
            <mc:AlternateContent xmlns:mc="http://schemas.openxmlformats.org/markup-compatibility/2006">
              <mc:Choice xmlns:v="urn:schemas-microsoft-com:vml" Requires="v">
                <p:oleObj spid="_x0000_s17421" name="公式" r:id="rId3" imgW="875920" imgH="393529" progId="Equation.3">
                  <p:embed/>
                </p:oleObj>
              </mc:Choice>
              <mc:Fallback>
                <p:oleObj name="公式" r:id="rId3" imgW="875920" imgH="39352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716338"/>
                        <a:ext cx="4038600" cy="181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b="1" smtClean="0">
                <a:solidFill>
                  <a:schemeClr val="bg2"/>
                </a:solidFill>
              </a:rPr>
              <a:t>do-while </a:t>
            </a:r>
            <a:r>
              <a:rPr lang="zh-CN" altLang="en-US" b="1" smtClean="0">
                <a:solidFill>
                  <a:schemeClr val="bg2"/>
                </a:solidFill>
              </a:rPr>
              <a:t>循环示例</a:t>
            </a:r>
            <a:r>
              <a:rPr lang="zh-CN" altLang="en-US" smtClean="0"/>
              <a:t>  </a:t>
            </a:r>
          </a:p>
        </p:txBody>
      </p:sp>
      <p:sp>
        <p:nvSpPr>
          <p:cNvPr id="163843" name="Rectangle 3"/>
          <p:cNvSpPr>
            <a:spLocks noChangeArrowheads="1"/>
          </p:cNvSpPr>
          <p:nvPr/>
        </p:nvSpPr>
        <p:spPr bwMode="auto">
          <a:xfrm>
            <a:off x="611188" y="1308100"/>
            <a:ext cx="7632700" cy="5222875"/>
          </a:xfrm>
          <a:prstGeom prst="rect">
            <a:avLst/>
          </a:prstGeom>
          <a:solidFill>
            <a:srgbClr val="FFFFCC"/>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6286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2400" b="1">
                <a:solidFill>
                  <a:srgbClr val="000000"/>
                </a:solidFill>
                <a:latin typeface="Arial" panose="020B0604020202020204" pitchFamily="34" charset="0"/>
              </a:rPr>
              <a:t>//chap6ex5.c</a:t>
            </a:r>
          </a:p>
          <a:p>
            <a:pPr eaLnBrk="1" hangingPunct="1">
              <a:spcBef>
                <a:spcPct val="0"/>
              </a:spcBef>
              <a:buClrTx/>
              <a:buFontTx/>
              <a:buNone/>
            </a:pPr>
            <a:r>
              <a:rPr lang="en-US" altLang="zh-CN" sz="2400" b="1">
                <a:solidFill>
                  <a:srgbClr val="000000"/>
                </a:solidFill>
                <a:latin typeface="Arial" panose="020B0604020202020204" pitchFamily="34" charset="0"/>
              </a:rPr>
              <a:t>#include  &lt;stdio.h&gt;</a:t>
            </a:r>
          </a:p>
          <a:p>
            <a:pPr eaLnBrk="1" hangingPunct="1">
              <a:spcBef>
                <a:spcPct val="0"/>
              </a:spcBef>
              <a:buClrTx/>
              <a:buFontTx/>
              <a:buNone/>
            </a:pPr>
            <a:r>
              <a:rPr lang="en-US" altLang="zh-CN" sz="2400" b="1">
                <a:solidFill>
                  <a:srgbClr val="000000"/>
                </a:solidFill>
                <a:latin typeface="Arial" panose="020B0604020202020204" pitchFamily="34" charset="0"/>
              </a:rPr>
              <a:t>int main ()</a:t>
            </a:r>
          </a:p>
          <a:p>
            <a:pPr eaLnBrk="1" hangingPunct="1">
              <a:spcBef>
                <a:spcPct val="0"/>
              </a:spcBef>
              <a:buClrTx/>
              <a:buFontTx/>
              <a:buNone/>
            </a:pPr>
            <a:r>
              <a:rPr lang="en-US" altLang="zh-CN" sz="2400" b="1">
                <a:solidFill>
                  <a:srgbClr val="000000"/>
                </a:solidFill>
                <a:latin typeface="Arial" panose="020B0604020202020204" pitchFamily="34" charset="0"/>
              </a:rPr>
              <a:t>{</a:t>
            </a:r>
          </a:p>
          <a:p>
            <a:pPr eaLnBrk="1" hangingPunct="1">
              <a:spcBef>
                <a:spcPct val="0"/>
              </a:spcBef>
              <a:buClrTx/>
              <a:buFontTx/>
              <a:buNone/>
            </a:pPr>
            <a:r>
              <a:rPr lang="en-US" altLang="zh-CN" sz="2400" b="1">
                <a:solidFill>
                  <a:srgbClr val="000000"/>
                </a:solidFill>
                <a:latin typeface="Arial" panose="020B0604020202020204" pitchFamily="34" charset="0"/>
              </a:rPr>
              <a:t>   int c=0;</a:t>
            </a:r>
          </a:p>
          <a:p>
            <a:pPr eaLnBrk="1" hangingPunct="1">
              <a:spcBef>
                <a:spcPct val="0"/>
              </a:spcBef>
              <a:buClrTx/>
              <a:buFontTx/>
              <a:buNone/>
            </a:pPr>
            <a:r>
              <a:rPr lang="en-US" altLang="zh-CN" sz="2400" b="1">
                <a:solidFill>
                  <a:srgbClr val="000000"/>
                </a:solidFill>
                <a:latin typeface="Arial" panose="020B0604020202020204" pitchFamily="34" charset="0"/>
              </a:rPr>
              <a:t>   double f;</a:t>
            </a:r>
          </a:p>
          <a:p>
            <a:pPr eaLnBrk="1" hangingPunct="1">
              <a:spcBef>
                <a:spcPct val="0"/>
              </a:spcBef>
              <a:buClrTx/>
              <a:buFontTx/>
              <a:buNone/>
            </a:pPr>
            <a:r>
              <a:rPr lang="en-US" altLang="zh-CN" sz="2400" b="1">
                <a:solidFill>
                  <a:srgbClr val="000000"/>
                </a:solidFill>
                <a:latin typeface="Arial" panose="020B0604020202020204" pitchFamily="34" charset="0"/>
              </a:rPr>
              <a:t>   do</a:t>
            </a:r>
          </a:p>
          <a:p>
            <a:pPr eaLnBrk="1" hangingPunct="1">
              <a:spcBef>
                <a:spcPct val="0"/>
              </a:spcBef>
              <a:buClrTx/>
              <a:buFontTx/>
              <a:buNone/>
            </a:pPr>
            <a:r>
              <a:rPr lang="en-US" altLang="zh-CN" sz="2400" b="1">
                <a:solidFill>
                  <a:srgbClr val="000000"/>
                </a:solidFill>
                <a:latin typeface="Arial" panose="020B0604020202020204" pitchFamily="34" charset="0"/>
              </a:rPr>
              <a:t>   {</a:t>
            </a:r>
          </a:p>
          <a:p>
            <a:pPr eaLnBrk="1" hangingPunct="1">
              <a:spcBef>
                <a:spcPct val="0"/>
              </a:spcBef>
              <a:buClrTx/>
              <a:buFontTx/>
              <a:buNone/>
            </a:pPr>
            <a:r>
              <a:rPr lang="en-US" altLang="zh-CN" sz="2400" b="1">
                <a:solidFill>
                  <a:srgbClr val="000000"/>
                </a:solidFill>
                <a:latin typeface="Arial" panose="020B0604020202020204" pitchFamily="34" charset="0"/>
              </a:rPr>
              <a:t>	f=c * 9 / 5.0 + 32.0;</a:t>
            </a:r>
          </a:p>
          <a:p>
            <a:pPr eaLnBrk="1" hangingPunct="1">
              <a:spcBef>
                <a:spcPct val="0"/>
              </a:spcBef>
              <a:buClrTx/>
              <a:buFontTx/>
              <a:buNone/>
            </a:pPr>
            <a:r>
              <a:rPr lang="en-US" altLang="zh-CN" sz="2400" b="1">
                <a:solidFill>
                  <a:srgbClr val="000000"/>
                </a:solidFill>
                <a:latin typeface="Arial" panose="020B0604020202020204" pitchFamily="34" charset="0"/>
              </a:rPr>
              <a:t>	printf("C = %d, F = %7.2f\n", c, f);</a:t>
            </a:r>
          </a:p>
          <a:p>
            <a:pPr eaLnBrk="1" hangingPunct="1">
              <a:spcBef>
                <a:spcPct val="0"/>
              </a:spcBef>
              <a:buClrTx/>
              <a:buFontTx/>
              <a:buNone/>
            </a:pPr>
            <a:r>
              <a:rPr lang="en-US" altLang="zh-CN" sz="2400" b="1">
                <a:solidFill>
                  <a:srgbClr val="000000"/>
                </a:solidFill>
                <a:latin typeface="Arial" panose="020B0604020202020204" pitchFamily="34" charset="0"/>
              </a:rPr>
              <a:t>	</a:t>
            </a:r>
            <a:r>
              <a:rPr lang="en-US" altLang="zh-CN" sz="2400" b="1">
                <a:solidFill>
                  <a:srgbClr val="FF3300"/>
                </a:solidFill>
                <a:latin typeface="Arial" panose="020B0604020202020204" pitchFamily="34" charset="0"/>
              </a:rPr>
              <a:t>c = c + 20;</a:t>
            </a:r>
          </a:p>
          <a:p>
            <a:pPr eaLnBrk="1" hangingPunct="1">
              <a:spcBef>
                <a:spcPct val="0"/>
              </a:spcBef>
              <a:buClrTx/>
              <a:buFontTx/>
              <a:buNone/>
            </a:pPr>
            <a:r>
              <a:rPr lang="en-US" altLang="zh-CN" sz="2400" b="1">
                <a:solidFill>
                  <a:srgbClr val="000000"/>
                </a:solidFill>
                <a:latin typeface="Arial" panose="020B0604020202020204" pitchFamily="34" charset="0"/>
              </a:rPr>
              <a:t>   } while (</a:t>
            </a:r>
            <a:r>
              <a:rPr lang="en-US" altLang="zh-CN" sz="2400" b="1">
                <a:solidFill>
                  <a:srgbClr val="FF3300"/>
                </a:solidFill>
                <a:latin typeface="Arial" panose="020B0604020202020204" pitchFamily="34" charset="0"/>
              </a:rPr>
              <a:t>c &lt;= 250</a:t>
            </a:r>
            <a:r>
              <a:rPr lang="en-US" altLang="zh-CN" sz="2400" b="1">
                <a:solidFill>
                  <a:srgbClr val="000000"/>
                </a:solidFill>
                <a:latin typeface="Arial" panose="020B0604020202020204" pitchFamily="34" charset="0"/>
              </a:rPr>
              <a:t>);</a:t>
            </a:r>
          </a:p>
          <a:p>
            <a:pPr eaLnBrk="1" hangingPunct="1">
              <a:spcBef>
                <a:spcPct val="0"/>
              </a:spcBef>
              <a:buClrTx/>
              <a:buFontTx/>
              <a:buNone/>
            </a:pPr>
            <a:r>
              <a:rPr lang="en-US" altLang="zh-CN" sz="2400" b="1">
                <a:solidFill>
                  <a:srgbClr val="000000"/>
                </a:solidFill>
                <a:latin typeface="Arial" panose="020B0604020202020204" pitchFamily="34" charset="0"/>
              </a:rPr>
              <a:t>   return 0;</a:t>
            </a:r>
          </a:p>
          <a:p>
            <a:pPr eaLnBrk="1" hangingPunct="1">
              <a:spcBef>
                <a:spcPct val="0"/>
              </a:spcBef>
              <a:buClrTx/>
              <a:buFontTx/>
              <a:buNone/>
            </a:pPr>
            <a:r>
              <a:rPr lang="en-US" altLang="zh-CN" sz="2400" b="1">
                <a:solidFill>
                  <a:srgbClr val="000000"/>
                </a:solidFill>
                <a:latin typeface="Arial" panose="020B0604020202020204" pitchFamily="34" charset="0"/>
              </a:rPr>
              <a:t>} </a:t>
            </a:r>
            <a:endParaRPr lang="zh-CN" altLang="en-US" sz="2400" b="1">
              <a:solidFill>
                <a:schemeClr val="tx1"/>
              </a:solidFill>
              <a:latin typeface="Arial" panose="020B0604020202020204" pitchFamily="34" charset="0"/>
              <a:ea typeface="黑体" panose="02010609060101010101" pitchFamily="49" charset="-122"/>
              <a:cs typeface="Courier New" panose="020703090202050204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3"/>
                                        </p:tgtEl>
                                        <p:attrNameLst>
                                          <p:attrName>style.visibility</p:attrName>
                                        </p:attrNameLst>
                                      </p:cBhvr>
                                      <p:to>
                                        <p:strVal val="visible"/>
                                      </p:to>
                                    </p:set>
                                    <p:animEffect transition="in" filter="blinds(horizontal)">
                                      <p:cBhvr>
                                        <p:cTn id="7" dur="500"/>
                                        <p:tgtEl>
                                          <p:spTgt spid="163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solidFill>
                  <a:schemeClr val="bg2"/>
                </a:solidFill>
              </a:rPr>
              <a:t>思考</a:t>
            </a:r>
          </a:p>
        </p:txBody>
      </p:sp>
      <p:sp>
        <p:nvSpPr>
          <p:cNvPr id="164867" name="Rectangle 3"/>
          <p:cNvSpPr>
            <a:spLocks noGrp="1" noChangeArrowheads="1"/>
          </p:cNvSpPr>
          <p:nvPr>
            <p:ph type="body" idx="1"/>
          </p:nvPr>
        </p:nvSpPr>
        <p:spPr>
          <a:xfrm>
            <a:off x="468313" y="1268413"/>
            <a:ext cx="8229600" cy="5000625"/>
          </a:xfrm>
        </p:spPr>
        <p:txBody>
          <a:bodyPr/>
          <a:lstStyle/>
          <a:p>
            <a:pPr>
              <a:buClr>
                <a:srgbClr val="0066FF"/>
              </a:buClr>
              <a:buFont typeface="Wingdings" panose="05000000000000000000" pitchFamily="2" charset="2"/>
              <a:buChar char="p"/>
            </a:pPr>
            <a:r>
              <a:rPr lang="zh-CN" altLang="en-US" sz="3200" smtClean="0">
                <a:ea typeface="黑体" panose="02010609060101010101" pitchFamily="49" charset="-122"/>
              </a:rPr>
              <a:t>如何计算</a:t>
            </a:r>
            <a:r>
              <a:rPr lang="en-US" altLang="zh-CN" sz="3200" smtClean="0">
                <a:ea typeface="宋体" panose="02010600030101010101" pitchFamily="2" charset="-122"/>
              </a:rPr>
              <a:t>sum=1+3+5+7+…+99</a:t>
            </a:r>
            <a:r>
              <a:rPr lang="zh-CN" altLang="en-US" sz="3200" smtClean="0">
                <a:ea typeface="黑体" panose="02010609060101010101" pitchFamily="49" charset="-122"/>
              </a:rPr>
              <a:t>的累加和？</a:t>
            </a:r>
          </a:p>
          <a:p>
            <a:pPr>
              <a:buClr>
                <a:srgbClr val="0066FF"/>
              </a:buClr>
              <a:buFont typeface="Wingdings" panose="05000000000000000000" pitchFamily="2" charset="2"/>
              <a:buChar char="p"/>
            </a:pPr>
            <a:r>
              <a:rPr lang="zh-CN" altLang="en-US" sz="3200" smtClean="0">
                <a:ea typeface="黑体" panose="02010609060101010101" pitchFamily="49" charset="-122"/>
              </a:rPr>
              <a:t>如何计算</a:t>
            </a:r>
            <a:r>
              <a:rPr lang="en-US" altLang="zh-CN" sz="3200" smtClean="0">
                <a:ea typeface="宋体" panose="02010600030101010101" pitchFamily="2" charset="-122"/>
              </a:rPr>
              <a:t>sum=2+4+6+8+…+100</a:t>
            </a:r>
            <a:r>
              <a:rPr lang="zh-CN" altLang="en-US" sz="3200" smtClean="0">
                <a:ea typeface="黑体" panose="02010609060101010101" pitchFamily="49" charset="-122"/>
              </a:rPr>
              <a:t>的累加和？</a:t>
            </a:r>
          </a:p>
          <a:p>
            <a:pPr>
              <a:buClr>
                <a:srgbClr val="0066FF"/>
              </a:buClr>
              <a:buFont typeface="Wingdings" panose="05000000000000000000" pitchFamily="2" charset="2"/>
              <a:buChar char="p"/>
            </a:pPr>
            <a:r>
              <a:rPr lang="zh-CN" altLang="en-US" sz="3200" smtClean="0">
                <a:ea typeface="黑体" panose="02010609060101010101" pitchFamily="49" charset="-122"/>
              </a:rPr>
              <a:t>如何计算</a:t>
            </a:r>
            <a:r>
              <a:rPr lang="en-US" altLang="zh-CN" sz="3200" smtClean="0">
                <a:ea typeface="宋体" panose="02010600030101010101" pitchFamily="2" charset="-122"/>
              </a:rPr>
              <a:t>sum=1!+2!+3!+…+10!</a:t>
            </a:r>
            <a:r>
              <a:rPr lang="zh-CN" altLang="en-US" sz="3200" smtClean="0">
                <a:ea typeface="黑体" panose="02010609060101010101" pitchFamily="49" charset="-122"/>
              </a:rPr>
              <a:t>的累加和？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64867">
                                            <p:txEl>
                                              <p:pRg st="0" end="0"/>
                                            </p:txEl>
                                          </p:spTgt>
                                        </p:tgtEl>
                                        <p:attrNameLst>
                                          <p:attrName>style.visibility</p:attrName>
                                        </p:attrNameLst>
                                      </p:cBhvr>
                                      <p:to>
                                        <p:strVal val="visible"/>
                                      </p:to>
                                    </p:set>
                                    <p:anim calcmode="discrete" valueType="clr">
                                      <p:cBhvr override="childStyle">
                                        <p:cTn id="7" dur="80"/>
                                        <p:tgtEl>
                                          <p:spTgt spid="16486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4867">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64867">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grpId="0" nodeType="clickEffect">
                                  <p:stCondLst>
                                    <p:cond delay="0"/>
                                  </p:stCondLst>
                                  <p:iterate type="lt">
                                    <p:tmPct val="50000"/>
                                  </p:iterate>
                                  <p:childTnLst>
                                    <p:set>
                                      <p:cBhvr>
                                        <p:cTn id="13" dur="1" fill="hold">
                                          <p:stCondLst>
                                            <p:cond delay="0"/>
                                          </p:stCondLst>
                                        </p:cTn>
                                        <p:tgtEl>
                                          <p:spTgt spid="164867">
                                            <p:txEl>
                                              <p:pRg st="1" end="1"/>
                                            </p:txEl>
                                          </p:spTgt>
                                        </p:tgtEl>
                                        <p:attrNameLst>
                                          <p:attrName>style.visibility</p:attrName>
                                        </p:attrNameLst>
                                      </p:cBhvr>
                                      <p:to>
                                        <p:strVal val="visible"/>
                                      </p:to>
                                    </p:set>
                                    <p:anim calcmode="discrete" valueType="clr">
                                      <p:cBhvr override="childStyle">
                                        <p:cTn id="14" dur="80"/>
                                        <p:tgtEl>
                                          <p:spTgt spid="16486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4867">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64867">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164867">
                                            <p:txEl>
                                              <p:pRg st="2" end="2"/>
                                            </p:txEl>
                                          </p:spTgt>
                                        </p:tgtEl>
                                        <p:attrNameLst>
                                          <p:attrName>style.visibility</p:attrName>
                                        </p:attrNameLst>
                                      </p:cBhvr>
                                      <p:to>
                                        <p:strVal val="visible"/>
                                      </p:to>
                                    </p:set>
                                    <p:anim calcmode="discrete" valueType="clr">
                                      <p:cBhvr override="childStyle">
                                        <p:cTn id="21" dur="80"/>
                                        <p:tgtEl>
                                          <p:spTgt spid="1648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164867">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16486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smtClean="0">
                <a:solidFill>
                  <a:srgbClr val="FF0000"/>
                </a:solidFill>
              </a:rPr>
              <a:t>嵌套</a:t>
            </a:r>
            <a:r>
              <a:rPr lang="zh-CN" altLang="en-US" smtClean="0">
                <a:solidFill>
                  <a:schemeClr val="bg2"/>
                </a:solidFill>
              </a:rPr>
              <a:t> </a:t>
            </a:r>
            <a:r>
              <a:rPr lang="en-US" altLang="zh-CN" smtClean="0">
                <a:solidFill>
                  <a:schemeClr val="bg2"/>
                </a:solidFill>
              </a:rPr>
              <a:t>while </a:t>
            </a:r>
            <a:r>
              <a:rPr lang="zh-CN" altLang="en-US" smtClean="0">
                <a:solidFill>
                  <a:schemeClr val="bg2"/>
                </a:solidFill>
              </a:rPr>
              <a:t>循环</a:t>
            </a:r>
          </a:p>
        </p:txBody>
      </p:sp>
      <p:sp>
        <p:nvSpPr>
          <p:cNvPr id="165891" name="Rectangle 3"/>
          <p:cNvSpPr>
            <a:spLocks noChangeArrowheads="1"/>
          </p:cNvSpPr>
          <p:nvPr/>
        </p:nvSpPr>
        <p:spPr bwMode="auto">
          <a:xfrm>
            <a:off x="1042988" y="1341438"/>
            <a:ext cx="6337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buClr>
                <a:srgbClr val="339966"/>
              </a:buClr>
              <a:buFont typeface="Wingdings" panose="05000000000000000000" pitchFamily="2" charset="2"/>
              <a:buChar char="q"/>
            </a:pPr>
            <a:r>
              <a:rPr lang="zh-CN" altLang="en-US" sz="2400">
                <a:solidFill>
                  <a:schemeClr val="tx1"/>
                </a:solidFill>
                <a:latin typeface="Arial" panose="020B0604020202020204" pitchFamily="34" charset="0"/>
              </a:rPr>
              <a:t> </a:t>
            </a:r>
            <a:r>
              <a:rPr lang="zh-CN" altLang="en-US" sz="2400">
                <a:latin typeface="Arial" panose="020B0604020202020204" pitchFamily="34" charset="0"/>
                <a:ea typeface="黑体" panose="02010609060101010101" pitchFamily="49" charset="-122"/>
              </a:rPr>
              <a:t>嵌套 </a:t>
            </a:r>
            <a:r>
              <a:rPr lang="en-US" altLang="zh-CN" sz="2400">
                <a:latin typeface="Arial" panose="020B0604020202020204" pitchFamily="34" charset="0"/>
                <a:ea typeface="黑体" panose="02010609060101010101" pitchFamily="49" charset="-122"/>
              </a:rPr>
              <a:t>while </a:t>
            </a:r>
            <a:r>
              <a:rPr lang="zh-CN" altLang="en-US" sz="2400">
                <a:latin typeface="Arial" panose="020B0604020202020204" pitchFamily="34" charset="0"/>
                <a:ea typeface="黑体" panose="02010609060101010101" pitchFamily="49" charset="-122"/>
              </a:rPr>
              <a:t>循环的语法</a:t>
            </a:r>
          </a:p>
        </p:txBody>
      </p:sp>
      <p:sp>
        <p:nvSpPr>
          <p:cNvPr id="165892" name="Rectangle 4"/>
          <p:cNvSpPr>
            <a:spLocks noChangeArrowheads="1"/>
          </p:cNvSpPr>
          <p:nvPr/>
        </p:nvSpPr>
        <p:spPr bwMode="auto">
          <a:xfrm>
            <a:off x="1403350" y="2138363"/>
            <a:ext cx="2305050" cy="2854325"/>
          </a:xfrm>
          <a:prstGeom prst="rect">
            <a:avLst/>
          </a:prstGeom>
          <a:solidFill>
            <a:srgbClr val="FFFFCC"/>
          </a:solidFill>
          <a:ln w="1587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6286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sv-SE" altLang="zh-CN" sz="1800" b="1">
                <a:latin typeface="Arial" panose="020B0604020202020204" pitchFamily="34" charset="0"/>
              </a:rPr>
              <a:t>while(i &lt;= 10)</a:t>
            </a:r>
            <a:endParaRPr lang="en-US" altLang="zh-CN" sz="1800" b="1">
              <a:latin typeface="Arial" panose="020B0604020202020204" pitchFamily="34" charset="0"/>
            </a:endParaRPr>
          </a:p>
          <a:p>
            <a:pPr eaLnBrk="1" hangingPunct="1">
              <a:spcBef>
                <a:spcPct val="0"/>
              </a:spcBef>
              <a:buClrTx/>
              <a:buFontTx/>
              <a:buNone/>
            </a:pPr>
            <a:r>
              <a:rPr lang="sv-SE" altLang="zh-CN" sz="1800" b="1">
                <a:latin typeface="Arial" panose="020B0604020202020204" pitchFamily="34" charset="0"/>
              </a:rPr>
              <a:t>{</a:t>
            </a:r>
            <a:endParaRPr lang="en-US" altLang="zh-CN" sz="1800" b="1">
              <a:latin typeface="Arial" panose="020B0604020202020204" pitchFamily="34" charset="0"/>
            </a:endParaRPr>
          </a:p>
          <a:p>
            <a:pPr eaLnBrk="1" hangingPunct="1">
              <a:spcBef>
                <a:spcPct val="0"/>
              </a:spcBef>
              <a:buClrTx/>
              <a:buFontTx/>
              <a:buNone/>
            </a:pPr>
            <a:r>
              <a:rPr lang="sv-SE" altLang="zh-CN" sz="1800" b="1">
                <a:latin typeface="Arial" panose="020B0604020202020204" pitchFamily="34" charset="0"/>
              </a:rPr>
              <a:t>     . . .</a:t>
            </a:r>
          </a:p>
          <a:p>
            <a:pPr eaLnBrk="1" hangingPunct="1">
              <a:spcBef>
                <a:spcPct val="0"/>
              </a:spcBef>
              <a:buClrTx/>
              <a:buFontTx/>
              <a:buNone/>
            </a:pPr>
            <a:r>
              <a:rPr lang="sv-SE" altLang="zh-CN" sz="1800" b="1">
                <a:latin typeface="Arial" panose="020B0604020202020204" pitchFamily="34" charset="0"/>
              </a:rPr>
              <a:t>    while (i &lt;= j)</a:t>
            </a:r>
            <a:endParaRPr lang="en-US" altLang="zh-CN" sz="1800" b="1">
              <a:latin typeface="Arial" panose="020B0604020202020204" pitchFamily="34" charset="0"/>
            </a:endParaRPr>
          </a:p>
          <a:p>
            <a:pPr eaLnBrk="1" hangingPunct="1">
              <a:spcBef>
                <a:spcPct val="0"/>
              </a:spcBef>
              <a:buClrTx/>
              <a:buFontTx/>
              <a:buNone/>
            </a:pPr>
            <a:r>
              <a:rPr lang="sv-SE" altLang="zh-CN" sz="1800" b="1">
                <a:latin typeface="Arial" panose="020B0604020202020204" pitchFamily="34" charset="0"/>
              </a:rPr>
              <a:t>    {</a:t>
            </a:r>
            <a:endParaRPr lang="en-US" altLang="zh-CN" sz="1800" b="1">
              <a:latin typeface="Arial" panose="020B0604020202020204" pitchFamily="34" charset="0"/>
            </a:endParaRPr>
          </a:p>
          <a:p>
            <a:pPr eaLnBrk="1" hangingPunct="1">
              <a:spcBef>
                <a:spcPct val="0"/>
              </a:spcBef>
              <a:buClrTx/>
              <a:buFontTx/>
              <a:buNone/>
            </a:pPr>
            <a:r>
              <a:rPr lang="sv-SE" altLang="zh-CN" sz="1800" b="1">
                <a:latin typeface="Arial" panose="020B0604020202020204" pitchFamily="34" charset="0"/>
              </a:rPr>
              <a:t>         . . .</a:t>
            </a:r>
            <a:endParaRPr lang="en-US" altLang="zh-CN" sz="1800" b="1">
              <a:latin typeface="Arial" panose="020B0604020202020204" pitchFamily="34" charset="0"/>
            </a:endParaRPr>
          </a:p>
          <a:p>
            <a:pPr eaLnBrk="1" hangingPunct="1">
              <a:spcBef>
                <a:spcPct val="0"/>
              </a:spcBef>
              <a:buClrTx/>
              <a:buFontTx/>
              <a:buNone/>
            </a:pPr>
            <a:r>
              <a:rPr lang="sv-SE" altLang="zh-CN" sz="1800" b="1">
                <a:latin typeface="Arial" panose="020B0604020202020204" pitchFamily="34" charset="0"/>
              </a:rPr>
              <a:t>         . . .</a:t>
            </a:r>
            <a:endParaRPr lang="en-US" altLang="zh-CN" sz="1800" b="1">
              <a:latin typeface="Arial" panose="020B0604020202020204" pitchFamily="34" charset="0"/>
            </a:endParaRPr>
          </a:p>
          <a:p>
            <a:pPr eaLnBrk="1" hangingPunct="1">
              <a:spcBef>
                <a:spcPct val="0"/>
              </a:spcBef>
              <a:buClrTx/>
              <a:buFontTx/>
              <a:buNone/>
            </a:pPr>
            <a:r>
              <a:rPr lang="sv-SE" altLang="zh-CN" sz="1800" b="1">
                <a:latin typeface="Arial" panose="020B0604020202020204" pitchFamily="34" charset="0"/>
              </a:rPr>
              <a:t>     }</a:t>
            </a:r>
            <a:endParaRPr lang="en-US" altLang="zh-CN" sz="1800" b="1">
              <a:latin typeface="Arial" panose="020B0604020202020204" pitchFamily="34" charset="0"/>
            </a:endParaRPr>
          </a:p>
          <a:p>
            <a:pPr eaLnBrk="1" hangingPunct="1">
              <a:spcBef>
                <a:spcPct val="0"/>
              </a:spcBef>
              <a:buClrTx/>
              <a:buFontTx/>
              <a:buNone/>
            </a:pPr>
            <a:r>
              <a:rPr lang="sv-SE" altLang="zh-CN" sz="1800" b="1">
                <a:latin typeface="Arial" panose="020B0604020202020204" pitchFamily="34" charset="0"/>
              </a:rPr>
              <a:t>      . . .</a:t>
            </a:r>
            <a:endParaRPr lang="en-US" altLang="zh-CN" sz="1800" b="1">
              <a:latin typeface="Arial" panose="020B0604020202020204" pitchFamily="34" charset="0"/>
            </a:endParaRPr>
          </a:p>
          <a:p>
            <a:pPr eaLnBrk="1" hangingPunct="1">
              <a:spcBef>
                <a:spcPct val="0"/>
              </a:spcBef>
              <a:buClrTx/>
              <a:buFontTx/>
              <a:buNone/>
            </a:pPr>
            <a:r>
              <a:rPr lang="sv-SE" altLang="zh-CN" sz="1800" b="1">
                <a:latin typeface="Arial" panose="020B0604020202020204" pitchFamily="34" charset="0"/>
              </a:rPr>
              <a:t>}</a:t>
            </a:r>
          </a:p>
        </p:txBody>
      </p:sp>
      <p:sp>
        <p:nvSpPr>
          <p:cNvPr id="165893" name="AutoShape 5"/>
          <p:cNvSpPr>
            <a:spLocks noChangeArrowheads="1"/>
          </p:cNvSpPr>
          <p:nvPr/>
        </p:nvSpPr>
        <p:spPr bwMode="auto">
          <a:xfrm>
            <a:off x="900113" y="2278063"/>
            <a:ext cx="3455987" cy="2592387"/>
          </a:xfrm>
          <a:prstGeom prst="bracePair">
            <a:avLst>
              <a:gd name="adj" fmla="val 8333"/>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65894" name="Text Box 6"/>
          <p:cNvSpPr txBox="1">
            <a:spLocks noChangeArrowheads="1"/>
          </p:cNvSpPr>
          <p:nvPr/>
        </p:nvSpPr>
        <p:spPr bwMode="auto">
          <a:xfrm>
            <a:off x="4427538" y="3430588"/>
            <a:ext cx="1512887" cy="379412"/>
          </a:xfrm>
          <a:prstGeom prst="rect">
            <a:avLst/>
          </a:prstGeom>
          <a:gradFill rotWithShape="1">
            <a:gsLst>
              <a:gs pos="0">
                <a:srgbClr val="00CC99"/>
              </a:gs>
              <a:gs pos="100000">
                <a:srgbClr val="FFFFFF"/>
              </a:gs>
            </a:gsLst>
            <a:lin ang="5400000" scaled="1"/>
          </a:gradFill>
          <a:ln w="127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50000"/>
              </a:spcBef>
              <a:buClrTx/>
              <a:buFontTx/>
              <a:buNone/>
            </a:pPr>
            <a:r>
              <a:rPr lang="zh-CN" altLang="en-US" sz="1800">
                <a:latin typeface="Arial" panose="020B0604020202020204" pitchFamily="34" charset="0"/>
                <a:ea typeface="黑体" panose="02010609060101010101" pitchFamily="49" charset="-122"/>
              </a:rPr>
              <a:t>外循环</a:t>
            </a:r>
          </a:p>
        </p:txBody>
      </p:sp>
      <p:sp>
        <p:nvSpPr>
          <p:cNvPr id="165895" name="AutoShape 7"/>
          <p:cNvSpPr>
            <a:spLocks noChangeArrowheads="1"/>
          </p:cNvSpPr>
          <p:nvPr/>
        </p:nvSpPr>
        <p:spPr bwMode="auto">
          <a:xfrm>
            <a:off x="1331913" y="3068638"/>
            <a:ext cx="2160587" cy="1439862"/>
          </a:xfrm>
          <a:prstGeom prst="bracePair">
            <a:avLst>
              <a:gd name="adj" fmla="val 8333"/>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65896" name="Text Box 8"/>
          <p:cNvSpPr txBox="1">
            <a:spLocks noChangeArrowheads="1"/>
          </p:cNvSpPr>
          <p:nvPr/>
        </p:nvSpPr>
        <p:spPr bwMode="auto">
          <a:xfrm>
            <a:off x="4427538" y="4149725"/>
            <a:ext cx="1512887" cy="379413"/>
          </a:xfrm>
          <a:prstGeom prst="rect">
            <a:avLst/>
          </a:prstGeom>
          <a:gradFill rotWithShape="1">
            <a:gsLst>
              <a:gs pos="0">
                <a:srgbClr val="FF3300"/>
              </a:gs>
              <a:gs pos="100000">
                <a:srgbClr val="FFFFFF"/>
              </a:gs>
            </a:gsLst>
            <a:lin ang="5400000" scaled="1"/>
          </a:gradFill>
          <a:ln w="127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50000"/>
              </a:spcBef>
              <a:buClrTx/>
              <a:buFontTx/>
              <a:buNone/>
            </a:pPr>
            <a:r>
              <a:rPr lang="zh-CN" altLang="en-US" sz="1800">
                <a:latin typeface="Arial" panose="020B0604020202020204" pitchFamily="34" charset="0"/>
                <a:ea typeface="黑体" panose="02010609060101010101" pitchFamily="49" charset="-122"/>
              </a:rPr>
              <a:t>内循环</a:t>
            </a:r>
          </a:p>
        </p:txBody>
      </p:sp>
      <p:sp>
        <p:nvSpPr>
          <p:cNvPr id="165897" name="AutoShape 9"/>
          <p:cNvSpPr>
            <a:spLocks noChangeArrowheads="1"/>
          </p:cNvSpPr>
          <p:nvPr/>
        </p:nvSpPr>
        <p:spPr bwMode="auto">
          <a:xfrm>
            <a:off x="6084888" y="3502025"/>
            <a:ext cx="792162" cy="1079500"/>
          </a:xfrm>
          <a:prstGeom prst="curvedLeftArrow">
            <a:avLst>
              <a:gd name="adj1" fmla="val 27255"/>
              <a:gd name="adj2" fmla="val 54509"/>
              <a:gd name="adj3" fmla="val 33333"/>
            </a:avLst>
          </a:prstGeom>
          <a:gradFill rotWithShape="1">
            <a:gsLst>
              <a:gs pos="0">
                <a:srgbClr val="FF9900"/>
              </a:gs>
              <a:gs pos="50000">
                <a:srgbClr val="FFFFFF"/>
              </a:gs>
              <a:gs pos="100000">
                <a:srgbClr val="FF9900"/>
              </a:gs>
            </a:gsLst>
            <a:lin ang="5400000" scaled="1"/>
          </a:gra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65898" name="Text Box 10"/>
          <p:cNvSpPr txBox="1">
            <a:spLocks noChangeArrowheads="1"/>
          </p:cNvSpPr>
          <p:nvPr/>
        </p:nvSpPr>
        <p:spPr bwMode="auto">
          <a:xfrm>
            <a:off x="4787900" y="2349500"/>
            <a:ext cx="4032250" cy="835025"/>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50000"/>
              </a:spcBef>
              <a:buClrTx/>
              <a:buFontTx/>
              <a:buNone/>
            </a:pPr>
            <a:r>
              <a:rPr lang="zh-CN" altLang="en-US" sz="2400">
                <a:latin typeface="Arial" panose="020B0604020202020204" pitchFamily="34" charset="0"/>
                <a:ea typeface="黑体" panose="02010609060101010101" pitchFamily="49" charset="-122"/>
              </a:rPr>
              <a:t>只有在内循环完全结束后，外循环才会进行下一趟。</a:t>
            </a:r>
          </a:p>
        </p:txBody>
      </p:sp>
      <p:sp>
        <p:nvSpPr>
          <p:cNvPr id="165899" name="Line 11"/>
          <p:cNvSpPr>
            <a:spLocks noChangeShapeType="1"/>
          </p:cNvSpPr>
          <p:nvPr/>
        </p:nvSpPr>
        <p:spPr bwMode="auto">
          <a:xfrm>
            <a:off x="3635375" y="3933825"/>
            <a:ext cx="865188" cy="36036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 calcmode="lin" valueType="num">
                                      <p:cBhvr additive="base">
                                        <p:cTn id="7" dur="500" fill="hold"/>
                                        <p:tgtEl>
                                          <p:spTgt spid="165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5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65892"/>
                                        </p:tgtEl>
                                        <p:attrNameLst>
                                          <p:attrName>style.visibility</p:attrName>
                                        </p:attrNameLst>
                                      </p:cBhvr>
                                      <p:to>
                                        <p:strVal val="visible"/>
                                      </p:to>
                                    </p:set>
                                    <p:animEffect transition="in" filter="blinds(horizontal)">
                                      <p:cBhvr>
                                        <p:cTn id="13" dur="500"/>
                                        <p:tgtEl>
                                          <p:spTgt spid="165892"/>
                                        </p:tgtEl>
                                      </p:cBhvr>
                                    </p:animEffect>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165893"/>
                                        </p:tgtEl>
                                        <p:attrNameLst>
                                          <p:attrName>style.visibility</p:attrName>
                                        </p:attrNameLst>
                                      </p:cBhvr>
                                      <p:to>
                                        <p:strVal val="visible"/>
                                      </p:to>
                                    </p:set>
                                    <p:animEffect transition="in" filter="blinds(horizontal)">
                                      <p:cBhvr>
                                        <p:cTn id="17" dur="500"/>
                                        <p:tgtEl>
                                          <p:spTgt spid="165893"/>
                                        </p:tgtEl>
                                      </p:cBhvr>
                                    </p:animEffect>
                                  </p:childTnLst>
                                </p:cTn>
                              </p:par>
                            </p:childTnLst>
                          </p:cTn>
                        </p:par>
                        <p:par>
                          <p:cTn id="18" fill="hold" nodeType="afterGroup">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165894"/>
                                        </p:tgtEl>
                                        <p:attrNameLst>
                                          <p:attrName>style.visibility</p:attrName>
                                        </p:attrNameLst>
                                      </p:cBhvr>
                                      <p:to>
                                        <p:strVal val="visible"/>
                                      </p:to>
                                    </p:set>
                                    <p:animEffect transition="in" filter="blinds(horizontal)">
                                      <p:cBhvr>
                                        <p:cTn id="21" dur="500"/>
                                        <p:tgtEl>
                                          <p:spTgt spid="165894"/>
                                        </p:tgtEl>
                                      </p:cBhvr>
                                    </p:animEffect>
                                  </p:childTnLst>
                                </p:cTn>
                              </p:par>
                            </p:childTnLst>
                          </p:cTn>
                        </p:par>
                        <p:par>
                          <p:cTn id="22" fill="hold" nodeType="afterGroup">
                            <p:stCondLst>
                              <p:cond delay="1500"/>
                            </p:stCondLst>
                            <p:childTnLst>
                              <p:par>
                                <p:cTn id="23" presetID="3" presetClass="entr" presetSubtype="10" fill="hold" grpId="0" nodeType="afterEffect">
                                  <p:stCondLst>
                                    <p:cond delay="0"/>
                                  </p:stCondLst>
                                  <p:childTnLst>
                                    <p:set>
                                      <p:cBhvr>
                                        <p:cTn id="24" dur="1" fill="hold">
                                          <p:stCondLst>
                                            <p:cond delay="0"/>
                                          </p:stCondLst>
                                        </p:cTn>
                                        <p:tgtEl>
                                          <p:spTgt spid="165895"/>
                                        </p:tgtEl>
                                        <p:attrNameLst>
                                          <p:attrName>style.visibility</p:attrName>
                                        </p:attrNameLst>
                                      </p:cBhvr>
                                      <p:to>
                                        <p:strVal val="visible"/>
                                      </p:to>
                                    </p:set>
                                    <p:animEffect transition="in" filter="blinds(horizontal)">
                                      <p:cBhvr>
                                        <p:cTn id="25" dur="500"/>
                                        <p:tgtEl>
                                          <p:spTgt spid="16589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65899"/>
                                        </p:tgtEl>
                                        <p:attrNameLst>
                                          <p:attrName>style.visibility</p:attrName>
                                        </p:attrNameLst>
                                      </p:cBhvr>
                                      <p:to>
                                        <p:strVal val="visible"/>
                                      </p:to>
                                    </p:set>
                                    <p:animEffect transition="in" filter="wipe(up)">
                                      <p:cBhvr>
                                        <p:cTn id="28" dur="500"/>
                                        <p:tgtEl>
                                          <p:spTgt spid="165899"/>
                                        </p:tgtEl>
                                      </p:cBhvr>
                                    </p:animEffect>
                                  </p:childTnLst>
                                </p:cTn>
                              </p:par>
                            </p:childTnLst>
                          </p:cTn>
                        </p:par>
                        <p:par>
                          <p:cTn id="29" fill="hold" nodeType="afterGroup">
                            <p:stCondLst>
                              <p:cond delay="2000"/>
                            </p:stCondLst>
                            <p:childTnLst>
                              <p:par>
                                <p:cTn id="30" presetID="3" presetClass="entr" presetSubtype="10" fill="hold" grpId="0" nodeType="afterEffect">
                                  <p:stCondLst>
                                    <p:cond delay="0"/>
                                  </p:stCondLst>
                                  <p:childTnLst>
                                    <p:set>
                                      <p:cBhvr>
                                        <p:cTn id="31" dur="1" fill="hold">
                                          <p:stCondLst>
                                            <p:cond delay="0"/>
                                          </p:stCondLst>
                                        </p:cTn>
                                        <p:tgtEl>
                                          <p:spTgt spid="165896"/>
                                        </p:tgtEl>
                                        <p:attrNameLst>
                                          <p:attrName>style.visibility</p:attrName>
                                        </p:attrNameLst>
                                      </p:cBhvr>
                                      <p:to>
                                        <p:strVal val="visible"/>
                                      </p:to>
                                    </p:set>
                                    <p:animEffect transition="in" filter="blinds(horizontal)">
                                      <p:cBhvr>
                                        <p:cTn id="32" dur="500"/>
                                        <p:tgtEl>
                                          <p:spTgt spid="16589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165894"/>
                                        </p:tgtEl>
                                        <p:attrNameLst>
                                          <p:attrName>style.visibility</p:attrName>
                                        </p:attrNameLst>
                                      </p:cBhvr>
                                      <p:to>
                                        <p:strVal val="visible"/>
                                      </p:to>
                                    </p:set>
                                    <p:animEffect transition="in" filter="blinds(horizontal)">
                                      <p:cBhvr>
                                        <p:cTn id="37" dur="500"/>
                                        <p:tgtEl>
                                          <p:spTgt spid="165894"/>
                                        </p:tgtEl>
                                      </p:cBhvr>
                                    </p:animEffect>
                                  </p:childTnLst>
                                </p:cTn>
                              </p:par>
                            </p:childTnLst>
                          </p:cTn>
                        </p:par>
                        <p:par>
                          <p:cTn id="38" fill="hold" nodeType="afterGroup">
                            <p:stCondLst>
                              <p:cond delay="500"/>
                            </p:stCondLst>
                            <p:childTnLst>
                              <p:par>
                                <p:cTn id="39" presetID="3" presetClass="entr" presetSubtype="10" fill="hold" grpId="1" nodeType="afterEffect">
                                  <p:stCondLst>
                                    <p:cond delay="0"/>
                                  </p:stCondLst>
                                  <p:childTnLst>
                                    <p:set>
                                      <p:cBhvr>
                                        <p:cTn id="40" dur="1" fill="hold">
                                          <p:stCondLst>
                                            <p:cond delay="0"/>
                                          </p:stCondLst>
                                        </p:cTn>
                                        <p:tgtEl>
                                          <p:spTgt spid="165896"/>
                                        </p:tgtEl>
                                        <p:attrNameLst>
                                          <p:attrName>style.visibility</p:attrName>
                                        </p:attrNameLst>
                                      </p:cBhvr>
                                      <p:to>
                                        <p:strVal val="visible"/>
                                      </p:to>
                                    </p:set>
                                    <p:animEffect transition="in" filter="blinds(horizontal)">
                                      <p:cBhvr>
                                        <p:cTn id="41" dur="500"/>
                                        <p:tgtEl>
                                          <p:spTgt spid="165896"/>
                                        </p:tgtEl>
                                      </p:cBhvr>
                                    </p:animEffect>
                                  </p:childTnLst>
                                </p:cTn>
                              </p:par>
                            </p:childTnLst>
                          </p:cTn>
                        </p:par>
                        <p:par>
                          <p:cTn id="42" fill="hold" nodeType="afterGroup">
                            <p:stCondLst>
                              <p:cond delay="1000"/>
                            </p:stCondLst>
                            <p:childTnLst>
                              <p:par>
                                <p:cTn id="43" presetID="22" presetClass="entr" presetSubtype="1" fill="hold" grpId="0" nodeType="afterEffect">
                                  <p:stCondLst>
                                    <p:cond delay="0"/>
                                  </p:stCondLst>
                                  <p:childTnLst>
                                    <p:set>
                                      <p:cBhvr>
                                        <p:cTn id="44" dur="1" fill="hold">
                                          <p:stCondLst>
                                            <p:cond delay="0"/>
                                          </p:stCondLst>
                                        </p:cTn>
                                        <p:tgtEl>
                                          <p:spTgt spid="165897"/>
                                        </p:tgtEl>
                                        <p:attrNameLst>
                                          <p:attrName>style.visibility</p:attrName>
                                        </p:attrNameLst>
                                      </p:cBhvr>
                                      <p:to>
                                        <p:strVal val="visible"/>
                                      </p:to>
                                    </p:set>
                                    <p:animEffect transition="in" filter="wipe(up)">
                                      <p:cBhvr>
                                        <p:cTn id="45" dur="500"/>
                                        <p:tgtEl>
                                          <p:spTgt spid="16589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65898"/>
                                        </p:tgtEl>
                                        <p:attrNameLst>
                                          <p:attrName>style.visibility</p:attrName>
                                        </p:attrNameLst>
                                      </p:cBhvr>
                                      <p:to>
                                        <p:strVal val="visible"/>
                                      </p:to>
                                    </p:set>
                                    <p:animEffect transition="in" filter="blinds(horizontal)">
                                      <p:cBhvr>
                                        <p:cTn id="48" dur="500"/>
                                        <p:tgtEl>
                                          <p:spTgt spid="165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nimBg="1"/>
      <p:bldP spid="165893" grpId="0" animBg="1"/>
      <p:bldP spid="165894" grpId="0" animBg="1"/>
      <p:bldP spid="165894" grpId="1" animBg="1"/>
      <p:bldP spid="165895" grpId="0" animBg="1"/>
      <p:bldP spid="165896" grpId="0" animBg="1"/>
      <p:bldP spid="165896" grpId="1" animBg="1"/>
      <p:bldP spid="165897" grpId="0" animBg="1"/>
      <p:bldP spid="165898" grpId="0" animBg="1"/>
      <p:bldP spid="16589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mtClean="0">
                <a:solidFill>
                  <a:schemeClr val="bg2"/>
                </a:solidFill>
              </a:rPr>
              <a:t>嵌套 </a:t>
            </a:r>
            <a:r>
              <a:rPr lang="en-US" altLang="zh-CN" smtClean="0">
                <a:solidFill>
                  <a:schemeClr val="bg2"/>
                </a:solidFill>
              </a:rPr>
              <a:t>while </a:t>
            </a:r>
            <a:r>
              <a:rPr lang="zh-CN" altLang="en-US" smtClean="0">
                <a:solidFill>
                  <a:schemeClr val="bg2"/>
                </a:solidFill>
              </a:rPr>
              <a:t>循环示例</a:t>
            </a:r>
          </a:p>
        </p:txBody>
      </p:sp>
      <p:sp>
        <p:nvSpPr>
          <p:cNvPr id="166915" name="Rectangle 3"/>
          <p:cNvSpPr>
            <a:spLocks noGrp="1" noChangeArrowheads="1"/>
          </p:cNvSpPr>
          <p:nvPr>
            <p:ph type="body" idx="1"/>
          </p:nvPr>
        </p:nvSpPr>
        <p:spPr>
          <a:xfrm>
            <a:off x="468313" y="1125538"/>
            <a:ext cx="8229600" cy="5472112"/>
          </a:xfrm>
        </p:spPr>
        <p:txBody>
          <a:bodyPr/>
          <a:lstStyle/>
          <a:p>
            <a:pPr>
              <a:lnSpc>
                <a:spcPct val="80000"/>
              </a:lnSpc>
              <a:defRPr/>
            </a:pPr>
            <a:r>
              <a:rPr lang="en-US" altLang="zh-CN" sz="2000" dirty="0" smtClean="0">
                <a:ea typeface="宋体" panose="02010600030101010101" pitchFamily="2" charset="-122"/>
              </a:rPr>
              <a:t>//chap6ex6.c</a:t>
            </a:r>
          </a:p>
          <a:p>
            <a:pPr>
              <a:lnSpc>
                <a:spcPct val="80000"/>
              </a:lnSpc>
              <a:defRPr/>
            </a:pPr>
            <a:r>
              <a:rPr lang="en-US" altLang="zh-CN" sz="2000" dirty="0" smtClean="0">
                <a:ea typeface="宋体" panose="02010600030101010101" pitchFamily="2" charset="-122"/>
              </a:rPr>
              <a:t>//</a:t>
            </a:r>
            <a:r>
              <a:rPr lang="zh-CN" altLang="en-US" sz="2000" dirty="0" smtClean="0">
                <a:ea typeface="黑体" panose="02010609060101010101" pitchFamily="49" charset="-122"/>
              </a:rPr>
              <a:t>计算</a:t>
            </a:r>
            <a:r>
              <a:rPr lang="en-US" altLang="zh-CN" sz="2000" dirty="0" smtClean="0">
                <a:ea typeface="宋体" panose="02010600030101010101" pitchFamily="2" charset="-122"/>
              </a:rPr>
              <a:t>sum=1!+2!+3!+…+10!</a:t>
            </a:r>
            <a:r>
              <a:rPr lang="zh-CN" altLang="en-US" sz="2000" dirty="0" smtClean="0">
                <a:ea typeface="黑体" panose="02010609060101010101" pitchFamily="49" charset="-122"/>
              </a:rPr>
              <a:t>的累加和</a:t>
            </a:r>
          </a:p>
          <a:p>
            <a:pPr>
              <a:lnSpc>
                <a:spcPct val="80000"/>
              </a:lnSpc>
              <a:defRPr/>
            </a:pPr>
            <a:r>
              <a:rPr lang="en-US" altLang="zh-CN" sz="2000" dirty="0" smtClean="0">
                <a:ea typeface="宋体" panose="02010600030101010101" pitchFamily="2" charset="-122"/>
              </a:rPr>
              <a:t>#include &lt;</a:t>
            </a:r>
            <a:r>
              <a:rPr lang="en-US" altLang="zh-CN" sz="2000" dirty="0" err="1" smtClean="0">
                <a:ea typeface="宋体" panose="02010600030101010101" pitchFamily="2" charset="-122"/>
              </a:rPr>
              <a:t>stdio.h</a:t>
            </a:r>
            <a:r>
              <a:rPr lang="en-US" altLang="zh-CN" sz="2000" dirty="0" smtClean="0">
                <a:ea typeface="宋体" panose="02010600030101010101" pitchFamily="2" charset="-122"/>
              </a:rPr>
              <a:t>&gt;</a:t>
            </a:r>
          </a:p>
          <a:p>
            <a:pPr>
              <a:lnSpc>
                <a:spcPct val="80000"/>
              </a:lnSpc>
              <a:defRPr/>
            </a:pPr>
            <a:r>
              <a:rPr lang="en-US" altLang="zh-CN" sz="2000" dirty="0" err="1" smtClean="0">
                <a:ea typeface="宋体" panose="02010600030101010101" pitchFamily="2" charset="-122"/>
              </a:rPr>
              <a:t>int</a:t>
            </a:r>
            <a:r>
              <a:rPr lang="en-US" altLang="zh-CN" sz="2000" dirty="0" smtClean="0">
                <a:ea typeface="宋体" panose="02010600030101010101" pitchFamily="2" charset="-122"/>
              </a:rPr>
              <a:t> main( )</a:t>
            </a:r>
          </a:p>
          <a:p>
            <a:pPr>
              <a:lnSpc>
                <a:spcPct val="80000"/>
              </a:lnSpc>
              <a:defRPr/>
            </a:pPr>
            <a:r>
              <a:rPr lang="en-US" altLang="zh-CN" sz="2000" dirty="0" smtClean="0">
                <a:ea typeface="宋体" panose="02010600030101010101" pitchFamily="2" charset="-122"/>
              </a:rPr>
              <a:t>{	</a:t>
            </a:r>
            <a:r>
              <a:rPr lang="en-US" altLang="zh-CN" sz="2000" dirty="0" err="1" smtClean="0">
                <a:ea typeface="宋体" panose="02010600030101010101" pitchFamily="2" charset="-122"/>
              </a:rPr>
              <a:t>int</a:t>
            </a:r>
            <a:r>
              <a:rPr lang="en-US" altLang="zh-CN" sz="2000" dirty="0" smtClean="0">
                <a:ea typeface="宋体" panose="02010600030101010101" pitchFamily="2" charset="-122"/>
              </a:rPr>
              <a:t> </a:t>
            </a:r>
            <a:r>
              <a:rPr lang="en-US" altLang="zh-CN" sz="2000" dirty="0" err="1" smtClean="0">
                <a:ea typeface="宋体" panose="02010600030101010101" pitchFamily="2" charset="-122"/>
              </a:rPr>
              <a:t>i</a:t>
            </a:r>
            <a:r>
              <a:rPr lang="en-US" altLang="zh-CN" sz="2000" dirty="0" smtClean="0">
                <a:ea typeface="宋体" panose="02010600030101010101" pitchFamily="2" charset="-122"/>
              </a:rPr>
              <a:t>=1,j,sum=0;</a:t>
            </a:r>
          </a:p>
          <a:p>
            <a:pPr>
              <a:lnSpc>
                <a:spcPct val="80000"/>
              </a:lnSpc>
              <a:defRPr/>
            </a:pPr>
            <a:r>
              <a:rPr lang="en-US" altLang="zh-CN" sz="2000" dirty="0" smtClean="0">
                <a:ea typeface="宋体" panose="02010600030101010101" pitchFamily="2" charset="-122"/>
              </a:rPr>
              <a:t>	float f ;</a:t>
            </a:r>
          </a:p>
          <a:p>
            <a:pPr>
              <a:lnSpc>
                <a:spcPct val="80000"/>
              </a:lnSpc>
              <a:defRPr/>
            </a:pPr>
            <a:r>
              <a:rPr lang="en-US" altLang="zh-CN" sz="2000" dirty="0" smtClean="0">
                <a:ea typeface="宋体" panose="02010600030101010101" pitchFamily="2" charset="-122"/>
              </a:rPr>
              <a:t>	while( </a:t>
            </a:r>
            <a:r>
              <a:rPr lang="en-US" altLang="zh-CN" sz="2000" dirty="0" err="1" smtClean="0">
                <a:ea typeface="宋体" panose="02010600030101010101" pitchFamily="2" charset="-122"/>
              </a:rPr>
              <a:t>i</a:t>
            </a:r>
            <a:r>
              <a:rPr lang="en-US" altLang="zh-CN" sz="2000" dirty="0" smtClean="0">
                <a:ea typeface="宋体" panose="02010600030101010101" pitchFamily="2" charset="-122"/>
              </a:rPr>
              <a:t> &lt;= 10 )</a:t>
            </a:r>
          </a:p>
          <a:p>
            <a:pPr>
              <a:lnSpc>
                <a:spcPct val="80000"/>
              </a:lnSpc>
              <a:defRPr/>
            </a:pPr>
            <a:r>
              <a:rPr lang="en-US" altLang="zh-CN" sz="2000" dirty="0" smtClean="0">
                <a:ea typeface="宋体" panose="02010600030101010101" pitchFamily="2" charset="-122"/>
              </a:rPr>
              <a:t>	{	</a:t>
            </a:r>
            <a:r>
              <a:rPr lang="en-US" altLang="zh-CN" sz="2000" b="1" dirty="0" smtClean="0">
                <a:solidFill>
                  <a:srgbClr val="FF0000"/>
                </a:solidFill>
                <a:effectLst>
                  <a:outerShdw blurRad="38100" dist="38100" dir="2700000" algn="tl">
                    <a:srgbClr val="000000"/>
                  </a:outerShdw>
                </a:effectLst>
                <a:ea typeface="宋体" panose="02010600030101010101" pitchFamily="2" charset="-122"/>
              </a:rPr>
              <a:t>j = 1;</a:t>
            </a:r>
          </a:p>
          <a:p>
            <a:pPr>
              <a:lnSpc>
                <a:spcPct val="80000"/>
              </a:lnSpc>
              <a:defRPr/>
            </a:pPr>
            <a:r>
              <a:rPr lang="en-US" altLang="zh-CN" sz="2000" b="1" dirty="0" smtClean="0">
                <a:solidFill>
                  <a:srgbClr val="FF0000"/>
                </a:solidFill>
                <a:effectLst>
                  <a:outerShdw blurRad="38100" dist="38100" dir="2700000" algn="tl">
                    <a:srgbClr val="000000"/>
                  </a:outerShdw>
                </a:effectLst>
                <a:ea typeface="宋体" panose="02010600030101010101" pitchFamily="2" charset="-122"/>
              </a:rPr>
              <a:t>		f = 1;</a:t>
            </a:r>
          </a:p>
          <a:p>
            <a:pPr>
              <a:lnSpc>
                <a:spcPct val="80000"/>
              </a:lnSpc>
              <a:defRPr/>
            </a:pPr>
            <a:r>
              <a:rPr lang="en-US" altLang="zh-CN" sz="2000" b="1" dirty="0" smtClean="0">
                <a:solidFill>
                  <a:srgbClr val="FF0000"/>
                </a:solidFill>
                <a:effectLst>
                  <a:outerShdw blurRad="38100" dist="38100" dir="2700000" algn="tl">
                    <a:srgbClr val="000000"/>
                  </a:outerShdw>
                </a:effectLst>
                <a:ea typeface="宋体" panose="02010600030101010101" pitchFamily="2" charset="-122"/>
              </a:rPr>
              <a:t>		while( j &lt;= </a:t>
            </a:r>
            <a:r>
              <a:rPr lang="en-US" altLang="zh-CN" sz="2000" b="1" dirty="0" err="1" smtClean="0">
                <a:solidFill>
                  <a:srgbClr val="FF0000"/>
                </a:solidFill>
                <a:effectLst>
                  <a:outerShdw blurRad="38100" dist="38100" dir="2700000" algn="tl">
                    <a:srgbClr val="000000"/>
                  </a:outerShdw>
                </a:effectLst>
                <a:ea typeface="宋体" panose="02010600030101010101" pitchFamily="2" charset="-122"/>
              </a:rPr>
              <a:t>i</a:t>
            </a:r>
            <a:r>
              <a:rPr lang="en-US" altLang="zh-CN" sz="2000" b="1" dirty="0" smtClean="0">
                <a:solidFill>
                  <a:srgbClr val="FF0000"/>
                </a:solidFill>
                <a:effectLst>
                  <a:outerShdw blurRad="38100" dist="38100" dir="2700000" algn="tl">
                    <a:srgbClr val="000000"/>
                  </a:outerShdw>
                </a:effectLst>
                <a:ea typeface="宋体" panose="02010600030101010101" pitchFamily="2" charset="-122"/>
              </a:rPr>
              <a:t> )</a:t>
            </a:r>
          </a:p>
          <a:p>
            <a:pPr>
              <a:lnSpc>
                <a:spcPct val="80000"/>
              </a:lnSpc>
              <a:defRPr/>
            </a:pPr>
            <a:r>
              <a:rPr lang="en-US" altLang="zh-CN" sz="2000" b="1" dirty="0" smtClean="0">
                <a:solidFill>
                  <a:srgbClr val="FF0000"/>
                </a:solidFill>
                <a:effectLst>
                  <a:outerShdw blurRad="38100" dist="38100" dir="2700000" algn="tl">
                    <a:srgbClr val="000000"/>
                  </a:outerShdw>
                </a:effectLst>
                <a:ea typeface="宋体" panose="02010600030101010101" pitchFamily="2" charset="-122"/>
              </a:rPr>
              <a:t>		{f = f * j;</a:t>
            </a:r>
          </a:p>
          <a:p>
            <a:pPr>
              <a:lnSpc>
                <a:spcPct val="80000"/>
              </a:lnSpc>
              <a:defRPr/>
            </a:pPr>
            <a:r>
              <a:rPr lang="en-US" altLang="zh-CN" sz="2000" b="1" dirty="0" smtClean="0">
                <a:solidFill>
                  <a:srgbClr val="FF0000"/>
                </a:solidFill>
                <a:effectLst>
                  <a:outerShdw blurRad="38100" dist="38100" dir="2700000" algn="tl">
                    <a:srgbClr val="000000"/>
                  </a:outerShdw>
                </a:effectLst>
                <a:ea typeface="宋体" panose="02010600030101010101" pitchFamily="2" charset="-122"/>
              </a:rPr>
              <a:t>		  j ++ ;</a:t>
            </a:r>
          </a:p>
          <a:p>
            <a:pPr>
              <a:lnSpc>
                <a:spcPct val="80000"/>
              </a:lnSpc>
              <a:defRPr/>
            </a:pPr>
            <a:r>
              <a:rPr lang="en-US" altLang="zh-CN" sz="2000" b="1" dirty="0" smtClean="0">
                <a:solidFill>
                  <a:srgbClr val="FF0000"/>
                </a:solidFill>
                <a:effectLst>
                  <a:outerShdw blurRad="38100" dist="38100" dir="2700000" algn="tl">
                    <a:srgbClr val="000000"/>
                  </a:outerShdw>
                </a:effectLst>
                <a:ea typeface="宋体" panose="02010600030101010101" pitchFamily="2" charset="-122"/>
              </a:rPr>
              <a:t>		}</a:t>
            </a:r>
          </a:p>
          <a:p>
            <a:pPr>
              <a:lnSpc>
                <a:spcPct val="80000"/>
              </a:lnSpc>
              <a:defRPr/>
            </a:pPr>
            <a:r>
              <a:rPr lang="en-US" altLang="zh-CN" sz="2000" dirty="0" smtClean="0">
                <a:ea typeface="宋体" panose="02010600030101010101" pitchFamily="2" charset="-122"/>
              </a:rPr>
              <a:t>		</a:t>
            </a:r>
            <a:r>
              <a:rPr lang="en-US" altLang="zh-CN" sz="2000" dirty="0" err="1" smtClean="0">
                <a:ea typeface="宋体" panose="02010600030101010101" pitchFamily="2" charset="-122"/>
              </a:rPr>
              <a:t>i</a:t>
            </a:r>
            <a:r>
              <a:rPr lang="en-US" altLang="zh-CN" sz="2000" dirty="0" smtClean="0">
                <a:ea typeface="宋体" panose="02010600030101010101" pitchFamily="2" charset="-122"/>
              </a:rPr>
              <a:t> ++ ;</a:t>
            </a:r>
          </a:p>
          <a:p>
            <a:pPr>
              <a:lnSpc>
                <a:spcPct val="80000"/>
              </a:lnSpc>
              <a:defRPr/>
            </a:pPr>
            <a:r>
              <a:rPr lang="en-US" altLang="zh-CN" sz="2000" dirty="0" smtClean="0">
                <a:ea typeface="宋体" panose="02010600030101010101" pitchFamily="2" charset="-122"/>
              </a:rPr>
              <a:t>		sum=</a:t>
            </a:r>
            <a:r>
              <a:rPr lang="en-US" altLang="zh-CN" sz="2000" dirty="0" err="1" smtClean="0">
                <a:ea typeface="宋体" panose="02010600030101010101" pitchFamily="2" charset="-122"/>
              </a:rPr>
              <a:t>sum+f</a:t>
            </a:r>
            <a:r>
              <a:rPr lang="en-US" altLang="zh-CN" sz="2000" dirty="0" smtClean="0">
                <a:ea typeface="宋体" panose="02010600030101010101" pitchFamily="2" charset="-122"/>
              </a:rPr>
              <a:t>;</a:t>
            </a:r>
          </a:p>
          <a:p>
            <a:pPr>
              <a:lnSpc>
                <a:spcPct val="80000"/>
              </a:lnSpc>
              <a:defRPr/>
            </a:pPr>
            <a:r>
              <a:rPr lang="en-US" altLang="zh-CN" sz="2000" dirty="0" smtClean="0">
                <a:ea typeface="宋体" panose="02010600030101010101" pitchFamily="2" charset="-122"/>
              </a:rPr>
              <a:t>	}</a:t>
            </a:r>
          </a:p>
          <a:p>
            <a:pPr>
              <a:lnSpc>
                <a:spcPct val="80000"/>
              </a:lnSpc>
              <a:defRPr/>
            </a:pPr>
            <a:r>
              <a:rPr lang="en-US" altLang="zh-CN" sz="2000" dirty="0" smtClean="0">
                <a:ea typeface="宋体" panose="02010600030101010101" pitchFamily="2" charset="-122"/>
              </a:rPr>
              <a:t>	</a:t>
            </a:r>
            <a:r>
              <a:rPr lang="en-US" altLang="zh-CN" sz="2000" dirty="0" err="1" smtClean="0">
                <a:ea typeface="宋体" panose="02010600030101010101" pitchFamily="2" charset="-122"/>
              </a:rPr>
              <a:t>printf</a:t>
            </a:r>
            <a:r>
              <a:rPr lang="en-US" altLang="zh-CN" sz="2000" dirty="0" smtClean="0">
                <a:ea typeface="宋体" panose="02010600030101010101" pitchFamily="2" charset="-122"/>
              </a:rPr>
              <a:t>(“Sum=%-8d\</a:t>
            </a:r>
            <a:r>
              <a:rPr lang="en-US" altLang="zh-CN" sz="2000" dirty="0" err="1" smtClean="0">
                <a:ea typeface="宋体" panose="02010600030101010101" pitchFamily="2" charset="-122"/>
              </a:rPr>
              <a:t>n",sum</a:t>
            </a:r>
            <a:r>
              <a:rPr lang="en-US" altLang="zh-CN" sz="2000" dirty="0" smtClean="0">
                <a:ea typeface="宋体" panose="02010600030101010101" pitchFamily="2" charset="-122"/>
              </a:rPr>
              <a:t>);</a:t>
            </a:r>
          </a:p>
          <a:p>
            <a:pPr>
              <a:lnSpc>
                <a:spcPct val="80000"/>
              </a:lnSpc>
              <a:defRPr/>
            </a:pPr>
            <a:r>
              <a:rPr lang="en-US" altLang="zh-CN" sz="2000" dirty="0" smtClean="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15">
                                            <p:txEl>
                                              <p:pRg st="0" end="0"/>
                                            </p:txEl>
                                          </p:spTgt>
                                        </p:tgtEl>
                                        <p:attrNameLst>
                                          <p:attrName>style.visibility</p:attrName>
                                        </p:attrNameLst>
                                      </p:cBhvr>
                                      <p:to>
                                        <p:strVal val="visible"/>
                                      </p:to>
                                    </p:set>
                                    <p:animEffect transition="in" filter="blinds(horizontal)">
                                      <p:cBhvr>
                                        <p:cTn id="7" dur="500"/>
                                        <p:tgtEl>
                                          <p:spTgt spid="1669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15">
                                            <p:txEl>
                                              <p:pRg st="1" end="1"/>
                                            </p:txEl>
                                          </p:spTgt>
                                        </p:tgtEl>
                                        <p:attrNameLst>
                                          <p:attrName>style.visibility</p:attrName>
                                        </p:attrNameLst>
                                      </p:cBhvr>
                                      <p:to>
                                        <p:strVal val="visible"/>
                                      </p:to>
                                    </p:set>
                                    <p:animEffect transition="in" filter="blinds(horizontal)">
                                      <p:cBhvr>
                                        <p:cTn id="12" dur="500"/>
                                        <p:tgtEl>
                                          <p:spTgt spid="1669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6915">
                                            <p:txEl>
                                              <p:pRg st="2" end="2"/>
                                            </p:txEl>
                                          </p:spTgt>
                                        </p:tgtEl>
                                        <p:attrNameLst>
                                          <p:attrName>style.visibility</p:attrName>
                                        </p:attrNameLst>
                                      </p:cBhvr>
                                      <p:to>
                                        <p:strVal val="visible"/>
                                      </p:to>
                                    </p:set>
                                    <p:animEffect transition="in" filter="blinds(horizontal)">
                                      <p:cBhvr>
                                        <p:cTn id="17" dur="500"/>
                                        <p:tgtEl>
                                          <p:spTgt spid="1669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22" dur="500"/>
                                        <p:tgtEl>
                                          <p:spTgt spid="1669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6915">
                                            <p:txEl>
                                              <p:pRg st="4" end="4"/>
                                            </p:txEl>
                                          </p:spTgt>
                                        </p:tgtEl>
                                        <p:attrNameLst>
                                          <p:attrName>style.visibility</p:attrName>
                                        </p:attrNameLst>
                                      </p:cBhvr>
                                      <p:to>
                                        <p:strVal val="visible"/>
                                      </p:to>
                                    </p:set>
                                    <p:animEffect transition="in" filter="blinds(horizontal)">
                                      <p:cBhvr>
                                        <p:cTn id="27" dur="500"/>
                                        <p:tgtEl>
                                          <p:spTgt spid="1669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6915">
                                            <p:txEl>
                                              <p:pRg st="5" end="5"/>
                                            </p:txEl>
                                          </p:spTgt>
                                        </p:tgtEl>
                                        <p:attrNameLst>
                                          <p:attrName>style.visibility</p:attrName>
                                        </p:attrNameLst>
                                      </p:cBhvr>
                                      <p:to>
                                        <p:strVal val="visible"/>
                                      </p:to>
                                    </p:set>
                                    <p:animEffect transition="in" filter="blinds(horizontal)">
                                      <p:cBhvr>
                                        <p:cTn id="32" dur="500"/>
                                        <p:tgtEl>
                                          <p:spTgt spid="16691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6915">
                                            <p:txEl>
                                              <p:pRg st="6" end="6"/>
                                            </p:txEl>
                                          </p:spTgt>
                                        </p:tgtEl>
                                        <p:attrNameLst>
                                          <p:attrName>style.visibility</p:attrName>
                                        </p:attrNameLst>
                                      </p:cBhvr>
                                      <p:to>
                                        <p:strVal val="visible"/>
                                      </p:to>
                                    </p:set>
                                    <p:animEffect transition="in" filter="blinds(horizontal)">
                                      <p:cBhvr>
                                        <p:cTn id="37" dur="500"/>
                                        <p:tgtEl>
                                          <p:spTgt spid="16691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6915">
                                            <p:txEl>
                                              <p:pRg st="7" end="7"/>
                                            </p:txEl>
                                          </p:spTgt>
                                        </p:tgtEl>
                                        <p:attrNameLst>
                                          <p:attrName>style.visibility</p:attrName>
                                        </p:attrNameLst>
                                      </p:cBhvr>
                                      <p:to>
                                        <p:strVal val="visible"/>
                                      </p:to>
                                    </p:set>
                                    <p:animEffect transition="in" filter="blinds(horizontal)">
                                      <p:cBhvr>
                                        <p:cTn id="42" dur="500"/>
                                        <p:tgtEl>
                                          <p:spTgt spid="16691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66915">
                                            <p:txEl>
                                              <p:pRg st="8" end="8"/>
                                            </p:txEl>
                                          </p:spTgt>
                                        </p:tgtEl>
                                        <p:attrNameLst>
                                          <p:attrName>style.visibility</p:attrName>
                                        </p:attrNameLst>
                                      </p:cBhvr>
                                      <p:to>
                                        <p:strVal val="visible"/>
                                      </p:to>
                                    </p:set>
                                    <p:animEffect transition="in" filter="blinds(horizontal)">
                                      <p:cBhvr>
                                        <p:cTn id="47" dur="500"/>
                                        <p:tgtEl>
                                          <p:spTgt spid="16691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6915">
                                            <p:txEl>
                                              <p:pRg st="9" end="9"/>
                                            </p:txEl>
                                          </p:spTgt>
                                        </p:tgtEl>
                                        <p:attrNameLst>
                                          <p:attrName>style.visibility</p:attrName>
                                        </p:attrNameLst>
                                      </p:cBhvr>
                                      <p:to>
                                        <p:strVal val="visible"/>
                                      </p:to>
                                    </p:set>
                                    <p:animEffect transition="in" filter="blinds(horizontal)">
                                      <p:cBhvr>
                                        <p:cTn id="52" dur="500"/>
                                        <p:tgtEl>
                                          <p:spTgt spid="16691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66915">
                                            <p:txEl>
                                              <p:pRg st="10" end="10"/>
                                            </p:txEl>
                                          </p:spTgt>
                                        </p:tgtEl>
                                        <p:attrNameLst>
                                          <p:attrName>style.visibility</p:attrName>
                                        </p:attrNameLst>
                                      </p:cBhvr>
                                      <p:to>
                                        <p:strVal val="visible"/>
                                      </p:to>
                                    </p:set>
                                    <p:animEffect transition="in" filter="blinds(horizontal)">
                                      <p:cBhvr>
                                        <p:cTn id="57" dur="500"/>
                                        <p:tgtEl>
                                          <p:spTgt spid="16691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6915">
                                            <p:txEl>
                                              <p:pRg st="11" end="11"/>
                                            </p:txEl>
                                          </p:spTgt>
                                        </p:tgtEl>
                                        <p:attrNameLst>
                                          <p:attrName>style.visibility</p:attrName>
                                        </p:attrNameLst>
                                      </p:cBhvr>
                                      <p:to>
                                        <p:strVal val="visible"/>
                                      </p:to>
                                    </p:set>
                                    <p:animEffect transition="in" filter="blinds(horizontal)">
                                      <p:cBhvr>
                                        <p:cTn id="62" dur="500"/>
                                        <p:tgtEl>
                                          <p:spTgt spid="16691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66915">
                                            <p:txEl>
                                              <p:pRg st="12" end="12"/>
                                            </p:txEl>
                                          </p:spTgt>
                                        </p:tgtEl>
                                        <p:attrNameLst>
                                          <p:attrName>style.visibility</p:attrName>
                                        </p:attrNameLst>
                                      </p:cBhvr>
                                      <p:to>
                                        <p:strVal val="visible"/>
                                      </p:to>
                                    </p:set>
                                    <p:animEffect transition="in" filter="blinds(horizontal)">
                                      <p:cBhvr>
                                        <p:cTn id="67" dur="500"/>
                                        <p:tgtEl>
                                          <p:spTgt spid="166915">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6915">
                                            <p:txEl>
                                              <p:pRg st="13" end="13"/>
                                            </p:txEl>
                                          </p:spTgt>
                                        </p:tgtEl>
                                        <p:attrNameLst>
                                          <p:attrName>style.visibility</p:attrName>
                                        </p:attrNameLst>
                                      </p:cBhvr>
                                      <p:to>
                                        <p:strVal val="visible"/>
                                      </p:to>
                                    </p:set>
                                    <p:animEffect transition="in" filter="blinds(horizontal)">
                                      <p:cBhvr>
                                        <p:cTn id="72" dur="500"/>
                                        <p:tgtEl>
                                          <p:spTgt spid="166915">
                                            <p:txEl>
                                              <p:pRg st="13" end="13"/>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6915">
                                            <p:txEl>
                                              <p:pRg st="14" end="14"/>
                                            </p:txEl>
                                          </p:spTgt>
                                        </p:tgtEl>
                                        <p:attrNameLst>
                                          <p:attrName>style.visibility</p:attrName>
                                        </p:attrNameLst>
                                      </p:cBhvr>
                                      <p:to>
                                        <p:strVal val="visible"/>
                                      </p:to>
                                    </p:set>
                                    <p:animEffect transition="in" filter="blinds(horizontal)">
                                      <p:cBhvr>
                                        <p:cTn id="77" dur="500"/>
                                        <p:tgtEl>
                                          <p:spTgt spid="166915">
                                            <p:txEl>
                                              <p:pRg st="14" end="14"/>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66915">
                                            <p:txEl>
                                              <p:pRg st="15" end="15"/>
                                            </p:txEl>
                                          </p:spTgt>
                                        </p:tgtEl>
                                        <p:attrNameLst>
                                          <p:attrName>style.visibility</p:attrName>
                                        </p:attrNameLst>
                                      </p:cBhvr>
                                      <p:to>
                                        <p:strVal val="visible"/>
                                      </p:to>
                                    </p:set>
                                    <p:animEffect transition="in" filter="blinds(horizontal)">
                                      <p:cBhvr>
                                        <p:cTn id="82" dur="500"/>
                                        <p:tgtEl>
                                          <p:spTgt spid="166915">
                                            <p:txEl>
                                              <p:pRg st="15" end="1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66915">
                                            <p:txEl>
                                              <p:pRg st="16" end="16"/>
                                            </p:txEl>
                                          </p:spTgt>
                                        </p:tgtEl>
                                        <p:attrNameLst>
                                          <p:attrName>style.visibility</p:attrName>
                                        </p:attrNameLst>
                                      </p:cBhvr>
                                      <p:to>
                                        <p:strVal val="visible"/>
                                      </p:to>
                                    </p:set>
                                    <p:animEffect transition="in" filter="blinds(horizontal)">
                                      <p:cBhvr>
                                        <p:cTn id="87" dur="500"/>
                                        <p:tgtEl>
                                          <p:spTgt spid="166915">
                                            <p:txEl>
                                              <p:pRg st="16" end="16"/>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66915">
                                            <p:txEl>
                                              <p:pRg st="17" end="17"/>
                                            </p:txEl>
                                          </p:spTgt>
                                        </p:tgtEl>
                                        <p:attrNameLst>
                                          <p:attrName>style.visibility</p:attrName>
                                        </p:attrNameLst>
                                      </p:cBhvr>
                                      <p:to>
                                        <p:strVal val="visible"/>
                                      </p:to>
                                    </p:set>
                                    <p:animEffect transition="in" filter="blinds(horizontal)">
                                      <p:cBhvr>
                                        <p:cTn id="92" dur="500"/>
                                        <p:tgtEl>
                                          <p:spTgt spid="16691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smtClean="0">
                <a:solidFill>
                  <a:schemeClr val="bg2"/>
                </a:solidFill>
              </a:rPr>
              <a:t>for </a:t>
            </a:r>
            <a:r>
              <a:rPr lang="zh-CN" altLang="en-US" dirty="0" smtClean="0">
                <a:solidFill>
                  <a:schemeClr val="bg2"/>
                </a:solidFill>
              </a:rPr>
              <a:t>循环示例</a:t>
            </a:r>
            <a:r>
              <a:rPr lang="en-US" altLang="zh-CN" smtClean="0">
                <a:solidFill>
                  <a:schemeClr val="bg2"/>
                </a:solidFill>
              </a:rPr>
              <a:t>——</a:t>
            </a:r>
            <a:endParaRPr lang="zh-CN" altLang="en-US" smtClean="0">
              <a:solidFill>
                <a:schemeClr val="bg2"/>
              </a:solidFill>
            </a:endParaRPr>
          </a:p>
        </p:txBody>
      </p:sp>
      <p:sp>
        <p:nvSpPr>
          <p:cNvPr id="178179" name="Rectangle 3"/>
          <p:cNvSpPr>
            <a:spLocks noGrp="1" noChangeArrowheads="1"/>
          </p:cNvSpPr>
          <p:nvPr>
            <p:ph type="body" idx="1"/>
          </p:nvPr>
        </p:nvSpPr>
        <p:spPr>
          <a:xfrm>
            <a:off x="395288" y="1125538"/>
            <a:ext cx="8229600" cy="5543550"/>
          </a:xfrm>
        </p:spPr>
        <p:txBody>
          <a:bodyPr/>
          <a:lstStyle/>
          <a:p>
            <a:r>
              <a:rPr lang="zh-CN" altLang="en-US" dirty="0">
                <a:ea typeface="黑体" panose="02010609060101010101" pitchFamily="49" charset="-122"/>
              </a:rPr>
              <a:t>输入数据有</a:t>
            </a:r>
            <a:r>
              <a:rPr lang="en-US" altLang="zh-CN" dirty="0">
                <a:ea typeface="黑体" panose="02010609060101010101" pitchFamily="49" charset="-122"/>
              </a:rPr>
              <a:t>2</a:t>
            </a:r>
            <a:r>
              <a:rPr lang="zh-CN" altLang="en-US" dirty="0">
                <a:ea typeface="黑体" panose="02010609060101010101" pitchFamily="49" charset="-122"/>
              </a:rPr>
              <a:t>行</a:t>
            </a:r>
            <a:r>
              <a:rPr lang="zh-CN" altLang="en-US" dirty="0" smtClean="0">
                <a:ea typeface="黑体" panose="02010609060101010101" pitchFamily="49" charset="-122"/>
              </a:rPr>
              <a:t>，第</a:t>
            </a:r>
            <a:r>
              <a:rPr lang="en-US" altLang="zh-CN" dirty="0" smtClean="0">
                <a:ea typeface="黑体" panose="02010609060101010101" pitchFamily="49" charset="-122"/>
              </a:rPr>
              <a:t>1</a:t>
            </a:r>
            <a:r>
              <a:rPr lang="zh-CN" altLang="en-US" dirty="0" smtClean="0">
                <a:ea typeface="黑体" panose="02010609060101010101" pitchFamily="49" charset="-122"/>
              </a:rPr>
              <a:t>行为整数</a:t>
            </a:r>
            <a:r>
              <a:rPr lang="en-US" altLang="zh-CN" dirty="0" smtClean="0">
                <a:ea typeface="黑体" panose="02010609060101010101" pitchFamily="49" charset="-122"/>
              </a:rPr>
              <a:t>n,</a:t>
            </a:r>
            <a:r>
              <a:rPr lang="zh-CN" altLang="en-US" dirty="0" smtClean="0">
                <a:ea typeface="黑体" panose="02010609060101010101" pitchFamily="49" charset="-122"/>
              </a:rPr>
              <a:t>第二行为那个分数，</a:t>
            </a:r>
            <a:r>
              <a:rPr lang="zh-CN" altLang="en-US" dirty="0" smtClean="0">
                <a:ea typeface="黑体" panose="02010609060101010101" pitchFamily="49" charset="-122"/>
              </a:rPr>
              <a:t>计算</a:t>
            </a:r>
            <a:r>
              <a:rPr lang="en-US" altLang="zh-CN" dirty="0" smtClean="0">
                <a:ea typeface="黑体" panose="02010609060101010101" pitchFamily="49" charset="-122"/>
              </a:rPr>
              <a:t>n</a:t>
            </a:r>
            <a:r>
              <a:rPr lang="zh-CN" altLang="en-US" smtClean="0">
                <a:ea typeface="黑体" panose="02010609060101010101" pitchFamily="49" charset="-122"/>
              </a:rPr>
              <a:t>个数的</a:t>
            </a:r>
            <a:r>
              <a:rPr lang="zh-CN" altLang="en-US" smtClean="0">
                <a:solidFill>
                  <a:srgbClr val="FF0000"/>
                </a:solidFill>
                <a:ea typeface="黑体" panose="02010609060101010101" pitchFamily="49" charset="-122"/>
              </a:rPr>
              <a:t>平均值</a:t>
            </a:r>
            <a:r>
              <a:rPr lang="zh-CN" altLang="en-US" dirty="0" smtClean="0">
                <a:solidFill>
                  <a:srgbClr val="FF0000"/>
                </a:solidFill>
                <a:ea typeface="黑体" panose="02010609060101010101" pitchFamily="49" charset="-122"/>
              </a:rPr>
              <a:t>（</a:t>
            </a:r>
            <a:r>
              <a:rPr lang="zh-CN" altLang="en-US" sz="1800" dirty="0" smtClean="0">
                <a:solidFill>
                  <a:srgbClr val="FF0000"/>
                </a:solidFill>
                <a:ea typeface="黑体" panose="02010609060101010101" pitchFamily="49" charset="-122"/>
              </a:rPr>
              <a:t>最大值，最小值呢？</a:t>
            </a:r>
            <a:r>
              <a:rPr lang="zh-CN" altLang="en-US" dirty="0" smtClean="0">
                <a:solidFill>
                  <a:srgbClr val="FF0000"/>
                </a:solidFill>
                <a:ea typeface="黑体" panose="02010609060101010101" pitchFamily="49" charset="-122"/>
              </a:rPr>
              <a:t>）</a:t>
            </a:r>
            <a:endParaRPr lang="zh-CN" altLang="en-US" dirty="0" smtClean="0">
              <a:ea typeface="黑体" panose="02010609060101010101" pitchFamily="49" charset="-122"/>
            </a:endParaRPr>
          </a:p>
          <a:p>
            <a:r>
              <a:rPr lang="en-US" altLang="zh-CN" sz="2400" b="1" dirty="0" smtClean="0">
                <a:ea typeface="宋体" panose="02010600030101010101" pitchFamily="2" charset="-122"/>
              </a:rPr>
              <a:t>#include &lt;</a:t>
            </a:r>
            <a:r>
              <a:rPr lang="en-US" altLang="zh-CN" sz="2400" b="1" dirty="0" err="1" smtClean="0">
                <a:ea typeface="宋体" panose="02010600030101010101" pitchFamily="2" charset="-122"/>
              </a:rPr>
              <a:t>stdio.h</a:t>
            </a:r>
            <a:r>
              <a:rPr lang="en-US" altLang="zh-CN" sz="2400" b="1" dirty="0" smtClean="0">
                <a:ea typeface="宋体" panose="02010600030101010101" pitchFamily="2" charset="-122"/>
              </a:rPr>
              <a:t>&gt;</a:t>
            </a:r>
          </a:p>
          <a:p>
            <a:r>
              <a:rPr lang="en-US" altLang="zh-CN" sz="2400" b="1" dirty="0" err="1" smtClean="0">
                <a:ea typeface="宋体" panose="02010600030101010101" pitchFamily="2" charset="-122"/>
              </a:rPr>
              <a:t>int</a:t>
            </a:r>
            <a:r>
              <a:rPr lang="en-US" altLang="zh-CN" sz="2400" b="1" dirty="0" smtClean="0">
                <a:ea typeface="宋体" panose="02010600030101010101" pitchFamily="2" charset="-122"/>
              </a:rPr>
              <a:t> main( )</a:t>
            </a:r>
          </a:p>
          <a:p>
            <a:r>
              <a:rPr lang="en-US" altLang="zh-CN" sz="2400" b="1" dirty="0" smtClean="0">
                <a:ea typeface="宋体" panose="02010600030101010101" pitchFamily="2" charset="-122"/>
              </a:rPr>
              <a:t>{	</a:t>
            </a:r>
            <a:r>
              <a:rPr lang="en-US" altLang="zh-CN" sz="2400" b="1" dirty="0" err="1" smtClean="0">
                <a:ea typeface="宋体" panose="02010600030101010101" pitchFamily="2" charset="-122"/>
              </a:rPr>
              <a:t>int</a:t>
            </a:r>
            <a:r>
              <a:rPr lang="en-US" altLang="zh-CN" sz="2400" b="1" dirty="0" smtClean="0">
                <a:ea typeface="宋体" panose="02010600030101010101" pitchFamily="2" charset="-122"/>
              </a:rPr>
              <a:t>  </a:t>
            </a:r>
            <a:r>
              <a:rPr lang="en-US" altLang="zh-CN" sz="2400" b="1" dirty="0" err="1" smtClean="0">
                <a:ea typeface="宋体" panose="02010600030101010101" pitchFamily="2" charset="-122"/>
              </a:rPr>
              <a:t>i</a:t>
            </a:r>
            <a:r>
              <a:rPr lang="en-US" altLang="zh-CN" sz="2400" b="1" dirty="0" smtClean="0">
                <a:ea typeface="宋体" panose="02010600030101010101" pitchFamily="2" charset="-122"/>
              </a:rPr>
              <a:t> ;</a:t>
            </a:r>
          </a:p>
          <a:p>
            <a:r>
              <a:rPr lang="en-US" altLang="zh-CN" sz="2400" b="1" dirty="0" smtClean="0">
                <a:ea typeface="宋体" panose="02010600030101010101" pitchFamily="2" charset="-122"/>
              </a:rPr>
              <a:t>	float  x, sum=0 ;</a:t>
            </a:r>
          </a:p>
          <a:p>
            <a:r>
              <a:rPr lang="en-US" altLang="zh-CN" sz="2400" b="1" dirty="0" smtClean="0">
                <a:ea typeface="宋体" panose="02010600030101010101" pitchFamily="2" charset="-122"/>
              </a:rPr>
              <a:t>	</a:t>
            </a:r>
            <a:r>
              <a:rPr lang="en-US" altLang="zh-CN" sz="2400" b="1" dirty="0" err="1" smtClean="0">
                <a:ea typeface="宋体" panose="02010600030101010101" pitchFamily="2" charset="-122"/>
              </a:rPr>
              <a:t>printf</a:t>
            </a:r>
            <a:r>
              <a:rPr lang="en-US" altLang="zh-CN" sz="2400" b="1" dirty="0" smtClean="0">
                <a:ea typeface="宋体" panose="02010600030101010101" pitchFamily="2" charset="-122"/>
              </a:rPr>
              <a:t>( "Enter 10 numbers one by one: \n" );</a:t>
            </a:r>
          </a:p>
          <a:p>
            <a:r>
              <a:rPr lang="en-US" altLang="zh-CN" sz="2400" b="1" dirty="0" smtClean="0">
                <a:ea typeface="宋体" panose="02010600030101010101" pitchFamily="2" charset="-122"/>
              </a:rPr>
              <a:t>	for( </a:t>
            </a:r>
            <a:r>
              <a:rPr lang="en-US" altLang="zh-CN" sz="2400" b="1" dirty="0" err="1" smtClean="0">
                <a:ea typeface="宋体" panose="02010600030101010101" pitchFamily="2" charset="-122"/>
              </a:rPr>
              <a:t>i</a:t>
            </a:r>
            <a:r>
              <a:rPr lang="en-US" altLang="zh-CN" sz="2400" b="1" dirty="0" smtClean="0">
                <a:ea typeface="宋体" panose="02010600030101010101" pitchFamily="2" charset="-122"/>
              </a:rPr>
              <a:t> =1 ; </a:t>
            </a:r>
            <a:r>
              <a:rPr lang="en-US" altLang="zh-CN" sz="2400" b="1" dirty="0" err="1" smtClean="0">
                <a:ea typeface="宋体" panose="02010600030101010101" pitchFamily="2" charset="-122"/>
              </a:rPr>
              <a:t>i</a:t>
            </a:r>
            <a:r>
              <a:rPr lang="en-US" altLang="zh-CN" sz="2400" b="1" dirty="0" smtClean="0">
                <a:ea typeface="宋体" panose="02010600030101010101" pitchFamily="2" charset="-122"/>
              </a:rPr>
              <a:t>&lt;=10 ; </a:t>
            </a:r>
            <a:r>
              <a:rPr lang="en-US" altLang="zh-CN" sz="2400" b="1" dirty="0" err="1" smtClean="0">
                <a:ea typeface="宋体" panose="02010600030101010101" pitchFamily="2" charset="-122"/>
              </a:rPr>
              <a:t>i</a:t>
            </a:r>
            <a:r>
              <a:rPr lang="en-US" altLang="zh-CN" sz="2400" b="1" dirty="0" smtClean="0">
                <a:ea typeface="宋体" panose="02010600030101010101" pitchFamily="2" charset="-122"/>
              </a:rPr>
              <a:t>++)</a:t>
            </a:r>
          </a:p>
          <a:p>
            <a:r>
              <a:rPr lang="en-US" altLang="zh-CN" sz="2400" b="1" dirty="0" smtClean="0">
                <a:ea typeface="宋体" panose="02010600030101010101" pitchFamily="2" charset="-122"/>
              </a:rPr>
              <a:t>	{	</a:t>
            </a:r>
            <a:r>
              <a:rPr lang="en-US" altLang="zh-CN" sz="2400" b="1" dirty="0" err="1" smtClean="0">
                <a:ea typeface="宋体" panose="02010600030101010101" pitchFamily="2" charset="-122"/>
              </a:rPr>
              <a:t>scanf</a:t>
            </a:r>
            <a:r>
              <a:rPr lang="en-US" altLang="zh-CN" sz="2400" b="1" dirty="0" smtClean="0">
                <a:ea typeface="宋体" panose="02010600030101010101" pitchFamily="2" charset="-122"/>
              </a:rPr>
              <a:t>( "%f", &amp;x );</a:t>
            </a:r>
          </a:p>
          <a:p>
            <a:r>
              <a:rPr lang="en-US" altLang="zh-CN" sz="2400" b="1" dirty="0" smtClean="0">
                <a:ea typeface="宋体" panose="02010600030101010101" pitchFamily="2" charset="-122"/>
              </a:rPr>
              <a:t>		sum += x ;</a:t>
            </a:r>
          </a:p>
          <a:p>
            <a:r>
              <a:rPr lang="en-US" altLang="zh-CN" sz="2400" b="1" dirty="0" smtClean="0">
                <a:ea typeface="宋体" panose="02010600030101010101" pitchFamily="2" charset="-122"/>
              </a:rPr>
              <a:t>	}</a:t>
            </a:r>
          </a:p>
          <a:p>
            <a:r>
              <a:rPr lang="en-US" altLang="zh-CN" sz="2400" b="1" dirty="0" smtClean="0">
                <a:ea typeface="宋体" panose="02010600030101010101" pitchFamily="2" charset="-122"/>
              </a:rPr>
              <a:t>	</a:t>
            </a:r>
            <a:r>
              <a:rPr lang="en-US" altLang="zh-CN" sz="2400" b="1" dirty="0" err="1" smtClean="0">
                <a:ea typeface="宋体" panose="02010600030101010101" pitchFamily="2" charset="-122"/>
              </a:rPr>
              <a:t>printf</a:t>
            </a:r>
            <a:r>
              <a:rPr lang="en-US" altLang="zh-CN" sz="2400" b="1" dirty="0" smtClean="0">
                <a:ea typeface="宋体" panose="02010600030101010101" pitchFamily="2" charset="-122"/>
              </a:rPr>
              <a:t>( "Average is %f \n", sum/10 );</a:t>
            </a:r>
          </a:p>
          <a:p>
            <a:r>
              <a:rPr lang="en-US" altLang="zh-CN" sz="2400" b="1" dirty="0" smtClean="0">
                <a:ea typeface="宋体" panose="02010600030101010101" pitchFamily="2" charset="-122"/>
              </a:rPr>
              <a:t>	return 0;</a:t>
            </a:r>
          </a:p>
          <a:p>
            <a:r>
              <a:rPr lang="en-US" altLang="zh-CN" sz="2400" b="1" dirty="0" smtClean="0">
                <a:ea typeface="宋体" panose="02010600030101010101" pitchFamily="2" charset="-122"/>
              </a:rPr>
              <a:t>}</a:t>
            </a:r>
            <a:endParaRPr lang="en-US" altLang="zh-CN" sz="2400" dirty="0" smtClean="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79">
                                            <p:txEl>
                                              <p:pRg st="0" end="0"/>
                                            </p:txEl>
                                          </p:spTgt>
                                        </p:tgtEl>
                                        <p:attrNameLst>
                                          <p:attrName>style.visibility</p:attrName>
                                        </p:attrNameLst>
                                      </p:cBhvr>
                                      <p:to>
                                        <p:strVal val="visible"/>
                                      </p:to>
                                    </p:set>
                                    <p:animEffect transition="in" filter="blinds(horizontal)">
                                      <p:cBhvr>
                                        <p:cTn id="7" dur="500"/>
                                        <p:tgtEl>
                                          <p:spTgt spid="178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8179">
                                            <p:txEl>
                                              <p:pRg st="1" end="1"/>
                                            </p:txEl>
                                          </p:spTgt>
                                        </p:tgtEl>
                                        <p:attrNameLst>
                                          <p:attrName>style.visibility</p:attrName>
                                        </p:attrNameLst>
                                      </p:cBhvr>
                                      <p:to>
                                        <p:strVal val="visible"/>
                                      </p:to>
                                    </p:set>
                                    <p:animEffect transition="in" filter="blinds(horizontal)">
                                      <p:cBhvr>
                                        <p:cTn id="12" dur="500"/>
                                        <p:tgtEl>
                                          <p:spTgt spid="178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8179">
                                            <p:txEl>
                                              <p:pRg st="2" end="2"/>
                                            </p:txEl>
                                          </p:spTgt>
                                        </p:tgtEl>
                                        <p:attrNameLst>
                                          <p:attrName>style.visibility</p:attrName>
                                        </p:attrNameLst>
                                      </p:cBhvr>
                                      <p:to>
                                        <p:strVal val="visible"/>
                                      </p:to>
                                    </p:set>
                                    <p:animEffect transition="in" filter="blinds(horizontal)">
                                      <p:cBhvr>
                                        <p:cTn id="17" dur="500"/>
                                        <p:tgtEl>
                                          <p:spTgt spid="1781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8179">
                                            <p:txEl>
                                              <p:pRg st="3" end="3"/>
                                            </p:txEl>
                                          </p:spTgt>
                                        </p:tgtEl>
                                        <p:attrNameLst>
                                          <p:attrName>style.visibility</p:attrName>
                                        </p:attrNameLst>
                                      </p:cBhvr>
                                      <p:to>
                                        <p:strVal val="visible"/>
                                      </p:to>
                                    </p:set>
                                    <p:animEffect transition="in" filter="blinds(horizontal)">
                                      <p:cBhvr>
                                        <p:cTn id="22" dur="500"/>
                                        <p:tgtEl>
                                          <p:spTgt spid="1781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8179">
                                            <p:txEl>
                                              <p:pRg st="4" end="4"/>
                                            </p:txEl>
                                          </p:spTgt>
                                        </p:tgtEl>
                                        <p:attrNameLst>
                                          <p:attrName>style.visibility</p:attrName>
                                        </p:attrNameLst>
                                      </p:cBhvr>
                                      <p:to>
                                        <p:strVal val="visible"/>
                                      </p:to>
                                    </p:set>
                                    <p:animEffect transition="in" filter="blinds(horizontal)">
                                      <p:cBhvr>
                                        <p:cTn id="27" dur="500"/>
                                        <p:tgtEl>
                                          <p:spTgt spid="1781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8179">
                                            <p:txEl>
                                              <p:pRg st="5" end="5"/>
                                            </p:txEl>
                                          </p:spTgt>
                                        </p:tgtEl>
                                        <p:attrNameLst>
                                          <p:attrName>style.visibility</p:attrName>
                                        </p:attrNameLst>
                                      </p:cBhvr>
                                      <p:to>
                                        <p:strVal val="visible"/>
                                      </p:to>
                                    </p:set>
                                    <p:animEffect transition="in" filter="blinds(horizontal)">
                                      <p:cBhvr>
                                        <p:cTn id="32" dur="500"/>
                                        <p:tgtEl>
                                          <p:spTgt spid="1781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78179">
                                            <p:txEl>
                                              <p:pRg st="6" end="6"/>
                                            </p:txEl>
                                          </p:spTgt>
                                        </p:tgtEl>
                                        <p:attrNameLst>
                                          <p:attrName>style.visibility</p:attrName>
                                        </p:attrNameLst>
                                      </p:cBhvr>
                                      <p:to>
                                        <p:strVal val="visible"/>
                                      </p:to>
                                    </p:set>
                                    <p:animEffect transition="in" filter="blinds(horizontal)">
                                      <p:cBhvr>
                                        <p:cTn id="37" dur="500"/>
                                        <p:tgtEl>
                                          <p:spTgt spid="1781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8179">
                                            <p:txEl>
                                              <p:pRg st="7" end="7"/>
                                            </p:txEl>
                                          </p:spTgt>
                                        </p:tgtEl>
                                        <p:attrNameLst>
                                          <p:attrName>style.visibility</p:attrName>
                                        </p:attrNameLst>
                                      </p:cBhvr>
                                      <p:to>
                                        <p:strVal val="visible"/>
                                      </p:to>
                                    </p:set>
                                    <p:animEffect transition="in" filter="blinds(horizontal)">
                                      <p:cBhvr>
                                        <p:cTn id="42" dur="500"/>
                                        <p:tgtEl>
                                          <p:spTgt spid="1781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8179">
                                            <p:txEl>
                                              <p:pRg st="8" end="8"/>
                                            </p:txEl>
                                          </p:spTgt>
                                        </p:tgtEl>
                                        <p:attrNameLst>
                                          <p:attrName>style.visibility</p:attrName>
                                        </p:attrNameLst>
                                      </p:cBhvr>
                                      <p:to>
                                        <p:strVal val="visible"/>
                                      </p:to>
                                    </p:set>
                                    <p:animEffect transition="in" filter="blinds(horizontal)">
                                      <p:cBhvr>
                                        <p:cTn id="47" dur="500"/>
                                        <p:tgtEl>
                                          <p:spTgt spid="1781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8179">
                                            <p:txEl>
                                              <p:pRg st="9" end="9"/>
                                            </p:txEl>
                                          </p:spTgt>
                                        </p:tgtEl>
                                        <p:attrNameLst>
                                          <p:attrName>style.visibility</p:attrName>
                                        </p:attrNameLst>
                                      </p:cBhvr>
                                      <p:to>
                                        <p:strVal val="visible"/>
                                      </p:to>
                                    </p:set>
                                    <p:animEffect transition="in" filter="blinds(horizontal)">
                                      <p:cBhvr>
                                        <p:cTn id="52" dur="500"/>
                                        <p:tgtEl>
                                          <p:spTgt spid="17817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8179">
                                            <p:txEl>
                                              <p:pRg st="10" end="10"/>
                                            </p:txEl>
                                          </p:spTgt>
                                        </p:tgtEl>
                                        <p:attrNameLst>
                                          <p:attrName>style.visibility</p:attrName>
                                        </p:attrNameLst>
                                      </p:cBhvr>
                                      <p:to>
                                        <p:strVal val="visible"/>
                                      </p:to>
                                    </p:set>
                                    <p:animEffect transition="in" filter="blinds(horizontal)">
                                      <p:cBhvr>
                                        <p:cTn id="57" dur="500"/>
                                        <p:tgtEl>
                                          <p:spTgt spid="17817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8179">
                                            <p:txEl>
                                              <p:pRg st="11" end="11"/>
                                            </p:txEl>
                                          </p:spTgt>
                                        </p:tgtEl>
                                        <p:attrNameLst>
                                          <p:attrName>style.visibility</p:attrName>
                                        </p:attrNameLst>
                                      </p:cBhvr>
                                      <p:to>
                                        <p:strVal val="visible"/>
                                      </p:to>
                                    </p:set>
                                    <p:animEffect transition="in" filter="blinds(horizontal)">
                                      <p:cBhvr>
                                        <p:cTn id="62" dur="500"/>
                                        <p:tgtEl>
                                          <p:spTgt spid="17817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78179">
                                            <p:txEl>
                                              <p:pRg st="12" end="12"/>
                                            </p:txEl>
                                          </p:spTgt>
                                        </p:tgtEl>
                                        <p:attrNameLst>
                                          <p:attrName>style.visibility</p:attrName>
                                        </p:attrNameLst>
                                      </p:cBhvr>
                                      <p:to>
                                        <p:strVal val="visible"/>
                                      </p:to>
                                    </p:set>
                                    <p:animEffect transition="in" filter="blinds(horizontal)">
                                      <p:cBhvr>
                                        <p:cTn id="67" dur="500"/>
                                        <p:tgtEl>
                                          <p:spTgt spid="17817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539750" y="1268413"/>
            <a:ext cx="8143875" cy="4714875"/>
          </a:xfrm>
        </p:spPr>
        <p:txBody>
          <a:bodyPr/>
          <a:lstStyle/>
          <a:p>
            <a:pPr marL="0" indent="0" eaLnBrk="1" hangingPunct="1">
              <a:lnSpc>
                <a:spcPct val="120000"/>
              </a:lnSpc>
            </a:pPr>
            <a:r>
              <a:rPr lang="en-US" altLang="zh-CN" smtClean="0">
                <a:ea typeface="黑体" panose="02010609060101010101" pitchFamily="49" charset="-122"/>
              </a:rPr>
              <a:t>1</a:t>
            </a:r>
            <a:r>
              <a:rPr lang="zh-CN" altLang="en-US" smtClean="0">
                <a:ea typeface="黑体" panose="02010609060101010101" pitchFamily="49" charset="-122"/>
              </a:rPr>
              <a:t>、理解为什么使用循环结构</a:t>
            </a:r>
          </a:p>
          <a:p>
            <a:pPr marL="0" indent="0">
              <a:lnSpc>
                <a:spcPct val="130000"/>
              </a:lnSpc>
            </a:pPr>
            <a:r>
              <a:rPr lang="en-US" altLang="zh-CN" smtClean="0">
                <a:ea typeface="黑体" panose="02010609060101010101" pitchFamily="49" charset="-122"/>
              </a:rPr>
              <a:t>2</a:t>
            </a:r>
            <a:r>
              <a:rPr lang="zh-CN" altLang="en-US" smtClean="0">
                <a:ea typeface="黑体" panose="02010609060101010101" pitchFamily="49" charset="-122"/>
              </a:rPr>
              <a:t>、熟练掌握</a:t>
            </a:r>
            <a:r>
              <a:rPr lang="en-US" altLang="zh-CN" smtClean="0">
                <a:ea typeface="宋体" panose="02010600030101010101" pitchFamily="2" charset="-122"/>
              </a:rPr>
              <a:t>while</a:t>
            </a:r>
            <a:r>
              <a:rPr lang="zh-CN" altLang="en-US" smtClean="0">
                <a:ea typeface="黑体" panose="02010609060101010101" pitchFamily="49" charset="-122"/>
              </a:rPr>
              <a:t>循环的使用</a:t>
            </a:r>
          </a:p>
          <a:p>
            <a:pPr marL="0" indent="0">
              <a:lnSpc>
                <a:spcPct val="130000"/>
              </a:lnSpc>
            </a:pPr>
            <a:r>
              <a:rPr lang="en-US" altLang="zh-CN" smtClean="0">
                <a:ea typeface="黑体" panose="02010609060101010101" pitchFamily="49" charset="-122"/>
              </a:rPr>
              <a:t>3</a:t>
            </a:r>
            <a:r>
              <a:rPr lang="zh-CN" altLang="en-US" smtClean="0">
                <a:ea typeface="黑体" panose="02010609060101010101" pitchFamily="49" charset="-122"/>
              </a:rPr>
              <a:t>、熟练掌握</a:t>
            </a:r>
            <a:r>
              <a:rPr lang="en-US" altLang="zh-CN" smtClean="0">
                <a:ea typeface="宋体" panose="02010600030101010101" pitchFamily="2" charset="-122"/>
              </a:rPr>
              <a:t>do-while</a:t>
            </a:r>
            <a:r>
              <a:rPr lang="zh-CN" altLang="en-US" smtClean="0">
                <a:ea typeface="黑体" panose="02010609060101010101" pitchFamily="49" charset="-122"/>
              </a:rPr>
              <a:t>循环的使用</a:t>
            </a:r>
          </a:p>
          <a:p>
            <a:pPr marL="0" indent="0">
              <a:lnSpc>
                <a:spcPct val="130000"/>
              </a:lnSpc>
            </a:pPr>
            <a:r>
              <a:rPr lang="en-US" altLang="zh-CN" smtClean="0">
                <a:ea typeface="黑体" panose="02010609060101010101" pitchFamily="49" charset="-122"/>
              </a:rPr>
              <a:t>4</a:t>
            </a:r>
            <a:r>
              <a:rPr lang="zh-CN" altLang="en-US" smtClean="0">
                <a:ea typeface="黑体" panose="02010609060101010101" pitchFamily="49" charset="-122"/>
              </a:rPr>
              <a:t>、理解</a:t>
            </a:r>
            <a:r>
              <a:rPr lang="en-US" altLang="zh-CN" smtClean="0">
                <a:ea typeface="宋体" panose="02010600030101010101" pitchFamily="2" charset="-122"/>
              </a:rPr>
              <a:t>while </a:t>
            </a:r>
            <a:r>
              <a:rPr lang="zh-CN" altLang="en-US" smtClean="0">
                <a:ea typeface="黑体" panose="02010609060101010101" pitchFamily="49" charset="-122"/>
              </a:rPr>
              <a:t>和 </a:t>
            </a:r>
            <a:r>
              <a:rPr lang="en-US" altLang="zh-CN" smtClean="0">
                <a:ea typeface="宋体" panose="02010600030101010101" pitchFamily="2" charset="-122"/>
              </a:rPr>
              <a:t>do-while </a:t>
            </a:r>
            <a:r>
              <a:rPr lang="zh-CN" altLang="en-US" smtClean="0">
                <a:ea typeface="黑体" panose="02010609060101010101" pitchFamily="49" charset="-122"/>
              </a:rPr>
              <a:t>循环的区别</a:t>
            </a:r>
            <a:endParaRPr lang="zh-CN" altLang="en-US" sz="2400" smtClean="0">
              <a:latin typeface="宋体" panose="02010600030101010101" pitchFamily="2" charset="-122"/>
              <a:ea typeface="黑体" panose="02010609060101010101" pitchFamily="49" charset="-122"/>
            </a:endParaRPr>
          </a:p>
          <a:p>
            <a:pPr marL="0" indent="0">
              <a:lnSpc>
                <a:spcPct val="150000"/>
              </a:lnSpc>
            </a:pPr>
            <a:r>
              <a:rPr lang="en-US" altLang="zh-CN" smtClean="0">
                <a:ea typeface="黑体" panose="02010609060101010101" pitchFamily="49" charset="-122"/>
              </a:rPr>
              <a:t>5</a:t>
            </a:r>
            <a:r>
              <a:rPr lang="zh-CN" altLang="en-US" smtClean="0">
                <a:ea typeface="黑体" panose="02010609060101010101" pitchFamily="49" charset="-122"/>
              </a:rPr>
              <a:t>、熟练使用</a:t>
            </a:r>
            <a:r>
              <a:rPr lang="en-US" altLang="zh-CN" smtClean="0">
                <a:ea typeface="宋体" panose="02010600030101010101" pitchFamily="2" charset="-122"/>
              </a:rPr>
              <a:t>for</a:t>
            </a:r>
            <a:r>
              <a:rPr lang="zh-CN" altLang="en-US" smtClean="0">
                <a:ea typeface="黑体" panose="02010609060101010101" pitchFamily="49" charset="-122"/>
              </a:rPr>
              <a:t>循环</a:t>
            </a:r>
          </a:p>
          <a:p>
            <a:pPr marL="0" indent="0">
              <a:lnSpc>
                <a:spcPct val="150000"/>
              </a:lnSpc>
            </a:pPr>
            <a:r>
              <a:rPr lang="en-US" altLang="zh-CN" smtClean="0">
                <a:ea typeface="黑体" panose="02010609060101010101" pitchFamily="49" charset="-122"/>
              </a:rPr>
              <a:t>6</a:t>
            </a:r>
            <a:r>
              <a:rPr lang="zh-CN" altLang="en-US" smtClean="0">
                <a:ea typeface="黑体" panose="02010609060101010101" pitchFamily="49" charset="-122"/>
              </a:rPr>
              <a:t>、理解 </a:t>
            </a:r>
            <a:r>
              <a:rPr lang="en-US" altLang="zh-CN" smtClean="0">
                <a:ea typeface="宋体" panose="02010600030101010101" pitchFamily="2" charset="-122"/>
              </a:rPr>
              <a:t>break </a:t>
            </a:r>
            <a:r>
              <a:rPr lang="zh-CN" altLang="en-US" smtClean="0">
                <a:ea typeface="黑体" panose="02010609060101010101" pitchFamily="49" charset="-122"/>
              </a:rPr>
              <a:t>和 </a:t>
            </a:r>
            <a:r>
              <a:rPr lang="en-US" altLang="zh-CN" smtClean="0">
                <a:ea typeface="宋体" panose="02010600030101010101" pitchFamily="2" charset="-122"/>
              </a:rPr>
              <a:t>continue </a:t>
            </a:r>
            <a:r>
              <a:rPr lang="zh-CN" altLang="en-US" smtClean="0">
                <a:ea typeface="黑体" panose="02010609060101010101" pitchFamily="49" charset="-122"/>
              </a:rPr>
              <a:t>语句的用法</a:t>
            </a:r>
          </a:p>
          <a:p>
            <a:pPr marL="0" indent="0">
              <a:lnSpc>
                <a:spcPct val="150000"/>
              </a:lnSpc>
            </a:pPr>
            <a:r>
              <a:rPr lang="en-US" altLang="zh-CN" smtClean="0">
                <a:ea typeface="黑体" panose="02010609060101010101" pitchFamily="49" charset="-122"/>
              </a:rPr>
              <a:t>7</a:t>
            </a:r>
            <a:r>
              <a:rPr lang="zh-CN" altLang="en-US" smtClean="0">
                <a:ea typeface="黑体" panose="02010609060101010101" pitchFamily="49" charset="-122"/>
              </a:rPr>
              <a:t>、熟练使用嵌套循环</a:t>
            </a:r>
            <a:endParaRPr lang="zh-CN" altLang="en-US" b="1" smtClean="0">
              <a:solidFill>
                <a:srgbClr val="000000"/>
              </a:solidFill>
              <a:latin typeface="黑体" panose="02010609060101010101" pitchFamily="49" charset="-122"/>
              <a:ea typeface="黑体" panose="02010609060101010101" pitchFamily="49" charset="-122"/>
            </a:endParaRPr>
          </a:p>
        </p:txBody>
      </p:sp>
      <p:sp>
        <p:nvSpPr>
          <p:cNvPr id="5123" name="Rectangle 2"/>
          <p:cNvSpPr>
            <a:spLocks noGrp="1" noChangeArrowheads="1"/>
          </p:cNvSpPr>
          <p:nvPr>
            <p:ph type="title" idx="4294967295"/>
          </p:nvPr>
        </p:nvSpPr>
        <p:spPr>
          <a:xfrm>
            <a:off x="428625" y="142875"/>
            <a:ext cx="8686800" cy="1143000"/>
          </a:xfrm>
        </p:spPr>
        <p:txBody>
          <a:bodyPr/>
          <a:lstStyle/>
          <a:p>
            <a:pPr eaLnBrk="1" hangingPunct="1"/>
            <a:r>
              <a:rPr lang="zh-CN" altLang="en-US" sz="3600" smtClean="0">
                <a:solidFill>
                  <a:srgbClr val="000000"/>
                </a:solidFill>
              </a:rPr>
              <a:t>本章</a:t>
            </a:r>
            <a:r>
              <a:rPr lang="zh-CN" altLang="en-US" sz="3600" b="1" smtClean="0">
                <a:solidFill>
                  <a:srgbClr val="000000"/>
                </a:solidFill>
              </a:rPr>
              <a:t>内容</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solidFill>
                  <a:schemeClr val="bg2"/>
                </a:solidFill>
              </a:rPr>
              <a:t>break </a:t>
            </a:r>
            <a:r>
              <a:rPr lang="zh-CN" altLang="en-US" smtClean="0">
                <a:solidFill>
                  <a:schemeClr val="bg2"/>
                </a:solidFill>
              </a:rPr>
              <a:t>语句</a:t>
            </a:r>
          </a:p>
        </p:txBody>
      </p:sp>
      <p:sp>
        <p:nvSpPr>
          <p:cNvPr id="185347" name="Rectangle 3"/>
          <p:cNvSpPr>
            <a:spLocks noGrp="1" noChangeArrowheads="1"/>
          </p:cNvSpPr>
          <p:nvPr>
            <p:ph type="body" idx="1"/>
          </p:nvPr>
        </p:nvSpPr>
        <p:spPr>
          <a:xfrm>
            <a:off x="684213" y="1341438"/>
            <a:ext cx="7920037" cy="51117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buClr>
                <a:srgbClr val="0066FF"/>
              </a:buClr>
              <a:buFont typeface="Wingdings" panose="05000000000000000000" pitchFamily="2" charset="2"/>
              <a:buChar char="p"/>
            </a:pPr>
            <a:r>
              <a:rPr lang="en-US" altLang="zh-CN" smtClean="0">
                <a:solidFill>
                  <a:srgbClr val="FF0000"/>
                </a:solidFill>
                <a:ea typeface="宋体" panose="02010600030101010101" pitchFamily="2" charset="-122"/>
              </a:rPr>
              <a:t>break</a:t>
            </a:r>
            <a:r>
              <a:rPr lang="zh-CN" altLang="en-US" smtClean="0">
                <a:ea typeface="黑体" panose="02010609060101010101" pitchFamily="49" charset="-122"/>
              </a:rPr>
              <a:t>语句可以改变程序的控制流</a:t>
            </a:r>
          </a:p>
          <a:p>
            <a:pPr>
              <a:lnSpc>
                <a:spcPct val="120000"/>
              </a:lnSpc>
              <a:buClr>
                <a:srgbClr val="0066FF"/>
              </a:buClr>
              <a:buFont typeface="Wingdings" panose="05000000000000000000" pitchFamily="2" charset="2"/>
              <a:buChar char="p"/>
            </a:pPr>
            <a:r>
              <a:rPr lang="en-US" altLang="zh-CN" smtClean="0">
                <a:solidFill>
                  <a:srgbClr val="FF0000"/>
                </a:solidFill>
                <a:ea typeface="宋体" panose="02010600030101010101" pitchFamily="2" charset="-122"/>
              </a:rPr>
              <a:t>break</a:t>
            </a:r>
            <a:r>
              <a:rPr lang="zh-CN" altLang="en-US" smtClean="0">
                <a:ea typeface="黑体" panose="02010609060101010101" pitchFamily="49" charset="-122"/>
              </a:rPr>
              <a:t>语句用于</a:t>
            </a:r>
            <a:r>
              <a:rPr lang="en-US" altLang="zh-CN" smtClean="0">
                <a:ea typeface="宋体" panose="02010600030101010101" pitchFamily="2" charset="-122"/>
              </a:rPr>
              <a:t>do-while</a:t>
            </a:r>
            <a:r>
              <a:rPr lang="zh-CN" altLang="en-US" smtClean="0">
                <a:ea typeface="黑体" panose="02010609060101010101" pitchFamily="49" charset="-122"/>
              </a:rPr>
              <a:t>、</a:t>
            </a:r>
            <a:r>
              <a:rPr lang="en-US" altLang="zh-CN" smtClean="0">
                <a:ea typeface="宋体" panose="02010600030101010101" pitchFamily="2" charset="-122"/>
              </a:rPr>
              <a:t>while</a:t>
            </a:r>
            <a:r>
              <a:rPr lang="zh-CN" altLang="en-US" smtClean="0">
                <a:ea typeface="黑体" panose="02010609060101010101" pitchFamily="49" charset="-122"/>
              </a:rPr>
              <a:t>、</a:t>
            </a:r>
            <a:r>
              <a:rPr lang="en-US" altLang="zh-CN" smtClean="0">
                <a:ea typeface="宋体" panose="02010600030101010101" pitchFamily="2" charset="-122"/>
              </a:rPr>
              <a:t>for</a:t>
            </a:r>
            <a:r>
              <a:rPr lang="zh-CN" altLang="en-US" smtClean="0">
                <a:ea typeface="黑体" panose="02010609060101010101" pitchFamily="49" charset="-122"/>
              </a:rPr>
              <a:t>循环中时，可使程序终止循环而执行循环后面的语句 </a:t>
            </a:r>
          </a:p>
          <a:p>
            <a:pPr>
              <a:lnSpc>
                <a:spcPct val="120000"/>
              </a:lnSpc>
              <a:buClr>
                <a:srgbClr val="0066FF"/>
              </a:buClr>
              <a:buFont typeface="Wingdings" panose="05000000000000000000" pitchFamily="2" charset="2"/>
              <a:buChar char="p"/>
            </a:pPr>
            <a:r>
              <a:rPr lang="en-US" altLang="zh-CN" smtClean="0">
                <a:solidFill>
                  <a:srgbClr val="FF0000"/>
                </a:solidFill>
                <a:ea typeface="宋体" panose="02010600030101010101" pitchFamily="2" charset="-122"/>
              </a:rPr>
              <a:t>break</a:t>
            </a:r>
            <a:r>
              <a:rPr lang="zh-CN" altLang="en-US" smtClean="0">
                <a:ea typeface="黑体" panose="02010609060101010101" pitchFamily="49" charset="-122"/>
              </a:rPr>
              <a:t>语句通常在循环中与条件语句一起使用。若条件值为真，将跳出循环，控制流转向循环后面的语句</a:t>
            </a:r>
          </a:p>
          <a:p>
            <a:pPr algn="just">
              <a:lnSpc>
                <a:spcPct val="120000"/>
              </a:lnSpc>
              <a:buClr>
                <a:srgbClr val="0066FF"/>
              </a:buClr>
              <a:buFont typeface="Wingdings" panose="05000000000000000000" pitchFamily="2" charset="2"/>
              <a:buChar char="p"/>
            </a:pPr>
            <a:r>
              <a:rPr lang="zh-CN" altLang="en-US" smtClean="0">
                <a:ea typeface="黑体" panose="02010609060101010101" pitchFamily="49" charset="-122"/>
              </a:rPr>
              <a:t>如果已执行</a:t>
            </a:r>
            <a:r>
              <a:rPr lang="en-US" altLang="zh-CN" smtClean="0">
                <a:solidFill>
                  <a:srgbClr val="FF0000"/>
                </a:solidFill>
                <a:ea typeface="宋体" panose="02010600030101010101" pitchFamily="2" charset="-122"/>
              </a:rPr>
              <a:t>break</a:t>
            </a:r>
            <a:r>
              <a:rPr lang="zh-CN" altLang="en-US" smtClean="0">
                <a:ea typeface="黑体" panose="02010609060101010101" pitchFamily="49" charset="-122"/>
              </a:rPr>
              <a:t>语句，就不会执行循环体中位于 </a:t>
            </a:r>
            <a:r>
              <a:rPr lang="en-US" altLang="zh-CN" smtClean="0">
                <a:solidFill>
                  <a:srgbClr val="FF0000"/>
                </a:solidFill>
                <a:ea typeface="宋体" panose="02010600030101010101" pitchFamily="2" charset="-122"/>
              </a:rPr>
              <a:t>break </a:t>
            </a:r>
            <a:r>
              <a:rPr lang="zh-CN" altLang="en-US" smtClean="0">
                <a:ea typeface="黑体" panose="02010609060101010101" pitchFamily="49" charset="-122"/>
              </a:rPr>
              <a:t>语句后的语句</a:t>
            </a:r>
          </a:p>
          <a:p>
            <a:pPr algn="just">
              <a:lnSpc>
                <a:spcPct val="120000"/>
              </a:lnSpc>
              <a:buClr>
                <a:srgbClr val="0066FF"/>
              </a:buClr>
              <a:buFont typeface="Wingdings" panose="05000000000000000000" pitchFamily="2" charset="2"/>
              <a:buChar char="p"/>
            </a:pPr>
            <a:r>
              <a:rPr lang="zh-CN" altLang="en-US" smtClean="0">
                <a:ea typeface="黑体" panose="02010609060101010101" pitchFamily="49" charset="-122"/>
              </a:rPr>
              <a:t>在多层循环中，一个</a:t>
            </a:r>
            <a:r>
              <a:rPr lang="en-US" altLang="zh-CN" smtClean="0">
                <a:solidFill>
                  <a:srgbClr val="FF0000"/>
                </a:solidFill>
                <a:ea typeface="宋体" panose="02010600030101010101" pitchFamily="2" charset="-122"/>
              </a:rPr>
              <a:t>break</a:t>
            </a:r>
            <a:r>
              <a:rPr lang="zh-CN" altLang="en-US" smtClean="0">
                <a:ea typeface="黑体" panose="02010609060101010101" pitchFamily="49" charset="-122"/>
              </a:rPr>
              <a:t>语句只向外跳一层</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85347">
                                            <p:txEl>
                                              <p:pRg st="1" end="1"/>
                                            </p:txEl>
                                          </p:spTgt>
                                        </p:tgtEl>
                                        <p:attrNameLst>
                                          <p:attrName>style.visibility</p:attrName>
                                        </p:attrNameLst>
                                      </p:cBhvr>
                                      <p:to>
                                        <p:strVal val="visible"/>
                                      </p:to>
                                    </p:set>
                                    <p:animEffect transition="in" filter="wipe(left)">
                                      <p:cBhvr>
                                        <p:cTn id="7" dur="500"/>
                                        <p:tgtEl>
                                          <p:spTgt spid="1853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5347">
                                            <p:txEl>
                                              <p:pRg st="2" end="2"/>
                                            </p:txEl>
                                          </p:spTgt>
                                        </p:tgtEl>
                                        <p:attrNameLst>
                                          <p:attrName>style.visibility</p:attrName>
                                        </p:attrNameLst>
                                      </p:cBhvr>
                                      <p:to>
                                        <p:strVal val="visible"/>
                                      </p:to>
                                    </p:set>
                                    <p:animEffect transition="in" filter="wipe(left)">
                                      <p:cBhvr>
                                        <p:cTn id="12" dur="500"/>
                                        <p:tgtEl>
                                          <p:spTgt spid="1853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5347">
                                            <p:txEl>
                                              <p:pRg st="3" end="3"/>
                                            </p:txEl>
                                          </p:spTgt>
                                        </p:tgtEl>
                                        <p:attrNameLst>
                                          <p:attrName>style.visibility</p:attrName>
                                        </p:attrNameLst>
                                      </p:cBhvr>
                                      <p:to>
                                        <p:strVal val="visible"/>
                                      </p:to>
                                    </p:set>
                                    <p:animEffect transition="in" filter="wipe(left)">
                                      <p:cBhvr>
                                        <p:cTn id="17" dur="500"/>
                                        <p:tgtEl>
                                          <p:spTgt spid="1853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5347">
                                            <p:txEl>
                                              <p:pRg st="4" end="4"/>
                                            </p:txEl>
                                          </p:spTgt>
                                        </p:tgtEl>
                                        <p:attrNameLst>
                                          <p:attrName>style.visibility</p:attrName>
                                        </p:attrNameLst>
                                      </p:cBhvr>
                                      <p:to>
                                        <p:strVal val="visible"/>
                                      </p:to>
                                    </p:set>
                                    <p:animEffect transition="in" filter="wipe(left)">
                                      <p:cBhvr>
                                        <p:cTn id="22" dur="500"/>
                                        <p:tgtEl>
                                          <p:spTgt spid="1853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mtClean="0">
                <a:solidFill>
                  <a:schemeClr val="bg2"/>
                </a:solidFill>
              </a:rPr>
              <a:t>break </a:t>
            </a:r>
            <a:r>
              <a:rPr lang="zh-CN" altLang="en-US" smtClean="0">
                <a:solidFill>
                  <a:schemeClr val="bg2"/>
                </a:solidFill>
              </a:rPr>
              <a:t>语句</a:t>
            </a:r>
          </a:p>
        </p:txBody>
      </p:sp>
      <p:sp>
        <p:nvSpPr>
          <p:cNvPr id="187395" name="AutoShape 3"/>
          <p:cNvSpPr>
            <a:spLocks noChangeArrowheads="1"/>
          </p:cNvSpPr>
          <p:nvPr/>
        </p:nvSpPr>
        <p:spPr bwMode="auto">
          <a:xfrm>
            <a:off x="539750" y="1268413"/>
            <a:ext cx="4191000" cy="2819400"/>
          </a:xfrm>
          <a:prstGeom prst="flowChartDocument">
            <a:avLst/>
          </a:prstGeom>
          <a:gradFill rotWithShape="1">
            <a:gsLst>
              <a:gs pos="0">
                <a:srgbClr val="CCFFCC"/>
              </a:gs>
              <a:gs pos="100000">
                <a:srgbClr val="FFFFFF"/>
              </a:gs>
            </a:gsLst>
            <a:lin ang="5400000" scaled="1"/>
          </a:gradFill>
          <a:ln w="12700" algn="ctr">
            <a:solidFill>
              <a:schemeClr val="tx1"/>
            </a:solidFill>
            <a:miter lim="800000"/>
            <a:headEnd/>
            <a:tailEnd/>
          </a:ln>
          <a:effectLst>
            <a:outerShdw dist="35921" dir="2700000" algn="ctr" rotWithShape="0">
              <a:schemeClr val="bg2"/>
            </a:outerShdw>
          </a:effec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87396" name="Text Box 4"/>
          <p:cNvSpPr txBox="1">
            <a:spLocks noChangeArrowheads="1"/>
          </p:cNvSpPr>
          <p:nvPr/>
        </p:nvSpPr>
        <p:spPr bwMode="auto">
          <a:xfrm>
            <a:off x="611188" y="1412875"/>
            <a:ext cx="3719512" cy="25908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zh-CN" altLang="en-US" sz="2400">
                <a:latin typeface="Arial" panose="020B0604020202020204" pitchFamily="34" charset="0"/>
                <a:ea typeface="黑体" panose="02010609060101010101" pitchFamily="49" charset="-122"/>
              </a:rPr>
              <a:t>跳出</a:t>
            </a:r>
            <a:r>
              <a:rPr lang="zh-CN" altLang="en-US" sz="2400" b="1">
                <a:latin typeface="Arial" panose="020B0604020202020204" pitchFamily="34" charset="0"/>
                <a:ea typeface="黑体" panose="02010609060101010101" pitchFamily="49" charset="-122"/>
              </a:rPr>
              <a:t> </a:t>
            </a:r>
            <a:r>
              <a:rPr lang="en-US" altLang="zh-CN" sz="2400" b="1">
                <a:latin typeface="Arial" panose="020B0604020202020204" pitchFamily="34" charset="0"/>
                <a:ea typeface="黑体" panose="02010609060101010101" pitchFamily="49" charset="-122"/>
              </a:rPr>
              <a:t>for </a:t>
            </a:r>
            <a:r>
              <a:rPr lang="zh-CN" altLang="en-US" sz="2400">
                <a:latin typeface="Arial" panose="020B0604020202020204" pitchFamily="34" charset="0"/>
                <a:ea typeface="黑体" panose="02010609060101010101" pitchFamily="49" charset="-122"/>
              </a:rPr>
              <a:t>循环</a:t>
            </a:r>
          </a:p>
          <a:p>
            <a:pPr eaLnBrk="1" hangingPunct="1">
              <a:spcBef>
                <a:spcPct val="0"/>
              </a:spcBef>
              <a:buClrTx/>
              <a:buFontTx/>
              <a:buNone/>
            </a:pPr>
            <a:r>
              <a:rPr lang="en-US" altLang="zh-CN" sz="2000" b="1">
                <a:solidFill>
                  <a:srgbClr val="FF0000"/>
                </a:solidFill>
                <a:latin typeface="Arial" panose="020B0604020202020204" pitchFamily="34" charset="0"/>
                <a:ea typeface="黑体" panose="02010609060101010101" pitchFamily="49" charset="-122"/>
              </a:rPr>
              <a:t>for( ; ; )</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     printf("</a:t>
            </a:r>
            <a:r>
              <a:rPr lang="zh-CN" altLang="en-US" sz="2000" b="1">
                <a:latin typeface="Arial" panose="020B0604020202020204" pitchFamily="34" charset="0"/>
                <a:ea typeface="黑体" panose="02010609060101010101" pitchFamily="49" charset="-122"/>
              </a:rPr>
              <a:t>这将一直进行下去</a:t>
            </a:r>
            <a:r>
              <a:rPr lang="en-US" altLang="zh-CN" sz="2000" b="1">
                <a:latin typeface="Arial" panose="020B0604020202020204" pitchFamily="34" charset="0"/>
                <a:ea typeface="黑体" panose="02010609060101010101" pitchFamily="49" charset="-122"/>
              </a:rPr>
              <a:t>");</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     i = getchar();</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     if(i == 'X' || i == 'x')</a:t>
            </a:r>
          </a:p>
          <a:p>
            <a:pPr eaLnBrk="1" hangingPunct="1">
              <a:spcBef>
                <a:spcPct val="0"/>
              </a:spcBef>
              <a:buClrTx/>
              <a:buFontTx/>
              <a:buNone/>
            </a:pPr>
            <a:r>
              <a:rPr lang="en-US" altLang="zh-CN" sz="2000" b="1">
                <a:solidFill>
                  <a:schemeClr val="tx1"/>
                </a:solidFill>
                <a:latin typeface="Arial" panose="020B0604020202020204" pitchFamily="34" charset="0"/>
                <a:ea typeface="黑体" panose="02010609060101010101" pitchFamily="49" charset="-122"/>
              </a:rPr>
              <a:t>	</a:t>
            </a:r>
            <a:r>
              <a:rPr lang="en-US" altLang="zh-CN" sz="2000" b="1">
                <a:solidFill>
                  <a:srgbClr val="FF0000"/>
                </a:solidFill>
                <a:latin typeface="Arial" panose="020B0604020202020204" pitchFamily="34" charset="0"/>
                <a:ea typeface="黑体" panose="02010609060101010101" pitchFamily="49" charset="-122"/>
              </a:rPr>
              <a:t>break;</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a:t>
            </a:r>
            <a:r>
              <a:rPr lang="en-US" altLang="zh-CN" sz="2000">
                <a:latin typeface="Arial" panose="020B0604020202020204" pitchFamily="34" charset="0"/>
                <a:ea typeface="黑体" panose="02010609060101010101" pitchFamily="49" charset="-122"/>
              </a:rPr>
              <a:t> </a:t>
            </a:r>
          </a:p>
        </p:txBody>
      </p:sp>
      <p:sp>
        <p:nvSpPr>
          <p:cNvPr id="187397" name="AutoShape 5"/>
          <p:cNvSpPr>
            <a:spLocks noChangeArrowheads="1"/>
          </p:cNvSpPr>
          <p:nvPr/>
        </p:nvSpPr>
        <p:spPr bwMode="auto">
          <a:xfrm>
            <a:off x="5076825" y="1268413"/>
            <a:ext cx="3525838" cy="2593975"/>
          </a:xfrm>
          <a:prstGeom prst="flowChartDocument">
            <a:avLst/>
          </a:prstGeom>
          <a:gradFill rotWithShape="1">
            <a:gsLst>
              <a:gs pos="0">
                <a:srgbClr val="CCFFCC"/>
              </a:gs>
              <a:gs pos="100000">
                <a:srgbClr val="FFFFFF"/>
              </a:gs>
            </a:gsLst>
            <a:lin ang="5400000" scaled="1"/>
          </a:gradFill>
          <a:ln w="12700" algn="ctr">
            <a:solidFill>
              <a:schemeClr val="tx1"/>
            </a:solidFill>
            <a:miter lim="800000"/>
            <a:headEnd/>
            <a:tailEnd/>
          </a:ln>
          <a:effectLst>
            <a:outerShdw dist="35921" dir="2700000" algn="ctr" rotWithShape="0">
              <a:schemeClr val="bg2"/>
            </a:outerShdw>
          </a:effec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87398" name="Text Box 6"/>
          <p:cNvSpPr txBox="1">
            <a:spLocks noChangeArrowheads="1"/>
          </p:cNvSpPr>
          <p:nvPr/>
        </p:nvSpPr>
        <p:spPr bwMode="auto">
          <a:xfrm>
            <a:off x="5508625" y="1484313"/>
            <a:ext cx="2354263" cy="23082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zh-CN" altLang="en-US" sz="2400">
                <a:latin typeface="Arial" panose="020B0604020202020204" pitchFamily="34" charset="0"/>
                <a:ea typeface="黑体" panose="02010609060101010101" pitchFamily="49" charset="-122"/>
              </a:rPr>
              <a:t>跳出</a:t>
            </a:r>
            <a:r>
              <a:rPr lang="zh-CN" altLang="en-US" sz="2400" b="1">
                <a:latin typeface="Arial" panose="020B0604020202020204" pitchFamily="34" charset="0"/>
                <a:ea typeface="黑体" panose="02010609060101010101" pitchFamily="49" charset="-122"/>
              </a:rPr>
              <a:t> </a:t>
            </a:r>
            <a:r>
              <a:rPr lang="en-US" altLang="zh-CN" sz="2400" b="1">
                <a:latin typeface="Arial" panose="020B0604020202020204" pitchFamily="34" charset="0"/>
                <a:ea typeface="黑体" panose="02010609060101010101" pitchFamily="49" charset="-122"/>
              </a:rPr>
              <a:t>while </a:t>
            </a:r>
            <a:r>
              <a:rPr lang="zh-CN" altLang="en-US" sz="2400">
                <a:latin typeface="Arial" panose="020B0604020202020204" pitchFamily="34" charset="0"/>
                <a:ea typeface="黑体" panose="02010609060101010101" pitchFamily="49" charset="-122"/>
              </a:rPr>
              <a:t>循环</a:t>
            </a:r>
          </a:p>
          <a:p>
            <a:pPr eaLnBrk="1" hangingPunct="1">
              <a:spcBef>
                <a:spcPct val="0"/>
              </a:spcBef>
              <a:buClrTx/>
              <a:buFontTx/>
              <a:buNone/>
            </a:pPr>
            <a:r>
              <a:rPr lang="en-US" altLang="zh-CN" sz="2000" b="1">
                <a:solidFill>
                  <a:srgbClr val="FF0000"/>
                </a:solidFill>
                <a:latin typeface="Arial" panose="020B0604020202020204" pitchFamily="34" charset="0"/>
                <a:ea typeface="黑体" panose="02010609060101010101" pitchFamily="49" charset="-122"/>
              </a:rPr>
              <a:t>while(1)</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      if(x == 10)</a:t>
            </a:r>
          </a:p>
          <a:p>
            <a:pPr eaLnBrk="1" hangingPunct="1">
              <a:spcBef>
                <a:spcPct val="0"/>
              </a:spcBef>
              <a:buClrTx/>
              <a:buFontTx/>
              <a:buNone/>
            </a:pPr>
            <a:r>
              <a:rPr lang="en-US" altLang="zh-CN" sz="2000" b="1">
                <a:solidFill>
                  <a:schemeClr val="tx1"/>
                </a:solidFill>
                <a:latin typeface="Arial" panose="020B0604020202020204" pitchFamily="34" charset="0"/>
                <a:ea typeface="黑体" panose="02010609060101010101" pitchFamily="49" charset="-122"/>
              </a:rPr>
              <a:t>	</a:t>
            </a:r>
            <a:r>
              <a:rPr lang="en-US" altLang="zh-CN" sz="2000" b="1">
                <a:solidFill>
                  <a:srgbClr val="FF0000"/>
                </a:solidFill>
                <a:latin typeface="Arial" panose="020B0604020202020204" pitchFamily="34" charset="0"/>
                <a:ea typeface="黑体" panose="02010609060101010101" pitchFamily="49" charset="-122"/>
              </a:rPr>
              <a:t>break;</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a:t>
            </a:r>
            <a:r>
              <a:rPr lang="en-US" altLang="zh-CN" sz="2000">
                <a:latin typeface="Arial" panose="020B0604020202020204" pitchFamily="34" charset="0"/>
                <a:ea typeface="黑体" panose="02010609060101010101" pitchFamily="49" charset="-122"/>
              </a:rPr>
              <a:t> </a:t>
            </a:r>
          </a:p>
        </p:txBody>
      </p:sp>
      <p:sp>
        <p:nvSpPr>
          <p:cNvPr id="187399" name="AutoShape 7"/>
          <p:cNvSpPr>
            <a:spLocks noChangeArrowheads="1"/>
          </p:cNvSpPr>
          <p:nvPr/>
        </p:nvSpPr>
        <p:spPr bwMode="auto">
          <a:xfrm>
            <a:off x="2771775" y="3933825"/>
            <a:ext cx="4191000" cy="2667000"/>
          </a:xfrm>
          <a:prstGeom prst="flowChartDocument">
            <a:avLst/>
          </a:prstGeom>
          <a:gradFill rotWithShape="1">
            <a:gsLst>
              <a:gs pos="0">
                <a:srgbClr val="CCFFCC"/>
              </a:gs>
              <a:gs pos="100000">
                <a:srgbClr val="FFFFFF"/>
              </a:gs>
            </a:gsLst>
            <a:lin ang="5400000" scaled="1"/>
          </a:gradFill>
          <a:ln w="12700" algn="ctr">
            <a:solidFill>
              <a:schemeClr val="tx1"/>
            </a:solidFill>
            <a:miter lim="800000"/>
            <a:headEnd/>
            <a:tailEnd/>
          </a:ln>
          <a:effectLst>
            <a:outerShdw dist="35921" dir="2700000" algn="ctr" rotWithShape="0">
              <a:schemeClr val="bg2"/>
            </a:outerShdw>
          </a:effec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87400" name="Text Box 8"/>
          <p:cNvSpPr txBox="1">
            <a:spLocks noChangeArrowheads="1"/>
          </p:cNvSpPr>
          <p:nvPr/>
        </p:nvSpPr>
        <p:spPr bwMode="auto">
          <a:xfrm>
            <a:off x="3203575" y="4005263"/>
            <a:ext cx="2811463" cy="261620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zh-CN" altLang="en-US" sz="2400">
                <a:latin typeface="Arial" panose="020B0604020202020204" pitchFamily="34" charset="0"/>
                <a:ea typeface="黑体" panose="02010609060101010101" pitchFamily="49" charset="-122"/>
              </a:rPr>
              <a:t>跳出</a:t>
            </a:r>
            <a:r>
              <a:rPr lang="zh-CN" altLang="en-US" sz="2400" b="1">
                <a:latin typeface="Arial" panose="020B0604020202020204" pitchFamily="34" charset="0"/>
                <a:ea typeface="黑体" panose="02010609060101010101" pitchFamily="49" charset="-122"/>
              </a:rPr>
              <a:t> </a:t>
            </a:r>
            <a:r>
              <a:rPr lang="en-US" altLang="zh-CN" sz="2400" b="1">
                <a:latin typeface="Arial" panose="020B0604020202020204" pitchFamily="34" charset="0"/>
                <a:ea typeface="黑体" panose="02010609060101010101" pitchFamily="49" charset="-122"/>
              </a:rPr>
              <a:t>do-while </a:t>
            </a:r>
            <a:r>
              <a:rPr lang="zh-CN" altLang="en-US" sz="2400">
                <a:latin typeface="Arial" panose="020B0604020202020204" pitchFamily="34" charset="0"/>
                <a:ea typeface="黑体" panose="02010609060101010101" pitchFamily="49" charset="-122"/>
              </a:rPr>
              <a:t>循环</a:t>
            </a:r>
          </a:p>
          <a:p>
            <a:pPr eaLnBrk="1" hangingPunct="1">
              <a:spcBef>
                <a:spcPct val="0"/>
              </a:spcBef>
              <a:buClrTx/>
              <a:buFontTx/>
              <a:buNone/>
            </a:pPr>
            <a:r>
              <a:rPr lang="en-US" altLang="zh-CN" sz="2000" b="1">
                <a:solidFill>
                  <a:srgbClr val="FF0000"/>
                </a:solidFill>
                <a:latin typeface="Arial" panose="020B0604020202020204" pitchFamily="34" charset="0"/>
                <a:ea typeface="黑体" panose="02010609060101010101" pitchFamily="49" charset="-122"/>
              </a:rPr>
              <a:t>do</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       if (x == 10)</a:t>
            </a:r>
          </a:p>
          <a:p>
            <a:pPr eaLnBrk="1" hangingPunct="1">
              <a:spcBef>
                <a:spcPct val="0"/>
              </a:spcBef>
              <a:buClrTx/>
              <a:buFontTx/>
              <a:buNone/>
            </a:pPr>
            <a:r>
              <a:rPr lang="en-US" altLang="zh-CN" sz="2000" b="1">
                <a:solidFill>
                  <a:schemeClr val="tx1"/>
                </a:solidFill>
                <a:latin typeface="Arial" panose="020B0604020202020204" pitchFamily="34" charset="0"/>
                <a:ea typeface="黑体" panose="02010609060101010101" pitchFamily="49" charset="-122"/>
              </a:rPr>
              <a:t>	</a:t>
            </a:r>
            <a:r>
              <a:rPr lang="en-US" altLang="zh-CN" sz="2000" b="1">
                <a:solidFill>
                  <a:srgbClr val="FF0000"/>
                </a:solidFill>
                <a:latin typeface="Arial" panose="020B0604020202020204" pitchFamily="34" charset="0"/>
                <a:ea typeface="黑体" panose="02010609060101010101" pitchFamily="49" charset="-122"/>
              </a:rPr>
              <a:t>break;</a:t>
            </a:r>
          </a:p>
          <a:p>
            <a:pPr eaLnBrk="1" hangingPunct="1">
              <a:spcBef>
                <a:spcPct val="0"/>
              </a:spcBef>
              <a:buClrTx/>
              <a:buFontTx/>
              <a:buNone/>
            </a:pPr>
            <a:r>
              <a:rPr lang="en-US" altLang="zh-CN" sz="2000" b="1">
                <a:latin typeface="Arial" panose="020B0604020202020204" pitchFamily="34" charset="0"/>
                <a:ea typeface="黑体" panose="02010609060101010101" pitchFamily="49" charset="-122"/>
              </a:rPr>
              <a:t>}</a:t>
            </a:r>
            <a:r>
              <a:rPr lang="en-US" altLang="zh-CN" sz="2000" b="1">
                <a:solidFill>
                  <a:srgbClr val="FF0000"/>
                </a:solidFill>
                <a:latin typeface="Arial" panose="020B0604020202020204" pitchFamily="34" charset="0"/>
                <a:ea typeface="黑体" panose="02010609060101010101" pitchFamily="49" charset="-122"/>
              </a:rPr>
              <a:t>while (x&lt; 15);</a:t>
            </a:r>
          </a:p>
          <a:p>
            <a:pPr eaLnBrk="1" hangingPunct="1">
              <a:spcBef>
                <a:spcPct val="0"/>
              </a:spcBef>
              <a:buClrTx/>
              <a:buFontTx/>
              <a:buNone/>
            </a:pPr>
            <a:endParaRPr lang="zh-CN" altLang="en-US" sz="2000" b="1">
              <a:solidFill>
                <a:srgbClr val="FF0000"/>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7395"/>
                                        </p:tgtEl>
                                        <p:attrNameLst>
                                          <p:attrName>style.visibility</p:attrName>
                                        </p:attrNameLst>
                                      </p:cBhvr>
                                      <p:to>
                                        <p:strVal val="visible"/>
                                      </p:to>
                                    </p:set>
                                    <p:animEffect transition="in" filter="dissolve">
                                      <p:cBhvr>
                                        <p:cTn id="7" dur="500"/>
                                        <p:tgtEl>
                                          <p:spTgt spid="187395"/>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iterate type="lt">
                                    <p:tmAbs val="75"/>
                                  </p:iterate>
                                  <p:childTnLst>
                                    <p:set>
                                      <p:cBhvr>
                                        <p:cTn id="10" dur="1" fill="hold">
                                          <p:stCondLst>
                                            <p:cond delay="74"/>
                                          </p:stCondLst>
                                        </p:cTn>
                                        <p:tgtEl>
                                          <p:spTgt spid="1873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87397"/>
                                        </p:tgtEl>
                                        <p:attrNameLst>
                                          <p:attrName>style.visibility</p:attrName>
                                        </p:attrNameLst>
                                      </p:cBhvr>
                                      <p:to>
                                        <p:strVal val="visible"/>
                                      </p:to>
                                    </p:set>
                                    <p:animEffect transition="in" filter="dissolve">
                                      <p:cBhvr>
                                        <p:cTn id="15" dur="500"/>
                                        <p:tgtEl>
                                          <p:spTgt spid="187397"/>
                                        </p:tgtEl>
                                      </p:cBhvr>
                                    </p:animEffect>
                                  </p:childTnLst>
                                </p:cTn>
                              </p:par>
                            </p:childTnLst>
                          </p:cTn>
                        </p:par>
                        <p:par>
                          <p:cTn id="16" fill="hold" nodeType="afterGroup">
                            <p:stCondLst>
                              <p:cond delay="5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18739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87399"/>
                                        </p:tgtEl>
                                        <p:attrNameLst>
                                          <p:attrName>style.visibility</p:attrName>
                                        </p:attrNameLst>
                                      </p:cBhvr>
                                      <p:to>
                                        <p:strVal val="visible"/>
                                      </p:to>
                                    </p:set>
                                    <p:animEffect transition="in" filter="dissolve">
                                      <p:cBhvr>
                                        <p:cTn id="23" dur="500"/>
                                        <p:tgtEl>
                                          <p:spTgt spid="18739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iterate type="lt">
                                    <p:tmAbs val="75"/>
                                  </p:iterate>
                                  <p:childTnLst>
                                    <p:set>
                                      <p:cBhvr>
                                        <p:cTn id="26" dur="1" fill="hold">
                                          <p:stCondLst>
                                            <p:cond delay="74"/>
                                          </p:stCondLst>
                                        </p:cTn>
                                        <p:tgtEl>
                                          <p:spTgt spid="187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animBg="1"/>
      <p:bldP spid="187396" grpId="0" autoUpdateAnimBg="0"/>
      <p:bldP spid="187397" grpId="0" animBg="1"/>
      <p:bldP spid="187398" grpId="0" autoUpdateAnimBg="0"/>
      <p:bldP spid="187399" grpId="0" animBg="1"/>
      <p:bldP spid="18740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smtClean="0">
                <a:solidFill>
                  <a:schemeClr val="bg2"/>
                </a:solidFill>
              </a:rPr>
              <a:t>break </a:t>
            </a:r>
            <a:r>
              <a:rPr lang="zh-CN" altLang="en-US" smtClean="0">
                <a:solidFill>
                  <a:schemeClr val="bg2"/>
                </a:solidFill>
              </a:rPr>
              <a:t>语句示例</a:t>
            </a:r>
          </a:p>
        </p:txBody>
      </p:sp>
      <p:sp>
        <p:nvSpPr>
          <p:cNvPr id="44035" name="Rectangle 4"/>
          <p:cNvSpPr>
            <a:spLocks noGrp="1" noChangeArrowheads="1"/>
          </p:cNvSpPr>
          <p:nvPr>
            <p:ph type="body"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smtClean="0">
                <a:ea typeface="宋体" panose="02010600030101010101" pitchFamily="2" charset="-122"/>
              </a:rPr>
              <a:t>问题描述：</a:t>
            </a:r>
          </a:p>
          <a:p>
            <a:r>
              <a:rPr lang="zh-CN" altLang="en-US" dirty="0" smtClean="0">
                <a:ea typeface="宋体" panose="02010600030101010101" pitchFamily="2" charset="-122"/>
              </a:rPr>
              <a:t>    统计从键盘输入的若干个字符中有效字符的个数，以</a:t>
            </a:r>
            <a:r>
              <a:rPr lang="zh-CN" altLang="en-US" dirty="0" smtClean="0">
                <a:solidFill>
                  <a:srgbClr val="FF0000"/>
                </a:solidFill>
                <a:ea typeface="宋体" panose="02010600030101010101" pitchFamily="2" charset="-122"/>
              </a:rPr>
              <a:t>换行符作为输入结束</a:t>
            </a:r>
            <a:r>
              <a:rPr lang="zh-CN" altLang="en-US" dirty="0" smtClean="0">
                <a:ea typeface="宋体" panose="02010600030101010101" pitchFamily="2" charset="-122"/>
              </a:rPr>
              <a:t>。有效字符是指第一个空格符前面的字符，若输入字符中没有空格符，则有效字符为除了换行符之外的所有字符。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ChangeArrowheads="1"/>
          </p:cNvSpPr>
          <p:nvPr/>
        </p:nvSpPr>
        <p:spPr bwMode="auto">
          <a:xfrm>
            <a:off x="395288" y="1341438"/>
            <a:ext cx="8280400" cy="5329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#include &lt;stdio.h&gt;</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int main()</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	int count=0,ch;</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	printf("\n </a:t>
            </a:r>
            <a:r>
              <a:rPr lang="zh-CN" altLang="en-US" sz="2400">
                <a:solidFill>
                  <a:srgbClr val="000000"/>
                </a:solidFill>
                <a:latin typeface="Arial" panose="020B0604020202020204" pitchFamily="34" charset="0"/>
                <a:ea typeface="黑体" panose="02010609060101010101" pitchFamily="49" charset="-122"/>
              </a:rPr>
              <a:t>请输入一行字符：</a:t>
            </a:r>
            <a:r>
              <a:rPr lang="en-US" altLang="zh-CN" sz="2400" b="1">
                <a:solidFill>
                  <a:srgbClr val="000000"/>
                </a:solidFill>
                <a:latin typeface="Arial" panose="020B0604020202020204" pitchFamily="34" charset="0"/>
                <a:ea typeface="黑体" panose="02010609060101010101" pitchFamily="49" charset="-122"/>
              </a:rPr>
              <a:t>");</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	while((ch=getchar())!=‘\n’){  //</a:t>
            </a:r>
            <a:r>
              <a:rPr lang="zh-CN" altLang="en-US" sz="2400" b="1">
                <a:solidFill>
                  <a:srgbClr val="000000"/>
                </a:solidFill>
                <a:latin typeface="Arial" panose="020B0604020202020204" pitchFamily="34" charset="0"/>
                <a:ea typeface="黑体" panose="02010609060101010101" pitchFamily="49" charset="-122"/>
              </a:rPr>
              <a:t>该条件写法经常使用</a:t>
            </a:r>
            <a:endParaRPr lang="en-US" altLang="zh-CN" sz="2400" b="1">
              <a:solidFill>
                <a:srgbClr val="000000"/>
              </a:solidFill>
              <a:latin typeface="Arial" panose="020B0604020202020204" pitchFamily="34" charset="0"/>
              <a:ea typeface="黑体" panose="02010609060101010101" pitchFamily="49" charset="-122"/>
            </a:endParaRP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		if(ch==' ')</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			</a:t>
            </a:r>
            <a:r>
              <a:rPr lang="en-US" altLang="zh-CN" sz="2400" b="1">
                <a:solidFill>
                  <a:srgbClr val="FF0000"/>
                </a:solidFill>
                <a:latin typeface="Arial" panose="020B0604020202020204" pitchFamily="34" charset="0"/>
                <a:ea typeface="黑体" panose="02010609060101010101" pitchFamily="49" charset="-122"/>
              </a:rPr>
              <a:t>break;</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		count++;</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	}</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	printf("\n </a:t>
            </a:r>
            <a:r>
              <a:rPr lang="zh-CN" altLang="en-US" sz="2400">
                <a:solidFill>
                  <a:srgbClr val="000000"/>
                </a:solidFill>
                <a:latin typeface="Arial" panose="020B0604020202020204" pitchFamily="34" charset="0"/>
                <a:ea typeface="黑体" panose="02010609060101010101" pitchFamily="49" charset="-122"/>
              </a:rPr>
              <a:t>共有</a:t>
            </a:r>
            <a:r>
              <a:rPr lang="zh-CN" altLang="en-US" sz="2400" b="1">
                <a:solidFill>
                  <a:srgbClr val="000000"/>
                </a:solidFill>
                <a:latin typeface="Arial" panose="020B0604020202020204" pitchFamily="34" charset="0"/>
                <a:ea typeface="黑体" panose="02010609060101010101" pitchFamily="49" charset="-122"/>
              </a:rPr>
              <a:t> </a:t>
            </a:r>
            <a:r>
              <a:rPr lang="en-US" altLang="zh-CN" sz="2400" b="1">
                <a:solidFill>
                  <a:srgbClr val="000000"/>
                </a:solidFill>
                <a:latin typeface="Arial" panose="020B0604020202020204" pitchFamily="34" charset="0"/>
                <a:ea typeface="黑体" panose="02010609060101010101" pitchFamily="49" charset="-122"/>
              </a:rPr>
              <a:t>%d </a:t>
            </a:r>
            <a:r>
              <a:rPr lang="zh-CN" altLang="en-US" sz="2400">
                <a:solidFill>
                  <a:srgbClr val="000000"/>
                </a:solidFill>
                <a:latin typeface="Arial" panose="020B0604020202020204" pitchFamily="34" charset="0"/>
                <a:ea typeface="黑体" panose="02010609060101010101" pitchFamily="49" charset="-122"/>
              </a:rPr>
              <a:t>个有效字符。</a:t>
            </a:r>
            <a:r>
              <a:rPr lang="en-US" altLang="zh-CN" sz="2400" b="1">
                <a:solidFill>
                  <a:srgbClr val="000000"/>
                </a:solidFill>
                <a:latin typeface="Arial" panose="020B0604020202020204" pitchFamily="34" charset="0"/>
                <a:ea typeface="黑体" panose="02010609060101010101" pitchFamily="49" charset="-122"/>
              </a:rPr>
              <a:t>\n",count);</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           return 0;</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ea typeface="黑体" panose="02010609060101010101" pitchFamily="49" charset="-122"/>
              </a:rPr>
              <a:t>}</a:t>
            </a:r>
            <a:endParaRPr lang="en-US" altLang="zh-CN" sz="2400" b="1">
              <a:solidFill>
                <a:srgbClr val="000000"/>
              </a:solidFill>
              <a:latin typeface="Arial" panose="020B0604020202020204" pitchFamily="34" charset="0"/>
              <a:cs typeface="Courier New" panose="02070309020205020404" pitchFamily="49" charset="0"/>
            </a:endParaRPr>
          </a:p>
        </p:txBody>
      </p:sp>
      <p:sp>
        <p:nvSpPr>
          <p:cNvPr id="45059" name="Rectangle 4"/>
          <p:cNvSpPr>
            <a:spLocks noGrp="1" noChangeArrowheads="1"/>
          </p:cNvSpPr>
          <p:nvPr>
            <p:ph type="title"/>
          </p:nvPr>
        </p:nvSpPr>
        <p:spPr>
          <a:xfrm>
            <a:off x="395288" y="476250"/>
            <a:ext cx="8229600" cy="654050"/>
          </a:xfrm>
        </p:spPr>
        <p:txBody>
          <a:bodyPr/>
          <a:lstStyle/>
          <a:p>
            <a:r>
              <a:rPr lang="en-US" altLang="zh-CN" b="1" smtClean="0">
                <a:solidFill>
                  <a:schemeClr val="bg2"/>
                </a:solidFill>
              </a:rPr>
              <a:t>break </a:t>
            </a:r>
            <a:r>
              <a:rPr lang="zh-CN" altLang="en-US" b="1" smtClean="0">
                <a:solidFill>
                  <a:schemeClr val="bg2"/>
                </a:solidFill>
              </a:rPr>
              <a:t>语句示例</a:t>
            </a:r>
          </a:p>
        </p:txBody>
      </p:sp>
      <p:grpSp>
        <p:nvGrpSpPr>
          <p:cNvPr id="189445" name="Group 5"/>
          <p:cNvGrpSpPr>
            <a:grpSpLocks/>
          </p:cNvGrpSpPr>
          <p:nvPr/>
        </p:nvGrpSpPr>
        <p:grpSpPr bwMode="auto">
          <a:xfrm>
            <a:off x="6084888" y="1125538"/>
            <a:ext cx="2663825" cy="1890712"/>
            <a:chOff x="4320" y="894"/>
            <a:chExt cx="1296" cy="1362"/>
          </a:xfrm>
        </p:grpSpPr>
        <p:sp>
          <p:nvSpPr>
            <p:cNvPr id="45081" name="Rectangle 6"/>
            <p:cNvSpPr>
              <a:spLocks noChangeArrowheads="1"/>
            </p:cNvSpPr>
            <p:nvPr/>
          </p:nvSpPr>
          <p:spPr bwMode="auto">
            <a:xfrm>
              <a:off x="4320" y="1056"/>
              <a:ext cx="1296" cy="1200"/>
            </a:xfrm>
            <a:prstGeom prst="rect">
              <a:avLst/>
            </a:prstGeom>
            <a:solidFill>
              <a:srgbClr val="FFFFE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45082" name="Text Box 7"/>
            <p:cNvSpPr txBox="1">
              <a:spLocks noChangeArrowheads="1"/>
            </p:cNvSpPr>
            <p:nvPr/>
          </p:nvSpPr>
          <p:spPr bwMode="auto">
            <a:xfrm>
              <a:off x="4807" y="894"/>
              <a:ext cx="343" cy="293"/>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zh-CN" altLang="en-US" sz="2000" b="1">
                  <a:latin typeface="Courier New" panose="02070309020205020404" pitchFamily="49" charset="0"/>
                  <a:ea typeface="黑体" panose="02010609060101010101" pitchFamily="49" charset="-122"/>
                </a:rPr>
                <a:t>内存</a:t>
              </a:r>
            </a:p>
          </p:txBody>
        </p:sp>
      </p:grpSp>
      <p:grpSp>
        <p:nvGrpSpPr>
          <p:cNvPr id="189448" name="Group 8"/>
          <p:cNvGrpSpPr>
            <a:grpSpLocks/>
          </p:cNvGrpSpPr>
          <p:nvPr/>
        </p:nvGrpSpPr>
        <p:grpSpPr bwMode="auto">
          <a:xfrm>
            <a:off x="6448425" y="1371600"/>
            <a:ext cx="762000" cy="1143000"/>
            <a:chOff x="3936" y="960"/>
            <a:chExt cx="480" cy="720"/>
          </a:xfrm>
        </p:grpSpPr>
        <p:sp>
          <p:nvSpPr>
            <p:cNvPr id="45079" name="Oval 9"/>
            <p:cNvSpPr>
              <a:spLocks noChangeArrowheads="1"/>
            </p:cNvSpPr>
            <p:nvPr/>
          </p:nvSpPr>
          <p:spPr bwMode="auto">
            <a:xfrm>
              <a:off x="3936" y="1200"/>
              <a:ext cx="480" cy="4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45080" name="Text Box 10"/>
            <p:cNvSpPr txBox="1">
              <a:spLocks noChangeArrowheads="1"/>
            </p:cNvSpPr>
            <p:nvPr/>
          </p:nvSpPr>
          <p:spPr bwMode="auto">
            <a:xfrm>
              <a:off x="4004" y="960"/>
              <a:ext cx="346"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en-US" altLang="zh-CN" sz="2400" b="1">
                  <a:latin typeface="Courier New" panose="02070309020205020404" pitchFamily="49" charset="0"/>
                </a:rPr>
                <a:t>ch</a:t>
              </a:r>
            </a:p>
          </p:txBody>
        </p:sp>
      </p:grpSp>
      <p:grpSp>
        <p:nvGrpSpPr>
          <p:cNvPr id="189451" name="Group 11"/>
          <p:cNvGrpSpPr>
            <a:grpSpLocks/>
          </p:cNvGrpSpPr>
          <p:nvPr/>
        </p:nvGrpSpPr>
        <p:grpSpPr bwMode="auto">
          <a:xfrm>
            <a:off x="7581900" y="1371600"/>
            <a:ext cx="1096963" cy="1143000"/>
            <a:chOff x="3834" y="960"/>
            <a:chExt cx="691" cy="720"/>
          </a:xfrm>
        </p:grpSpPr>
        <p:sp>
          <p:nvSpPr>
            <p:cNvPr id="45077" name="Oval 12"/>
            <p:cNvSpPr>
              <a:spLocks noChangeArrowheads="1"/>
            </p:cNvSpPr>
            <p:nvPr/>
          </p:nvSpPr>
          <p:spPr bwMode="auto">
            <a:xfrm>
              <a:off x="3936" y="1200"/>
              <a:ext cx="480" cy="480"/>
            </a:xfrm>
            <a:prstGeom prst="ellipse">
              <a:avLst/>
            </a:prstGeom>
            <a:solidFill>
              <a:schemeClr val="bg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45078" name="Text Box 13"/>
            <p:cNvSpPr txBox="1">
              <a:spLocks noChangeArrowheads="1"/>
            </p:cNvSpPr>
            <p:nvPr/>
          </p:nvSpPr>
          <p:spPr bwMode="auto">
            <a:xfrm>
              <a:off x="3834" y="960"/>
              <a:ext cx="691" cy="2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en-US" altLang="zh-CN" sz="2400" b="1">
                  <a:latin typeface="Courier New" panose="02070309020205020404" pitchFamily="49" charset="0"/>
                </a:rPr>
                <a:t>count</a:t>
              </a:r>
            </a:p>
          </p:txBody>
        </p:sp>
      </p:grpSp>
      <p:sp>
        <p:nvSpPr>
          <p:cNvPr id="189454" name="AutoShape 14"/>
          <p:cNvSpPr>
            <a:spLocks noChangeArrowheads="1"/>
          </p:cNvSpPr>
          <p:nvPr/>
        </p:nvSpPr>
        <p:spPr bwMode="auto">
          <a:xfrm flipH="1">
            <a:off x="4140200" y="4005263"/>
            <a:ext cx="304800" cy="144462"/>
          </a:xfrm>
          <a:prstGeom prst="chevron">
            <a:avLst>
              <a:gd name="adj" fmla="val 52747"/>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57150">
                <a:solidFill>
                  <a:schemeClr val="tx1"/>
                </a:solidFill>
                <a:miter lim="800000"/>
                <a:headEnd/>
                <a:tailEnd/>
              </a14:hiddenLine>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89455" name="AutoShape 15"/>
          <p:cNvSpPr>
            <a:spLocks noChangeArrowheads="1"/>
          </p:cNvSpPr>
          <p:nvPr/>
        </p:nvSpPr>
        <p:spPr bwMode="auto">
          <a:xfrm flipH="1">
            <a:off x="3924300" y="4797425"/>
            <a:ext cx="304800" cy="152400"/>
          </a:xfrm>
          <a:prstGeom prst="chevron">
            <a:avLst>
              <a:gd name="adj" fmla="val 50000"/>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57150">
                <a:solidFill>
                  <a:schemeClr val="tx1"/>
                </a:solidFill>
                <a:miter lim="800000"/>
                <a:headEnd/>
                <a:tailEnd/>
              </a14:hiddenLine>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89456" name="Text Box 16"/>
          <p:cNvSpPr txBox="1">
            <a:spLocks noChangeArrowheads="1"/>
          </p:cNvSpPr>
          <p:nvPr/>
        </p:nvSpPr>
        <p:spPr bwMode="auto">
          <a:xfrm>
            <a:off x="6661150" y="1908175"/>
            <a:ext cx="366713"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en-US" altLang="zh-CN" sz="2400" b="1">
                <a:solidFill>
                  <a:schemeClr val="hlink"/>
                </a:solidFill>
                <a:latin typeface="Courier New" panose="02070309020205020404" pitchFamily="49" charset="0"/>
              </a:rPr>
              <a:t>H</a:t>
            </a:r>
          </a:p>
        </p:txBody>
      </p:sp>
      <p:sp>
        <p:nvSpPr>
          <p:cNvPr id="189457" name="Rectangle 17"/>
          <p:cNvSpPr>
            <a:spLocks noChangeArrowheads="1"/>
          </p:cNvSpPr>
          <p:nvPr/>
        </p:nvSpPr>
        <p:spPr bwMode="auto">
          <a:xfrm>
            <a:off x="7912100" y="1905000"/>
            <a:ext cx="366713"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en-US" altLang="zh-CN" sz="2400" b="1">
                <a:solidFill>
                  <a:schemeClr val="hlink"/>
                </a:solidFill>
                <a:latin typeface="Courier New" panose="02070309020205020404" pitchFamily="49" charset="0"/>
              </a:rPr>
              <a:t>0</a:t>
            </a:r>
          </a:p>
        </p:txBody>
      </p:sp>
      <p:sp>
        <p:nvSpPr>
          <p:cNvPr id="189458" name="AutoShape 18"/>
          <p:cNvSpPr>
            <a:spLocks noChangeArrowheads="1"/>
          </p:cNvSpPr>
          <p:nvPr/>
        </p:nvSpPr>
        <p:spPr bwMode="auto">
          <a:xfrm flipH="1">
            <a:off x="5580063" y="3213100"/>
            <a:ext cx="304800" cy="152400"/>
          </a:xfrm>
          <a:prstGeom prst="chevron">
            <a:avLst>
              <a:gd name="adj" fmla="val 50000"/>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57150">
                <a:solidFill>
                  <a:schemeClr val="tx1"/>
                </a:solidFill>
                <a:miter lim="800000"/>
                <a:headEnd/>
                <a:tailEnd/>
              </a14:hiddenLine>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89459" name="AutoShape 19"/>
          <p:cNvSpPr>
            <a:spLocks noChangeArrowheads="1"/>
          </p:cNvSpPr>
          <p:nvPr/>
        </p:nvSpPr>
        <p:spPr bwMode="auto">
          <a:xfrm flipH="1">
            <a:off x="4500563" y="4365625"/>
            <a:ext cx="304800" cy="152400"/>
          </a:xfrm>
          <a:prstGeom prst="chevron">
            <a:avLst>
              <a:gd name="adj" fmla="val 50000"/>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57150">
                <a:solidFill>
                  <a:schemeClr val="tx1"/>
                </a:solidFill>
                <a:miter lim="800000"/>
                <a:headEnd/>
                <a:tailEnd/>
              </a14:hiddenLine>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89460" name="Rectangle 20"/>
          <p:cNvSpPr>
            <a:spLocks noChangeArrowheads="1"/>
          </p:cNvSpPr>
          <p:nvPr/>
        </p:nvSpPr>
        <p:spPr bwMode="auto">
          <a:xfrm>
            <a:off x="6659563" y="1916113"/>
            <a:ext cx="366712"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en-US" altLang="zh-CN" sz="2400" b="1">
                <a:solidFill>
                  <a:schemeClr val="hlink"/>
                </a:solidFill>
                <a:latin typeface="Courier New" panose="02070309020205020404" pitchFamily="49" charset="0"/>
              </a:rPr>
              <a:t>_</a:t>
            </a:r>
          </a:p>
        </p:txBody>
      </p:sp>
      <p:sp>
        <p:nvSpPr>
          <p:cNvPr id="189462" name="Text Box 22"/>
          <p:cNvSpPr txBox="1">
            <a:spLocks noChangeArrowheads="1"/>
          </p:cNvSpPr>
          <p:nvPr/>
        </p:nvSpPr>
        <p:spPr bwMode="auto">
          <a:xfrm>
            <a:off x="684213" y="6021388"/>
            <a:ext cx="3959225" cy="33655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80000"/>
              </a:lnSpc>
              <a:spcBef>
                <a:spcPct val="40000"/>
              </a:spcBef>
              <a:buClrTx/>
              <a:buFontTx/>
              <a:buNone/>
            </a:pPr>
            <a:r>
              <a:rPr lang="zh-CN" altLang="en-US" sz="2000">
                <a:solidFill>
                  <a:schemeClr val="bg1"/>
                </a:solidFill>
                <a:latin typeface="Arial" panose="020B0604020202020204" pitchFamily="34" charset="0"/>
                <a:ea typeface="黑体" panose="02010609060101010101" pitchFamily="49" charset="-122"/>
              </a:rPr>
              <a:t> 请输入一行字符：</a:t>
            </a:r>
            <a:r>
              <a:rPr lang="en-US" altLang="zh-CN" sz="2000">
                <a:solidFill>
                  <a:schemeClr val="bg1"/>
                </a:solidFill>
                <a:latin typeface="Arial" panose="020B0604020202020204" pitchFamily="34" charset="0"/>
                <a:ea typeface="黑体" panose="02010609060101010101" pitchFamily="49" charset="-122"/>
              </a:rPr>
              <a:t>Hello world</a:t>
            </a:r>
          </a:p>
        </p:txBody>
      </p:sp>
      <p:sp>
        <p:nvSpPr>
          <p:cNvPr id="189463" name="Text Box 23"/>
          <p:cNvSpPr txBox="1">
            <a:spLocks noChangeArrowheads="1"/>
          </p:cNvSpPr>
          <p:nvPr/>
        </p:nvSpPr>
        <p:spPr bwMode="auto">
          <a:xfrm>
            <a:off x="684213" y="6346825"/>
            <a:ext cx="3959225" cy="366713"/>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90000"/>
              </a:lnSpc>
              <a:spcBef>
                <a:spcPct val="10000"/>
              </a:spcBef>
              <a:buClrTx/>
              <a:buFontTx/>
              <a:buNone/>
            </a:pPr>
            <a:r>
              <a:rPr lang="zh-CN" altLang="en-US" sz="2000">
                <a:solidFill>
                  <a:schemeClr val="bg1"/>
                </a:solidFill>
                <a:latin typeface="Arial" panose="020B0604020202020204" pitchFamily="34" charset="0"/>
                <a:ea typeface="黑体" panose="02010609060101010101" pitchFamily="49" charset="-122"/>
              </a:rPr>
              <a:t> 共有 </a:t>
            </a:r>
            <a:r>
              <a:rPr lang="en-US" altLang="zh-CN" sz="2000">
                <a:solidFill>
                  <a:schemeClr val="bg1"/>
                </a:solidFill>
                <a:latin typeface="Arial" panose="020B0604020202020204" pitchFamily="34" charset="0"/>
                <a:ea typeface="黑体" panose="02010609060101010101" pitchFamily="49" charset="-122"/>
              </a:rPr>
              <a:t>5 </a:t>
            </a:r>
            <a:r>
              <a:rPr lang="zh-CN" altLang="en-US" sz="2000">
                <a:solidFill>
                  <a:schemeClr val="bg1"/>
                </a:solidFill>
                <a:latin typeface="Arial" panose="020B0604020202020204" pitchFamily="34" charset="0"/>
                <a:ea typeface="黑体" panose="02010609060101010101" pitchFamily="49" charset="-122"/>
              </a:rPr>
              <a:t>个 有效字符</a:t>
            </a:r>
          </a:p>
        </p:txBody>
      </p:sp>
      <p:sp>
        <p:nvSpPr>
          <p:cNvPr id="189464" name="AutoShape 24"/>
          <p:cNvSpPr>
            <a:spLocks noChangeArrowheads="1"/>
          </p:cNvSpPr>
          <p:nvPr/>
        </p:nvSpPr>
        <p:spPr bwMode="auto">
          <a:xfrm flipH="1">
            <a:off x="7667625" y="5589588"/>
            <a:ext cx="304800" cy="152400"/>
          </a:xfrm>
          <a:prstGeom prst="chevron">
            <a:avLst>
              <a:gd name="adj" fmla="val 50000"/>
            </a:avLst>
          </a:prstGeom>
          <a:solidFill>
            <a:schemeClr val="hlink"/>
          </a:solidFill>
          <a:ln>
            <a:noFill/>
          </a:ln>
          <a:effectLst>
            <a:outerShdw dist="35921" dir="2700000" algn="ctr" rotWithShape="0">
              <a:schemeClr val="bg2"/>
            </a:outerShdw>
          </a:effectLst>
          <a:extLst>
            <a:ext uri="{91240B29-F687-4F45-9708-019B960494DF}">
              <a14:hiddenLine xmlns:a14="http://schemas.microsoft.com/office/drawing/2010/main" w="57150">
                <a:solidFill>
                  <a:schemeClr val="tx1"/>
                </a:solidFill>
                <a:miter lim="800000"/>
                <a:headEnd/>
                <a:tailEnd/>
              </a14:hiddenLine>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89465" name="Rectangle 25"/>
          <p:cNvSpPr>
            <a:spLocks noChangeArrowheads="1"/>
          </p:cNvSpPr>
          <p:nvPr/>
        </p:nvSpPr>
        <p:spPr bwMode="auto">
          <a:xfrm>
            <a:off x="7956550" y="1916113"/>
            <a:ext cx="366713"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en-US" altLang="zh-CN" sz="2400" b="1">
                <a:solidFill>
                  <a:schemeClr val="hlink"/>
                </a:solidFill>
                <a:latin typeface="Courier New" panose="02070309020205020404" pitchFamily="49" charset="0"/>
              </a:rPr>
              <a:t>1</a:t>
            </a:r>
          </a:p>
        </p:txBody>
      </p:sp>
      <p:sp>
        <p:nvSpPr>
          <p:cNvPr id="189466" name="Rectangle 26"/>
          <p:cNvSpPr>
            <a:spLocks noChangeArrowheads="1"/>
          </p:cNvSpPr>
          <p:nvPr/>
        </p:nvSpPr>
        <p:spPr bwMode="auto">
          <a:xfrm>
            <a:off x="1042988" y="3429000"/>
            <a:ext cx="5689600" cy="1944688"/>
          </a:xfrm>
          <a:prstGeom prst="rect">
            <a:avLst/>
          </a:prstGeom>
          <a:noFill/>
          <a:ln w="25400"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89467" name="Text Box 27"/>
          <p:cNvSpPr txBox="1">
            <a:spLocks noChangeArrowheads="1"/>
          </p:cNvSpPr>
          <p:nvPr/>
        </p:nvSpPr>
        <p:spPr bwMode="auto">
          <a:xfrm>
            <a:off x="6084888" y="4941888"/>
            <a:ext cx="2447925" cy="469900"/>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50000"/>
              </a:spcBef>
              <a:buClrTx/>
              <a:buFontTx/>
              <a:buNone/>
            </a:pPr>
            <a:r>
              <a:rPr lang="zh-CN" altLang="en-US" sz="2400">
                <a:solidFill>
                  <a:schemeClr val="tx1"/>
                </a:solidFill>
                <a:latin typeface="Arial" panose="020B0604020202020204" pitchFamily="34" charset="0"/>
                <a:ea typeface="黑体" panose="02010609060101010101" pitchFamily="49" charset="-122"/>
              </a:rPr>
              <a:t>循环执行 </a:t>
            </a:r>
            <a:r>
              <a:rPr lang="en-US" altLang="zh-CN" sz="2400">
                <a:solidFill>
                  <a:schemeClr val="tx1"/>
                </a:solidFill>
                <a:latin typeface="Arial" panose="020B0604020202020204" pitchFamily="34" charset="0"/>
                <a:ea typeface="黑体" panose="02010609060101010101" pitchFamily="49" charset="-122"/>
              </a:rPr>
              <a:t>5 </a:t>
            </a:r>
            <a:r>
              <a:rPr lang="zh-CN" altLang="en-US" sz="2400">
                <a:solidFill>
                  <a:schemeClr val="tx1"/>
                </a:solidFill>
                <a:latin typeface="Arial" panose="020B0604020202020204" pitchFamily="34" charset="0"/>
                <a:ea typeface="黑体" panose="02010609060101010101" pitchFamily="49" charset="-122"/>
              </a:rPr>
              <a:t>次</a:t>
            </a:r>
          </a:p>
        </p:txBody>
      </p:sp>
      <p:sp>
        <p:nvSpPr>
          <p:cNvPr id="189468" name="Rectangle 28"/>
          <p:cNvSpPr>
            <a:spLocks noChangeArrowheads="1"/>
          </p:cNvSpPr>
          <p:nvPr/>
        </p:nvSpPr>
        <p:spPr bwMode="auto">
          <a:xfrm>
            <a:off x="7956550" y="1916113"/>
            <a:ext cx="366713" cy="457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en-US" altLang="zh-CN" sz="2400" b="1">
                <a:solidFill>
                  <a:schemeClr val="hlink"/>
                </a:solidFill>
                <a:latin typeface="Courier New" panose="02070309020205020404" pitchFamily="49" charset="0"/>
              </a:rPr>
              <a:t>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 calcmode="lin" valueType="num">
                                      <p:cBhvr>
                                        <p:cTn id="7" dur="500" fill="hold"/>
                                        <p:tgtEl>
                                          <p:spTgt spid="189443"/>
                                        </p:tgtEl>
                                        <p:attrNameLst>
                                          <p:attrName>ppt_x</p:attrName>
                                        </p:attrNameLst>
                                      </p:cBhvr>
                                      <p:tavLst>
                                        <p:tav tm="0">
                                          <p:val>
                                            <p:strVal val="#ppt_x-#ppt_w/2"/>
                                          </p:val>
                                        </p:tav>
                                        <p:tav tm="100000">
                                          <p:val>
                                            <p:strVal val="#ppt_x"/>
                                          </p:val>
                                        </p:tav>
                                      </p:tavLst>
                                    </p:anim>
                                    <p:anim calcmode="lin" valueType="num">
                                      <p:cBhvr>
                                        <p:cTn id="8" dur="500" fill="hold"/>
                                        <p:tgtEl>
                                          <p:spTgt spid="189443"/>
                                        </p:tgtEl>
                                        <p:attrNameLst>
                                          <p:attrName>ppt_y</p:attrName>
                                        </p:attrNameLst>
                                      </p:cBhvr>
                                      <p:tavLst>
                                        <p:tav tm="0">
                                          <p:val>
                                            <p:strVal val="#ppt_y"/>
                                          </p:val>
                                        </p:tav>
                                        <p:tav tm="100000">
                                          <p:val>
                                            <p:strVal val="#ppt_y"/>
                                          </p:val>
                                        </p:tav>
                                      </p:tavLst>
                                    </p:anim>
                                    <p:anim calcmode="lin" valueType="num">
                                      <p:cBhvr>
                                        <p:cTn id="9" dur="500" fill="hold"/>
                                        <p:tgtEl>
                                          <p:spTgt spid="189443"/>
                                        </p:tgtEl>
                                        <p:attrNameLst>
                                          <p:attrName>ppt_w</p:attrName>
                                        </p:attrNameLst>
                                      </p:cBhvr>
                                      <p:tavLst>
                                        <p:tav tm="0">
                                          <p:val>
                                            <p:fltVal val="0"/>
                                          </p:val>
                                        </p:tav>
                                        <p:tav tm="100000">
                                          <p:val>
                                            <p:strVal val="#ppt_w"/>
                                          </p:val>
                                        </p:tav>
                                      </p:tavLst>
                                    </p:anim>
                                    <p:anim calcmode="lin" valueType="num">
                                      <p:cBhvr>
                                        <p:cTn id="10" dur="500" fill="hold"/>
                                        <p:tgtEl>
                                          <p:spTgt spid="189443"/>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89445"/>
                                        </p:tgtEl>
                                        <p:attrNameLst>
                                          <p:attrName>style.visibility</p:attrName>
                                        </p:attrNameLst>
                                      </p:cBhvr>
                                      <p:to>
                                        <p:strVal val="visible"/>
                                      </p:to>
                                    </p:set>
                                    <p:animEffect transition="in" filter="fade">
                                      <p:cBhvr>
                                        <p:cTn id="15" dur="500"/>
                                        <p:tgtEl>
                                          <p:spTgt spid="189445"/>
                                        </p:tgtEl>
                                      </p:cBhvr>
                                    </p:animEffect>
                                  </p:childTnLst>
                                </p:cTn>
                              </p:par>
                            </p:childTnLst>
                          </p:cTn>
                        </p:par>
                        <p:par>
                          <p:cTn id="16" fill="hold" nodeType="afterGroup">
                            <p:stCondLst>
                              <p:cond delay="500"/>
                            </p:stCondLst>
                            <p:childTnLst>
                              <p:par>
                                <p:cTn id="17" presetID="17" presetClass="entr" presetSubtype="2" fill="hold" grpId="0" nodeType="afterEffect">
                                  <p:stCondLst>
                                    <p:cond delay="0"/>
                                  </p:stCondLst>
                                  <p:childTnLst>
                                    <p:set>
                                      <p:cBhvr>
                                        <p:cTn id="18" dur="1" fill="hold">
                                          <p:stCondLst>
                                            <p:cond delay="0"/>
                                          </p:stCondLst>
                                        </p:cTn>
                                        <p:tgtEl>
                                          <p:spTgt spid="189462"/>
                                        </p:tgtEl>
                                        <p:attrNameLst>
                                          <p:attrName>style.visibility</p:attrName>
                                        </p:attrNameLst>
                                      </p:cBhvr>
                                      <p:to>
                                        <p:strVal val="visible"/>
                                      </p:to>
                                    </p:set>
                                    <p:anim calcmode="lin" valueType="num">
                                      <p:cBhvr>
                                        <p:cTn id="19" dur="500" fill="hold"/>
                                        <p:tgtEl>
                                          <p:spTgt spid="189462"/>
                                        </p:tgtEl>
                                        <p:attrNameLst>
                                          <p:attrName>ppt_x</p:attrName>
                                        </p:attrNameLst>
                                      </p:cBhvr>
                                      <p:tavLst>
                                        <p:tav tm="0">
                                          <p:val>
                                            <p:strVal val="#ppt_x+#ppt_w/2"/>
                                          </p:val>
                                        </p:tav>
                                        <p:tav tm="100000">
                                          <p:val>
                                            <p:strVal val="#ppt_x"/>
                                          </p:val>
                                        </p:tav>
                                      </p:tavLst>
                                    </p:anim>
                                    <p:anim calcmode="lin" valueType="num">
                                      <p:cBhvr>
                                        <p:cTn id="20" dur="500" fill="hold"/>
                                        <p:tgtEl>
                                          <p:spTgt spid="189462"/>
                                        </p:tgtEl>
                                        <p:attrNameLst>
                                          <p:attrName>ppt_y</p:attrName>
                                        </p:attrNameLst>
                                      </p:cBhvr>
                                      <p:tavLst>
                                        <p:tav tm="0">
                                          <p:val>
                                            <p:strVal val="#ppt_y"/>
                                          </p:val>
                                        </p:tav>
                                        <p:tav tm="100000">
                                          <p:val>
                                            <p:strVal val="#ppt_y"/>
                                          </p:val>
                                        </p:tav>
                                      </p:tavLst>
                                    </p:anim>
                                    <p:anim calcmode="lin" valueType="num">
                                      <p:cBhvr>
                                        <p:cTn id="21" dur="500" fill="hold"/>
                                        <p:tgtEl>
                                          <p:spTgt spid="189462"/>
                                        </p:tgtEl>
                                        <p:attrNameLst>
                                          <p:attrName>ppt_w</p:attrName>
                                        </p:attrNameLst>
                                      </p:cBhvr>
                                      <p:tavLst>
                                        <p:tav tm="0">
                                          <p:val>
                                            <p:fltVal val="0"/>
                                          </p:val>
                                        </p:tav>
                                        <p:tav tm="100000">
                                          <p:val>
                                            <p:strVal val="#ppt_w"/>
                                          </p:val>
                                        </p:tav>
                                      </p:tavLst>
                                    </p:anim>
                                    <p:anim calcmode="lin" valueType="num">
                                      <p:cBhvr>
                                        <p:cTn id="22" dur="500" fill="hold"/>
                                        <p:tgtEl>
                                          <p:spTgt spid="189462"/>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1000"/>
                            </p:stCondLst>
                            <p:childTnLst>
                              <p:par>
                                <p:cTn id="24" presetID="1" presetClass="entr" presetSubtype="0" fill="hold" nodeType="afterEffect">
                                  <p:stCondLst>
                                    <p:cond delay="0"/>
                                  </p:stCondLst>
                                  <p:childTnLst>
                                    <p:set>
                                      <p:cBhvr>
                                        <p:cTn id="25" dur="1" fill="hold">
                                          <p:stCondLst>
                                            <p:cond delay="0"/>
                                          </p:stCondLst>
                                        </p:cTn>
                                        <p:tgtEl>
                                          <p:spTgt spid="18944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89451"/>
                                        </p:tgtEl>
                                        <p:attrNameLst>
                                          <p:attrName>style.visibility</p:attrName>
                                        </p:attrNameLst>
                                      </p:cBhvr>
                                      <p:to>
                                        <p:strVal val="visible"/>
                                      </p:to>
                                    </p:set>
                                  </p:childTnLst>
                                </p:cTn>
                              </p:par>
                            </p:childTnLst>
                          </p:cTn>
                        </p:par>
                        <p:par>
                          <p:cTn id="28" fill="hold" nodeType="afterGroup">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189456"/>
                                        </p:tgtEl>
                                        <p:attrNameLst>
                                          <p:attrName>style.visibility</p:attrName>
                                        </p:attrNameLst>
                                      </p:cBhvr>
                                      <p:to>
                                        <p:strVal val="visible"/>
                                      </p:to>
                                    </p:set>
                                    <p:animEffect transition="in" filter="fade">
                                      <p:cBhvr>
                                        <p:cTn id="31" dur="500"/>
                                        <p:tgtEl>
                                          <p:spTgt spid="189456"/>
                                        </p:tgtEl>
                                      </p:cBhvr>
                                    </p:animEffect>
                                  </p:childTnLst>
                                </p:cTn>
                              </p:par>
                            </p:childTnLst>
                          </p:cTn>
                        </p:par>
                        <p:par>
                          <p:cTn id="32" fill="hold" nodeType="afterGroup">
                            <p:stCondLst>
                              <p:cond delay="1500"/>
                            </p:stCondLst>
                            <p:childTnLst>
                              <p:par>
                                <p:cTn id="33" presetID="10" presetClass="entr" presetSubtype="0" fill="hold" grpId="0" nodeType="afterEffect">
                                  <p:stCondLst>
                                    <p:cond delay="0"/>
                                  </p:stCondLst>
                                  <p:childTnLst>
                                    <p:set>
                                      <p:cBhvr>
                                        <p:cTn id="34" dur="1" fill="hold">
                                          <p:stCondLst>
                                            <p:cond delay="0"/>
                                          </p:stCondLst>
                                        </p:cTn>
                                        <p:tgtEl>
                                          <p:spTgt spid="189457"/>
                                        </p:tgtEl>
                                        <p:attrNameLst>
                                          <p:attrName>style.visibility</p:attrName>
                                        </p:attrNameLst>
                                      </p:cBhvr>
                                      <p:to>
                                        <p:strVal val="visible"/>
                                      </p:to>
                                    </p:set>
                                    <p:animEffect transition="in" filter="fade">
                                      <p:cBhvr>
                                        <p:cTn id="35" dur="500"/>
                                        <p:tgtEl>
                                          <p:spTgt spid="18945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9458"/>
                                        </p:tgtEl>
                                        <p:attrNameLst>
                                          <p:attrName>style.visibility</p:attrName>
                                        </p:attrNameLst>
                                      </p:cBhvr>
                                      <p:to>
                                        <p:strVal val="visible"/>
                                      </p:to>
                                    </p:set>
                                  </p:childTnLst>
                                </p:cTn>
                              </p:par>
                              <p:par>
                                <p:cTn id="40" presetID="35" presetClass="emph" presetSubtype="0" repeatCount="indefinite" fill="hold" grpId="1" nodeType="withEffect">
                                  <p:stCondLst>
                                    <p:cond delay="0"/>
                                  </p:stCondLst>
                                  <p:endCondLst>
                                    <p:cond evt="onNext" delay="0">
                                      <p:tgtEl>
                                        <p:sldTgt/>
                                      </p:tgtEl>
                                    </p:cond>
                                  </p:endCondLst>
                                  <p:childTnLst>
                                    <p:anim calcmode="discrete" valueType="str">
                                      <p:cBhvr>
                                        <p:cTn id="41" dur="1000" fill="hold"/>
                                        <p:tgtEl>
                                          <p:spTgt spid="189458"/>
                                        </p:tgtEl>
                                        <p:attrNameLst>
                                          <p:attrName>style.visibility</p:attrName>
                                        </p:attrNameLst>
                                      </p:cBhvr>
                                      <p:tavLst>
                                        <p:tav tm="0">
                                          <p:val>
                                            <p:strVal val="hidden"/>
                                          </p:val>
                                        </p:tav>
                                        <p:tav tm="50000">
                                          <p:val>
                                            <p:strVal val="visible"/>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89454"/>
                                        </p:tgtEl>
                                        <p:attrNameLst>
                                          <p:attrName>style.visibility</p:attrName>
                                        </p:attrNameLst>
                                      </p:cBhvr>
                                      <p:to>
                                        <p:strVal val="visible"/>
                                      </p:to>
                                    </p:set>
                                  </p:childTnLst>
                                </p:cTn>
                              </p:par>
                              <p:par>
                                <p:cTn id="46" presetID="9" presetClass="exit" presetSubtype="0" fill="hold" grpId="2" nodeType="withEffect">
                                  <p:stCondLst>
                                    <p:cond delay="0"/>
                                  </p:stCondLst>
                                  <p:childTnLst>
                                    <p:animEffect transition="out" filter="dissolve">
                                      <p:cBhvr>
                                        <p:cTn id="47" dur="500"/>
                                        <p:tgtEl>
                                          <p:spTgt spid="189458"/>
                                        </p:tgtEl>
                                      </p:cBhvr>
                                    </p:animEffect>
                                    <p:set>
                                      <p:cBhvr>
                                        <p:cTn id="48" dur="1" fill="hold">
                                          <p:stCondLst>
                                            <p:cond delay="499"/>
                                          </p:stCondLst>
                                        </p:cTn>
                                        <p:tgtEl>
                                          <p:spTgt spid="189458"/>
                                        </p:tgtEl>
                                        <p:attrNameLst>
                                          <p:attrName>style.visibility</p:attrName>
                                        </p:attrNameLst>
                                      </p:cBhvr>
                                      <p:to>
                                        <p:strVal val="hidden"/>
                                      </p:to>
                                    </p:set>
                                  </p:childTnLst>
                                </p:cTn>
                              </p:par>
                              <p:par>
                                <p:cTn id="49" presetID="35" presetClass="emph" presetSubtype="0" repeatCount="indefinite" fill="hold" grpId="1" nodeType="withEffect">
                                  <p:stCondLst>
                                    <p:cond delay="0"/>
                                  </p:stCondLst>
                                  <p:endCondLst>
                                    <p:cond evt="onNext" delay="0">
                                      <p:tgtEl>
                                        <p:sldTgt/>
                                      </p:tgtEl>
                                    </p:cond>
                                  </p:endCondLst>
                                  <p:childTnLst>
                                    <p:anim calcmode="discrete" valueType="str">
                                      <p:cBhvr>
                                        <p:cTn id="50" dur="1000" fill="hold"/>
                                        <p:tgtEl>
                                          <p:spTgt spid="189454"/>
                                        </p:tgtEl>
                                        <p:attrNameLst>
                                          <p:attrName>style.visibility</p:attrName>
                                        </p:attrNameLst>
                                      </p:cBhvr>
                                      <p:tavLst>
                                        <p:tav tm="0">
                                          <p:val>
                                            <p:strVal val="hidden"/>
                                          </p:val>
                                        </p:tav>
                                        <p:tav tm="50000">
                                          <p:val>
                                            <p:strVal val="visible"/>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9455"/>
                                        </p:tgtEl>
                                        <p:attrNameLst>
                                          <p:attrName>style.visibility</p:attrName>
                                        </p:attrNameLst>
                                      </p:cBhvr>
                                      <p:to>
                                        <p:strVal val="visible"/>
                                      </p:to>
                                    </p:set>
                                  </p:childTnLst>
                                </p:cTn>
                              </p:par>
                              <p:par>
                                <p:cTn id="55" presetID="35" presetClass="emph" presetSubtype="0" repeatCount="indefinite" fill="hold" grpId="1" nodeType="withEffect">
                                  <p:stCondLst>
                                    <p:cond delay="0"/>
                                  </p:stCondLst>
                                  <p:endCondLst>
                                    <p:cond evt="onNext" delay="0">
                                      <p:tgtEl>
                                        <p:sldTgt/>
                                      </p:tgtEl>
                                    </p:cond>
                                  </p:endCondLst>
                                  <p:childTnLst>
                                    <p:anim calcmode="discrete" valueType="str">
                                      <p:cBhvr>
                                        <p:cTn id="56" dur="1000" fill="hold"/>
                                        <p:tgtEl>
                                          <p:spTgt spid="189455"/>
                                        </p:tgtEl>
                                        <p:attrNameLst>
                                          <p:attrName>style.visibility</p:attrName>
                                        </p:attrNameLst>
                                      </p:cBhvr>
                                      <p:tavLst>
                                        <p:tav tm="0">
                                          <p:val>
                                            <p:strVal val="hidden"/>
                                          </p:val>
                                        </p:tav>
                                        <p:tav tm="50000">
                                          <p:val>
                                            <p:strVal val="visible"/>
                                          </p:val>
                                        </p:tav>
                                      </p:tavLst>
                                    </p:anim>
                                  </p:childTnLst>
                                </p:cTn>
                              </p:par>
                              <p:par>
                                <p:cTn id="57" presetID="9" presetClass="exit" presetSubtype="0" fill="hold" grpId="2" nodeType="withEffect">
                                  <p:stCondLst>
                                    <p:cond delay="0"/>
                                  </p:stCondLst>
                                  <p:childTnLst>
                                    <p:animEffect transition="out" filter="dissolve">
                                      <p:cBhvr>
                                        <p:cTn id="58" dur="500"/>
                                        <p:tgtEl>
                                          <p:spTgt spid="189454"/>
                                        </p:tgtEl>
                                      </p:cBhvr>
                                    </p:animEffect>
                                    <p:set>
                                      <p:cBhvr>
                                        <p:cTn id="59" dur="1" fill="hold">
                                          <p:stCondLst>
                                            <p:cond delay="499"/>
                                          </p:stCondLst>
                                        </p:cTn>
                                        <p:tgtEl>
                                          <p:spTgt spid="189454"/>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1000"/>
                                        <p:tgtEl>
                                          <p:spTgt spid="189457"/>
                                        </p:tgtEl>
                                      </p:cBhvr>
                                    </p:animEffect>
                                    <p:set>
                                      <p:cBhvr>
                                        <p:cTn id="62" dur="1" fill="hold">
                                          <p:stCondLst>
                                            <p:cond delay="999"/>
                                          </p:stCondLst>
                                        </p:cTn>
                                        <p:tgtEl>
                                          <p:spTgt spid="189457"/>
                                        </p:tgtEl>
                                        <p:attrNameLst>
                                          <p:attrName>style.visibility</p:attrName>
                                        </p:attrNameLst>
                                      </p:cBhvr>
                                      <p:to>
                                        <p:strVal val="hidden"/>
                                      </p:to>
                                    </p:set>
                                  </p:childTnLst>
                                </p:cTn>
                              </p:par>
                            </p:childTnLst>
                          </p:cTn>
                        </p:par>
                        <p:par>
                          <p:cTn id="63" fill="hold" nodeType="afterGroup">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89465"/>
                                        </p:tgtEl>
                                        <p:attrNameLst>
                                          <p:attrName>style.visibility</p:attrName>
                                        </p:attrNameLst>
                                      </p:cBhvr>
                                      <p:to>
                                        <p:strVal val="visible"/>
                                      </p:to>
                                    </p:set>
                                    <p:animEffect transition="in" filter="fade">
                                      <p:cBhvr>
                                        <p:cTn id="66" dur="500"/>
                                        <p:tgtEl>
                                          <p:spTgt spid="189465"/>
                                        </p:tgtEl>
                                      </p:cBhvr>
                                    </p:animEffect>
                                  </p:childTnLst>
                                </p:cTn>
                              </p:par>
                              <p:par>
                                <p:cTn id="67" presetID="6" presetClass="emph" presetSubtype="0" fill="hold" grpId="1" nodeType="withEffect">
                                  <p:stCondLst>
                                    <p:cond delay="0"/>
                                  </p:stCondLst>
                                  <p:childTnLst>
                                    <p:animScale>
                                      <p:cBhvr>
                                        <p:cTn id="68" dur="500" fill="hold"/>
                                        <p:tgtEl>
                                          <p:spTgt spid="189465"/>
                                        </p:tgtEl>
                                      </p:cBhvr>
                                      <p:by x="150000" y="150000"/>
                                    </p:animScale>
                                  </p:childTnLst>
                                </p:cTn>
                              </p:par>
                            </p:childTnLst>
                          </p:cTn>
                        </p:par>
                      </p:childTnLst>
                    </p:cTn>
                  </p:par>
                  <p:par>
                    <p:cTn id="69" fill="hold" nodeType="clickPar">
                      <p:stCondLst>
                        <p:cond delay="indefinite"/>
                      </p:stCondLst>
                      <p:childTnLst>
                        <p:par>
                          <p:cTn id="70" fill="hold" nodeType="withGroup">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189466"/>
                                        </p:tgtEl>
                                        <p:attrNameLst>
                                          <p:attrName>style.visibility</p:attrName>
                                        </p:attrNameLst>
                                      </p:cBhvr>
                                      <p:to>
                                        <p:strVal val="visible"/>
                                      </p:to>
                                    </p:set>
                                    <p:animEffect transition="in" filter="wheel(1)">
                                      <p:cBhvr>
                                        <p:cTn id="73" dur="500"/>
                                        <p:tgtEl>
                                          <p:spTgt spid="189466"/>
                                        </p:tgtEl>
                                      </p:cBhvr>
                                    </p:animEffect>
                                  </p:childTnLst>
                                </p:cTn>
                              </p:par>
                              <p:par>
                                <p:cTn id="74" presetID="9" presetClass="exit" presetSubtype="0" fill="hold" grpId="2" nodeType="withEffect">
                                  <p:stCondLst>
                                    <p:cond delay="0"/>
                                  </p:stCondLst>
                                  <p:childTnLst>
                                    <p:animEffect transition="out" filter="dissolve">
                                      <p:cBhvr>
                                        <p:cTn id="75" dur="500"/>
                                        <p:tgtEl>
                                          <p:spTgt spid="189455"/>
                                        </p:tgtEl>
                                      </p:cBhvr>
                                    </p:animEffect>
                                    <p:set>
                                      <p:cBhvr>
                                        <p:cTn id="76" dur="1" fill="hold">
                                          <p:stCondLst>
                                            <p:cond delay="499"/>
                                          </p:stCondLst>
                                        </p:cTn>
                                        <p:tgtEl>
                                          <p:spTgt spid="189455"/>
                                        </p:tgtEl>
                                        <p:attrNameLst>
                                          <p:attrName>style.visibility</p:attrName>
                                        </p:attrNameLst>
                                      </p:cBhvr>
                                      <p:to>
                                        <p:strVal val="hidden"/>
                                      </p:to>
                                    </p:set>
                                  </p:childTnLst>
                                </p:cTn>
                              </p:par>
                            </p:childTnLst>
                          </p:cTn>
                        </p:par>
                        <p:par>
                          <p:cTn id="77" fill="hold" nodeType="afterGroup">
                            <p:stCondLst>
                              <p:cond delay="500"/>
                            </p:stCondLst>
                            <p:childTnLst>
                              <p:par>
                                <p:cTn id="78" presetID="3" presetClass="entr" presetSubtype="10" fill="hold" grpId="0" nodeType="afterEffect">
                                  <p:stCondLst>
                                    <p:cond delay="0"/>
                                  </p:stCondLst>
                                  <p:childTnLst>
                                    <p:set>
                                      <p:cBhvr>
                                        <p:cTn id="79" dur="1" fill="hold">
                                          <p:stCondLst>
                                            <p:cond delay="0"/>
                                          </p:stCondLst>
                                        </p:cTn>
                                        <p:tgtEl>
                                          <p:spTgt spid="189467"/>
                                        </p:tgtEl>
                                        <p:attrNameLst>
                                          <p:attrName>style.visibility</p:attrName>
                                        </p:attrNameLst>
                                      </p:cBhvr>
                                      <p:to>
                                        <p:strVal val="visible"/>
                                      </p:to>
                                    </p:set>
                                    <p:animEffect transition="in" filter="blinds(horizontal)">
                                      <p:cBhvr>
                                        <p:cTn id="80" dur="500"/>
                                        <p:tgtEl>
                                          <p:spTgt spid="189467"/>
                                        </p:tgtEl>
                                      </p:cBhvr>
                                    </p:animEffect>
                                  </p:childTnLst>
                                </p:cTn>
                              </p:par>
                            </p:childTnLst>
                          </p:cTn>
                        </p:par>
                        <p:par>
                          <p:cTn id="81" fill="hold" nodeType="afterGroup">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189468"/>
                                        </p:tgtEl>
                                        <p:attrNameLst>
                                          <p:attrName>style.visibility</p:attrName>
                                        </p:attrNameLst>
                                      </p:cBhvr>
                                      <p:to>
                                        <p:strVal val="visible"/>
                                      </p:to>
                                    </p:set>
                                    <p:animEffect transition="in" filter="fade">
                                      <p:cBhvr>
                                        <p:cTn id="84" dur="500"/>
                                        <p:tgtEl>
                                          <p:spTgt spid="189468"/>
                                        </p:tgtEl>
                                      </p:cBhvr>
                                    </p:animEffect>
                                  </p:childTnLst>
                                </p:cTn>
                              </p:par>
                              <p:par>
                                <p:cTn id="85" presetID="6" presetClass="emph" presetSubtype="0" fill="hold" grpId="1" nodeType="withEffect">
                                  <p:stCondLst>
                                    <p:cond delay="0"/>
                                  </p:stCondLst>
                                  <p:childTnLst>
                                    <p:animScale>
                                      <p:cBhvr>
                                        <p:cTn id="86" dur="500" fill="hold"/>
                                        <p:tgtEl>
                                          <p:spTgt spid="189468"/>
                                        </p:tgtEl>
                                      </p:cBhvr>
                                      <p:by x="150000" y="150000"/>
                                    </p:animScale>
                                  </p:childTnLst>
                                </p:cTn>
                              </p:par>
                              <p:par>
                                <p:cTn id="87" presetID="10" presetClass="exit" presetSubtype="0" fill="hold" grpId="2" nodeType="withEffect">
                                  <p:stCondLst>
                                    <p:cond delay="0"/>
                                  </p:stCondLst>
                                  <p:childTnLst>
                                    <p:animEffect transition="out" filter="fade">
                                      <p:cBhvr>
                                        <p:cTn id="88" dur="2000"/>
                                        <p:tgtEl>
                                          <p:spTgt spid="189465"/>
                                        </p:tgtEl>
                                      </p:cBhvr>
                                    </p:animEffect>
                                    <p:set>
                                      <p:cBhvr>
                                        <p:cTn id="89" dur="1" fill="hold">
                                          <p:stCondLst>
                                            <p:cond delay="1999"/>
                                          </p:stCondLst>
                                        </p:cTn>
                                        <p:tgtEl>
                                          <p:spTgt spid="189465"/>
                                        </p:tgtEl>
                                        <p:attrNameLst>
                                          <p:attrName>style.visibility</p:attrName>
                                        </p:attrNameLst>
                                      </p:cBhvr>
                                      <p:to>
                                        <p:strVal val="hidden"/>
                                      </p:to>
                                    </p:set>
                                  </p:childTnLst>
                                </p:cTn>
                              </p:par>
                            </p:childTnLst>
                          </p:cTn>
                        </p:par>
                        <p:par>
                          <p:cTn id="90" fill="hold" nodeType="afterGroup">
                            <p:stCondLst>
                              <p:cond delay="3000"/>
                            </p:stCondLst>
                            <p:childTnLst>
                              <p:par>
                                <p:cTn id="91" presetID="1" presetClass="entr" presetSubtype="0" fill="hold" grpId="0" nodeType="afterEffect">
                                  <p:stCondLst>
                                    <p:cond delay="0"/>
                                  </p:stCondLst>
                                  <p:childTnLst>
                                    <p:set>
                                      <p:cBhvr>
                                        <p:cTn id="92" dur="1" fill="hold">
                                          <p:stCondLst>
                                            <p:cond delay="0"/>
                                          </p:stCondLst>
                                        </p:cTn>
                                        <p:tgtEl>
                                          <p:spTgt spid="189460"/>
                                        </p:tgtEl>
                                        <p:attrNameLst>
                                          <p:attrName>style.visibility</p:attrName>
                                        </p:attrNameLst>
                                      </p:cBhvr>
                                      <p:to>
                                        <p:strVal val="visible"/>
                                      </p:to>
                                    </p:set>
                                  </p:childTnLst>
                                </p:cTn>
                              </p:par>
                              <p:par>
                                <p:cTn id="93" presetID="6" presetClass="emph" presetSubtype="0" repeatCount="indefinite" fill="hold" grpId="1" nodeType="withEffect">
                                  <p:stCondLst>
                                    <p:cond delay="0"/>
                                  </p:stCondLst>
                                  <p:childTnLst>
                                    <p:animScale>
                                      <p:cBhvr>
                                        <p:cTn id="94" dur="500" fill="hold"/>
                                        <p:tgtEl>
                                          <p:spTgt spid="189460"/>
                                        </p:tgtEl>
                                      </p:cBhvr>
                                      <p:by x="150000" y="150000"/>
                                    </p:animScale>
                                  </p:childTnLst>
                                </p:cTn>
                              </p:par>
                              <p:par>
                                <p:cTn id="95" presetID="10" presetClass="exit" presetSubtype="0" fill="hold" grpId="1" nodeType="withEffect">
                                  <p:stCondLst>
                                    <p:cond delay="0"/>
                                  </p:stCondLst>
                                  <p:childTnLst>
                                    <p:animEffect transition="out" filter="fade">
                                      <p:cBhvr>
                                        <p:cTn id="96" dur="500"/>
                                        <p:tgtEl>
                                          <p:spTgt spid="189456"/>
                                        </p:tgtEl>
                                      </p:cBhvr>
                                    </p:animEffect>
                                    <p:set>
                                      <p:cBhvr>
                                        <p:cTn id="97" dur="1" fill="hold">
                                          <p:stCondLst>
                                            <p:cond delay="499"/>
                                          </p:stCondLst>
                                        </p:cTn>
                                        <p:tgtEl>
                                          <p:spTgt spid="189456"/>
                                        </p:tgtEl>
                                        <p:attrNameLst>
                                          <p:attrName>style.visibility</p:attrName>
                                        </p:attrNameLst>
                                      </p:cBhvr>
                                      <p:to>
                                        <p:strVal val="hidden"/>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grpId="3" nodeType="clickEffect">
                                  <p:stCondLst>
                                    <p:cond delay="0"/>
                                  </p:stCondLst>
                                  <p:childTnLst>
                                    <p:set>
                                      <p:cBhvr>
                                        <p:cTn id="101" dur="1" fill="hold">
                                          <p:stCondLst>
                                            <p:cond delay="0"/>
                                          </p:stCondLst>
                                        </p:cTn>
                                        <p:tgtEl>
                                          <p:spTgt spid="189458"/>
                                        </p:tgtEl>
                                        <p:attrNameLst>
                                          <p:attrName>style.visibility</p:attrName>
                                        </p:attrNameLst>
                                      </p:cBhvr>
                                      <p:to>
                                        <p:strVal val="visible"/>
                                      </p:to>
                                    </p:set>
                                  </p:childTnLst>
                                </p:cTn>
                              </p:par>
                              <p:par>
                                <p:cTn id="102" presetID="35" presetClass="emph" presetSubtype="0" fill="hold" grpId="4" nodeType="withEffect">
                                  <p:stCondLst>
                                    <p:cond delay="0"/>
                                  </p:stCondLst>
                                  <p:childTnLst>
                                    <p:anim calcmode="discrete" valueType="str">
                                      <p:cBhvr>
                                        <p:cTn id="103" dur="1000" fill="hold"/>
                                        <p:tgtEl>
                                          <p:spTgt spid="189458"/>
                                        </p:tgtEl>
                                        <p:attrNameLst>
                                          <p:attrName>style.visibility</p:attrName>
                                        </p:attrNameLst>
                                      </p:cBhvr>
                                      <p:tavLst>
                                        <p:tav tm="0">
                                          <p:val>
                                            <p:strVal val="hidden"/>
                                          </p:val>
                                        </p:tav>
                                        <p:tav tm="50000">
                                          <p:val>
                                            <p:strVal val="visible"/>
                                          </p:val>
                                        </p:tav>
                                      </p:tavLst>
                                    </p:anim>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grpId="3" nodeType="clickEffect">
                                  <p:stCondLst>
                                    <p:cond delay="0"/>
                                  </p:stCondLst>
                                  <p:childTnLst>
                                    <p:set>
                                      <p:cBhvr>
                                        <p:cTn id="107" dur="1" fill="hold">
                                          <p:stCondLst>
                                            <p:cond delay="0"/>
                                          </p:stCondLst>
                                        </p:cTn>
                                        <p:tgtEl>
                                          <p:spTgt spid="189454"/>
                                        </p:tgtEl>
                                        <p:attrNameLst>
                                          <p:attrName>style.visibility</p:attrName>
                                        </p:attrNameLst>
                                      </p:cBhvr>
                                      <p:to>
                                        <p:strVal val="visible"/>
                                      </p:to>
                                    </p:set>
                                  </p:childTnLst>
                                </p:cTn>
                              </p:par>
                              <p:par>
                                <p:cTn id="108" presetID="35" presetClass="emph" presetSubtype="0" fill="hold" grpId="4" nodeType="withEffect">
                                  <p:stCondLst>
                                    <p:cond delay="0"/>
                                  </p:stCondLst>
                                  <p:childTnLst>
                                    <p:anim calcmode="discrete" valueType="str">
                                      <p:cBhvr>
                                        <p:cTn id="109" dur="1000" fill="hold"/>
                                        <p:tgtEl>
                                          <p:spTgt spid="189454"/>
                                        </p:tgtEl>
                                        <p:attrNameLst>
                                          <p:attrName>style.visibility</p:attrName>
                                        </p:attrNameLst>
                                      </p:cBhvr>
                                      <p:tavLst>
                                        <p:tav tm="0">
                                          <p:val>
                                            <p:strVal val="hidden"/>
                                          </p:val>
                                        </p:tav>
                                        <p:tav tm="50000">
                                          <p:val>
                                            <p:strVal val="visible"/>
                                          </p:val>
                                        </p:tav>
                                      </p:tavLst>
                                    </p:anim>
                                  </p:childTnLst>
                                </p:cTn>
                              </p:par>
                              <p:par>
                                <p:cTn id="110" presetID="9" presetClass="exit" presetSubtype="0" fill="hold" grpId="5" nodeType="withEffect">
                                  <p:stCondLst>
                                    <p:cond delay="0"/>
                                  </p:stCondLst>
                                  <p:childTnLst>
                                    <p:animEffect transition="out" filter="dissolve">
                                      <p:cBhvr>
                                        <p:cTn id="111" dur="500"/>
                                        <p:tgtEl>
                                          <p:spTgt spid="189458"/>
                                        </p:tgtEl>
                                      </p:cBhvr>
                                    </p:animEffect>
                                    <p:set>
                                      <p:cBhvr>
                                        <p:cTn id="112" dur="1" fill="hold">
                                          <p:stCondLst>
                                            <p:cond delay="499"/>
                                          </p:stCondLst>
                                        </p:cTn>
                                        <p:tgtEl>
                                          <p:spTgt spid="189458"/>
                                        </p:tgtEl>
                                        <p:attrNameLst>
                                          <p:attrName>style.visibility</p:attrName>
                                        </p:attrNameLst>
                                      </p:cBhvr>
                                      <p:to>
                                        <p:strVal val="hidden"/>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89459"/>
                                        </p:tgtEl>
                                        <p:attrNameLst>
                                          <p:attrName>style.visibility</p:attrName>
                                        </p:attrNameLst>
                                      </p:cBhvr>
                                      <p:to>
                                        <p:strVal val="visible"/>
                                      </p:to>
                                    </p:set>
                                  </p:childTnLst>
                                </p:cTn>
                              </p:par>
                              <p:par>
                                <p:cTn id="117" presetID="35" presetClass="emph" presetSubtype="0" repeatCount="indefinite" fill="hold" grpId="1" nodeType="withEffect">
                                  <p:stCondLst>
                                    <p:cond delay="0"/>
                                  </p:stCondLst>
                                  <p:childTnLst>
                                    <p:anim calcmode="discrete" valueType="str">
                                      <p:cBhvr>
                                        <p:cTn id="118" dur="2000" fill="hold"/>
                                        <p:tgtEl>
                                          <p:spTgt spid="189459"/>
                                        </p:tgtEl>
                                        <p:attrNameLst>
                                          <p:attrName>style.visibility</p:attrName>
                                        </p:attrNameLst>
                                      </p:cBhvr>
                                      <p:tavLst>
                                        <p:tav tm="0">
                                          <p:val>
                                            <p:strVal val="hidden"/>
                                          </p:val>
                                        </p:tav>
                                        <p:tav tm="50000">
                                          <p:val>
                                            <p:strVal val="visible"/>
                                          </p:val>
                                        </p:tav>
                                      </p:tavLst>
                                    </p:anim>
                                  </p:childTnLst>
                                </p:cTn>
                              </p:par>
                              <p:par>
                                <p:cTn id="119" presetID="9" presetClass="exit" presetSubtype="0" fill="hold" grpId="5" nodeType="withEffect">
                                  <p:stCondLst>
                                    <p:cond delay="0"/>
                                  </p:stCondLst>
                                  <p:childTnLst>
                                    <p:animEffect transition="out" filter="dissolve">
                                      <p:cBhvr>
                                        <p:cTn id="120" dur="500"/>
                                        <p:tgtEl>
                                          <p:spTgt spid="189454"/>
                                        </p:tgtEl>
                                      </p:cBhvr>
                                    </p:animEffect>
                                    <p:set>
                                      <p:cBhvr>
                                        <p:cTn id="121" dur="1" fill="hold">
                                          <p:stCondLst>
                                            <p:cond delay="499"/>
                                          </p:stCondLst>
                                        </p:cTn>
                                        <p:tgtEl>
                                          <p:spTgt spid="189454"/>
                                        </p:tgtEl>
                                        <p:attrNameLst>
                                          <p:attrName>style.visibility</p:attrName>
                                        </p:attrNameLst>
                                      </p:cBhvr>
                                      <p:to>
                                        <p:strVal val="hidden"/>
                                      </p:to>
                                    </p:se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189464"/>
                                        </p:tgtEl>
                                        <p:attrNameLst>
                                          <p:attrName>style.visibility</p:attrName>
                                        </p:attrNameLst>
                                      </p:cBhvr>
                                      <p:to>
                                        <p:strVal val="visible"/>
                                      </p:to>
                                    </p:set>
                                  </p:childTnLst>
                                </p:cTn>
                              </p:par>
                              <p:par>
                                <p:cTn id="126" presetID="35" presetClass="emph" presetSubtype="0" repeatCount="indefinite" fill="hold" grpId="1" nodeType="withEffect">
                                  <p:stCondLst>
                                    <p:cond delay="0"/>
                                  </p:stCondLst>
                                  <p:endCondLst>
                                    <p:cond evt="onNext" delay="0">
                                      <p:tgtEl>
                                        <p:sldTgt/>
                                      </p:tgtEl>
                                    </p:cond>
                                  </p:endCondLst>
                                  <p:childTnLst>
                                    <p:anim calcmode="discrete" valueType="str">
                                      <p:cBhvr>
                                        <p:cTn id="127" dur="1000" fill="hold"/>
                                        <p:tgtEl>
                                          <p:spTgt spid="189464"/>
                                        </p:tgtEl>
                                        <p:attrNameLst>
                                          <p:attrName>style.visibility</p:attrName>
                                        </p:attrNameLst>
                                      </p:cBhvr>
                                      <p:tavLst>
                                        <p:tav tm="0">
                                          <p:val>
                                            <p:strVal val="hidden"/>
                                          </p:val>
                                        </p:tav>
                                        <p:tav tm="50000">
                                          <p:val>
                                            <p:strVal val="visible"/>
                                          </p:val>
                                        </p:tav>
                                      </p:tavLst>
                                    </p:anim>
                                  </p:childTnLst>
                                </p:cTn>
                              </p:par>
                              <p:par>
                                <p:cTn id="128" presetID="9" presetClass="exit" presetSubtype="0" fill="hold" grpId="2" nodeType="withEffect">
                                  <p:stCondLst>
                                    <p:cond delay="0"/>
                                  </p:stCondLst>
                                  <p:childTnLst>
                                    <p:animEffect transition="out" filter="dissolve">
                                      <p:cBhvr>
                                        <p:cTn id="129" dur="500"/>
                                        <p:tgtEl>
                                          <p:spTgt spid="189459"/>
                                        </p:tgtEl>
                                      </p:cBhvr>
                                    </p:animEffect>
                                    <p:set>
                                      <p:cBhvr>
                                        <p:cTn id="130" dur="1" fill="hold">
                                          <p:stCondLst>
                                            <p:cond delay="499"/>
                                          </p:stCondLst>
                                        </p:cTn>
                                        <p:tgtEl>
                                          <p:spTgt spid="189459"/>
                                        </p:tgtEl>
                                        <p:attrNameLst>
                                          <p:attrName>style.visibility</p:attrName>
                                        </p:attrNameLst>
                                      </p:cBhvr>
                                      <p:to>
                                        <p:strVal val="hidden"/>
                                      </p:to>
                                    </p:set>
                                  </p:childTnLst>
                                </p:cTn>
                              </p:par>
                            </p:childTnLst>
                          </p:cTn>
                        </p:par>
                        <p:par>
                          <p:cTn id="131" fill="hold" nodeType="afterGroup">
                            <p:stCondLst>
                              <p:cond delay="1000"/>
                            </p:stCondLst>
                            <p:childTnLst>
                              <p:par>
                                <p:cTn id="132" presetID="1" presetClass="entr" presetSubtype="0" fill="hold" grpId="0" nodeType="afterEffect">
                                  <p:stCondLst>
                                    <p:cond delay="0"/>
                                  </p:stCondLst>
                                  <p:iterate type="lt">
                                    <p:tmAbs val="75"/>
                                  </p:iterate>
                                  <p:childTnLst>
                                    <p:set>
                                      <p:cBhvr>
                                        <p:cTn id="133" dur="1" fill="hold">
                                          <p:stCondLst>
                                            <p:cond delay="74"/>
                                          </p:stCondLst>
                                        </p:cTn>
                                        <p:tgtEl>
                                          <p:spTgt spid="189463"/>
                                        </p:tgtEl>
                                        <p:attrNameLst>
                                          <p:attrName>style.visibility</p:attrName>
                                        </p:attrNameLst>
                                      </p:cBhvr>
                                      <p:to>
                                        <p:strVal val="visible"/>
                                      </p:to>
                                    </p:set>
                                  </p:childTnLst>
                                </p:cTn>
                              </p:par>
                              <p:par>
                                <p:cTn id="134" presetID="9" presetClass="exit" presetSubtype="0" fill="hold" grpId="2" nodeType="withEffect">
                                  <p:stCondLst>
                                    <p:cond delay="0"/>
                                  </p:stCondLst>
                                  <p:childTnLst>
                                    <p:animEffect transition="out" filter="dissolve">
                                      <p:cBhvr>
                                        <p:cTn id="135" dur="500"/>
                                        <p:tgtEl>
                                          <p:spTgt spid="189464"/>
                                        </p:tgtEl>
                                      </p:cBhvr>
                                    </p:animEffect>
                                    <p:set>
                                      <p:cBhvr>
                                        <p:cTn id="136" dur="1" fill="hold">
                                          <p:stCondLst>
                                            <p:cond delay="499"/>
                                          </p:stCondLst>
                                        </p:cTn>
                                        <p:tgtEl>
                                          <p:spTgt spid="1894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nimBg="1"/>
      <p:bldP spid="189454" grpId="0" animBg="1"/>
      <p:bldP spid="189454" grpId="1" animBg="1"/>
      <p:bldP spid="189454" grpId="2" animBg="1"/>
      <p:bldP spid="189454" grpId="3" animBg="1"/>
      <p:bldP spid="189454" grpId="4" animBg="1"/>
      <p:bldP spid="189454" grpId="5" animBg="1"/>
      <p:bldP spid="189455" grpId="0" animBg="1"/>
      <p:bldP spid="189455" grpId="1" animBg="1"/>
      <p:bldP spid="189455" grpId="2" animBg="1"/>
      <p:bldP spid="189456" grpId="0"/>
      <p:bldP spid="189456" grpId="1"/>
      <p:bldP spid="189457" grpId="0"/>
      <p:bldP spid="189457" grpId="1"/>
      <p:bldP spid="189458" grpId="0" animBg="1"/>
      <p:bldP spid="189458" grpId="1" animBg="1"/>
      <p:bldP spid="189458" grpId="2" animBg="1"/>
      <p:bldP spid="189458" grpId="3" animBg="1"/>
      <p:bldP spid="189458" grpId="4" animBg="1"/>
      <p:bldP spid="189458" grpId="5" animBg="1"/>
      <p:bldP spid="189459" grpId="0" animBg="1"/>
      <p:bldP spid="189459" grpId="1" animBg="1"/>
      <p:bldP spid="189459" grpId="2" animBg="1"/>
      <p:bldP spid="189460" grpId="0"/>
      <p:bldP spid="189460" grpId="1"/>
      <p:bldP spid="189462" grpId="0" animBg="1" autoUpdateAnimBg="0"/>
      <p:bldP spid="189463" grpId="0" animBg="1" autoUpdateAnimBg="0"/>
      <p:bldP spid="189464" grpId="0" animBg="1"/>
      <p:bldP spid="189464" grpId="1" animBg="1"/>
      <p:bldP spid="189464" grpId="2" animBg="1"/>
      <p:bldP spid="189465" grpId="0"/>
      <p:bldP spid="189465" grpId="1"/>
      <p:bldP spid="189465" grpId="2"/>
      <p:bldP spid="189466" grpId="0" animBg="1"/>
      <p:bldP spid="189467" grpId="0" animBg="1"/>
      <p:bldP spid="189468" grpId="0"/>
      <p:bldP spid="189468" grpId="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solidFill>
                  <a:schemeClr val="bg2"/>
                </a:solidFill>
              </a:rPr>
              <a:t>continue </a:t>
            </a:r>
            <a:r>
              <a:rPr lang="zh-CN" altLang="en-US" smtClean="0">
                <a:solidFill>
                  <a:schemeClr val="bg2"/>
                </a:solidFill>
              </a:rPr>
              <a:t>语句</a:t>
            </a:r>
          </a:p>
        </p:txBody>
      </p:sp>
      <p:sp>
        <p:nvSpPr>
          <p:cNvPr id="190467" name="Rectangle 3"/>
          <p:cNvSpPr>
            <a:spLocks noGrp="1" noChangeArrowheads="1"/>
          </p:cNvSpPr>
          <p:nvPr>
            <p:ph type="body" idx="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lang="en-US" altLang="zh-CN" dirty="0" smtClean="0">
                <a:solidFill>
                  <a:srgbClr val="FF0000"/>
                </a:solidFill>
                <a:ea typeface="宋体" panose="02010600030101010101" pitchFamily="2" charset="-122"/>
              </a:rPr>
              <a:t>continue </a:t>
            </a:r>
            <a:r>
              <a:rPr lang="zh-CN" altLang="en-US" dirty="0" smtClean="0">
                <a:ea typeface="黑体" panose="02010609060101010101" pitchFamily="49" charset="-122"/>
              </a:rPr>
              <a:t>语句</a:t>
            </a:r>
            <a:r>
              <a:rPr lang="zh-CN" altLang="en-US" dirty="0" smtClean="0">
                <a:solidFill>
                  <a:srgbClr val="FF0000"/>
                </a:solidFill>
                <a:ea typeface="黑体" panose="02010609060101010101" pitchFamily="49" charset="-122"/>
              </a:rPr>
              <a:t>只能</a:t>
            </a:r>
            <a:r>
              <a:rPr lang="zh-CN" altLang="en-US" dirty="0" smtClean="0">
                <a:ea typeface="黑体" panose="02010609060101010101" pitchFamily="49" charset="-122"/>
              </a:rPr>
              <a:t>用在循环里</a:t>
            </a:r>
          </a:p>
          <a:p>
            <a:pPr>
              <a:lnSpc>
                <a:spcPct val="120000"/>
              </a:lnSpc>
            </a:pPr>
            <a:r>
              <a:rPr lang="en-US" altLang="zh-CN" dirty="0" smtClean="0">
                <a:solidFill>
                  <a:srgbClr val="FF0000"/>
                </a:solidFill>
                <a:ea typeface="宋体" panose="02010600030101010101" pitchFamily="2" charset="-122"/>
              </a:rPr>
              <a:t>continue </a:t>
            </a:r>
            <a:r>
              <a:rPr lang="zh-CN" altLang="en-US" dirty="0" smtClean="0">
                <a:ea typeface="黑体" panose="02010609060101010101" pitchFamily="49" charset="-122"/>
              </a:rPr>
              <a:t>语句的作用是跳过循环体中剩余的语句而执行下一次循环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wipe(left)">
                                      <p:cBhvr>
                                        <p:cTn id="7" dur="500"/>
                                        <p:tgtEl>
                                          <p:spTgt spid="190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mtClean="0">
                <a:solidFill>
                  <a:schemeClr val="bg2"/>
                </a:solidFill>
              </a:rPr>
              <a:t>continue </a:t>
            </a:r>
            <a:r>
              <a:rPr lang="zh-CN" altLang="en-US" smtClean="0">
                <a:solidFill>
                  <a:schemeClr val="bg2"/>
                </a:solidFill>
              </a:rPr>
              <a:t>语句</a:t>
            </a:r>
            <a:r>
              <a:rPr lang="en-US" altLang="zh-CN" smtClean="0">
                <a:solidFill>
                  <a:schemeClr val="bg2"/>
                </a:solidFill>
              </a:rPr>
              <a:t>——</a:t>
            </a:r>
            <a:r>
              <a:rPr lang="zh-CN" altLang="en-US" smtClean="0">
                <a:solidFill>
                  <a:schemeClr val="bg2"/>
                </a:solidFill>
              </a:rPr>
              <a:t>与</a:t>
            </a:r>
            <a:r>
              <a:rPr lang="en-US" altLang="zh-CN" smtClean="0">
                <a:solidFill>
                  <a:schemeClr val="bg2"/>
                </a:solidFill>
              </a:rPr>
              <a:t>break</a:t>
            </a:r>
            <a:r>
              <a:rPr lang="zh-CN" altLang="en-US" smtClean="0">
                <a:solidFill>
                  <a:schemeClr val="bg2"/>
                </a:solidFill>
              </a:rPr>
              <a:t>比较</a:t>
            </a:r>
          </a:p>
        </p:txBody>
      </p:sp>
      <p:sp>
        <p:nvSpPr>
          <p:cNvPr id="48131" name="Line 3"/>
          <p:cNvSpPr>
            <a:spLocks noChangeShapeType="1"/>
          </p:cNvSpPr>
          <p:nvPr/>
        </p:nvSpPr>
        <p:spPr bwMode="auto">
          <a:xfrm>
            <a:off x="4643438" y="1125538"/>
            <a:ext cx="0" cy="460851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2" name="Text Box 4"/>
          <p:cNvSpPr txBox="1">
            <a:spLocks noChangeArrowheads="1"/>
          </p:cNvSpPr>
          <p:nvPr/>
        </p:nvSpPr>
        <p:spPr bwMode="auto">
          <a:xfrm>
            <a:off x="5148263" y="1341438"/>
            <a:ext cx="2755900" cy="3990975"/>
          </a:xfrm>
          <a:prstGeom prst="rect">
            <a:avLst/>
          </a:prstGeom>
          <a:noFill/>
          <a:ln>
            <a:noFill/>
          </a:ln>
          <a:effectLst/>
          <a:extLst>
            <a:ext uri="{909E8E84-426E-40DD-AFC4-6F175D3DCCD1}">
              <a14:hiddenFill xmlns:a14="http://schemas.microsoft.com/office/drawing/2010/main">
                <a:solidFill>
                  <a:srgbClr val="CCECFF">
                    <a:alpha val="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while(…)</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continue;</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a:t>
            </a:r>
          </a:p>
        </p:txBody>
      </p:sp>
      <p:grpSp>
        <p:nvGrpSpPr>
          <p:cNvPr id="192517" name="Group 5"/>
          <p:cNvGrpSpPr>
            <a:grpSpLocks/>
          </p:cNvGrpSpPr>
          <p:nvPr/>
        </p:nvGrpSpPr>
        <p:grpSpPr bwMode="auto">
          <a:xfrm>
            <a:off x="6484938" y="1406525"/>
            <a:ext cx="1374775" cy="2309813"/>
            <a:chOff x="4085" y="866"/>
            <a:chExt cx="866" cy="1455"/>
          </a:xfrm>
        </p:grpSpPr>
        <p:sp>
          <p:nvSpPr>
            <p:cNvPr id="48143" name="Line 6"/>
            <p:cNvSpPr>
              <a:spLocks noChangeShapeType="1"/>
            </p:cNvSpPr>
            <p:nvPr/>
          </p:nvSpPr>
          <p:spPr bwMode="auto">
            <a:xfrm flipH="1">
              <a:off x="4694" y="2321"/>
              <a:ext cx="257" cy="0"/>
            </a:xfrm>
            <a:prstGeom prst="line">
              <a:avLst/>
            </a:prstGeom>
            <a:noFill/>
            <a:ln w="317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8144" name="Group 7"/>
            <p:cNvGrpSpPr>
              <a:grpSpLocks/>
            </p:cNvGrpSpPr>
            <p:nvPr/>
          </p:nvGrpSpPr>
          <p:grpSpPr bwMode="auto">
            <a:xfrm>
              <a:off x="4085" y="866"/>
              <a:ext cx="859" cy="1451"/>
              <a:chOff x="4105" y="890"/>
              <a:chExt cx="859" cy="1451"/>
            </a:xfrm>
          </p:grpSpPr>
          <p:grpSp>
            <p:nvGrpSpPr>
              <p:cNvPr id="48145" name="Group 8"/>
              <p:cNvGrpSpPr>
                <a:grpSpLocks/>
              </p:cNvGrpSpPr>
              <p:nvPr/>
            </p:nvGrpSpPr>
            <p:grpSpPr bwMode="auto">
              <a:xfrm>
                <a:off x="4105" y="890"/>
                <a:ext cx="859" cy="1451"/>
                <a:chOff x="1701" y="2069"/>
                <a:chExt cx="683" cy="1225"/>
              </a:xfrm>
            </p:grpSpPr>
            <p:sp>
              <p:nvSpPr>
                <p:cNvPr id="48147" name="Line 9"/>
                <p:cNvSpPr>
                  <a:spLocks noChangeShapeType="1"/>
                </p:cNvSpPr>
                <p:nvPr/>
              </p:nvSpPr>
              <p:spPr bwMode="auto">
                <a:xfrm>
                  <a:off x="1701" y="2069"/>
                  <a:ext cx="681" cy="0"/>
                </a:xfrm>
                <a:prstGeom prst="line">
                  <a:avLst/>
                </a:prstGeom>
                <a:noFill/>
                <a:ln w="317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8" name="Line 10"/>
                <p:cNvSpPr>
                  <a:spLocks noChangeShapeType="1"/>
                </p:cNvSpPr>
                <p:nvPr/>
              </p:nvSpPr>
              <p:spPr bwMode="auto">
                <a:xfrm>
                  <a:off x="2384" y="2069"/>
                  <a:ext cx="0" cy="1225"/>
                </a:xfrm>
                <a:prstGeom prst="line">
                  <a:avLst/>
                </a:prstGeom>
                <a:noFill/>
                <a:ln w="3175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146" name="Line 11"/>
              <p:cNvSpPr>
                <a:spLocks noChangeShapeType="1"/>
              </p:cNvSpPr>
              <p:nvPr/>
            </p:nvSpPr>
            <p:spPr bwMode="auto">
              <a:xfrm>
                <a:off x="4111" y="890"/>
                <a:ext cx="0" cy="181"/>
              </a:xfrm>
              <a:prstGeom prst="line">
                <a:avLst/>
              </a:prstGeom>
              <a:noFill/>
              <a:ln w="31750">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8134" name="Text Box 12"/>
          <p:cNvSpPr txBox="1">
            <a:spLocks noChangeArrowheads="1"/>
          </p:cNvSpPr>
          <p:nvPr/>
        </p:nvSpPr>
        <p:spPr bwMode="auto">
          <a:xfrm>
            <a:off x="879475" y="1163638"/>
            <a:ext cx="2755900" cy="3990975"/>
          </a:xfrm>
          <a:prstGeom prst="rect">
            <a:avLst/>
          </a:prstGeom>
          <a:noFill/>
          <a:ln>
            <a:noFill/>
          </a:ln>
          <a:effectLst/>
          <a:extLst>
            <a:ext uri="{909E8E84-426E-40DD-AFC4-6F175D3DCCD1}">
              <a14:hiddenFill xmlns:a14="http://schemas.microsoft.com/office/drawing/2010/main">
                <a:solidFill>
                  <a:srgbClr val="CCECFF">
                    <a:alpha val="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while(…)</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break;</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    ……</a:t>
            </a:r>
          </a:p>
          <a:p>
            <a:pPr eaLnBrk="1" hangingPunct="1">
              <a:spcBef>
                <a:spcPct val="0"/>
              </a:spcBef>
              <a:buClrTx/>
              <a:buFontTx/>
              <a:buNone/>
            </a:pPr>
            <a:r>
              <a:rPr lang="en-US" altLang="zh-CN" sz="3200" b="1">
                <a:latin typeface="Arial" panose="020B0604020202020204" pitchFamily="34" charset="0"/>
                <a:ea typeface="黑体" panose="02010609060101010101" pitchFamily="49" charset="-122"/>
              </a:rPr>
              <a:t>}</a:t>
            </a:r>
          </a:p>
        </p:txBody>
      </p:sp>
      <p:grpSp>
        <p:nvGrpSpPr>
          <p:cNvPr id="192525" name="Group 13"/>
          <p:cNvGrpSpPr>
            <a:grpSpLocks/>
          </p:cNvGrpSpPr>
          <p:nvPr/>
        </p:nvGrpSpPr>
        <p:grpSpPr bwMode="auto">
          <a:xfrm>
            <a:off x="1052513" y="3429000"/>
            <a:ext cx="2736850" cy="2376488"/>
            <a:chOff x="663" y="2069"/>
            <a:chExt cx="1724" cy="1497"/>
          </a:xfrm>
        </p:grpSpPr>
        <p:grpSp>
          <p:nvGrpSpPr>
            <p:cNvPr id="48138" name="Group 14"/>
            <p:cNvGrpSpPr>
              <a:grpSpLocks/>
            </p:cNvGrpSpPr>
            <p:nvPr/>
          </p:nvGrpSpPr>
          <p:grpSpPr bwMode="auto">
            <a:xfrm>
              <a:off x="1701" y="2069"/>
              <a:ext cx="683" cy="1225"/>
              <a:chOff x="1701" y="2069"/>
              <a:chExt cx="683" cy="1225"/>
            </a:xfrm>
          </p:grpSpPr>
          <p:sp>
            <p:nvSpPr>
              <p:cNvPr id="48141" name="Line 15"/>
              <p:cNvSpPr>
                <a:spLocks noChangeShapeType="1"/>
              </p:cNvSpPr>
              <p:nvPr/>
            </p:nvSpPr>
            <p:spPr bwMode="auto">
              <a:xfrm>
                <a:off x="1701" y="2069"/>
                <a:ext cx="681"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2" name="Line 16"/>
              <p:cNvSpPr>
                <a:spLocks noChangeShapeType="1"/>
              </p:cNvSpPr>
              <p:nvPr/>
            </p:nvSpPr>
            <p:spPr bwMode="auto">
              <a:xfrm>
                <a:off x="2384" y="2069"/>
                <a:ext cx="0" cy="1225"/>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139" name="Line 17"/>
            <p:cNvSpPr>
              <a:spLocks noChangeShapeType="1"/>
            </p:cNvSpPr>
            <p:nvPr/>
          </p:nvSpPr>
          <p:spPr bwMode="auto">
            <a:xfrm flipH="1">
              <a:off x="663" y="3288"/>
              <a:ext cx="1724" cy="0"/>
            </a:xfrm>
            <a:prstGeom prst="line">
              <a:avLst/>
            </a:prstGeom>
            <a:noFill/>
            <a:ln w="317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40" name="Line 18"/>
            <p:cNvSpPr>
              <a:spLocks noChangeShapeType="1"/>
            </p:cNvSpPr>
            <p:nvPr/>
          </p:nvSpPr>
          <p:spPr bwMode="auto">
            <a:xfrm>
              <a:off x="673" y="3294"/>
              <a:ext cx="0" cy="272"/>
            </a:xfrm>
            <a:prstGeom prst="line">
              <a:avLst/>
            </a:prstGeom>
            <a:noFill/>
            <a:ln w="317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8136" name="Text Box 19"/>
          <p:cNvSpPr txBox="1">
            <a:spLocks noChangeArrowheads="1"/>
          </p:cNvSpPr>
          <p:nvPr/>
        </p:nvSpPr>
        <p:spPr bwMode="auto">
          <a:xfrm>
            <a:off x="3863975" y="3430588"/>
            <a:ext cx="549275"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50000"/>
              </a:spcBef>
              <a:buClrTx/>
              <a:buFontTx/>
              <a:buNone/>
            </a:pPr>
            <a:r>
              <a:rPr lang="zh-CN" altLang="en-US" sz="2400" b="1">
                <a:latin typeface="Arial" panose="020B0604020202020204" pitchFamily="34" charset="0"/>
                <a:ea typeface="黑体" panose="02010609060101010101" pitchFamily="49" charset="-122"/>
              </a:rPr>
              <a:t>跳出整个循环</a:t>
            </a:r>
          </a:p>
        </p:txBody>
      </p:sp>
      <p:sp>
        <p:nvSpPr>
          <p:cNvPr id="48137" name="Text Box 20"/>
          <p:cNvSpPr txBox="1">
            <a:spLocks noChangeArrowheads="1"/>
          </p:cNvSpPr>
          <p:nvPr/>
        </p:nvSpPr>
        <p:spPr bwMode="auto">
          <a:xfrm>
            <a:off x="7896225" y="1412875"/>
            <a:ext cx="549275"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50000"/>
              </a:spcBef>
              <a:buClrTx/>
              <a:buFontTx/>
              <a:buNone/>
            </a:pPr>
            <a:r>
              <a:rPr lang="zh-CN" altLang="en-US" sz="2400" b="1">
                <a:latin typeface="Arial" panose="020B0604020202020204" pitchFamily="34" charset="0"/>
                <a:ea typeface="黑体" panose="02010609060101010101" pitchFamily="49" charset="-122"/>
              </a:rPr>
              <a:t>继续下一次循环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9251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childTnLst>
                                    <p:anim calcmode="discrete" valueType="str">
                                      <p:cBhvr>
                                        <p:cTn id="8" dur="1000" fill="hold"/>
                                        <p:tgtEl>
                                          <p:spTgt spid="1925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539750" y="1052513"/>
            <a:ext cx="7848600"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8191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23825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5735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7645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336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908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480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9052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nSpc>
                <a:spcPct val="120000"/>
              </a:lnSpc>
            </a:pPr>
            <a:r>
              <a:rPr lang="zh-CN" altLang="en-US"/>
              <a:t>问题描述：</a:t>
            </a:r>
          </a:p>
          <a:p>
            <a:pPr>
              <a:lnSpc>
                <a:spcPct val="120000"/>
              </a:lnSpc>
            </a:pPr>
            <a:r>
              <a:rPr lang="zh-CN" altLang="en-US"/>
              <a:t>求整数</a:t>
            </a:r>
            <a:r>
              <a:rPr lang="en-US" altLang="zh-CN"/>
              <a:t>1</a:t>
            </a:r>
            <a:r>
              <a:rPr lang="zh-CN" altLang="en-US"/>
              <a:t>～</a:t>
            </a:r>
            <a:r>
              <a:rPr lang="en-US" altLang="zh-CN"/>
              <a:t>100</a:t>
            </a:r>
            <a:r>
              <a:rPr lang="zh-CN" altLang="en-US"/>
              <a:t>的累加值，但要求跳过所有个位为</a:t>
            </a:r>
            <a:r>
              <a:rPr lang="en-US" altLang="zh-CN"/>
              <a:t>3</a:t>
            </a:r>
            <a:r>
              <a:rPr lang="zh-CN" altLang="en-US"/>
              <a:t>的数。 </a:t>
            </a:r>
          </a:p>
        </p:txBody>
      </p:sp>
      <p:sp>
        <p:nvSpPr>
          <p:cNvPr id="50179" name="Rectangle 3"/>
          <p:cNvSpPr>
            <a:spLocks noChangeArrowheads="1"/>
          </p:cNvSpPr>
          <p:nvPr/>
        </p:nvSpPr>
        <p:spPr bwMode="auto">
          <a:xfrm>
            <a:off x="468313" y="1196975"/>
            <a:ext cx="8207375" cy="54006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#include &lt;stdio.h&gt;</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int main()</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	int i,sum = 0;</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	for(i=1; i&lt;=100;i++)</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	{</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		if( i % 10 == 3)</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			</a:t>
            </a:r>
            <a:r>
              <a:rPr lang="en-US" altLang="zh-CN" sz="2400" b="1">
                <a:solidFill>
                  <a:srgbClr val="FF0000"/>
                </a:solidFill>
                <a:latin typeface="Arial" panose="020B0604020202020204" pitchFamily="34" charset="0"/>
                <a:cs typeface="Courier New" panose="02070309020205020404" pitchFamily="49" charset="0"/>
              </a:rPr>
              <a:t>continue;</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		sum += i;</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	}</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	printf("sum = %d \n",sum); </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	return 0;          </a:t>
            </a:r>
          </a:p>
          <a:p>
            <a:pPr eaLnBrk="1" hangingPunct="1">
              <a:lnSpc>
                <a:spcPct val="110000"/>
              </a:lnSpc>
              <a:spcBef>
                <a:spcPct val="0"/>
              </a:spcBef>
              <a:buClrTx/>
              <a:buFontTx/>
              <a:buNone/>
            </a:pPr>
            <a:r>
              <a:rPr lang="en-US" altLang="zh-CN" sz="2400" b="1">
                <a:solidFill>
                  <a:srgbClr val="000000"/>
                </a:solidFill>
                <a:latin typeface="Arial" panose="020B0604020202020204" pitchFamily="34" charset="0"/>
                <a:cs typeface="Courier New" panose="02070309020205020404" pitchFamily="49" charset="0"/>
              </a:rPr>
              <a:t>}</a:t>
            </a:r>
          </a:p>
        </p:txBody>
      </p:sp>
      <p:sp>
        <p:nvSpPr>
          <p:cNvPr id="50180" name="Rectangle 4"/>
          <p:cNvSpPr>
            <a:spLocks noGrp="1" noChangeArrowheads="1"/>
          </p:cNvSpPr>
          <p:nvPr>
            <p:ph type="title"/>
          </p:nvPr>
        </p:nvSpPr>
        <p:spPr/>
        <p:txBody>
          <a:bodyPr/>
          <a:lstStyle/>
          <a:p>
            <a:r>
              <a:rPr lang="en-US" altLang="zh-CN" b="1" smtClean="0">
                <a:solidFill>
                  <a:schemeClr val="bg2"/>
                </a:solidFill>
              </a:rPr>
              <a:t>continue </a:t>
            </a:r>
            <a:r>
              <a:rPr lang="zh-CN" altLang="en-US" b="1" smtClean="0">
                <a:solidFill>
                  <a:schemeClr val="bg2"/>
                </a:solidFill>
              </a:rPr>
              <a:t>语句示例</a:t>
            </a:r>
          </a:p>
        </p:txBody>
      </p:sp>
      <p:sp>
        <p:nvSpPr>
          <p:cNvPr id="50181" name="Rectangle 5"/>
          <p:cNvSpPr>
            <a:spLocks noChangeArrowheads="1"/>
          </p:cNvSpPr>
          <p:nvPr/>
        </p:nvSpPr>
        <p:spPr bwMode="auto">
          <a:xfrm>
            <a:off x="1258888" y="2924175"/>
            <a:ext cx="4465637" cy="2374900"/>
          </a:xfrm>
          <a:prstGeom prst="rect">
            <a:avLst/>
          </a:prstGeom>
          <a:noFill/>
          <a:ln w="25400"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94566" name="Text Box 6"/>
          <p:cNvSpPr txBox="1">
            <a:spLocks noChangeArrowheads="1"/>
          </p:cNvSpPr>
          <p:nvPr/>
        </p:nvSpPr>
        <p:spPr bwMode="auto">
          <a:xfrm>
            <a:off x="5867400" y="3789363"/>
            <a:ext cx="2879725" cy="830997"/>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50000"/>
              </a:spcBef>
              <a:buClrTx/>
              <a:buFontTx/>
              <a:buNone/>
            </a:pPr>
            <a:r>
              <a:rPr lang="zh-CN" altLang="en-US" sz="2400" dirty="0" smtClean="0">
                <a:latin typeface="Arial" panose="020B0604020202020204" pitchFamily="34" charset="0"/>
                <a:ea typeface="黑体" panose="02010609060101010101" pitchFamily="49" charset="-122"/>
              </a:rPr>
              <a:t>思考什么效果，什么情况下使用？</a:t>
            </a:r>
            <a:endParaRPr lang="en-US" altLang="zh-CN" sz="2400" dirty="0">
              <a:solidFill>
                <a:schemeClr val="tx1"/>
              </a:solidFill>
              <a:latin typeface="Arial" panose="020B0604020202020204" pitchFamily="34" charset="0"/>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66"/>
                                        </p:tgtEl>
                                        <p:attrNameLst>
                                          <p:attrName>style.visibility</p:attrName>
                                        </p:attrNameLst>
                                      </p:cBhvr>
                                      <p:to>
                                        <p:strVal val="visible"/>
                                      </p:to>
                                    </p:set>
                                    <p:animEffect transition="in" filter="blinds(horizontal)">
                                      <p:cBhvr>
                                        <p:cTn id="7" dur="500"/>
                                        <p:tgtEl>
                                          <p:spTgt spid="19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395288" y="1196975"/>
            <a:ext cx="6624637"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61938" indent="-261938">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27075"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23825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5735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7645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336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908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480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9052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nSpc>
                <a:spcPct val="110000"/>
              </a:lnSpc>
              <a:spcBef>
                <a:spcPct val="10000"/>
              </a:spcBef>
            </a:pPr>
            <a:r>
              <a:rPr kumimoji="1" lang="en-US" altLang="zh-CN">
                <a:solidFill>
                  <a:srgbClr val="0000FF"/>
                </a:solidFill>
              </a:rPr>
              <a:t>【</a:t>
            </a:r>
            <a:r>
              <a:rPr kumimoji="1" lang="zh-CN" altLang="en-US">
                <a:solidFill>
                  <a:srgbClr val="0000FF"/>
                </a:solidFill>
              </a:rPr>
              <a:t>例</a:t>
            </a:r>
            <a:r>
              <a:rPr kumimoji="1" lang="en-US" altLang="zh-CN">
                <a:solidFill>
                  <a:srgbClr val="0000FF"/>
                </a:solidFill>
              </a:rPr>
              <a:t>1】</a:t>
            </a:r>
            <a:r>
              <a:rPr lang="en-US" altLang="zh-CN">
                <a:solidFill>
                  <a:srgbClr val="0000FF"/>
                </a:solidFill>
              </a:rPr>
              <a:t> </a:t>
            </a:r>
            <a:r>
              <a:rPr lang="zh-CN" altLang="en-US"/>
              <a:t>：用*输出如右菱形图案：</a:t>
            </a:r>
          </a:p>
          <a:p>
            <a:pPr>
              <a:lnSpc>
                <a:spcPct val="110000"/>
              </a:lnSpc>
              <a:spcBef>
                <a:spcPct val="10000"/>
              </a:spcBef>
            </a:pPr>
            <a:r>
              <a:rPr lang="zh-CN" altLang="en-US">
                <a:solidFill>
                  <a:srgbClr val="0000FF"/>
                </a:solidFill>
              </a:rPr>
              <a:t>问题分析</a:t>
            </a:r>
            <a:r>
              <a:rPr lang="zh-CN" altLang="en-US"/>
              <a:t>：</a:t>
            </a:r>
          </a:p>
          <a:p>
            <a:pPr>
              <a:lnSpc>
                <a:spcPct val="110000"/>
              </a:lnSpc>
              <a:spcBef>
                <a:spcPct val="10000"/>
              </a:spcBef>
            </a:pPr>
            <a:r>
              <a:rPr lang="zh-CN" altLang="en-US" sz="2600" b="1">
                <a:latin typeface="楷体_GB2312" pitchFamily="49" charset="-122"/>
                <a:ea typeface="楷体_GB2312" pitchFamily="49" charset="-122"/>
              </a:rPr>
              <a:t>由一个上三角形和一个下三角形构成</a:t>
            </a:r>
          </a:p>
          <a:p>
            <a:pPr>
              <a:lnSpc>
                <a:spcPct val="110000"/>
              </a:lnSpc>
              <a:spcBef>
                <a:spcPct val="10000"/>
              </a:spcBef>
            </a:pPr>
            <a:r>
              <a:rPr lang="zh-CN" altLang="en-US" sz="2600" b="1">
                <a:solidFill>
                  <a:srgbClr val="0000FF"/>
                </a:solidFill>
                <a:latin typeface="楷体_GB2312" pitchFamily="49" charset="-122"/>
                <a:ea typeface="楷体_GB2312" pitchFamily="49" charset="-122"/>
              </a:rPr>
              <a:t>上三角形</a:t>
            </a:r>
            <a:r>
              <a:rPr lang="zh-CN" altLang="en-US" sz="2600" b="1">
                <a:latin typeface="楷体_GB2312" pitchFamily="49" charset="-122"/>
                <a:ea typeface="楷体_GB2312" pitchFamily="49" charset="-122"/>
              </a:rPr>
              <a:t>共四行，由空格和星号构成，</a:t>
            </a:r>
            <a:br>
              <a:rPr lang="zh-CN" altLang="en-US" sz="2600" b="1">
                <a:latin typeface="楷体_GB2312" pitchFamily="49" charset="-122"/>
                <a:ea typeface="楷体_GB2312" pitchFamily="49" charset="-122"/>
              </a:rPr>
            </a:br>
            <a:r>
              <a:rPr lang="zh-CN" altLang="en-US" sz="2600" b="1">
                <a:latin typeface="楷体_GB2312" pitchFamily="49" charset="-122"/>
                <a:ea typeface="楷体_GB2312" pitchFamily="49" charset="-122"/>
              </a:rPr>
              <a:t>空格数按行减少，星号数按行增加</a:t>
            </a:r>
          </a:p>
          <a:p>
            <a:pPr lvl="1">
              <a:lnSpc>
                <a:spcPct val="110000"/>
              </a:lnSpc>
              <a:spcBef>
                <a:spcPct val="10000"/>
              </a:spcBef>
            </a:pPr>
            <a:r>
              <a:rPr lang="zh-CN" altLang="en-US" sz="2000" b="1">
                <a:solidFill>
                  <a:srgbClr val="FF0000"/>
                </a:solidFill>
                <a:latin typeface="楷体_GB2312" pitchFamily="49" charset="-122"/>
                <a:ea typeface="楷体_GB2312" pitchFamily="49" charset="-122"/>
              </a:rPr>
              <a:t>外循环</a:t>
            </a:r>
            <a:r>
              <a:rPr lang="zh-CN" altLang="en-US" sz="2000" b="1">
                <a:latin typeface="楷体_GB2312" pitchFamily="49" charset="-122"/>
                <a:ea typeface="楷体_GB2312" pitchFamily="49" charset="-122"/>
              </a:rPr>
              <a:t>控制行数，控制变量</a:t>
            </a:r>
            <a:r>
              <a:rPr lang="en-US" altLang="zh-CN" sz="2000" b="1">
                <a:solidFill>
                  <a:srgbClr val="FF0000"/>
                </a:solidFill>
                <a:latin typeface="楷体_GB2312" pitchFamily="49" charset="-122"/>
                <a:ea typeface="楷体_GB2312" pitchFamily="49" charset="-122"/>
              </a:rPr>
              <a:t>i</a:t>
            </a:r>
            <a:r>
              <a:rPr lang="zh-CN" altLang="en-US" sz="2000" b="1">
                <a:latin typeface="楷体_GB2312" pitchFamily="49" charset="-122"/>
                <a:ea typeface="楷体_GB2312" pitchFamily="49" charset="-122"/>
              </a:rPr>
              <a:t>从</a:t>
            </a:r>
            <a:r>
              <a:rPr lang="en-US" altLang="zh-CN" sz="2000" b="1">
                <a:solidFill>
                  <a:srgbClr val="FF0000"/>
                </a:solidFill>
                <a:latin typeface="楷体_GB2312" pitchFamily="49" charset="-122"/>
                <a:ea typeface="楷体_GB2312" pitchFamily="49" charset="-122"/>
              </a:rPr>
              <a:t>1</a:t>
            </a:r>
            <a:r>
              <a:rPr lang="zh-CN" altLang="en-US" sz="2000" b="1">
                <a:latin typeface="楷体_GB2312" pitchFamily="49" charset="-122"/>
                <a:ea typeface="楷体_GB2312" pitchFamily="49" charset="-122"/>
              </a:rPr>
              <a:t>变化到</a:t>
            </a:r>
            <a:r>
              <a:rPr lang="en-US" altLang="zh-CN" sz="2000" b="1">
                <a:solidFill>
                  <a:srgbClr val="FF0000"/>
                </a:solidFill>
                <a:latin typeface="楷体_GB2312" pitchFamily="49" charset="-122"/>
                <a:ea typeface="楷体_GB2312" pitchFamily="49" charset="-122"/>
              </a:rPr>
              <a:t>4</a:t>
            </a:r>
          </a:p>
          <a:p>
            <a:pPr lvl="1">
              <a:lnSpc>
                <a:spcPct val="110000"/>
              </a:lnSpc>
              <a:spcBef>
                <a:spcPct val="10000"/>
              </a:spcBef>
            </a:pPr>
            <a:r>
              <a:rPr lang="zh-CN" altLang="en-US" sz="2000" b="1">
                <a:solidFill>
                  <a:srgbClr val="FF0000"/>
                </a:solidFill>
                <a:latin typeface="楷体_GB2312" pitchFamily="49" charset="-122"/>
                <a:ea typeface="楷体_GB2312" pitchFamily="49" charset="-122"/>
              </a:rPr>
              <a:t>内循环</a:t>
            </a:r>
            <a:r>
              <a:rPr lang="en-US" altLang="zh-CN" sz="2000" b="1">
                <a:solidFill>
                  <a:srgbClr val="FF0000"/>
                </a:solidFill>
                <a:latin typeface="楷体_GB2312" pitchFamily="49" charset="-122"/>
                <a:ea typeface="楷体_GB2312" pitchFamily="49" charset="-122"/>
              </a:rPr>
              <a:t>1</a:t>
            </a:r>
            <a:r>
              <a:rPr lang="zh-CN" altLang="en-US" sz="2000" b="1">
                <a:latin typeface="楷体_GB2312" pitchFamily="49" charset="-122"/>
                <a:ea typeface="楷体_GB2312" pitchFamily="49" charset="-122"/>
              </a:rPr>
              <a:t>控制每行输出的空格，控制变量</a:t>
            </a:r>
            <a:r>
              <a:rPr lang="en-US" altLang="zh-CN" sz="2000" b="1">
                <a:solidFill>
                  <a:srgbClr val="FF0000"/>
                </a:solidFill>
                <a:latin typeface="楷体_GB2312" pitchFamily="49" charset="-122"/>
                <a:ea typeface="楷体_GB2312" pitchFamily="49" charset="-122"/>
              </a:rPr>
              <a:t>j</a:t>
            </a:r>
            <a:r>
              <a:rPr lang="zh-CN" altLang="en-US" sz="2000" b="1">
                <a:latin typeface="楷体_GB2312" pitchFamily="49" charset="-122"/>
                <a:ea typeface="楷体_GB2312" pitchFamily="49" charset="-122"/>
              </a:rPr>
              <a:t>从</a:t>
            </a:r>
            <a:r>
              <a:rPr lang="en-US" altLang="zh-CN" sz="2000" b="1">
                <a:solidFill>
                  <a:srgbClr val="FF0000"/>
                </a:solidFill>
                <a:latin typeface="楷体_GB2312" pitchFamily="49" charset="-122"/>
                <a:ea typeface="楷体_GB2312" pitchFamily="49" charset="-122"/>
              </a:rPr>
              <a:t>1</a:t>
            </a:r>
            <a:r>
              <a:rPr lang="zh-CN" altLang="en-US" sz="2000" b="1">
                <a:latin typeface="楷体_GB2312" pitchFamily="49" charset="-122"/>
                <a:ea typeface="楷体_GB2312" pitchFamily="49" charset="-122"/>
              </a:rPr>
              <a:t>变化到</a:t>
            </a:r>
            <a:r>
              <a:rPr lang="en-US" altLang="zh-CN" sz="2000" b="1">
                <a:solidFill>
                  <a:srgbClr val="FF0000"/>
                </a:solidFill>
                <a:latin typeface="楷体_GB2312" pitchFamily="49" charset="-122"/>
                <a:ea typeface="楷体_GB2312" pitchFamily="49" charset="-122"/>
              </a:rPr>
              <a:t>i</a:t>
            </a:r>
            <a:r>
              <a:rPr lang="zh-CN" altLang="en-US" sz="2000" b="1">
                <a:latin typeface="楷体_GB2312" pitchFamily="49" charset="-122"/>
                <a:ea typeface="楷体_GB2312" pitchFamily="49" charset="-122"/>
              </a:rPr>
              <a:t>，每次输出一个空格</a:t>
            </a:r>
          </a:p>
          <a:p>
            <a:pPr lvl="1">
              <a:lnSpc>
                <a:spcPct val="110000"/>
              </a:lnSpc>
              <a:spcBef>
                <a:spcPct val="10000"/>
              </a:spcBef>
              <a:buFont typeface="Wingdings" panose="05000000000000000000" pitchFamily="2" charset="2"/>
              <a:buNone/>
            </a:pPr>
            <a:r>
              <a:rPr lang="zh-CN" altLang="en-US" sz="2000" b="1">
                <a:solidFill>
                  <a:srgbClr val="FF0000"/>
                </a:solidFill>
                <a:latin typeface="楷体_GB2312" pitchFamily="49" charset="-122"/>
                <a:ea typeface="楷体_GB2312" pitchFamily="49" charset="-122"/>
              </a:rPr>
              <a:t>	内循环</a:t>
            </a:r>
            <a:r>
              <a:rPr lang="en-US" altLang="zh-CN" sz="2000" b="1">
                <a:solidFill>
                  <a:srgbClr val="FF0000"/>
                </a:solidFill>
                <a:latin typeface="楷体_GB2312" pitchFamily="49" charset="-122"/>
                <a:ea typeface="楷体_GB2312" pitchFamily="49" charset="-122"/>
              </a:rPr>
              <a:t>2</a:t>
            </a:r>
            <a:r>
              <a:rPr lang="zh-CN" altLang="en-US" sz="2000" b="1">
                <a:latin typeface="楷体_GB2312" pitchFamily="49" charset="-122"/>
                <a:ea typeface="楷体_GB2312" pitchFamily="49" charset="-122"/>
              </a:rPr>
              <a:t>控制每行输出的星号，控制变量</a:t>
            </a:r>
            <a:r>
              <a:rPr lang="en-US" altLang="zh-CN" sz="2000" b="1">
                <a:solidFill>
                  <a:srgbClr val="FF0000"/>
                </a:solidFill>
                <a:latin typeface="楷体_GB2312" pitchFamily="49" charset="-122"/>
                <a:ea typeface="楷体_GB2312" pitchFamily="49" charset="-122"/>
              </a:rPr>
              <a:t>k</a:t>
            </a:r>
            <a:r>
              <a:rPr lang="zh-CN" altLang="en-US" sz="2000" b="1">
                <a:latin typeface="楷体_GB2312" pitchFamily="49" charset="-122"/>
                <a:ea typeface="楷体_GB2312" pitchFamily="49" charset="-122"/>
              </a:rPr>
              <a:t>从</a:t>
            </a:r>
            <a:r>
              <a:rPr lang="en-US" altLang="zh-CN" sz="2000" b="1">
                <a:solidFill>
                  <a:srgbClr val="FF0000"/>
                </a:solidFill>
                <a:latin typeface="楷体_GB2312" pitchFamily="49" charset="-122"/>
                <a:ea typeface="楷体_GB2312" pitchFamily="49" charset="-122"/>
              </a:rPr>
              <a:t>1</a:t>
            </a:r>
            <a:r>
              <a:rPr lang="zh-CN" altLang="en-US" sz="2000" b="1">
                <a:latin typeface="楷体_GB2312" pitchFamily="49" charset="-122"/>
                <a:ea typeface="楷体_GB2312" pitchFamily="49" charset="-122"/>
              </a:rPr>
              <a:t>变化到</a:t>
            </a:r>
            <a:r>
              <a:rPr lang="en-US" altLang="zh-CN" sz="2000" b="1">
                <a:solidFill>
                  <a:srgbClr val="FF0000"/>
                </a:solidFill>
                <a:latin typeface="楷体_GB2312" pitchFamily="49" charset="-122"/>
                <a:ea typeface="楷体_GB2312" pitchFamily="49" charset="-122"/>
              </a:rPr>
              <a:t>2k-i</a:t>
            </a:r>
            <a:r>
              <a:rPr lang="zh-CN" altLang="en-US" sz="2000" b="1">
                <a:latin typeface="楷体_GB2312" pitchFamily="49" charset="-122"/>
                <a:ea typeface="楷体_GB2312" pitchFamily="49" charset="-122"/>
              </a:rPr>
              <a:t>，每次输出一个星号</a:t>
            </a:r>
          </a:p>
          <a:p>
            <a:pPr>
              <a:lnSpc>
                <a:spcPct val="110000"/>
              </a:lnSpc>
              <a:spcBef>
                <a:spcPct val="10000"/>
              </a:spcBef>
            </a:pPr>
            <a:r>
              <a:rPr lang="zh-CN" altLang="en-US" sz="2600" b="1">
                <a:solidFill>
                  <a:srgbClr val="0000FF"/>
                </a:solidFill>
                <a:latin typeface="楷体_GB2312" pitchFamily="49" charset="-122"/>
                <a:ea typeface="楷体_GB2312" pitchFamily="49" charset="-122"/>
              </a:rPr>
              <a:t>下三角形</a:t>
            </a:r>
            <a:r>
              <a:rPr lang="en-US" altLang="zh-CN" sz="2600" b="1">
                <a:ea typeface="楷体_GB2312" pitchFamily="49" charset="-122"/>
              </a:rPr>
              <a:t>……</a:t>
            </a:r>
            <a:endParaRPr lang="en-US" altLang="zh-CN" sz="2600" b="1">
              <a:latin typeface="楷体_GB2312" pitchFamily="49" charset="-122"/>
              <a:ea typeface="楷体_GB2312" pitchFamily="49" charset="-122"/>
            </a:endParaRPr>
          </a:p>
        </p:txBody>
      </p:sp>
      <p:sp>
        <p:nvSpPr>
          <p:cNvPr id="53251" name="Rectangle 3"/>
          <p:cNvSpPr>
            <a:spLocks noGrp="1" noChangeArrowheads="1"/>
          </p:cNvSpPr>
          <p:nvPr>
            <p:ph type="title"/>
          </p:nvPr>
        </p:nvSpPr>
        <p:spPr/>
        <p:txBody>
          <a:bodyPr/>
          <a:lstStyle/>
          <a:p>
            <a:r>
              <a:rPr lang="zh-CN" altLang="en-US" b="1" smtClean="0">
                <a:solidFill>
                  <a:schemeClr val="bg2"/>
                </a:solidFill>
              </a:rPr>
              <a:t>循环综合示例</a:t>
            </a:r>
            <a:r>
              <a:rPr lang="en-US" altLang="zh-CN" b="1" smtClean="0">
                <a:solidFill>
                  <a:schemeClr val="bg2"/>
                </a:solidFill>
              </a:rPr>
              <a:t>1</a:t>
            </a:r>
          </a:p>
        </p:txBody>
      </p:sp>
      <p:sp>
        <p:nvSpPr>
          <p:cNvPr id="199684" name="Rectangle 4"/>
          <p:cNvSpPr>
            <a:spLocks noChangeArrowheads="1"/>
          </p:cNvSpPr>
          <p:nvPr/>
        </p:nvSpPr>
        <p:spPr bwMode="auto">
          <a:xfrm>
            <a:off x="6804025" y="908050"/>
            <a:ext cx="2232025"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8191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23825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5735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7645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336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908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480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90525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a:r>
              <a:rPr lang="zh-CN" altLang="en-US" sz="2900">
                <a:solidFill>
                  <a:srgbClr val="000099"/>
                </a:solidFill>
              </a:rPr>
              <a:t>*</a:t>
            </a:r>
          </a:p>
          <a:p>
            <a:pPr algn="ctr"/>
            <a:r>
              <a:rPr lang="zh-CN" altLang="en-US" sz="2900">
                <a:solidFill>
                  <a:srgbClr val="000099"/>
                </a:solidFill>
              </a:rPr>
              <a:t>* * *</a:t>
            </a:r>
          </a:p>
          <a:p>
            <a:pPr algn="ctr"/>
            <a:r>
              <a:rPr lang="zh-CN" altLang="en-US" sz="2900">
                <a:solidFill>
                  <a:srgbClr val="000099"/>
                </a:solidFill>
              </a:rPr>
              <a:t>* * * * *</a:t>
            </a:r>
          </a:p>
          <a:p>
            <a:pPr algn="ctr"/>
            <a:r>
              <a:rPr lang="zh-CN" altLang="en-US" sz="2900">
                <a:solidFill>
                  <a:srgbClr val="000099"/>
                </a:solidFill>
              </a:rPr>
              <a:t>* * * * * * *</a:t>
            </a:r>
          </a:p>
          <a:p>
            <a:pPr algn="ctr"/>
            <a:r>
              <a:rPr lang="zh-CN" altLang="en-US" sz="2900">
                <a:solidFill>
                  <a:srgbClr val="000099"/>
                </a:solidFill>
              </a:rPr>
              <a:t>* * * * *</a:t>
            </a:r>
          </a:p>
          <a:p>
            <a:pPr algn="ctr"/>
            <a:r>
              <a:rPr lang="zh-CN" altLang="en-US" sz="2900">
                <a:solidFill>
                  <a:srgbClr val="000099"/>
                </a:solidFill>
              </a:rPr>
              <a:t>* * *</a:t>
            </a:r>
          </a:p>
          <a:p>
            <a:pPr algn="ctr"/>
            <a:r>
              <a:rPr lang="zh-CN" altLang="en-US" sz="2900">
                <a:solidFill>
                  <a:srgbClr val="000099"/>
                </a:solidFill>
              </a:rPr>
              <a:t>*</a:t>
            </a:r>
          </a:p>
        </p:txBody>
      </p:sp>
      <p:sp>
        <p:nvSpPr>
          <p:cNvPr id="199685" name="Rectangle 5"/>
          <p:cNvSpPr>
            <a:spLocks noChangeArrowheads="1"/>
          </p:cNvSpPr>
          <p:nvPr/>
        </p:nvSpPr>
        <p:spPr bwMode="auto">
          <a:xfrm>
            <a:off x="6877050" y="836613"/>
            <a:ext cx="2087563" cy="2017712"/>
          </a:xfrm>
          <a:prstGeom prst="rect">
            <a:avLst/>
          </a:prstGeom>
          <a:noFill/>
          <a:ln w="28575"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99686" name="Rectangle 6"/>
          <p:cNvSpPr>
            <a:spLocks noChangeArrowheads="1"/>
          </p:cNvSpPr>
          <p:nvPr/>
        </p:nvSpPr>
        <p:spPr bwMode="auto">
          <a:xfrm>
            <a:off x="7164388" y="2852738"/>
            <a:ext cx="1584325" cy="1512887"/>
          </a:xfrm>
          <a:prstGeom prst="rect">
            <a:avLst/>
          </a:prstGeom>
          <a:noFill/>
          <a:ln w="28575" algn="ctr">
            <a:solidFill>
              <a:srgbClr val="FF00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199682">
                                            <p:txEl>
                                              <p:pRg st="0" end="0"/>
                                            </p:txEl>
                                          </p:spTgt>
                                        </p:tgtEl>
                                        <p:attrNameLst>
                                          <p:attrName>style.visibility</p:attrName>
                                        </p:attrNameLst>
                                      </p:cBhvr>
                                      <p:to>
                                        <p:strVal val="visible"/>
                                      </p:to>
                                    </p:set>
                                    <p:animEffect transition="in" filter="checkerboard(across)">
                                      <p:cBhvr>
                                        <p:cTn id="7" dur="500"/>
                                        <p:tgtEl>
                                          <p:spTgt spid="199682">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99684"/>
                                        </p:tgtEl>
                                        <p:attrNameLst>
                                          <p:attrName>style.visibility</p:attrName>
                                        </p:attrNameLst>
                                      </p:cBhvr>
                                      <p:to>
                                        <p:strVal val="visible"/>
                                      </p:to>
                                    </p:set>
                                    <p:animEffect transition="in" filter="checkerboard(across)">
                                      <p:cBhvr>
                                        <p:cTn id="11" dur="500"/>
                                        <p:tgtEl>
                                          <p:spTgt spid="1996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199682">
                                            <p:txEl>
                                              <p:pRg st="1" end="1"/>
                                            </p:txEl>
                                          </p:spTgt>
                                        </p:tgtEl>
                                        <p:attrNameLst>
                                          <p:attrName>style.visibility</p:attrName>
                                        </p:attrNameLst>
                                      </p:cBhvr>
                                      <p:to>
                                        <p:strVal val="visible"/>
                                      </p:to>
                                    </p:set>
                                    <p:animEffect transition="in" filter="checkerboard(across)">
                                      <p:cBhvr>
                                        <p:cTn id="16" dur="500"/>
                                        <p:tgtEl>
                                          <p:spTgt spid="19968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199682">
                                            <p:txEl>
                                              <p:pRg st="2" end="2"/>
                                            </p:txEl>
                                          </p:spTgt>
                                        </p:tgtEl>
                                        <p:attrNameLst>
                                          <p:attrName>style.visibility</p:attrName>
                                        </p:attrNameLst>
                                      </p:cBhvr>
                                      <p:to>
                                        <p:strVal val="visible"/>
                                      </p:to>
                                    </p:set>
                                    <p:animEffect transition="in" filter="checkerboard(across)">
                                      <p:cBhvr>
                                        <p:cTn id="21" dur="500"/>
                                        <p:tgtEl>
                                          <p:spTgt spid="199682">
                                            <p:txEl>
                                              <p:pRg st="2" end="2"/>
                                            </p:txEl>
                                          </p:spTgt>
                                        </p:tgtEl>
                                      </p:cBhvr>
                                    </p:animEffect>
                                  </p:childTnLst>
                                </p:cTn>
                              </p:par>
                            </p:childTnLst>
                          </p:cTn>
                        </p:par>
                        <p:par>
                          <p:cTn id="22" fill="hold" nodeType="afterGroup">
                            <p:stCondLst>
                              <p:cond delay="500"/>
                            </p:stCondLst>
                            <p:childTnLst>
                              <p:par>
                                <p:cTn id="23" presetID="21" presetClass="entr" presetSubtype="2" fill="hold" grpId="0" nodeType="afterEffect">
                                  <p:stCondLst>
                                    <p:cond delay="0"/>
                                  </p:stCondLst>
                                  <p:childTnLst>
                                    <p:set>
                                      <p:cBhvr>
                                        <p:cTn id="24" dur="1" fill="hold">
                                          <p:stCondLst>
                                            <p:cond delay="0"/>
                                          </p:stCondLst>
                                        </p:cTn>
                                        <p:tgtEl>
                                          <p:spTgt spid="199685"/>
                                        </p:tgtEl>
                                        <p:attrNameLst>
                                          <p:attrName>style.visibility</p:attrName>
                                        </p:attrNameLst>
                                      </p:cBhvr>
                                      <p:to>
                                        <p:strVal val="visible"/>
                                      </p:to>
                                    </p:set>
                                    <p:animEffect transition="in" filter="wheel(2)">
                                      <p:cBhvr>
                                        <p:cTn id="25" dur="1000"/>
                                        <p:tgtEl>
                                          <p:spTgt spid="199685"/>
                                        </p:tgtEl>
                                      </p:cBhvr>
                                    </p:animEffect>
                                  </p:childTnLst>
                                </p:cTn>
                              </p:par>
                            </p:childTnLst>
                          </p:cTn>
                        </p:par>
                        <p:par>
                          <p:cTn id="26" fill="hold" nodeType="afterGroup">
                            <p:stCondLst>
                              <p:cond delay="1500"/>
                            </p:stCondLst>
                            <p:childTnLst>
                              <p:par>
                                <p:cTn id="27" presetID="21" presetClass="entr" presetSubtype="2" fill="hold" grpId="0" nodeType="afterEffect">
                                  <p:stCondLst>
                                    <p:cond delay="0"/>
                                  </p:stCondLst>
                                  <p:childTnLst>
                                    <p:set>
                                      <p:cBhvr>
                                        <p:cTn id="28" dur="1" fill="hold">
                                          <p:stCondLst>
                                            <p:cond delay="0"/>
                                          </p:stCondLst>
                                        </p:cTn>
                                        <p:tgtEl>
                                          <p:spTgt spid="199686"/>
                                        </p:tgtEl>
                                        <p:attrNameLst>
                                          <p:attrName>style.visibility</p:attrName>
                                        </p:attrNameLst>
                                      </p:cBhvr>
                                      <p:to>
                                        <p:strVal val="visible"/>
                                      </p:to>
                                    </p:set>
                                    <p:animEffect transition="in" filter="wheel(2)">
                                      <p:cBhvr>
                                        <p:cTn id="29" dur="1000"/>
                                        <p:tgtEl>
                                          <p:spTgt spid="199686"/>
                                        </p:tgtEl>
                                      </p:cBhvr>
                                    </p:animEffect>
                                  </p:childTnLst>
                                  <p:subTnLst>
                                    <p:set>
                                      <p:cBhvr override="childStyle">
                                        <p:cTn dur="1" fill="hold" display="0" masterRel="nextClick" afterEffect="1"/>
                                        <p:tgtEl>
                                          <p:spTgt spid="199686"/>
                                        </p:tgtEl>
                                        <p:attrNameLst>
                                          <p:attrName>style.visibility</p:attrName>
                                        </p:attrNameLst>
                                      </p:cBhvr>
                                      <p:to>
                                        <p:strVal val="hidden"/>
                                      </p:to>
                                    </p:set>
                                  </p:sub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199682">
                                            <p:txEl>
                                              <p:pRg st="3" end="3"/>
                                            </p:txEl>
                                          </p:spTgt>
                                        </p:tgtEl>
                                        <p:attrNameLst>
                                          <p:attrName>style.visibility</p:attrName>
                                        </p:attrNameLst>
                                      </p:cBhvr>
                                      <p:to>
                                        <p:strVal val="visible"/>
                                      </p:to>
                                    </p:set>
                                    <p:animEffect transition="in" filter="checkerboard(across)">
                                      <p:cBhvr>
                                        <p:cTn id="34" dur="500"/>
                                        <p:tgtEl>
                                          <p:spTgt spid="199682">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199682">
                                            <p:txEl>
                                              <p:pRg st="4" end="4"/>
                                            </p:txEl>
                                          </p:spTgt>
                                        </p:tgtEl>
                                        <p:attrNameLst>
                                          <p:attrName>style.visibility</p:attrName>
                                        </p:attrNameLst>
                                      </p:cBhvr>
                                      <p:to>
                                        <p:strVal val="visible"/>
                                      </p:to>
                                    </p:set>
                                    <p:animEffect transition="in" filter="checkerboard(across)">
                                      <p:cBhvr>
                                        <p:cTn id="39" dur="500"/>
                                        <p:tgtEl>
                                          <p:spTgt spid="199682">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nodeType="clickEffect">
                                  <p:stCondLst>
                                    <p:cond delay="0"/>
                                  </p:stCondLst>
                                  <p:childTnLst>
                                    <p:set>
                                      <p:cBhvr>
                                        <p:cTn id="43" dur="1" fill="hold">
                                          <p:stCondLst>
                                            <p:cond delay="0"/>
                                          </p:stCondLst>
                                        </p:cTn>
                                        <p:tgtEl>
                                          <p:spTgt spid="199682">
                                            <p:txEl>
                                              <p:pRg st="5" end="5"/>
                                            </p:txEl>
                                          </p:spTgt>
                                        </p:tgtEl>
                                        <p:attrNameLst>
                                          <p:attrName>style.visibility</p:attrName>
                                        </p:attrNameLst>
                                      </p:cBhvr>
                                      <p:to>
                                        <p:strVal val="visible"/>
                                      </p:to>
                                    </p:set>
                                    <p:animEffect transition="in" filter="checkerboard(across)">
                                      <p:cBhvr>
                                        <p:cTn id="44" dur="500"/>
                                        <p:tgtEl>
                                          <p:spTgt spid="199682">
                                            <p:txEl>
                                              <p:pRg st="5" end="5"/>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5" presetClass="entr" presetSubtype="10" fill="hold" nodeType="clickEffect">
                                  <p:stCondLst>
                                    <p:cond delay="0"/>
                                  </p:stCondLst>
                                  <p:childTnLst>
                                    <p:set>
                                      <p:cBhvr>
                                        <p:cTn id="48" dur="1" fill="hold">
                                          <p:stCondLst>
                                            <p:cond delay="0"/>
                                          </p:stCondLst>
                                        </p:cTn>
                                        <p:tgtEl>
                                          <p:spTgt spid="199682">
                                            <p:txEl>
                                              <p:pRg st="6" end="6"/>
                                            </p:txEl>
                                          </p:spTgt>
                                        </p:tgtEl>
                                        <p:attrNameLst>
                                          <p:attrName>style.visibility</p:attrName>
                                        </p:attrNameLst>
                                      </p:cBhvr>
                                      <p:to>
                                        <p:strVal val="visible"/>
                                      </p:to>
                                    </p:set>
                                    <p:animEffect transition="in" filter="checkerboard(across)">
                                      <p:cBhvr>
                                        <p:cTn id="49" dur="500"/>
                                        <p:tgtEl>
                                          <p:spTgt spid="199682">
                                            <p:txEl>
                                              <p:pRg st="6" end="6"/>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5" presetClass="entr" presetSubtype="10" fill="hold" nodeType="clickEffect">
                                  <p:stCondLst>
                                    <p:cond delay="0"/>
                                  </p:stCondLst>
                                  <p:childTnLst>
                                    <p:set>
                                      <p:cBhvr>
                                        <p:cTn id="53" dur="1" fill="hold">
                                          <p:stCondLst>
                                            <p:cond delay="0"/>
                                          </p:stCondLst>
                                        </p:cTn>
                                        <p:tgtEl>
                                          <p:spTgt spid="199682">
                                            <p:txEl>
                                              <p:pRg st="7" end="7"/>
                                            </p:txEl>
                                          </p:spTgt>
                                        </p:tgtEl>
                                        <p:attrNameLst>
                                          <p:attrName>style.visibility</p:attrName>
                                        </p:attrNameLst>
                                      </p:cBhvr>
                                      <p:to>
                                        <p:strVal val="visible"/>
                                      </p:to>
                                    </p:set>
                                    <p:animEffect transition="in" filter="checkerboard(across)">
                                      <p:cBhvr>
                                        <p:cTn id="54" dur="500"/>
                                        <p:tgtEl>
                                          <p:spTgt spid="19968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P spid="199685" grpId="0" animBg="1"/>
      <p:bldP spid="19968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b="1" smtClean="0">
                <a:solidFill>
                  <a:schemeClr val="bg2"/>
                </a:solidFill>
              </a:rPr>
              <a:t>循环综合示例</a:t>
            </a:r>
            <a:r>
              <a:rPr lang="en-US" altLang="zh-CN" b="1" smtClean="0">
                <a:solidFill>
                  <a:schemeClr val="bg2"/>
                </a:solidFill>
              </a:rPr>
              <a:t>1</a:t>
            </a:r>
          </a:p>
        </p:txBody>
      </p:sp>
      <p:sp>
        <p:nvSpPr>
          <p:cNvPr id="200707" name="Rectangle 3"/>
          <p:cNvSpPr>
            <a:spLocks noChangeArrowheads="1"/>
          </p:cNvSpPr>
          <p:nvPr/>
        </p:nvSpPr>
        <p:spPr bwMode="auto">
          <a:xfrm>
            <a:off x="381000" y="836613"/>
            <a:ext cx="5559425" cy="59055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105000"/>
              </a:lnSpc>
              <a:spcBef>
                <a:spcPct val="0"/>
              </a:spcBef>
              <a:buClrTx/>
              <a:buFontTx/>
              <a:buNone/>
            </a:pPr>
            <a:r>
              <a:rPr lang="en-US" altLang="zh-CN" sz="2000" b="1">
                <a:latin typeface="Arial" panose="020B0604020202020204" pitchFamily="34" charset="0"/>
                <a:cs typeface="Courier New" panose="02070309020205020404" pitchFamily="49" charset="0"/>
              </a:rPr>
              <a:t>#include &lt;stdio.h&gt;</a:t>
            </a:r>
          </a:p>
          <a:p>
            <a:pPr eaLnBrk="1" hangingPunct="1">
              <a:lnSpc>
                <a:spcPct val="105000"/>
              </a:lnSpc>
              <a:spcBef>
                <a:spcPct val="0"/>
              </a:spcBef>
              <a:buClrTx/>
              <a:buFontTx/>
              <a:buNone/>
            </a:pPr>
            <a:r>
              <a:rPr lang="en-US" altLang="zh-CN" sz="2000" b="1">
                <a:latin typeface="Arial" panose="020B0604020202020204" pitchFamily="34" charset="0"/>
                <a:cs typeface="Courier New" panose="02070309020205020404" pitchFamily="49" charset="0"/>
              </a:rPr>
              <a:t>int main()</a:t>
            </a:r>
          </a:p>
          <a:p>
            <a:pPr eaLnBrk="1" hangingPunct="1">
              <a:lnSpc>
                <a:spcPct val="105000"/>
              </a:lnSpc>
              <a:spcBef>
                <a:spcPct val="0"/>
              </a:spcBef>
              <a:buClrTx/>
              <a:buFontTx/>
              <a:buNone/>
            </a:pPr>
            <a:r>
              <a:rPr lang="en-US" altLang="zh-CN" sz="2000" b="1">
                <a:latin typeface="Arial" panose="020B0604020202020204" pitchFamily="34" charset="0"/>
                <a:cs typeface="Courier New" panose="02070309020205020404" pitchFamily="49" charset="0"/>
              </a:rPr>
              <a:t>{   int i,j,k; </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solidFill>
                  <a:srgbClr val="FF0000"/>
                </a:solidFill>
                <a:latin typeface="Arial" panose="020B0604020202020204" pitchFamily="34" charset="0"/>
                <a:cs typeface="Courier New" panose="02070309020205020404" pitchFamily="49" charset="0"/>
              </a:rPr>
              <a:t>for(i=1;i&lt;=4;i++)</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  </a:t>
            </a:r>
            <a:r>
              <a:rPr lang="en-US" altLang="zh-CN" sz="2000" b="1">
                <a:solidFill>
                  <a:srgbClr val="FF0000"/>
                </a:solidFill>
                <a:latin typeface="Arial" panose="020B0604020202020204" pitchFamily="34" charset="0"/>
                <a:cs typeface="Courier New" panose="02070309020205020404" pitchFamily="49" charset="0"/>
              </a:rPr>
              <a:t>for(j=1;j&lt;=4-i;j++)</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printf(" ");   /* printf("%c", </a:t>
            </a:r>
            <a:r>
              <a:rPr lang="en-US" altLang="en-US" sz="2000" b="1">
                <a:latin typeface="Arial" panose="020B0604020202020204" pitchFamily="34" charset="0"/>
                <a:cs typeface="Courier New" panose="02070309020205020404" pitchFamily="49" charset="0"/>
              </a:rPr>
              <a:t>'\x20'</a:t>
            </a:r>
            <a:r>
              <a:rPr lang="en-US" altLang="zh-CN" sz="2000" b="1">
                <a:latin typeface="Arial" panose="020B0604020202020204" pitchFamily="34" charset="0"/>
                <a:cs typeface="Courier New" panose="02070309020205020404" pitchFamily="49" charset="0"/>
              </a:rPr>
              <a:t>)</a:t>
            </a:r>
            <a:r>
              <a:rPr lang="en-US" altLang="en-US" sz="2000" b="1">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 */</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solidFill>
                  <a:srgbClr val="FF0000"/>
                </a:solidFill>
                <a:latin typeface="Arial" panose="020B0604020202020204" pitchFamily="34" charset="0"/>
                <a:cs typeface="Courier New" panose="02070309020205020404" pitchFamily="49" charset="0"/>
              </a:rPr>
              <a:t>for(k=1;k&lt;=2*i-1;k++)</a:t>
            </a:r>
            <a:r>
              <a:rPr lang="en-US" altLang="zh-CN" sz="2000" b="1">
                <a:solidFill>
                  <a:schemeClr val="tx1"/>
                </a:solidFill>
                <a:latin typeface="Arial" panose="020B0604020202020204" pitchFamily="34" charset="0"/>
                <a:cs typeface="Courier New" panose="02070309020205020404" pitchFamily="49" charset="0"/>
              </a:rPr>
              <a:t> </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printf("*");  /* printf("%c", </a:t>
            </a:r>
            <a:r>
              <a:rPr lang="en-US" altLang="en-US" sz="2000" b="1">
                <a:latin typeface="Arial" panose="020B0604020202020204" pitchFamily="34" charset="0"/>
                <a:cs typeface="Courier New" panose="02070309020205020404" pitchFamily="49" charset="0"/>
              </a:rPr>
              <a:t>'*'</a:t>
            </a:r>
            <a:r>
              <a:rPr lang="en-US" altLang="zh-CN" sz="2000" b="1">
                <a:latin typeface="Arial" panose="020B0604020202020204" pitchFamily="34" charset="0"/>
                <a:cs typeface="Courier New" panose="02070309020205020404" pitchFamily="49" charset="0"/>
              </a:rPr>
              <a:t>)</a:t>
            </a:r>
            <a:r>
              <a:rPr lang="en-US" altLang="en-US" sz="2000" b="1">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 */</a:t>
            </a:r>
          </a:p>
          <a:p>
            <a:pPr eaLnBrk="1" hangingPunct="1">
              <a:lnSpc>
                <a:spcPct val="105000"/>
              </a:lnSpc>
              <a:spcBef>
                <a:spcPct val="0"/>
              </a:spcBef>
              <a:buClrTx/>
              <a:buFontTx/>
              <a:buNone/>
            </a:pPr>
            <a:r>
              <a:rPr lang="en-US" altLang="zh-CN" sz="2000" b="1">
                <a:latin typeface="Arial" panose="020B0604020202020204" pitchFamily="34" charset="0"/>
                <a:cs typeface="Courier New" panose="02070309020205020404" pitchFamily="49" charset="0"/>
              </a:rPr>
              <a:t>        printf("\n");</a:t>
            </a:r>
          </a:p>
          <a:p>
            <a:pPr eaLnBrk="1" hangingPunct="1">
              <a:lnSpc>
                <a:spcPct val="105000"/>
              </a:lnSpc>
              <a:spcBef>
                <a:spcPct val="0"/>
              </a:spcBef>
              <a:buClrTx/>
              <a:buFontTx/>
              <a:buNone/>
            </a:pPr>
            <a:r>
              <a:rPr lang="en-US" altLang="zh-CN" sz="2000" b="1">
                <a:latin typeface="Arial" panose="020B0604020202020204" pitchFamily="34" charset="0"/>
                <a:cs typeface="Courier New" panose="02070309020205020404" pitchFamily="49" charset="0"/>
              </a:rPr>
              <a:t>    }</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solidFill>
                  <a:srgbClr val="FF0000"/>
                </a:solidFill>
                <a:latin typeface="Arial" panose="020B0604020202020204" pitchFamily="34" charset="0"/>
                <a:cs typeface="Courier New" panose="02070309020205020404" pitchFamily="49" charset="0"/>
              </a:rPr>
              <a:t>for(i=1;i&lt;=3;i++)</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 {  </a:t>
            </a:r>
            <a:r>
              <a:rPr lang="en-US" altLang="zh-CN" sz="2000" b="1">
                <a:solidFill>
                  <a:srgbClr val="FF0000"/>
                </a:solidFill>
                <a:latin typeface="Arial" panose="020B0604020202020204" pitchFamily="34" charset="0"/>
                <a:cs typeface="Courier New" panose="02070309020205020404" pitchFamily="49" charset="0"/>
              </a:rPr>
              <a:t>for(j=1;j&lt;=i;j++)</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printf(" ");  /* printf("%c", </a:t>
            </a:r>
            <a:r>
              <a:rPr lang="en-US" altLang="en-US" sz="2000" b="1">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a:t>
            </a:r>
            <a:r>
              <a:rPr lang="en-US" altLang="en-US" sz="2000" b="1">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 */</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solidFill>
                  <a:srgbClr val="FF0000"/>
                </a:solidFill>
                <a:latin typeface="Arial" panose="020B0604020202020204" pitchFamily="34" charset="0"/>
                <a:cs typeface="Courier New" panose="02070309020205020404" pitchFamily="49" charset="0"/>
              </a:rPr>
              <a:t>for(k=1;k&lt;=7-2*i;k++) </a:t>
            </a:r>
          </a:p>
          <a:p>
            <a:pPr eaLnBrk="1" hangingPunct="1">
              <a:lnSpc>
                <a:spcPct val="105000"/>
              </a:lnSpc>
              <a:spcBef>
                <a:spcPct val="0"/>
              </a:spcBef>
              <a:buClrTx/>
              <a:buFontTx/>
              <a:buNone/>
            </a:pPr>
            <a:r>
              <a:rPr lang="en-US" altLang="zh-CN" sz="2000" b="1">
                <a:solidFill>
                  <a:schemeClr val="tx1"/>
                </a:solidFill>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printf("*");  /* printf("%c", </a:t>
            </a:r>
            <a:r>
              <a:rPr lang="en-US" altLang="en-US" sz="2000" b="1">
                <a:latin typeface="Arial" panose="020B0604020202020204" pitchFamily="34" charset="0"/>
                <a:cs typeface="Courier New" panose="02070309020205020404" pitchFamily="49" charset="0"/>
              </a:rPr>
              <a:t>'*'</a:t>
            </a:r>
            <a:r>
              <a:rPr lang="en-US" altLang="zh-CN" sz="2000" b="1">
                <a:latin typeface="Arial" panose="020B0604020202020204" pitchFamily="34" charset="0"/>
                <a:cs typeface="Courier New" panose="02070309020205020404" pitchFamily="49" charset="0"/>
              </a:rPr>
              <a:t>)</a:t>
            </a:r>
            <a:r>
              <a:rPr lang="en-US" altLang="en-US" sz="2000" b="1">
                <a:latin typeface="Arial" panose="020B0604020202020204" pitchFamily="34" charset="0"/>
                <a:cs typeface="Courier New" panose="02070309020205020404" pitchFamily="49" charset="0"/>
              </a:rPr>
              <a:t> </a:t>
            </a:r>
            <a:r>
              <a:rPr lang="en-US" altLang="zh-CN" sz="2000" b="1">
                <a:latin typeface="Arial" panose="020B0604020202020204" pitchFamily="34" charset="0"/>
                <a:cs typeface="Courier New" panose="02070309020205020404" pitchFamily="49" charset="0"/>
              </a:rPr>
              <a:t> */</a:t>
            </a:r>
          </a:p>
          <a:p>
            <a:pPr eaLnBrk="1" hangingPunct="1">
              <a:lnSpc>
                <a:spcPct val="105000"/>
              </a:lnSpc>
              <a:spcBef>
                <a:spcPct val="0"/>
              </a:spcBef>
              <a:buClrTx/>
              <a:buFontTx/>
              <a:buNone/>
            </a:pPr>
            <a:r>
              <a:rPr lang="en-US" altLang="zh-CN" sz="2000" b="1">
                <a:latin typeface="Arial" panose="020B0604020202020204" pitchFamily="34" charset="0"/>
                <a:cs typeface="Courier New" panose="02070309020205020404" pitchFamily="49" charset="0"/>
              </a:rPr>
              <a:t>        printf("\n");</a:t>
            </a:r>
          </a:p>
          <a:p>
            <a:pPr eaLnBrk="1" hangingPunct="1">
              <a:lnSpc>
                <a:spcPct val="105000"/>
              </a:lnSpc>
              <a:spcBef>
                <a:spcPct val="0"/>
              </a:spcBef>
              <a:buClrTx/>
              <a:buFontTx/>
              <a:buNone/>
            </a:pPr>
            <a:r>
              <a:rPr lang="en-US" altLang="zh-CN" sz="2000" b="1">
                <a:latin typeface="Arial" panose="020B0604020202020204" pitchFamily="34" charset="0"/>
                <a:cs typeface="Courier New" panose="02070309020205020404" pitchFamily="49" charset="0"/>
              </a:rPr>
              <a:t>    }</a:t>
            </a:r>
          </a:p>
          <a:p>
            <a:pPr eaLnBrk="1" hangingPunct="1">
              <a:lnSpc>
                <a:spcPct val="105000"/>
              </a:lnSpc>
              <a:spcBef>
                <a:spcPct val="0"/>
              </a:spcBef>
              <a:buClrTx/>
              <a:buFontTx/>
              <a:buNone/>
            </a:pPr>
            <a:r>
              <a:rPr lang="en-US" altLang="zh-CN" sz="2000" b="1">
                <a:latin typeface="Arial" panose="020B0604020202020204" pitchFamily="34" charset="0"/>
                <a:cs typeface="Courier New" panose="02070309020205020404" pitchFamily="49" charset="0"/>
              </a:rPr>
              <a:t>} </a:t>
            </a:r>
          </a:p>
        </p:txBody>
      </p:sp>
      <p:sp>
        <p:nvSpPr>
          <p:cNvPr id="200708" name="Text Box 4"/>
          <p:cNvSpPr txBox="1">
            <a:spLocks noChangeArrowheads="1"/>
          </p:cNvSpPr>
          <p:nvPr/>
        </p:nvSpPr>
        <p:spPr bwMode="auto">
          <a:xfrm>
            <a:off x="6500813" y="3500438"/>
            <a:ext cx="2535237" cy="18875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85000"/>
              </a:lnSpc>
              <a:spcBef>
                <a:spcPct val="10000"/>
              </a:spcBef>
              <a:buClrTx/>
              <a:buFontTx/>
              <a:buNone/>
            </a:pPr>
            <a:r>
              <a:rPr lang="zh-CN" altLang="en-US" sz="2000">
                <a:solidFill>
                  <a:schemeClr val="bg1"/>
                </a:solidFill>
                <a:latin typeface="Arial" panose="020B0604020202020204" pitchFamily="34" charset="0"/>
                <a:ea typeface="黑体" panose="02010609060101010101" pitchFamily="49" charset="-122"/>
              </a:rPr>
              <a:t>输出：</a:t>
            </a:r>
          </a:p>
          <a:p>
            <a:pPr algn="ctr" eaLnBrk="1" hangingPunct="1">
              <a:lnSpc>
                <a:spcPct val="85000"/>
              </a:lnSpc>
              <a:buClr>
                <a:srgbClr val="339966"/>
              </a:buClr>
            </a:pPr>
            <a:r>
              <a:rPr lang="zh-CN" altLang="en-US" sz="2400">
                <a:solidFill>
                  <a:schemeClr val="bg1"/>
                </a:solidFill>
              </a:rPr>
              <a:t>*</a:t>
            </a:r>
          </a:p>
          <a:p>
            <a:pPr algn="ctr" eaLnBrk="1" hangingPunct="1">
              <a:lnSpc>
                <a:spcPct val="85000"/>
              </a:lnSpc>
              <a:buClr>
                <a:srgbClr val="339966"/>
              </a:buClr>
            </a:pPr>
            <a:r>
              <a:rPr lang="zh-CN" altLang="en-US" sz="2400">
                <a:solidFill>
                  <a:schemeClr val="bg1"/>
                </a:solidFill>
              </a:rPr>
              <a:t>* * *</a:t>
            </a:r>
          </a:p>
          <a:p>
            <a:pPr algn="ctr" eaLnBrk="1" hangingPunct="1">
              <a:lnSpc>
                <a:spcPct val="85000"/>
              </a:lnSpc>
              <a:buClr>
                <a:srgbClr val="339966"/>
              </a:buClr>
            </a:pPr>
            <a:r>
              <a:rPr lang="zh-CN" altLang="en-US" sz="2400">
                <a:solidFill>
                  <a:schemeClr val="bg1"/>
                </a:solidFill>
              </a:rPr>
              <a:t>* * * * *</a:t>
            </a:r>
          </a:p>
          <a:p>
            <a:pPr algn="ctr" eaLnBrk="1" hangingPunct="1">
              <a:lnSpc>
                <a:spcPct val="85000"/>
              </a:lnSpc>
              <a:buClr>
                <a:srgbClr val="339966"/>
              </a:buClr>
            </a:pPr>
            <a:r>
              <a:rPr lang="zh-CN" altLang="en-US" sz="2400">
                <a:solidFill>
                  <a:schemeClr val="bg1"/>
                </a:solidFill>
              </a:rPr>
              <a:t>* * * * * * *</a:t>
            </a:r>
            <a:endParaRPr lang="zh-CN" altLang="en-US" sz="2000">
              <a:solidFill>
                <a:schemeClr val="bg1"/>
              </a:solidFill>
              <a:latin typeface="Arial" panose="020B0604020202020204" pitchFamily="34" charset="0"/>
              <a:ea typeface="黑体" panose="02010609060101010101" pitchFamily="49" charset="-122"/>
            </a:endParaRPr>
          </a:p>
        </p:txBody>
      </p:sp>
      <p:sp>
        <p:nvSpPr>
          <p:cNvPr id="200709" name="Text Box 5"/>
          <p:cNvSpPr txBox="1">
            <a:spLocks noChangeArrowheads="1"/>
          </p:cNvSpPr>
          <p:nvPr/>
        </p:nvSpPr>
        <p:spPr bwMode="auto">
          <a:xfrm>
            <a:off x="6500813" y="5348288"/>
            <a:ext cx="2535237" cy="11715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lnSpc>
                <a:spcPct val="85000"/>
              </a:lnSpc>
              <a:buClr>
                <a:srgbClr val="339966"/>
              </a:buClr>
            </a:pPr>
            <a:r>
              <a:rPr lang="zh-CN" altLang="en-US" sz="2400">
                <a:solidFill>
                  <a:schemeClr val="bg1"/>
                </a:solidFill>
              </a:rPr>
              <a:t>* * * * *</a:t>
            </a:r>
          </a:p>
          <a:p>
            <a:pPr algn="ctr" eaLnBrk="1" hangingPunct="1">
              <a:lnSpc>
                <a:spcPct val="85000"/>
              </a:lnSpc>
              <a:buClr>
                <a:srgbClr val="339966"/>
              </a:buClr>
            </a:pPr>
            <a:r>
              <a:rPr lang="zh-CN" altLang="en-US" sz="2400">
                <a:solidFill>
                  <a:schemeClr val="bg1"/>
                </a:solidFill>
              </a:rPr>
              <a:t>* * *</a:t>
            </a:r>
          </a:p>
          <a:p>
            <a:pPr algn="ctr" eaLnBrk="1" hangingPunct="1">
              <a:lnSpc>
                <a:spcPct val="85000"/>
              </a:lnSpc>
              <a:buClr>
                <a:srgbClr val="339966"/>
              </a:buClr>
            </a:pPr>
            <a:r>
              <a:rPr lang="zh-CN" altLang="en-US" sz="2400">
                <a:solidFill>
                  <a:schemeClr val="bg1"/>
                </a:solidFill>
              </a:rPr>
              <a:t>*</a:t>
            </a:r>
            <a:endParaRPr lang="zh-CN" altLang="en-US" sz="2000">
              <a:solidFill>
                <a:schemeClr val="bg1"/>
              </a:solidFill>
              <a:latin typeface="Arial" panose="020B0604020202020204" pitchFamily="34" charset="0"/>
              <a:ea typeface="黑体" panose="02010609060101010101" pitchFamily="49" charset="-122"/>
            </a:endParaRPr>
          </a:p>
        </p:txBody>
      </p:sp>
      <p:sp>
        <p:nvSpPr>
          <p:cNvPr id="200710" name="Rectangle 6"/>
          <p:cNvSpPr>
            <a:spLocks noChangeArrowheads="1"/>
          </p:cNvSpPr>
          <p:nvPr/>
        </p:nvSpPr>
        <p:spPr bwMode="auto">
          <a:xfrm>
            <a:off x="669925" y="1844675"/>
            <a:ext cx="2232025" cy="360363"/>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200711" name="Text Box 7"/>
          <p:cNvSpPr txBox="1">
            <a:spLocks noChangeArrowheads="1"/>
          </p:cNvSpPr>
          <p:nvPr/>
        </p:nvSpPr>
        <p:spPr bwMode="auto">
          <a:xfrm>
            <a:off x="3262313" y="1717675"/>
            <a:ext cx="2449512" cy="415925"/>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85000"/>
              </a:lnSpc>
              <a:spcBef>
                <a:spcPct val="0"/>
              </a:spcBef>
              <a:buClrTx/>
              <a:buFontTx/>
              <a:buNone/>
            </a:pPr>
            <a:r>
              <a:rPr lang="zh-CN" altLang="en-US" sz="2400">
                <a:solidFill>
                  <a:srgbClr val="000000"/>
                </a:solidFill>
                <a:latin typeface="Arial" panose="020B0604020202020204" pitchFamily="34" charset="0"/>
                <a:ea typeface="黑体" panose="02010609060101010101" pitchFamily="49" charset="-122"/>
              </a:rPr>
              <a:t>控制打印的行数</a:t>
            </a:r>
            <a:endParaRPr lang="zh-CN" altLang="en-US" sz="2400">
              <a:solidFill>
                <a:schemeClr val="tx1"/>
              </a:solidFill>
              <a:latin typeface="Arial" panose="020B0604020202020204" pitchFamily="34" charset="0"/>
              <a:ea typeface="黑体" panose="02010609060101010101" pitchFamily="49" charset="-122"/>
            </a:endParaRPr>
          </a:p>
        </p:txBody>
      </p:sp>
      <p:sp>
        <p:nvSpPr>
          <p:cNvPr id="200712" name="Rectangle 8"/>
          <p:cNvSpPr>
            <a:spLocks noChangeArrowheads="1"/>
          </p:cNvSpPr>
          <p:nvPr/>
        </p:nvSpPr>
        <p:spPr bwMode="auto">
          <a:xfrm>
            <a:off x="1001713" y="2205038"/>
            <a:ext cx="2232025" cy="647700"/>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200713" name="Text Box 9"/>
          <p:cNvSpPr txBox="1">
            <a:spLocks noChangeArrowheads="1"/>
          </p:cNvSpPr>
          <p:nvPr/>
        </p:nvSpPr>
        <p:spPr bwMode="auto">
          <a:xfrm>
            <a:off x="3695700" y="2365375"/>
            <a:ext cx="3455988" cy="415925"/>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85000"/>
              </a:lnSpc>
              <a:spcBef>
                <a:spcPct val="0"/>
              </a:spcBef>
              <a:buClrTx/>
              <a:buFontTx/>
              <a:buNone/>
            </a:pPr>
            <a:r>
              <a:rPr lang="zh-CN" altLang="en-US" sz="2400">
                <a:solidFill>
                  <a:srgbClr val="000000"/>
                </a:solidFill>
                <a:latin typeface="Arial" panose="020B0604020202020204" pitchFamily="34" charset="0"/>
                <a:ea typeface="黑体" panose="02010609060101010101" pitchFamily="49" charset="-122"/>
              </a:rPr>
              <a:t>控制每行打印的空格数</a:t>
            </a:r>
          </a:p>
        </p:txBody>
      </p:sp>
      <p:sp>
        <p:nvSpPr>
          <p:cNvPr id="200714" name="Rectangle 10"/>
          <p:cNvSpPr>
            <a:spLocks noChangeArrowheads="1"/>
          </p:cNvSpPr>
          <p:nvPr/>
        </p:nvSpPr>
        <p:spPr bwMode="auto">
          <a:xfrm>
            <a:off x="957263" y="2838450"/>
            <a:ext cx="2806700" cy="649288"/>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200715" name="Text Box 11"/>
          <p:cNvSpPr txBox="1">
            <a:spLocks noChangeArrowheads="1"/>
          </p:cNvSpPr>
          <p:nvPr/>
        </p:nvSpPr>
        <p:spPr bwMode="auto">
          <a:xfrm>
            <a:off x="4125913" y="3013075"/>
            <a:ext cx="3168650" cy="415925"/>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85000"/>
              </a:lnSpc>
              <a:spcBef>
                <a:spcPct val="0"/>
              </a:spcBef>
              <a:buClrTx/>
              <a:buFontTx/>
              <a:buNone/>
            </a:pPr>
            <a:r>
              <a:rPr lang="zh-CN" altLang="en-US" sz="2400">
                <a:solidFill>
                  <a:srgbClr val="000000"/>
                </a:solidFill>
                <a:latin typeface="Arial" panose="020B0604020202020204" pitchFamily="34" charset="0"/>
                <a:ea typeface="黑体" panose="02010609060101010101" pitchFamily="49" charset="-122"/>
              </a:rPr>
              <a:t>控制每行打印的*号数</a:t>
            </a:r>
          </a:p>
        </p:txBody>
      </p:sp>
      <p:sp>
        <p:nvSpPr>
          <p:cNvPr id="200716" name="Rectangle 12"/>
          <p:cNvSpPr>
            <a:spLocks noChangeArrowheads="1"/>
          </p:cNvSpPr>
          <p:nvPr/>
        </p:nvSpPr>
        <p:spPr bwMode="auto">
          <a:xfrm>
            <a:off x="669925" y="4119563"/>
            <a:ext cx="2232025" cy="303212"/>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200717" name="Text Box 13"/>
          <p:cNvSpPr txBox="1">
            <a:spLocks noChangeArrowheads="1"/>
          </p:cNvSpPr>
          <p:nvPr/>
        </p:nvSpPr>
        <p:spPr bwMode="auto">
          <a:xfrm>
            <a:off x="3262313" y="3933825"/>
            <a:ext cx="2376487" cy="415925"/>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85000"/>
              </a:lnSpc>
              <a:spcBef>
                <a:spcPct val="0"/>
              </a:spcBef>
              <a:buClrTx/>
              <a:buFontTx/>
              <a:buNone/>
            </a:pPr>
            <a:r>
              <a:rPr lang="zh-CN" altLang="en-US" sz="2400">
                <a:solidFill>
                  <a:srgbClr val="000000"/>
                </a:solidFill>
                <a:latin typeface="Arial" panose="020B0604020202020204" pitchFamily="34" charset="0"/>
                <a:ea typeface="黑体" panose="02010609060101010101" pitchFamily="49" charset="-122"/>
              </a:rPr>
              <a:t>控制打印的行数</a:t>
            </a:r>
          </a:p>
        </p:txBody>
      </p:sp>
      <p:sp>
        <p:nvSpPr>
          <p:cNvPr id="200718" name="Rectangle 14"/>
          <p:cNvSpPr>
            <a:spLocks noChangeArrowheads="1"/>
          </p:cNvSpPr>
          <p:nvPr/>
        </p:nvSpPr>
        <p:spPr bwMode="auto">
          <a:xfrm>
            <a:off x="957263" y="4437063"/>
            <a:ext cx="2232025" cy="649287"/>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200719" name="Text Box 15"/>
          <p:cNvSpPr txBox="1">
            <a:spLocks noChangeArrowheads="1"/>
          </p:cNvSpPr>
          <p:nvPr/>
        </p:nvSpPr>
        <p:spPr bwMode="auto">
          <a:xfrm>
            <a:off x="3621088" y="4508500"/>
            <a:ext cx="3313112" cy="415925"/>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85000"/>
              </a:lnSpc>
              <a:spcBef>
                <a:spcPct val="0"/>
              </a:spcBef>
              <a:buClrTx/>
              <a:buFontTx/>
              <a:buNone/>
            </a:pPr>
            <a:r>
              <a:rPr lang="zh-CN" altLang="en-US" sz="2400">
                <a:solidFill>
                  <a:srgbClr val="000000"/>
                </a:solidFill>
                <a:latin typeface="Arial" panose="020B0604020202020204" pitchFamily="34" charset="0"/>
                <a:ea typeface="黑体" panose="02010609060101010101" pitchFamily="49" charset="-122"/>
              </a:rPr>
              <a:t>控制每行打印的空格数</a:t>
            </a:r>
          </a:p>
        </p:txBody>
      </p:sp>
      <p:sp>
        <p:nvSpPr>
          <p:cNvPr id="200720" name="Rectangle 16"/>
          <p:cNvSpPr>
            <a:spLocks noChangeArrowheads="1"/>
          </p:cNvSpPr>
          <p:nvPr/>
        </p:nvSpPr>
        <p:spPr bwMode="auto">
          <a:xfrm>
            <a:off x="885825" y="5086350"/>
            <a:ext cx="2808288" cy="647700"/>
          </a:xfrm>
          <a:prstGeom prst="rect">
            <a:avLst/>
          </a:prstGeom>
          <a:noFill/>
          <a:ln w="25400" algn="ctr">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200721" name="Text Box 17"/>
          <p:cNvSpPr txBox="1">
            <a:spLocks noChangeArrowheads="1"/>
          </p:cNvSpPr>
          <p:nvPr/>
        </p:nvSpPr>
        <p:spPr bwMode="auto">
          <a:xfrm>
            <a:off x="3838575" y="5229225"/>
            <a:ext cx="3097213" cy="415925"/>
          </a:xfrm>
          <a:prstGeom prst="rect">
            <a:avLst/>
          </a:prstGeom>
          <a:solidFill>
            <a:schemeClr val="accent1"/>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85000"/>
              </a:lnSpc>
              <a:spcBef>
                <a:spcPct val="0"/>
              </a:spcBef>
              <a:buClrTx/>
              <a:buFontTx/>
              <a:buNone/>
            </a:pPr>
            <a:r>
              <a:rPr lang="zh-CN" altLang="en-US" sz="2400">
                <a:solidFill>
                  <a:srgbClr val="000000"/>
                </a:solidFill>
                <a:latin typeface="Arial" panose="020B0604020202020204" pitchFamily="34" charset="0"/>
                <a:ea typeface="黑体" panose="02010609060101010101" pitchFamily="49" charset="-122"/>
              </a:rPr>
              <a:t>控制每行打印的*号数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00707"/>
                                        </p:tgtEl>
                                        <p:attrNameLst>
                                          <p:attrName>style.visibility</p:attrName>
                                        </p:attrNameLst>
                                      </p:cBhvr>
                                      <p:to>
                                        <p:strVal val="visible"/>
                                      </p:to>
                                    </p:set>
                                    <p:animEffect transition="in" filter="checkerboard(across)">
                                      <p:cBhvr>
                                        <p:cTn id="7" dur="500"/>
                                        <p:tgtEl>
                                          <p:spTgt spid="2007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00710"/>
                                        </p:tgtEl>
                                        <p:attrNameLst>
                                          <p:attrName>style.visibility</p:attrName>
                                        </p:attrNameLst>
                                      </p:cBhvr>
                                      <p:to>
                                        <p:strVal val="visible"/>
                                      </p:to>
                                    </p:set>
                                    <p:animEffect transition="in" filter="wheel(1)">
                                      <p:cBhvr>
                                        <p:cTn id="12" dur="1000"/>
                                        <p:tgtEl>
                                          <p:spTgt spid="200710"/>
                                        </p:tgtEl>
                                      </p:cBhvr>
                                    </p:animEffect>
                                  </p:childTnLst>
                                </p:cTn>
                              </p:par>
                            </p:childTnLst>
                          </p:cTn>
                        </p:par>
                        <p:par>
                          <p:cTn id="13" fill="hold" nodeType="afterGroup">
                            <p:stCondLst>
                              <p:cond delay="1000"/>
                            </p:stCondLst>
                            <p:childTnLst>
                              <p:par>
                                <p:cTn id="14" presetID="17" presetClass="entr" presetSubtype="2" fill="hold" nodeType="afterEffect">
                                  <p:stCondLst>
                                    <p:cond delay="0"/>
                                  </p:stCondLst>
                                  <p:childTnLst>
                                    <p:set>
                                      <p:cBhvr>
                                        <p:cTn id="15" dur="1" fill="hold">
                                          <p:stCondLst>
                                            <p:cond delay="0"/>
                                          </p:stCondLst>
                                        </p:cTn>
                                        <p:tgtEl>
                                          <p:spTgt spid="200711"/>
                                        </p:tgtEl>
                                        <p:attrNameLst>
                                          <p:attrName>style.visibility</p:attrName>
                                        </p:attrNameLst>
                                      </p:cBhvr>
                                      <p:to>
                                        <p:strVal val="visible"/>
                                      </p:to>
                                    </p:set>
                                    <p:anim calcmode="lin" valueType="num">
                                      <p:cBhvr>
                                        <p:cTn id="16" dur="1000" fill="hold"/>
                                        <p:tgtEl>
                                          <p:spTgt spid="200711"/>
                                        </p:tgtEl>
                                        <p:attrNameLst>
                                          <p:attrName>ppt_x</p:attrName>
                                        </p:attrNameLst>
                                      </p:cBhvr>
                                      <p:tavLst>
                                        <p:tav tm="0">
                                          <p:val>
                                            <p:strVal val="#ppt_x+#ppt_w/2"/>
                                          </p:val>
                                        </p:tav>
                                        <p:tav tm="100000">
                                          <p:val>
                                            <p:strVal val="#ppt_x"/>
                                          </p:val>
                                        </p:tav>
                                      </p:tavLst>
                                    </p:anim>
                                    <p:anim calcmode="lin" valueType="num">
                                      <p:cBhvr>
                                        <p:cTn id="17" dur="1000" fill="hold"/>
                                        <p:tgtEl>
                                          <p:spTgt spid="200711"/>
                                        </p:tgtEl>
                                        <p:attrNameLst>
                                          <p:attrName>ppt_y</p:attrName>
                                        </p:attrNameLst>
                                      </p:cBhvr>
                                      <p:tavLst>
                                        <p:tav tm="0">
                                          <p:val>
                                            <p:strVal val="#ppt_y"/>
                                          </p:val>
                                        </p:tav>
                                        <p:tav tm="100000">
                                          <p:val>
                                            <p:strVal val="#ppt_y"/>
                                          </p:val>
                                        </p:tav>
                                      </p:tavLst>
                                    </p:anim>
                                    <p:anim calcmode="lin" valueType="num">
                                      <p:cBhvr>
                                        <p:cTn id="18" dur="1000" fill="hold"/>
                                        <p:tgtEl>
                                          <p:spTgt spid="200711"/>
                                        </p:tgtEl>
                                        <p:attrNameLst>
                                          <p:attrName>ppt_w</p:attrName>
                                        </p:attrNameLst>
                                      </p:cBhvr>
                                      <p:tavLst>
                                        <p:tav tm="0">
                                          <p:val>
                                            <p:fltVal val="0"/>
                                          </p:val>
                                        </p:tav>
                                        <p:tav tm="100000">
                                          <p:val>
                                            <p:strVal val="#ppt_w"/>
                                          </p:val>
                                        </p:tav>
                                      </p:tavLst>
                                    </p:anim>
                                    <p:anim calcmode="lin" valueType="num">
                                      <p:cBhvr>
                                        <p:cTn id="19" dur="1000" fill="hold"/>
                                        <p:tgtEl>
                                          <p:spTgt spid="200711"/>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200712"/>
                                        </p:tgtEl>
                                        <p:attrNameLst>
                                          <p:attrName>style.visibility</p:attrName>
                                        </p:attrNameLst>
                                      </p:cBhvr>
                                      <p:to>
                                        <p:strVal val="visible"/>
                                      </p:to>
                                    </p:set>
                                    <p:animEffect transition="in" filter="wheel(1)">
                                      <p:cBhvr>
                                        <p:cTn id="24" dur="1000"/>
                                        <p:tgtEl>
                                          <p:spTgt spid="200712"/>
                                        </p:tgtEl>
                                      </p:cBhvr>
                                    </p:animEffect>
                                  </p:childTnLst>
                                </p:cTn>
                              </p:par>
                              <p:par>
                                <p:cTn id="25" presetID="3" presetClass="exit" presetSubtype="10" fill="hold" grpId="1" nodeType="withEffect">
                                  <p:stCondLst>
                                    <p:cond delay="0"/>
                                  </p:stCondLst>
                                  <p:childTnLst>
                                    <p:animEffect transition="out" filter="blinds(horizontal)">
                                      <p:cBhvr>
                                        <p:cTn id="26" dur="1000"/>
                                        <p:tgtEl>
                                          <p:spTgt spid="200710"/>
                                        </p:tgtEl>
                                      </p:cBhvr>
                                    </p:animEffect>
                                    <p:set>
                                      <p:cBhvr>
                                        <p:cTn id="27" dur="1" fill="hold">
                                          <p:stCondLst>
                                            <p:cond delay="999"/>
                                          </p:stCondLst>
                                        </p:cTn>
                                        <p:tgtEl>
                                          <p:spTgt spid="200710"/>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1000"/>
                                        <p:tgtEl>
                                          <p:spTgt spid="200711"/>
                                        </p:tgtEl>
                                      </p:cBhvr>
                                    </p:animEffect>
                                    <p:set>
                                      <p:cBhvr>
                                        <p:cTn id="30" dur="1" fill="hold">
                                          <p:stCondLst>
                                            <p:cond delay="999"/>
                                          </p:stCondLst>
                                        </p:cTn>
                                        <p:tgtEl>
                                          <p:spTgt spid="200711"/>
                                        </p:tgtEl>
                                        <p:attrNameLst>
                                          <p:attrName>style.visibility</p:attrName>
                                        </p:attrNameLst>
                                      </p:cBhvr>
                                      <p:to>
                                        <p:strVal val="hidden"/>
                                      </p:to>
                                    </p:set>
                                  </p:childTnLst>
                                </p:cTn>
                              </p:par>
                            </p:childTnLst>
                          </p:cTn>
                        </p:par>
                        <p:par>
                          <p:cTn id="31" fill="hold" nodeType="afterGroup">
                            <p:stCondLst>
                              <p:cond delay="1000"/>
                            </p:stCondLst>
                            <p:childTnLst>
                              <p:par>
                                <p:cTn id="32" presetID="17" presetClass="entr" presetSubtype="2" fill="hold" nodeType="afterEffect">
                                  <p:stCondLst>
                                    <p:cond delay="0"/>
                                  </p:stCondLst>
                                  <p:childTnLst>
                                    <p:set>
                                      <p:cBhvr>
                                        <p:cTn id="33" dur="1" fill="hold">
                                          <p:stCondLst>
                                            <p:cond delay="0"/>
                                          </p:stCondLst>
                                        </p:cTn>
                                        <p:tgtEl>
                                          <p:spTgt spid="200713"/>
                                        </p:tgtEl>
                                        <p:attrNameLst>
                                          <p:attrName>style.visibility</p:attrName>
                                        </p:attrNameLst>
                                      </p:cBhvr>
                                      <p:to>
                                        <p:strVal val="visible"/>
                                      </p:to>
                                    </p:set>
                                    <p:anim calcmode="lin" valueType="num">
                                      <p:cBhvr>
                                        <p:cTn id="34" dur="1000" fill="hold"/>
                                        <p:tgtEl>
                                          <p:spTgt spid="200713"/>
                                        </p:tgtEl>
                                        <p:attrNameLst>
                                          <p:attrName>ppt_x</p:attrName>
                                        </p:attrNameLst>
                                      </p:cBhvr>
                                      <p:tavLst>
                                        <p:tav tm="0">
                                          <p:val>
                                            <p:strVal val="#ppt_x+#ppt_w/2"/>
                                          </p:val>
                                        </p:tav>
                                        <p:tav tm="100000">
                                          <p:val>
                                            <p:strVal val="#ppt_x"/>
                                          </p:val>
                                        </p:tav>
                                      </p:tavLst>
                                    </p:anim>
                                    <p:anim calcmode="lin" valueType="num">
                                      <p:cBhvr>
                                        <p:cTn id="35" dur="1000" fill="hold"/>
                                        <p:tgtEl>
                                          <p:spTgt spid="200713"/>
                                        </p:tgtEl>
                                        <p:attrNameLst>
                                          <p:attrName>ppt_y</p:attrName>
                                        </p:attrNameLst>
                                      </p:cBhvr>
                                      <p:tavLst>
                                        <p:tav tm="0">
                                          <p:val>
                                            <p:strVal val="#ppt_y"/>
                                          </p:val>
                                        </p:tav>
                                        <p:tav tm="100000">
                                          <p:val>
                                            <p:strVal val="#ppt_y"/>
                                          </p:val>
                                        </p:tav>
                                      </p:tavLst>
                                    </p:anim>
                                    <p:anim calcmode="lin" valueType="num">
                                      <p:cBhvr>
                                        <p:cTn id="36" dur="1000" fill="hold"/>
                                        <p:tgtEl>
                                          <p:spTgt spid="200713"/>
                                        </p:tgtEl>
                                        <p:attrNameLst>
                                          <p:attrName>ppt_w</p:attrName>
                                        </p:attrNameLst>
                                      </p:cBhvr>
                                      <p:tavLst>
                                        <p:tav tm="0">
                                          <p:val>
                                            <p:fltVal val="0"/>
                                          </p:val>
                                        </p:tav>
                                        <p:tav tm="100000">
                                          <p:val>
                                            <p:strVal val="#ppt_w"/>
                                          </p:val>
                                        </p:tav>
                                      </p:tavLst>
                                    </p:anim>
                                    <p:anim calcmode="lin" valueType="num">
                                      <p:cBhvr>
                                        <p:cTn id="37" dur="1000" fill="hold"/>
                                        <p:tgtEl>
                                          <p:spTgt spid="200713"/>
                                        </p:tgtEl>
                                        <p:attrNameLst>
                                          <p:attrName>ppt_h</p:attrName>
                                        </p:attrNameLst>
                                      </p:cBhvr>
                                      <p:tavLst>
                                        <p:tav tm="0">
                                          <p:val>
                                            <p:strVal val="#ppt_h"/>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00714"/>
                                        </p:tgtEl>
                                        <p:attrNameLst>
                                          <p:attrName>style.visibility</p:attrName>
                                        </p:attrNameLst>
                                      </p:cBhvr>
                                      <p:to>
                                        <p:strVal val="visible"/>
                                      </p:to>
                                    </p:set>
                                    <p:animEffect transition="in" filter="wheel(1)">
                                      <p:cBhvr>
                                        <p:cTn id="42" dur="1000"/>
                                        <p:tgtEl>
                                          <p:spTgt spid="200714"/>
                                        </p:tgtEl>
                                      </p:cBhvr>
                                    </p:animEffect>
                                  </p:childTnLst>
                                </p:cTn>
                              </p:par>
                              <p:par>
                                <p:cTn id="43" presetID="3" presetClass="exit" presetSubtype="10" fill="hold" grpId="1" nodeType="withEffect">
                                  <p:stCondLst>
                                    <p:cond delay="0"/>
                                  </p:stCondLst>
                                  <p:childTnLst>
                                    <p:animEffect transition="out" filter="blinds(horizontal)">
                                      <p:cBhvr>
                                        <p:cTn id="44" dur="1000"/>
                                        <p:tgtEl>
                                          <p:spTgt spid="200712"/>
                                        </p:tgtEl>
                                      </p:cBhvr>
                                    </p:animEffect>
                                    <p:set>
                                      <p:cBhvr>
                                        <p:cTn id="45" dur="1" fill="hold">
                                          <p:stCondLst>
                                            <p:cond delay="999"/>
                                          </p:stCondLst>
                                        </p:cTn>
                                        <p:tgtEl>
                                          <p:spTgt spid="200712"/>
                                        </p:tgtEl>
                                        <p:attrNameLst>
                                          <p:attrName>style.visibility</p:attrName>
                                        </p:attrNameLst>
                                      </p:cBhvr>
                                      <p:to>
                                        <p:strVal val="hidden"/>
                                      </p:to>
                                    </p:set>
                                  </p:childTnLst>
                                </p:cTn>
                              </p:par>
                              <p:par>
                                <p:cTn id="46" presetID="10" presetClass="exit" presetSubtype="0" fill="hold" grpId="0" nodeType="withEffect">
                                  <p:stCondLst>
                                    <p:cond delay="0"/>
                                  </p:stCondLst>
                                  <p:childTnLst>
                                    <p:animEffect transition="out" filter="fade">
                                      <p:cBhvr>
                                        <p:cTn id="47" dur="1000"/>
                                        <p:tgtEl>
                                          <p:spTgt spid="200713"/>
                                        </p:tgtEl>
                                      </p:cBhvr>
                                    </p:animEffect>
                                    <p:set>
                                      <p:cBhvr>
                                        <p:cTn id="48" dur="1" fill="hold">
                                          <p:stCondLst>
                                            <p:cond delay="999"/>
                                          </p:stCondLst>
                                        </p:cTn>
                                        <p:tgtEl>
                                          <p:spTgt spid="200713"/>
                                        </p:tgtEl>
                                        <p:attrNameLst>
                                          <p:attrName>style.visibility</p:attrName>
                                        </p:attrNameLst>
                                      </p:cBhvr>
                                      <p:to>
                                        <p:strVal val="hidden"/>
                                      </p:to>
                                    </p:set>
                                  </p:childTnLst>
                                </p:cTn>
                              </p:par>
                            </p:childTnLst>
                          </p:cTn>
                        </p:par>
                        <p:par>
                          <p:cTn id="49" fill="hold" nodeType="afterGroup">
                            <p:stCondLst>
                              <p:cond delay="1000"/>
                            </p:stCondLst>
                            <p:childTnLst>
                              <p:par>
                                <p:cTn id="50" presetID="17" presetClass="entr" presetSubtype="2" fill="hold" nodeType="afterEffect">
                                  <p:stCondLst>
                                    <p:cond delay="0"/>
                                  </p:stCondLst>
                                  <p:childTnLst>
                                    <p:set>
                                      <p:cBhvr>
                                        <p:cTn id="51" dur="1" fill="hold">
                                          <p:stCondLst>
                                            <p:cond delay="0"/>
                                          </p:stCondLst>
                                        </p:cTn>
                                        <p:tgtEl>
                                          <p:spTgt spid="200715"/>
                                        </p:tgtEl>
                                        <p:attrNameLst>
                                          <p:attrName>style.visibility</p:attrName>
                                        </p:attrNameLst>
                                      </p:cBhvr>
                                      <p:to>
                                        <p:strVal val="visible"/>
                                      </p:to>
                                    </p:set>
                                    <p:anim calcmode="lin" valueType="num">
                                      <p:cBhvr>
                                        <p:cTn id="52" dur="1000" fill="hold"/>
                                        <p:tgtEl>
                                          <p:spTgt spid="200715"/>
                                        </p:tgtEl>
                                        <p:attrNameLst>
                                          <p:attrName>ppt_x</p:attrName>
                                        </p:attrNameLst>
                                      </p:cBhvr>
                                      <p:tavLst>
                                        <p:tav tm="0">
                                          <p:val>
                                            <p:strVal val="#ppt_x+#ppt_w/2"/>
                                          </p:val>
                                        </p:tav>
                                        <p:tav tm="100000">
                                          <p:val>
                                            <p:strVal val="#ppt_x"/>
                                          </p:val>
                                        </p:tav>
                                      </p:tavLst>
                                    </p:anim>
                                    <p:anim calcmode="lin" valueType="num">
                                      <p:cBhvr>
                                        <p:cTn id="53" dur="1000" fill="hold"/>
                                        <p:tgtEl>
                                          <p:spTgt spid="200715"/>
                                        </p:tgtEl>
                                        <p:attrNameLst>
                                          <p:attrName>ppt_y</p:attrName>
                                        </p:attrNameLst>
                                      </p:cBhvr>
                                      <p:tavLst>
                                        <p:tav tm="0">
                                          <p:val>
                                            <p:strVal val="#ppt_y"/>
                                          </p:val>
                                        </p:tav>
                                        <p:tav tm="100000">
                                          <p:val>
                                            <p:strVal val="#ppt_y"/>
                                          </p:val>
                                        </p:tav>
                                      </p:tavLst>
                                    </p:anim>
                                    <p:anim calcmode="lin" valueType="num">
                                      <p:cBhvr>
                                        <p:cTn id="54" dur="1000" fill="hold"/>
                                        <p:tgtEl>
                                          <p:spTgt spid="200715"/>
                                        </p:tgtEl>
                                        <p:attrNameLst>
                                          <p:attrName>ppt_w</p:attrName>
                                        </p:attrNameLst>
                                      </p:cBhvr>
                                      <p:tavLst>
                                        <p:tav tm="0">
                                          <p:val>
                                            <p:fltVal val="0"/>
                                          </p:val>
                                        </p:tav>
                                        <p:tav tm="100000">
                                          <p:val>
                                            <p:strVal val="#ppt_w"/>
                                          </p:val>
                                        </p:tav>
                                      </p:tavLst>
                                    </p:anim>
                                    <p:anim calcmode="lin" valueType="num">
                                      <p:cBhvr>
                                        <p:cTn id="55" dur="1000" fill="hold"/>
                                        <p:tgtEl>
                                          <p:spTgt spid="200715"/>
                                        </p:tgtEl>
                                        <p:attrNameLst>
                                          <p:attrName>ppt_h</p:attrName>
                                        </p:attrNameLst>
                                      </p:cBhvr>
                                      <p:tavLst>
                                        <p:tav tm="0">
                                          <p:val>
                                            <p:strVal val="#ppt_h"/>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iterate type="lt">
                                    <p:tmAbs val="75"/>
                                  </p:iterate>
                                  <p:childTnLst>
                                    <p:set>
                                      <p:cBhvr>
                                        <p:cTn id="59" dur="1" fill="hold">
                                          <p:stCondLst>
                                            <p:cond delay="74"/>
                                          </p:stCondLst>
                                        </p:cTn>
                                        <p:tgtEl>
                                          <p:spTgt spid="200708"/>
                                        </p:tgtEl>
                                        <p:attrNameLst>
                                          <p:attrName>style.visibility</p:attrName>
                                        </p:attrNameLst>
                                      </p:cBhvr>
                                      <p:to>
                                        <p:strVal val="visible"/>
                                      </p:to>
                                    </p:set>
                                  </p:childTnLst>
                                </p:cTn>
                              </p:par>
                              <p:par>
                                <p:cTn id="60" presetID="3" presetClass="exit" presetSubtype="10" fill="hold" grpId="1" nodeType="withEffect">
                                  <p:stCondLst>
                                    <p:cond delay="0"/>
                                  </p:stCondLst>
                                  <p:childTnLst>
                                    <p:animEffect transition="out" filter="blinds(horizontal)">
                                      <p:cBhvr>
                                        <p:cTn id="61" dur="1000"/>
                                        <p:tgtEl>
                                          <p:spTgt spid="200714"/>
                                        </p:tgtEl>
                                      </p:cBhvr>
                                    </p:animEffect>
                                    <p:set>
                                      <p:cBhvr>
                                        <p:cTn id="62" dur="1" fill="hold">
                                          <p:stCondLst>
                                            <p:cond delay="999"/>
                                          </p:stCondLst>
                                        </p:cTn>
                                        <p:tgtEl>
                                          <p:spTgt spid="200714"/>
                                        </p:tgtEl>
                                        <p:attrNameLst>
                                          <p:attrName>style.visibility</p:attrName>
                                        </p:attrNameLst>
                                      </p:cBhvr>
                                      <p:to>
                                        <p:strVal val="hidden"/>
                                      </p:to>
                                    </p:set>
                                  </p:childTnLst>
                                </p:cTn>
                              </p:par>
                              <p:par>
                                <p:cTn id="63" presetID="10" presetClass="exit" presetSubtype="0" fill="hold" grpId="0" nodeType="withEffect">
                                  <p:stCondLst>
                                    <p:cond delay="0"/>
                                  </p:stCondLst>
                                  <p:childTnLst>
                                    <p:animEffect transition="out" filter="fade">
                                      <p:cBhvr>
                                        <p:cTn id="64" dur="1000"/>
                                        <p:tgtEl>
                                          <p:spTgt spid="200715"/>
                                        </p:tgtEl>
                                      </p:cBhvr>
                                    </p:animEffect>
                                    <p:set>
                                      <p:cBhvr>
                                        <p:cTn id="65" dur="1" fill="hold">
                                          <p:stCondLst>
                                            <p:cond delay="999"/>
                                          </p:stCondLst>
                                        </p:cTn>
                                        <p:tgtEl>
                                          <p:spTgt spid="200715"/>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1" presetClass="entr" presetSubtype="1" fill="hold" grpId="0" nodeType="clickEffect">
                                  <p:stCondLst>
                                    <p:cond delay="0"/>
                                  </p:stCondLst>
                                  <p:childTnLst>
                                    <p:set>
                                      <p:cBhvr>
                                        <p:cTn id="69" dur="1" fill="hold">
                                          <p:stCondLst>
                                            <p:cond delay="0"/>
                                          </p:stCondLst>
                                        </p:cTn>
                                        <p:tgtEl>
                                          <p:spTgt spid="200716"/>
                                        </p:tgtEl>
                                        <p:attrNameLst>
                                          <p:attrName>style.visibility</p:attrName>
                                        </p:attrNameLst>
                                      </p:cBhvr>
                                      <p:to>
                                        <p:strVal val="visible"/>
                                      </p:to>
                                    </p:set>
                                    <p:animEffect transition="in" filter="wheel(1)">
                                      <p:cBhvr>
                                        <p:cTn id="70" dur="1000"/>
                                        <p:tgtEl>
                                          <p:spTgt spid="200716"/>
                                        </p:tgtEl>
                                      </p:cBhvr>
                                    </p:animEffect>
                                  </p:childTnLst>
                                </p:cTn>
                              </p:par>
                            </p:childTnLst>
                          </p:cTn>
                        </p:par>
                        <p:par>
                          <p:cTn id="71" fill="hold" nodeType="afterGroup">
                            <p:stCondLst>
                              <p:cond delay="1000"/>
                            </p:stCondLst>
                            <p:childTnLst>
                              <p:par>
                                <p:cTn id="72" presetID="17" presetClass="entr" presetSubtype="2" fill="hold" nodeType="afterEffect">
                                  <p:stCondLst>
                                    <p:cond delay="0"/>
                                  </p:stCondLst>
                                  <p:childTnLst>
                                    <p:set>
                                      <p:cBhvr>
                                        <p:cTn id="73" dur="1" fill="hold">
                                          <p:stCondLst>
                                            <p:cond delay="0"/>
                                          </p:stCondLst>
                                        </p:cTn>
                                        <p:tgtEl>
                                          <p:spTgt spid="200717"/>
                                        </p:tgtEl>
                                        <p:attrNameLst>
                                          <p:attrName>style.visibility</p:attrName>
                                        </p:attrNameLst>
                                      </p:cBhvr>
                                      <p:to>
                                        <p:strVal val="visible"/>
                                      </p:to>
                                    </p:set>
                                    <p:anim calcmode="lin" valueType="num">
                                      <p:cBhvr>
                                        <p:cTn id="74" dur="1000" fill="hold"/>
                                        <p:tgtEl>
                                          <p:spTgt spid="200717"/>
                                        </p:tgtEl>
                                        <p:attrNameLst>
                                          <p:attrName>ppt_x</p:attrName>
                                        </p:attrNameLst>
                                      </p:cBhvr>
                                      <p:tavLst>
                                        <p:tav tm="0">
                                          <p:val>
                                            <p:strVal val="#ppt_x+#ppt_w/2"/>
                                          </p:val>
                                        </p:tav>
                                        <p:tav tm="100000">
                                          <p:val>
                                            <p:strVal val="#ppt_x"/>
                                          </p:val>
                                        </p:tav>
                                      </p:tavLst>
                                    </p:anim>
                                    <p:anim calcmode="lin" valueType="num">
                                      <p:cBhvr>
                                        <p:cTn id="75" dur="1000" fill="hold"/>
                                        <p:tgtEl>
                                          <p:spTgt spid="200717"/>
                                        </p:tgtEl>
                                        <p:attrNameLst>
                                          <p:attrName>ppt_y</p:attrName>
                                        </p:attrNameLst>
                                      </p:cBhvr>
                                      <p:tavLst>
                                        <p:tav tm="0">
                                          <p:val>
                                            <p:strVal val="#ppt_y"/>
                                          </p:val>
                                        </p:tav>
                                        <p:tav tm="100000">
                                          <p:val>
                                            <p:strVal val="#ppt_y"/>
                                          </p:val>
                                        </p:tav>
                                      </p:tavLst>
                                    </p:anim>
                                    <p:anim calcmode="lin" valueType="num">
                                      <p:cBhvr>
                                        <p:cTn id="76" dur="1000" fill="hold"/>
                                        <p:tgtEl>
                                          <p:spTgt spid="200717"/>
                                        </p:tgtEl>
                                        <p:attrNameLst>
                                          <p:attrName>ppt_w</p:attrName>
                                        </p:attrNameLst>
                                      </p:cBhvr>
                                      <p:tavLst>
                                        <p:tav tm="0">
                                          <p:val>
                                            <p:fltVal val="0"/>
                                          </p:val>
                                        </p:tav>
                                        <p:tav tm="100000">
                                          <p:val>
                                            <p:strVal val="#ppt_w"/>
                                          </p:val>
                                        </p:tav>
                                      </p:tavLst>
                                    </p:anim>
                                    <p:anim calcmode="lin" valueType="num">
                                      <p:cBhvr>
                                        <p:cTn id="77" dur="1000" fill="hold"/>
                                        <p:tgtEl>
                                          <p:spTgt spid="200717"/>
                                        </p:tgtEl>
                                        <p:attrNameLst>
                                          <p:attrName>ppt_h</p:attrName>
                                        </p:attrNameLst>
                                      </p:cBhvr>
                                      <p:tavLst>
                                        <p:tav tm="0">
                                          <p:val>
                                            <p:strVal val="#ppt_h"/>
                                          </p:val>
                                        </p:tav>
                                        <p:tav tm="100000">
                                          <p:val>
                                            <p:strVal val="#ppt_h"/>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200718"/>
                                        </p:tgtEl>
                                        <p:attrNameLst>
                                          <p:attrName>style.visibility</p:attrName>
                                        </p:attrNameLst>
                                      </p:cBhvr>
                                      <p:to>
                                        <p:strVal val="visible"/>
                                      </p:to>
                                    </p:set>
                                    <p:animEffect transition="in" filter="wheel(1)">
                                      <p:cBhvr>
                                        <p:cTn id="82" dur="1000"/>
                                        <p:tgtEl>
                                          <p:spTgt spid="200718"/>
                                        </p:tgtEl>
                                      </p:cBhvr>
                                    </p:animEffect>
                                  </p:childTnLst>
                                </p:cTn>
                              </p:par>
                              <p:par>
                                <p:cTn id="83" presetID="3" presetClass="exit" presetSubtype="10" fill="hold" grpId="1" nodeType="withEffect">
                                  <p:stCondLst>
                                    <p:cond delay="0"/>
                                  </p:stCondLst>
                                  <p:childTnLst>
                                    <p:animEffect transition="out" filter="blinds(horizontal)">
                                      <p:cBhvr>
                                        <p:cTn id="84" dur="1000"/>
                                        <p:tgtEl>
                                          <p:spTgt spid="200716"/>
                                        </p:tgtEl>
                                      </p:cBhvr>
                                    </p:animEffect>
                                    <p:set>
                                      <p:cBhvr>
                                        <p:cTn id="85" dur="1" fill="hold">
                                          <p:stCondLst>
                                            <p:cond delay="999"/>
                                          </p:stCondLst>
                                        </p:cTn>
                                        <p:tgtEl>
                                          <p:spTgt spid="200716"/>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1000"/>
                                        <p:tgtEl>
                                          <p:spTgt spid="200717"/>
                                        </p:tgtEl>
                                      </p:cBhvr>
                                    </p:animEffect>
                                    <p:set>
                                      <p:cBhvr>
                                        <p:cTn id="88" dur="1" fill="hold">
                                          <p:stCondLst>
                                            <p:cond delay="999"/>
                                          </p:stCondLst>
                                        </p:cTn>
                                        <p:tgtEl>
                                          <p:spTgt spid="200717"/>
                                        </p:tgtEl>
                                        <p:attrNameLst>
                                          <p:attrName>style.visibility</p:attrName>
                                        </p:attrNameLst>
                                      </p:cBhvr>
                                      <p:to>
                                        <p:strVal val="hidden"/>
                                      </p:to>
                                    </p:set>
                                  </p:childTnLst>
                                </p:cTn>
                              </p:par>
                            </p:childTnLst>
                          </p:cTn>
                        </p:par>
                        <p:par>
                          <p:cTn id="89" fill="hold" nodeType="afterGroup">
                            <p:stCondLst>
                              <p:cond delay="1000"/>
                            </p:stCondLst>
                            <p:childTnLst>
                              <p:par>
                                <p:cTn id="90" presetID="17" presetClass="entr" presetSubtype="2" fill="hold" nodeType="afterEffect">
                                  <p:stCondLst>
                                    <p:cond delay="0"/>
                                  </p:stCondLst>
                                  <p:childTnLst>
                                    <p:set>
                                      <p:cBhvr>
                                        <p:cTn id="91" dur="1" fill="hold">
                                          <p:stCondLst>
                                            <p:cond delay="0"/>
                                          </p:stCondLst>
                                        </p:cTn>
                                        <p:tgtEl>
                                          <p:spTgt spid="200719"/>
                                        </p:tgtEl>
                                        <p:attrNameLst>
                                          <p:attrName>style.visibility</p:attrName>
                                        </p:attrNameLst>
                                      </p:cBhvr>
                                      <p:to>
                                        <p:strVal val="visible"/>
                                      </p:to>
                                    </p:set>
                                    <p:anim calcmode="lin" valueType="num">
                                      <p:cBhvr>
                                        <p:cTn id="92" dur="1000" fill="hold"/>
                                        <p:tgtEl>
                                          <p:spTgt spid="200719"/>
                                        </p:tgtEl>
                                        <p:attrNameLst>
                                          <p:attrName>ppt_x</p:attrName>
                                        </p:attrNameLst>
                                      </p:cBhvr>
                                      <p:tavLst>
                                        <p:tav tm="0">
                                          <p:val>
                                            <p:strVal val="#ppt_x+#ppt_w/2"/>
                                          </p:val>
                                        </p:tav>
                                        <p:tav tm="100000">
                                          <p:val>
                                            <p:strVal val="#ppt_x"/>
                                          </p:val>
                                        </p:tav>
                                      </p:tavLst>
                                    </p:anim>
                                    <p:anim calcmode="lin" valueType="num">
                                      <p:cBhvr>
                                        <p:cTn id="93" dur="1000" fill="hold"/>
                                        <p:tgtEl>
                                          <p:spTgt spid="200719"/>
                                        </p:tgtEl>
                                        <p:attrNameLst>
                                          <p:attrName>ppt_y</p:attrName>
                                        </p:attrNameLst>
                                      </p:cBhvr>
                                      <p:tavLst>
                                        <p:tav tm="0">
                                          <p:val>
                                            <p:strVal val="#ppt_y"/>
                                          </p:val>
                                        </p:tav>
                                        <p:tav tm="100000">
                                          <p:val>
                                            <p:strVal val="#ppt_y"/>
                                          </p:val>
                                        </p:tav>
                                      </p:tavLst>
                                    </p:anim>
                                    <p:anim calcmode="lin" valueType="num">
                                      <p:cBhvr>
                                        <p:cTn id="94" dur="1000" fill="hold"/>
                                        <p:tgtEl>
                                          <p:spTgt spid="200719"/>
                                        </p:tgtEl>
                                        <p:attrNameLst>
                                          <p:attrName>ppt_w</p:attrName>
                                        </p:attrNameLst>
                                      </p:cBhvr>
                                      <p:tavLst>
                                        <p:tav tm="0">
                                          <p:val>
                                            <p:fltVal val="0"/>
                                          </p:val>
                                        </p:tav>
                                        <p:tav tm="100000">
                                          <p:val>
                                            <p:strVal val="#ppt_w"/>
                                          </p:val>
                                        </p:tav>
                                      </p:tavLst>
                                    </p:anim>
                                    <p:anim calcmode="lin" valueType="num">
                                      <p:cBhvr>
                                        <p:cTn id="95" dur="1000" fill="hold"/>
                                        <p:tgtEl>
                                          <p:spTgt spid="200719"/>
                                        </p:tgtEl>
                                        <p:attrNameLst>
                                          <p:attrName>ppt_h</p:attrName>
                                        </p:attrNameLst>
                                      </p:cBhvr>
                                      <p:tavLst>
                                        <p:tav tm="0">
                                          <p:val>
                                            <p:strVal val="#ppt_h"/>
                                          </p:val>
                                        </p:tav>
                                        <p:tav tm="100000">
                                          <p:val>
                                            <p:strVal val="#ppt_h"/>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1" presetClass="entr" presetSubtype="1" fill="hold" grpId="0" nodeType="clickEffect">
                                  <p:stCondLst>
                                    <p:cond delay="0"/>
                                  </p:stCondLst>
                                  <p:childTnLst>
                                    <p:set>
                                      <p:cBhvr>
                                        <p:cTn id="99" dur="1" fill="hold">
                                          <p:stCondLst>
                                            <p:cond delay="0"/>
                                          </p:stCondLst>
                                        </p:cTn>
                                        <p:tgtEl>
                                          <p:spTgt spid="200720"/>
                                        </p:tgtEl>
                                        <p:attrNameLst>
                                          <p:attrName>style.visibility</p:attrName>
                                        </p:attrNameLst>
                                      </p:cBhvr>
                                      <p:to>
                                        <p:strVal val="visible"/>
                                      </p:to>
                                    </p:set>
                                    <p:animEffect transition="in" filter="wheel(1)">
                                      <p:cBhvr>
                                        <p:cTn id="100" dur="1000"/>
                                        <p:tgtEl>
                                          <p:spTgt spid="200720"/>
                                        </p:tgtEl>
                                      </p:cBhvr>
                                    </p:animEffect>
                                  </p:childTnLst>
                                </p:cTn>
                              </p:par>
                              <p:par>
                                <p:cTn id="101" presetID="3" presetClass="exit" presetSubtype="10" fill="hold" grpId="1" nodeType="withEffect">
                                  <p:stCondLst>
                                    <p:cond delay="0"/>
                                  </p:stCondLst>
                                  <p:childTnLst>
                                    <p:animEffect transition="out" filter="blinds(horizontal)">
                                      <p:cBhvr>
                                        <p:cTn id="102" dur="1000"/>
                                        <p:tgtEl>
                                          <p:spTgt spid="200718"/>
                                        </p:tgtEl>
                                      </p:cBhvr>
                                    </p:animEffect>
                                    <p:set>
                                      <p:cBhvr>
                                        <p:cTn id="103" dur="1" fill="hold">
                                          <p:stCondLst>
                                            <p:cond delay="999"/>
                                          </p:stCondLst>
                                        </p:cTn>
                                        <p:tgtEl>
                                          <p:spTgt spid="200718"/>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1000"/>
                                        <p:tgtEl>
                                          <p:spTgt spid="200719"/>
                                        </p:tgtEl>
                                      </p:cBhvr>
                                    </p:animEffect>
                                    <p:set>
                                      <p:cBhvr>
                                        <p:cTn id="106" dur="1" fill="hold">
                                          <p:stCondLst>
                                            <p:cond delay="999"/>
                                          </p:stCondLst>
                                        </p:cTn>
                                        <p:tgtEl>
                                          <p:spTgt spid="200719"/>
                                        </p:tgtEl>
                                        <p:attrNameLst>
                                          <p:attrName>style.visibility</p:attrName>
                                        </p:attrNameLst>
                                      </p:cBhvr>
                                      <p:to>
                                        <p:strVal val="hidden"/>
                                      </p:to>
                                    </p:set>
                                  </p:childTnLst>
                                </p:cTn>
                              </p:par>
                            </p:childTnLst>
                          </p:cTn>
                        </p:par>
                        <p:par>
                          <p:cTn id="107" fill="hold" nodeType="afterGroup">
                            <p:stCondLst>
                              <p:cond delay="1000"/>
                            </p:stCondLst>
                            <p:childTnLst>
                              <p:par>
                                <p:cTn id="108" presetID="17" presetClass="entr" presetSubtype="2" fill="hold" nodeType="afterEffect">
                                  <p:stCondLst>
                                    <p:cond delay="0"/>
                                  </p:stCondLst>
                                  <p:childTnLst>
                                    <p:set>
                                      <p:cBhvr>
                                        <p:cTn id="109" dur="1" fill="hold">
                                          <p:stCondLst>
                                            <p:cond delay="0"/>
                                          </p:stCondLst>
                                        </p:cTn>
                                        <p:tgtEl>
                                          <p:spTgt spid="200721"/>
                                        </p:tgtEl>
                                        <p:attrNameLst>
                                          <p:attrName>style.visibility</p:attrName>
                                        </p:attrNameLst>
                                      </p:cBhvr>
                                      <p:to>
                                        <p:strVal val="visible"/>
                                      </p:to>
                                    </p:set>
                                    <p:anim calcmode="lin" valueType="num">
                                      <p:cBhvr>
                                        <p:cTn id="110" dur="1000" fill="hold"/>
                                        <p:tgtEl>
                                          <p:spTgt spid="200721"/>
                                        </p:tgtEl>
                                        <p:attrNameLst>
                                          <p:attrName>ppt_x</p:attrName>
                                        </p:attrNameLst>
                                      </p:cBhvr>
                                      <p:tavLst>
                                        <p:tav tm="0">
                                          <p:val>
                                            <p:strVal val="#ppt_x+#ppt_w/2"/>
                                          </p:val>
                                        </p:tav>
                                        <p:tav tm="100000">
                                          <p:val>
                                            <p:strVal val="#ppt_x"/>
                                          </p:val>
                                        </p:tav>
                                      </p:tavLst>
                                    </p:anim>
                                    <p:anim calcmode="lin" valueType="num">
                                      <p:cBhvr>
                                        <p:cTn id="111" dur="1000" fill="hold"/>
                                        <p:tgtEl>
                                          <p:spTgt spid="200721"/>
                                        </p:tgtEl>
                                        <p:attrNameLst>
                                          <p:attrName>ppt_y</p:attrName>
                                        </p:attrNameLst>
                                      </p:cBhvr>
                                      <p:tavLst>
                                        <p:tav tm="0">
                                          <p:val>
                                            <p:strVal val="#ppt_y"/>
                                          </p:val>
                                        </p:tav>
                                        <p:tav tm="100000">
                                          <p:val>
                                            <p:strVal val="#ppt_y"/>
                                          </p:val>
                                        </p:tav>
                                      </p:tavLst>
                                    </p:anim>
                                    <p:anim calcmode="lin" valueType="num">
                                      <p:cBhvr>
                                        <p:cTn id="112" dur="1000" fill="hold"/>
                                        <p:tgtEl>
                                          <p:spTgt spid="200721"/>
                                        </p:tgtEl>
                                        <p:attrNameLst>
                                          <p:attrName>ppt_w</p:attrName>
                                        </p:attrNameLst>
                                      </p:cBhvr>
                                      <p:tavLst>
                                        <p:tav tm="0">
                                          <p:val>
                                            <p:fltVal val="0"/>
                                          </p:val>
                                        </p:tav>
                                        <p:tav tm="100000">
                                          <p:val>
                                            <p:strVal val="#ppt_w"/>
                                          </p:val>
                                        </p:tav>
                                      </p:tavLst>
                                    </p:anim>
                                    <p:anim calcmode="lin" valueType="num">
                                      <p:cBhvr>
                                        <p:cTn id="113" dur="1000" fill="hold"/>
                                        <p:tgtEl>
                                          <p:spTgt spid="200721"/>
                                        </p:tgtEl>
                                        <p:attrNameLst>
                                          <p:attrName>ppt_h</p:attrName>
                                        </p:attrNameLst>
                                      </p:cBhvr>
                                      <p:tavLst>
                                        <p:tav tm="0">
                                          <p:val>
                                            <p:strVal val="#ppt_h"/>
                                          </p:val>
                                        </p:tav>
                                        <p:tav tm="100000">
                                          <p:val>
                                            <p:strVal val="#ppt_h"/>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 presetClass="entr" presetSubtype="0" fill="hold" grpId="0" nodeType="clickEffect">
                                  <p:stCondLst>
                                    <p:cond delay="0"/>
                                  </p:stCondLst>
                                  <p:iterate type="lt">
                                    <p:tmAbs val="75"/>
                                  </p:iterate>
                                  <p:childTnLst>
                                    <p:set>
                                      <p:cBhvr>
                                        <p:cTn id="117" dur="1" fill="hold">
                                          <p:stCondLst>
                                            <p:cond delay="74"/>
                                          </p:stCondLst>
                                        </p:cTn>
                                        <p:tgtEl>
                                          <p:spTgt spid="200709"/>
                                        </p:tgtEl>
                                        <p:attrNameLst>
                                          <p:attrName>style.visibility</p:attrName>
                                        </p:attrNameLst>
                                      </p:cBhvr>
                                      <p:to>
                                        <p:strVal val="visible"/>
                                      </p:to>
                                    </p:set>
                                  </p:childTnLst>
                                </p:cTn>
                              </p:par>
                              <p:par>
                                <p:cTn id="118" presetID="3" presetClass="exit" presetSubtype="10" fill="hold" grpId="1" nodeType="withEffect">
                                  <p:stCondLst>
                                    <p:cond delay="0"/>
                                  </p:stCondLst>
                                  <p:childTnLst>
                                    <p:animEffect transition="out" filter="blinds(horizontal)">
                                      <p:cBhvr>
                                        <p:cTn id="119" dur="500"/>
                                        <p:tgtEl>
                                          <p:spTgt spid="200720"/>
                                        </p:tgtEl>
                                      </p:cBhvr>
                                    </p:animEffect>
                                    <p:set>
                                      <p:cBhvr>
                                        <p:cTn id="120" dur="1" fill="hold">
                                          <p:stCondLst>
                                            <p:cond delay="499"/>
                                          </p:stCondLst>
                                        </p:cTn>
                                        <p:tgtEl>
                                          <p:spTgt spid="200720"/>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200721"/>
                                        </p:tgtEl>
                                      </p:cBhvr>
                                    </p:animEffect>
                                    <p:set>
                                      <p:cBhvr>
                                        <p:cTn id="123" dur="1" fill="hold">
                                          <p:stCondLst>
                                            <p:cond delay="499"/>
                                          </p:stCondLst>
                                        </p:cTn>
                                        <p:tgtEl>
                                          <p:spTgt spid="2007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animBg="1"/>
      <p:bldP spid="200709" grpId="0" animBg="1" autoUpdateAnimBg="0"/>
      <p:bldP spid="200710" grpId="0" animBg="1"/>
      <p:bldP spid="200710" grpId="1" animBg="1"/>
      <p:bldP spid="200711" grpId="0" animBg="1"/>
      <p:bldP spid="200712" grpId="0" animBg="1"/>
      <p:bldP spid="200712" grpId="1" animBg="1"/>
      <p:bldP spid="200713" grpId="0" animBg="1"/>
      <p:bldP spid="200714" grpId="0" animBg="1"/>
      <p:bldP spid="200714" grpId="1" animBg="1"/>
      <p:bldP spid="200715" grpId="0" animBg="1"/>
      <p:bldP spid="200716" grpId="0" animBg="1"/>
      <p:bldP spid="200716" grpId="1" animBg="1"/>
      <p:bldP spid="200717" grpId="0" animBg="1"/>
      <p:bldP spid="200718" grpId="0" animBg="1"/>
      <p:bldP spid="200718" grpId="1" animBg="1"/>
      <p:bldP spid="200719" grpId="0" animBg="1"/>
      <p:bldP spid="200720" grpId="0" animBg="1"/>
      <p:bldP spid="200720" grpId="1" animBg="1"/>
      <p:bldP spid="2007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3</a:t>
            </a:r>
          </a:p>
        </p:txBody>
      </p:sp>
      <p:sp>
        <p:nvSpPr>
          <p:cNvPr id="204803" name="Rectangle 3"/>
          <p:cNvSpPr>
            <a:spLocks noGrp="1" noChangeArrowheads="1"/>
          </p:cNvSpPr>
          <p:nvPr>
            <p:ph type="body" idx="1"/>
          </p:nvPr>
        </p:nvSpPr>
        <p:spPr>
          <a:xfrm>
            <a:off x="250825" y="1125538"/>
            <a:ext cx="8569325" cy="5400675"/>
          </a:xfrm>
        </p:spPr>
        <p:txBody>
          <a:bodyPr/>
          <a:lstStyle/>
          <a:p>
            <a:pPr marL="0" indent="0">
              <a:lnSpc>
                <a:spcPct val="110000"/>
              </a:lnSpc>
            </a:pPr>
            <a:r>
              <a:rPr kumimoji="1" lang="en-US" altLang="zh-CN" dirty="0" smtClean="0">
                <a:solidFill>
                  <a:srgbClr val="0000FF"/>
                </a:solidFill>
                <a:latin typeface="楷体_GB2312" pitchFamily="49" charset="-122"/>
                <a:ea typeface="楷体_GB2312" pitchFamily="49" charset="-122"/>
              </a:rPr>
              <a:t>【</a:t>
            </a:r>
            <a:r>
              <a:rPr kumimoji="1" lang="zh-CN" altLang="en-US" dirty="0" smtClean="0">
                <a:solidFill>
                  <a:srgbClr val="0000FF"/>
                </a:solidFill>
                <a:latin typeface="楷体_GB2312" pitchFamily="49" charset="-122"/>
                <a:ea typeface="楷体_GB2312" pitchFamily="49" charset="-122"/>
              </a:rPr>
              <a:t>例</a:t>
            </a:r>
            <a:r>
              <a:rPr kumimoji="1" lang="en-US" altLang="zh-CN" dirty="0" smtClean="0">
                <a:solidFill>
                  <a:srgbClr val="0000FF"/>
                </a:solidFill>
                <a:latin typeface="楷体_GB2312" pitchFamily="49" charset="-122"/>
                <a:ea typeface="楷体_GB2312" pitchFamily="49" charset="-122"/>
              </a:rPr>
              <a:t>3】</a:t>
            </a:r>
            <a:r>
              <a:rPr lang="zh-CN" altLang="en-US" dirty="0" smtClean="0">
                <a:latin typeface="楷体_GB2312" pitchFamily="49" charset="-122"/>
                <a:ea typeface="楷体_GB2312" pitchFamily="49" charset="-122"/>
              </a:rPr>
              <a:t>趣味数学题：有</a:t>
            </a:r>
            <a:r>
              <a:rPr lang="en-US" altLang="zh-CN" dirty="0" smtClean="0">
                <a:latin typeface="楷体_GB2312" pitchFamily="49" charset="-122"/>
                <a:ea typeface="楷体_GB2312" pitchFamily="49" charset="-122"/>
              </a:rPr>
              <a:t>30</a:t>
            </a:r>
            <a:r>
              <a:rPr lang="zh-CN" altLang="en-US" dirty="0" smtClean="0">
                <a:latin typeface="楷体_GB2312" pitchFamily="49" charset="-122"/>
                <a:ea typeface="楷体_GB2312" pitchFamily="49" charset="-122"/>
              </a:rPr>
              <a:t>个人，其中有男人、女人和小孩，在一家饭馆里吃饭共花了</a:t>
            </a:r>
            <a:r>
              <a:rPr lang="en-US" altLang="zh-CN" dirty="0" smtClean="0">
                <a:latin typeface="楷体_GB2312" pitchFamily="49" charset="-122"/>
                <a:ea typeface="楷体_GB2312" pitchFamily="49" charset="-122"/>
              </a:rPr>
              <a:t>50</a:t>
            </a:r>
            <a:r>
              <a:rPr lang="zh-CN" altLang="en-US" dirty="0" smtClean="0">
                <a:latin typeface="楷体_GB2312" pitchFamily="49" charset="-122"/>
                <a:ea typeface="楷体_GB2312" pitchFamily="49" charset="-122"/>
              </a:rPr>
              <a:t>元，每个男人各花</a:t>
            </a:r>
            <a:r>
              <a:rPr lang="en-US" altLang="zh-CN" dirty="0" smtClean="0">
                <a:latin typeface="楷体_GB2312" pitchFamily="49" charset="-122"/>
                <a:ea typeface="楷体_GB2312" pitchFamily="49" charset="-122"/>
              </a:rPr>
              <a:t>3</a:t>
            </a:r>
            <a:r>
              <a:rPr lang="zh-CN" altLang="en-US" dirty="0" smtClean="0">
                <a:latin typeface="楷体_GB2312" pitchFamily="49" charset="-122"/>
                <a:ea typeface="楷体_GB2312" pitchFamily="49" charset="-122"/>
              </a:rPr>
              <a:t>元，每个女人各花</a:t>
            </a:r>
            <a:r>
              <a:rPr lang="en-US" altLang="zh-CN" dirty="0" smtClean="0">
                <a:latin typeface="楷体_GB2312" pitchFamily="49" charset="-122"/>
                <a:ea typeface="楷体_GB2312" pitchFamily="49" charset="-122"/>
              </a:rPr>
              <a:t>2</a:t>
            </a:r>
            <a:r>
              <a:rPr lang="zh-CN" altLang="en-US" dirty="0" smtClean="0">
                <a:latin typeface="楷体_GB2312" pitchFamily="49" charset="-122"/>
                <a:ea typeface="楷体_GB2312" pitchFamily="49" charset="-122"/>
              </a:rPr>
              <a:t>元，每个小孩各花</a:t>
            </a:r>
            <a:r>
              <a:rPr lang="en-US" altLang="zh-CN" dirty="0" smtClean="0">
                <a:latin typeface="楷体_GB2312" pitchFamily="49" charset="-122"/>
                <a:ea typeface="楷体_GB2312" pitchFamily="49" charset="-122"/>
              </a:rPr>
              <a:t>1</a:t>
            </a:r>
            <a:r>
              <a:rPr lang="zh-CN" altLang="en-US" dirty="0" smtClean="0">
                <a:latin typeface="楷体_GB2312" pitchFamily="49" charset="-122"/>
                <a:ea typeface="楷体_GB2312" pitchFamily="49" charset="-122"/>
              </a:rPr>
              <a:t>元，问男人、女人和小孩各有几人？</a:t>
            </a:r>
          </a:p>
          <a:p>
            <a:pPr marL="0" indent="0">
              <a:lnSpc>
                <a:spcPct val="110000"/>
              </a:lnSpc>
            </a:pPr>
            <a:r>
              <a:rPr lang="zh-CN" altLang="en-US" dirty="0" smtClean="0">
                <a:solidFill>
                  <a:srgbClr val="0000FF"/>
                </a:solidFill>
                <a:latin typeface="楷体_GB2312" pitchFamily="49" charset="-122"/>
                <a:ea typeface="楷体_GB2312" pitchFamily="49" charset="-122"/>
              </a:rPr>
              <a:t>解题思路</a:t>
            </a:r>
            <a:r>
              <a:rPr lang="zh-CN" altLang="en-US" dirty="0" smtClean="0">
                <a:latin typeface="楷体_GB2312" pitchFamily="49" charset="-122"/>
                <a:ea typeface="楷体_GB2312" pitchFamily="49" charset="-122"/>
              </a:rPr>
              <a:t>：本题有</a:t>
            </a:r>
            <a:r>
              <a:rPr lang="zh-CN" altLang="en-US" dirty="0" smtClean="0">
                <a:solidFill>
                  <a:srgbClr val="FF0000"/>
                </a:solidFill>
                <a:latin typeface="楷体_GB2312" pitchFamily="49" charset="-122"/>
                <a:ea typeface="楷体_GB2312" pitchFamily="49" charset="-122"/>
              </a:rPr>
              <a:t>两个约束</a:t>
            </a:r>
            <a:r>
              <a:rPr lang="zh-CN" altLang="en-US" dirty="0" smtClean="0">
                <a:latin typeface="楷体_GB2312" pitchFamily="49" charset="-122"/>
                <a:ea typeface="楷体_GB2312" pitchFamily="49" charset="-122"/>
              </a:rPr>
              <a:t>条件。</a:t>
            </a:r>
          </a:p>
          <a:p>
            <a:pPr lvl="1" indent="-379413">
              <a:lnSpc>
                <a:spcPct val="110000"/>
              </a:lnSpc>
            </a:pPr>
            <a:r>
              <a:rPr lang="zh-CN" altLang="en-US" dirty="0" smtClean="0">
                <a:latin typeface="楷体_GB2312" pitchFamily="49" charset="-122"/>
                <a:ea typeface="楷体_GB2312" pitchFamily="49" charset="-122"/>
              </a:rPr>
              <a:t>总共有</a:t>
            </a:r>
            <a:r>
              <a:rPr lang="en-US" altLang="zh-CN" dirty="0" smtClean="0">
                <a:latin typeface="楷体_GB2312" pitchFamily="49" charset="-122"/>
                <a:ea typeface="楷体_GB2312" pitchFamily="49" charset="-122"/>
              </a:rPr>
              <a:t>30</a:t>
            </a:r>
            <a:r>
              <a:rPr lang="zh-CN" altLang="en-US" dirty="0" smtClean="0">
                <a:latin typeface="楷体_GB2312" pitchFamily="49" charset="-122"/>
                <a:ea typeface="楷体_GB2312" pitchFamily="49" charset="-122"/>
              </a:rPr>
              <a:t>人：    </a:t>
            </a:r>
            <a:r>
              <a:rPr lang="en-US" altLang="zh-CN" dirty="0" err="1" smtClean="0">
                <a:latin typeface="楷体_GB2312" pitchFamily="49" charset="-122"/>
                <a:ea typeface="楷体_GB2312" pitchFamily="49" charset="-122"/>
              </a:rPr>
              <a:t>x+y+z</a:t>
            </a:r>
            <a:r>
              <a:rPr lang="en-US" altLang="zh-CN" dirty="0" smtClean="0">
                <a:latin typeface="楷体_GB2312" pitchFamily="49" charset="-122"/>
                <a:ea typeface="楷体_GB2312" pitchFamily="49" charset="-122"/>
              </a:rPr>
              <a:t>=30</a:t>
            </a:r>
          </a:p>
          <a:p>
            <a:pPr lvl="1" indent="-379413">
              <a:lnSpc>
                <a:spcPct val="110000"/>
              </a:lnSpc>
            </a:pPr>
            <a:r>
              <a:rPr lang="zh-CN" altLang="en-US" dirty="0" smtClean="0">
                <a:latin typeface="楷体_GB2312" pitchFamily="49" charset="-122"/>
                <a:ea typeface="楷体_GB2312" pitchFamily="49" charset="-122"/>
              </a:rPr>
              <a:t>吃饭共花</a:t>
            </a:r>
            <a:r>
              <a:rPr lang="en-US" altLang="zh-CN" dirty="0" smtClean="0">
                <a:latin typeface="楷体_GB2312" pitchFamily="49" charset="-122"/>
                <a:ea typeface="楷体_GB2312" pitchFamily="49" charset="-122"/>
              </a:rPr>
              <a:t>50</a:t>
            </a:r>
            <a:r>
              <a:rPr lang="zh-CN" altLang="en-US" dirty="0" smtClean="0">
                <a:latin typeface="楷体_GB2312" pitchFamily="49" charset="-122"/>
                <a:ea typeface="楷体_GB2312" pitchFamily="49" charset="-122"/>
              </a:rPr>
              <a:t>元：</a:t>
            </a:r>
            <a:r>
              <a:rPr lang="en-US" altLang="zh-CN" dirty="0" smtClean="0">
                <a:latin typeface="楷体_GB2312" pitchFamily="49" charset="-122"/>
                <a:ea typeface="楷体_GB2312" pitchFamily="49" charset="-122"/>
              </a:rPr>
              <a:t>3x+2y+z=50</a:t>
            </a:r>
          </a:p>
          <a:p>
            <a:pPr lvl="1" indent="-379413">
              <a:lnSpc>
                <a:spcPct val="150000"/>
              </a:lnSpc>
            </a:pPr>
            <a:r>
              <a:rPr lang="zh-CN" altLang="en-US" dirty="0" smtClean="0">
                <a:latin typeface="楷体_GB2312" pitchFamily="49" charset="-122"/>
                <a:ea typeface="楷体_GB2312" pitchFamily="49" charset="-122"/>
              </a:rPr>
              <a:t>即是求解方程组：</a:t>
            </a:r>
          </a:p>
          <a:p>
            <a:pPr lvl="1" indent="-379413">
              <a:lnSpc>
                <a:spcPct val="150000"/>
              </a:lnSpc>
            </a:pPr>
            <a:endParaRPr lang="zh-CN" altLang="en-US" dirty="0" smtClean="0">
              <a:latin typeface="楷体_GB2312" pitchFamily="49" charset="-122"/>
              <a:ea typeface="楷体_GB2312" pitchFamily="49" charset="-122"/>
            </a:endParaRPr>
          </a:p>
          <a:p>
            <a:pPr lvl="1" indent="-379413">
              <a:lnSpc>
                <a:spcPct val="110000"/>
              </a:lnSpc>
            </a:pPr>
            <a:r>
              <a:rPr lang="zh-CN" altLang="en-US" dirty="0" smtClean="0">
                <a:solidFill>
                  <a:srgbClr val="0000FF"/>
                </a:solidFill>
                <a:latin typeface="楷体_GB2312" pitchFamily="49" charset="-122"/>
                <a:ea typeface="楷体_GB2312" pitchFamily="49" charset="-122"/>
              </a:rPr>
              <a:t>方法</a:t>
            </a:r>
            <a:r>
              <a:rPr lang="zh-CN" altLang="en-US" dirty="0" smtClean="0">
                <a:latin typeface="楷体_GB2312" pitchFamily="49" charset="-122"/>
                <a:ea typeface="楷体_GB2312" pitchFamily="49" charset="-122"/>
              </a:rPr>
              <a:t>：按一个约束条件列出所有可行的情况，然后对每个可能解检查它是否满足另一个约束条件 。</a:t>
            </a:r>
          </a:p>
        </p:txBody>
      </p:sp>
      <p:pic>
        <p:nvPicPr>
          <p:cNvPr id="204804" name="Picture 4"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938" y="4797425"/>
            <a:ext cx="3889375"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checkerboard(across)">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checkerboard(across)">
                                      <p:cBhvr>
                                        <p:cTn id="12" dur="500"/>
                                        <p:tgtEl>
                                          <p:spTgt spid="204803">
                                            <p:txEl>
                                              <p:pRg st="1" end="1"/>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04803">
                                            <p:txEl>
                                              <p:pRg st="2" end="2"/>
                                            </p:txEl>
                                          </p:spTgt>
                                        </p:tgtEl>
                                        <p:attrNameLst>
                                          <p:attrName>style.visibility</p:attrName>
                                        </p:attrNameLst>
                                      </p:cBhvr>
                                      <p:to>
                                        <p:strVal val="visible"/>
                                      </p:to>
                                    </p:set>
                                    <p:animEffect transition="in" filter="checkerboard(across)">
                                      <p:cBhvr>
                                        <p:cTn id="15" dur="500"/>
                                        <p:tgtEl>
                                          <p:spTgt spid="20480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204803">
                                            <p:txEl>
                                              <p:pRg st="3" end="3"/>
                                            </p:txEl>
                                          </p:spTgt>
                                        </p:tgtEl>
                                        <p:attrNameLst>
                                          <p:attrName>style.visibility</p:attrName>
                                        </p:attrNameLst>
                                      </p:cBhvr>
                                      <p:to>
                                        <p:strVal val="visible"/>
                                      </p:to>
                                    </p:set>
                                    <p:animEffect transition="in" filter="checkerboard(across)">
                                      <p:cBhvr>
                                        <p:cTn id="18" dur="500"/>
                                        <p:tgtEl>
                                          <p:spTgt spid="20480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204803">
                                            <p:txEl>
                                              <p:pRg st="4" end="4"/>
                                            </p:txEl>
                                          </p:spTgt>
                                        </p:tgtEl>
                                        <p:attrNameLst>
                                          <p:attrName>style.visibility</p:attrName>
                                        </p:attrNameLst>
                                      </p:cBhvr>
                                      <p:to>
                                        <p:strVal val="visible"/>
                                      </p:to>
                                    </p:set>
                                    <p:animEffect transition="in" filter="checkerboard(across)">
                                      <p:cBhvr>
                                        <p:cTn id="23" dur="500"/>
                                        <p:tgtEl>
                                          <p:spTgt spid="204803">
                                            <p:txEl>
                                              <p:pRg st="4" end="4"/>
                                            </p:txEl>
                                          </p:spTgt>
                                        </p:tgtEl>
                                      </p:cBhvr>
                                    </p:animEffect>
                                  </p:childTnLst>
                                </p:cTn>
                              </p:par>
                            </p:childTnLst>
                          </p:cTn>
                        </p:par>
                        <p:par>
                          <p:cTn id="24" fill="hold" nodeType="afterGroup">
                            <p:stCondLst>
                              <p:cond delay="500"/>
                            </p:stCondLst>
                            <p:childTnLst>
                              <p:par>
                                <p:cTn id="25" presetID="3" presetClass="entr" presetSubtype="10" fill="hold" nodeType="afterEffect">
                                  <p:stCondLst>
                                    <p:cond delay="0"/>
                                  </p:stCondLst>
                                  <p:childTnLst>
                                    <p:set>
                                      <p:cBhvr>
                                        <p:cTn id="26" dur="1" fill="hold">
                                          <p:stCondLst>
                                            <p:cond delay="0"/>
                                          </p:stCondLst>
                                        </p:cTn>
                                        <p:tgtEl>
                                          <p:spTgt spid="204804"/>
                                        </p:tgtEl>
                                        <p:attrNameLst>
                                          <p:attrName>style.visibility</p:attrName>
                                        </p:attrNameLst>
                                      </p:cBhvr>
                                      <p:to>
                                        <p:strVal val="visible"/>
                                      </p:to>
                                    </p:set>
                                    <p:animEffect transition="in" filter="blinds(horizontal)">
                                      <p:cBhvr>
                                        <p:cTn id="27" dur="500"/>
                                        <p:tgtEl>
                                          <p:spTgt spid="2048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204803">
                                            <p:txEl>
                                              <p:pRg st="6" end="6"/>
                                            </p:txEl>
                                          </p:spTgt>
                                        </p:tgtEl>
                                        <p:attrNameLst>
                                          <p:attrName>style.visibility</p:attrName>
                                        </p:attrNameLst>
                                      </p:cBhvr>
                                      <p:to>
                                        <p:strVal val="visible"/>
                                      </p:to>
                                    </p:set>
                                    <p:animEffect transition="in" filter="checkerboard(across)">
                                      <p:cBhvr>
                                        <p:cTn id="32" dur="500"/>
                                        <p:tgtEl>
                                          <p:spTgt spid="2048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zh-CN" smtClean="0">
                <a:solidFill>
                  <a:schemeClr val="bg2"/>
                </a:solidFill>
              </a:rPr>
              <a:t>C </a:t>
            </a:r>
            <a:r>
              <a:rPr lang="zh-CN" altLang="en-US" smtClean="0">
                <a:solidFill>
                  <a:schemeClr val="bg2"/>
                </a:solidFill>
              </a:rPr>
              <a:t>语言中的各种循环</a:t>
            </a:r>
          </a:p>
        </p:txBody>
      </p:sp>
      <p:sp>
        <p:nvSpPr>
          <p:cNvPr id="151555" name="Oval 3"/>
          <p:cNvSpPr>
            <a:spLocks noChangeArrowheads="1"/>
          </p:cNvSpPr>
          <p:nvPr/>
        </p:nvSpPr>
        <p:spPr bwMode="auto">
          <a:xfrm>
            <a:off x="381000" y="1828800"/>
            <a:ext cx="2514600" cy="2514600"/>
          </a:xfrm>
          <a:prstGeom prst="ellipse">
            <a:avLst/>
          </a:prstGeom>
          <a:solidFill>
            <a:srgbClr val="99CCFF"/>
          </a:solidFill>
          <a:ln w="38100">
            <a:solidFill>
              <a:srgbClr val="6666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endParaRPr lang="zh-CN" altLang="en-US" sz="2400" b="1">
              <a:solidFill>
                <a:schemeClr val="hlink"/>
              </a:solidFill>
              <a:latin typeface="Courier New" panose="02070309020205020404" pitchFamily="49" charset="0"/>
            </a:endParaRPr>
          </a:p>
        </p:txBody>
      </p:sp>
      <p:sp>
        <p:nvSpPr>
          <p:cNvPr id="151556" name="Oval 4"/>
          <p:cNvSpPr>
            <a:spLocks noChangeArrowheads="1"/>
          </p:cNvSpPr>
          <p:nvPr/>
        </p:nvSpPr>
        <p:spPr bwMode="auto">
          <a:xfrm>
            <a:off x="3276600" y="1828800"/>
            <a:ext cx="2514600" cy="2514600"/>
          </a:xfrm>
          <a:prstGeom prst="ellipse">
            <a:avLst/>
          </a:prstGeom>
          <a:solidFill>
            <a:srgbClr val="FFCC99"/>
          </a:solidFill>
          <a:ln w="38100">
            <a:solidFill>
              <a:srgbClr val="FF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51557" name="Oval 5"/>
          <p:cNvSpPr>
            <a:spLocks noChangeArrowheads="1"/>
          </p:cNvSpPr>
          <p:nvPr/>
        </p:nvSpPr>
        <p:spPr bwMode="auto">
          <a:xfrm>
            <a:off x="6248400" y="1828800"/>
            <a:ext cx="2514600" cy="2514600"/>
          </a:xfrm>
          <a:prstGeom prst="ellipse">
            <a:avLst/>
          </a:prstGeom>
          <a:solidFill>
            <a:srgbClr val="CCFFCC"/>
          </a:solidFill>
          <a:ln w="38100">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151558" name="WordArt 6"/>
          <p:cNvSpPr>
            <a:spLocks noChangeArrowheads="1" noChangeShapeType="1" noTextEdit="1"/>
          </p:cNvSpPr>
          <p:nvPr/>
        </p:nvSpPr>
        <p:spPr bwMode="auto">
          <a:xfrm>
            <a:off x="685800" y="2514600"/>
            <a:ext cx="1828800" cy="914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chemeClr val="accent2"/>
                </a:solidFill>
                <a:latin typeface="Arial Black" panose="020B0A04020102020204" pitchFamily="34" charset="0"/>
              </a:rPr>
              <a:t>while</a:t>
            </a:r>
            <a:endParaRPr lang="zh-CN" altLang="en-US" sz="3600" kern="10">
              <a:solidFill>
                <a:schemeClr val="accent2"/>
              </a:solidFill>
              <a:latin typeface="Arial Black" panose="020B0A04020102020204" pitchFamily="34" charset="0"/>
            </a:endParaRPr>
          </a:p>
        </p:txBody>
      </p:sp>
      <p:sp>
        <p:nvSpPr>
          <p:cNvPr id="151559" name="WordArt 7"/>
          <p:cNvSpPr>
            <a:spLocks noChangeArrowheads="1" noChangeShapeType="1" noTextEdit="1"/>
          </p:cNvSpPr>
          <p:nvPr/>
        </p:nvSpPr>
        <p:spPr bwMode="auto">
          <a:xfrm>
            <a:off x="3733800" y="2286000"/>
            <a:ext cx="1676400" cy="12954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rgbClr val="800080"/>
                </a:solidFill>
                <a:latin typeface="Arial Black" panose="020B0A04020102020204" pitchFamily="34" charset="0"/>
              </a:rPr>
              <a:t>do-</a:t>
            </a:r>
          </a:p>
          <a:p>
            <a:pPr algn="ctr"/>
            <a:r>
              <a:rPr lang="en-US" altLang="zh-CN" sz="3600" kern="10">
                <a:solidFill>
                  <a:srgbClr val="800080"/>
                </a:solidFill>
                <a:latin typeface="Arial Black" panose="020B0A04020102020204" pitchFamily="34" charset="0"/>
              </a:rPr>
              <a:t>while</a:t>
            </a:r>
            <a:endParaRPr lang="zh-CN" altLang="en-US" sz="3600" kern="10">
              <a:solidFill>
                <a:srgbClr val="800080"/>
              </a:solidFill>
              <a:latin typeface="Arial Black" panose="020B0A04020102020204" pitchFamily="34" charset="0"/>
            </a:endParaRPr>
          </a:p>
        </p:txBody>
      </p:sp>
      <p:sp>
        <p:nvSpPr>
          <p:cNvPr id="151560" name="WordArt 8"/>
          <p:cNvSpPr>
            <a:spLocks noChangeArrowheads="1" noChangeShapeType="1" noTextEdit="1"/>
          </p:cNvSpPr>
          <p:nvPr/>
        </p:nvSpPr>
        <p:spPr bwMode="auto">
          <a:xfrm>
            <a:off x="6858000" y="2590800"/>
            <a:ext cx="1295400" cy="838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rgbClr val="808000"/>
                </a:solidFill>
                <a:latin typeface="Arial Black" panose="020B0A04020102020204" pitchFamily="34" charset="0"/>
              </a:rPr>
              <a:t>for</a:t>
            </a:r>
            <a:endParaRPr lang="zh-CN" altLang="en-US" sz="3600" kern="10">
              <a:solidFill>
                <a:srgbClr val="808000"/>
              </a:solidFill>
              <a:latin typeface="Arial Black" panose="020B0A04020102020204" pitchFamily="34" charset="0"/>
            </a:endParaRPr>
          </a:p>
        </p:txBody>
      </p:sp>
      <p:sp>
        <p:nvSpPr>
          <p:cNvPr id="151561" name="Text Box 9"/>
          <p:cNvSpPr txBox="1">
            <a:spLocks noChangeArrowheads="1"/>
          </p:cNvSpPr>
          <p:nvPr/>
        </p:nvSpPr>
        <p:spPr bwMode="auto">
          <a:xfrm>
            <a:off x="900113" y="4797425"/>
            <a:ext cx="7345362" cy="1014413"/>
          </a:xfrm>
          <a:prstGeom prst="rect">
            <a:avLst/>
          </a:prstGeom>
          <a:gradFill rotWithShape="1">
            <a:gsLst>
              <a:gs pos="0">
                <a:srgbClr val="76C7FE">
                  <a:alpha val="20000"/>
                </a:srgbClr>
              </a:gs>
              <a:gs pos="100000">
                <a:srgbClr val="FFFFFF"/>
              </a:gs>
            </a:gsLst>
            <a:lin ang="5400000" scaled="1"/>
          </a:gra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50000"/>
              </a:spcBef>
              <a:buClrTx/>
              <a:buFontTx/>
              <a:buNone/>
            </a:pPr>
            <a:r>
              <a:rPr lang="zh-CN" altLang="en-US" sz="2400">
                <a:latin typeface="Arial" panose="020B0604020202020204" pitchFamily="34" charset="0"/>
                <a:ea typeface="黑体" panose="02010609060101010101" pitchFamily="49" charset="-122"/>
              </a:rPr>
              <a:t>需要多次重复执行一个或多个任务的问题考虑使用</a:t>
            </a:r>
          </a:p>
          <a:p>
            <a:pPr algn="ctr" eaLnBrk="1" hangingPunct="1">
              <a:spcBef>
                <a:spcPct val="50000"/>
              </a:spcBef>
              <a:buClrTx/>
              <a:buFontTx/>
              <a:buNone/>
            </a:pPr>
            <a:r>
              <a:rPr lang="zh-CN" altLang="en-US" sz="2400">
                <a:latin typeface="Arial" panose="020B0604020202020204" pitchFamily="34" charset="0"/>
                <a:ea typeface="黑体" panose="02010609060101010101" pitchFamily="49" charset="-122"/>
              </a:rPr>
              <a:t>循环来解决</a:t>
            </a:r>
          </a:p>
        </p:txBody>
      </p:sp>
      <p:sp>
        <p:nvSpPr>
          <p:cNvPr id="151562" name="Line 10"/>
          <p:cNvSpPr>
            <a:spLocks noChangeShapeType="1"/>
          </p:cNvSpPr>
          <p:nvPr/>
        </p:nvSpPr>
        <p:spPr bwMode="auto">
          <a:xfrm>
            <a:off x="4572000" y="4324350"/>
            <a:ext cx="0" cy="506413"/>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1563" name="Line 11"/>
          <p:cNvSpPr>
            <a:spLocks noChangeShapeType="1"/>
          </p:cNvSpPr>
          <p:nvPr/>
        </p:nvSpPr>
        <p:spPr bwMode="auto">
          <a:xfrm>
            <a:off x="1547813" y="4324350"/>
            <a:ext cx="0" cy="50482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151564" name="Line 12"/>
          <p:cNvSpPr>
            <a:spLocks noChangeShapeType="1"/>
          </p:cNvSpPr>
          <p:nvPr/>
        </p:nvSpPr>
        <p:spPr bwMode="auto">
          <a:xfrm>
            <a:off x="7667625" y="4324350"/>
            <a:ext cx="0" cy="50482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repeatCount="2000" fill="hold" grpId="0" nodeType="afterEffect">
                                  <p:stCondLst>
                                    <p:cond delay="0"/>
                                  </p:stCondLst>
                                  <p:childTnLst>
                                    <p:set>
                                      <p:cBhvr>
                                        <p:cTn id="6" dur="1" fill="hold">
                                          <p:stCondLst>
                                            <p:cond delay="0"/>
                                          </p:stCondLst>
                                        </p:cTn>
                                        <p:tgtEl>
                                          <p:spTgt spid="151555"/>
                                        </p:tgtEl>
                                        <p:attrNameLst>
                                          <p:attrName>style.visibility</p:attrName>
                                        </p:attrNameLst>
                                      </p:cBhvr>
                                      <p:to>
                                        <p:strVal val="visible"/>
                                      </p:to>
                                    </p:set>
                                    <p:animEffect transition="in" filter="wheel(1)">
                                      <p:cBhvr>
                                        <p:cTn id="7" dur="2000"/>
                                        <p:tgtEl>
                                          <p:spTgt spid="15155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1558"/>
                                        </p:tgtEl>
                                        <p:attrNameLst>
                                          <p:attrName>style.visibility</p:attrName>
                                        </p:attrNameLst>
                                      </p:cBhvr>
                                      <p:to>
                                        <p:strVal val="visible"/>
                                      </p:to>
                                    </p:set>
                                    <p:animEffect transition="in" filter="wheel(1)">
                                      <p:cBhvr>
                                        <p:cTn id="10" dur="1000"/>
                                        <p:tgtEl>
                                          <p:spTgt spid="15155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1" presetClass="entr" presetSubtype="1" repeatCount="2000" fill="hold" grpId="0" nodeType="clickEffect">
                                  <p:stCondLst>
                                    <p:cond delay="0"/>
                                  </p:stCondLst>
                                  <p:childTnLst>
                                    <p:set>
                                      <p:cBhvr>
                                        <p:cTn id="14" dur="1" fill="hold">
                                          <p:stCondLst>
                                            <p:cond delay="0"/>
                                          </p:stCondLst>
                                        </p:cTn>
                                        <p:tgtEl>
                                          <p:spTgt spid="151556"/>
                                        </p:tgtEl>
                                        <p:attrNameLst>
                                          <p:attrName>style.visibility</p:attrName>
                                        </p:attrNameLst>
                                      </p:cBhvr>
                                      <p:to>
                                        <p:strVal val="visible"/>
                                      </p:to>
                                    </p:set>
                                    <p:animEffect transition="in" filter="wheel(1)">
                                      <p:cBhvr>
                                        <p:cTn id="15" dur="2000"/>
                                        <p:tgtEl>
                                          <p:spTgt spid="151556"/>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51559"/>
                                        </p:tgtEl>
                                        <p:attrNameLst>
                                          <p:attrName>style.visibility</p:attrName>
                                        </p:attrNameLst>
                                      </p:cBhvr>
                                      <p:to>
                                        <p:strVal val="visible"/>
                                      </p:to>
                                    </p:set>
                                    <p:animEffect transition="in" filter="wheel(1)">
                                      <p:cBhvr>
                                        <p:cTn id="18" dur="1000"/>
                                        <p:tgtEl>
                                          <p:spTgt spid="15155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repeatCount="2000" fill="hold" grpId="0" nodeType="clickEffect">
                                  <p:stCondLst>
                                    <p:cond delay="0"/>
                                  </p:stCondLst>
                                  <p:childTnLst>
                                    <p:set>
                                      <p:cBhvr>
                                        <p:cTn id="22" dur="1" fill="hold">
                                          <p:stCondLst>
                                            <p:cond delay="0"/>
                                          </p:stCondLst>
                                        </p:cTn>
                                        <p:tgtEl>
                                          <p:spTgt spid="151557"/>
                                        </p:tgtEl>
                                        <p:attrNameLst>
                                          <p:attrName>style.visibility</p:attrName>
                                        </p:attrNameLst>
                                      </p:cBhvr>
                                      <p:to>
                                        <p:strVal val="visible"/>
                                      </p:to>
                                    </p:set>
                                    <p:animEffect transition="in" filter="wheel(1)">
                                      <p:cBhvr>
                                        <p:cTn id="23" dur="2000"/>
                                        <p:tgtEl>
                                          <p:spTgt spid="151557"/>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51560"/>
                                        </p:tgtEl>
                                        <p:attrNameLst>
                                          <p:attrName>style.visibility</p:attrName>
                                        </p:attrNameLst>
                                      </p:cBhvr>
                                      <p:to>
                                        <p:strVal val="visible"/>
                                      </p:to>
                                    </p:set>
                                    <p:animEffect transition="in" filter="wheel(1)">
                                      <p:cBhvr>
                                        <p:cTn id="26" dur="1000"/>
                                        <p:tgtEl>
                                          <p:spTgt spid="151560"/>
                                        </p:tgtEl>
                                      </p:cBhvr>
                                    </p:animEffect>
                                  </p:childTnLst>
                                </p:cTn>
                              </p:par>
                            </p:childTnLst>
                          </p:cTn>
                        </p:par>
                        <p:par>
                          <p:cTn id="27" fill="hold" nodeType="afterGroup">
                            <p:stCondLst>
                              <p:cond delay="4000"/>
                            </p:stCondLst>
                            <p:childTnLst>
                              <p:par>
                                <p:cTn id="28" presetID="1" presetClass="entr" presetSubtype="0" fill="hold" grpId="0" nodeType="afterEffect">
                                  <p:stCondLst>
                                    <p:cond delay="0"/>
                                  </p:stCondLst>
                                  <p:childTnLst>
                                    <p:set>
                                      <p:cBhvr>
                                        <p:cTn id="29" dur="1" fill="hold">
                                          <p:stCondLst>
                                            <p:cond delay="0"/>
                                          </p:stCondLst>
                                        </p:cTn>
                                        <p:tgtEl>
                                          <p:spTgt spid="151563"/>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1562"/>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51564"/>
                                        </p:tgtEl>
                                        <p:attrNameLst>
                                          <p:attrName>style.visibility</p:attrName>
                                        </p:attrNameLst>
                                      </p:cBhvr>
                                      <p:to>
                                        <p:strVal val="visible"/>
                                      </p:to>
                                    </p:set>
                                  </p:childTnLst>
                                </p:cTn>
                              </p:par>
                            </p:childTnLst>
                          </p:cTn>
                        </p:par>
                        <p:par>
                          <p:cTn id="34" fill="hold" nodeType="afterGroup">
                            <p:stCondLst>
                              <p:cond delay="4000"/>
                            </p:stCondLst>
                            <p:childTnLst>
                              <p:par>
                                <p:cTn id="35" presetID="12" presetClass="entr" presetSubtype="4" fill="hold" grpId="0" nodeType="afterEffect">
                                  <p:stCondLst>
                                    <p:cond delay="0"/>
                                  </p:stCondLst>
                                  <p:childTnLst>
                                    <p:set>
                                      <p:cBhvr>
                                        <p:cTn id="36" dur="1" fill="hold">
                                          <p:stCondLst>
                                            <p:cond delay="0"/>
                                          </p:stCondLst>
                                        </p:cTn>
                                        <p:tgtEl>
                                          <p:spTgt spid="151561"/>
                                        </p:tgtEl>
                                        <p:attrNameLst>
                                          <p:attrName>style.visibility</p:attrName>
                                        </p:attrNameLst>
                                      </p:cBhvr>
                                      <p:to>
                                        <p:strVal val="visible"/>
                                      </p:to>
                                    </p:set>
                                    <p:animEffect transition="in" filter="slide(fromBottom)">
                                      <p:cBhvr>
                                        <p:cTn id="37" dur="500"/>
                                        <p:tgtEl>
                                          <p:spTgt spid="151561"/>
                                        </p:tgtEl>
                                      </p:cBhvr>
                                    </p:animEffect>
                                  </p:childTnLst>
                                </p:cTn>
                              </p:par>
                            </p:childTnLst>
                          </p:cTn>
                        </p:par>
                        <p:par>
                          <p:cTn id="38" fill="hold" nodeType="afterGroup">
                            <p:stCondLst>
                              <p:cond delay="4500"/>
                            </p:stCondLst>
                            <p:childTnLst>
                              <p:par>
                                <p:cTn id="39" presetID="3" presetClass="entr" presetSubtype="10" fill="hold" grpId="1" nodeType="afterEffect">
                                  <p:stCondLst>
                                    <p:cond delay="0"/>
                                  </p:stCondLst>
                                  <p:childTnLst>
                                    <p:set>
                                      <p:cBhvr>
                                        <p:cTn id="40" dur="1" fill="hold">
                                          <p:stCondLst>
                                            <p:cond delay="0"/>
                                          </p:stCondLst>
                                        </p:cTn>
                                        <p:tgtEl>
                                          <p:spTgt spid="151561"/>
                                        </p:tgtEl>
                                        <p:attrNameLst>
                                          <p:attrName>style.visibility</p:attrName>
                                        </p:attrNameLst>
                                      </p:cBhvr>
                                      <p:to>
                                        <p:strVal val="visible"/>
                                      </p:to>
                                    </p:set>
                                    <p:animEffect transition="in" filter="blinds(horizontal)">
                                      <p:cBhvr>
                                        <p:cTn id="41" dur="500"/>
                                        <p:tgtEl>
                                          <p:spTgt spid="15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animBg="1"/>
      <p:bldP spid="151556" grpId="0" animBg="1"/>
      <p:bldP spid="151557" grpId="0" animBg="1"/>
      <p:bldP spid="151558" grpId="0" animBg="1"/>
      <p:bldP spid="151559" grpId="0" animBg="1"/>
      <p:bldP spid="151560" grpId="0" animBg="1"/>
      <p:bldP spid="151561" grpId="0" animBg="1"/>
      <p:bldP spid="151561" grpId="1" animBg="1"/>
      <p:bldP spid="151562" grpId="0" animBg="1"/>
      <p:bldP spid="151563" grpId="0" animBg="1"/>
      <p:bldP spid="15156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b="1" smtClean="0">
                <a:solidFill>
                  <a:schemeClr val="bg2"/>
                </a:solidFill>
              </a:rPr>
              <a:t>循环综合示例</a:t>
            </a:r>
            <a:r>
              <a:rPr lang="en-US" altLang="zh-CN" b="1" smtClean="0">
                <a:solidFill>
                  <a:schemeClr val="bg2"/>
                </a:solidFill>
              </a:rPr>
              <a:t>3</a:t>
            </a:r>
          </a:p>
        </p:txBody>
      </p:sp>
      <p:sp>
        <p:nvSpPr>
          <p:cNvPr id="205827" name="Rectangle 3"/>
          <p:cNvSpPr>
            <a:spLocks noGrp="1" noChangeArrowheads="1"/>
          </p:cNvSpPr>
          <p:nvPr>
            <p:ph type="body" sz="half" idx="1"/>
          </p:nvPr>
        </p:nvSpPr>
        <p:spPr>
          <a:xfrm>
            <a:off x="250825" y="981075"/>
            <a:ext cx="6985000" cy="5472113"/>
          </a:xfrm>
        </p:spPr>
        <p:txBody>
          <a:bodyPr/>
          <a:lstStyle/>
          <a:p>
            <a:pPr marL="0" indent="0"/>
            <a:r>
              <a:rPr lang="en-US" altLang="zh-CN" sz="2600" smtClean="0">
                <a:ea typeface="宋体" panose="02010600030101010101" pitchFamily="2" charset="-122"/>
              </a:rPr>
              <a:t>#include &lt;stdio.h&gt;</a:t>
            </a:r>
          </a:p>
          <a:p>
            <a:pPr marL="0" indent="0"/>
            <a:r>
              <a:rPr lang="en-US" altLang="zh-CN" sz="2600" smtClean="0">
                <a:ea typeface="宋体" panose="02010600030101010101" pitchFamily="2" charset="-122"/>
              </a:rPr>
              <a:t>int main()</a:t>
            </a:r>
          </a:p>
          <a:p>
            <a:pPr marL="0" indent="0"/>
            <a:r>
              <a:rPr lang="en-US" altLang="zh-CN" sz="2600" smtClean="0">
                <a:ea typeface="宋体" panose="02010600030101010101" pitchFamily="2" charset="-122"/>
              </a:rPr>
              <a:t>{</a:t>
            </a:r>
          </a:p>
          <a:p>
            <a:pPr marL="0" indent="0"/>
            <a:r>
              <a:rPr lang="en-US" altLang="zh-CN" sz="2600" smtClean="0">
                <a:ea typeface="宋体" panose="02010600030101010101" pitchFamily="2" charset="-122"/>
              </a:rPr>
              <a:t>   int x,y,z;</a:t>
            </a:r>
          </a:p>
          <a:p>
            <a:pPr marL="0" indent="0"/>
            <a:r>
              <a:rPr lang="en-US" altLang="zh-CN" sz="2600" smtClean="0">
                <a:ea typeface="宋体" panose="02010600030101010101" pitchFamily="2" charset="-122"/>
              </a:rPr>
              <a:t>   printf("Men \t Women \t Children\n");</a:t>
            </a:r>
          </a:p>
          <a:p>
            <a:pPr marL="0" indent="0"/>
            <a:r>
              <a:rPr lang="en-US" altLang="zh-CN" sz="2600" smtClean="0">
                <a:ea typeface="宋体" panose="02010600030101010101" pitchFamily="2" charset="-122"/>
              </a:rPr>
              <a:t>   for (x=0; x&lt;=30; x++)</a:t>
            </a:r>
          </a:p>
          <a:p>
            <a:pPr marL="0" indent="0"/>
            <a:r>
              <a:rPr lang="en-US" altLang="zh-CN" sz="2600" smtClean="0">
                <a:ea typeface="宋体" panose="02010600030101010101" pitchFamily="2" charset="-122"/>
              </a:rPr>
              <a:t>      for (y=0; y&lt;=30; y++)</a:t>
            </a:r>
          </a:p>
          <a:p>
            <a:pPr marL="0" indent="0"/>
            <a:r>
              <a:rPr lang="en-US" altLang="zh-CN" sz="2600" smtClean="0">
                <a:ea typeface="宋体" panose="02010600030101010101" pitchFamily="2" charset="-122"/>
              </a:rPr>
              <a:t>         for (z=0; z&lt;=30; z++)</a:t>
            </a:r>
          </a:p>
          <a:p>
            <a:pPr marL="0" indent="0"/>
            <a:r>
              <a:rPr lang="en-US" altLang="zh-CN" sz="2600" smtClean="0">
                <a:ea typeface="宋体" panose="02010600030101010101" pitchFamily="2" charset="-122"/>
              </a:rPr>
              <a:t>            if (x+y+z == 30 &amp;&amp; 3*x+2*y+z == 50)</a:t>
            </a:r>
          </a:p>
          <a:p>
            <a:pPr marL="0" indent="0"/>
            <a:r>
              <a:rPr lang="en-US" altLang="zh-CN" sz="2600" smtClean="0">
                <a:ea typeface="宋体" panose="02010600030101010101" pitchFamily="2" charset="-122"/>
              </a:rPr>
              <a:t>                printf("%3d \t %5d \t %8d\n",x,y,z); </a:t>
            </a:r>
          </a:p>
          <a:p>
            <a:pPr marL="0" indent="0"/>
            <a:r>
              <a:rPr lang="en-US" altLang="zh-CN" sz="2600" smtClean="0">
                <a:ea typeface="宋体" panose="02010600030101010101" pitchFamily="2" charset="-122"/>
              </a:rPr>
              <a:t>   return 0;</a:t>
            </a:r>
          </a:p>
          <a:p>
            <a:pPr marL="0" indent="0"/>
            <a:r>
              <a:rPr lang="en-US" altLang="zh-CN" sz="2600" smtClean="0">
                <a:ea typeface="宋体" panose="02010600030101010101" pitchFamily="2" charset="-122"/>
              </a:rPr>
              <a:t>}</a:t>
            </a:r>
          </a:p>
        </p:txBody>
      </p:sp>
      <p:graphicFrame>
        <p:nvGraphicFramePr>
          <p:cNvPr id="205828" name="Object 4"/>
          <p:cNvGraphicFramePr>
            <a:graphicFrameLocks noGrp="1" noChangeAspect="1"/>
          </p:cNvGraphicFramePr>
          <p:nvPr>
            <p:ph sz="half" idx="2"/>
          </p:nvPr>
        </p:nvGraphicFramePr>
        <p:xfrm>
          <a:off x="6011863" y="1125538"/>
          <a:ext cx="2830512" cy="3529012"/>
        </p:xfrm>
        <a:graphic>
          <a:graphicData uri="http://schemas.openxmlformats.org/presentationml/2006/ole">
            <mc:AlternateContent xmlns:mc="http://schemas.openxmlformats.org/markup-compatibility/2006">
              <mc:Choice xmlns:v="urn:schemas-microsoft-com:vml" Requires="v">
                <p:oleObj spid="_x0000_s59405" name="图片" r:id="rId3" imgW="2028035" imgH="1866667" progId="StaticDib">
                  <p:embed/>
                </p:oleObj>
              </mc:Choice>
              <mc:Fallback>
                <p:oleObj name="图片" r:id="rId3" imgW="2028035" imgH="1866667" progId="StaticDib">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125538"/>
                        <a:ext cx="2830512"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829" name="Text Box 5"/>
          <p:cNvSpPr txBox="1">
            <a:spLocks noChangeArrowheads="1"/>
          </p:cNvSpPr>
          <p:nvPr/>
        </p:nvSpPr>
        <p:spPr bwMode="auto">
          <a:xfrm>
            <a:off x="3419475" y="1196975"/>
            <a:ext cx="2378075" cy="538163"/>
          </a:xfrm>
          <a:prstGeom prst="rect">
            <a:avLst/>
          </a:prstGeom>
          <a:noFill/>
          <a:ln w="1905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50000"/>
              </a:spcBef>
              <a:buClrTx/>
              <a:buFontTx/>
              <a:buNone/>
            </a:pPr>
            <a:r>
              <a:rPr lang="zh-CN" altLang="en-US" b="1">
                <a:latin typeface="Arial" panose="020B0604020202020204" pitchFamily="34" charset="0"/>
                <a:ea typeface="黑体" panose="02010609060101010101" pitchFamily="49" charset="-122"/>
              </a:rPr>
              <a:t>使用</a:t>
            </a:r>
            <a:r>
              <a:rPr lang="zh-CN" altLang="en-US" b="1">
                <a:solidFill>
                  <a:srgbClr val="FF0000"/>
                </a:solidFill>
                <a:latin typeface="Arial" panose="020B0604020202020204" pitchFamily="34" charset="0"/>
                <a:ea typeface="黑体" panose="02010609060101010101" pitchFamily="49" charset="-122"/>
              </a:rPr>
              <a:t>穷举算法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5829"/>
                                        </p:tgtEl>
                                        <p:attrNameLst>
                                          <p:attrName>style.visibility</p:attrName>
                                        </p:attrNameLst>
                                      </p:cBhvr>
                                      <p:to>
                                        <p:strVal val="visible"/>
                                      </p:to>
                                    </p:set>
                                    <p:anim calcmode="lin" valueType="num">
                                      <p:cBhvr>
                                        <p:cTn id="7" dur="500" fill="hold"/>
                                        <p:tgtEl>
                                          <p:spTgt spid="205829"/>
                                        </p:tgtEl>
                                        <p:attrNameLst>
                                          <p:attrName>ppt_w</p:attrName>
                                        </p:attrNameLst>
                                      </p:cBhvr>
                                      <p:tavLst>
                                        <p:tav tm="0">
                                          <p:val>
                                            <p:fltVal val="0"/>
                                          </p:val>
                                        </p:tav>
                                        <p:tav tm="100000">
                                          <p:val>
                                            <p:strVal val="#ppt_w"/>
                                          </p:val>
                                        </p:tav>
                                      </p:tavLst>
                                    </p:anim>
                                    <p:anim calcmode="lin" valueType="num">
                                      <p:cBhvr>
                                        <p:cTn id="8" dur="500" fill="hold"/>
                                        <p:tgtEl>
                                          <p:spTgt spid="205829"/>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05827">
                                            <p:txEl>
                                              <p:pRg st="0" end="0"/>
                                            </p:txEl>
                                          </p:spTgt>
                                        </p:tgtEl>
                                        <p:attrNameLst>
                                          <p:attrName>style.visibility</p:attrName>
                                        </p:attrNameLst>
                                      </p:cBhvr>
                                      <p:to>
                                        <p:strVal val="visible"/>
                                      </p:to>
                                    </p:set>
                                    <p:animEffect transition="in" filter="checkerboard(across)">
                                      <p:cBhvr>
                                        <p:cTn id="13" dur="500"/>
                                        <p:tgtEl>
                                          <p:spTgt spid="205827">
                                            <p:txEl>
                                              <p:pRg st="0" end="0"/>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05827">
                                            <p:txEl>
                                              <p:pRg st="1" end="1"/>
                                            </p:txEl>
                                          </p:spTgt>
                                        </p:tgtEl>
                                        <p:attrNameLst>
                                          <p:attrName>style.visibility</p:attrName>
                                        </p:attrNameLst>
                                      </p:cBhvr>
                                      <p:to>
                                        <p:strVal val="visible"/>
                                      </p:to>
                                    </p:set>
                                    <p:animEffect transition="in" filter="checkerboard(across)">
                                      <p:cBhvr>
                                        <p:cTn id="16" dur="500"/>
                                        <p:tgtEl>
                                          <p:spTgt spid="205827">
                                            <p:txEl>
                                              <p:pRg st="1" end="1"/>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05827">
                                            <p:txEl>
                                              <p:pRg st="2" end="2"/>
                                            </p:txEl>
                                          </p:spTgt>
                                        </p:tgtEl>
                                        <p:attrNameLst>
                                          <p:attrName>style.visibility</p:attrName>
                                        </p:attrNameLst>
                                      </p:cBhvr>
                                      <p:to>
                                        <p:strVal val="visible"/>
                                      </p:to>
                                    </p:set>
                                    <p:animEffect transition="in" filter="checkerboard(across)">
                                      <p:cBhvr>
                                        <p:cTn id="19" dur="500"/>
                                        <p:tgtEl>
                                          <p:spTgt spid="205827">
                                            <p:txEl>
                                              <p:pRg st="2" end="2"/>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5827">
                                            <p:txEl>
                                              <p:pRg st="3" end="3"/>
                                            </p:txEl>
                                          </p:spTgt>
                                        </p:tgtEl>
                                        <p:attrNameLst>
                                          <p:attrName>style.visibility</p:attrName>
                                        </p:attrNameLst>
                                      </p:cBhvr>
                                      <p:to>
                                        <p:strVal val="visible"/>
                                      </p:to>
                                    </p:set>
                                    <p:animEffect transition="in" filter="checkerboard(across)">
                                      <p:cBhvr>
                                        <p:cTn id="22" dur="500"/>
                                        <p:tgtEl>
                                          <p:spTgt spid="205827">
                                            <p:txEl>
                                              <p:pRg st="3" end="3"/>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05827">
                                            <p:txEl>
                                              <p:pRg st="4" end="4"/>
                                            </p:txEl>
                                          </p:spTgt>
                                        </p:tgtEl>
                                        <p:attrNameLst>
                                          <p:attrName>style.visibility</p:attrName>
                                        </p:attrNameLst>
                                      </p:cBhvr>
                                      <p:to>
                                        <p:strVal val="visible"/>
                                      </p:to>
                                    </p:set>
                                    <p:animEffect transition="in" filter="checkerboard(across)">
                                      <p:cBhvr>
                                        <p:cTn id="25" dur="500"/>
                                        <p:tgtEl>
                                          <p:spTgt spid="205827">
                                            <p:txEl>
                                              <p:pRg st="4" end="4"/>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05827">
                                            <p:txEl>
                                              <p:pRg st="5" end="5"/>
                                            </p:txEl>
                                          </p:spTgt>
                                        </p:tgtEl>
                                        <p:attrNameLst>
                                          <p:attrName>style.visibility</p:attrName>
                                        </p:attrNameLst>
                                      </p:cBhvr>
                                      <p:to>
                                        <p:strVal val="visible"/>
                                      </p:to>
                                    </p:set>
                                    <p:animEffect transition="in" filter="checkerboard(across)">
                                      <p:cBhvr>
                                        <p:cTn id="28" dur="500"/>
                                        <p:tgtEl>
                                          <p:spTgt spid="205827">
                                            <p:txEl>
                                              <p:pRg st="5" end="5"/>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05827">
                                            <p:txEl>
                                              <p:pRg st="6" end="6"/>
                                            </p:txEl>
                                          </p:spTgt>
                                        </p:tgtEl>
                                        <p:attrNameLst>
                                          <p:attrName>style.visibility</p:attrName>
                                        </p:attrNameLst>
                                      </p:cBhvr>
                                      <p:to>
                                        <p:strVal val="visible"/>
                                      </p:to>
                                    </p:set>
                                    <p:animEffect transition="in" filter="checkerboard(across)">
                                      <p:cBhvr>
                                        <p:cTn id="31" dur="500"/>
                                        <p:tgtEl>
                                          <p:spTgt spid="205827">
                                            <p:txEl>
                                              <p:pRg st="6" end="6"/>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05827">
                                            <p:txEl>
                                              <p:pRg st="7" end="7"/>
                                            </p:txEl>
                                          </p:spTgt>
                                        </p:tgtEl>
                                        <p:attrNameLst>
                                          <p:attrName>style.visibility</p:attrName>
                                        </p:attrNameLst>
                                      </p:cBhvr>
                                      <p:to>
                                        <p:strVal val="visible"/>
                                      </p:to>
                                    </p:set>
                                    <p:animEffect transition="in" filter="checkerboard(across)">
                                      <p:cBhvr>
                                        <p:cTn id="34" dur="500"/>
                                        <p:tgtEl>
                                          <p:spTgt spid="205827">
                                            <p:txEl>
                                              <p:pRg st="7" end="7"/>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05827">
                                            <p:txEl>
                                              <p:pRg st="8" end="8"/>
                                            </p:txEl>
                                          </p:spTgt>
                                        </p:tgtEl>
                                        <p:attrNameLst>
                                          <p:attrName>style.visibility</p:attrName>
                                        </p:attrNameLst>
                                      </p:cBhvr>
                                      <p:to>
                                        <p:strVal val="visible"/>
                                      </p:to>
                                    </p:set>
                                    <p:animEffect transition="in" filter="checkerboard(across)">
                                      <p:cBhvr>
                                        <p:cTn id="37" dur="500"/>
                                        <p:tgtEl>
                                          <p:spTgt spid="205827">
                                            <p:txEl>
                                              <p:pRg st="8" end="8"/>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05827">
                                            <p:txEl>
                                              <p:pRg st="9" end="9"/>
                                            </p:txEl>
                                          </p:spTgt>
                                        </p:tgtEl>
                                        <p:attrNameLst>
                                          <p:attrName>style.visibility</p:attrName>
                                        </p:attrNameLst>
                                      </p:cBhvr>
                                      <p:to>
                                        <p:strVal val="visible"/>
                                      </p:to>
                                    </p:set>
                                    <p:animEffect transition="in" filter="checkerboard(across)">
                                      <p:cBhvr>
                                        <p:cTn id="40" dur="500"/>
                                        <p:tgtEl>
                                          <p:spTgt spid="205827">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05827">
                                            <p:txEl>
                                              <p:pRg st="10" end="10"/>
                                            </p:txEl>
                                          </p:spTgt>
                                        </p:tgtEl>
                                        <p:attrNameLst>
                                          <p:attrName>style.visibility</p:attrName>
                                        </p:attrNameLst>
                                      </p:cBhvr>
                                      <p:to>
                                        <p:strVal val="visible"/>
                                      </p:to>
                                    </p:set>
                                    <p:animEffect transition="in" filter="checkerboard(across)">
                                      <p:cBhvr>
                                        <p:cTn id="45" dur="500"/>
                                        <p:tgtEl>
                                          <p:spTgt spid="205827">
                                            <p:txEl>
                                              <p:pRg st="10" end="10"/>
                                            </p:txEl>
                                          </p:spTgt>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05827">
                                            <p:txEl>
                                              <p:pRg st="11" end="11"/>
                                            </p:txEl>
                                          </p:spTgt>
                                        </p:tgtEl>
                                        <p:attrNameLst>
                                          <p:attrName>style.visibility</p:attrName>
                                        </p:attrNameLst>
                                      </p:cBhvr>
                                      <p:to>
                                        <p:strVal val="visible"/>
                                      </p:to>
                                    </p:set>
                                    <p:animEffect transition="in" filter="checkerboard(across)">
                                      <p:cBhvr>
                                        <p:cTn id="48" dur="500"/>
                                        <p:tgtEl>
                                          <p:spTgt spid="205827">
                                            <p:txEl>
                                              <p:pRg st="11" end="11"/>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nodeType="clickEffect">
                                  <p:stCondLst>
                                    <p:cond delay="0"/>
                                  </p:stCondLst>
                                  <p:childTnLst>
                                    <p:set>
                                      <p:cBhvr>
                                        <p:cTn id="52" dur="1" fill="hold">
                                          <p:stCondLst>
                                            <p:cond delay="0"/>
                                          </p:stCondLst>
                                        </p:cTn>
                                        <p:tgtEl>
                                          <p:spTgt spid="205828"/>
                                        </p:tgtEl>
                                        <p:attrNameLst>
                                          <p:attrName>style.visibility</p:attrName>
                                        </p:attrNameLst>
                                      </p:cBhvr>
                                      <p:to>
                                        <p:strVal val="visible"/>
                                      </p:to>
                                    </p:set>
                                    <p:animEffect transition="in" filter="box(out)">
                                      <p:cBhvr>
                                        <p:cTn id="53"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P spid="2058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3</a:t>
            </a:r>
          </a:p>
        </p:txBody>
      </p:sp>
      <p:sp>
        <p:nvSpPr>
          <p:cNvPr id="206851" name="Rectangle 3"/>
          <p:cNvSpPr>
            <a:spLocks noChangeArrowheads="1"/>
          </p:cNvSpPr>
          <p:nvPr/>
        </p:nvSpPr>
        <p:spPr bwMode="auto">
          <a:xfrm>
            <a:off x="250825" y="1196975"/>
            <a:ext cx="6408738" cy="5256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nSpc>
                <a:spcPct val="80000"/>
              </a:lnSpc>
            </a:pPr>
            <a:r>
              <a:rPr lang="en-US" altLang="zh-CN" sz="2600"/>
              <a:t>#include &lt;stdio.h&gt;</a:t>
            </a:r>
          </a:p>
          <a:p>
            <a:pPr>
              <a:lnSpc>
                <a:spcPct val="80000"/>
              </a:lnSpc>
            </a:pPr>
            <a:r>
              <a:rPr lang="en-US" altLang="zh-CN" sz="2600"/>
              <a:t>int main()</a:t>
            </a:r>
          </a:p>
          <a:p>
            <a:pPr>
              <a:lnSpc>
                <a:spcPct val="80000"/>
              </a:lnSpc>
            </a:pPr>
            <a:r>
              <a:rPr lang="en-US" altLang="zh-CN" sz="2600"/>
              <a:t>{</a:t>
            </a:r>
          </a:p>
          <a:p>
            <a:pPr>
              <a:lnSpc>
                <a:spcPct val="80000"/>
              </a:lnSpc>
            </a:pPr>
            <a:r>
              <a:rPr lang="en-US" altLang="zh-CN" sz="2600"/>
              <a:t>   int x,y,z;</a:t>
            </a:r>
          </a:p>
          <a:p>
            <a:pPr>
              <a:lnSpc>
                <a:spcPct val="80000"/>
              </a:lnSpc>
            </a:pPr>
            <a:r>
              <a:rPr lang="en-US" altLang="zh-CN" sz="2600"/>
              <a:t>   printf("Men \t Women \t Children\n");</a:t>
            </a:r>
          </a:p>
          <a:p>
            <a:pPr>
              <a:lnSpc>
                <a:spcPct val="80000"/>
              </a:lnSpc>
            </a:pPr>
            <a:r>
              <a:rPr lang="en-US" altLang="zh-CN" sz="2600"/>
              <a:t>   for (x=0; x&lt;=16; x++)</a:t>
            </a:r>
          </a:p>
          <a:p>
            <a:pPr>
              <a:lnSpc>
                <a:spcPct val="80000"/>
              </a:lnSpc>
            </a:pPr>
            <a:r>
              <a:rPr lang="en-US" altLang="zh-CN" sz="2600"/>
              <a:t>      for (y=0; y&lt;=25; y++)</a:t>
            </a:r>
          </a:p>
          <a:p>
            <a:pPr>
              <a:lnSpc>
                <a:spcPct val="80000"/>
              </a:lnSpc>
            </a:pPr>
            <a:r>
              <a:rPr lang="en-US" altLang="zh-CN" sz="2600"/>
              <a:t>      {</a:t>
            </a:r>
          </a:p>
          <a:p>
            <a:pPr>
              <a:lnSpc>
                <a:spcPct val="80000"/>
              </a:lnSpc>
            </a:pPr>
            <a:r>
              <a:rPr lang="en-US" altLang="zh-CN" sz="2600"/>
              <a:t>          z = 30 - x - y;</a:t>
            </a:r>
          </a:p>
          <a:p>
            <a:pPr>
              <a:lnSpc>
                <a:spcPct val="80000"/>
              </a:lnSpc>
            </a:pPr>
            <a:r>
              <a:rPr lang="en-US" altLang="zh-CN" sz="2600"/>
              <a:t>          if (3*x+2*y+z == 50)</a:t>
            </a:r>
          </a:p>
          <a:p>
            <a:pPr>
              <a:lnSpc>
                <a:spcPct val="80000"/>
              </a:lnSpc>
            </a:pPr>
            <a:r>
              <a:rPr lang="en-US" altLang="zh-CN" sz="2600"/>
              <a:t>              printf("%3d \t %5d \t %8d\n",x,y,z);</a:t>
            </a:r>
          </a:p>
          <a:p>
            <a:pPr>
              <a:lnSpc>
                <a:spcPct val="80000"/>
              </a:lnSpc>
            </a:pPr>
            <a:r>
              <a:rPr lang="en-US" altLang="zh-CN" sz="2600"/>
              <a:t>      }</a:t>
            </a:r>
          </a:p>
          <a:p>
            <a:pPr>
              <a:lnSpc>
                <a:spcPct val="80000"/>
              </a:lnSpc>
            </a:pPr>
            <a:r>
              <a:rPr lang="en-US" altLang="zh-CN" sz="2600"/>
              <a:t>    return 0;</a:t>
            </a:r>
          </a:p>
          <a:p>
            <a:pPr>
              <a:lnSpc>
                <a:spcPct val="80000"/>
              </a:lnSpc>
            </a:pPr>
            <a:r>
              <a:rPr lang="en-US" altLang="zh-CN" sz="2600"/>
              <a:t>}</a:t>
            </a:r>
          </a:p>
        </p:txBody>
      </p:sp>
      <p:graphicFrame>
        <p:nvGraphicFramePr>
          <p:cNvPr id="206852" name="Object 4"/>
          <p:cNvGraphicFramePr>
            <a:graphicFrameLocks noGrp="1" noChangeAspect="1"/>
          </p:cNvGraphicFramePr>
          <p:nvPr>
            <p:ph idx="1"/>
          </p:nvPr>
        </p:nvGraphicFramePr>
        <p:xfrm>
          <a:off x="6011863" y="1125538"/>
          <a:ext cx="2779712" cy="3529012"/>
        </p:xfrm>
        <a:graphic>
          <a:graphicData uri="http://schemas.openxmlformats.org/presentationml/2006/ole">
            <mc:AlternateContent xmlns:mc="http://schemas.openxmlformats.org/markup-compatibility/2006">
              <mc:Choice xmlns:v="urn:schemas-microsoft-com:vml" Requires="v">
                <p:oleObj spid="_x0000_s60429" name="图片" r:id="rId3" imgW="2028035" imgH="1866667" progId="StaticDib">
                  <p:embed/>
                </p:oleObj>
              </mc:Choice>
              <mc:Fallback>
                <p:oleObj name="图片" r:id="rId3" imgW="2028035" imgH="1866667" progId="StaticDib">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125538"/>
                        <a:ext cx="2779712"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3" name="Text Box 5"/>
          <p:cNvSpPr txBox="1">
            <a:spLocks noChangeArrowheads="1"/>
          </p:cNvSpPr>
          <p:nvPr/>
        </p:nvSpPr>
        <p:spPr bwMode="auto">
          <a:xfrm>
            <a:off x="3419475" y="1196975"/>
            <a:ext cx="2378075" cy="538163"/>
          </a:xfrm>
          <a:prstGeom prst="rect">
            <a:avLst/>
          </a:prstGeom>
          <a:noFill/>
          <a:ln w="19050"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50000"/>
              </a:spcBef>
              <a:buClrTx/>
              <a:buFontTx/>
              <a:buNone/>
            </a:pPr>
            <a:r>
              <a:rPr lang="zh-CN" altLang="en-US" b="1">
                <a:latin typeface="Arial" panose="020B0604020202020204" pitchFamily="34" charset="0"/>
                <a:ea typeface="黑体" panose="02010609060101010101" pitchFamily="49" charset="-122"/>
              </a:rPr>
              <a:t>改进</a:t>
            </a:r>
            <a:r>
              <a:rPr lang="zh-CN" altLang="en-US" b="1">
                <a:solidFill>
                  <a:srgbClr val="FF0000"/>
                </a:solidFill>
                <a:latin typeface="Arial" panose="020B0604020202020204" pitchFamily="34" charset="0"/>
                <a:ea typeface="黑体" panose="02010609060101010101" pitchFamily="49" charset="-122"/>
              </a:rPr>
              <a:t>穷举算法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206853"/>
                                        </p:tgtEl>
                                        <p:attrNameLst>
                                          <p:attrName>style.visibility</p:attrName>
                                        </p:attrNameLst>
                                      </p:cBhvr>
                                      <p:to>
                                        <p:strVal val="visible"/>
                                      </p:to>
                                    </p:set>
                                    <p:anim calcmode="lin" valueType="num">
                                      <p:cBhvr>
                                        <p:cTn id="7" dur="500" fill="hold"/>
                                        <p:tgtEl>
                                          <p:spTgt spid="206853"/>
                                        </p:tgtEl>
                                        <p:attrNameLst>
                                          <p:attrName>ppt_w</p:attrName>
                                        </p:attrNameLst>
                                      </p:cBhvr>
                                      <p:tavLst>
                                        <p:tav tm="0">
                                          <p:val>
                                            <p:fltVal val="0"/>
                                          </p:val>
                                        </p:tav>
                                        <p:tav tm="100000">
                                          <p:val>
                                            <p:strVal val="#ppt_w"/>
                                          </p:val>
                                        </p:tav>
                                      </p:tavLst>
                                    </p:anim>
                                    <p:anim calcmode="lin" valueType="num">
                                      <p:cBhvr>
                                        <p:cTn id="8" dur="500" fill="hold"/>
                                        <p:tgtEl>
                                          <p:spTgt spid="20685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06851"/>
                                        </p:tgtEl>
                                        <p:attrNameLst>
                                          <p:attrName>style.visibility</p:attrName>
                                        </p:attrNameLst>
                                      </p:cBhvr>
                                      <p:to>
                                        <p:strVal val="visible"/>
                                      </p:to>
                                    </p:set>
                                    <p:animEffect transition="in" filter="checkerboard(across)">
                                      <p:cBhvr>
                                        <p:cTn id="13" dur="500"/>
                                        <p:tgtEl>
                                          <p:spTgt spid="206851"/>
                                        </p:tgtEl>
                                      </p:cBhvr>
                                    </p:animEffect>
                                  </p:childTnLst>
                                </p:cTn>
                              </p:par>
                            </p:childTnLst>
                          </p:cTn>
                        </p:par>
                        <p:par>
                          <p:cTn id="14" fill="hold" nodeType="afterGroup">
                            <p:stCondLst>
                              <p:cond delay="500"/>
                            </p:stCondLst>
                            <p:childTnLst>
                              <p:par>
                                <p:cTn id="15" presetID="20" presetClass="entr" presetSubtype="0" fill="hold" nodeType="afterEffect">
                                  <p:stCondLst>
                                    <p:cond delay="0"/>
                                  </p:stCondLst>
                                  <p:childTnLst>
                                    <p:set>
                                      <p:cBhvr>
                                        <p:cTn id="16" dur="1" fill="hold">
                                          <p:stCondLst>
                                            <p:cond delay="0"/>
                                          </p:stCondLst>
                                        </p:cTn>
                                        <p:tgtEl>
                                          <p:spTgt spid="206852"/>
                                        </p:tgtEl>
                                        <p:attrNameLst>
                                          <p:attrName>style.visibility</p:attrName>
                                        </p:attrNameLst>
                                      </p:cBhvr>
                                      <p:to>
                                        <p:strVal val="visible"/>
                                      </p:to>
                                    </p:set>
                                    <p:animEffect transition="in" filter="wedge">
                                      <p:cBhvr>
                                        <p:cTn id="17" dur="2000"/>
                                        <p:tgtEl>
                                          <p:spTgt spid="206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p:bldP spid="2068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r>
              <a:rPr lang="zh-CN" altLang="en-US" smtClean="0">
                <a:solidFill>
                  <a:schemeClr val="bg2"/>
                </a:solidFill>
              </a:rPr>
              <a:t>循环综合练习</a:t>
            </a:r>
          </a:p>
        </p:txBody>
      </p:sp>
      <p:sp>
        <p:nvSpPr>
          <p:cNvPr id="207875" name="Rectangle 3"/>
          <p:cNvSpPr>
            <a:spLocks noGrp="1" noChangeArrowheads="1"/>
          </p:cNvSpPr>
          <p:nvPr>
            <p:ph type="body" idx="1"/>
          </p:nvPr>
        </p:nvSpPr>
        <p:spPr>
          <a:xfrm>
            <a:off x="250825" y="1196975"/>
            <a:ext cx="8507413" cy="54006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indent="0"/>
            <a:r>
              <a:rPr kumimoji="1" lang="en-US" altLang="zh-CN" smtClean="0">
                <a:solidFill>
                  <a:srgbClr val="0000FF"/>
                </a:solidFill>
                <a:latin typeface="楷体_GB2312" pitchFamily="49" charset="-122"/>
                <a:ea typeface="楷体_GB2312" pitchFamily="49" charset="-122"/>
              </a:rPr>
              <a:t>【</a:t>
            </a:r>
            <a:r>
              <a:rPr kumimoji="1" lang="zh-CN" altLang="en-US" smtClean="0">
                <a:solidFill>
                  <a:srgbClr val="0000FF"/>
                </a:solidFill>
                <a:latin typeface="楷体_GB2312" pitchFamily="49" charset="-122"/>
                <a:ea typeface="楷体_GB2312" pitchFamily="49" charset="-122"/>
              </a:rPr>
              <a:t>练习</a:t>
            </a:r>
            <a:r>
              <a:rPr kumimoji="1" lang="en-US" altLang="zh-CN" smtClean="0">
                <a:solidFill>
                  <a:srgbClr val="0000FF"/>
                </a:solidFill>
                <a:latin typeface="楷体_GB2312" pitchFamily="49" charset="-122"/>
                <a:ea typeface="楷体_GB2312" pitchFamily="49" charset="-122"/>
              </a:rPr>
              <a:t>】</a:t>
            </a:r>
            <a:r>
              <a:rPr lang="zh-CN" altLang="en-US" smtClean="0">
                <a:latin typeface="楷体_GB2312" pitchFamily="49" charset="-122"/>
                <a:ea typeface="楷体_GB2312" pitchFamily="49" charset="-122"/>
              </a:rPr>
              <a:t>用</a:t>
            </a:r>
            <a:r>
              <a:rPr lang="en-US" altLang="zh-CN" smtClean="0">
                <a:latin typeface="楷体_GB2312" pitchFamily="49" charset="-122"/>
                <a:ea typeface="楷体_GB2312" pitchFamily="49" charset="-122"/>
              </a:rPr>
              <a:t>50</a:t>
            </a:r>
            <a:r>
              <a:rPr lang="zh-CN" altLang="en-US" smtClean="0">
                <a:latin typeface="楷体_GB2312" pitchFamily="49" charset="-122"/>
                <a:ea typeface="楷体_GB2312" pitchFamily="49" charset="-122"/>
              </a:rPr>
              <a:t>元钱买了三种水果共</a:t>
            </a:r>
            <a:r>
              <a:rPr lang="en-US" altLang="zh-CN" smtClean="0">
                <a:latin typeface="楷体_GB2312" pitchFamily="49" charset="-122"/>
                <a:ea typeface="楷体_GB2312" pitchFamily="49" charset="-122"/>
              </a:rPr>
              <a:t>100</a:t>
            </a:r>
            <a:r>
              <a:rPr lang="zh-CN" altLang="en-US" smtClean="0">
                <a:latin typeface="楷体_GB2312" pitchFamily="49" charset="-122"/>
                <a:ea typeface="楷体_GB2312" pitchFamily="49" charset="-122"/>
              </a:rPr>
              <a:t>个。西瓜</a:t>
            </a:r>
            <a:r>
              <a:rPr lang="en-US" altLang="zh-CN" smtClean="0">
                <a:latin typeface="楷体_GB2312" pitchFamily="49" charset="-122"/>
                <a:ea typeface="楷体_GB2312" pitchFamily="49" charset="-122"/>
              </a:rPr>
              <a:t>5</a:t>
            </a:r>
            <a:r>
              <a:rPr lang="zh-CN" altLang="en-US" smtClean="0">
                <a:latin typeface="楷体_GB2312" pitchFamily="49" charset="-122"/>
                <a:ea typeface="楷体_GB2312" pitchFamily="49" charset="-122"/>
              </a:rPr>
              <a:t>元一个，苹果</a:t>
            </a: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元一个，桔子</a:t>
            </a:r>
            <a:r>
              <a:rPr lang="en-US" altLang="zh-CN" smtClean="0">
                <a:latin typeface="楷体_GB2312" pitchFamily="49" charset="-122"/>
                <a:ea typeface="楷体_GB2312" pitchFamily="49" charset="-122"/>
              </a:rPr>
              <a:t>1</a:t>
            </a:r>
            <a:r>
              <a:rPr lang="zh-CN" altLang="en-US" smtClean="0">
                <a:latin typeface="楷体_GB2312" pitchFamily="49" charset="-122"/>
                <a:ea typeface="楷体_GB2312" pitchFamily="49" charset="-122"/>
              </a:rPr>
              <a:t>元</a:t>
            </a:r>
            <a:r>
              <a:rPr lang="en-US" altLang="zh-CN" smtClean="0">
                <a:latin typeface="楷体_GB2312" pitchFamily="49" charset="-122"/>
                <a:ea typeface="楷体_GB2312" pitchFamily="49" charset="-122"/>
              </a:rPr>
              <a:t>3</a:t>
            </a:r>
            <a:r>
              <a:rPr lang="zh-CN" altLang="en-US" smtClean="0">
                <a:latin typeface="楷体_GB2312" pitchFamily="49" charset="-122"/>
                <a:ea typeface="楷体_GB2312" pitchFamily="49" charset="-122"/>
              </a:rPr>
              <a:t>个，设计一程序输出每种水果各买了几个。 </a:t>
            </a:r>
          </a:p>
          <a:p>
            <a:pPr marL="0" indent="0"/>
            <a:endParaRPr lang="zh-CN" altLang="en-US" smtClean="0">
              <a:latin typeface="楷体_GB2312" pitchFamily="49" charset="-122"/>
              <a:ea typeface="楷体_GB2312" pitchFamily="49" charset="-122"/>
            </a:endParaRPr>
          </a:p>
          <a:p>
            <a:pPr marL="0" indent="0"/>
            <a:endParaRPr lang="zh-CN" altLang="en-US" smtClean="0">
              <a:latin typeface="楷体_GB2312" pitchFamily="49" charset="-122"/>
              <a:ea typeface="楷体_GB2312" pitchFamily="49" charset="-122"/>
            </a:endParaRPr>
          </a:p>
          <a:p>
            <a:pPr marL="0" indent="0"/>
            <a:endParaRPr lang="zh-CN" altLang="en-US" smtClean="0">
              <a:latin typeface="楷体_GB2312" pitchFamily="49" charset="-122"/>
              <a:ea typeface="楷体_GB2312" pitchFamily="49" charset="-122"/>
            </a:endParaRPr>
          </a:p>
          <a:p>
            <a:pPr marL="0" indent="0"/>
            <a:endParaRPr lang="zh-CN" altLang="en-US" smtClean="0">
              <a:latin typeface="楷体_GB2312" pitchFamily="49" charset="-122"/>
              <a:ea typeface="楷体_GB2312" pitchFamily="49" charset="-122"/>
            </a:endParaRPr>
          </a:p>
          <a:p>
            <a:pPr marL="0" indent="0"/>
            <a:endParaRPr lang="zh-CN" altLang="en-US" smtClean="0">
              <a:latin typeface="楷体_GB2312" pitchFamily="49" charset="-122"/>
              <a:ea typeface="楷体_GB2312" pitchFamily="49" charset="-122"/>
            </a:endParaRPr>
          </a:p>
          <a:p>
            <a:pPr marL="0" indent="0"/>
            <a:r>
              <a:rPr lang="zh-CN" altLang="en-US" smtClean="0">
                <a:solidFill>
                  <a:srgbClr val="0000FF"/>
                </a:solidFill>
                <a:latin typeface="楷体_GB2312" pitchFamily="49" charset="-122"/>
                <a:ea typeface="楷体_GB2312" pitchFamily="49" charset="-122"/>
              </a:rPr>
              <a:t>解题思路</a:t>
            </a:r>
            <a:r>
              <a:rPr lang="zh-CN" altLang="en-US" smtClean="0">
                <a:latin typeface="楷体_GB2312" pitchFamily="49" charset="-122"/>
                <a:ea typeface="楷体_GB2312" pitchFamily="49" charset="-122"/>
              </a:rPr>
              <a:t>：两个约束条件。</a:t>
            </a:r>
          </a:p>
          <a:p>
            <a:pPr marL="627063" lvl="1"/>
            <a:r>
              <a:rPr lang="zh-CN" altLang="en-US" smtClean="0">
                <a:latin typeface="楷体_GB2312" pitchFamily="49" charset="-122"/>
                <a:ea typeface="楷体_GB2312" pitchFamily="49" charset="-122"/>
              </a:rPr>
              <a:t>三种水果共</a:t>
            </a:r>
            <a:r>
              <a:rPr lang="en-US" altLang="zh-CN" smtClean="0">
                <a:latin typeface="楷体_GB2312" pitchFamily="49" charset="-122"/>
                <a:ea typeface="楷体_GB2312" pitchFamily="49" charset="-122"/>
              </a:rPr>
              <a:t>100</a:t>
            </a:r>
            <a:r>
              <a:rPr lang="zh-CN" altLang="en-US" smtClean="0">
                <a:latin typeface="楷体_GB2312" pitchFamily="49" charset="-122"/>
                <a:ea typeface="楷体_GB2312" pitchFamily="49" charset="-122"/>
              </a:rPr>
              <a:t>个： </a:t>
            </a:r>
            <a:r>
              <a:rPr lang="en-US" altLang="zh-CN" smtClean="0">
                <a:latin typeface="楷体_GB2312" pitchFamily="49" charset="-122"/>
                <a:ea typeface="楷体_GB2312" pitchFamily="49" charset="-122"/>
              </a:rPr>
              <a:t>melon+apple+orange=100</a:t>
            </a:r>
          </a:p>
          <a:p>
            <a:pPr marL="627063" lvl="1"/>
            <a:r>
              <a:rPr lang="zh-CN" altLang="en-US" smtClean="0">
                <a:latin typeface="楷体_GB2312" pitchFamily="49" charset="-122"/>
                <a:ea typeface="楷体_GB2312" pitchFamily="49" charset="-122"/>
              </a:rPr>
              <a:t>三种水果共花</a:t>
            </a:r>
            <a:r>
              <a:rPr lang="en-US" altLang="zh-CN" smtClean="0">
                <a:latin typeface="楷体_GB2312" pitchFamily="49" charset="-122"/>
                <a:ea typeface="楷体_GB2312" pitchFamily="49" charset="-122"/>
              </a:rPr>
              <a:t>50</a:t>
            </a:r>
            <a:r>
              <a:rPr lang="zh-CN" altLang="en-US" smtClean="0">
                <a:latin typeface="楷体_GB2312" pitchFamily="49" charset="-122"/>
                <a:ea typeface="楷体_GB2312" pitchFamily="49" charset="-122"/>
              </a:rPr>
              <a:t>元：</a:t>
            </a:r>
            <a:r>
              <a:rPr lang="en-US" altLang="zh-CN" smtClean="0">
                <a:latin typeface="楷体_GB2312" pitchFamily="49" charset="-122"/>
                <a:ea typeface="楷体_GB2312" pitchFamily="49" charset="-122"/>
              </a:rPr>
              <a:t>5*melon+apple+orange/3=50</a:t>
            </a:r>
          </a:p>
        </p:txBody>
      </p:sp>
      <p:pic>
        <p:nvPicPr>
          <p:cNvPr id="207876" name="Picture 4" descr="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781300"/>
            <a:ext cx="44291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checkerboard(across)">
                                      <p:cBhvr>
                                        <p:cTn id="7" dur="500"/>
                                        <p:tgtEl>
                                          <p:spTgt spid="207875">
                                            <p:txEl>
                                              <p:pRg st="0" end="0"/>
                                            </p:txEl>
                                          </p:spTgt>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207876"/>
                                        </p:tgtEl>
                                        <p:attrNameLst>
                                          <p:attrName>style.visibility</p:attrName>
                                        </p:attrNameLst>
                                      </p:cBhvr>
                                      <p:to>
                                        <p:strVal val="visible"/>
                                      </p:to>
                                    </p:set>
                                    <p:animEffect transition="in" filter="box(out)">
                                      <p:cBhvr>
                                        <p:cTn id="11" dur="500"/>
                                        <p:tgtEl>
                                          <p:spTgt spid="2078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07875">
                                            <p:txEl>
                                              <p:pRg st="6" end="6"/>
                                            </p:txEl>
                                          </p:spTgt>
                                        </p:tgtEl>
                                        <p:attrNameLst>
                                          <p:attrName>style.visibility</p:attrName>
                                        </p:attrNameLst>
                                      </p:cBhvr>
                                      <p:to>
                                        <p:strVal val="visible"/>
                                      </p:to>
                                    </p:set>
                                    <p:animEffect transition="in" filter="wipe(left)">
                                      <p:cBhvr>
                                        <p:cTn id="16" dur="500"/>
                                        <p:tgtEl>
                                          <p:spTgt spid="207875">
                                            <p:txEl>
                                              <p:pRg st="6" end="6"/>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07875">
                                            <p:txEl>
                                              <p:pRg st="7" end="7"/>
                                            </p:txEl>
                                          </p:spTgt>
                                        </p:tgtEl>
                                        <p:attrNameLst>
                                          <p:attrName>style.visibility</p:attrName>
                                        </p:attrNameLst>
                                      </p:cBhvr>
                                      <p:to>
                                        <p:strVal val="visible"/>
                                      </p:to>
                                    </p:set>
                                    <p:animEffect transition="in" filter="wipe(left)">
                                      <p:cBhvr>
                                        <p:cTn id="20" dur="500"/>
                                        <p:tgtEl>
                                          <p:spTgt spid="207875">
                                            <p:txEl>
                                              <p:pRg st="7" end="7"/>
                                            </p:txEl>
                                          </p:spTgt>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07875">
                                            <p:txEl>
                                              <p:pRg st="8" end="8"/>
                                            </p:txEl>
                                          </p:spTgt>
                                        </p:tgtEl>
                                        <p:attrNameLst>
                                          <p:attrName>style.visibility</p:attrName>
                                        </p:attrNameLst>
                                      </p:cBhvr>
                                      <p:to>
                                        <p:strVal val="visible"/>
                                      </p:to>
                                    </p:set>
                                    <p:animEffect transition="in" filter="wipe(left)">
                                      <p:cBhvr>
                                        <p:cTn id="24" dur="500"/>
                                        <p:tgtEl>
                                          <p:spTgt spid="207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r>
              <a:rPr lang="zh-CN" altLang="en-US" smtClean="0">
                <a:solidFill>
                  <a:schemeClr val="bg2"/>
                </a:solidFill>
              </a:rPr>
              <a:t>循环综合练习</a:t>
            </a:r>
          </a:p>
        </p:txBody>
      </p:sp>
      <p:sp>
        <p:nvSpPr>
          <p:cNvPr id="208899" name="Rectangle 3"/>
          <p:cNvSpPr>
            <a:spLocks noGrp="1" noChangeArrowheads="1"/>
          </p:cNvSpPr>
          <p:nvPr>
            <p:ph type="body" idx="1"/>
          </p:nvPr>
        </p:nvSpPr>
        <p:spPr>
          <a:xfrm>
            <a:off x="250825" y="1241425"/>
            <a:ext cx="8893175" cy="52117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000" smtClean="0">
                <a:ea typeface="宋体" panose="02010600030101010101" pitchFamily="2" charset="-122"/>
              </a:rPr>
              <a:t>#include &lt;stdio.h&gt;</a:t>
            </a:r>
          </a:p>
          <a:p>
            <a:r>
              <a:rPr lang="en-US" altLang="zh-CN" sz="2000" smtClean="0">
                <a:ea typeface="宋体" panose="02010600030101010101" pitchFamily="2" charset="-122"/>
              </a:rPr>
              <a:t>int main()</a:t>
            </a:r>
          </a:p>
          <a:p>
            <a:r>
              <a:rPr lang="en-US" altLang="zh-CN" sz="2000" smtClean="0">
                <a:ea typeface="宋体" panose="02010600030101010101" pitchFamily="2" charset="-122"/>
              </a:rPr>
              <a:t>{</a:t>
            </a:r>
          </a:p>
          <a:p>
            <a:r>
              <a:rPr lang="en-US" altLang="zh-CN" sz="2000" smtClean="0">
                <a:ea typeface="宋体" panose="02010600030101010101" pitchFamily="2" charset="-122"/>
              </a:rPr>
              <a:t>    int  melon, apple, orange;  //</a:t>
            </a:r>
            <a:r>
              <a:rPr lang="zh-CN" altLang="en-US" sz="2000" smtClean="0">
                <a:ea typeface="黑体" panose="02010609060101010101" pitchFamily="49" charset="-122"/>
              </a:rPr>
              <a:t>分别表示西瓜数、苹果数和桔子数</a:t>
            </a:r>
          </a:p>
          <a:p>
            <a:r>
              <a:rPr lang="zh-CN" altLang="en-US" sz="2000" smtClean="0">
                <a:ea typeface="黑体" panose="02010609060101010101" pitchFamily="49" charset="-122"/>
              </a:rPr>
              <a:t>    </a:t>
            </a:r>
            <a:r>
              <a:rPr lang="en-US" altLang="zh-CN" sz="2000" smtClean="0">
                <a:ea typeface="宋体" panose="02010600030101010101" pitchFamily="2" charset="-122"/>
              </a:rPr>
              <a:t>for (melon=1; melon&lt;10; ++melon)   // </a:t>
            </a:r>
            <a:r>
              <a:rPr lang="zh-CN" altLang="en-US" sz="2000" smtClean="0">
                <a:ea typeface="黑体" panose="02010609060101010101" pitchFamily="49" charset="-122"/>
              </a:rPr>
              <a:t>可能的西瓜数</a:t>
            </a:r>
          </a:p>
          <a:p>
            <a:r>
              <a:rPr lang="zh-CN" altLang="en-US" sz="2000" smtClean="0">
                <a:ea typeface="黑体" panose="02010609060101010101" pitchFamily="49" charset="-122"/>
              </a:rPr>
              <a:t>    </a:t>
            </a:r>
            <a:r>
              <a:rPr lang="en-US" altLang="zh-CN" sz="2000" smtClean="0">
                <a:ea typeface="宋体" panose="02010600030101010101" pitchFamily="2" charset="-122"/>
              </a:rPr>
              <a:t>{   for( apple=1; apple &lt; 50 - 5 * melon; ++apple)   //</a:t>
            </a:r>
            <a:r>
              <a:rPr lang="zh-CN" altLang="en-US" sz="2000" smtClean="0">
                <a:ea typeface="黑体" panose="02010609060101010101" pitchFamily="49" charset="-122"/>
              </a:rPr>
              <a:t>可能的苹果数</a:t>
            </a:r>
          </a:p>
          <a:p>
            <a:r>
              <a:rPr lang="zh-CN" altLang="en-US" sz="2000" smtClean="0">
                <a:ea typeface="黑体" panose="02010609060101010101" pitchFamily="49" charset="-122"/>
              </a:rPr>
              <a:t>        </a:t>
            </a:r>
            <a:r>
              <a:rPr lang="en-US" altLang="zh-CN" sz="2000" smtClean="0">
                <a:ea typeface="宋体" panose="02010600030101010101" pitchFamily="2" charset="-122"/>
              </a:rPr>
              <a:t>{   orange = 3*(50-5*melon-apple);  // </a:t>
            </a:r>
            <a:r>
              <a:rPr lang="zh-CN" altLang="en-US" sz="2000" smtClean="0">
                <a:ea typeface="黑体" panose="02010609060101010101" pitchFamily="49" charset="-122"/>
              </a:rPr>
              <a:t>剩下的钱全买了桔子</a:t>
            </a:r>
          </a:p>
          <a:p>
            <a:r>
              <a:rPr lang="zh-CN" altLang="en-US" sz="2000" smtClean="0">
                <a:ea typeface="黑体" panose="02010609060101010101" pitchFamily="49" charset="-122"/>
              </a:rPr>
              <a:t>            </a:t>
            </a:r>
            <a:r>
              <a:rPr lang="en-US" altLang="zh-CN" sz="2000" smtClean="0">
                <a:ea typeface="宋体" panose="02010600030101010101" pitchFamily="2" charset="-122"/>
              </a:rPr>
              <a:t>if(melon+apple+orange == 100)  // </a:t>
            </a:r>
            <a:r>
              <a:rPr lang="zh-CN" altLang="en-US" sz="2000" smtClean="0">
                <a:ea typeface="黑体" panose="02010609060101010101" pitchFamily="49" charset="-122"/>
              </a:rPr>
              <a:t>三种水果数之和是否为</a:t>
            </a:r>
            <a:r>
              <a:rPr lang="en-US" altLang="zh-CN" sz="2000" smtClean="0">
                <a:ea typeface="宋体" panose="02010600030101010101" pitchFamily="2" charset="-122"/>
              </a:rPr>
              <a:t>100</a:t>
            </a:r>
          </a:p>
          <a:p>
            <a:r>
              <a:rPr lang="en-US" altLang="zh-CN" sz="2000" smtClean="0">
                <a:ea typeface="宋体" panose="02010600030101010101" pitchFamily="2" charset="-122"/>
              </a:rPr>
              <a:t>            {</a:t>
            </a:r>
          </a:p>
          <a:p>
            <a:r>
              <a:rPr lang="en-US" altLang="zh-CN" sz="2000" smtClean="0">
                <a:ea typeface="宋体" panose="02010600030101010101" pitchFamily="2" charset="-122"/>
              </a:rPr>
              <a:t>  printf("melon:%2d, apple:%2d, orange:%2d\n" ,melon,apple,orange);</a:t>
            </a:r>
          </a:p>
          <a:p>
            <a:r>
              <a:rPr lang="en-US" altLang="zh-CN" sz="2000" smtClean="0">
                <a:ea typeface="宋体" panose="02010600030101010101" pitchFamily="2" charset="-122"/>
              </a:rPr>
              <a:t>            }</a:t>
            </a:r>
          </a:p>
          <a:p>
            <a:r>
              <a:rPr lang="en-US" altLang="zh-CN" sz="2000" smtClean="0">
                <a:ea typeface="宋体" panose="02010600030101010101" pitchFamily="2" charset="-122"/>
              </a:rPr>
              <a:t>        }</a:t>
            </a:r>
          </a:p>
          <a:p>
            <a:r>
              <a:rPr lang="en-US" altLang="zh-CN" sz="2000" smtClean="0">
                <a:ea typeface="宋体" panose="02010600030101010101" pitchFamily="2" charset="-122"/>
              </a:rPr>
              <a:t>    }</a:t>
            </a:r>
          </a:p>
          <a:p>
            <a:r>
              <a:rPr lang="en-US" altLang="zh-CN" sz="2000" smtClean="0">
                <a:ea typeface="宋体" panose="02010600030101010101" pitchFamily="2" charset="-122"/>
              </a:rPr>
              <a:t>  return 0;</a:t>
            </a:r>
          </a:p>
          <a:p>
            <a:r>
              <a:rPr lang="en-US" altLang="zh-CN" sz="2000" smtClean="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checkerboard(across)">
                                      <p:cBhvr>
                                        <p:cTn id="7" dur="500"/>
                                        <p:tgtEl>
                                          <p:spTgt spid="20889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8899">
                                            <p:txEl>
                                              <p:pRg st="1" end="1"/>
                                            </p:txEl>
                                          </p:spTgt>
                                        </p:tgtEl>
                                        <p:attrNameLst>
                                          <p:attrName>style.visibility</p:attrName>
                                        </p:attrNameLst>
                                      </p:cBhvr>
                                      <p:to>
                                        <p:strVal val="visible"/>
                                      </p:to>
                                    </p:set>
                                    <p:animEffect transition="in" filter="checkerboard(across)">
                                      <p:cBhvr>
                                        <p:cTn id="10" dur="500"/>
                                        <p:tgtEl>
                                          <p:spTgt spid="208899">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08899">
                                            <p:txEl>
                                              <p:pRg st="2" end="2"/>
                                            </p:txEl>
                                          </p:spTgt>
                                        </p:tgtEl>
                                        <p:attrNameLst>
                                          <p:attrName>style.visibility</p:attrName>
                                        </p:attrNameLst>
                                      </p:cBhvr>
                                      <p:to>
                                        <p:strVal val="visible"/>
                                      </p:to>
                                    </p:set>
                                    <p:animEffect transition="in" filter="checkerboard(across)">
                                      <p:cBhvr>
                                        <p:cTn id="13" dur="500"/>
                                        <p:tgtEl>
                                          <p:spTgt spid="208899">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08899">
                                            <p:txEl>
                                              <p:pRg st="3" end="3"/>
                                            </p:txEl>
                                          </p:spTgt>
                                        </p:tgtEl>
                                        <p:attrNameLst>
                                          <p:attrName>style.visibility</p:attrName>
                                        </p:attrNameLst>
                                      </p:cBhvr>
                                      <p:to>
                                        <p:strVal val="visible"/>
                                      </p:to>
                                    </p:set>
                                    <p:animEffect transition="in" filter="checkerboard(across)">
                                      <p:cBhvr>
                                        <p:cTn id="16" dur="500"/>
                                        <p:tgtEl>
                                          <p:spTgt spid="208899">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08899">
                                            <p:txEl>
                                              <p:pRg st="4" end="4"/>
                                            </p:txEl>
                                          </p:spTgt>
                                        </p:tgtEl>
                                        <p:attrNameLst>
                                          <p:attrName>style.visibility</p:attrName>
                                        </p:attrNameLst>
                                      </p:cBhvr>
                                      <p:to>
                                        <p:strVal val="visible"/>
                                      </p:to>
                                    </p:set>
                                    <p:animEffect transition="in" filter="checkerboard(across)">
                                      <p:cBhvr>
                                        <p:cTn id="19" dur="500"/>
                                        <p:tgtEl>
                                          <p:spTgt spid="208899">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08899">
                                            <p:txEl>
                                              <p:pRg st="5" end="5"/>
                                            </p:txEl>
                                          </p:spTgt>
                                        </p:tgtEl>
                                        <p:attrNameLst>
                                          <p:attrName>style.visibility</p:attrName>
                                        </p:attrNameLst>
                                      </p:cBhvr>
                                      <p:to>
                                        <p:strVal val="visible"/>
                                      </p:to>
                                    </p:set>
                                    <p:animEffect transition="in" filter="checkerboard(across)">
                                      <p:cBhvr>
                                        <p:cTn id="22" dur="500"/>
                                        <p:tgtEl>
                                          <p:spTgt spid="208899">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08899">
                                            <p:txEl>
                                              <p:pRg st="6" end="6"/>
                                            </p:txEl>
                                          </p:spTgt>
                                        </p:tgtEl>
                                        <p:attrNameLst>
                                          <p:attrName>style.visibility</p:attrName>
                                        </p:attrNameLst>
                                      </p:cBhvr>
                                      <p:to>
                                        <p:strVal val="visible"/>
                                      </p:to>
                                    </p:set>
                                    <p:animEffect transition="in" filter="checkerboard(across)">
                                      <p:cBhvr>
                                        <p:cTn id="25" dur="500"/>
                                        <p:tgtEl>
                                          <p:spTgt spid="208899">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08899">
                                            <p:txEl>
                                              <p:pRg st="7" end="7"/>
                                            </p:txEl>
                                          </p:spTgt>
                                        </p:tgtEl>
                                        <p:attrNameLst>
                                          <p:attrName>style.visibility</p:attrName>
                                        </p:attrNameLst>
                                      </p:cBhvr>
                                      <p:to>
                                        <p:strVal val="visible"/>
                                      </p:to>
                                    </p:set>
                                    <p:animEffect transition="in" filter="checkerboard(across)">
                                      <p:cBhvr>
                                        <p:cTn id="28" dur="500"/>
                                        <p:tgtEl>
                                          <p:spTgt spid="208899">
                                            <p:txEl>
                                              <p:pRg st="7" end="7"/>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08899">
                                            <p:txEl>
                                              <p:pRg st="8" end="8"/>
                                            </p:txEl>
                                          </p:spTgt>
                                        </p:tgtEl>
                                        <p:attrNameLst>
                                          <p:attrName>style.visibility</p:attrName>
                                        </p:attrNameLst>
                                      </p:cBhvr>
                                      <p:to>
                                        <p:strVal val="visible"/>
                                      </p:to>
                                    </p:set>
                                    <p:animEffect transition="in" filter="checkerboard(across)">
                                      <p:cBhvr>
                                        <p:cTn id="31" dur="500"/>
                                        <p:tgtEl>
                                          <p:spTgt spid="208899">
                                            <p:txEl>
                                              <p:pRg st="8" end="8"/>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08899">
                                            <p:txEl>
                                              <p:pRg st="9" end="9"/>
                                            </p:txEl>
                                          </p:spTgt>
                                        </p:tgtEl>
                                        <p:attrNameLst>
                                          <p:attrName>style.visibility</p:attrName>
                                        </p:attrNameLst>
                                      </p:cBhvr>
                                      <p:to>
                                        <p:strVal val="visible"/>
                                      </p:to>
                                    </p:set>
                                    <p:animEffect transition="in" filter="checkerboard(across)">
                                      <p:cBhvr>
                                        <p:cTn id="34" dur="500"/>
                                        <p:tgtEl>
                                          <p:spTgt spid="208899">
                                            <p:txEl>
                                              <p:pRg st="9" end="9"/>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08899">
                                            <p:txEl>
                                              <p:pRg st="10" end="10"/>
                                            </p:txEl>
                                          </p:spTgt>
                                        </p:tgtEl>
                                        <p:attrNameLst>
                                          <p:attrName>style.visibility</p:attrName>
                                        </p:attrNameLst>
                                      </p:cBhvr>
                                      <p:to>
                                        <p:strVal val="visible"/>
                                      </p:to>
                                    </p:set>
                                    <p:animEffect transition="in" filter="checkerboard(across)">
                                      <p:cBhvr>
                                        <p:cTn id="37" dur="500"/>
                                        <p:tgtEl>
                                          <p:spTgt spid="208899">
                                            <p:txEl>
                                              <p:pRg st="10" end="10"/>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08899">
                                            <p:txEl>
                                              <p:pRg st="11" end="11"/>
                                            </p:txEl>
                                          </p:spTgt>
                                        </p:tgtEl>
                                        <p:attrNameLst>
                                          <p:attrName>style.visibility</p:attrName>
                                        </p:attrNameLst>
                                      </p:cBhvr>
                                      <p:to>
                                        <p:strVal val="visible"/>
                                      </p:to>
                                    </p:set>
                                    <p:animEffect transition="in" filter="checkerboard(across)">
                                      <p:cBhvr>
                                        <p:cTn id="40" dur="500"/>
                                        <p:tgtEl>
                                          <p:spTgt spid="208899">
                                            <p:txEl>
                                              <p:pRg st="11" end="11"/>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208899">
                                            <p:txEl>
                                              <p:pRg st="12" end="12"/>
                                            </p:txEl>
                                          </p:spTgt>
                                        </p:tgtEl>
                                        <p:attrNameLst>
                                          <p:attrName>style.visibility</p:attrName>
                                        </p:attrNameLst>
                                      </p:cBhvr>
                                      <p:to>
                                        <p:strVal val="visible"/>
                                      </p:to>
                                    </p:set>
                                    <p:animEffect transition="in" filter="checkerboard(across)">
                                      <p:cBhvr>
                                        <p:cTn id="43" dur="500"/>
                                        <p:tgtEl>
                                          <p:spTgt spid="208899">
                                            <p:txEl>
                                              <p:pRg st="12" end="1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208899">
                                            <p:txEl>
                                              <p:pRg st="13" end="13"/>
                                            </p:txEl>
                                          </p:spTgt>
                                        </p:tgtEl>
                                        <p:attrNameLst>
                                          <p:attrName>style.visibility</p:attrName>
                                        </p:attrNameLst>
                                      </p:cBhvr>
                                      <p:to>
                                        <p:strVal val="visible"/>
                                      </p:to>
                                    </p:set>
                                    <p:animEffect transition="in" filter="checkerboard(across)">
                                      <p:cBhvr>
                                        <p:cTn id="48" dur="500"/>
                                        <p:tgtEl>
                                          <p:spTgt spid="208899">
                                            <p:txEl>
                                              <p:pRg st="13" end="13"/>
                                            </p:txEl>
                                          </p:spTgt>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08899">
                                            <p:txEl>
                                              <p:pRg st="14" end="14"/>
                                            </p:txEl>
                                          </p:spTgt>
                                        </p:tgtEl>
                                        <p:attrNameLst>
                                          <p:attrName>style.visibility</p:attrName>
                                        </p:attrNameLst>
                                      </p:cBhvr>
                                      <p:to>
                                        <p:strVal val="visible"/>
                                      </p:to>
                                    </p:set>
                                    <p:animEffect transition="in" filter="checkerboard(across)">
                                      <p:cBhvr>
                                        <p:cTn id="51" dur="500"/>
                                        <p:tgtEl>
                                          <p:spTgt spid="2088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zh-CN" altLang="en-US" b="1" smtClean="0">
                <a:solidFill>
                  <a:schemeClr val="bg2"/>
                </a:solidFill>
              </a:rPr>
              <a:t>循环综合示例</a:t>
            </a:r>
            <a:r>
              <a:rPr lang="en-US" altLang="zh-CN" b="1" smtClean="0">
                <a:solidFill>
                  <a:schemeClr val="bg2"/>
                </a:solidFill>
              </a:rPr>
              <a:t>4</a:t>
            </a:r>
          </a:p>
        </p:txBody>
      </p:sp>
      <p:sp>
        <p:nvSpPr>
          <p:cNvPr id="209923" name="Rectangle 3"/>
          <p:cNvSpPr>
            <a:spLocks noGrp="1" noChangeArrowheads="1"/>
          </p:cNvSpPr>
          <p:nvPr>
            <p:ph type="body" sz="half" idx="1"/>
          </p:nvPr>
        </p:nvSpPr>
        <p:spPr>
          <a:xfrm>
            <a:off x="179388" y="1125538"/>
            <a:ext cx="8686800" cy="5400675"/>
          </a:xfrm>
        </p:spPr>
        <p:txBody>
          <a:bodyPr/>
          <a:lstStyle/>
          <a:p>
            <a:pPr marL="0" indent="0">
              <a:lnSpc>
                <a:spcPct val="115000"/>
              </a:lnSpc>
            </a:pPr>
            <a:r>
              <a:rPr kumimoji="1" lang="en-US" altLang="zh-CN" sz="2600" smtClean="0">
                <a:solidFill>
                  <a:srgbClr val="0000FF"/>
                </a:solidFill>
                <a:ea typeface="宋体" panose="02010600030101010101" pitchFamily="2" charset="-122"/>
              </a:rPr>
              <a:t>【</a:t>
            </a:r>
            <a:r>
              <a:rPr kumimoji="1" lang="zh-CN" altLang="en-US" sz="2600" smtClean="0">
                <a:solidFill>
                  <a:srgbClr val="0000FF"/>
                </a:solidFill>
                <a:ea typeface="黑体" panose="02010609060101010101" pitchFamily="49" charset="-122"/>
              </a:rPr>
              <a:t>例</a:t>
            </a:r>
            <a:r>
              <a:rPr kumimoji="1" lang="en-US" altLang="zh-CN" sz="2600" smtClean="0">
                <a:solidFill>
                  <a:srgbClr val="0000FF"/>
                </a:solidFill>
                <a:ea typeface="宋体" panose="02010600030101010101" pitchFamily="2" charset="-122"/>
              </a:rPr>
              <a:t>4】</a:t>
            </a:r>
            <a:r>
              <a:rPr lang="zh-CN" altLang="en-US" sz="2600" smtClean="0">
                <a:ea typeface="黑体" panose="02010609060101010101" pitchFamily="49" charset="-122"/>
              </a:rPr>
              <a:t>计算自然常数</a:t>
            </a:r>
            <a:r>
              <a:rPr lang="en-US" altLang="zh-CN" sz="2600" smtClean="0">
                <a:ea typeface="宋体" panose="02010600030101010101" pitchFamily="2" charset="-122"/>
              </a:rPr>
              <a:t>e</a:t>
            </a:r>
            <a:r>
              <a:rPr lang="zh-CN" altLang="en-US" sz="2600" smtClean="0">
                <a:ea typeface="黑体" panose="02010609060101010101" pitchFamily="49" charset="-122"/>
              </a:rPr>
              <a:t>的值，精确到小数点后</a:t>
            </a:r>
            <a:r>
              <a:rPr lang="en-US" altLang="zh-CN" sz="2600" smtClean="0">
                <a:ea typeface="宋体" panose="02010600030101010101" pitchFamily="2" charset="-122"/>
              </a:rPr>
              <a:t>6</a:t>
            </a:r>
            <a:r>
              <a:rPr lang="zh-CN" altLang="en-US" sz="2600" smtClean="0">
                <a:ea typeface="黑体" panose="02010609060101010101" pitchFamily="49" charset="-122"/>
              </a:rPr>
              <a:t>位</a:t>
            </a:r>
          </a:p>
          <a:p>
            <a:pPr marL="0" indent="0">
              <a:lnSpc>
                <a:spcPct val="115000"/>
              </a:lnSpc>
            </a:pPr>
            <a:endParaRPr lang="zh-CN" altLang="en-US" sz="2600" smtClean="0">
              <a:ea typeface="黑体" panose="02010609060101010101" pitchFamily="49" charset="-122"/>
            </a:endParaRPr>
          </a:p>
          <a:p>
            <a:pPr marL="0" indent="0">
              <a:lnSpc>
                <a:spcPct val="115000"/>
              </a:lnSpc>
            </a:pPr>
            <a:endParaRPr lang="zh-CN" altLang="en-US" sz="2600" smtClean="0">
              <a:ea typeface="黑体" panose="02010609060101010101" pitchFamily="49" charset="-122"/>
            </a:endParaRPr>
          </a:p>
          <a:p>
            <a:pPr marL="0" indent="0">
              <a:lnSpc>
                <a:spcPct val="115000"/>
              </a:lnSpc>
            </a:pPr>
            <a:r>
              <a:rPr lang="zh-CN" altLang="en-US" sz="2600" smtClean="0">
                <a:solidFill>
                  <a:srgbClr val="0000FF"/>
                </a:solidFill>
                <a:ea typeface="黑体" panose="02010609060101010101" pitchFamily="49" charset="-122"/>
              </a:rPr>
              <a:t>解题思路</a:t>
            </a:r>
            <a:r>
              <a:rPr lang="zh-CN" altLang="en-US" sz="2600" smtClean="0">
                <a:ea typeface="黑体" panose="02010609060101010101" pitchFamily="49" charset="-122"/>
              </a:rPr>
              <a:t>：</a:t>
            </a:r>
          </a:p>
          <a:p>
            <a:pPr lvl="1">
              <a:lnSpc>
                <a:spcPct val="115000"/>
              </a:lnSpc>
            </a:pPr>
            <a:r>
              <a:rPr lang="zh-CN" altLang="en-US" sz="2000" b="1" smtClean="0">
                <a:ea typeface="黑体" panose="02010609060101010101" pitchFamily="49" charset="-122"/>
              </a:rPr>
              <a:t>这是个</a:t>
            </a:r>
            <a:r>
              <a:rPr lang="zh-CN" altLang="en-US" sz="2000" b="1" smtClean="0">
                <a:solidFill>
                  <a:srgbClr val="0000FF"/>
                </a:solidFill>
                <a:ea typeface="黑体" panose="02010609060101010101" pitchFamily="49" charset="-122"/>
              </a:rPr>
              <a:t>级数计算</a:t>
            </a:r>
            <a:r>
              <a:rPr lang="zh-CN" altLang="en-US" sz="2000" b="1" smtClean="0">
                <a:ea typeface="黑体" panose="02010609060101010101" pitchFamily="49" charset="-122"/>
              </a:rPr>
              <a:t>问题，求</a:t>
            </a:r>
            <a:r>
              <a:rPr lang="en-US" altLang="zh-CN" sz="2000" b="1" smtClean="0">
                <a:ea typeface="宋体" panose="02010600030101010101" pitchFamily="2" charset="-122"/>
              </a:rPr>
              <a:t>n+1</a:t>
            </a:r>
            <a:r>
              <a:rPr lang="zh-CN" altLang="en-US" sz="2000" b="1" smtClean="0">
                <a:ea typeface="黑体" panose="02010609060101010101" pitchFamily="49" charset="-122"/>
              </a:rPr>
              <a:t>项累加和；用循环实现。循环终止的条件是</a:t>
            </a:r>
          </a:p>
          <a:p>
            <a:pPr lvl="1">
              <a:lnSpc>
                <a:spcPct val="115000"/>
              </a:lnSpc>
            </a:pPr>
            <a:endParaRPr lang="zh-CN" altLang="en-US" sz="1700" smtClean="0">
              <a:ea typeface="黑体" panose="02010609060101010101" pitchFamily="49" charset="-122"/>
            </a:endParaRPr>
          </a:p>
          <a:p>
            <a:pPr lvl="1">
              <a:lnSpc>
                <a:spcPct val="115000"/>
              </a:lnSpc>
            </a:pPr>
            <a:r>
              <a:rPr lang="zh-CN" altLang="en-US" sz="2000" b="1" smtClean="0">
                <a:ea typeface="黑体" panose="02010609060101010101" pitchFamily="49" charset="-122"/>
              </a:rPr>
              <a:t>设</a:t>
            </a:r>
            <a:r>
              <a:rPr lang="en-US" altLang="zh-CN" sz="2000" b="1" smtClean="0">
                <a:ea typeface="宋体" panose="02010600030101010101" pitchFamily="2" charset="-122"/>
              </a:rPr>
              <a:t>f</a:t>
            </a:r>
            <a:r>
              <a:rPr lang="en-US" altLang="zh-CN" sz="2000" b="1" baseline="-20000" smtClean="0">
                <a:ea typeface="宋体" panose="02010600030101010101" pitchFamily="2" charset="-122"/>
                <a:sym typeface="Symbol" panose="05050102010706020507" pitchFamily="18" charset="2"/>
              </a:rPr>
              <a:t>n</a:t>
            </a:r>
            <a:r>
              <a:rPr lang="en-US" altLang="zh-CN" sz="2000" b="1" smtClean="0">
                <a:ea typeface="宋体" panose="02010600030101010101" pitchFamily="2" charset="-122"/>
              </a:rPr>
              <a:t>=1/n!</a:t>
            </a:r>
            <a:r>
              <a:rPr lang="zh-CN" altLang="en-US" sz="2000" b="1" smtClean="0">
                <a:ea typeface="黑体" panose="02010609060101010101" pitchFamily="49" charset="-122"/>
              </a:rPr>
              <a:t>，而</a:t>
            </a:r>
            <a:r>
              <a:rPr lang="en-US" altLang="zh-CN" sz="2000" b="1" smtClean="0">
                <a:ea typeface="宋体" panose="02010600030101010101" pitchFamily="2" charset="-122"/>
              </a:rPr>
              <a:t>n!=(n-1)!*n</a:t>
            </a:r>
            <a:r>
              <a:rPr lang="zh-CN" altLang="en-US" sz="2000" b="1" smtClean="0">
                <a:ea typeface="黑体" panose="02010609060101010101" pitchFamily="49" charset="-122"/>
              </a:rPr>
              <a:t>，第</a:t>
            </a:r>
            <a:r>
              <a:rPr lang="en-US" altLang="zh-CN" sz="2000" b="1" smtClean="0">
                <a:ea typeface="宋体" panose="02010600030101010101" pitchFamily="2" charset="-122"/>
              </a:rPr>
              <a:t>n</a:t>
            </a:r>
            <a:r>
              <a:rPr lang="zh-CN" altLang="en-US" sz="2000" b="1" smtClean="0">
                <a:ea typeface="黑体" panose="02010609060101010101" pitchFamily="49" charset="-122"/>
              </a:rPr>
              <a:t>项</a:t>
            </a:r>
            <a:r>
              <a:rPr lang="zh-CN" altLang="en-US" sz="2000" b="1" smtClean="0">
                <a:ea typeface="黑体" panose="02010609060101010101" pitchFamily="49" charset="-122"/>
                <a:sym typeface="Symbol" panose="05050102010706020507" pitchFamily="18" charset="2"/>
              </a:rPr>
              <a:t>可以写成 </a:t>
            </a:r>
            <a:r>
              <a:rPr lang="en-US" altLang="zh-CN" sz="2000" b="1" smtClean="0">
                <a:ea typeface="宋体" panose="02010600030101010101" pitchFamily="2" charset="-122"/>
                <a:sym typeface="Symbol" panose="05050102010706020507" pitchFamily="18" charset="2"/>
              </a:rPr>
              <a:t>f</a:t>
            </a:r>
            <a:r>
              <a:rPr lang="en-US" altLang="zh-CN" sz="2000" b="1" baseline="-20000" smtClean="0">
                <a:ea typeface="宋体" panose="02010600030101010101" pitchFamily="2" charset="-122"/>
                <a:sym typeface="Symbol" panose="05050102010706020507" pitchFamily="18" charset="2"/>
              </a:rPr>
              <a:t>n </a:t>
            </a:r>
            <a:r>
              <a:rPr lang="en-US" altLang="zh-CN" sz="2000" b="1" smtClean="0">
                <a:ea typeface="宋体" panose="02010600030101010101" pitchFamily="2" charset="-122"/>
                <a:sym typeface="Symbol" panose="05050102010706020507" pitchFamily="18" charset="2"/>
              </a:rPr>
              <a:t>= f</a:t>
            </a:r>
            <a:r>
              <a:rPr lang="en-US" altLang="zh-CN" sz="2000" b="1" baseline="-20000" smtClean="0">
                <a:ea typeface="宋体" panose="02010600030101010101" pitchFamily="2" charset="-122"/>
                <a:sym typeface="Symbol" panose="05050102010706020507" pitchFamily="18" charset="2"/>
              </a:rPr>
              <a:t>n-1</a:t>
            </a:r>
            <a:r>
              <a:rPr lang="en-US" altLang="zh-CN" sz="2000" b="1" smtClean="0">
                <a:ea typeface="宋体" panose="02010600030101010101" pitchFamily="2" charset="-122"/>
                <a:sym typeface="Symbol" panose="05050102010706020507" pitchFamily="18" charset="2"/>
              </a:rPr>
              <a:t> / n</a:t>
            </a:r>
          </a:p>
          <a:p>
            <a:pPr lvl="1">
              <a:lnSpc>
                <a:spcPct val="115000"/>
              </a:lnSpc>
            </a:pPr>
            <a:endParaRPr lang="en-US" altLang="zh-CN" sz="1700" b="1" smtClean="0">
              <a:ea typeface="宋体" panose="02010600030101010101" pitchFamily="2" charset="-122"/>
              <a:sym typeface="Symbol" panose="05050102010706020507" pitchFamily="18" charset="2"/>
            </a:endParaRPr>
          </a:p>
          <a:p>
            <a:pPr lvl="1">
              <a:lnSpc>
                <a:spcPct val="115000"/>
              </a:lnSpc>
            </a:pPr>
            <a:r>
              <a:rPr lang="zh-CN" altLang="en-US" sz="2000" b="1" smtClean="0">
                <a:ea typeface="黑体" panose="02010609060101010101" pitchFamily="49" charset="-122"/>
                <a:sym typeface="Symbol" panose="05050102010706020507" pitchFamily="18" charset="2"/>
              </a:rPr>
              <a:t>累加和放在</a:t>
            </a:r>
            <a:r>
              <a:rPr lang="en-US" altLang="zh-CN" sz="2000" b="1" smtClean="0">
                <a:ea typeface="宋体" panose="02010600030101010101" pitchFamily="2" charset="-122"/>
                <a:sym typeface="Symbol" panose="05050102010706020507" pitchFamily="18" charset="2"/>
              </a:rPr>
              <a:t>e</a:t>
            </a:r>
            <a:r>
              <a:rPr lang="zh-CN" altLang="en-US" sz="2000" b="1" smtClean="0">
                <a:ea typeface="黑体" panose="02010609060101010101" pitchFamily="49" charset="-122"/>
                <a:sym typeface="Symbol" panose="05050102010706020507" pitchFamily="18" charset="2"/>
              </a:rPr>
              <a:t>中，可以写成 </a:t>
            </a:r>
            <a:r>
              <a:rPr lang="en-US" altLang="zh-CN" sz="2000" b="1" smtClean="0">
                <a:ea typeface="宋体" panose="02010600030101010101" pitchFamily="2" charset="-122"/>
                <a:sym typeface="Symbol" panose="05050102010706020507" pitchFamily="18" charset="2"/>
              </a:rPr>
              <a:t>e</a:t>
            </a:r>
            <a:r>
              <a:rPr lang="en-US" altLang="zh-CN" sz="2000" b="1" baseline="-20000" smtClean="0">
                <a:ea typeface="宋体" panose="02010600030101010101" pitchFamily="2" charset="-122"/>
                <a:sym typeface="Symbol" panose="05050102010706020507" pitchFamily="18" charset="2"/>
              </a:rPr>
              <a:t>n</a:t>
            </a:r>
            <a:r>
              <a:rPr lang="en-US" altLang="zh-CN" sz="2000" b="1" smtClean="0">
                <a:ea typeface="宋体" panose="02010600030101010101" pitchFamily="2" charset="-122"/>
                <a:sym typeface="Symbol" panose="05050102010706020507" pitchFamily="18" charset="2"/>
              </a:rPr>
              <a:t> = e</a:t>
            </a:r>
            <a:r>
              <a:rPr lang="en-US" altLang="zh-CN" sz="2000" b="1" baseline="-20000" smtClean="0">
                <a:ea typeface="宋体" panose="02010600030101010101" pitchFamily="2" charset="-122"/>
                <a:sym typeface="Symbol" panose="05050102010706020507" pitchFamily="18" charset="2"/>
              </a:rPr>
              <a:t>n-1</a:t>
            </a:r>
            <a:r>
              <a:rPr lang="en-US" altLang="zh-CN" sz="2000" b="1" smtClean="0">
                <a:ea typeface="宋体" panose="02010600030101010101" pitchFamily="2" charset="-122"/>
                <a:sym typeface="Symbol" panose="05050102010706020507" pitchFamily="18" charset="2"/>
              </a:rPr>
              <a:t> + f</a:t>
            </a:r>
            <a:r>
              <a:rPr lang="en-US" altLang="zh-CN" sz="2000" b="1" baseline="-20000" smtClean="0">
                <a:ea typeface="宋体" panose="02010600030101010101" pitchFamily="2" charset="-122"/>
                <a:sym typeface="Symbol" panose="05050102010706020507" pitchFamily="18" charset="2"/>
              </a:rPr>
              <a:t>n</a:t>
            </a:r>
            <a:endParaRPr lang="en-US" altLang="zh-CN" sz="2000" b="1" smtClean="0">
              <a:ea typeface="宋体" panose="02010600030101010101" pitchFamily="2" charset="-122"/>
              <a:sym typeface="Symbol" panose="05050102010706020507" pitchFamily="18" charset="2"/>
            </a:endParaRPr>
          </a:p>
          <a:p>
            <a:pPr lvl="1">
              <a:lnSpc>
                <a:spcPct val="115000"/>
              </a:lnSpc>
            </a:pPr>
            <a:endParaRPr lang="en-US" altLang="zh-CN" sz="1500" b="1" smtClean="0">
              <a:ea typeface="宋体" panose="02010600030101010101" pitchFamily="2" charset="-122"/>
              <a:sym typeface="Symbol" panose="05050102010706020507" pitchFamily="18" charset="2"/>
            </a:endParaRPr>
          </a:p>
          <a:p>
            <a:pPr lvl="1">
              <a:lnSpc>
                <a:spcPct val="115000"/>
              </a:lnSpc>
            </a:pPr>
            <a:r>
              <a:rPr lang="zh-CN" altLang="en-US" sz="2000" b="1" smtClean="0">
                <a:ea typeface="黑体" panose="02010609060101010101" pitchFamily="49" charset="-122"/>
                <a:sym typeface="Symbol" panose="05050102010706020507" pitchFamily="18" charset="2"/>
              </a:rPr>
              <a:t>设一个计数器</a:t>
            </a:r>
            <a:r>
              <a:rPr lang="en-US" altLang="zh-CN" sz="2000" b="1" smtClean="0">
                <a:ea typeface="宋体" panose="02010600030101010101" pitchFamily="2" charset="-122"/>
                <a:sym typeface="Symbol" panose="05050102010706020507" pitchFamily="18" charset="2"/>
              </a:rPr>
              <a:t>n</a:t>
            </a:r>
            <a:r>
              <a:rPr lang="zh-CN" altLang="en-US" sz="2000" b="1" smtClean="0">
                <a:ea typeface="黑体" panose="02010609060101010101" pitchFamily="49" charset="-122"/>
                <a:sym typeface="Symbol" panose="05050102010706020507" pitchFamily="18" charset="2"/>
              </a:rPr>
              <a:t>，每循环一次， </a:t>
            </a:r>
            <a:r>
              <a:rPr lang="en-US" altLang="zh-CN" sz="2000" b="1" smtClean="0">
                <a:ea typeface="宋体" panose="02010600030101010101" pitchFamily="2" charset="-122"/>
                <a:sym typeface="Symbol" panose="05050102010706020507" pitchFamily="18" charset="2"/>
              </a:rPr>
              <a:t>n </a:t>
            </a:r>
            <a:r>
              <a:rPr lang="zh-CN" altLang="en-US" sz="2000" b="1" smtClean="0">
                <a:ea typeface="黑体" panose="02010609060101010101" pitchFamily="49" charset="-122"/>
                <a:sym typeface="Symbol" panose="05050102010706020507" pitchFamily="18" charset="2"/>
              </a:rPr>
              <a:t>增加</a:t>
            </a:r>
            <a:r>
              <a:rPr lang="en-US" altLang="zh-CN" sz="2000" b="1" smtClean="0">
                <a:ea typeface="宋体" panose="02010600030101010101" pitchFamily="2" charset="-122"/>
                <a:sym typeface="Symbol" panose="05050102010706020507" pitchFamily="18" charset="2"/>
              </a:rPr>
              <a:t>1</a:t>
            </a:r>
          </a:p>
        </p:txBody>
      </p:sp>
      <p:graphicFrame>
        <p:nvGraphicFramePr>
          <p:cNvPr id="209924" name="Object 4"/>
          <p:cNvGraphicFramePr>
            <a:graphicFrameLocks noGrp="1" noChangeAspect="1"/>
          </p:cNvGraphicFramePr>
          <p:nvPr>
            <p:ph sz="quarter" idx="2"/>
          </p:nvPr>
        </p:nvGraphicFramePr>
        <p:xfrm>
          <a:off x="2668588" y="2082800"/>
          <a:ext cx="4040187" cy="663575"/>
        </p:xfrm>
        <a:graphic>
          <a:graphicData uri="http://schemas.openxmlformats.org/presentationml/2006/ole">
            <mc:AlternateContent xmlns:mc="http://schemas.openxmlformats.org/markup-compatibility/2006">
              <mc:Choice xmlns:v="urn:schemas-microsoft-com:vml" Requires="v">
                <p:oleObj spid="_x0000_s63508" name="公式" r:id="rId3" imgW="1600200" imgH="393700" progId="Equation.3">
                  <p:embed/>
                </p:oleObj>
              </mc:Choice>
              <mc:Fallback>
                <p:oleObj name="公式" r:id="rId3" imgW="1600200" imgH="393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8588" y="2082800"/>
                        <a:ext cx="4040187"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925" name="Object 5"/>
          <p:cNvGraphicFramePr>
            <a:graphicFrameLocks noGrp="1" noChangeAspect="1"/>
          </p:cNvGraphicFramePr>
          <p:nvPr>
            <p:ph sz="quarter" idx="3"/>
          </p:nvPr>
        </p:nvGraphicFramePr>
        <p:xfrm>
          <a:off x="1835150" y="3716338"/>
          <a:ext cx="1155700" cy="601662"/>
        </p:xfrm>
        <a:graphic>
          <a:graphicData uri="http://schemas.openxmlformats.org/presentationml/2006/ole">
            <mc:AlternateContent xmlns:mc="http://schemas.openxmlformats.org/markup-compatibility/2006">
              <mc:Choice xmlns:v="urn:schemas-microsoft-com:vml" Requires="v">
                <p:oleObj spid="_x0000_s63509" name="公式" r:id="rId5" imgW="571252" imgH="393529" progId="Equation.3">
                  <p:embed/>
                </p:oleObj>
              </mc:Choice>
              <mc:Fallback>
                <p:oleObj name="公式" r:id="rId5" imgW="571252"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3716338"/>
                        <a:ext cx="1155700" cy="601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checkerboard(across)">
                                      <p:cBhvr>
                                        <p:cTn id="7" dur="500"/>
                                        <p:tgtEl>
                                          <p:spTgt spid="209923">
                                            <p:txEl>
                                              <p:pRg st="0" end="0"/>
                                            </p:txEl>
                                          </p:spTgt>
                                        </p:tgtEl>
                                      </p:cBhvr>
                                    </p:animEffect>
                                  </p:childTnLst>
                                </p:cTn>
                              </p:par>
                            </p:childTnLst>
                          </p:cTn>
                        </p:par>
                        <p:par>
                          <p:cTn id="8" fill="hold" nodeType="afterGroup">
                            <p:stCondLst>
                              <p:cond delay="500"/>
                            </p:stCondLst>
                            <p:childTnLst>
                              <p:par>
                                <p:cTn id="9" presetID="5" presetClass="entr" presetSubtype="10" fill="hold" nodeType="afterEffect">
                                  <p:stCondLst>
                                    <p:cond delay="0"/>
                                  </p:stCondLst>
                                  <p:childTnLst>
                                    <p:set>
                                      <p:cBhvr>
                                        <p:cTn id="10" dur="1" fill="hold">
                                          <p:stCondLst>
                                            <p:cond delay="0"/>
                                          </p:stCondLst>
                                        </p:cTn>
                                        <p:tgtEl>
                                          <p:spTgt spid="209924"/>
                                        </p:tgtEl>
                                        <p:attrNameLst>
                                          <p:attrName>style.visibility</p:attrName>
                                        </p:attrNameLst>
                                      </p:cBhvr>
                                      <p:to>
                                        <p:strVal val="visible"/>
                                      </p:to>
                                    </p:set>
                                    <p:animEffect transition="in" filter="checkerboard(across)">
                                      <p:cBhvr>
                                        <p:cTn id="11" dur="500"/>
                                        <p:tgtEl>
                                          <p:spTgt spid="20992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209923">
                                            <p:txEl>
                                              <p:pRg st="3" end="3"/>
                                            </p:txEl>
                                          </p:spTgt>
                                        </p:tgtEl>
                                        <p:attrNameLst>
                                          <p:attrName>style.visibility</p:attrName>
                                        </p:attrNameLst>
                                      </p:cBhvr>
                                      <p:to>
                                        <p:strVal val="visible"/>
                                      </p:to>
                                    </p:set>
                                    <p:animEffect transition="in" filter="checkerboard(across)">
                                      <p:cBhvr>
                                        <p:cTn id="16" dur="500"/>
                                        <p:tgtEl>
                                          <p:spTgt spid="20992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209923">
                                            <p:txEl>
                                              <p:pRg st="4" end="4"/>
                                            </p:txEl>
                                          </p:spTgt>
                                        </p:tgtEl>
                                        <p:attrNameLst>
                                          <p:attrName>style.visibility</p:attrName>
                                        </p:attrNameLst>
                                      </p:cBhvr>
                                      <p:to>
                                        <p:strVal val="visible"/>
                                      </p:to>
                                    </p:set>
                                    <p:animEffect transition="in" filter="checkerboard(across)">
                                      <p:cBhvr>
                                        <p:cTn id="21" dur="500"/>
                                        <p:tgtEl>
                                          <p:spTgt spid="209923">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09925"/>
                                        </p:tgtEl>
                                        <p:attrNameLst>
                                          <p:attrName>style.visibility</p:attrName>
                                        </p:attrNameLst>
                                      </p:cBhvr>
                                      <p:to>
                                        <p:strVal val="visible"/>
                                      </p:to>
                                    </p:set>
                                    <p:animEffect transition="in" filter="checkerboard(across)">
                                      <p:cBhvr>
                                        <p:cTn id="24" dur="500"/>
                                        <p:tgtEl>
                                          <p:spTgt spid="2099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p:cTn id="28" dur="1" fill="hold">
                                          <p:stCondLst>
                                            <p:cond delay="0"/>
                                          </p:stCondLst>
                                        </p:cTn>
                                        <p:tgtEl>
                                          <p:spTgt spid="209923">
                                            <p:txEl>
                                              <p:pRg st="6" end="6"/>
                                            </p:txEl>
                                          </p:spTgt>
                                        </p:tgtEl>
                                        <p:attrNameLst>
                                          <p:attrName>style.visibility</p:attrName>
                                        </p:attrNameLst>
                                      </p:cBhvr>
                                      <p:to>
                                        <p:strVal val="visible"/>
                                      </p:to>
                                    </p:set>
                                    <p:animEffect transition="in" filter="checkerboard(across)">
                                      <p:cBhvr>
                                        <p:cTn id="29" dur="500"/>
                                        <p:tgtEl>
                                          <p:spTgt spid="20992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nodeType="clickEffect">
                                  <p:stCondLst>
                                    <p:cond delay="0"/>
                                  </p:stCondLst>
                                  <p:childTnLst>
                                    <p:set>
                                      <p:cBhvr>
                                        <p:cTn id="33" dur="1" fill="hold">
                                          <p:stCondLst>
                                            <p:cond delay="0"/>
                                          </p:stCondLst>
                                        </p:cTn>
                                        <p:tgtEl>
                                          <p:spTgt spid="209923">
                                            <p:txEl>
                                              <p:pRg st="8" end="8"/>
                                            </p:txEl>
                                          </p:spTgt>
                                        </p:tgtEl>
                                        <p:attrNameLst>
                                          <p:attrName>style.visibility</p:attrName>
                                        </p:attrNameLst>
                                      </p:cBhvr>
                                      <p:to>
                                        <p:strVal val="visible"/>
                                      </p:to>
                                    </p:set>
                                    <p:animEffect transition="in" filter="checkerboard(across)">
                                      <p:cBhvr>
                                        <p:cTn id="34" dur="500"/>
                                        <p:tgtEl>
                                          <p:spTgt spid="209923">
                                            <p:txEl>
                                              <p:pRg st="8" end="8"/>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nodeType="clickEffect">
                                  <p:stCondLst>
                                    <p:cond delay="0"/>
                                  </p:stCondLst>
                                  <p:childTnLst>
                                    <p:set>
                                      <p:cBhvr>
                                        <p:cTn id="38" dur="1" fill="hold">
                                          <p:stCondLst>
                                            <p:cond delay="0"/>
                                          </p:stCondLst>
                                        </p:cTn>
                                        <p:tgtEl>
                                          <p:spTgt spid="209923">
                                            <p:txEl>
                                              <p:pRg st="10" end="10"/>
                                            </p:txEl>
                                          </p:spTgt>
                                        </p:tgtEl>
                                        <p:attrNameLst>
                                          <p:attrName>style.visibility</p:attrName>
                                        </p:attrNameLst>
                                      </p:cBhvr>
                                      <p:to>
                                        <p:strVal val="visible"/>
                                      </p:to>
                                    </p:set>
                                    <p:animEffect transition="in" filter="checkerboard(across)">
                                      <p:cBhvr>
                                        <p:cTn id="39" dur="500"/>
                                        <p:tgtEl>
                                          <p:spTgt spid="20992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4</a:t>
            </a:r>
          </a:p>
        </p:txBody>
      </p:sp>
      <p:sp>
        <p:nvSpPr>
          <p:cNvPr id="210947" name="Rectangle 3"/>
          <p:cNvSpPr>
            <a:spLocks noGrp="1" noChangeArrowheads="1"/>
          </p:cNvSpPr>
          <p:nvPr>
            <p:ph type="body" idx="1"/>
          </p:nvPr>
        </p:nvSpPr>
        <p:spPr>
          <a:xfrm>
            <a:off x="611188" y="1125538"/>
            <a:ext cx="6264275" cy="5473700"/>
          </a:xfrm>
        </p:spPr>
        <p:txBody>
          <a:bodyPr/>
          <a:lstStyle/>
          <a:p>
            <a:pPr>
              <a:spcBef>
                <a:spcPct val="0"/>
              </a:spcBef>
              <a:tabLst>
                <a:tab pos="812800" algn="l"/>
              </a:tabLst>
            </a:pPr>
            <a:r>
              <a:rPr lang="en-US" altLang="zh-CN" sz="2600" smtClean="0">
                <a:ea typeface="宋体" panose="02010600030101010101" pitchFamily="2" charset="-122"/>
              </a:rPr>
              <a:t>#include &lt;stdio.h&gt;</a:t>
            </a:r>
          </a:p>
          <a:p>
            <a:pPr>
              <a:spcBef>
                <a:spcPct val="0"/>
              </a:spcBef>
              <a:tabLst>
                <a:tab pos="812800" algn="l"/>
              </a:tabLst>
            </a:pPr>
            <a:r>
              <a:rPr lang="en-US" altLang="zh-CN" sz="2600" smtClean="0">
                <a:ea typeface="宋体" panose="02010600030101010101" pitchFamily="2" charset="-122"/>
              </a:rPr>
              <a:t>int  main()</a:t>
            </a:r>
          </a:p>
          <a:p>
            <a:pPr>
              <a:spcBef>
                <a:spcPct val="0"/>
              </a:spcBef>
              <a:tabLst>
                <a:tab pos="812800" algn="l"/>
              </a:tabLst>
            </a:pPr>
            <a:r>
              <a:rPr lang="en-US" altLang="zh-CN" sz="2600" smtClean="0">
                <a:ea typeface="宋体" panose="02010600030101010101" pitchFamily="2" charset="-122"/>
              </a:rPr>
              <a:t>{</a:t>
            </a:r>
          </a:p>
          <a:p>
            <a:pPr>
              <a:spcBef>
                <a:spcPct val="0"/>
              </a:spcBef>
              <a:tabLst>
                <a:tab pos="812800" algn="l"/>
              </a:tabLst>
            </a:pPr>
            <a:r>
              <a:rPr lang="en-US" altLang="zh-CN" sz="2600" smtClean="0">
                <a:ea typeface="宋体" panose="02010600030101010101" pitchFamily="2" charset="-122"/>
              </a:rPr>
              <a:t>	double e = 1.0, f = 1.0;</a:t>
            </a:r>
          </a:p>
          <a:p>
            <a:pPr>
              <a:spcBef>
                <a:spcPct val="0"/>
              </a:spcBef>
              <a:tabLst>
                <a:tab pos="812800" algn="l"/>
              </a:tabLst>
            </a:pPr>
            <a:r>
              <a:rPr lang="en-US" altLang="zh-CN" sz="2600" smtClean="0">
                <a:ea typeface="宋体" panose="02010600030101010101" pitchFamily="2" charset="-122"/>
              </a:rPr>
              <a:t>	int n= 0;</a:t>
            </a:r>
          </a:p>
          <a:p>
            <a:pPr>
              <a:spcBef>
                <a:spcPct val="0"/>
              </a:spcBef>
              <a:tabLst>
                <a:tab pos="812800" algn="l"/>
              </a:tabLst>
            </a:pPr>
            <a:r>
              <a:rPr lang="en-US" altLang="zh-CN" sz="2600" smtClean="0">
                <a:ea typeface="宋体" panose="02010600030101010101" pitchFamily="2" charset="-122"/>
              </a:rPr>
              <a:t>	do</a:t>
            </a:r>
          </a:p>
          <a:p>
            <a:pPr>
              <a:spcBef>
                <a:spcPct val="0"/>
              </a:spcBef>
              <a:tabLst>
                <a:tab pos="812800" algn="l"/>
              </a:tabLst>
            </a:pPr>
            <a:r>
              <a:rPr lang="en-US" altLang="zh-CN" sz="2600" smtClean="0">
                <a:ea typeface="宋体" panose="02010600030101010101" pitchFamily="2" charset="-122"/>
              </a:rPr>
              <a:t>    {</a:t>
            </a:r>
          </a:p>
          <a:p>
            <a:pPr>
              <a:spcBef>
                <a:spcPct val="0"/>
              </a:spcBef>
              <a:tabLst>
                <a:tab pos="812800" algn="l"/>
              </a:tabLst>
            </a:pPr>
            <a:r>
              <a:rPr lang="en-US" altLang="zh-CN" sz="2600" smtClean="0">
                <a:ea typeface="宋体" panose="02010600030101010101" pitchFamily="2" charset="-122"/>
              </a:rPr>
              <a:t>		n ++;</a:t>
            </a:r>
          </a:p>
          <a:p>
            <a:pPr>
              <a:spcBef>
                <a:spcPct val="0"/>
              </a:spcBef>
              <a:tabLst>
                <a:tab pos="812800" algn="l"/>
              </a:tabLst>
            </a:pPr>
            <a:r>
              <a:rPr lang="en-US" altLang="zh-CN" sz="2600" smtClean="0">
                <a:ea typeface="宋体" panose="02010600030101010101" pitchFamily="2" charset="-122"/>
              </a:rPr>
              <a:t>		</a:t>
            </a:r>
            <a:r>
              <a:rPr lang="en-US" altLang="zh-CN" sz="2600" smtClean="0">
                <a:solidFill>
                  <a:srgbClr val="0000FF"/>
                </a:solidFill>
                <a:ea typeface="宋体" panose="02010600030101010101" pitchFamily="2" charset="-122"/>
              </a:rPr>
              <a:t>f = f/n;</a:t>
            </a:r>
          </a:p>
          <a:p>
            <a:pPr>
              <a:spcBef>
                <a:spcPct val="0"/>
              </a:spcBef>
              <a:tabLst>
                <a:tab pos="812800" algn="l"/>
              </a:tabLst>
            </a:pPr>
            <a:r>
              <a:rPr lang="en-US" altLang="zh-CN" sz="2600" smtClean="0">
                <a:solidFill>
                  <a:srgbClr val="0000FF"/>
                </a:solidFill>
                <a:ea typeface="宋体" panose="02010600030101010101" pitchFamily="2" charset="-122"/>
              </a:rPr>
              <a:t>		e = e+f;</a:t>
            </a:r>
          </a:p>
          <a:p>
            <a:pPr>
              <a:spcBef>
                <a:spcPct val="0"/>
              </a:spcBef>
              <a:tabLst>
                <a:tab pos="812800" algn="l"/>
              </a:tabLst>
            </a:pPr>
            <a:r>
              <a:rPr lang="en-US" altLang="zh-CN" sz="2600" smtClean="0">
                <a:ea typeface="宋体" panose="02010600030101010101" pitchFamily="2" charset="-122"/>
              </a:rPr>
              <a:t>	}while(</a:t>
            </a:r>
            <a:r>
              <a:rPr lang="en-US" altLang="zh-CN" sz="2600" smtClean="0">
                <a:solidFill>
                  <a:srgbClr val="0000FF"/>
                </a:solidFill>
                <a:ea typeface="宋体" panose="02010600030101010101" pitchFamily="2" charset="-122"/>
              </a:rPr>
              <a:t>f&gt;=1.0E-6</a:t>
            </a:r>
            <a:r>
              <a:rPr lang="en-US" altLang="zh-CN" sz="2600" smtClean="0">
                <a:ea typeface="宋体" panose="02010600030101010101" pitchFamily="2" charset="-122"/>
              </a:rPr>
              <a:t>);</a:t>
            </a:r>
          </a:p>
          <a:p>
            <a:pPr>
              <a:spcBef>
                <a:spcPct val="0"/>
              </a:spcBef>
              <a:tabLst>
                <a:tab pos="812800" algn="l"/>
              </a:tabLst>
            </a:pPr>
            <a:r>
              <a:rPr lang="en-US" altLang="zh-CN" sz="2600" smtClean="0">
                <a:ea typeface="宋体" panose="02010600030101010101" pitchFamily="2" charset="-122"/>
              </a:rPr>
              <a:t>	printf("e=%lf(n=%d)\n",e,n);</a:t>
            </a:r>
          </a:p>
          <a:p>
            <a:pPr>
              <a:spcBef>
                <a:spcPct val="0"/>
              </a:spcBef>
              <a:tabLst>
                <a:tab pos="812800" algn="l"/>
              </a:tabLst>
            </a:pPr>
            <a:r>
              <a:rPr lang="en-US" altLang="zh-CN" sz="2600" smtClean="0">
                <a:ea typeface="宋体" panose="02010600030101010101" pitchFamily="2" charset="-122"/>
              </a:rPr>
              <a:t>	return 0;</a:t>
            </a:r>
          </a:p>
          <a:p>
            <a:pPr>
              <a:spcBef>
                <a:spcPct val="0"/>
              </a:spcBef>
              <a:tabLst>
                <a:tab pos="812800" algn="l"/>
              </a:tabLst>
            </a:pPr>
            <a:r>
              <a:rPr lang="en-US" altLang="zh-CN" sz="2600" smtClean="0">
                <a:ea typeface="宋体" panose="02010600030101010101" pitchFamily="2" charset="-122"/>
              </a:rPr>
              <a:t>}</a:t>
            </a:r>
          </a:p>
        </p:txBody>
      </p:sp>
      <p:pic>
        <p:nvPicPr>
          <p:cNvPr id="210948" name="Picture 4" descr="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2781300"/>
            <a:ext cx="29527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checkerboard(across)">
                                      <p:cBhvr>
                                        <p:cTn id="7" dur="500"/>
                                        <p:tgtEl>
                                          <p:spTgt spid="21094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0947">
                                            <p:txEl>
                                              <p:pRg st="1" end="1"/>
                                            </p:txEl>
                                          </p:spTgt>
                                        </p:tgtEl>
                                        <p:attrNameLst>
                                          <p:attrName>style.visibility</p:attrName>
                                        </p:attrNameLst>
                                      </p:cBhvr>
                                      <p:to>
                                        <p:strVal val="visible"/>
                                      </p:to>
                                    </p:set>
                                    <p:animEffect transition="in" filter="checkerboard(across)">
                                      <p:cBhvr>
                                        <p:cTn id="10" dur="500"/>
                                        <p:tgtEl>
                                          <p:spTgt spid="21094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0947">
                                            <p:txEl>
                                              <p:pRg st="2" end="2"/>
                                            </p:txEl>
                                          </p:spTgt>
                                        </p:tgtEl>
                                        <p:attrNameLst>
                                          <p:attrName>style.visibility</p:attrName>
                                        </p:attrNameLst>
                                      </p:cBhvr>
                                      <p:to>
                                        <p:strVal val="visible"/>
                                      </p:to>
                                    </p:set>
                                    <p:animEffect transition="in" filter="checkerboard(across)">
                                      <p:cBhvr>
                                        <p:cTn id="13" dur="500"/>
                                        <p:tgtEl>
                                          <p:spTgt spid="210947">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10947">
                                            <p:txEl>
                                              <p:pRg st="3" end="3"/>
                                            </p:txEl>
                                          </p:spTgt>
                                        </p:tgtEl>
                                        <p:attrNameLst>
                                          <p:attrName>style.visibility</p:attrName>
                                        </p:attrNameLst>
                                      </p:cBhvr>
                                      <p:to>
                                        <p:strVal val="visible"/>
                                      </p:to>
                                    </p:set>
                                    <p:animEffect transition="in" filter="checkerboard(across)">
                                      <p:cBhvr>
                                        <p:cTn id="16" dur="500"/>
                                        <p:tgtEl>
                                          <p:spTgt spid="210947">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10947">
                                            <p:txEl>
                                              <p:pRg st="4" end="4"/>
                                            </p:txEl>
                                          </p:spTgt>
                                        </p:tgtEl>
                                        <p:attrNameLst>
                                          <p:attrName>style.visibility</p:attrName>
                                        </p:attrNameLst>
                                      </p:cBhvr>
                                      <p:to>
                                        <p:strVal val="visible"/>
                                      </p:to>
                                    </p:set>
                                    <p:animEffect transition="in" filter="checkerboard(across)">
                                      <p:cBhvr>
                                        <p:cTn id="19" dur="500"/>
                                        <p:tgtEl>
                                          <p:spTgt spid="210947">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0947">
                                            <p:txEl>
                                              <p:pRg st="5" end="5"/>
                                            </p:txEl>
                                          </p:spTgt>
                                        </p:tgtEl>
                                        <p:attrNameLst>
                                          <p:attrName>style.visibility</p:attrName>
                                        </p:attrNameLst>
                                      </p:cBhvr>
                                      <p:to>
                                        <p:strVal val="visible"/>
                                      </p:to>
                                    </p:set>
                                    <p:animEffect transition="in" filter="checkerboard(across)">
                                      <p:cBhvr>
                                        <p:cTn id="22" dur="500"/>
                                        <p:tgtEl>
                                          <p:spTgt spid="210947">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10947">
                                            <p:txEl>
                                              <p:pRg st="6" end="6"/>
                                            </p:txEl>
                                          </p:spTgt>
                                        </p:tgtEl>
                                        <p:attrNameLst>
                                          <p:attrName>style.visibility</p:attrName>
                                        </p:attrNameLst>
                                      </p:cBhvr>
                                      <p:to>
                                        <p:strVal val="visible"/>
                                      </p:to>
                                    </p:set>
                                    <p:animEffect transition="in" filter="checkerboard(across)">
                                      <p:cBhvr>
                                        <p:cTn id="25" dur="500"/>
                                        <p:tgtEl>
                                          <p:spTgt spid="210947">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0947">
                                            <p:txEl>
                                              <p:pRg st="7" end="7"/>
                                            </p:txEl>
                                          </p:spTgt>
                                        </p:tgtEl>
                                        <p:attrNameLst>
                                          <p:attrName>style.visibility</p:attrName>
                                        </p:attrNameLst>
                                      </p:cBhvr>
                                      <p:to>
                                        <p:strVal val="visible"/>
                                      </p:to>
                                    </p:set>
                                    <p:animEffect transition="in" filter="checkerboard(across)">
                                      <p:cBhvr>
                                        <p:cTn id="28" dur="500"/>
                                        <p:tgtEl>
                                          <p:spTgt spid="210947">
                                            <p:txEl>
                                              <p:pRg st="7" end="7"/>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10947">
                                            <p:txEl>
                                              <p:pRg st="8" end="8"/>
                                            </p:txEl>
                                          </p:spTgt>
                                        </p:tgtEl>
                                        <p:attrNameLst>
                                          <p:attrName>style.visibility</p:attrName>
                                        </p:attrNameLst>
                                      </p:cBhvr>
                                      <p:to>
                                        <p:strVal val="visible"/>
                                      </p:to>
                                    </p:set>
                                    <p:animEffect transition="in" filter="checkerboard(across)">
                                      <p:cBhvr>
                                        <p:cTn id="31" dur="500"/>
                                        <p:tgtEl>
                                          <p:spTgt spid="210947">
                                            <p:txEl>
                                              <p:pRg st="8" end="8"/>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10947">
                                            <p:txEl>
                                              <p:pRg st="9" end="9"/>
                                            </p:txEl>
                                          </p:spTgt>
                                        </p:tgtEl>
                                        <p:attrNameLst>
                                          <p:attrName>style.visibility</p:attrName>
                                        </p:attrNameLst>
                                      </p:cBhvr>
                                      <p:to>
                                        <p:strVal val="visible"/>
                                      </p:to>
                                    </p:set>
                                    <p:animEffect transition="in" filter="checkerboard(across)">
                                      <p:cBhvr>
                                        <p:cTn id="34" dur="500"/>
                                        <p:tgtEl>
                                          <p:spTgt spid="210947">
                                            <p:txEl>
                                              <p:pRg st="9" end="9"/>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10947">
                                            <p:txEl>
                                              <p:pRg st="10" end="10"/>
                                            </p:txEl>
                                          </p:spTgt>
                                        </p:tgtEl>
                                        <p:attrNameLst>
                                          <p:attrName>style.visibility</p:attrName>
                                        </p:attrNameLst>
                                      </p:cBhvr>
                                      <p:to>
                                        <p:strVal val="visible"/>
                                      </p:to>
                                    </p:set>
                                    <p:animEffect transition="in" filter="checkerboard(across)">
                                      <p:cBhvr>
                                        <p:cTn id="37" dur="500"/>
                                        <p:tgtEl>
                                          <p:spTgt spid="210947">
                                            <p:txEl>
                                              <p:pRg st="10" end="10"/>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10947">
                                            <p:txEl>
                                              <p:pRg st="11" end="11"/>
                                            </p:txEl>
                                          </p:spTgt>
                                        </p:tgtEl>
                                        <p:attrNameLst>
                                          <p:attrName>style.visibility</p:attrName>
                                        </p:attrNameLst>
                                      </p:cBhvr>
                                      <p:to>
                                        <p:strVal val="visible"/>
                                      </p:to>
                                    </p:set>
                                    <p:animEffect transition="in" filter="checkerboard(across)">
                                      <p:cBhvr>
                                        <p:cTn id="40" dur="500"/>
                                        <p:tgtEl>
                                          <p:spTgt spid="210947">
                                            <p:txEl>
                                              <p:pRg st="11" end="1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10947">
                                            <p:txEl>
                                              <p:pRg st="12" end="12"/>
                                            </p:txEl>
                                          </p:spTgt>
                                        </p:tgtEl>
                                        <p:attrNameLst>
                                          <p:attrName>style.visibility</p:attrName>
                                        </p:attrNameLst>
                                      </p:cBhvr>
                                      <p:to>
                                        <p:strVal val="visible"/>
                                      </p:to>
                                    </p:set>
                                    <p:animEffect transition="in" filter="checkerboard(across)">
                                      <p:cBhvr>
                                        <p:cTn id="45" dur="500"/>
                                        <p:tgtEl>
                                          <p:spTgt spid="210947">
                                            <p:txEl>
                                              <p:pRg st="12" end="12"/>
                                            </p:txEl>
                                          </p:spTgt>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10947">
                                            <p:txEl>
                                              <p:pRg st="13" end="13"/>
                                            </p:txEl>
                                          </p:spTgt>
                                        </p:tgtEl>
                                        <p:attrNameLst>
                                          <p:attrName>style.visibility</p:attrName>
                                        </p:attrNameLst>
                                      </p:cBhvr>
                                      <p:to>
                                        <p:strVal val="visible"/>
                                      </p:to>
                                    </p:set>
                                    <p:animEffect transition="in" filter="checkerboard(across)">
                                      <p:cBhvr>
                                        <p:cTn id="48" dur="500"/>
                                        <p:tgtEl>
                                          <p:spTgt spid="210947">
                                            <p:txEl>
                                              <p:pRg st="13" end="1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nodeType="clickEffect">
                                  <p:stCondLst>
                                    <p:cond delay="0"/>
                                  </p:stCondLst>
                                  <p:childTnLst>
                                    <p:set>
                                      <p:cBhvr>
                                        <p:cTn id="52" dur="1" fill="hold">
                                          <p:stCondLst>
                                            <p:cond delay="0"/>
                                          </p:stCondLst>
                                        </p:cTn>
                                        <p:tgtEl>
                                          <p:spTgt spid="210948"/>
                                        </p:tgtEl>
                                        <p:attrNameLst>
                                          <p:attrName>style.visibility</p:attrName>
                                        </p:attrNameLst>
                                      </p:cBhvr>
                                      <p:to>
                                        <p:strVal val="visible"/>
                                      </p:to>
                                    </p:set>
                                    <p:anim calcmode="lin" valueType="num">
                                      <p:cBhvr>
                                        <p:cTn id="53" dur="500" fill="hold"/>
                                        <p:tgtEl>
                                          <p:spTgt spid="210948"/>
                                        </p:tgtEl>
                                        <p:attrNameLst>
                                          <p:attrName>ppt_w</p:attrName>
                                        </p:attrNameLst>
                                      </p:cBhvr>
                                      <p:tavLst>
                                        <p:tav tm="0">
                                          <p:val>
                                            <p:fltVal val="0"/>
                                          </p:val>
                                        </p:tav>
                                        <p:tav tm="100000">
                                          <p:val>
                                            <p:strVal val="#ppt_w"/>
                                          </p:val>
                                        </p:tav>
                                      </p:tavLst>
                                    </p:anim>
                                    <p:anim calcmode="lin" valueType="num">
                                      <p:cBhvr>
                                        <p:cTn id="54" dur="500" fill="hold"/>
                                        <p:tgtEl>
                                          <p:spTgt spid="2109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5</a:t>
            </a:r>
          </a:p>
        </p:txBody>
      </p:sp>
      <p:sp>
        <p:nvSpPr>
          <p:cNvPr id="65539" name="Rectangle 3"/>
          <p:cNvSpPr>
            <a:spLocks noGrp="1" noChangeArrowheads="1"/>
          </p:cNvSpPr>
          <p:nvPr>
            <p:ph type="body" idx="1"/>
          </p:nvPr>
        </p:nvSpPr>
        <p:spPr>
          <a:xfrm>
            <a:off x="468313" y="1196975"/>
            <a:ext cx="8229600" cy="3744913"/>
          </a:xfrm>
        </p:spPr>
        <p:txBody>
          <a:bodyPr/>
          <a:lstStyle/>
          <a:p>
            <a:pPr marL="0" indent="0">
              <a:lnSpc>
                <a:spcPct val="110000"/>
              </a:lnSpc>
              <a:spcBef>
                <a:spcPct val="10000"/>
              </a:spcBef>
            </a:pPr>
            <a:r>
              <a:rPr kumimoji="1" lang="en-US" altLang="zh-CN" smtClean="0">
                <a:solidFill>
                  <a:srgbClr val="0000FF"/>
                </a:solidFill>
                <a:latin typeface="楷体_GB2312" pitchFamily="49" charset="-122"/>
                <a:ea typeface="楷体_GB2312" pitchFamily="49" charset="-122"/>
              </a:rPr>
              <a:t>【</a:t>
            </a:r>
            <a:r>
              <a:rPr kumimoji="1" lang="zh-CN" altLang="en-US" smtClean="0">
                <a:solidFill>
                  <a:srgbClr val="0000FF"/>
                </a:solidFill>
                <a:latin typeface="楷体_GB2312" pitchFamily="49" charset="-122"/>
                <a:ea typeface="楷体_GB2312" pitchFamily="49" charset="-122"/>
              </a:rPr>
              <a:t>例</a:t>
            </a:r>
            <a:r>
              <a:rPr kumimoji="1" lang="en-US" altLang="zh-CN" smtClean="0">
                <a:solidFill>
                  <a:srgbClr val="0000FF"/>
                </a:solidFill>
                <a:latin typeface="楷体_GB2312" pitchFamily="49" charset="-122"/>
                <a:ea typeface="楷体_GB2312" pitchFamily="49" charset="-122"/>
              </a:rPr>
              <a:t>5】</a:t>
            </a:r>
            <a:r>
              <a:rPr lang="zh-CN" altLang="en-US" smtClean="0">
                <a:latin typeface="楷体_GB2312" pitchFamily="49" charset="-122"/>
                <a:ea typeface="楷体_GB2312" pitchFamily="49" charset="-122"/>
              </a:rPr>
              <a:t>求水仙花数：如果一个三位数的个位数、十位数和百位数的立方和等于该数自身，则称该数为水仙花数。编一程序求出所有的水仙花数。</a:t>
            </a:r>
          </a:p>
          <a:p>
            <a:pPr lvl="1">
              <a:lnSpc>
                <a:spcPct val="110000"/>
              </a:lnSpc>
              <a:spcBef>
                <a:spcPct val="10000"/>
              </a:spcBef>
              <a:buFont typeface="Wingdings" panose="05000000000000000000" pitchFamily="2" charset="2"/>
              <a:buNone/>
            </a:pPr>
            <a:r>
              <a:rPr lang="zh-CN" altLang="en-US" smtClean="0">
                <a:solidFill>
                  <a:srgbClr val="0000FF"/>
                </a:solidFill>
                <a:latin typeface="楷体_GB2312" pitchFamily="49" charset="-122"/>
                <a:ea typeface="楷体_GB2312" pitchFamily="49" charset="-122"/>
              </a:rPr>
              <a:t>如</a:t>
            </a:r>
            <a:r>
              <a:rPr lang="zh-CN" altLang="en-US" smtClean="0">
                <a:latin typeface="楷体_GB2312" pitchFamily="49" charset="-122"/>
                <a:ea typeface="楷体_GB2312" pitchFamily="49" charset="-122"/>
              </a:rPr>
              <a:t>：</a:t>
            </a:r>
          </a:p>
          <a:p>
            <a:pPr lvl="2">
              <a:lnSpc>
                <a:spcPct val="110000"/>
              </a:lnSpc>
              <a:spcBef>
                <a:spcPct val="10000"/>
              </a:spcBef>
              <a:buFont typeface="Wingdings" panose="05000000000000000000" pitchFamily="2" charset="2"/>
              <a:buNone/>
            </a:pPr>
            <a:r>
              <a:rPr lang="en-US" altLang="zh-CN" sz="2400" smtClean="0">
                <a:latin typeface="楷体_GB2312" pitchFamily="49" charset="-122"/>
                <a:ea typeface="楷体_GB2312" pitchFamily="49" charset="-122"/>
              </a:rPr>
              <a:t>153 = 1</a:t>
            </a:r>
            <a:r>
              <a:rPr lang="en-US" altLang="zh-CN" sz="2400" baseline="30000" smtClean="0">
                <a:latin typeface="楷体_GB2312" pitchFamily="49" charset="-122"/>
                <a:ea typeface="楷体_GB2312" pitchFamily="49" charset="-122"/>
              </a:rPr>
              <a:t>3</a:t>
            </a:r>
            <a:r>
              <a:rPr lang="en-US" altLang="zh-CN" sz="2400" smtClean="0">
                <a:latin typeface="楷体_GB2312" pitchFamily="49" charset="-122"/>
                <a:ea typeface="楷体_GB2312" pitchFamily="49" charset="-122"/>
              </a:rPr>
              <a:t> + 5</a:t>
            </a:r>
            <a:r>
              <a:rPr lang="en-US" altLang="zh-CN" sz="2400" baseline="30000" smtClean="0">
                <a:latin typeface="楷体_GB2312" pitchFamily="49" charset="-122"/>
                <a:ea typeface="楷体_GB2312" pitchFamily="49" charset="-122"/>
              </a:rPr>
              <a:t>3</a:t>
            </a:r>
            <a:r>
              <a:rPr lang="en-US" altLang="zh-CN" sz="2400" smtClean="0">
                <a:latin typeface="楷体_GB2312" pitchFamily="49" charset="-122"/>
                <a:ea typeface="楷体_GB2312" pitchFamily="49" charset="-122"/>
              </a:rPr>
              <a:t> + 3</a:t>
            </a:r>
            <a:r>
              <a:rPr lang="en-US" altLang="zh-CN" sz="2400" baseline="30000" smtClean="0">
                <a:latin typeface="楷体_GB2312" pitchFamily="49" charset="-122"/>
                <a:ea typeface="楷体_GB2312" pitchFamily="49" charset="-122"/>
              </a:rPr>
              <a:t>3</a:t>
            </a:r>
          </a:p>
          <a:p>
            <a:pPr lvl="2">
              <a:lnSpc>
                <a:spcPct val="110000"/>
              </a:lnSpc>
              <a:spcBef>
                <a:spcPct val="10000"/>
              </a:spcBef>
              <a:buFont typeface="Wingdings" panose="05000000000000000000" pitchFamily="2" charset="2"/>
              <a:buNone/>
            </a:pPr>
            <a:r>
              <a:rPr lang="en-US" altLang="zh-CN" sz="2400" smtClean="0">
                <a:latin typeface="楷体_GB2312" pitchFamily="49" charset="-122"/>
                <a:ea typeface="楷体_GB2312" pitchFamily="49" charset="-122"/>
              </a:rPr>
              <a:t>370 = 3</a:t>
            </a:r>
            <a:r>
              <a:rPr lang="en-US" altLang="zh-CN" sz="2400" baseline="30000" smtClean="0">
                <a:latin typeface="楷体_GB2312" pitchFamily="49" charset="-122"/>
                <a:ea typeface="楷体_GB2312" pitchFamily="49" charset="-122"/>
              </a:rPr>
              <a:t>3 </a:t>
            </a:r>
            <a:r>
              <a:rPr lang="en-US" altLang="zh-CN" sz="2400" smtClean="0">
                <a:latin typeface="楷体_GB2312" pitchFamily="49" charset="-122"/>
                <a:ea typeface="楷体_GB2312" pitchFamily="49" charset="-122"/>
              </a:rPr>
              <a:t>+ 7</a:t>
            </a:r>
            <a:r>
              <a:rPr lang="en-US" altLang="zh-CN" sz="2400" baseline="30000" smtClean="0">
                <a:latin typeface="楷体_GB2312" pitchFamily="49" charset="-122"/>
                <a:ea typeface="楷体_GB2312" pitchFamily="49" charset="-122"/>
              </a:rPr>
              <a:t>3</a:t>
            </a:r>
            <a:r>
              <a:rPr lang="en-US" altLang="zh-CN" sz="2400" smtClean="0">
                <a:latin typeface="楷体_GB2312" pitchFamily="49" charset="-122"/>
                <a:ea typeface="楷体_GB2312" pitchFamily="49" charset="-122"/>
              </a:rPr>
              <a:t> + 0</a:t>
            </a:r>
            <a:r>
              <a:rPr lang="en-US" altLang="zh-CN" sz="2400" baseline="30000" smtClean="0">
                <a:latin typeface="楷体_GB2312" pitchFamily="49" charset="-122"/>
                <a:ea typeface="楷体_GB2312" pitchFamily="49" charset="-122"/>
              </a:rPr>
              <a:t>3</a:t>
            </a:r>
          </a:p>
          <a:p>
            <a:pPr lvl="2">
              <a:lnSpc>
                <a:spcPct val="110000"/>
              </a:lnSpc>
              <a:spcBef>
                <a:spcPct val="10000"/>
              </a:spcBef>
              <a:buFont typeface="Wingdings" panose="05000000000000000000" pitchFamily="2" charset="2"/>
              <a:buNone/>
            </a:pPr>
            <a:r>
              <a:rPr lang="en-US" altLang="zh-CN" sz="2400" smtClean="0">
                <a:latin typeface="楷体_GB2312" pitchFamily="49" charset="-122"/>
                <a:ea typeface="楷体_GB2312" pitchFamily="49" charset="-122"/>
              </a:rPr>
              <a:t>371 = 3</a:t>
            </a:r>
            <a:r>
              <a:rPr lang="en-US" altLang="zh-CN" sz="2400" baseline="30000" smtClean="0">
                <a:latin typeface="楷体_GB2312" pitchFamily="49" charset="-122"/>
                <a:ea typeface="楷体_GB2312" pitchFamily="49" charset="-122"/>
              </a:rPr>
              <a:t>3</a:t>
            </a:r>
            <a:r>
              <a:rPr lang="en-US" altLang="zh-CN" sz="2400" smtClean="0">
                <a:latin typeface="楷体_GB2312" pitchFamily="49" charset="-122"/>
                <a:ea typeface="楷体_GB2312" pitchFamily="49" charset="-122"/>
              </a:rPr>
              <a:t> + 7</a:t>
            </a:r>
            <a:r>
              <a:rPr lang="en-US" altLang="zh-CN" sz="2400" baseline="30000" smtClean="0">
                <a:latin typeface="楷体_GB2312" pitchFamily="49" charset="-122"/>
                <a:ea typeface="楷体_GB2312" pitchFamily="49" charset="-122"/>
              </a:rPr>
              <a:t>3</a:t>
            </a:r>
            <a:r>
              <a:rPr lang="en-US" altLang="zh-CN" sz="2400" smtClean="0">
                <a:latin typeface="楷体_GB2312" pitchFamily="49" charset="-122"/>
                <a:ea typeface="楷体_GB2312" pitchFamily="49" charset="-122"/>
              </a:rPr>
              <a:t> + 1</a:t>
            </a:r>
            <a:r>
              <a:rPr lang="en-US" altLang="zh-CN" sz="2400" baseline="30000" smtClean="0">
                <a:latin typeface="楷体_GB2312" pitchFamily="49" charset="-122"/>
                <a:ea typeface="楷体_GB2312" pitchFamily="49" charset="-122"/>
              </a:rPr>
              <a:t>3</a:t>
            </a:r>
          </a:p>
          <a:p>
            <a:pPr lvl="2">
              <a:lnSpc>
                <a:spcPct val="110000"/>
              </a:lnSpc>
              <a:spcBef>
                <a:spcPct val="10000"/>
              </a:spcBef>
              <a:buFont typeface="Wingdings" panose="05000000000000000000" pitchFamily="2" charset="2"/>
              <a:buNone/>
            </a:pPr>
            <a:r>
              <a:rPr lang="en-US" altLang="zh-CN" sz="2400" smtClean="0">
                <a:latin typeface="楷体_GB2312" pitchFamily="49" charset="-122"/>
                <a:ea typeface="楷体_GB2312" pitchFamily="49" charset="-122"/>
              </a:rPr>
              <a:t>407 = 4</a:t>
            </a:r>
            <a:r>
              <a:rPr lang="en-US" altLang="zh-CN" sz="2400" baseline="30000" smtClean="0">
                <a:latin typeface="楷体_GB2312" pitchFamily="49" charset="-122"/>
                <a:ea typeface="楷体_GB2312" pitchFamily="49" charset="-122"/>
              </a:rPr>
              <a:t>3</a:t>
            </a:r>
            <a:r>
              <a:rPr lang="en-US" altLang="zh-CN" sz="2400" smtClean="0">
                <a:latin typeface="楷体_GB2312" pitchFamily="49" charset="-122"/>
                <a:ea typeface="楷体_GB2312" pitchFamily="49" charset="-122"/>
              </a:rPr>
              <a:t> + 0</a:t>
            </a:r>
            <a:r>
              <a:rPr lang="en-US" altLang="zh-CN" sz="2400" baseline="30000" smtClean="0">
                <a:latin typeface="楷体_GB2312" pitchFamily="49" charset="-122"/>
                <a:ea typeface="楷体_GB2312" pitchFamily="49" charset="-122"/>
              </a:rPr>
              <a:t>3</a:t>
            </a:r>
            <a:r>
              <a:rPr lang="en-US" altLang="zh-CN" sz="2400" smtClean="0">
                <a:latin typeface="楷体_GB2312" pitchFamily="49" charset="-122"/>
                <a:ea typeface="楷体_GB2312" pitchFamily="49" charset="-122"/>
              </a:rPr>
              <a:t> + 7</a:t>
            </a:r>
            <a:r>
              <a:rPr lang="en-US" altLang="zh-CN" sz="2400" baseline="30000" smtClean="0">
                <a:latin typeface="楷体_GB2312" pitchFamily="49" charset="-122"/>
                <a:ea typeface="楷体_GB2312" pitchFamily="49" charset="-122"/>
              </a:rPr>
              <a:t>3</a:t>
            </a:r>
          </a:p>
          <a:p>
            <a:pPr marL="0" indent="0">
              <a:lnSpc>
                <a:spcPct val="110000"/>
              </a:lnSpc>
              <a:spcBef>
                <a:spcPct val="10000"/>
              </a:spcBef>
            </a:pPr>
            <a:endParaRPr lang="zh-CN" altLang="en-US" smtClean="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5</a:t>
            </a:r>
          </a:p>
        </p:txBody>
      </p:sp>
      <p:sp>
        <p:nvSpPr>
          <p:cNvPr id="212995" name="Rectangle 3"/>
          <p:cNvSpPr>
            <a:spLocks noGrp="1" noChangeArrowheads="1"/>
          </p:cNvSpPr>
          <p:nvPr>
            <p:ph type="body" idx="1"/>
          </p:nvPr>
        </p:nvSpPr>
        <p:spPr>
          <a:xfrm>
            <a:off x="468313" y="1125538"/>
            <a:ext cx="8229600" cy="4525962"/>
          </a:xfrm>
        </p:spPr>
        <p:txBody>
          <a:bodyPr/>
          <a:lstStyle/>
          <a:p>
            <a:pPr marL="174625" indent="-174625"/>
            <a:r>
              <a:rPr lang="zh-CN" altLang="en-US" smtClean="0">
                <a:solidFill>
                  <a:srgbClr val="FF0000"/>
                </a:solidFill>
                <a:ea typeface="黑体" panose="02010609060101010101" pitchFamily="49" charset="-122"/>
              </a:rPr>
              <a:t>解题思路</a:t>
            </a:r>
          </a:p>
          <a:p>
            <a:pPr lvl="1" indent="-379413"/>
            <a:r>
              <a:rPr lang="zh-CN" altLang="en-US" smtClean="0">
                <a:ea typeface="黑体" panose="02010609060101010101" pitchFamily="49" charset="-122"/>
              </a:rPr>
              <a:t>用</a:t>
            </a:r>
            <a:r>
              <a:rPr lang="zh-CN" altLang="en-US" smtClean="0">
                <a:solidFill>
                  <a:srgbClr val="0000FF"/>
                </a:solidFill>
                <a:ea typeface="黑体" panose="02010609060101010101" pitchFamily="49" charset="-122"/>
              </a:rPr>
              <a:t>穷举法</a:t>
            </a:r>
            <a:r>
              <a:rPr lang="zh-CN" altLang="en-US" smtClean="0">
                <a:ea typeface="黑体" panose="02010609060101010101" pitchFamily="49" charset="-122"/>
              </a:rPr>
              <a:t>对</a:t>
            </a:r>
            <a:r>
              <a:rPr lang="en-US" altLang="zh-CN" smtClean="0">
                <a:ea typeface="宋体" panose="02010600030101010101" pitchFamily="2" charset="-122"/>
              </a:rPr>
              <a:t>100~999</a:t>
            </a:r>
            <a:r>
              <a:rPr lang="zh-CN" altLang="en-US" smtClean="0">
                <a:ea typeface="黑体" panose="02010609060101010101" pitchFamily="49" charset="-122"/>
              </a:rPr>
              <a:t>之间的每个数进行验证。</a:t>
            </a:r>
          </a:p>
          <a:p>
            <a:pPr marL="1349375" lvl="2" indent="-427038"/>
            <a:r>
              <a:rPr lang="zh-CN" altLang="en-US" sz="2400" b="1" smtClean="0">
                <a:ea typeface="黑体" panose="02010609060101010101" pitchFamily="49" charset="-122"/>
              </a:rPr>
              <a:t>验证公式为： </a:t>
            </a:r>
          </a:p>
          <a:p>
            <a:pPr marL="1349375" lvl="2" indent="-427038">
              <a:buFont typeface="Wingdings" panose="05000000000000000000" pitchFamily="2" charset="2"/>
              <a:buNone/>
            </a:pPr>
            <a:r>
              <a:rPr lang="zh-CN" altLang="en-US" sz="2400" b="1" smtClean="0">
                <a:ea typeface="黑体" panose="02010609060101010101" pitchFamily="49" charset="-122"/>
              </a:rPr>
              <a:t>	</a:t>
            </a:r>
            <a:r>
              <a:rPr lang="en-US" altLang="zh-CN" sz="2400" b="1" smtClean="0">
                <a:ea typeface="宋体" panose="02010600030101010101" pitchFamily="2" charset="-122"/>
              </a:rPr>
              <a:t>hdn=  h</a:t>
            </a:r>
            <a:r>
              <a:rPr lang="en-US" altLang="zh-CN" sz="2400" b="1" baseline="30000" smtClean="0">
                <a:ea typeface="宋体" panose="02010600030101010101" pitchFamily="2" charset="-122"/>
              </a:rPr>
              <a:t>3 </a:t>
            </a:r>
            <a:r>
              <a:rPr lang="en-US" altLang="zh-CN" sz="2400" b="1" smtClean="0">
                <a:ea typeface="宋体" panose="02010600030101010101" pitchFamily="2" charset="-122"/>
              </a:rPr>
              <a:t>+ d</a:t>
            </a:r>
            <a:r>
              <a:rPr lang="en-US" altLang="zh-CN" sz="2400" b="1" baseline="30000" smtClean="0">
                <a:ea typeface="宋体" panose="02010600030101010101" pitchFamily="2" charset="-122"/>
              </a:rPr>
              <a:t>3 </a:t>
            </a:r>
            <a:r>
              <a:rPr lang="en-US" altLang="zh-CN" sz="2400" b="1" smtClean="0">
                <a:ea typeface="宋体" panose="02010600030101010101" pitchFamily="2" charset="-122"/>
              </a:rPr>
              <a:t>+ n</a:t>
            </a:r>
            <a:r>
              <a:rPr lang="en-US" altLang="zh-CN" sz="2400" b="1" baseline="30000" smtClean="0">
                <a:ea typeface="宋体" panose="02010600030101010101" pitchFamily="2" charset="-122"/>
              </a:rPr>
              <a:t>3</a:t>
            </a:r>
          </a:p>
          <a:p>
            <a:pPr lvl="1" indent="-379413"/>
            <a:r>
              <a:rPr lang="zh-CN" altLang="en-US" smtClean="0">
                <a:solidFill>
                  <a:srgbClr val="0000FF"/>
                </a:solidFill>
                <a:ea typeface="黑体" panose="02010609060101010101" pitchFamily="49" charset="-122"/>
              </a:rPr>
              <a:t>关键</a:t>
            </a:r>
            <a:r>
              <a:rPr lang="zh-CN" altLang="en-US" smtClean="0">
                <a:ea typeface="黑体" panose="02010609060101010101" pitchFamily="49" charset="-122"/>
              </a:rPr>
              <a:t>：如何分解一个</a:t>
            </a:r>
            <a:r>
              <a:rPr lang="en-US" altLang="zh-CN" smtClean="0">
                <a:ea typeface="宋体" panose="02010600030101010101" pitchFamily="2" charset="-122"/>
              </a:rPr>
              <a:t>3</a:t>
            </a:r>
            <a:r>
              <a:rPr lang="zh-CN" altLang="en-US" smtClean="0">
                <a:ea typeface="黑体" panose="02010609060101010101" pitchFamily="49" charset="-122"/>
              </a:rPr>
              <a:t>位数</a:t>
            </a:r>
            <a:r>
              <a:rPr lang="en-US" altLang="zh-CN" smtClean="0">
                <a:ea typeface="宋体" panose="02010600030101010101" pitchFamily="2" charset="-122"/>
              </a:rPr>
              <a:t>n</a:t>
            </a:r>
            <a:r>
              <a:rPr lang="zh-CN" altLang="en-US" smtClean="0">
                <a:ea typeface="黑体" panose="02010609060101010101" pitchFamily="49" charset="-122"/>
              </a:rPr>
              <a:t>的百位、十位和个位？</a:t>
            </a:r>
          </a:p>
          <a:p>
            <a:pPr marL="1349375" lvl="2" indent="-427038">
              <a:buFont typeface="Wingdings" panose="05000000000000000000" pitchFamily="2" charset="2"/>
              <a:buNone/>
            </a:pPr>
            <a:r>
              <a:rPr lang="zh-CN" altLang="en-US" sz="2400" smtClean="0">
                <a:ea typeface="黑体" panose="02010609060101010101" pitchFamily="49" charset="-122"/>
              </a:rPr>
              <a:t>百位  </a:t>
            </a:r>
            <a:r>
              <a:rPr lang="en-US" altLang="zh-CN" sz="2400" smtClean="0">
                <a:ea typeface="宋体" panose="02010600030101010101" pitchFamily="2" charset="-122"/>
              </a:rPr>
              <a:t>=  n / 100                  </a:t>
            </a:r>
          </a:p>
          <a:p>
            <a:pPr marL="1349375" lvl="2" indent="-427038">
              <a:buFont typeface="Wingdings" panose="05000000000000000000" pitchFamily="2" charset="2"/>
              <a:buNone/>
            </a:pPr>
            <a:r>
              <a:rPr lang="zh-CN" altLang="en-US" sz="2400" smtClean="0">
                <a:ea typeface="黑体" panose="02010609060101010101" pitchFamily="49" charset="-122"/>
              </a:rPr>
              <a:t>十位  </a:t>
            </a:r>
            <a:r>
              <a:rPr lang="en-US" altLang="zh-CN" sz="2400" smtClean="0">
                <a:ea typeface="宋体" panose="02010600030101010101" pitchFamily="2" charset="-122"/>
              </a:rPr>
              <a:t>= (n / 10 )% 10</a:t>
            </a:r>
          </a:p>
          <a:p>
            <a:pPr lvl="1" indent="-379413">
              <a:buFont typeface="Wingdings" panose="05000000000000000000" pitchFamily="2" charset="2"/>
              <a:buNone/>
            </a:pPr>
            <a:r>
              <a:rPr lang="en-US" altLang="zh-CN" smtClean="0">
                <a:ea typeface="宋体" panose="02010600030101010101" pitchFamily="2" charset="-122"/>
              </a:rPr>
              <a:t>	  </a:t>
            </a:r>
            <a:r>
              <a:rPr lang="zh-CN" altLang="en-US" smtClean="0">
                <a:ea typeface="黑体" panose="02010609060101010101" pitchFamily="49" charset="-122"/>
              </a:rPr>
              <a:t>个位  </a:t>
            </a:r>
            <a:r>
              <a:rPr lang="en-US" altLang="zh-CN" smtClean="0">
                <a:ea typeface="宋体" panose="02010600030101010101" pitchFamily="2" charset="-122"/>
              </a:rPr>
              <a:t>=  n % 10</a:t>
            </a:r>
          </a:p>
          <a:p>
            <a:pPr lvl="1" indent="-379413"/>
            <a:r>
              <a:rPr lang="zh-CN" altLang="en-US" smtClean="0">
                <a:ea typeface="黑体" panose="02010609060101010101" pitchFamily="49" charset="-122"/>
              </a:rPr>
              <a:t>例： </a:t>
            </a:r>
            <a:r>
              <a:rPr lang="en-US" altLang="zh-CN" smtClean="0">
                <a:ea typeface="宋体" panose="02010600030101010101" pitchFamily="2" charset="-122"/>
              </a:rPr>
              <a:t>371    </a:t>
            </a:r>
          </a:p>
          <a:p>
            <a:pPr marL="1349375" lvl="2" indent="-427038"/>
            <a:r>
              <a:rPr lang="en-US" altLang="zh-CN" sz="2400" b="1" smtClean="0">
                <a:ea typeface="宋体" panose="02010600030101010101" pitchFamily="2" charset="-122"/>
              </a:rPr>
              <a:t>h =  371/100 = 3</a:t>
            </a:r>
          </a:p>
          <a:p>
            <a:pPr marL="1349375" lvl="2" indent="-427038"/>
            <a:r>
              <a:rPr lang="en-US" altLang="zh-CN" sz="2400" b="1" smtClean="0">
                <a:ea typeface="宋体" panose="02010600030101010101" pitchFamily="2" charset="-122"/>
              </a:rPr>
              <a:t>d = (371/10)%10 = 37 % 10 = 7</a:t>
            </a:r>
          </a:p>
          <a:p>
            <a:pPr marL="1349375" lvl="2" indent="-427038"/>
            <a:r>
              <a:rPr lang="en-US" altLang="zh-CN" sz="2400" b="1" smtClean="0">
                <a:ea typeface="宋体" panose="02010600030101010101" pitchFamily="2" charset="-122"/>
              </a:rPr>
              <a:t>n =  371 % 10 =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checkerboard(across)">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checkerboard(across)">
                                      <p:cBhvr>
                                        <p:cTn id="12" dur="500"/>
                                        <p:tgtEl>
                                          <p:spTgt spid="212995">
                                            <p:txEl>
                                              <p:pRg st="1" end="1"/>
                                            </p:txEl>
                                          </p:spTgt>
                                        </p:tgtEl>
                                      </p:cBhvr>
                                    </p:animEffect>
                                  </p:childTnLst>
                                </p:cTn>
                              </p:par>
                            </p:childTnLst>
                          </p:cTn>
                        </p:par>
                        <p:par>
                          <p:cTn id="13" fill="hold" nodeType="afterGroup">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212995">
                                            <p:txEl>
                                              <p:pRg st="2" end="2"/>
                                            </p:txEl>
                                          </p:spTgt>
                                        </p:tgtEl>
                                        <p:attrNameLst>
                                          <p:attrName>style.visibility</p:attrName>
                                        </p:attrNameLst>
                                      </p:cBhvr>
                                      <p:to>
                                        <p:strVal val="visible"/>
                                      </p:to>
                                    </p:set>
                                    <p:animEffect transition="in" filter="checkerboard(across)">
                                      <p:cBhvr>
                                        <p:cTn id="16" dur="500"/>
                                        <p:tgtEl>
                                          <p:spTgt spid="212995">
                                            <p:txEl>
                                              <p:pRg st="2" end="2"/>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12995">
                                            <p:txEl>
                                              <p:pRg st="3" end="3"/>
                                            </p:txEl>
                                          </p:spTgt>
                                        </p:tgtEl>
                                        <p:attrNameLst>
                                          <p:attrName>style.visibility</p:attrName>
                                        </p:attrNameLst>
                                      </p:cBhvr>
                                      <p:to>
                                        <p:strVal val="visible"/>
                                      </p:to>
                                    </p:set>
                                    <p:animEffect transition="in" filter="checkerboard(across)">
                                      <p:cBhvr>
                                        <p:cTn id="19" dur="500"/>
                                        <p:tgtEl>
                                          <p:spTgt spid="212995">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12995">
                                            <p:txEl>
                                              <p:pRg st="4" end="4"/>
                                            </p:txEl>
                                          </p:spTgt>
                                        </p:tgtEl>
                                        <p:attrNameLst>
                                          <p:attrName>style.visibility</p:attrName>
                                        </p:attrNameLst>
                                      </p:cBhvr>
                                      <p:to>
                                        <p:strVal val="visible"/>
                                      </p:to>
                                    </p:set>
                                    <p:animEffect transition="in" filter="checkerboard(across)">
                                      <p:cBhvr>
                                        <p:cTn id="24" dur="500"/>
                                        <p:tgtEl>
                                          <p:spTgt spid="212995">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12995">
                                            <p:txEl>
                                              <p:pRg st="5" end="5"/>
                                            </p:txEl>
                                          </p:spTgt>
                                        </p:tgtEl>
                                        <p:attrNameLst>
                                          <p:attrName>style.visibility</p:attrName>
                                        </p:attrNameLst>
                                      </p:cBhvr>
                                      <p:to>
                                        <p:strVal val="visible"/>
                                      </p:to>
                                    </p:set>
                                    <p:animEffect transition="in" filter="checkerboard(across)">
                                      <p:cBhvr>
                                        <p:cTn id="29" dur="500"/>
                                        <p:tgtEl>
                                          <p:spTgt spid="212995">
                                            <p:txEl>
                                              <p:pRg st="5" end="5"/>
                                            </p:txEl>
                                          </p:spTgt>
                                        </p:tgtEl>
                                      </p:cBhvr>
                                    </p:animEffect>
                                  </p:childTnLst>
                                </p:cTn>
                              </p:par>
                              <p:par>
                                <p:cTn id="30" presetID="5" presetClass="entr" presetSubtype="10" fill="hold" grpId="0" nodeType="withEffect">
                                  <p:stCondLst>
                                    <p:cond delay="0"/>
                                  </p:stCondLst>
                                  <p:childTnLst>
                                    <p:set>
                                      <p:cBhvr>
                                        <p:cTn id="31" dur="1" fill="hold">
                                          <p:stCondLst>
                                            <p:cond delay="0"/>
                                          </p:stCondLst>
                                        </p:cTn>
                                        <p:tgtEl>
                                          <p:spTgt spid="212995">
                                            <p:txEl>
                                              <p:pRg st="6" end="6"/>
                                            </p:txEl>
                                          </p:spTgt>
                                        </p:tgtEl>
                                        <p:attrNameLst>
                                          <p:attrName>style.visibility</p:attrName>
                                        </p:attrNameLst>
                                      </p:cBhvr>
                                      <p:to>
                                        <p:strVal val="visible"/>
                                      </p:to>
                                    </p:set>
                                    <p:animEffect transition="in" filter="checkerboard(across)">
                                      <p:cBhvr>
                                        <p:cTn id="32" dur="500"/>
                                        <p:tgtEl>
                                          <p:spTgt spid="212995">
                                            <p:txEl>
                                              <p:pRg st="6" end="6"/>
                                            </p:txEl>
                                          </p:spTgt>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212995">
                                            <p:txEl>
                                              <p:pRg st="7" end="7"/>
                                            </p:txEl>
                                          </p:spTgt>
                                        </p:tgtEl>
                                        <p:attrNameLst>
                                          <p:attrName>style.visibility</p:attrName>
                                        </p:attrNameLst>
                                      </p:cBhvr>
                                      <p:to>
                                        <p:strVal val="visible"/>
                                      </p:to>
                                    </p:set>
                                    <p:animEffect transition="in" filter="checkerboard(across)">
                                      <p:cBhvr>
                                        <p:cTn id="35" dur="500"/>
                                        <p:tgtEl>
                                          <p:spTgt spid="212995">
                                            <p:txEl>
                                              <p:pRg st="7" end="7"/>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212995">
                                            <p:txEl>
                                              <p:pRg st="8" end="8"/>
                                            </p:txEl>
                                          </p:spTgt>
                                        </p:tgtEl>
                                        <p:attrNameLst>
                                          <p:attrName>style.visibility</p:attrName>
                                        </p:attrNameLst>
                                      </p:cBhvr>
                                      <p:to>
                                        <p:strVal val="visible"/>
                                      </p:to>
                                    </p:set>
                                    <p:animEffect transition="in" filter="checkerboard(across)">
                                      <p:cBhvr>
                                        <p:cTn id="40" dur="500"/>
                                        <p:tgtEl>
                                          <p:spTgt spid="212995">
                                            <p:txEl>
                                              <p:pRg st="8" end="8"/>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12995">
                                            <p:txEl>
                                              <p:pRg st="9" end="9"/>
                                            </p:txEl>
                                          </p:spTgt>
                                        </p:tgtEl>
                                        <p:attrNameLst>
                                          <p:attrName>style.visibility</p:attrName>
                                        </p:attrNameLst>
                                      </p:cBhvr>
                                      <p:to>
                                        <p:strVal val="visible"/>
                                      </p:to>
                                    </p:set>
                                    <p:animEffect transition="in" filter="checkerboard(across)">
                                      <p:cBhvr>
                                        <p:cTn id="45" dur="500"/>
                                        <p:tgtEl>
                                          <p:spTgt spid="212995">
                                            <p:txEl>
                                              <p:pRg st="9" end="9"/>
                                            </p:txEl>
                                          </p:spTgt>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12995">
                                            <p:txEl>
                                              <p:pRg st="10" end="10"/>
                                            </p:txEl>
                                          </p:spTgt>
                                        </p:tgtEl>
                                        <p:attrNameLst>
                                          <p:attrName>style.visibility</p:attrName>
                                        </p:attrNameLst>
                                      </p:cBhvr>
                                      <p:to>
                                        <p:strVal val="visible"/>
                                      </p:to>
                                    </p:set>
                                    <p:animEffect transition="in" filter="checkerboard(across)">
                                      <p:cBhvr>
                                        <p:cTn id="48" dur="500"/>
                                        <p:tgtEl>
                                          <p:spTgt spid="212995">
                                            <p:txEl>
                                              <p:pRg st="10" end="10"/>
                                            </p:txEl>
                                          </p:spTgt>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12995">
                                            <p:txEl>
                                              <p:pRg st="11" end="11"/>
                                            </p:txEl>
                                          </p:spTgt>
                                        </p:tgtEl>
                                        <p:attrNameLst>
                                          <p:attrName>style.visibility</p:attrName>
                                        </p:attrNameLst>
                                      </p:cBhvr>
                                      <p:to>
                                        <p:strVal val="visible"/>
                                      </p:to>
                                    </p:set>
                                    <p:animEffect transition="in" filter="checkerboard(across)">
                                      <p:cBhvr>
                                        <p:cTn id="51" dur="500"/>
                                        <p:tgtEl>
                                          <p:spTgt spid="21299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5</a:t>
            </a:r>
          </a:p>
        </p:txBody>
      </p:sp>
      <p:sp>
        <p:nvSpPr>
          <p:cNvPr id="214019" name="Rectangle 3"/>
          <p:cNvSpPr>
            <a:spLocks noGrp="1" noChangeArrowheads="1"/>
          </p:cNvSpPr>
          <p:nvPr>
            <p:ph type="body" idx="1"/>
          </p:nvPr>
        </p:nvSpPr>
        <p:spPr>
          <a:xfrm>
            <a:off x="395288" y="1196975"/>
            <a:ext cx="7561262" cy="5400675"/>
          </a:xfrm>
        </p:spPr>
        <p:txBody>
          <a:bodyPr/>
          <a:lstStyle/>
          <a:p>
            <a:pPr>
              <a:lnSpc>
                <a:spcPct val="90000"/>
              </a:lnSpc>
              <a:spcBef>
                <a:spcPct val="0"/>
              </a:spcBef>
            </a:pPr>
            <a:r>
              <a:rPr lang="en-US" altLang="zh-CN" sz="2600" smtClean="0">
                <a:ea typeface="宋体" panose="02010600030101010101" pitchFamily="2" charset="-122"/>
              </a:rPr>
              <a:t>//chap5ex11.c</a:t>
            </a:r>
          </a:p>
          <a:p>
            <a:pPr>
              <a:lnSpc>
                <a:spcPct val="90000"/>
              </a:lnSpc>
              <a:spcBef>
                <a:spcPct val="0"/>
              </a:spcBef>
            </a:pPr>
            <a:r>
              <a:rPr lang="en-US" altLang="zh-CN" sz="2600" smtClean="0">
                <a:ea typeface="宋体" panose="02010600030101010101" pitchFamily="2" charset="-122"/>
              </a:rPr>
              <a:t>#include &lt;stdio.h&gt;</a:t>
            </a:r>
          </a:p>
          <a:p>
            <a:pPr>
              <a:lnSpc>
                <a:spcPct val="90000"/>
              </a:lnSpc>
              <a:spcBef>
                <a:spcPct val="0"/>
              </a:spcBef>
            </a:pPr>
            <a:r>
              <a:rPr lang="en-US" altLang="zh-CN" sz="2600" smtClean="0">
                <a:ea typeface="宋体" panose="02010600030101010101" pitchFamily="2" charset="-122"/>
              </a:rPr>
              <a:t>int main()</a:t>
            </a:r>
          </a:p>
          <a:p>
            <a:pPr>
              <a:lnSpc>
                <a:spcPct val="90000"/>
              </a:lnSpc>
              <a:spcBef>
                <a:spcPct val="0"/>
              </a:spcBef>
            </a:pPr>
            <a:r>
              <a:rPr lang="en-US" altLang="zh-CN" sz="2600" smtClean="0">
                <a:ea typeface="宋体" panose="02010600030101010101" pitchFamily="2" charset="-122"/>
              </a:rPr>
              <a:t>{</a:t>
            </a:r>
          </a:p>
          <a:p>
            <a:pPr>
              <a:lnSpc>
                <a:spcPct val="90000"/>
              </a:lnSpc>
              <a:spcBef>
                <a:spcPct val="0"/>
              </a:spcBef>
            </a:pPr>
            <a:r>
              <a:rPr lang="en-US" altLang="zh-CN" sz="2600" smtClean="0">
                <a:ea typeface="宋体" panose="02010600030101010101" pitchFamily="2" charset="-122"/>
              </a:rPr>
              <a:t>	int n, i, j, k;</a:t>
            </a:r>
          </a:p>
          <a:p>
            <a:pPr>
              <a:lnSpc>
                <a:spcPct val="90000"/>
              </a:lnSpc>
              <a:spcBef>
                <a:spcPct val="0"/>
              </a:spcBef>
            </a:pPr>
            <a:r>
              <a:rPr lang="en-US" altLang="zh-CN" sz="2600" smtClean="0">
                <a:ea typeface="宋体" panose="02010600030101010101" pitchFamily="2" charset="-122"/>
              </a:rPr>
              <a:t>	for(n=100; n&lt;=999; n=n+1)</a:t>
            </a:r>
          </a:p>
          <a:p>
            <a:pPr>
              <a:lnSpc>
                <a:spcPct val="90000"/>
              </a:lnSpc>
              <a:spcBef>
                <a:spcPct val="0"/>
              </a:spcBef>
            </a:pPr>
            <a:r>
              <a:rPr lang="en-US" altLang="zh-CN" sz="2600" smtClean="0">
                <a:ea typeface="宋体" panose="02010600030101010101" pitchFamily="2" charset="-122"/>
              </a:rPr>
              <a:t>	{</a:t>
            </a:r>
          </a:p>
          <a:p>
            <a:pPr>
              <a:lnSpc>
                <a:spcPct val="90000"/>
              </a:lnSpc>
              <a:spcBef>
                <a:spcPct val="0"/>
              </a:spcBef>
            </a:pPr>
            <a:r>
              <a:rPr lang="en-US" altLang="zh-CN" sz="2600" smtClean="0">
                <a:ea typeface="宋体" panose="02010600030101010101" pitchFamily="2" charset="-122"/>
              </a:rPr>
              <a:t>	   i = n/100;             // </a:t>
            </a:r>
            <a:r>
              <a:rPr lang="zh-CN" altLang="en-US" sz="2600" smtClean="0">
                <a:ea typeface="黑体" panose="02010609060101010101" pitchFamily="49" charset="-122"/>
              </a:rPr>
              <a:t>取出</a:t>
            </a:r>
            <a:r>
              <a:rPr lang="en-US" altLang="zh-CN" sz="2600" smtClean="0">
                <a:ea typeface="宋体" panose="02010600030101010101" pitchFamily="2" charset="-122"/>
              </a:rPr>
              <a:t>n</a:t>
            </a:r>
            <a:r>
              <a:rPr lang="zh-CN" altLang="en-US" sz="2600" smtClean="0">
                <a:ea typeface="黑体" panose="02010609060101010101" pitchFamily="49" charset="-122"/>
              </a:rPr>
              <a:t>的百位数</a:t>
            </a:r>
          </a:p>
          <a:p>
            <a:pPr>
              <a:lnSpc>
                <a:spcPct val="90000"/>
              </a:lnSpc>
              <a:spcBef>
                <a:spcPct val="0"/>
              </a:spcBef>
            </a:pPr>
            <a:r>
              <a:rPr lang="zh-CN" altLang="en-US" sz="2600" smtClean="0">
                <a:ea typeface="黑体" panose="02010609060101010101" pitchFamily="49" charset="-122"/>
              </a:rPr>
              <a:t>	   </a:t>
            </a:r>
            <a:r>
              <a:rPr lang="en-US" altLang="zh-CN" sz="2600" smtClean="0">
                <a:ea typeface="宋体" panose="02010600030101010101" pitchFamily="2" charset="-122"/>
              </a:rPr>
              <a:t>j = (n/10)%10;    // </a:t>
            </a:r>
            <a:r>
              <a:rPr lang="zh-CN" altLang="en-US" sz="2600" smtClean="0">
                <a:ea typeface="黑体" panose="02010609060101010101" pitchFamily="49" charset="-122"/>
              </a:rPr>
              <a:t>取数</a:t>
            </a:r>
            <a:r>
              <a:rPr lang="en-US" altLang="zh-CN" sz="2600" smtClean="0">
                <a:ea typeface="宋体" panose="02010600030101010101" pitchFamily="2" charset="-122"/>
              </a:rPr>
              <a:t>n</a:t>
            </a:r>
            <a:r>
              <a:rPr lang="zh-CN" altLang="en-US" sz="2600" smtClean="0">
                <a:ea typeface="黑体" panose="02010609060101010101" pitchFamily="49" charset="-122"/>
              </a:rPr>
              <a:t>的十位数</a:t>
            </a:r>
          </a:p>
          <a:p>
            <a:pPr>
              <a:lnSpc>
                <a:spcPct val="90000"/>
              </a:lnSpc>
              <a:spcBef>
                <a:spcPct val="0"/>
              </a:spcBef>
            </a:pPr>
            <a:r>
              <a:rPr lang="zh-CN" altLang="en-US" sz="2600" smtClean="0">
                <a:ea typeface="黑体" panose="02010609060101010101" pitchFamily="49" charset="-122"/>
              </a:rPr>
              <a:t>	   </a:t>
            </a:r>
            <a:r>
              <a:rPr lang="en-US" altLang="zh-CN" sz="2600" smtClean="0">
                <a:ea typeface="宋体" panose="02010600030101010101" pitchFamily="2" charset="-122"/>
              </a:rPr>
              <a:t>k = n%10;           // </a:t>
            </a:r>
            <a:r>
              <a:rPr lang="zh-CN" altLang="en-US" sz="2600" smtClean="0">
                <a:ea typeface="黑体" panose="02010609060101010101" pitchFamily="49" charset="-122"/>
              </a:rPr>
              <a:t>取出</a:t>
            </a:r>
            <a:r>
              <a:rPr lang="en-US" altLang="zh-CN" sz="2600" smtClean="0">
                <a:ea typeface="宋体" panose="02010600030101010101" pitchFamily="2" charset="-122"/>
              </a:rPr>
              <a:t>n</a:t>
            </a:r>
            <a:r>
              <a:rPr lang="zh-CN" altLang="en-US" sz="2600" smtClean="0">
                <a:ea typeface="黑体" panose="02010609060101010101" pitchFamily="49" charset="-122"/>
              </a:rPr>
              <a:t>的个位数</a:t>
            </a:r>
          </a:p>
          <a:p>
            <a:pPr>
              <a:lnSpc>
                <a:spcPct val="90000"/>
              </a:lnSpc>
              <a:spcBef>
                <a:spcPct val="0"/>
              </a:spcBef>
            </a:pPr>
            <a:r>
              <a:rPr lang="zh-CN" altLang="en-US" sz="2600" smtClean="0">
                <a:ea typeface="黑体" panose="02010609060101010101" pitchFamily="49" charset="-122"/>
              </a:rPr>
              <a:t>	   </a:t>
            </a:r>
            <a:r>
              <a:rPr lang="en-US" altLang="zh-CN" sz="2600" smtClean="0">
                <a:ea typeface="宋体" panose="02010600030101010101" pitchFamily="2" charset="-122"/>
              </a:rPr>
              <a:t>if(n==i*i*i+j*j*j+k*k*k)</a:t>
            </a:r>
          </a:p>
          <a:p>
            <a:pPr>
              <a:lnSpc>
                <a:spcPct val="90000"/>
              </a:lnSpc>
              <a:spcBef>
                <a:spcPct val="0"/>
              </a:spcBef>
            </a:pPr>
            <a:r>
              <a:rPr lang="en-US" altLang="zh-CN" sz="2600" smtClean="0">
                <a:ea typeface="宋体" panose="02010600030101010101" pitchFamily="2" charset="-122"/>
              </a:rPr>
              <a:t>	        printf("%d=%d^3+%d^3+%d^3\n",n,i,j,k);</a:t>
            </a:r>
          </a:p>
          <a:p>
            <a:pPr>
              <a:lnSpc>
                <a:spcPct val="90000"/>
              </a:lnSpc>
              <a:spcBef>
                <a:spcPct val="0"/>
              </a:spcBef>
            </a:pPr>
            <a:r>
              <a:rPr lang="en-US" altLang="zh-CN" sz="2600" smtClean="0">
                <a:ea typeface="宋体" panose="02010600030101010101" pitchFamily="2" charset="-122"/>
              </a:rPr>
              <a:t>	}</a:t>
            </a:r>
          </a:p>
          <a:p>
            <a:pPr>
              <a:lnSpc>
                <a:spcPct val="90000"/>
              </a:lnSpc>
              <a:spcBef>
                <a:spcPct val="0"/>
              </a:spcBef>
            </a:pPr>
            <a:r>
              <a:rPr lang="en-US" altLang="zh-CN" sz="2600" smtClean="0">
                <a:ea typeface="宋体" panose="02010600030101010101" pitchFamily="2" charset="-122"/>
              </a:rPr>
              <a:t>	return 0;</a:t>
            </a:r>
          </a:p>
          <a:p>
            <a:pPr>
              <a:lnSpc>
                <a:spcPct val="90000"/>
              </a:lnSpc>
              <a:spcBef>
                <a:spcPct val="0"/>
              </a:spcBef>
            </a:pPr>
            <a:r>
              <a:rPr lang="en-US" altLang="zh-CN" sz="2600" smtClean="0">
                <a:ea typeface="宋体" panose="02010600030101010101" pitchFamily="2" charset="-122"/>
              </a:rPr>
              <a:t>}</a:t>
            </a:r>
          </a:p>
        </p:txBody>
      </p:sp>
      <p:pic>
        <p:nvPicPr>
          <p:cNvPr id="214020" name="Picture 4" descr="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196975"/>
            <a:ext cx="3457575"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checkerboard(across)">
                                      <p:cBhvr>
                                        <p:cTn id="7" dur="500"/>
                                        <p:tgtEl>
                                          <p:spTgt spid="214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checkerboard(across)">
                                      <p:cBhvr>
                                        <p:cTn id="12" dur="500"/>
                                        <p:tgtEl>
                                          <p:spTgt spid="214019">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14019">
                                            <p:txEl>
                                              <p:pRg st="2" end="2"/>
                                            </p:txEl>
                                          </p:spTgt>
                                        </p:tgtEl>
                                        <p:attrNameLst>
                                          <p:attrName>style.visibility</p:attrName>
                                        </p:attrNameLst>
                                      </p:cBhvr>
                                      <p:to>
                                        <p:strVal val="visible"/>
                                      </p:to>
                                    </p:set>
                                    <p:animEffect transition="in" filter="checkerboard(across)">
                                      <p:cBhvr>
                                        <p:cTn id="15" dur="500"/>
                                        <p:tgtEl>
                                          <p:spTgt spid="214019">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14019">
                                            <p:txEl>
                                              <p:pRg st="3" end="3"/>
                                            </p:txEl>
                                          </p:spTgt>
                                        </p:tgtEl>
                                        <p:attrNameLst>
                                          <p:attrName>style.visibility</p:attrName>
                                        </p:attrNameLst>
                                      </p:cBhvr>
                                      <p:to>
                                        <p:strVal val="visible"/>
                                      </p:to>
                                    </p:set>
                                    <p:animEffect transition="in" filter="checkerboard(across)">
                                      <p:cBhvr>
                                        <p:cTn id="18" dur="500"/>
                                        <p:tgtEl>
                                          <p:spTgt spid="214019">
                                            <p:txEl>
                                              <p:pRg st="3" end="3"/>
                                            </p:txEl>
                                          </p:spTgt>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14019">
                                            <p:txEl>
                                              <p:pRg st="4" end="4"/>
                                            </p:txEl>
                                          </p:spTgt>
                                        </p:tgtEl>
                                        <p:attrNameLst>
                                          <p:attrName>style.visibility</p:attrName>
                                        </p:attrNameLst>
                                      </p:cBhvr>
                                      <p:to>
                                        <p:strVal val="visible"/>
                                      </p:to>
                                    </p:set>
                                    <p:animEffect transition="in" filter="checkerboard(across)">
                                      <p:cBhvr>
                                        <p:cTn id="21" dur="500"/>
                                        <p:tgtEl>
                                          <p:spTgt spid="214019">
                                            <p:txEl>
                                              <p:pRg st="4" end="4"/>
                                            </p:txEl>
                                          </p:spTgt>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14019">
                                            <p:txEl>
                                              <p:pRg st="5" end="5"/>
                                            </p:txEl>
                                          </p:spTgt>
                                        </p:tgtEl>
                                        <p:attrNameLst>
                                          <p:attrName>style.visibility</p:attrName>
                                        </p:attrNameLst>
                                      </p:cBhvr>
                                      <p:to>
                                        <p:strVal val="visible"/>
                                      </p:to>
                                    </p:set>
                                    <p:animEffect transition="in" filter="checkerboard(across)">
                                      <p:cBhvr>
                                        <p:cTn id="24" dur="500"/>
                                        <p:tgtEl>
                                          <p:spTgt spid="214019">
                                            <p:txEl>
                                              <p:pRg st="5" end="5"/>
                                            </p:txEl>
                                          </p:spTgt>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14019">
                                            <p:txEl>
                                              <p:pRg st="6" end="6"/>
                                            </p:txEl>
                                          </p:spTgt>
                                        </p:tgtEl>
                                        <p:attrNameLst>
                                          <p:attrName>style.visibility</p:attrName>
                                        </p:attrNameLst>
                                      </p:cBhvr>
                                      <p:to>
                                        <p:strVal val="visible"/>
                                      </p:to>
                                    </p:set>
                                    <p:animEffect transition="in" filter="checkerboard(across)">
                                      <p:cBhvr>
                                        <p:cTn id="27" dur="500"/>
                                        <p:tgtEl>
                                          <p:spTgt spid="214019">
                                            <p:txEl>
                                              <p:pRg st="6" end="6"/>
                                            </p:txEl>
                                          </p:spTgt>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14019">
                                            <p:txEl>
                                              <p:pRg st="7" end="7"/>
                                            </p:txEl>
                                          </p:spTgt>
                                        </p:tgtEl>
                                        <p:attrNameLst>
                                          <p:attrName>style.visibility</p:attrName>
                                        </p:attrNameLst>
                                      </p:cBhvr>
                                      <p:to>
                                        <p:strVal val="visible"/>
                                      </p:to>
                                    </p:set>
                                    <p:animEffect transition="in" filter="checkerboard(across)">
                                      <p:cBhvr>
                                        <p:cTn id="30" dur="500"/>
                                        <p:tgtEl>
                                          <p:spTgt spid="214019">
                                            <p:txEl>
                                              <p:pRg st="7" end="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214019">
                                            <p:txEl>
                                              <p:pRg st="8" end="8"/>
                                            </p:txEl>
                                          </p:spTgt>
                                        </p:tgtEl>
                                        <p:attrNameLst>
                                          <p:attrName>style.visibility</p:attrName>
                                        </p:attrNameLst>
                                      </p:cBhvr>
                                      <p:to>
                                        <p:strVal val="visible"/>
                                      </p:to>
                                    </p:set>
                                    <p:animEffect transition="in" filter="checkerboard(across)">
                                      <p:cBhvr>
                                        <p:cTn id="33" dur="500"/>
                                        <p:tgtEl>
                                          <p:spTgt spid="214019">
                                            <p:txEl>
                                              <p:pRg st="8" end="8"/>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14019">
                                            <p:txEl>
                                              <p:pRg st="9" end="9"/>
                                            </p:txEl>
                                          </p:spTgt>
                                        </p:tgtEl>
                                        <p:attrNameLst>
                                          <p:attrName>style.visibility</p:attrName>
                                        </p:attrNameLst>
                                      </p:cBhvr>
                                      <p:to>
                                        <p:strVal val="visible"/>
                                      </p:to>
                                    </p:set>
                                    <p:animEffect transition="in" filter="checkerboard(across)">
                                      <p:cBhvr>
                                        <p:cTn id="36" dur="500"/>
                                        <p:tgtEl>
                                          <p:spTgt spid="214019">
                                            <p:txEl>
                                              <p:pRg st="9" end="9"/>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214019">
                                            <p:txEl>
                                              <p:pRg st="10" end="10"/>
                                            </p:txEl>
                                          </p:spTgt>
                                        </p:tgtEl>
                                        <p:attrNameLst>
                                          <p:attrName>style.visibility</p:attrName>
                                        </p:attrNameLst>
                                      </p:cBhvr>
                                      <p:to>
                                        <p:strVal val="visible"/>
                                      </p:to>
                                    </p:set>
                                    <p:animEffect transition="in" filter="checkerboard(across)">
                                      <p:cBhvr>
                                        <p:cTn id="39" dur="500"/>
                                        <p:tgtEl>
                                          <p:spTgt spid="214019">
                                            <p:txEl>
                                              <p:pRg st="10" end="10"/>
                                            </p:txEl>
                                          </p:spTgt>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214019">
                                            <p:txEl>
                                              <p:pRg st="11" end="11"/>
                                            </p:txEl>
                                          </p:spTgt>
                                        </p:tgtEl>
                                        <p:attrNameLst>
                                          <p:attrName>style.visibility</p:attrName>
                                        </p:attrNameLst>
                                      </p:cBhvr>
                                      <p:to>
                                        <p:strVal val="visible"/>
                                      </p:to>
                                    </p:set>
                                    <p:animEffect transition="in" filter="checkerboard(across)">
                                      <p:cBhvr>
                                        <p:cTn id="42" dur="500"/>
                                        <p:tgtEl>
                                          <p:spTgt spid="214019">
                                            <p:txEl>
                                              <p:pRg st="11" end="11"/>
                                            </p:txEl>
                                          </p:spTgt>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214019">
                                            <p:txEl>
                                              <p:pRg st="12" end="12"/>
                                            </p:txEl>
                                          </p:spTgt>
                                        </p:tgtEl>
                                        <p:attrNameLst>
                                          <p:attrName>style.visibility</p:attrName>
                                        </p:attrNameLst>
                                      </p:cBhvr>
                                      <p:to>
                                        <p:strVal val="visible"/>
                                      </p:to>
                                    </p:set>
                                    <p:animEffect transition="in" filter="checkerboard(across)">
                                      <p:cBhvr>
                                        <p:cTn id="45" dur="500"/>
                                        <p:tgtEl>
                                          <p:spTgt spid="214019">
                                            <p:txEl>
                                              <p:pRg st="12" end="1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 presetClass="entr" presetSubtype="10" fill="hold" grpId="0" nodeType="clickEffect">
                                  <p:stCondLst>
                                    <p:cond delay="0"/>
                                  </p:stCondLst>
                                  <p:childTnLst>
                                    <p:set>
                                      <p:cBhvr>
                                        <p:cTn id="49" dur="1" fill="hold">
                                          <p:stCondLst>
                                            <p:cond delay="0"/>
                                          </p:stCondLst>
                                        </p:cTn>
                                        <p:tgtEl>
                                          <p:spTgt spid="214019">
                                            <p:txEl>
                                              <p:pRg st="13" end="13"/>
                                            </p:txEl>
                                          </p:spTgt>
                                        </p:tgtEl>
                                        <p:attrNameLst>
                                          <p:attrName>style.visibility</p:attrName>
                                        </p:attrNameLst>
                                      </p:cBhvr>
                                      <p:to>
                                        <p:strVal val="visible"/>
                                      </p:to>
                                    </p:set>
                                    <p:animEffect transition="in" filter="checkerboard(across)">
                                      <p:cBhvr>
                                        <p:cTn id="50" dur="500"/>
                                        <p:tgtEl>
                                          <p:spTgt spid="214019">
                                            <p:txEl>
                                              <p:pRg st="13" end="13"/>
                                            </p:txEl>
                                          </p:spTgt>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214019">
                                            <p:txEl>
                                              <p:pRg st="14" end="14"/>
                                            </p:txEl>
                                          </p:spTgt>
                                        </p:tgtEl>
                                        <p:attrNameLst>
                                          <p:attrName>style.visibility</p:attrName>
                                        </p:attrNameLst>
                                      </p:cBhvr>
                                      <p:to>
                                        <p:strVal val="visible"/>
                                      </p:to>
                                    </p:set>
                                    <p:animEffect transition="in" filter="checkerboard(across)">
                                      <p:cBhvr>
                                        <p:cTn id="53" dur="500"/>
                                        <p:tgtEl>
                                          <p:spTgt spid="214019">
                                            <p:txEl>
                                              <p:pRg st="14" end="14"/>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16" fill="hold" nodeType="clickEffect">
                                  <p:stCondLst>
                                    <p:cond delay="0"/>
                                  </p:stCondLst>
                                  <p:childTnLst>
                                    <p:set>
                                      <p:cBhvr>
                                        <p:cTn id="57" dur="1" fill="hold">
                                          <p:stCondLst>
                                            <p:cond delay="0"/>
                                          </p:stCondLst>
                                        </p:cTn>
                                        <p:tgtEl>
                                          <p:spTgt spid="214020"/>
                                        </p:tgtEl>
                                        <p:attrNameLst>
                                          <p:attrName>style.visibility</p:attrName>
                                        </p:attrNameLst>
                                      </p:cBhvr>
                                      <p:to>
                                        <p:strVal val="visible"/>
                                      </p:to>
                                    </p:set>
                                    <p:anim calcmode="lin" valueType="num">
                                      <p:cBhvr>
                                        <p:cTn id="58" dur="500" fill="hold"/>
                                        <p:tgtEl>
                                          <p:spTgt spid="214020"/>
                                        </p:tgtEl>
                                        <p:attrNameLst>
                                          <p:attrName>ppt_w</p:attrName>
                                        </p:attrNameLst>
                                      </p:cBhvr>
                                      <p:tavLst>
                                        <p:tav tm="0">
                                          <p:val>
                                            <p:fltVal val="0"/>
                                          </p:val>
                                        </p:tav>
                                        <p:tav tm="100000">
                                          <p:val>
                                            <p:strVal val="#ppt_w"/>
                                          </p:val>
                                        </p:tav>
                                      </p:tavLst>
                                    </p:anim>
                                    <p:anim calcmode="lin" valueType="num">
                                      <p:cBhvr>
                                        <p:cTn id="59" dur="500" fill="hold"/>
                                        <p:tgtEl>
                                          <p:spTgt spid="2140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6</a:t>
            </a:r>
          </a:p>
        </p:txBody>
      </p:sp>
      <p:sp>
        <p:nvSpPr>
          <p:cNvPr id="215043" name="Rectangle 3"/>
          <p:cNvSpPr>
            <a:spLocks noGrp="1" noChangeArrowheads="1"/>
          </p:cNvSpPr>
          <p:nvPr>
            <p:ph type="body" idx="1"/>
          </p:nvPr>
        </p:nvSpPr>
        <p:spPr>
          <a:xfrm>
            <a:off x="323850" y="1196975"/>
            <a:ext cx="8820150" cy="5400675"/>
          </a:xfrm>
        </p:spPr>
        <p:txBody>
          <a:bodyPr/>
          <a:lstStyle/>
          <a:p>
            <a:pPr marL="0" indent="0">
              <a:lnSpc>
                <a:spcPct val="115000"/>
              </a:lnSpc>
              <a:spcBef>
                <a:spcPct val="10000"/>
              </a:spcBef>
            </a:pPr>
            <a:r>
              <a:rPr kumimoji="1" lang="en-US" altLang="zh-CN" sz="2400" smtClean="0">
                <a:solidFill>
                  <a:srgbClr val="0000FF"/>
                </a:solidFill>
                <a:ea typeface="宋体" panose="02010600030101010101" pitchFamily="2" charset="-122"/>
              </a:rPr>
              <a:t>【</a:t>
            </a:r>
            <a:r>
              <a:rPr kumimoji="1" lang="zh-CN" altLang="en-US" sz="2400" smtClean="0">
                <a:solidFill>
                  <a:srgbClr val="0000FF"/>
                </a:solidFill>
                <a:ea typeface="黑体" panose="02010609060101010101" pitchFamily="49" charset="-122"/>
              </a:rPr>
              <a:t>例</a:t>
            </a:r>
            <a:r>
              <a:rPr kumimoji="1" lang="en-US" altLang="zh-CN" sz="2400" smtClean="0">
                <a:solidFill>
                  <a:srgbClr val="0000FF"/>
                </a:solidFill>
                <a:ea typeface="宋体" panose="02010600030101010101" pitchFamily="2" charset="-122"/>
              </a:rPr>
              <a:t>6】</a:t>
            </a:r>
            <a:r>
              <a:rPr lang="zh-CN" altLang="en-US" sz="2400" smtClean="0">
                <a:solidFill>
                  <a:srgbClr val="0000FF"/>
                </a:solidFill>
                <a:ea typeface="黑体" panose="02010609060101010101" pitchFamily="49" charset="-122"/>
              </a:rPr>
              <a:t>斐波那契数列</a:t>
            </a:r>
            <a:r>
              <a:rPr lang="zh-CN" altLang="en-US" sz="2400" smtClean="0">
                <a:ea typeface="黑体" panose="02010609060101010101" pitchFamily="49" charset="-122"/>
              </a:rPr>
              <a:t>：一对兔子从出生后第</a:t>
            </a:r>
            <a:r>
              <a:rPr lang="en-US" altLang="zh-CN" sz="2400" smtClean="0">
                <a:ea typeface="宋体" panose="02010600030101010101" pitchFamily="2" charset="-122"/>
              </a:rPr>
              <a:t>3</a:t>
            </a:r>
            <a:r>
              <a:rPr lang="zh-CN" altLang="en-US" sz="2400" smtClean="0">
                <a:ea typeface="黑体" panose="02010609060101010101" pitchFamily="49" charset="-122"/>
              </a:rPr>
              <a:t>个月起每个月都生一对兔子，小兔子长到第三个月后每个月又生一对兔子，假如所有的兔子都不会死，求前</a:t>
            </a:r>
            <a:r>
              <a:rPr lang="en-US" altLang="zh-CN" sz="2400" smtClean="0">
                <a:ea typeface="宋体" panose="02010600030101010101" pitchFamily="2" charset="-122"/>
              </a:rPr>
              <a:t>24</a:t>
            </a:r>
            <a:r>
              <a:rPr lang="zh-CN" altLang="en-US" sz="2400" smtClean="0">
                <a:ea typeface="黑体" panose="02010609060101010101" pitchFamily="49" charset="-122"/>
              </a:rPr>
              <a:t>个月中每月的兔子对数。</a:t>
            </a:r>
          </a:p>
          <a:p>
            <a:pPr marL="0" indent="0">
              <a:lnSpc>
                <a:spcPct val="115000"/>
              </a:lnSpc>
              <a:spcBef>
                <a:spcPct val="10000"/>
              </a:spcBef>
            </a:pPr>
            <a:r>
              <a:rPr lang="zh-CN" altLang="en-US" sz="2600" smtClean="0">
                <a:solidFill>
                  <a:srgbClr val="0000FF"/>
                </a:solidFill>
                <a:ea typeface="黑体" panose="02010609060101010101" pitchFamily="49" charset="-122"/>
              </a:rPr>
              <a:t>问题分析：</a:t>
            </a:r>
          </a:p>
          <a:p>
            <a:pPr lvl="1">
              <a:lnSpc>
                <a:spcPct val="115000"/>
              </a:lnSpc>
              <a:spcBef>
                <a:spcPct val="10000"/>
              </a:spcBef>
            </a:pPr>
            <a:r>
              <a:rPr lang="en-US" altLang="zh-CN" sz="2000" smtClean="0">
                <a:ea typeface="宋体" panose="02010600030101010101" pitchFamily="2" charset="-122"/>
              </a:rPr>
              <a:t>F</a:t>
            </a:r>
            <a:r>
              <a:rPr lang="en-US" altLang="zh-CN" sz="2000" baseline="-20000" smtClean="0">
                <a:ea typeface="宋体" panose="02010600030101010101" pitchFamily="2" charset="-122"/>
              </a:rPr>
              <a:t>1</a:t>
            </a:r>
            <a:r>
              <a:rPr lang="en-US" altLang="zh-CN" sz="2000" smtClean="0">
                <a:ea typeface="宋体" panose="02010600030101010101" pitchFamily="2" charset="-122"/>
              </a:rPr>
              <a:t> = 1	</a:t>
            </a:r>
            <a:r>
              <a:rPr lang="zh-CN" altLang="en-US" sz="2000" smtClean="0">
                <a:ea typeface="黑体" panose="02010609060101010101" pitchFamily="49" charset="-122"/>
              </a:rPr>
              <a:t>（最初的一对兔子）</a:t>
            </a:r>
          </a:p>
          <a:p>
            <a:pPr lvl="1">
              <a:lnSpc>
                <a:spcPct val="115000"/>
              </a:lnSpc>
              <a:spcBef>
                <a:spcPct val="10000"/>
              </a:spcBef>
            </a:pPr>
            <a:r>
              <a:rPr lang="en-US" altLang="zh-CN" sz="2000" smtClean="0">
                <a:ea typeface="宋体" panose="02010600030101010101" pitchFamily="2" charset="-122"/>
              </a:rPr>
              <a:t>F</a:t>
            </a:r>
            <a:r>
              <a:rPr lang="en-US" altLang="zh-CN" sz="2000" baseline="-20000" smtClean="0">
                <a:ea typeface="宋体" panose="02010600030101010101" pitchFamily="2" charset="-122"/>
              </a:rPr>
              <a:t>2</a:t>
            </a:r>
            <a:r>
              <a:rPr lang="en-US" altLang="zh-CN" sz="2000" smtClean="0">
                <a:ea typeface="宋体" panose="02010600030101010101" pitchFamily="2" charset="-122"/>
              </a:rPr>
              <a:t> = 1	</a:t>
            </a:r>
            <a:r>
              <a:rPr lang="zh-CN" altLang="en-US" sz="2000" smtClean="0">
                <a:ea typeface="黑体" panose="02010609060101010101" pitchFamily="49" charset="-122"/>
              </a:rPr>
              <a:t>（第</a:t>
            </a:r>
            <a:r>
              <a:rPr lang="en-US" altLang="zh-CN" sz="2000" smtClean="0">
                <a:ea typeface="宋体" panose="02010600030101010101" pitchFamily="2" charset="-122"/>
              </a:rPr>
              <a:t>2</a:t>
            </a:r>
            <a:r>
              <a:rPr lang="zh-CN" altLang="en-US" sz="2000" smtClean="0">
                <a:ea typeface="黑体" panose="02010609060101010101" pitchFamily="49" charset="-122"/>
              </a:rPr>
              <a:t>个月，最初的一对兔子长成，但尚未生育</a:t>
            </a:r>
            <a:r>
              <a:rPr lang="en-US" altLang="zh-CN" sz="2000" smtClean="0">
                <a:ea typeface="宋体" panose="02010600030101010101" pitchFamily="2" charset="-122"/>
              </a:rPr>
              <a:t>)</a:t>
            </a:r>
          </a:p>
          <a:p>
            <a:pPr lvl="1">
              <a:lnSpc>
                <a:spcPct val="115000"/>
              </a:lnSpc>
              <a:spcBef>
                <a:spcPct val="10000"/>
              </a:spcBef>
            </a:pPr>
            <a:r>
              <a:rPr lang="en-US" altLang="zh-CN" sz="2000" smtClean="0">
                <a:ea typeface="宋体" panose="02010600030101010101" pitchFamily="2" charset="-122"/>
              </a:rPr>
              <a:t>F</a:t>
            </a:r>
            <a:r>
              <a:rPr lang="en-US" altLang="zh-CN" sz="2000" baseline="-20000" smtClean="0">
                <a:ea typeface="宋体" panose="02010600030101010101" pitchFamily="2" charset="-122"/>
              </a:rPr>
              <a:t>3</a:t>
            </a:r>
            <a:r>
              <a:rPr lang="en-US" altLang="zh-CN" sz="2000" smtClean="0">
                <a:ea typeface="宋体" panose="02010600030101010101" pitchFamily="2" charset="-122"/>
              </a:rPr>
              <a:t> = 2	</a:t>
            </a:r>
            <a:r>
              <a:rPr lang="zh-CN" altLang="en-US" sz="2000" smtClean="0">
                <a:ea typeface="黑体" panose="02010609060101010101" pitchFamily="49" charset="-122"/>
              </a:rPr>
              <a:t>（最初的兔子开始生育）</a:t>
            </a:r>
          </a:p>
          <a:p>
            <a:pPr lvl="1">
              <a:lnSpc>
                <a:spcPct val="115000"/>
              </a:lnSpc>
              <a:spcBef>
                <a:spcPct val="10000"/>
              </a:spcBef>
            </a:pPr>
            <a:r>
              <a:rPr lang="en-US" altLang="zh-CN" sz="2000" smtClean="0">
                <a:ea typeface="宋体" panose="02010600030101010101" pitchFamily="2" charset="-122"/>
              </a:rPr>
              <a:t>F</a:t>
            </a:r>
            <a:r>
              <a:rPr lang="en-US" altLang="zh-CN" sz="2000" baseline="-20000" smtClean="0">
                <a:ea typeface="宋体" panose="02010600030101010101" pitchFamily="2" charset="-122"/>
              </a:rPr>
              <a:t>4</a:t>
            </a:r>
            <a:r>
              <a:rPr lang="en-US" altLang="zh-CN" sz="2000" smtClean="0">
                <a:ea typeface="宋体" panose="02010600030101010101" pitchFamily="2" charset="-122"/>
              </a:rPr>
              <a:t> = 3	</a:t>
            </a:r>
            <a:r>
              <a:rPr lang="zh-CN" altLang="en-US" sz="2000" smtClean="0">
                <a:ea typeface="黑体" panose="02010609060101010101" pitchFamily="49" charset="-122"/>
              </a:rPr>
              <a:t>（最初的兔子继续生育）</a:t>
            </a:r>
          </a:p>
          <a:p>
            <a:pPr lvl="1">
              <a:lnSpc>
                <a:spcPct val="115000"/>
              </a:lnSpc>
              <a:spcBef>
                <a:spcPct val="10000"/>
              </a:spcBef>
            </a:pPr>
            <a:r>
              <a:rPr lang="en-US" altLang="zh-CN" sz="2000" smtClean="0">
                <a:ea typeface="宋体" panose="02010600030101010101" pitchFamily="2" charset="-122"/>
              </a:rPr>
              <a:t>F</a:t>
            </a:r>
            <a:r>
              <a:rPr lang="en-US" altLang="zh-CN" sz="2000" baseline="-20000" smtClean="0">
                <a:ea typeface="宋体" panose="02010600030101010101" pitchFamily="2" charset="-122"/>
              </a:rPr>
              <a:t>5</a:t>
            </a:r>
            <a:r>
              <a:rPr lang="en-US" altLang="zh-CN" sz="2000" smtClean="0">
                <a:ea typeface="宋体" panose="02010600030101010101" pitchFamily="2" charset="-122"/>
              </a:rPr>
              <a:t> = 5	</a:t>
            </a:r>
            <a:r>
              <a:rPr lang="zh-CN" altLang="en-US" sz="2000" smtClean="0">
                <a:ea typeface="黑体" panose="02010609060101010101" pitchFamily="49" charset="-122"/>
              </a:rPr>
              <a:t>（第一次出生的兔子开始生育）</a:t>
            </a:r>
          </a:p>
          <a:p>
            <a:pPr lvl="1">
              <a:lnSpc>
                <a:spcPct val="115000"/>
              </a:lnSpc>
              <a:spcBef>
                <a:spcPct val="10000"/>
              </a:spcBef>
            </a:pPr>
            <a:r>
              <a:rPr lang="en-US" altLang="zh-CN" sz="2000" smtClean="0">
                <a:ea typeface="宋体" panose="02010600030101010101" pitchFamily="2" charset="-122"/>
              </a:rPr>
              <a:t>…</a:t>
            </a:r>
          </a:p>
          <a:p>
            <a:pPr lvl="1">
              <a:lnSpc>
                <a:spcPct val="115000"/>
              </a:lnSpc>
              <a:spcBef>
                <a:spcPct val="10000"/>
              </a:spcBef>
            </a:pPr>
            <a:r>
              <a:rPr lang="zh-CN" altLang="en-US" sz="2000" smtClean="0">
                <a:ea typeface="黑体" panose="02010609060101010101" pitchFamily="49" charset="-122"/>
              </a:rPr>
              <a:t>从而形成了如下数列：</a:t>
            </a:r>
            <a:r>
              <a:rPr lang="en-US" altLang="zh-CN" sz="2000" smtClean="0">
                <a:ea typeface="宋体" panose="02010600030101010101" pitchFamily="2" charset="-122"/>
              </a:rPr>
              <a:t>1</a:t>
            </a:r>
            <a:r>
              <a:rPr lang="zh-CN" altLang="en-US" sz="2000" smtClean="0">
                <a:ea typeface="黑体" panose="02010609060101010101" pitchFamily="49" charset="-122"/>
              </a:rPr>
              <a:t>，</a:t>
            </a:r>
            <a:r>
              <a:rPr lang="en-US" altLang="zh-CN" sz="2000" smtClean="0">
                <a:ea typeface="宋体" panose="02010600030101010101" pitchFamily="2" charset="-122"/>
              </a:rPr>
              <a:t>1</a:t>
            </a:r>
            <a:r>
              <a:rPr lang="zh-CN" altLang="en-US" sz="2000" smtClean="0">
                <a:ea typeface="黑体" panose="02010609060101010101" pitchFamily="49" charset="-122"/>
              </a:rPr>
              <a:t>，</a:t>
            </a:r>
            <a:r>
              <a:rPr lang="en-US" altLang="zh-CN" sz="2000" smtClean="0">
                <a:ea typeface="宋体" panose="02010600030101010101" pitchFamily="2" charset="-122"/>
              </a:rPr>
              <a:t>2</a:t>
            </a:r>
            <a:r>
              <a:rPr lang="zh-CN" altLang="en-US" sz="2000" smtClean="0">
                <a:ea typeface="黑体" panose="02010609060101010101" pitchFamily="49" charset="-122"/>
              </a:rPr>
              <a:t>，</a:t>
            </a:r>
            <a:r>
              <a:rPr lang="en-US" altLang="zh-CN" sz="2000" smtClean="0">
                <a:ea typeface="宋体" panose="02010600030101010101" pitchFamily="2" charset="-122"/>
              </a:rPr>
              <a:t>3</a:t>
            </a:r>
            <a:r>
              <a:rPr lang="zh-CN" altLang="en-US" sz="2000" smtClean="0">
                <a:ea typeface="黑体" panose="02010609060101010101" pitchFamily="49" charset="-122"/>
              </a:rPr>
              <a:t>，</a:t>
            </a:r>
            <a:r>
              <a:rPr lang="en-US" altLang="zh-CN" sz="2000" smtClean="0">
                <a:ea typeface="宋体" panose="02010600030101010101" pitchFamily="2" charset="-122"/>
              </a:rPr>
              <a:t>5</a:t>
            </a:r>
            <a:r>
              <a:rPr lang="zh-CN" altLang="en-US" sz="2000" smtClean="0">
                <a:ea typeface="黑体" panose="02010609060101010101" pitchFamily="49" charset="-122"/>
              </a:rPr>
              <a:t>，</a:t>
            </a:r>
            <a:r>
              <a:rPr lang="en-US" altLang="zh-CN" sz="2000" smtClean="0">
                <a:ea typeface="宋体" panose="02010600030101010101" pitchFamily="2" charset="-122"/>
              </a:rPr>
              <a:t>8</a:t>
            </a:r>
            <a:r>
              <a:rPr lang="zh-CN" altLang="en-US" sz="2000" smtClean="0">
                <a:ea typeface="黑体" panose="02010609060101010101" pitchFamily="49" charset="-122"/>
              </a:rPr>
              <a:t>，</a:t>
            </a:r>
            <a:r>
              <a:rPr lang="en-US" altLang="zh-CN" sz="2000" smtClean="0">
                <a:ea typeface="宋体" panose="02010600030101010101" pitchFamily="2" charset="-122"/>
              </a:rPr>
              <a:t>13</a:t>
            </a:r>
            <a:r>
              <a:rPr lang="zh-CN" altLang="en-US" sz="2000" smtClean="0">
                <a:ea typeface="黑体" panose="02010609060101010101" pitchFamily="49" charset="-122"/>
              </a:rPr>
              <a:t>，</a:t>
            </a:r>
            <a:r>
              <a:rPr lang="en-US" altLang="zh-CN" sz="2000" smtClean="0">
                <a:ea typeface="宋体" panose="02010600030101010101" pitchFamily="2" charset="-122"/>
              </a:rPr>
              <a:t>21</a:t>
            </a:r>
            <a:r>
              <a:rPr lang="zh-CN" altLang="en-US" sz="2000" smtClean="0">
                <a:ea typeface="黑体" panose="02010609060101010101" pitchFamily="49" charset="-122"/>
              </a:rPr>
              <a:t>，</a:t>
            </a:r>
            <a:r>
              <a:rPr lang="en-US" altLang="zh-CN" sz="2000" smtClean="0">
                <a:ea typeface="宋体" panose="02010600030101010101" pitchFamily="2" charset="-122"/>
              </a:rPr>
              <a:t>34…</a:t>
            </a:r>
          </a:p>
          <a:p>
            <a:pPr lvl="1">
              <a:lnSpc>
                <a:spcPct val="115000"/>
              </a:lnSpc>
              <a:spcBef>
                <a:spcPct val="10000"/>
              </a:spcBef>
            </a:pPr>
            <a:r>
              <a:rPr lang="zh-CN" altLang="en-US" sz="2000" smtClean="0">
                <a:ea typeface="黑体" panose="02010609060101010101" pitchFamily="49" charset="-122"/>
              </a:rPr>
              <a:t>此数列的变化规律是：</a:t>
            </a:r>
            <a:r>
              <a:rPr lang="en-US" altLang="zh-CN" sz="2000" smtClean="0">
                <a:solidFill>
                  <a:srgbClr val="0000FF"/>
                </a:solidFill>
                <a:ea typeface="宋体" panose="02010600030101010101" pitchFamily="2" charset="-122"/>
              </a:rPr>
              <a:t>F</a:t>
            </a:r>
            <a:r>
              <a:rPr lang="en-US" altLang="zh-CN" sz="2000" baseline="-20000" smtClean="0">
                <a:solidFill>
                  <a:srgbClr val="0000FF"/>
                </a:solidFill>
                <a:ea typeface="宋体" panose="02010600030101010101" pitchFamily="2" charset="-122"/>
              </a:rPr>
              <a:t>n</a:t>
            </a:r>
            <a:r>
              <a:rPr lang="en-US" altLang="zh-CN" sz="2000" smtClean="0">
                <a:solidFill>
                  <a:srgbClr val="0000FF"/>
                </a:solidFill>
                <a:ea typeface="宋体" panose="02010600030101010101" pitchFamily="2" charset="-122"/>
              </a:rPr>
              <a:t> = F</a:t>
            </a:r>
            <a:r>
              <a:rPr lang="en-US" altLang="zh-CN" sz="2000" baseline="-20000" smtClean="0">
                <a:solidFill>
                  <a:srgbClr val="0000FF"/>
                </a:solidFill>
                <a:ea typeface="宋体" panose="02010600030101010101" pitchFamily="2" charset="-122"/>
              </a:rPr>
              <a:t>n-1</a:t>
            </a:r>
            <a:r>
              <a:rPr lang="en-US" altLang="zh-CN" sz="2000" smtClean="0">
                <a:solidFill>
                  <a:srgbClr val="0000FF"/>
                </a:solidFill>
                <a:ea typeface="宋体" panose="02010600030101010101" pitchFamily="2" charset="-122"/>
              </a:rPr>
              <a:t>+F</a:t>
            </a:r>
            <a:r>
              <a:rPr lang="en-US" altLang="zh-CN" sz="2000" baseline="-20000" smtClean="0">
                <a:solidFill>
                  <a:srgbClr val="0000FF"/>
                </a:solidFill>
                <a:ea typeface="宋体" panose="02010600030101010101" pitchFamily="2" charset="-122"/>
              </a:rPr>
              <a:t>n-2</a:t>
            </a:r>
            <a:r>
              <a:rPr lang="en-US" altLang="zh-CN" sz="2000" smtClean="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checkerboard(across)">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checkerboard(across)">
                                      <p:cBhvr>
                                        <p:cTn id="12" dur="500"/>
                                        <p:tgtEl>
                                          <p:spTgt spid="215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checkerboard(across)">
                                      <p:cBhvr>
                                        <p:cTn id="17" dur="500"/>
                                        <p:tgtEl>
                                          <p:spTgt spid="215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checkerboard(across)">
                                      <p:cBhvr>
                                        <p:cTn id="22" dur="500"/>
                                        <p:tgtEl>
                                          <p:spTgt spid="215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checkerboard(across)">
                                      <p:cBhvr>
                                        <p:cTn id="27" dur="500"/>
                                        <p:tgtEl>
                                          <p:spTgt spid="215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checkerboard(across)">
                                      <p:cBhvr>
                                        <p:cTn id="32" dur="500"/>
                                        <p:tgtEl>
                                          <p:spTgt spid="215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15043">
                                            <p:txEl>
                                              <p:pRg st="6" end="6"/>
                                            </p:txEl>
                                          </p:spTgt>
                                        </p:tgtEl>
                                        <p:attrNameLst>
                                          <p:attrName>style.visibility</p:attrName>
                                        </p:attrNameLst>
                                      </p:cBhvr>
                                      <p:to>
                                        <p:strVal val="visible"/>
                                      </p:to>
                                    </p:set>
                                    <p:animEffect transition="in" filter="checkerboard(across)">
                                      <p:cBhvr>
                                        <p:cTn id="37" dur="500"/>
                                        <p:tgtEl>
                                          <p:spTgt spid="2150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215043">
                                            <p:txEl>
                                              <p:pRg st="7" end="7"/>
                                            </p:txEl>
                                          </p:spTgt>
                                        </p:tgtEl>
                                        <p:attrNameLst>
                                          <p:attrName>style.visibility</p:attrName>
                                        </p:attrNameLst>
                                      </p:cBhvr>
                                      <p:to>
                                        <p:strVal val="visible"/>
                                      </p:to>
                                    </p:set>
                                    <p:animEffect transition="in" filter="checkerboard(across)">
                                      <p:cBhvr>
                                        <p:cTn id="42" dur="500"/>
                                        <p:tgtEl>
                                          <p:spTgt spid="215043">
                                            <p:txEl>
                                              <p:pRg st="7" end="7"/>
                                            </p:txEl>
                                          </p:spTgt>
                                        </p:tgtEl>
                                      </p:cBhvr>
                                    </p:animEffect>
                                  </p:childTnLst>
                                </p:cTn>
                              </p:par>
                            </p:childTnLst>
                          </p:cTn>
                        </p:par>
                        <p:par>
                          <p:cTn id="43" fill="hold" nodeType="afterGroup">
                            <p:stCondLst>
                              <p:cond delay="500"/>
                            </p:stCondLst>
                            <p:childTnLst>
                              <p:par>
                                <p:cTn id="44" presetID="5" presetClass="entr" presetSubtype="10" fill="hold" grpId="0" nodeType="afterEffect">
                                  <p:stCondLst>
                                    <p:cond delay="0"/>
                                  </p:stCondLst>
                                  <p:childTnLst>
                                    <p:set>
                                      <p:cBhvr>
                                        <p:cTn id="45" dur="1" fill="hold">
                                          <p:stCondLst>
                                            <p:cond delay="0"/>
                                          </p:stCondLst>
                                        </p:cTn>
                                        <p:tgtEl>
                                          <p:spTgt spid="215043">
                                            <p:txEl>
                                              <p:pRg st="8" end="8"/>
                                            </p:txEl>
                                          </p:spTgt>
                                        </p:tgtEl>
                                        <p:attrNameLst>
                                          <p:attrName>style.visibility</p:attrName>
                                        </p:attrNameLst>
                                      </p:cBhvr>
                                      <p:to>
                                        <p:strVal val="visible"/>
                                      </p:to>
                                    </p:set>
                                    <p:animEffect transition="in" filter="checkerboard(across)">
                                      <p:cBhvr>
                                        <p:cTn id="46" dur="500"/>
                                        <p:tgtEl>
                                          <p:spTgt spid="215043">
                                            <p:txEl>
                                              <p:pRg st="8" end="8"/>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215043">
                                            <p:txEl>
                                              <p:pRg st="9" end="9"/>
                                            </p:txEl>
                                          </p:spTgt>
                                        </p:tgtEl>
                                        <p:attrNameLst>
                                          <p:attrName>style.visibility</p:attrName>
                                        </p:attrNameLst>
                                      </p:cBhvr>
                                      <p:to>
                                        <p:strVal val="visible"/>
                                      </p:to>
                                    </p:set>
                                    <p:animEffect transition="in" filter="checkerboard(across)">
                                      <p:cBhvr>
                                        <p:cTn id="51" dur="500"/>
                                        <p:tgtEl>
                                          <p:spTgt spid="2150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zh-CN" altLang="en-US" smtClean="0">
                <a:solidFill>
                  <a:schemeClr val="bg2"/>
                </a:solidFill>
              </a:rPr>
              <a:t>循环引例</a:t>
            </a:r>
          </a:p>
        </p:txBody>
      </p:sp>
      <p:sp>
        <p:nvSpPr>
          <p:cNvPr id="7171" name="Rectangle 3"/>
          <p:cNvSpPr>
            <a:spLocks noGrp="1" noChangeArrowheads="1"/>
          </p:cNvSpPr>
          <p:nvPr>
            <p:ph type="body" idx="1"/>
          </p:nvPr>
        </p:nvSpPr>
        <p:spPr>
          <a:xfrm>
            <a:off x="468313" y="1196975"/>
            <a:ext cx="8229600" cy="5073650"/>
          </a:xfrm>
        </p:spPr>
        <p:txBody>
          <a:bodyPr/>
          <a:lstStyle/>
          <a:p>
            <a:r>
              <a:rPr lang="en-US" altLang="zh-CN" sz="2400" b="1" smtClean="0">
                <a:ea typeface="宋体" panose="02010600030101010101" pitchFamily="2" charset="-122"/>
              </a:rPr>
              <a:t>//</a:t>
            </a:r>
            <a:r>
              <a:rPr lang="zh-CN" altLang="en-US" sz="2400" b="1" smtClean="0">
                <a:ea typeface="黑体" panose="02010609060101010101" pitchFamily="49" charset="-122"/>
              </a:rPr>
              <a:t>计算</a:t>
            </a:r>
            <a:r>
              <a:rPr lang="en-US" altLang="zh-CN" sz="2400" b="1" smtClean="0">
                <a:ea typeface="宋体" panose="02010600030101010101" pitchFamily="2" charset="-122"/>
              </a:rPr>
              <a:t>sum=1+2+…+10</a:t>
            </a:r>
          </a:p>
          <a:p>
            <a:r>
              <a:rPr lang="en-US" altLang="zh-CN" sz="2400" b="1" smtClean="0">
                <a:ea typeface="宋体" panose="02010600030101010101" pitchFamily="2" charset="-122"/>
              </a:rPr>
              <a:t>#include &lt;stdio.h&gt;</a:t>
            </a:r>
          </a:p>
          <a:p>
            <a:r>
              <a:rPr lang="en-US" altLang="zh-CN" sz="2400" b="1" smtClean="0">
                <a:ea typeface="宋体" panose="02010600030101010101" pitchFamily="2" charset="-122"/>
              </a:rPr>
              <a:t>int main( )</a:t>
            </a:r>
          </a:p>
          <a:p>
            <a:r>
              <a:rPr lang="en-US" altLang="zh-CN" sz="2400" b="1" smtClean="0">
                <a:ea typeface="宋体" panose="02010600030101010101" pitchFamily="2" charset="-122"/>
              </a:rPr>
              <a:t>{	int </a:t>
            </a:r>
            <a:r>
              <a:rPr lang="en-US" altLang="zh-CN" sz="2400" b="1" smtClean="0">
                <a:solidFill>
                  <a:srgbClr val="FF7C80"/>
                </a:solidFill>
                <a:ea typeface="宋体" panose="02010600030101010101" pitchFamily="2" charset="-122"/>
              </a:rPr>
              <a:t>n=1</a:t>
            </a:r>
            <a:r>
              <a:rPr lang="en-US" altLang="zh-CN" sz="2400" b="1" smtClean="0">
                <a:ea typeface="宋体" panose="02010600030101010101" pitchFamily="2" charset="-122"/>
              </a:rPr>
              <a:t>,  sum=0 ;                          </a:t>
            </a:r>
            <a:r>
              <a:rPr lang="en-US" altLang="zh-CN" sz="2400" b="1" smtClean="0">
                <a:solidFill>
                  <a:srgbClr val="FF7C80"/>
                </a:solidFill>
                <a:ea typeface="宋体" panose="02010600030101010101" pitchFamily="2" charset="-122"/>
              </a:rPr>
              <a:t>//</a:t>
            </a:r>
            <a:r>
              <a:rPr lang="zh-CN" altLang="en-US" sz="2400" b="1" smtClean="0">
                <a:solidFill>
                  <a:srgbClr val="FF7C80"/>
                </a:solidFill>
                <a:ea typeface="黑体" panose="02010609060101010101" pitchFamily="49" charset="-122"/>
              </a:rPr>
              <a:t>循环初始化</a:t>
            </a:r>
          </a:p>
          <a:p>
            <a:r>
              <a:rPr lang="zh-CN" altLang="en-US" sz="2400" b="1" smtClean="0">
                <a:ea typeface="黑体" panose="02010609060101010101" pitchFamily="49" charset="-122"/>
              </a:rPr>
              <a:t>	</a:t>
            </a:r>
            <a:r>
              <a:rPr lang="en-US" altLang="zh-CN" sz="2400" b="1" smtClean="0">
                <a:ea typeface="宋体" panose="02010600030101010101" pitchFamily="2" charset="-122"/>
              </a:rPr>
              <a:t>while ( </a:t>
            </a:r>
            <a:r>
              <a:rPr lang="en-US" altLang="zh-CN" sz="2400" b="1" smtClean="0">
                <a:solidFill>
                  <a:srgbClr val="0000FF"/>
                </a:solidFill>
                <a:ea typeface="宋体" panose="02010600030101010101" pitchFamily="2" charset="-122"/>
              </a:rPr>
              <a:t>n &lt;= 10</a:t>
            </a:r>
            <a:r>
              <a:rPr lang="en-US" altLang="zh-CN" sz="2400" b="1" smtClean="0">
                <a:ea typeface="宋体" panose="02010600030101010101" pitchFamily="2" charset="-122"/>
              </a:rPr>
              <a:t> )                           </a:t>
            </a:r>
            <a:r>
              <a:rPr lang="en-US" altLang="zh-CN" sz="2400" b="1" smtClean="0">
                <a:solidFill>
                  <a:srgbClr val="0000FF"/>
                </a:solidFill>
                <a:ea typeface="宋体" panose="02010600030101010101" pitchFamily="2" charset="-122"/>
              </a:rPr>
              <a:t>//</a:t>
            </a:r>
            <a:r>
              <a:rPr lang="zh-CN" altLang="en-US" sz="2400" b="1" smtClean="0">
                <a:solidFill>
                  <a:srgbClr val="0000FF"/>
                </a:solidFill>
                <a:ea typeface="黑体" panose="02010609060101010101" pitchFamily="49" charset="-122"/>
              </a:rPr>
              <a:t>循环条件</a:t>
            </a:r>
          </a:p>
          <a:p>
            <a:r>
              <a:rPr lang="zh-CN" altLang="en-US" sz="2400" b="1" smtClean="0">
                <a:ea typeface="黑体" panose="02010609060101010101" pitchFamily="49" charset="-122"/>
              </a:rPr>
              <a:t>	</a:t>
            </a:r>
            <a:r>
              <a:rPr lang="en-US" altLang="zh-CN" sz="2400" b="1" smtClean="0">
                <a:solidFill>
                  <a:srgbClr val="FF0000"/>
                </a:solidFill>
                <a:ea typeface="宋体" panose="02010600030101010101" pitchFamily="2" charset="-122"/>
              </a:rPr>
              <a:t>{	sum = sum +n;                     //</a:t>
            </a:r>
            <a:r>
              <a:rPr lang="zh-CN" altLang="en-US" sz="2400" b="1" smtClean="0">
                <a:solidFill>
                  <a:srgbClr val="FF0000"/>
                </a:solidFill>
                <a:ea typeface="黑体" panose="02010609060101010101" pitchFamily="49" charset="-122"/>
              </a:rPr>
              <a:t>循环体</a:t>
            </a:r>
          </a:p>
          <a:p>
            <a:r>
              <a:rPr lang="zh-CN" altLang="en-US" sz="2400" b="1" smtClean="0">
                <a:solidFill>
                  <a:srgbClr val="FF0000"/>
                </a:solidFill>
                <a:ea typeface="黑体" panose="02010609060101010101" pitchFamily="49" charset="-122"/>
              </a:rPr>
              <a:t>		</a:t>
            </a:r>
            <a:r>
              <a:rPr lang="en-US" altLang="zh-CN" sz="2400" b="1" smtClean="0">
                <a:solidFill>
                  <a:srgbClr val="FF0000"/>
                </a:solidFill>
                <a:ea typeface="宋体" panose="02010600030101010101" pitchFamily="2" charset="-122"/>
              </a:rPr>
              <a:t>n++ ;</a:t>
            </a:r>
          </a:p>
          <a:p>
            <a:r>
              <a:rPr lang="en-US" altLang="zh-CN" sz="2400" b="1" smtClean="0">
                <a:solidFill>
                  <a:srgbClr val="FF0000"/>
                </a:solidFill>
                <a:ea typeface="宋体" panose="02010600030101010101" pitchFamily="2" charset="-122"/>
              </a:rPr>
              <a:t>	}</a:t>
            </a:r>
          </a:p>
          <a:p>
            <a:r>
              <a:rPr lang="en-US" altLang="zh-CN" sz="2400" b="1" smtClean="0">
                <a:ea typeface="宋体" panose="02010600030101010101" pitchFamily="2" charset="-122"/>
              </a:rPr>
              <a:t>	printf ( “Sum = %d \n”, sum ) ;</a:t>
            </a:r>
          </a:p>
          <a:p>
            <a:r>
              <a:rPr lang="en-US" altLang="zh-CN" sz="2400" b="1" smtClean="0">
                <a:ea typeface="宋体" panose="02010600030101010101" pitchFamily="2" charset="-122"/>
              </a:rPr>
              <a:t>	return 0;</a:t>
            </a:r>
          </a:p>
          <a:p>
            <a:r>
              <a:rPr lang="en-US" altLang="zh-CN" sz="2400" b="1" smtClean="0">
                <a:ea typeface="宋体" panose="02010600030101010101" pitchFamily="2" charset="-122"/>
              </a:rPr>
              <a:t>}</a:t>
            </a:r>
            <a:endParaRPr lang="zh-CN" altLang="en-US" smtClean="0">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6</a:t>
            </a:r>
          </a:p>
        </p:txBody>
      </p:sp>
      <p:sp>
        <p:nvSpPr>
          <p:cNvPr id="216067" name="Rectangle 3"/>
          <p:cNvSpPr>
            <a:spLocks noGrp="1" noChangeArrowheads="1"/>
          </p:cNvSpPr>
          <p:nvPr>
            <p:ph type="body" idx="1"/>
          </p:nvPr>
        </p:nvSpPr>
        <p:spPr>
          <a:xfrm>
            <a:off x="468313" y="1196975"/>
            <a:ext cx="7883525" cy="4525963"/>
          </a:xfrm>
        </p:spPr>
        <p:txBody>
          <a:bodyPr/>
          <a:lstStyle/>
          <a:p>
            <a:pPr marL="0" indent="0">
              <a:lnSpc>
                <a:spcPct val="115000"/>
              </a:lnSpc>
              <a:spcBef>
                <a:spcPct val="10000"/>
              </a:spcBef>
            </a:pPr>
            <a:r>
              <a:rPr lang="zh-CN" altLang="en-US" sz="2600" smtClean="0">
                <a:solidFill>
                  <a:srgbClr val="0000FF"/>
                </a:solidFill>
                <a:ea typeface="黑体" panose="02010609060101010101" pitchFamily="49" charset="-122"/>
              </a:rPr>
              <a:t>解题思路：</a:t>
            </a:r>
          </a:p>
          <a:p>
            <a:pPr lvl="1">
              <a:lnSpc>
                <a:spcPct val="115000"/>
              </a:lnSpc>
              <a:spcBef>
                <a:spcPct val="10000"/>
              </a:spcBef>
              <a:buFont typeface="Wingdings" panose="05000000000000000000" pitchFamily="2" charset="2"/>
              <a:buNone/>
            </a:pPr>
            <a:r>
              <a:rPr lang="zh-CN" altLang="en-US" sz="2000" smtClean="0">
                <a:ea typeface="黑体" panose="02010609060101010101" pitchFamily="49" charset="-122"/>
              </a:rPr>
              <a:t>该数列的函数为</a:t>
            </a:r>
          </a:p>
          <a:p>
            <a:pPr lvl="1">
              <a:lnSpc>
                <a:spcPct val="115000"/>
              </a:lnSpc>
              <a:spcBef>
                <a:spcPct val="10000"/>
              </a:spcBef>
              <a:buFont typeface="Wingdings" panose="05000000000000000000" pitchFamily="2" charset="2"/>
              <a:buNone/>
            </a:pPr>
            <a:endParaRPr lang="zh-CN" altLang="en-US" sz="2000" smtClean="0">
              <a:ea typeface="黑体" panose="02010609060101010101" pitchFamily="49" charset="-122"/>
            </a:endParaRPr>
          </a:p>
          <a:p>
            <a:pPr lvl="1">
              <a:lnSpc>
                <a:spcPct val="115000"/>
              </a:lnSpc>
              <a:spcBef>
                <a:spcPct val="10000"/>
              </a:spcBef>
              <a:buFont typeface="Wingdings" panose="05000000000000000000" pitchFamily="2" charset="2"/>
              <a:buNone/>
            </a:pPr>
            <a:endParaRPr lang="zh-CN" altLang="en-US" sz="2000" smtClean="0">
              <a:ea typeface="黑体" panose="02010609060101010101" pitchFamily="49" charset="-122"/>
            </a:endParaRPr>
          </a:p>
          <a:p>
            <a:pPr lvl="1">
              <a:lnSpc>
                <a:spcPct val="115000"/>
              </a:lnSpc>
              <a:spcBef>
                <a:spcPct val="10000"/>
              </a:spcBef>
              <a:buFont typeface="Wingdings" panose="05000000000000000000" pitchFamily="2" charset="2"/>
              <a:buNone/>
            </a:pPr>
            <a:endParaRPr lang="zh-CN" altLang="en-US" sz="2000" smtClean="0">
              <a:ea typeface="黑体" panose="02010609060101010101" pitchFamily="49" charset="-122"/>
            </a:endParaRPr>
          </a:p>
          <a:p>
            <a:pPr lvl="1">
              <a:lnSpc>
                <a:spcPct val="115000"/>
              </a:lnSpc>
              <a:spcBef>
                <a:spcPct val="10000"/>
              </a:spcBef>
              <a:buFont typeface="Wingdings" panose="05000000000000000000" pitchFamily="2" charset="2"/>
              <a:buNone/>
            </a:pPr>
            <a:endParaRPr lang="zh-CN" altLang="en-US" sz="2000" smtClean="0">
              <a:ea typeface="黑体" panose="02010609060101010101" pitchFamily="49" charset="-122"/>
            </a:endParaRPr>
          </a:p>
          <a:p>
            <a:pPr marL="0" indent="0">
              <a:lnSpc>
                <a:spcPct val="115000"/>
              </a:lnSpc>
              <a:spcBef>
                <a:spcPct val="10000"/>
              </a:spcBef>
            </a:pPr>
            <a:r>
              <a:rPr lang="zh-CN" altLang="en-US" sz="2600" smtClean="0">
                <a:solidFill>
                  <a:srgbClr val="0000FF"/>
                </a:solidFill>
                <a:ea typeface="黑体" panose="02010609060101010101" pitchFamily="49" charset="-122"/>
              </a:rPr>
              <a:t>算法：</a:t>
            </a:r>
          </a:p>
          <a:p>
            <a:pPr lvl="1">
              <a:lnSpc>
                <a:spcPct val="115000"/>
              </a:lnSpc>
              <a:spcBef>
                <a:spcPct val="10000"/>
              </a:spcBef>
            </a:pPr>
            <a:r>
              <a:rPr lang="zh-CN" altLang="en-US" sz="2000" smtClean="0">
                <a:ea typeface="黑体" panose="02010609060101010101" pitchFamily="49" charset="-122"/>
              </a:rPr>
              <a:t>设变量</a:t>
            </a:r>
            <a:r>
              <a:rPr lang="en-US" altLang="zh-CN" sz="2000" smtClean="0">
                <a:ea typeface="宋体" panose="02010600030101010101" pitchFamily="2" charset="-122"/>
              </a:rPr>
              <a:t>f1</a:t>
            </a:r>
            <a:r>
              <a:rPr lang="zh-CN" altLang="en-US" sz="2000" smtClean="0">
                <a:ea typeface="黑体" panose="02010609060101010101" pitchFamily="49" charset="-122"/>
              </a:rPr>
              <a:t>、</a:t>
            </a:r>
            <a:r>
              <a:rPr lang="en-US" altLang="zh-CN" sz="2000" smtClean="0">
                <a:ea typeface="宋体" panose="02010600030101010101" pitchFamily="2" charset="-122"/>
              </a:rPr>
              <a:t>f2</a:t>
            </a:r>
            <a:r>
              <a:rPr lang="zh-CN" altLang="en-US" sz="2000" smtClean="0">
                <a:ea typeface="黑体" panose="02010609060101010101" pitchFamily="49" charset="-122"/>
              </a:rPr>
              <a:t>、</a:t>
            </a:r>
            <a:r>
              <a:rPr lang="en-US" altLang="zh-CN" sz="2000" smtClean="0">
                <a:ea typeface="宋体" panose="02010600030101010101" pitchFamily="2" charset="-122"/>
              </a:rPr>
              <a:t>f3</a:t>
            </a:r>
            <a:r>
              <a:rPr lang="zh-CN" altLang="en-US" sz="2000" smtClean="0">
                <a:ea typeface="黑体" panose="02010609060101010101" pitchFamily="49" charset="-122"/>
              </a:rPr>
              <a:t>，并为</a:t>
            </a:r>
            <a:r>
              <a:rPr lang="en-US" altLang="zh-CN" sz="2000" smtClean="0">
                <a:ea typeface="宋体" panose="02010600030101010101" pitchFamily="2" charset="-122"/>
              </a:rPr>
              <a:t>f1</a:t>
            </a:r>
            <a:r>
              <a:rPr lang="zh-CN" altLang="en-US" sz="2000" smtClean="0">
                <a:ea typeface="黑体" panose="02010609060101010101" pitchFamily="49" charset="-122"/>
              </a:rPr>
              <a:t>、</a:t>
            </a:r>
            <a:r>
              <a:rPr lang="en-US" altLang="zh-CN" sz="2000" smtClean="0">
                <a:ea typeface="宋体" panose="02010600030101010101" pitchFamily="2" charset="-122"/>
              </a:rPr>
              <a:t>f2</a:t>
            </a:r>
            <a:r>
              <a:rPr lang="zh-CN" altLang="en-US" sz="2000" smtClean="0">
                <a:ea typeface="黑体" panose="02010609060101010101" pitchFamily="49" charset="-122"/>
              </a:rPr>
              <a:t>赋初值</a:t>
            </a:r>
            <a:r>
              <a:rPr lang="en-US" altLang="zh-CN" sz="2000" smtClean="0">
                <a:ea typeface="宋体" panose="02010600030101010101" pitchFamily="2" charset="-122"/>
              </a:rPr>
              <a:t>1</a:t>
            </a:r>
            <a:r>
              <a:rPr lang="zh-CN" altLang="en-US" sz="2000" smtClean="0">
                <a:ea typeface="黑体" panose="02010609060101010101" pitchFamily="49" charset="-122"/>
              </a:rPr>
              <a:t>，令</a:t>
            </a:r>
            <a:r>
              <a:rPr lang="en-US" altLang="zh-CN" sz="2000" smtClean="0">
                <a:ea typeface="宋体" panose="02010600030101010101" pitchFamily="2" charset="-122"/>
              </a:rPr>
              <a:t>f3=f1+f2</a:t>
            </a:r>
            <a:r>
              <a:rPr lang="zh-CN" altLang="en-US" sz="2000" smtClean="0">
                <a:ea typeface="黑体" panose="02010609060101010101" pitchFamily="49" charset="-122"/>
              </a:rPr>
              <a:t>得到第</a:t>
            </a:r>
            <a:r>
              <a:rPr lang="en-US" altLang="zh-CN" sz="2000" smtClean="0">
                <a:ea typeface="宋体" panose="02010600030101010101" pitchFamily="2" charset="-122"/>
              </a:rPr>
              <a:t>3</a:t>
            </a:r>
            <a:r>
              <a:rPr lang="zh-CN" altLang="en-US" sz="2000" smtClean="0">
                <a:ea typeface="黑体" panose="02010609060101010101" pitchFamily="49" charset="-122"/>
              </a:rPr>
              <a:t>项</a:t>
            </a:r>
          </a:p>
          <a:p>
            <a:pPr lvl="1">
              <a:lnSpc>
                <a:spcPct val="115000"/>
              </a:lnSpc>
              <a:spcBef>
                <a:spcPct val="10000"/>
              </a:spcBef>
            </a:pPr>
            <a:r>
              <a:rPr lang="zh-CN" altLang="en-US" sz="2000" smtClean="0">
                <a:ea typeface="黑体" panose="02010609060101010101" pitchFamily="49" charset="-122"/>
              </a:rPr>
              <a:t>将</a:t>
            </a:r>
            <a:r>
              <a:rPr lang="en-US" altLang="zh-CN" sz="2000" smtClean="0">
                <a:ea typeface="宋体" panose="02010600030101010101" pitchFamily="2" charset="-122"/>
              </a:rPr>
              <a:t>f1 ← f2</a:t>
            </a:r>
            <a:r>
              <a:rPr lang="zh-CN" altLang="en-US" sz="2000" smtClean="0">
                <a:ea typeface="黑体" panose="02010609060101010101" pitchFamily="49" charset="-122"/>
              </a:rPr>
              <a:t>，</a:t>
            </a:r>
            <a:r>
              <a:rPr lang="en-US" altLang="zh-CN" sz="2000" smtClean="0">
                <a:ea typeface="宋体" panose="02010600030101010101" pitchFamily="2" charset="-122"/>
              </a:rPr>
              <a:t>f2 ← f3</a:t>
            </a:r>
            <a:r>
              <a:rPr lang="zh-CN" altLang="en-US" sz="2000" smtClean="0">
                <a:ea typeface="黑体" panose="02010609060101010101" pitchFamily="49" charset="-122"/>
              </a:rPr>
              <a:t>，再求</a:t>
            </a:r>
            <a:r>
              <a:rPr lang="en-US" altLang="zh-CN" sz="2000" smtClean="0">
                <a:ea typeface="宋体" panose="02010600030101010101" pitchFamily="2" charset="-122"/>
              </a:rPr>
              <a:t>f3=f1+f2</a:t>
            </a:r>
            <a:r>
              <a:rPr lang="zh-CN" altLang="en-US" sz="2000" smtClean="0">
                <a:ea typeface="黑体" panose="02010609060101010101" pitchFamily="49" charset="-122"/>
              </a:rPr>
              <a:t>得到第</a:t>
            </a:r>
            <a:r>
              <a:rPr lang="en-US" altLang="zh-CN" sz="2000" smtClean="0">
                <a:ea typeface="宋体" panose="02010600030101010101" pitchFamily="2" charset="-122"/>
              </a:rPr>
              <a:t>4</a:t>
            </a:r>
            <a:r>
              <a:rPr lang="zh-CN" altLang="en-US" sz="2000" smtClean="0">
                <a:ea typeface="黑体" panose="02010609060101010101" pitchFamily="49" charset="-122"/>
              </a:rPr>
              <a:t>项</a:t>
            </a:r>
          </a:p>
          <a:p>
            <a:pPr lvl="1">
              <a:lnSpc>
                <a:spcPct val="115000"/>
              </a:lnSpc>
              <a:spcBef>
                <a:spcPct val="10000"/>
              </a:spcBef>
            </a:pPr>
            <a:r>
              <a:rPr lang="zh-CN" altLang="en-US" sz="2000" smtClean="0">
                <a:ea typeface="黑体" panose="02010609060101010101" pitchFamily="49" charset="-122"/>
              </a:rPr>
              <a:t>以此类推求第</a:t>
            </a:r>
            <a:r>
              <a:rPr lang="en-US" altLang="zh-CN" sz="2000" smtClean="0">
                <a:ea typeface="宋体" panose="02010600030101010101" pitchFamily="2" charset="-122"/>
              </a:rPr>
              <a:t>5</a:t>
            </a:r>
            <a:r>
              <a:rPr lang="zh-CN" altLang="en-US" sz="2000" smtClean="0">
                <a:ea typeface="黑体" panose="02010609060101010101" pitchFamily="49" charset="-122"/>
              </a:rPr>
              <a:t>项、第</a:t>
            </a:r>
            <a:r>
              <a:rPr lang="en-US" altLang="zh-CN" sz="2000" smtClean="0">
                <a:ea typeface="宋体" panose="02010600030101010101" pitchFamily="2" charset="-122"/>
              </a:rPr>
              <a:t>6</a:t>
            </a:r>
            <a:r>
              <a:rPr lang="zh-CN" altLang="en-US" sz="2000" smtClean="0">
                <a:ea typeface="黑体" panose="02010609060101010101" pitchFamily="49" charset="-122"/>
              </a:rPr>
              <a:t>项</a:t>
            </a:r>
            <a:r>
              <a:rPr lang="en-US" altLang="zh-CN" sz="2000" smtClean="0">
                <a:ea typeface="宋体" panose="02010600030101010101" pitchFamily="2" charset="-122"/>
              </a:rPr>
              <a:t>…</a:t>
            </a:r>
          </a:p>
        </p:txBody>
      </p:sp>
      <p:grpSp>
        <p:nvGrpSpPr>
          <p:cNvPr id="216068" name="Group 4"/>
          <p:cNvGrpSpPr>
            <a:grpSpLocks/>
          </p:cNvGrpSpPr>
          <p:nvPr/>
        </p:nvGrpSpPr>
        <p:grpSpPr bwMode="auto">
          <a:xfrm>
            <a:off x="1258888" y="2132013"/>
            <a:ext cx="3744912" cy="1584325"/>
            <a:chOff x="3515" y="754"/>
            <a:chExt cx="2359" cy="998"/>
          </a:xfrm>
        </p:grpSpPr>
        <p:sp>
          <p:nvSpPr>
            <p:cNvPr id="69638" name="Rectangle 5"/>
            <p:cNvSpPr>
              <a:spLocks noChangeArrowheads="1"/>
            </p:cNvSpPr>
            <p:nvPr/>
          </p:nvSpPr>
          <p:spPr bwMode="auto">
            <a:xfrm>
              <a:off x="3515" y="754"/>
              <a:ext cx="2359"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nSpc>
                  <a:spcPct val="115000"/>
                </a:lnSpc>
                <a:spcBef>
                  <a:spcPct val="10000"/>
                </a:spcBef>
              </a:pPr>
              <a:r>
                <a:rPr lang="zh-CN" altLang="en-US" sz="2600"/>
                <a:t>          </a:t>
              </a:r>
              <a:r>
                <a:rPr lang="zh-CN" altLang="en-US" sz="2600">
                  <a:solidFill>
                    <a:srgbClr val="0000FF"/>
                  </a:solidFill>
                </a:rPr>
                <a:t>  </a:t>
              </a:r>
              <a:r>
                <a:rPr lang="en-US" altLang="zh-CN" sz="2600">
                  <a:solidFill>
                    <a:srgbClr val="0000FF"/>
                  </a:solidFill>
                </a:rPr>
                <a:t>1</a:t>
              </a:r>
              <a:r>
                <a:rPr lang="en-US" altLang="zh-CN" sz="2600"/>
                <a:t>    		(n=1)</a:t>
              </a:r>
            </a:p>
            <a:p>
              <a:pPr>
                <a:lnSpc>
                  <a:spcPct val="115000"/>
                </a:lnSpc>
                <a:spcBef>
                  <a:spcPct val="10000"/>
                </a:spcBef>
              </a:pPr>
              <a:r>
                <a:rPr lang="en-US" altLang="zh-CN" sz="2600">
                  <a:solidFill>
                    <a:srgbClr val="0000FF"/>
                  </a:solidFill>
                </a:rPr>
                <a:t>F</a:t>
              </a:r>
              <a:r>
                <a:rPr lang="en-US" altLang="zh-CN" sz="2600" baseline="-20000">
                  <a:solidFill>
                    <a:srgbClr val="0000FF"/>
                  </a:solidFill>
                </a:rPr>
                <a:t>n</a:t>
              </a:r>
              <a:r>
                <a:rPr lang="en-US" altLang="zh-CN" sz="2600">
                  <a:solidFill>
                    <a:srgbClr val="0000FF"/>
                  </a:solidFill>
                </a:rPr>
                <a:t> =     1</a:t>
              </a:r>
              <a:r>
                <a:rPr lang="en-US" altLang="zh-CN" sz="2600"/>
                <a:t>		(n=2)</a:t>
              </a:r>
              <a:endParaRPr lang="en-US" altLang="zh-CN" sz="2600">
                <a:solidFill>
                  <a:srgbClr val="0000FF"/>
                </a:solidFill>
              </a:endParaRPr>
            </a:p>
            <a:p>
              <a:pPr>
                <a:lnSpc>
                  <a:spcPct val="115000"/>
                </a:lnSpc>
                <a:spcBef>
                  <a:spcPct val="10000"/>
                </a:spcBef>
              </a:pPr>
              <a:r>
                <a:rPr lang="en-US" altLang="zh-CN" sz="2600">
                  <a:solidFill>
                    <a:srgbClr val="0000FF"/>
                  </a:solidFill>
                </a:rPr>
                <a:t>            F</a:t>
              </a:r>
              <a:r>
                <a:rPr lang="en-US" altLang="zh-CN" sz="2600" baseline="-20000">
                  <a:solidFill>
                    <a:srgbClr val="0000FF"/>
                  </a:solidFill>
                </a:rPr>
                <a:t>n-1</a:t>
              </a:r>
              <a:r>
                <a:rPr lang="en-US" altLang="zh-CN" sz="2600">
                  <a:solidFill>
                    <a:srgbClr val="0000FF"/>
                  </a:solidFill>
                </a:rPr>
                <a:t>+F</a:t>
              </a:r>
              <a:r>
                <a:rPr lang="en-US" altLang="zh-CN" sz="2600" baseline="-20000">
                  <a:solidFill>
                    <a:srgbClr val="0000FF"/>
                  </a:solidFill>
                </a:rPr>
                <a:t>n-2</a:t>
              </a:r>
              <a:r>
                <a:rPr lang="en-US" altLang="zh-CN" sz="2600"/>
                <a:t> 	(n&gt;2)</a:t>
              </a:r>
            </a:p>
          </p:txBody>
        </p:sp>
        <p:sp>
          <p:nvSpPr>
            <p:cNvPr id="69639" name="AutoShape 6"/>
            <p:cNvSpPr>
              <a:spLocks/>
            </p:cNvSpPr>
            <p:nvPr/>
          </p:nvSpPr>
          <p:spPr bwMode="auto">
            <a:xfrm>
              <a:off x="3969" y="835"/>
              <a:ext cx="91" cy="771"/>
            </a:xfrm>
            <a:prstGeom prst="leftBrace">
              <a:avLst>
                <a:gd name="adj1" fmla="val 70604"/>
                <a:gd name="adj2" fmla="val 50000"/>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grpSp>
      <p:sp>
        <p:nvSpPr>
          <p:cNvPr id="216071" name="Text Box 7"/>
          <p:cNvSpPr txBox="1">
            <a:spLocks noChangeArrowheads="1"/>
          </p:cNvSpPr>
          <p:nvPr/>
        </p:nvSpPr>
        <p:spPr bwMode="auto">
          <a:xfrm>
            <a:off x="5508625" y="2362200"/>
            <a:ext cx="3240088" cy="995363"/>
          </a:xfrm>
          <a:prstGeom prst="rect">
            <a:avLst/>
          </a:prstGeom>
          <a:noFill/>
          <a:ln w="28575" algn="ctr">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5000"/>
              </a:spcBef>
              <a:buClrTx/>
              <a:buFontTx/>
              <a:buNone/>
            </a:pPr>
            <a:r>
              <a:rPr lang="zh-CN" altLang="en-US" b="1">
                <a:latin typeface="Arial" panose="020B0604020202020204" pitchFamily="34" charset="0"/>
                <a:ea typeface="楷体_GB2312" pitchFamily="49" charset="-122"/>
              </a:rPr>
              <a:t>这是一种</a:t>
            </a:r>
            <a:r>
              <a:rPr lang="zh-CN" altLang="en-US" b="1">
                <a:solidFill>
                  <a:srgbClr val="FF0000"/>
                </a:solidFill>
                <a:latin typeface="Arial" panose="020B0604020202020204" pitchFamily="34" charset="0"/>
                <a:ea typeface="楷体_GB2312" pitchFamily="49" charset="-122"/>
              </a:rPr>
              <a:t>递推算法</a:t>
            </a:r>
          </a:p>
          <a:p>
            <a:pPr eaLnBrk="1" hangingPunct="1">
              <a:spcBef>
                <a:spcPct val="5000"/>
              </a:spcBef>
              <a:buClrTx/>
              <a:buFontTx/>
              <a:buNone/>
            </a:pPr>
            <a:r>
              <a:rPr lang="zh-CN" altLang="en-US" b="1">
                <a:latin typeface="Arial" panose="020B0604020202020204" pitchFamily="34" charset="0"/>
                <a:ea typeface="楷体_GB2312" pitchFamily="49" charset="-122"/>
              </a:rPr>
              <a:t>用采用</a:t>
            </a:r>
            <a:r>
              <a:rPr lang="zh-CN" altLang="en-US" b="1">
                <a:solidFill>
                  <a:srgbClr val="0000FF"/>
                </a:solidFill>
                <a:latin typeface="Arial" panose="020B0604020202020204" pitchFamily="34" charset="0"/>
                <a:ea typeface="楷体_GB2312" pitchFamily="49" charset="-122"/>
              </a:rPr>
              <a:t>循环</a:t>
            </a:r>
            <a:r>
              <a:rPr lang="zh-CN" altLang="en-US" b="1">
                <a:latin typeface="Arial" panose="020B0604020202020204" pitchFamily="34" charset="0"/>
                <a:ea typeface="楷体_GB2312" pitchFamily="49" charset="-122"/>
              </a:rPr>
              <a:t>实现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checkerboard(across)">
                                      <p:cBhvr>
                                        <p:cTn id="7" dur="500"/>
                                        <p:tgtEl>
                                          <p:spTgt spid="216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checkerboard(across)">
                                      <p:cBhvr>
                                        <p:cTn id="12" dur="500"/>
                                        <p:tgtEl>
                                          <p:spTgt spid="216067">
                                            <p:txEl>
                                              <p:pRg st="1" end="1"/>
                                            </p:txEl>
                                          </p:spTgt>
                                        </p:tgtEl>
                                      </p:cBhvr>
                                    </p:animEffect>
                                  </p:childTnLst>
                                </p:cTn>
                              </p:par>
                            </p:childTnLst>
                          </p:cTn>
                        </p:par>
                        <p:par>
                          <p:cTn id="13" fill="hold" nodeType="afterGroup">
                            <p:stCondLst>
                              <p:cond delay="500"/>
                            </p:stCondLst>
                            <p:childTnLst>
                              <p:par>
                                <p:cTn id="14" presetID="23" presetClass="entr" presetSubtype="16" fill="hold" nodeType="afterEffect">
                                  <p:stCondLst>
                                    <p:cond delay="0"/>
                                  </p:stCondLst>
                                  <p:childTnLst>
                                    <p:set>
                                      <p:cBhvr>
                                        <p:cTn id="15" dur="1" fill="hold">
                                          <p:stCondLst>
                                            <p:cond delay="0"/>
                                          </p:stCondLst>
                                        </p:cTn>
                                        <p:tgtEl>
                                          <p:spTgt spid="216068"/>
                                        </p:tgtEl>
                                        <p:attrNameLst>
                                          <p:attrName>style.visibility</p:attrName>
                                        </p:attrNameLst>
                                      </p:cBhvr>
                                      <p:to>
                                        <p:strVal val="visible"/>
                                      </p:to>
                                    </p:set>
                                    <p:anim calcmode="lin" valueType="num">
                                      <p:cBhvr>
                                        <p:cTn id="16" dur="500" fill="hold"/>
                                        <p:tgtEl>
                                          <p:spTgt spid="216068"/>
                                        </p:tgtEl>
                                        <p:attrNameLst>
                                          <p:attrName>ppt_w</p:attrName>
                                        </p:attrNameLst>
                                      </p:cBhvr>
                                      <p:tavLst>
                                        <p:tav tm="0">
                                          <p:val>
                                            <p:fltVal val="0"/>
                                          </p:val>
                                        </p:tav>
                                        <p:tav tm="100000">
                                          <p:val>
                                            <p:strVal val="#ppt_w"/>
                                          </p:val>
                                        </p:tav>
                                      </p:tavLst>
                                    </p:anim>
                                    <p:anim calcmode="lin" valueType="num">
                                      <p:cBhvr>
                                        <p:cTn id="17" dur="500" fill="hold"/>
                                        <p:tgtEl>
                                          <p:spTgt spid="216068"/>
                                        </p:tgtEl>
                                        <p:attrNameLst>
                                          <p:attrName>ppt_h</p:attrName>
                                        </p:attrNameLst>
                                      </p:cBhvr>
                                      <p:tavLst>
                                        <p:tav tm="0">
                                          <p:val>
                                            <p:fltVal val="0"/>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216071"/>
                                        </p:tgtEl>
                                        <p:attrNameLst>
                                          <p:attrName>style.visibility</p:attrName>
                                        </p:attrNameLst>
                                      </p:cBhvr>
                                      <p:to>
                                        <p:strVal val="visible"/>
                                      </p:to>
                                    </p:set>
                                    <p:anim calcmode="lin" valueType="num">
                                      <p:cBhvr>
                                        <p:cTn id="22" dur="500" fill="hold"/>
                                        <p:tgtEl>
                                          <p:spTgt spid="216071"/>
                                        </p:tgtEl>
                                        <p:attrNameLst>
                                          <p:attrName>ppt_w</p:attrName>
                                        </p:attrNameLst>
                                      </p:cBhvr>
                                      <p:tavLst>
                                        <p:tav tm="0">
                                          <p:val>
                                            <p:fltVal val="0"/>
                                          </p:val>
                                        </p:tav>
                                        <p:tav tm="100000">
                                          <p:val>
                                            <p:strVal val="#ppt_w"/>
                                          </p:val>
                                        </p:tav>
                                      </p:tavLst>
                                    </p:anim>
                                    <p:anim calcmode="lin" valueType="num">
                                      <p:cBhvr>
                                        <p:cTn id="23" dur="500" fill="hold"/>
                                        <p:tgtEl>
                                          <p:spTgt spid="216071"/>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16067">
                                            <p:txEl>
                                              <p:pRg st="6" end="6"/>
                                            </p:txEl>
                                          </p:spTgt>
                                        </p:tgtEl>
                                        <p:attrNameLst>
                                          <p:attrName>style.visibility</p:attrName>
                                        </p:attrNameLst>
                                      </p:cBhvr>
                                      <p:to>
                                        <p:strVal val="visible"/>
                                      </p:to>
                                    </p:set>
                                    <p:animEffect transition="in" filter="checkerboard(across)">
                                      <p:cBhvr>
                                        <p:cTn id="28" dur="500"/>
                                        <p:tgtEl>
                                          <p:spTgt spid="216067">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16067">
                                            <p:txEl>
                                              <p:pRg st="7" end="7"/>
                                            </p:txEl>
                                          </p:spTgt>
                                        </p:tgtEl>
                                        <p:attrNameLst>
                                          <p:attrName>style.visibility</p:attrName>
                                        </p:attrNameLst>
                                      </p:cBhvr>
                                      <p:to>
                                        <p:strVal val="visible"/>
                                      </p:to>
                                    </p:set>
                                    <p:animEffect transition="in" filter="checkerboard(across)">
                                      <p:cBhvr>
                                        <p:cTn id="33" dur="500"/>
                                        <p:tgtEl>
                                          <p:spTgt spid="216067">
                                            <p:txEl>
                                              <p:pRg st="7" end="7"/>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216067">
                                            <p:txEl>
                                              <p:pRg st="8" end="8"/>
                                            </p:txEl>
                                          </p:spTgt>
                                        </p:tgtEl>
                                        <p:attrNameLst>
                                          <p:attrName>style.visibility</p:attrName>
                                        </p:attrNameLst>
                                      </p:cBhvr>
                                      <p:to>
                                        <p:strVal val="visible"/>
                                      </p:to>
                                    </p:set>
                                    <p:animEffect transition="in" filter="checkerboard(across)">
                                      <p:cBhvr>
                                        <p:cTn id="38" dur="500"/>
                                        <p:tgtEl>
                                          <p:spTgt spid="216067">
                                            <p:txEl>
                                              <p:pRg st="8" end="8"/>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216067">
                                            <p:txEl>
                                              <p:pRg st="9" end="9"/>
                                            </p:txEl>
                                          </p:spTgt>
                                        </p:tgtEl>
                                        <p:attrNameLst>
                                          <p:attrName>style.visibility</p:attrName>
                                        </p:attrNameLst>
                                      </p:cBhvr>
                                      <p:to>
                                        <p:strVal val="visible"/>
                                      </p:to>
                                    </p:set>
                                    <p:animEffect transition="in" filter="checkerboard(across)">
                                      <p:cBhvr>
                                        <p:cTn id="43" dur="500"/>
                                        <p:tgtEl>
                                          <p:spTgt spid="2160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P spid="21607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6</a:t>
            </a:r>
          </a:p>
        </p:txBody>
      </p:sp>
      <p:sp>
        <p:nvSpPr>
          <p:cNvPr id="217091" name="Rectangle 3"/>
          <p:cNvSpPr>
            <a:spLocks noGrp="1" noChangeArrowheads="1"/>
          </p:cNvSpPr>
          <p:nvPr>
            <p:ph type="body" idx="1"/>
          </p:nvPr>
        </p:nvSpPr>
        <p:spPr>
          <a:xfrm>
            <a:off x="468313" y="1268413"/>
            <a:ext cx="6192837" cy="4968875"/>
          </a:xfrm>
        </p:spPr>
        <p:txBody>
          <a:bodyPr/>
          <a:lstStyle/>
          <a:p>
            <a:r>
              <a:rPr lang="en-US" altLang="zh-CN" sz="2000" b="1" smtClean="0">
                <a:latin typeface="楷体_GB2312" pitchFamily="49" charset="-122"/>
                <a:ea typeface="楷体_GB2312" pitchFamily="49" charset="-122"/>
              </a:rPr>
              <a:t>#include &lt;stdio.h&gt;</a:t>
            </a:r>
          </a:p>
          <a:p>
            <a:r>
              <a:rPr lang="en-US" altLang="zh-CN" sz="2000" b="1" smtClean="0">
                <a:latin typeface="楷体_GB2312" pitchFamily="49" charset="-122"/>
                <a:ea typeface="楷体_GB2312" pitchFamily="49" charset="-122"/>
              </a:rPr>
              <a:t>#define </a:t>
            </a:r>
            <a:r>
              <a:rPr lang="en-US" altLang="zh-CN" sz="2000" b="1" smtClean="0">
                <a:solidFill>
                  <a:srgbClr val="FF0000"/>
                </a:solidFill>
                <a:latin typeface="楷体_GB2312" pitchFamily="49" charset="-122"/>
                <a:ea typeface="楷体_GB2312" pitchFamily="49" charset="-122"/>
              </a:rPr>
              <a:t>N</a:t>
            </a:r>
            <a:r>
              <a:rPr lang="en-US" altLang="zh-CN" sz="2000" b="1" smtClean="0">
                <a:latin typeface="楷体_GB2312" pitchFamily="49" charset="-122"/>
                <a:ea typeface="楷体_GB2312" pitchFamily="49" charset="-122"/>
              </a:rPr>
              <a:t> 24</a:t>
            </a:r>
          </a:p>
          <a:p>
            <a:r>
              <a:rPr lang="en-US" altLang="zh-CN" sz="2000" b="1" smtClean="0">
                <a:latin typeface="楷体_GB2312" pitchFamily="49" charset="-122"/>
                <a:ea typeface="楷体_GB2312" pitchFamily="49" charset="-122"/>
              </a:rPr>
              <a:t>int main()</a:t>
            </a:r>
          </a:p>
          <a:p>
            <a:r>
              <a:rPr lang="en-US" altLang="zh-CN" sz="2000" b="1" smtClean="0">
                <a:latin typeface="楷体_GB2312" pitchFamily="49" charset="-122"/>
                <a:ea typeface="楷体_GB2312" pitchFamily="49" charset="-122"/>
              </a:rPr>
              <a:t>{	int i,f1,f2,f3;</a:t>
            </a:r>
          </a:p>
          <a:p>
            <a:r>
              <a:rPr lang="en-US" altLang="zh-CN" sz="2000" b="1" smtClean="0">
                <a:latin typeface="楷体_GB2312" pitchFamily="49" charset="-122"/>
                <a:ea typeface="楷体_GB2312" pitchFamily="49" charset="-122"/>
              </a:rPr>
              <a:t>	</a:t>
            </a:r>
            <a:r>
              <a:rPr lang="en-US" altLang="zh-CN" sz="2000" b="1" smtClean="0">
                <a:solidFill>
                  <a:srgbClr val="0000FF"/>
                </a:solidFill>
                <a:latin typeface="楷体_GB2312" pitchFamily="49" charset="-122"/>
                <a:ea typeface="楷体_GB2312" pitchFamily="49" charset="-122"/>
              </a:rPr>
              <a:t>f1=f2=1;</a:t>
            </a:r>
          </a:p>
          <a:p>
            <a:r>
              <a:rPr lang="en-US" altLang="zh-CN" sz="2000" b="1" smtClean="0">
                <a:latin typeface="楷体_GB2312" pitchFamily="49" charset="-122"/>
                <a:ea typeface="楷体_GB2312" pitchFamily="49" charset="-122"/>
              </a:rPr>
              <a:t>	printf("%8d%8d",f1,f2);</a:t>
            </a:r>
          </a:p>
          <a:p>
            <a:r>
              <a:rPr lang="en-US" altLang="zh-CN" sz="2000" b="1" smtClean="0">
                <a:latin typeface="楷体_GB2312" pitchFamily="49" charset="-122"/>
                <a:ea typeface="楷体_GB2312" pitchFamily="49" charset="-122"/>
              </a:rPr>
              <a:t>	for(</a:t>
            </a:r>
            <a:r>
              <a:rPr lang="en-US" altLang="zh-CN" sz="2000" b="1" smtClean="0">
                <a:solidFill>
                  <a:srgbClr val="0000FF"/>
                </a:solidFill>
                <a:latin typeface="楷体_GB2312" pitchFamily="49" charset="-122"/>
                <a:ea typeface="楷体_GB2312" pitchFamily="49" charset="-122"/>
              </a:rPr>
              <a:t>i=3</a:t>
            </a:r>
            <a:r>
              <a:rPr lang="en-US" altLang="zh-CN" sz="2000" b="1" smtClean="0">
                <a:latin typeface="楷体_GB2312" pitchFamily="49" charset="-122"/>
                <a:ea typeface="楷体_GB2312" pitchFamily="49" charset="-122"/>
              </a:rPr>
              <a:t>; </a:t>
            </a:r>
            <a:r>
              <a:rPr lang="en-US" altLang="zh-CN" sz="2000" b="1" smtClean="0">
                <a:solidFill>
                  <a:srgbClr val="0000FF"/>
                </a:solidFill>
                <a:latin typeface="楷体_GB2312" pitchFamily="49" charset="-122"/>
                <a:ea typeface="楷体_GB2312" pitchFamily="49" charset="-122"/>
              </a:rPr>
              <a:t>i&lt;=</a:t>
            </a:r>
            <a:r>
              <a:rPr lang="en-US" altLang="zh-CN" sz="2000" b="1" smtClean="0">
                <a:solidFill>
                  <a:srgbClr val="FF0000"/>
                </a:solidFill>
                <a:latin typeface="楷体_GB2312" pitchFamily="49" charset="-122"/>
                <a:ea typeface="楷体_GB2312" pitchFamily="49" charset="-122"/>
              </a:rPr>
              <a:t>N</a:t>
            </a:r>
            <a:r>
              <a:rPr lang="en-US" altLang="zh-CN" sz="2000" b="1" smtClean="0">
                <a:latin typeface="楷体_GB2312" pitchFamily="49" charset="-122"/>
                <a:ea typeface="楷体_GB2312" pitchFamily="49" charset="-122"/>
              </a:rPr>
              <a:t>;</a:t>
            </a:r>
            <a:r>
              <a:rPr lang="en-US" altLang="zh-CN" sz="2000" b="1" smtClean="0">
                <a:solidFill>
                  <a:srgbClr val="0000FF"/>
                </a:solidFill>
                <a:latin typeface="楷体_GB2312" pitchFamily="49" charset="-122"/>
                <a:ea typeface="楷体_GB2312" pitchFamily="49" charset="-122"/>
              </a:rPr>
              <a:t> i++</a:t>
            </a:r>
            <a:r>
              <a:rPr lang="en-US" altLang="zh-CN" sz="2000" b="1" smtClean="0">
                <a:latin typeface="楷体_GB2312" pitchFamily="49" charset="-122"/>
                <a:ea typeface="楷体_GB2312" pitchFamily="49" charset="-122"/>
              </a:rPr>
              <a:t>)</a:t>
            </a:r>
          </a:p>
          <a:p>
            <a:r>
              <a:rPr lang="en-US" altLang="zh-CN" sz="2000" b="1" smtClean="0">
                <a:latin typeface="楷体_GB2312" pitchFamily="49" charset="-122"/>
                <a:ea typeface="楷体_GB2312" pitchFamily="49" charset="-122"/>
              </a:rPr>
              <a:t>	{	</a:t>
            </a:r>
            <a:r>
              <a:rPr lang="en-US" altLang="zh-CN" sz="2000" b="1" smtClean="0">
                <a:solidFill>
                  <a:srgbClr val="0000FF"/>
                </a:solidFill>
                <a:latin typeface="楷体_GB2312" pitchFamily="49" charset="-122"/>
                <a:ea typeface="楷体_GB2312" pitchFamily="49" charset="-122"/>
              </a:rPr>
              <a:t>f3=f1+f2; </a:t>
            </a:r>
          </a:p>
          <a:p>
            <a:r>
              <a:rPr lang="en-US" altLang="zh-CN" sz="2000" b="1" smtClean="0">
                <a:solidFill>
                  <a:srgbClr val="0000FF"/>
                </a:solidFill>
                <a:latin typeface="楷体_GB2312" pitchFamily="49" charset="-122"/>
                <a:ea typeface="楷体_GB2312" pitchFamily="49" charset="-122"/>
              </a:rPr>
              <a:t>		f1=f2;f2=f3;</a:t>
            </a:r>
            <a:r>
              <a:rPr lang="en-US" altLang="zh-CN" sz="2000" b="1" smtClean="0">
                <a:latin typeface="楷体_GB2312" pitchFamily="49" charset="-122"/>
                <a:ea typeface="楷体_GB2312" pitchFamily="49" charset="-122"/>
              </a:rPr>
              <a:t> </a:t>
            </a:r>
          </a:p>
          <a:p>
            <a:r>
              <a:rPr lang="en-US" altLang="zh-CN" sz="2000" b="1" smtClean="0">
                <a:latin typeface="楷体_GB2312" pitchFamily="49" charset="-122"/>
                <a:ea typeface="楷体_GB2312" pitchFamily="49" charset="-122"/>
              </a:rPr>
              <a:t>		printf ("%8d",f3);</a:t>
            </a:r>
          </a:p>
          <a:p>
            <a:r>
              <a:rPr lang="en-US" altLang="zh-CN" sz="2000" b="1" smtClean="0">
                <a:latin typeface="楷体_GB2312" pitchFamily="49" charset="-122"/>
                <a:ea typeface="楷体_GB2312" pitchFamily="49" charset="-122"/>
              </a:rPr>
              <a:t>		if(i%8==0) printf ("\n");</a:t>
            </a:r>
          </a:p>
          <a:p>
            <a:r>
              <a:rPr lang="en-US" altLang="zh-CN" sz="2000" b="1" smtClean="0">
                <a:latin typeface="楷体_GB2312" pitchFamily="49" charset="-122"/>
                <a:ea typeface="楷体_GB2312" pitchFamily="49" charset="-122"/>
              </a:rPr>
              <a:t>	}</a:t>
            </a:r>
          </a:p>
          <a:p>
            <a:r>
              <a:rPr lang="en-US" altLang="zh-CN" sz="2000" b="1" smtClean="0">
                <a:latin typeface="楷体_GB2312" pitchFamily="49" charset="-122"/>
                <a:ea typeface="楷体_GB2312" pitchFamily="49" charset="-122"/>
              </a:rPr>
              <a:t>	return 0;</a:t>
            </a:r>
          </a:p>
          <a:p>
            <a:r>
              <a:rPr lang="en-US" altLang="zh-CN" sz="2000" b="1" smtClean="0">
                <a:latin typeface="楷体_GB2312" pitchFamily="49" charset="-122"/>
                <a:ea typeface="楷体_GB2312" pitchFamily="49" charset="-122"/>
              </a:rPr>
              <a:t>}</a:t>
            </a:r>
          </a:p>
        </p:txBody>
      </p:sp>
      <p:pic>
        <p:nvPicPr>
          <p:cNvPr id="217092" name="Picture 4" descr="5HS6@`7YNQ}Z]FVTA@N)99K"/>
          <p:cNvPicPr>
            <a:picLocks noChangeAspect="1" noChangeArrowheads="1"/>
          </p:cNvPicPr>
          <p:nvPr/>
        </p:nvPicPr>
        <p:blipFill>
          <a:blip r:embed="rId2">
            <a:lum bright="52000"/>
            <a:grayscl/>
            <a:extLst>
              <a:ext uri="{28A0092B-C50C-407E-A947-70E740481C1C}">
                <a14:useLocalDpi xmlns:a14="http://schemas.microsoft.com/office/drawing/2010/main" val="0"/>
              </a:ext>
            </a:extLst>
          </a:blip>
          <a:srcRect/>
          <a:stretch>
            <a:fillRect/>
          </a:stretch>
        </p:blipFill>
        <p:spPr bwMode="auto">
          <a:xfrm>
            <a:off x="2374900" y="5495925"/>
            <a:ext cx="67691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Effect transition="in" filter="checkerboard(across)">
                                      <p:cBhvr>
                                        <p:cTn id="7" dur="500"/>
                                        <p:tgtEl>
                                          <p:spTgt spid="217091">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7091">
                                            <p:txEl>
                                              <p:pRg st="1" end="1"/>
                                            </p:txEl>
                                          </p:spTgt>
                                        </p:tgtEl>
                                        <p:attrNameLst>
                                          <p:attrName>style.visibility</p:attrName>
                                        </p:attrNameLst>
                                      </p:cBhvr>
                                      <p:to>
                                        <p:strVal val="visible"/>
                                      </p:to>
                                    </p:set>
                                    <p:animEffect transition="in" filter="checkerboard(across)">
                                      <p:cBhvr>
                                        <p:cTn id="10" dur="500"/>
                                        <p:tgtEl>
                                          <p:spTgt spid="21709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animEffect transition="in" filter="checkerboard(across)">
                                      <p:cBhvr>
                                        <p:cTn id="13" dur="500"/>
                                        <p:tgtEl>
                                          <p:spTgt spid="217091">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17091">
                                            <p:txEl>
                                              <p:pRg st="3" end="3"/>
                                            </p:txEl>
                                          </p:spTgt>
                                        </p:tgtEl>
                                        <p:attrNameLst>
                                          <p:attrName>style.visibility</p:attrName>
                                        </p:attrNameLst>
                                      </p:cBhvr>
                                      <p:to>
                                        <p:strVal val="visible"/>
                                      </p:to>
                                    </p:set>
                                    <p:animEffect transition="in" filter="checkerboard(across)">
                                      <p:cBhvr>
                                        <p:cTn id="16" dur="500"/>
                                        <p:tgtEl>
                                          <p:spTgt spid="217091">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17091">
                                            <p:txEl>
                                              <p:pRg st="4" end="4"/>
                                            </p:txEl>
                                          </p:spTgt>
                                        </p:tgtEl>
                                        <p:attrNameLst>
                                          <p:attrName>style.visibility</p:attrName>
                                        </p:attrNameLst>
                                      </p:cBhvr>
                                      <p:to>
                                        <p:strVal val="visible"/>
                                      </p:to>
                                    </p:set>
                                    <p:animEffect transition="in" filter="checkerboard(across)">
                                      <p:cBhvr>
                                        <p:cTn id="19" dur="500"/>
                                        <p:tgtEl>
                                          <p:spTgt spid="217091">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7091">
                                            <p:txEl>
                                              <p:pRg st="5" end="5"/>
                                            </p:txEl>
                                          </p:spTgt>
                                        </p:tgtEl>
                                        <p:attrNameLst>
                                          <p:attrName>style.visibility</p:attrName>
                                        </p:attrNameLst>
                                      </p:cBhvr>
                                      <p:to>
                                        <p:strVal val="visible"/>
                                      </p:to>
                                    </p:set>
                                    <p:animEffect transition="in" filter="checkerboard(across)">
                                      <p:cBhvr>
                                        <p:cTn id="22" dur="500"/>
                                        <p:tgtEl>
                                          <p:spTgt spid="217091">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17091">
                                            <p:txEl>
                                              <p:pRg st="6" end="6"/>
                                            </p:txEl>
                                          </p:spTgt>
                                        </p:tgtEl>
                                        <p:attrNameLst>
                                          <p:attrName>style.visibility</p:attrName>
                                        </p:attrNameLst>
                                      </p:cBhvr>
                                      <p:to>
                                        <p:strVal val="visible"/>
                                      </p:to>
                                    </p:set>
                                    <p:animEffect transition="in" filter="checkerboard(across)">
                                      <p:cBhvr>
                                        <p:cTn id="25" dur="500"/>
                                        <p:tgtEl>
                                          <p:spTgt spid="217091">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17091">
                                            <p:txEl>
                                              <p:pRg st="7" end="7"/>
                                            </p:txEl>
                                          </p:spTgt>
                                        </p:tgtEl>
                                        <p:attrNameLst>
                                          <p:attrName>style.visibility</p:attrName>
                                        </p:attrNameLst>
                                      </p:cBhvr>
                                      <p:to>
                                        <p:strVal val="visible"/>
                                      </p:to>
                                    </p:set>
                                    <p:animEffect transition="in" filter="checkerboard(across)">
                                      <p:cBhvr>
                                        <p:cTn id="28" dur="500"/>
                                        <p:tgtEl>
                                          <p:spTgt spid="217091">
                                            <p:txEl>
                                              <p:pRg st="7" end="7"/>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17091">
                                            <p:txEl>
                                              <p:pRg st="8" end="8"/>
                                            </p:txEl>
                                          </p:spTgt>
                                        </p:tgtEl>
                                        <p:attrNameLst>
                                          <p:attrName>style.visibility</p:attrName>
                                        </p:attrNameLst>
                                      </p:cBhvr>
                                      <p:to>
                                        <p:strVal val="visible"/>
                                      </p:to>
                                    </p:set>
                                    <p:animEffect transition="in" filter="checkerboard(across)">
                                      <p:cBhvr>
                                        <p:cTn id="31" dur="500"/>
                                        <p:tgtEl>
                                          <p:spTgt spid="217091">
                                            <p:txEl>
                                              <p:pRg st="8" end="8"/>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217091">
                                            <p:txEl>
                                              <p:pRg st="9" end="9"/>
                                            </p:txEl>
                                          </p:spTgt>
                                        </p:tgtEl>
                                        <p:attrNameLst>
                                          <p:attrName>style.visibility</p:attrName>
                                        </p:attrNameLst>
                                      </p:cBhvr>
                                      <p:to>
                                        <p:strVal val="visible"/>
                                      </p:to>
                                    </p:set>
                                    <p:animEffect transition="in" filter="checkerboard(across)">
                                      <p:cBhvr>
                                        <p:cTn id="34" dur="500"/>
                                        <p:tgtEl>
                                          <p:spTgt spid="217091">
                                            <p:txEl>
                                              <p:pRg st="9" end="9"/>
                                            </p:txEl>
                                          </p:spTgt>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17091">
                                            <p:txEl>
                                              <p:pRg st="10" end="10"/>
                                            </p:txEl>
                                          </p:spTgt>
                                        </p:tgtEl>
                                        <p:attrNameLst>
                                          <p:attrName>style.visibility</p:attrName>
                                        </p:attrNameLst>
                                      </p:cBhvr>
                                      <p:to>
                                        <p:strVal val="visible"/>
                                      </p:to>
                                    </p:set>
                                    <p:animEffect transition="in" filter="checkerboard(across)">
                                      <p:cBhvr>
                                        <p:cTn id="37" dur="500"/>
                                        <p:tgtEl>
                                          <p:spTgt spid="217091">
                                            <p:txEl>
                                              <p:pRg st="10" end="10"/>
                                            </p:txEl>
                                          </p:spTgt>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217091">
                                            <p:txEl>
                                              <p:pRg st="11" end="11"/>
                                            </p:txEl>
                                          </p:spTgt>
                                        </p:tgtEl>
                                        <p:attrNameLst>
                                          <p:attrName>style.visibility</p:attrName>
                                        </p:attrNameLst>
                                      </p:cBhvr>
                                      <p:to>
                                        <p:strVal val="visible"/>
                                      </p:to>
                                    </p:set>
                                    <p:animEffect transition="in" filter="checkerboard(across)">
                                      <p:cBhvr>
                                        <p:cTn id="40" dur="500"/>
                                        <p:tgtEl>
                                          <p:spTgt spid="217091">
                                            <p:txEl>
                                              <p:pRg st="11" end="11"/>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 presetClass="entr" presetSubtype="10" fill="hold" grpId="0" nodeType="clickEffect">
                                  <p:stCondLst>
                                    <p:cond delay="0"/>
                                  </p:stCondLst>
                                  <p:childTnLst>
                                    <p:set>
                                      <p:cBhvr>
                                        <p:cTn id="44" dur="1" fill="hold">
                                          <p:stCondLst>
                                            <p:cond delay="0"/>
                                          </p:stCondLst>
                                        </p:cTn>
                                        <p:tgtEl>
                                          <p:spTgt spid="217091">
                                            <p:txEl>
                                              <p:pRg st="12" end="12"/>
                                            </p:txEl>
                                          </p:spTgt>
                                        </p:tgtEl>
                                        <p:attrNameLst>
                                          <p:attrName>style.visibility</p:attrName>
                                        </p:attrNameLst>
                                      </p:cBhvr>
                                      <p:to>
                                        <p:strVal val="visible"/>
                                      </p:to>
                                    </p:set>
                                    <p:animEffect transition="in" filter="checkerboard(across)">
                                      <p:cBhvr>
                                        <p:cTn id="45" dur="500"/>
                                        <p:tgtEl>
                                          <p:spTgt spid="217091">
                                            <p:txEl>
                                              <p:pRg st="12" end="12"/>
                                            </p:txEl>
                                          </p:spTgt>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217091">
                                            <p:txEl>
                                              <p:pRg st="13" end="13"/>
                                            </p:txEl>
                                          </p:spTgt>
                                        </p:tgtEl>
                                        <p:attrNameLst>
                                          <p:attrName>style.visibility</p:attrName>
                                        </p:attrNameLst>
                                      </p:cBhvr>
                                      <p:to>
                                        <p:strVal val="visible"/>
                                      </p:to>
                                    </p:set>
                                    <p:animEffect transition="in" filter="checkerboard(across)">
                                      <p:cBhvr>
                                        <p:cTn id="48" dur="500"/>
                                        <p:tgtEl>
                                          <p:spTgt spid="217091">
                                            <p:txEl>
                                              <p:pRg st="13" end="13"/>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nodeType="clickEffect">
                                  <p:stCondLst>
                                    <p:cond delay="0"/>
                                  </p:stCondLst>
                                  <p:childTnLst>
                                    <p:set>
                                      <p:cBhvr>
                                        <p:cTn id="52" dur="1" fill="hold">
                                          <p:stCondLst>
                                            <p:cond delay="0"/>
                                          </p:stCondLst>
                                        </p:cTn>
                                        <p:tgtEl>
                                          <p:spTgt spid="217092"/>
                                        </p:tgtEl>
                                        <p:attrNameLst>
                                          <p:attrName>style.visibility</p:attrName>
                                        </p:attrNameLst>
                                      </p:cBhvr>
                                      <p:to>
                                        <p:strVal val="visible"/>
                                      </p:to>
                                    </p:set>
                                    <p:anim calcmode="lin" valueType="num">
                                      <p:cBhvr>
                                        <p:cTn id="53" dur="500" fill="hold"/>
                                        <p:tgtEl>
                                          <p:spTgt spid="217092"/>
                                        </p:tgtEl>
                                        <p:attrNameLst>
                                          <p:attrName>ppt_w</p:attrName>
                                        </p:attrNameLst>
                                      </p:cBhvr>
                                      <p:tavLst>
                                        <p:tav tm="0">
                                          <p:val>
                                            <p:fltVal val="0"/>
                                          </p:val>
                                        </p:tav>
                                        <p:tav tm="100000">
                                          <p:val>
                                            <p:strVal val="#ppt_w"/>
                                          </p:val>
                                        </p:tav>
                                      </p:tavLst>
                                    </p:anim>
                                    <p:anim calcmode="lin" valueType="num">
                                      <p:cBhvr>
                                        <p:cTn id="54" dur="500" fill="hold"/>
                                        <p:tgtEl>
                                          <p:spTgt spid="2170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7</a:t>
            </a:r>
          </a:p>
        </p:txBody>
      </p:sp>
      <p:sp>
        <p:nvSpPr>
          <p:cNvPr id="218115" name="Rectangle 3"/>
          <p:cNvSpPr>
            <a:spLocks noGrp="1" noChangeArrowheads="1"/>
          </p:cNvSpPr>
          <p:nvPr>
            <p:ph type="body" idx="1"/>
          </p:nvPr>
        </p:nvSpPr>
        <p:spPr>
          <a:xfrm>
            <a:off x="395288" y="1125538"/>
            <a:ext cx="8229600" cy="4103687"/>
          </a:xfrm>
        </p:spPr>
        <p:txBody>
          <a:bodyPr/>
          <a:lstStyle/>
          <a:p>
            <a:pPr marL="0" indent="0">
              <a:lnSpc>
                <a:spcPct val="110000"/>
              </a:lnSpc>
              <a:spcBef>
                <a:spcPct val="10000"/>
              </a:spcBef>
            </a:pPr>
            <a:r>
              <a:rPr kumimoji="1" lang="en-US" altLang="zh-CN" smtClean="0">
                <a:solidFill>
                  <a:srgbClr val="0000FF"/>
                </a:solidFill>
                <a:ea typeface="宋体" panose="02010600030101010101" pitchFamily="2" charset="-122"/>
              </a:rPr>
              <a:t>【</a:t>
            </a:r>
            <a:r>
              <a:rPr kumimoji="1" lang="zh-CN" altLang="en-US" smtClean="0">
                <a:solidFill>
                  <a:srgbClr val="0000FF"/>
                </a:solidFill>
                <a:ea typeface="黑体" panose="02010609060101010101" pitchFamily="49" charset="-122"/>
              </a:rPr>
              <a:t>例</a:t>
            </a:r>
            <a:r>
              <a:rPr kumimoji="1" lang="en-US" altLang="zh-CN" smtClean="0">
                <a:solidFill>
                  <a:srgbClr val="0000FF"/>
                </a:solidFill>
                <a:ea typeface="宋体" panose="02010600030101010101" pitchFamily="2" charset="-122"/>
              </a:rPr>
              <a:t>7】</a:t>
            </a:r>
            <a:r>
              <a:rPr lang="zh-CN" altLang="en-US" smtClean="0">
                <a:ea typeface="黑体" panose="02010609060101010101" pitchFamily="49" charset="-122"/>
              </a:rPr>
              <a:t>谁打烂了玻璃：有四个小孩踢皮球，不小心打烂了玻璃，老师问是谁干的。</a:t>
            </a:r>
          </a:p>
          <a:p>
            <a:pPr lvl="1">
              <a:lnSpc>
                <a:spcPct val="110000"/>
              </a:lnSpc>
              <a:spcBef>
                <a:spcPct val="10000"/>
              </a:spcBef>
            </a:pPr>
            <a:r>
              <a:rPr lang="en-US" altLang="zh-CN" smtClean="0">
                <a:ea typeface="宋体" panose="02010600030101010101" pitchFamily="2" charset="-122"/>
              </a:rPr>
              <a:t>A</a:t>
            </a:r>
            <a:r>
              <a:rPr lang="zh-CN" altLang="en-US" smtClean="0">
                <a:ea typeface="黑体" panose="02010609060101010101" pitchFamily="49" charset="-122"/>
              </a:rPr>
              <a:t>说：不是我</a:t>
            </a:r>
          </a:p>
          <a:p>
            <a:pPr lvl="1">
              <a:lnSpc>
                <a:spcPct val="110000"/>
              </a:lnSpc>
              <a:spcBef>
                <a:spcPct val="10000"/>
              </a:spcBef>
            </a:pPr>
            <a:r>
              <a:rPr lang="en-US" altLang="zh-CN" smtClean="0">
                <a:ea typeface="宋体" panose="02010600030101010101" pitchFamily="2" charset="-122"/>
              </a:rPr>
              <a:t>B</a:t>
            </a:r>
            <a:r>
              <a:rPr lang="zh-CN" altLang="en-US" smtClean="0">
                <a:ea typeface="黑体" panose="02010609060101010101" pitchFamily="49" charset="-122"/>
              </a:rPr>
              <a:t>说：是</a:t>
            </a:r>
            <a:r>
              <a:rPr lang="en-US" altLang="zh-CN" smtClean="0">
                <a:ea typeface="宋体" panose="02010600030101010101" pitchFamily="2" charset="-122"/>
              </a:rPr>
              <a:t>C</a:t>
            </a:r>
          </a:p>
          <a:p>
            <a:pPr lvl="1">
              <a:lnSpc>
                <a:spcPct val="110000"/>
              </a:lnSpc>
              <a:spcBef>
                <a:spcPct val="10000"/>
              </a:spcBef>
            </a:pPr>
            <a:r>
              <a:rPr lang="en-US" altLang="zh-CN" smtClean="0">
                <a:ea typeface="宋体" panose="02010600030101010101" pitchFamily="2" charset="-122"/>
              </a:rPr>
              <a:t>C</a:t>
            </a:r>
            <a:r>
              <a:rPr lang="zh-CN" altLang="en-US" smtClean="0">
                <a:ea typeface="黑体" panose="02010609060101010101" pitchFamily="49" charset="-122"/>
              </a:rPr>
              <a:t>说：是</a:t>
            </a:r>
            <a:r>
              <a:rPr lang="en-US" altLang="zh-CN" smtClean="0">
                <a:ea typeface="宋体" panose="02010600030101010101" pitchFamily="2" charset="-122"/>
              </a:rPr>
              <a:t>D</a:t>
            </a:r>
          </a:p>
          <a:p>
            <a:pPr lvl="1">
              <a:lnSpc>
                <a:spcPct val="110000"/>
              </a:lnSpc>
              <a:spcBef>
                <a:spcPct val="10000"/>
              </a:spcBef>
            </a:pPr>
            <a:r>
              <a:rPr lang="en-US" altLang="zh-CN" smtClean="0">
                <a:ea typeface="宋体" panose="02010600030101010101" pitchFamily="2" charset="-122"/>
              </a:rPr>
              <a:t>D</a:t>
            </a:r>
            <a:r>
              <a:rPr lang="zh-CN" altLang="en-US" smtClean="0">
                <a:ea typeface="黑体" panose="02010609060101010101" pitchFamily="49" charset="-122"/>
              </a:rPr>
              <a:t>说：</a:t>
            </a:r>
            <a:r>
              <a:rPr lang="en-US" altLang="zh-CN" smtClean="0">
                <a:ea typeface="宋体" panose="02010600030101010101" pitchFamily="2" charset="-122"/>
              </a:rPr>
              <a:t>C</a:t>
            </a:r>
            <a:r>
              <a:rPr lang="zh-CN" altLang="en-US" smtClean="0">
                <a:ea typeface="黑体" panose="02010609060101010101" pitchFamily="49" charset="-122"/>
              </a:rPr>
              <a:t>胡说</a:t>
            </a:r>
          </a:p>
          <a:p>
            <a:pPr marL="0" indent="0">
              <a:lnSpc>
                <a:spcPct val="110000"/>
              </a:lnSpc>
              <a:spcBef>
                <a:spcPct val="10000"/>
              </a:spcBef>
            </a:pPr>
            <a:r>
              <a:rPr lang="zh-CN" altLang="en-US" smtClean="0">
                <a:ea typeface="黑体" panose="02010609060101010101" pitchFamily="49" charset="-122"/>
              </a:rPr>
              <a:t>    现已知</a:t>
            </a:r>
            <a:r>
              <a:rPr lang="en-US" altLang="zh-CN" smtClean="0">
                <a:ea typeface="宋体" panose="02010600030101010101" pitchFamily="2" charset="-122"/>
              </a:rPr>
              <a:t>3</a:t>
            </a:r>
            <a:r>
              <a:rPr lang="zh-CN" altLang="en-US" smtClean="0">
                <a:ea typeface="黑体" panose="02010609060101010101" pitchFamily="49" charset="-122"/>
              </a:rPr>
              <a:t>个小孩说的是真话，一个小孩是假话。根据这些信息，编程找出打烂玻璃的孩子。</a:t>
            </a:r>
          </a:p>
          <a:p>
            <a:pPr marL="0" indent="0">
              <a:lnSpc>
                <a:spcPct val="110000"/>
              </a:lnSpc>
              <a:spcBef>
                <a:spcPct val="10000"/>
              </a:spcBef>
            </a:pPr>
            <a:endParaRPr lang="zh-CN" altLang="en-US" smtClean="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Effect transition="in" filter="checkerboard(across)">
                                      <p:cBhvr>
                                        <p:cTn id="7" dur="500"/>
                                        <p:tgtEl>
                                          <p:spTgt spid="21811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18115">
                                            <p:txEl>
                                              <p:pRg st="1" end="1"/>
                                            </p:txEl>
                                          </p:spTgt>
                                        </p:tgtEl>
                                        <p:attrNameLst>
                                          <p:attrName>style.visibility</p:attrName>
                                        </p:attrNameLst>
                                      </p:cBhvr>
                                      <p:to>
                                        <p:strVal val="visible"/>
                                      </p:to>
                                    </p:set>
                                    <p:animEffect transition="in" filter="checkerboard(across)">
                                      <p:cBhvr>
                                        <p:cTn id="10" dur="500"/>
                                        <p:tgtEl>
                                          <p:spTgt spid="21811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8115">
                                            <p:txEl>
                                              <p:pRg st="2" end="2"/>
                                            </p:txEl>
                                          </p:spTgt>
                                        </p:tgtEl>
                                        <p:attrNameLst>
                                          <p:attrName>style.visibility</p:attrName>
                                        </p:attrNameLst>
                                      </p:cBhvr>
                                      <p:to>
                                        <p:strVal val="visible"/>
                                      </p:to>
                                    </p:set>
                                    <p:animEffect transition="in" filter="checkerboard(across)">
                                      <p:cBhvr>
                                        <p:cTn id="13" dur="500"/>
                                        <p:tgtEl>
                                          <p:spTgt spid="21811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18115">
                                            <p:txEl>
                                              <p:pRg st="3" end="3"/>
                                            </p:txEl>
                                          </p:spTgt>
                                        </p:tgtEl>
                                        <p:attrNameLst>
                                          <p:attrName>style.visibility</p:attrName>
                                        </p:attrNameLst>
                                      </p:cBhvr>
                                      <p:to>
                                        <p:strVal val="visible"/>
                                      </p:to>
                                    </p:set>
                                    <p:animEffect transition="in" filter="checkerboard(across)">
                                      <p:cBhvr>
                                        <p:cTn id="16" dur="500"/>
                                        <p:tgtEl>
                                          <p:spTgt spid="21811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18115">
                                            <p:txEl>
                                              <p:pRg st="4" end="4"/>
                                            </p:txEl>
                                          </p:spTgt>
                                        </p:tgtEl>
                                        <p:attrNameLst>
                                          <p:attrName>style.visibility</p:attrName>
                                        </p:attrNameLst>
                                      </p:cBhvr>
                                      <p:to>
                                        <p:strVal val="visible"/>
                                      </p:to>
                                    </p:set>
                                    <p:animEffect transition="in" filter="checkerboard(across)">
                                      <p:cBhvr>
                                        <p:cTn id="19" dur="500"/>
                                        <p:tgtEl>
                                          <p:spTgt spid="218115">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18115">
                                            <p:txEl>
                                              <p:pRg st="5" end="5"/>
                                            </p:txEl>
                                          </p:spTgt>
                                        </p:tgtEl>
                                        <p:attrNameLst>
                                          <p:attrName>style.visibility</p:attrName>
                                        </p:attrNameLst>
                                      </p:cBhvr>
                                      <p:to>
                                        <p:strVal val="visible"/>
                                      </p:to>
                                    </p:set>
                                    <p:animEffect transition="in" filter="checkerboard(across)">
                                      <p:cBhvr>
                                        <p:cTn id="22" dur="500"/>
                                        <p:tgtEl>
                                          <p:spTgt spid="218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7</a:t>
            </a:r>
          </a:p>
        </p:txBody>
      </p:sp>
      <p:sp>
        <p:nvSpPr>
          <p:cNvPr id="219139" name="Rectangle 3"/>
          <p:cNvSpPr>
            <a:spLocks noGrp="1" noChangeArrowheads="1"/>
          </p:cNvSpPr>
          <p:nvPr>
            <p:ph type="body" idx="1"/>
          </p:nvPr>
        </p:nvSpPr>
        <p:spPr>
          <a:xfrm>
            <a:off x="323850" y="1125538"/>
            <a:ext cx="8424863" cy="5545137"/>
          </a:xfrm>
        </p:spPr>
        <p:txBody>
          <a:bodyPr/>
          <a:lstStyle/>
          <a:p>
            <a:pPr>
              <a:lnSpc>
                <a:spcPct val="110000"/>
              </a:lnSpc>
              <a:spcBef>
                <a:spcPct val="10000"/>
              </a:spcBef>
            </a:pPr>
            <a:r>
              <a:rPr lang="zh-CN" altLang="en-US" smtClean="0">
                <a:latin typeface="楷体_GB2312" pitchFamily="49" charset="-122"/>
                <a:ea typeface="黑体" panose="02010609060101010101" pitchFamily="49" charset="-122"/>
              </a:rPr>
              <a:t>问题分析：</a:t>
            </a:r>
          </a:p>
          <a:p>
            <a:pPr lvl="1">
              <a:lnSpc>
                <a:spcPct val="110000"/>
              </a:lnSpc>
              <a:spcBef>
                <a:spcPct val="10000"/>
              </a:spcBef>
            </a:pPr>
            <a:r>
              <a:rPr lang="zh-CN" altLang="en-US" smtClean="0">
                <a:latin typeface="楷体_GB2312" pitchFamily="49" charset="-122"/>
                <a:ea typeface="黑体" panose="02010609060101010101" pitchFamily="49" charset="-122"/>
              </a:rPr>
              <a:t>如何</a:t>
            </a:r>
            <a:r>
              <a:rPr lang="zh-CN" altLang="en-US" smtClean="0">
                <a:solidFill>
                  <a:srgbClr val="0000FF"/>
                </a:solidFill>
                <a:latin typeface="楷体_GB2312" pitchFamily="49" charset="-122"/>
                <a:ea typeface="黑体" panose="02010609060101010101" pitchFamily="49" charset="-122"/>
              </a:rPr>
              <a:t>求解逻辑问题</a:t>
            </a:r>
            <a:r>
              <a:rPr lang="zh-CN" altLang="en-US" smtClean="0">
                <a:latin typeface="楷体_GB2312" pitchFamily="49" charset="-122"/>
                <a:ea typeface="黑体" panose="02010609060101010101" pitchFamily="49" charset="-122"/>
              </a:rPr>
              <a:t>？</a:t>
            </a:r>
          </a:p>
          <a:p>
            <a:pPr lvl="1">
              <a:lnSpc>
                <a:spcPct val="110000"/>
              </a:lnSpc>
              <a:spcBef>
                <a:spcPct val="10000"/>
              </a:spcBef>
            </a:pPr>
            <a:r>
              <a:rPr lang="zh-CN" altLang="en-US" smtClean="0">
                <a:latin typeface="楷体_GB2312" pitchFamily="49" charset="-122"/>
                <a:ea typeface="黑体" panose="02010609060101010101" pitchFamily="49" charset="-122"/>
              </a:rPr>
              <a:t> 如何根据案例的问题描述给出对应的数学模型？</a:t>
            </a:r>
          </a:p>
          <a:p>
            <a:pPr lvl="1">
              <a:lnSpc>
                <a:spcPct val="110000"/>
              </a:lnSpc>
              <a:spcBef>
                <a:spcPct val="10000"/>
              </a:spcBef>
            </a:pPr>
            <a:r>
              <a:rPr lang="zh-CN" altLang="en-US" smtClean="0">
                <a:latin typeface="楷体_GB2312" pitchFamily="49" charset="-122"/>
                <a:ea typeface="黑体" panose="02010609060101010101" pitchFamily="49" charset="-122"/>
              </a:rPr>
              <a:t> 用什么样的控制结构能够从许多种可能性中找出其中的一种或多种正确的解？</a:t>
            </a:r>
          </a:p>
          <a:p>
            <a:pPr>
              <a:lnSpc>
                <a:spcPct val="110000"/>
              </a:lnSpc>
              <a:spcBef>
                <a:spcPct val="10000"/>
              </a:spcBef>
            </a:pPr>
            <a:r>
              <a:rPr lang="zh-CN" altLang="en-US" smtClean="0">
                <a:solidFill>
                  <a:srgbClr val="0000FF"/>
                </a:solidFill>
                <a:ea typeface="黑体" panose="02010609060101010101" pitchFamily="49" charset="-122"/>
              </a:rPr>
              <a:t>数学模型</a:t>
            </a:r>
            <a:r>
              <a:rPr lang="zh-CN" altLang="en-US" smtClean="0">
                <a:ea typeface="黑体" panose="02010609060101010101" pitchFamily="49" charset="-122"/>
              </a:rPr>
              <a:t>：设变量</a:t>
            </a:r>
            <a:r>
              <a:rPr lang="en-US" altLang="zh-CN" smtClean="0">
                <a:solidFill>
                  <a:srgbClr val="FF0000"/>
                </a:solidFill>
                <a:ea typeface="宋体" panose="02010600030101010101" pitchFamily="2" charset="-122"/>
              </a:rPr>
              <a:t>k</a:t>
            </a:r>
            <a:r>
              <a:rPr lang="zh-CN" altLang="en-US" smtClean="0">
                <a:ea typeface="黑体" panose="02010609060101010101" pitchFamily="49" charset="-122"/>
              </a:rPr>
              <a:t>表示打烂玻璃的孩子</a:t>
            </a:r>
          </a:p>
          <a:p>
            <a:pPr lvl="1">
              <a:lnSpc>
                <a:spcPct val="110000"/>
              </a:lnSpc>
              <a:spcBef>
                <a:spcPct val="10000"/>
              </a:spcBef>
            </a:pPr>
            <a:r>
              <a:rPr lang="en-US" altLang="zh-CN" smtClean="0">
                <a:ea typeface="宋体" panose="02010600030101010101" pitchFamily="2" charset="-122"/>
              </a:rPr>
              <a:t>A</a:t>
            </a:r>
            <a:r>
              <a:rPr lang="zh-CN" altLang="en-US" smtClean="0">
                <a:ea typeface="黑体" panose="02010609060101010101" pitchFamily="49" charset="-122"/>
              </a:rPr>
              <a:t>说：不是我</a:t>
            </a:r>
            <a:br>
              <a:rPr lang="zh-CN" altLang="en-US" smtClean="0">
                <a:ea typeface="黑体" panose="02010609060101010101" pitchFamily="49" charset="-122"/>
              </a:rPr>
            </a:br>
            <a:r>
              <a:rPr lang="en-US" altLang="zh-CN" smtClean="0">
                <a:ea typeface="宋体" panose="02010600030101010101" pitchFamily="2" charset="-122"/>
              </a:rPr>
              <a:t>B</a:t>
            </a:r>
            <a:r>
              <a:rPr lang="zh-CN" altLang="en-US" smtClean="0">
                <a:ea typeface="黑体" panose="02010609060101010101" pitchFamily="49" charset="-122"/>
              </a:rPr>
              <a:t>说：是</a:t>
            </a:r>
            <a:r>
              <a:rPr lang="en-US" altLang="zh-CN" smtClean="0">
                <a:ea typeface="宋体" panose="02010600030101010101" pitchFamily="2" charset="-122"/>
              </a:rPr>
              <a:t>C</a:t>
            </a:r>
            <a:br>
              <a:rPr lang="en-US" altLang="zh-CN" smtClean="0">
                <a:ea typeface="宋体" panose="02010600030101010101" pitchFamily="2" charset="-122"/>
              </a:rPr>
            </a:br>
            <a:r>
              <a:rPr lang="en-US" altLang="zh-CN" smtClean="0">
                <a:ea typeface="宋体" panose="02010600030101010101" pitchFamily="2" charset="-122"/>
              </a:rPr>
              <a:t>C</a:t>
            </a:r>
            <a:r>
              <a:rPr lang="zh-CN" altLang="en-US" smtClean="0">
                <a:ea typeface="黑体" panose="02010609060101010101" pitchFamily="49" charset="-122"/>
              </a:rPr>
              <a:t>说：是</a:t>
            </a:r>
            <a:r>
              <a:rPr lang="en-US" altLang="zh-CN" smtClean="0">
                <a:ea typeface="宋体" panose="02010600030101010101" pitchFamily="2" charset="-122"/>
              </a:rPr>
              <a:t>D</a:t>
            </a:r>
            <a:br>
              <a:rPr lang="en-US" altLang="zh-CN" smtClean="0">
                <a:ea typeface="宋体" panose="02010600030101010101" pitchFamily="2" charset="-122"/>
              </a:rPr>
            </a:br>
            <a:r>
              <a:rPr lang="en-US" altLang="zh-CN" smtClean="0">
                <a:ea typeface="宋体" panose="02010600030101010101" pitchFamily="2" charset="-122"/>
              </a:rPr>
              <a:t>D</a:t>
            </a:r>
            <a:r>
              <a:rPr lang="zh-CN" altLang="en-US" smtClean="0">
                <a:ea typeface="黑体" panose="02010609060101010101" pitchFamily="49" charset="-122"/>
              </a:rPr>
              <a:t>说：</a:t>
            </a:r>
            <a:r>
              <a:rPr lang="en-US" altLang="zh-CN" smtClean="0">
                <a:ea typeface="宋体" panose="02010600030101010101" pitchFamily="2" charset="-122"/>
              </a:rPr>
              <a:t>C</a:t>
            </a:r>
            <a:r>
              <a:rPr lang="zh-CN" altLang="en-US" smtClean="0">
                <a:ea typeface="黑体" panose="02010609060101010101" pitchFamily="49" charset="-122"/>
              </a:rPr>
              <a:t>胡说</a:t>
            </a:r>
            <a:br>
              <a:rPr lang="zh-CN" altLang="en-US" smtClean="0">
                <a:ea typeface="黑体" panose="02010609060101010101" pitchFamily="49" charset="-122"/>
              </a:rPr>
            </a:br>
            <a:r>
              <a:rPr lang="zh-CN" altLang="en-US" smtClean="0">
                <a:ea typeface="黑体" panose="02010609060101010101" pitchFamily="49" charset="-122"/>
              </a:rPr>
              <a:t>现已知</a:t>
            </a:r>
            <a:r>
              <a:rPr lang="en-US" altLang="zh-CN" smtClean="0">
                <a:ea typeface="宋体" panose="02010600030101010101" pitchFamily="2" charset="-122"/>
              </a:rPr>
              <a:t>3</a:t>
            </a:r>
            <a:r>
              <a:rPr lang="zh-CN" altLang="en-US" smtClean="0">
                <a:ea typeface="黑体" panose="02010609060101010101" pitchFamily="49" charset="-122"/>
              </a:rPr>
              <a:t>个人说的是真话，一个人是假话。</a:t>
            </a:r>
          </a:p>
          <a:p>
            <a:pPr lvl="1">
              <a:lnSpc>
                <a:spcPct val="110000"/>
              </a:lnSpc>
              <a:spcBef>
                <a:spcPct val="10000"/>
              </a:spcBef>
              <a:buFont typeface="Wingdings" panose="05000000000000000000" pitchFamily="2" charset="2"/>
              <a:buNone/>
            </a:pPr>
            <a:r>
              <a:rPr lang="zh-CN" altLang="en-US" smtClean="0">
                <a:solidFill>
                  <a:srgbClr val="FF3300"/>
                </a:solidFill>
                <a:ea typeface="黑体" panose="02010609060101010101" pitchFamily="49" charset="-122"/>
              </a:rPr>
              <a:t>   </a:t>
            </a:r>
            <a:r>
              <a:rPr lang="zh-CN" altLang="en-US" smtClean="0">
                <a:solidFill>
                  <a:srgbClr val="0000FF"/>
                </a:solidFill>
                <a:ea typeface="黑体" panose="02010609060101010101" pitchFamily="49" charset="-122"/>
              </a:rPr>
              <a:t>因此：</a:t>
            </a:r>
            <a:r>
              <a:rPr lang="en-US" altLang="zh-CN" smtClean="0">
                <a:solidFill>
                  <a:srgbClr val="FF3300"/>
                </a:solidFill>
                <a:ea typeface="宋体" panose="02010600030101010101" pitchFamily="2" charset="-122"/>
              </a:rPr>
              <a:t>((k!=0)+(k==2)+(k==3)+(k!=3))==3</a:t>
            </a:r>
          </a:p>
        </p:txBody>
      </p:sp>
      <p:sp>
        <p:nvSpPr>
          <p:cNvPr id="219140" name="Text Box 4"/>
          <p:cNvSpPr txBox="1">
            <a:spLocks noChangeArrowheads="1"/>
          </p:cNvSpPr>
          <p:nvPr/>
        </p:nvSpPr>
        <p:spPr bwMode="auto">
          <a:xfrm>
            <a:off x="3059113" y="3933825"/>
            <a:ext cx="12255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lnSpc>
                <a:spcPct val="105000"/>
              </a:lnSpc>
              <a:spcBef>
                <a:spcPct val="5000"/>
              </a:spcBef>
              <a:buClrTx/>
              <a:buFontTx/>
              <a:buNone/>
            </a:pPr>
            <a:r>
              <a:rPr lang="en-US" altLang="zh-CN" sz="2400" b="1" i="1">
                <a:solidFill>
                  <a:srgbClr val="FF3300"/>
                </a:solidFill>
                <a:latin typeface="Arial" panose="020B0604020202020204" pitchFamily="34" charset="0"/>
              </a:rPr>
              <a:t>K !=A</a:t>
            </a:r>
          </a:p>
          <a:p>
            <a:pPr algn="ctr" eaLnBrk="1" hangingPunct="1">
              <a:lnSpc>
                <a:spcPct val="105000"/>
              </a:lnSpc>
              <a:spcBef>
                <a:spcPct val="5000"/>
              </a:spcBef>
              <a:buClrTx/>
              <a:buFontTx/>
              <a:buNone/>
            </a:pPr>
            <a:r>
              <a:rPr lang="en-US" altLang="zh-CN" sz="2400" b="1" i="1">
                <a:solidFill>
                  <a:srgbClr val="FF3300"/>
                </a:solidFill>
                <a:latin typeface="Arial" panose="020B0604020202020204" pitchFamily="34" charset="0"/>
              </a:rPr>
              <a:t>k==C</a:t>
            </a:r>
          </a:p>
          <a:p>
            <a:pPr algn="ctr" eaLnBrk="1" hangingPunct="1">
              <a:lnSpc>
                <a:spcPct val="105000"/>
              </a:lnSpc>
              <a:spcBef>
                <a:spcPct val="5000"/>
              </a:spcBef>
              <a:buClrTx/>
              <a:buFontTx/>
              <a:buNone/>
            </a:pPr>
            <a:r>
              <a:rPr lang="en-US" altLang="zh-CN" sz="2400" b="1" i="1">
                <a:solidFill>
                  <a:srgbClr val="FF3300"/>
                </a:solidFill>
                <a:latin typeface="Arial" panose="020B0604020202020204" pitchFamily="34" charset="0"/>
              </a:rPr>
              <a:t>k==D</a:t>
            </a:r>
          </a:p>
          <a:p>
            <a:pPr algn="ctr" eaLnBrk="1" hangingPunct="1">
              <a:lnSpc>
                <a:spcPct val="105000"/>
              </a:lnSpc>
              <a:spcBef>
                <a:spcPct val="5000"/>
              </a:spcBef>
              <a:buClrTx/>
              <a:buFontTx/>
              <a:buNone/>
            </a:pPr>
            <a:r>
              <a:rPr lang="en-US" altLang="zh-CN" sz="2400" b="1" i="1">
                <a:solidFill>
                  <a:srgbClr val="FF3300"/>
                </a:solidFill>
                <a:latin typeface="Arial" panose="020B0604020202020204" pitchFamily="34" charset="0"/>
              </a:rPr>
              <a:t>K !=D</a:t>
            </a:r>
          </a:p>
        </p:txBody>
      </p:sp>
      <p:sp>
        <p:nvSpPr>
          <p:cNvPr id="219141" name="AutoShape 5"/>
          <p:cNvSpPr>
            <a:spLocks noChangeArrowheads="1"/>
          </p:cNvSpPr>
          <p:nvPr/>
        </p:nvSpPr>
        <p:spPr bwMode="auto">
          <a:xfrm>
            <a:off x="3203575" y="4724400"/>
            <a:ext cx="4392613" cy="73025"/>
          </a:xfrm>
          <a:prstGeom prst="notchedRightArrow">
            <a:avLst>
              <a:gd name="adj1" fmla="val 50000"/>
              <a:gd name="adj2" fmla="val 1503805"/>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endParaRPr lang="zh-CN" altLang="en-US" sz="1800">
              <a:solidFill>
                <a:schemeClr val="tx1"/>
              </a:solidFill>
            </a:endParaRPr>
          </a:p>
        </p:txBody>
      </p:sp>
      <p:sp>
        <p:nvSpPr>
          <p:cNvPr id="219142" name="Text Box 6"/>
          <p:cNvSpPr txBox="1">
            <a:spLocks noChangeArrowheads="1"/>
          </p:cNvSpPr>
          <p:nvPr/>
        </p:nvSpPr>
        <p:spPr bwMode="auto">
          <a:xfrm>
            <a:off x="7596188" y="3933825"/>
            <a:ext cx="1008062"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lnSpc>
                <a:spcPct val="105000"/>
              </a:lnSpc>
              <a:spcBef>
                <a:spcPct val="5000"/>
              </a:spcBef>
              <a:buClrTx/>
              <a:buFontTx/>
              <a:buNone/>
            </a:pPr>
            <a:r>
              <a:rPr lang="en-US" altLang="zh-CN" sz="2400" b="1" i="1">
                <a:solidFill>
                  <a:srgbClr val="FF3300"/>
                </a:solidFill>
                <a:latin typeface="Arial" panose="020B0604020202020204" pitchFamily="34" charset="0"/>
              </a:rPr>
              <a:t>K !=0</a:t>
            </a:r>
          </a:p>
          <a:p>
            <a:pPr algn="ctr" eaLnBrk="1" hangingPunct="1">
              <a:lnSpc>
                <a:spcPct val="105000"/>
              </a:lnSpc>
              <a:spcBef>
                <a:spcPct val="5000"/>
              </a:spcBef>
              <a:buClrTx/>
              <a:buFontTx/>
              <a:buNone/>
            </a:pPr>
            <a:r>
              <a:rPr lang="en-US" altLang="zh-CN" sz="2400" b="1" i="1">
                <a:solidFill>
                  <a:srgbClr val="FF3300"/>
                </a:solidFill>
                <a:latin typeface="Arial" panose="020B0604020202020204" pitchFamily="34" charset="0"/>
              </a:rPr>
              <a:t>k==2</a:t>
            </a:r>
          </a:p>
          <a:p>
            <a:pPr algn="ctr" eaLnBrk="1" hangingPunct="1">
              <a:lnSpc>
                <a:spcPct val="105000"/>
              </a:lnSpc>
              <a:spcBef>
                <a:spcPct val="5000"/>
              </a:spcBef>
              <a:buClrTx/>
              <a:buFontTx/>
              <a:buNone/>
            </a:pPr>
            <a:r>
              <a:rPr lang="en-US" altLang="zh-CN" sz="2400" b="1" i="1">
                <a:solidFill>
                  <a:srgbClr val="FF3300"/>
                </a:solidFill>
                <a:latin typeface="Arial" panose="020B0604020202020204" pitchFamily="34" charset="0"/>
              </a:rPr>
              <a:t>k==3</a:t>
            </a:r>
          </a:p>
          <a:p>
            <a:pPr algn="ctr" eaLnBrk="1" hangingPunct="1">
              <a:lnSpc>
                <a:spcPct val="105000"/>
              </a:lnSpc>
              <a:spcBef>
                <a:spcPct val="5000"/>
              </a:spcBef>
              <a:buClrTx/>
              <a:buFontTx/>
              <a:buNone/>
            </a:pPr>
            <a:r>
              <a:rPr lang="en-US" altLang="zh-CN" sz="2400" b="1" i="1">
                <a:solidFill>
                  <a:srgbClr val="FF3300"/>
                </a:solidFill>
                <a:latin typeface="Arial" panose="020B0604020202020204" pitchFamily="34" charset="0"/>
              </a:rPr>
              <a:t>K !=3</a:t>
            </a:r>
          </a:p>
        </p:txBody>
      </p:sp>
      <p:sp>
        <p:nvSpPr>
          <p:cNvPr id="219143" name="AutoShape 7"/>
          <p:cNvSpPr>
            <a:spLocks noChangeArrowheads="1"/>
          </p:cNvSpPr>
          <p:nvPr/>
        </p:nvSpPr>
        <p:spPr bwMode="auto">
          <a:xfrm>
            <a:off x="5076825" y="4292600"/>
            <a:ext cx="2303463" cy="968375"/>
          </a:xfrm>
          <a:prstGeom prst="wedgeRectCallout">
            <a:avLst>
              <a:gd name="adj1" fmla="val -88181"/>
              <a:gd name="adj2" fmla="val -30000"/>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105000"/>
              </a:lnSpc>
              <a:spcBef>
                <a:spcPct val="5000"/>
              </a:spcBef>
              <a:buClrTx/>
              <a:buFontTx/>
              <a:buNone/>
            </a:pPr>
            <a:r>
              <a:rPr lang="zh-CN" altLang="en-US" sz="1800" b="1" i="1">
                <a:solidFill>
                  <a:srgbClr val="0000FF"/>
                </a:solidFill>
                <a:latin typeface="Arial" panose="020B0604020202020204" pitchFamily="34" charset="0"/>
              </a:rPr>
              <a:t>数字化处理：</a:t>
            </a:r>
            <a:br>
              <a:rPr lang="zh-CN" altLang="en-US" sz="1800" b="1" i="1">
                <a:solidFill>
                  <a:srgbClr val="0000FF"/>
                </a:solidFill>
                <a:latin typeface="Arial" panose="020B0604020202020204" pitchFamily="34" charset="0"/>
              </a:rPr>
            </a:br>
            <a:r>
              <a:rPr lang="en-US" altLang="zh-CN" sz="1800" b="1" i="1">
                <a:solidFill>
                  <a:srgbClr val="0000FF"/>
                </a:solidFill>
                <a:latin typeface="Arial" panose="020B0604020202020204" pitchFamily="34" charset="0"/>
              </a:rPr>
              <a:t>A</a:t>
            </a:r>
            <a:r>
              <a:rPr lang="zh-CN" altLang="en-US" sz="1800" b="1" i="1">
                <a:solidFill>
                  <a:srgbClr val="0000FF"/>
                </a:solidFill>
                <a:latin typeface="Arial" panose="020B0604020202020204" pitchFamily="34" charset="0"/>
              </a:rPr>
              <a:t>、</a:t>
            </a:r>
            <a:r>
              <a:rPr lang="en-US" altLang="zh-CN" sz="1800" b="1" i="1">
                <a:solidFill>
                  <a:srgbClr val="0000FF"/>
                </a:solidFill>
                <a:latin typeface="Arial" panose="020B0604020202020204" pitchFamily="34" charset="0"/>
              </a:rPr>
              <a:t>B</a:t>
            </a:r>
            <a:r>
              <a:rPr lang="zh-CN" altLang="en-US" sz="1800" b="1" i="1">
                <a:solidFill>
                  <a:srgbClr val="0000FF"/>
                </a:solidFill>
                <a:latin typeface="Arial" panose="020B0604020202020204" pitchFamily="34" charset="0"/>
              </a:rPr>
              <a:t>、</a:t>
            </a:r>
            <a:r>
              <a:rPr lang="en-US" altLang="zh-CN" sz="1800" b="1" i="1">
                <a:solidFill>
                  <a:srgbClr val="0000FF"/>
                </a:solidFill>
                <a:latin typeface="Arial" panose="020B0604020202020204" pitchFamily="34" charset="0"/>
              </a:rPr>
              <a:t>C</a:t>
            </a:r>
            <a:r>
              <a:rPr lang="zh-CN" altLang="en-US" sz="1800" b="1" i="1">
                <a:solidFill>
                  <a:srgbClr val="0000FF"/>
                </a:solidFill>
                <a:latin typeface="Arial" panose="020B0604020202020204" pitchFamily="34" charset="0"/>
              </a:rPr>
              <a:t>、</a:t>
            </a:r>
            <a:r>
              <a:rPr lang="en-US" altLang="zh-CN" sz="1800" b="1" i="1">
                <a:solidFill>
                  <a:srgbClr val="0000FF"/>
                </a:solidFill>
                <a:latin typeface="Arial" panose="020B0604020202020204" pitchFamily="34" charset="0"/>
              </a:rPr>
              <a:t>D</a:t>
            </a:r>
            <a:r>
              <a:rPr lang="zh-CN" altLang="en-US" sz="1800" b="1" i="1">
                <a:solidFill>
                  <a:srgbClr val="0000FF"/>
                </a:solidFill>
                <a:latin typeface="Arial" panose="020B0604020202020204" pitchFamily="34" charset="0"/>
              </a:rPr>
              <a:t>分别以</a:t>
            </a:r>
            <a:r>
              <a:rPr lang="en-US" altLang="zh-CN" sz="1800" b="1" i="1">
                <a:solidFill>
                  <a:srgbClr val="0000FF"/>
                </a:solidFill>
                <a:latin typeface="Arial" panose="020B0604020202020204" pitchFamily="34" charset="0"/>
              </a:rPr>
              <a:t>0</a:t>
            </a:r>
            <a:r>
              <a:rPr lang="zh-CN" altLang="en-US" sz="1800" b="1" i="1">
                <a:solidFill>
                  <a:srgbClr val="0000FF"/>
                </a:solidFill>
                <a:latin typeface="Arial" panose="020B0604020202020204" pitchFamily="34" charset="0"/>
              </a:rPr>
              <a:t>、</a:t>
            </a:r>
            <a:r>
              <a:rPr lang="en-US" altLang="zh-CN" sz="1800" b="1" i="1">
                <a:solidFill>
                  <a:srgbClr val="0000FF"/>
                </a:solidFill>
                <a:latin typeface="Arial" panose="020B0604020202020204" pitchFamily="34" charset="0"/>
              </a:rPr>
              <a:t>1</a:t>
            </a:r>
            <a:r>
              <a:rPr lang="zh-CN" altLang="en-US" sz="1800" b="1" i="1">
                <a:solidFill>
                  <a:srgbClr val="0000FF"/>
                </a:solidFill>
                <a:latin typeface="Arial" panose="020B0604020202020204" pitchFamily="34" charset="0"/>
              </a:rPr>
              <a:t>、</a:t>
            </a:r>
            <a:r>
              <a:rPr lang="en-US" altLang="zh-CN" sz="1800" b="1" i="1">
                <a:solidFill>
                  <a:srgbClr val="0000FF"/>
                </a:solidFill>
                <a:latin typeface="Arial" panose="020B0604020202020204" pitchFamily="34" charset="0"/>
              </a:rPr>
              <a:t>2</a:t>
            </a:r>
            <a:r>
              <a:rPr lang="zh-CN" altLang="en-US" sz="1800" b="1" i="1">
                <a:solidFill>
                  <a:srgbClr val="0000FF"/>
                </a:solidFill>
                <a:latin typeface="Arial" panose="020B0604020202020204" pitchFamily="34" charset="0"/>
              </a:rPr>
              <a:t>、</a:t>
            </a:r>
            <a:r>
              <a:rPr lang="en-US" altLang="zh-CN" sz="1800" b="1" i="1">
                <a:solidFill>
                  <a:srgbClr val="0000FF"/>
                </a:solidFill>
                <a:latin typeface="Arial" panose="020B0604020202020204" pitchFamily="34" charset="0"/>
              </a:rPr>
              <a:t>3</a:t>
            </a:r>
            <a:r>
              <a:rPr lang="zh-CN" altLang="en-US" sz="1800" b="1" i="1">
                <a:solidFill>
                  <a:srgbClr val="0000FF"/>
                </a:solidFill>
                <a:latin typeface="Arial" panose="020B0604020202020204" pitchFamily="34" charset="0"/>
              </a:rPr>
              <a:t>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Effect transition="in" filter="checkerboard(across)">
                                      <p:cBhvr>
                                        <p:cTn id="7" dur="500"/>
                                        <p:tgtEl>
                                          <p:spTgt spid="219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9139">
                                            <p:txEl>
                                              <p:pRg st="1" end="1"/>
                                            </p:txEl>
                                          </p:spTgt>
                                        </p:tgtEl>
                                        <p:attrNameLst>
                                          <p:attrName>style.visibility</p:attrName>
                                        </p:attrNameLst>
                                      </p:cBhvr>
                                      <p:to>
                                        <p:strVal val="visible"/>
                                      </p:to>
                                    </p:set>
                                    <p:animEffect transition="in" filter="checkerboard(across)">
                                      <p:cBhvr>
                                        <p:cTn id="12" dur="500"/>
                                        <p:tgtEl>
                                          <p:spTgt spid="219139">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19139">
                                            <p:txEl>
                                              <p:pRg st="2" end="2"/>
                                            </p:txEl>
                                          </p:spTgt>
                                        </p:tgtEl>
                                        <p:attrNameLst>
                                          <p:attrName>style.visibility</p:attrName>
                                        </p:attrNameLst>
                                      </p:cBhvr>
                                      <p:to>
                                        <p:strVal val="visible"/>
                                      </p:to>
                                    </p:set>
                                    <p:animEffect transition="in" filter="checkerboard(across)">
                                      <p:cBhvr>
                                        <p:cTn id="15" dur="500"/>
                                        <p:tgtEl>
                                          <p:spTgt spid="219139">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19139">
                                            <p:txEl>
                                              <p:pRg st="3" end="3"/>
                                            </p:txEl>
                                          </p:spTgt>
                                        </p:tgtEl>
                                        <p:attrNameLst>
                                          <p:attrName>style.visibility</p:attrName>
                                        </p:attrNameLst>
                                      </p:cBhvr>
                                      <p:to>
                                        <p:strVal val="visible"/>
                                      </p:to>
                                    </p:set>
                                    <p:animEffect transition="in" filter="checkerboard(across)">
                                      <p:cBhvr>
                                        <p:cTn id="18" dur="500"/>
                                        <p:tgtEl>
                                          <p:spTgt spid="219139">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19139">
                                            <p:txEl>
                                              <p:pRg st="4" end="4"/>
                                            </p:txEl>
                                          </p:spTgt>
                                        </p:tgtEl>
                                        <p:attrNameLst>
                                          <p:attrName>style.visibility</p:attrName>
                                        </p:attrNameLst>
                                      </p:cBhvr>
                                      <p:to>
                                        <p:strVal val="visible"/>
                                      </p:to>
                                    </p:set>
                                    <p:animEffect transition="in" filter="checkerboard(across)">
                                      <p:cBhvr>
                                        <p:cTn id="23" dur="500"/>
                                        <p:tgtEl>
                                          <p:spTgt spid="219139">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19139">
                                            <p:txEl>
                                              <p:pRg st="5" end="5"/>
                                            </p:txEl>
                                          </p:spTgt>
                                        </p:tgtEl>
                                        <p:attrNameLst>
                                          <p:attrName>style.visibility</p:attrName>
                                        </p:attrNameLst>
                                      </p:cBhvr>
                                      <p:to>
                                        <p:strVal val="visible"/>
                                      </p:to>
                                    </p:set>
                                    <p:animEffect transition="in" filter="checkerboard(across)">
                                      <p:cBhvr>
                                        <p:cTn id="26" dur="500"/>
                                        <p:tgtEl>
                                          <p:spTgt spid="219139">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10" fill="hold" nodeType="clickEffect">
                                  <p:stCondLst>
                                    <p:cond delay="0"/>
                                  </p:stCondLst>
                                  <p:childTnLst>
                                    <p:set>
                                      <p:cBhvr>
                                        <p:cTn id="30" dur="1" fill="hold">
                                          <p:stCondLst>
                                            <p:cond delay="0"/>
                                          </p:stCondLst>
                                        </p:cTn>
                                        <p:tgtEl>
                                          <p:spTgt spid="219140">
                                            <p:txEl>
                                              <p:pRg st="0" end="0"/>
                                            </p:txEl>
                                          </p:spTgt>
                                        </p:tgtEl>
                                        <p:attrNameLst>
                                          <p:attrName>style.visibility</p:attrName>
                                        </p:attrNameLst>
                                      </p:cBhvr>
                                      <p:to>
                                        <p:strVal val="visible"/>
                                      </p:to>
                                    </p:set>
                                    <p:animEffect transition="in" filter="checkerboard(across)">
                                      <p:cBhvr>
                                        <p:cTn id="31" dur="500"/>
                                        <p:tgtEl>
                                          <p:spTgt spid="219140">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219140">
                                            <p:txEl>
                                              <p:pRg st="1" end="1"/>
                                            </p:txEl>
                                          </p:spTgt>
                                        </p:tgtEl>
                                        <p:attrNameLst>
                                          <p:attrName>style.visibility</p:attrName>
                                        </p:attrNameLst>
                                      </p:cBhvr>
                                      <p:to>
                                        <p:strVal val="visible"/>
                                      </p:to>
                                    </p:set>
                                    <p:animEffect transition="in" filter="checkerboard(across)">
                                      <p:cBhvr>
                                        <p:cTn id="36" dur="500"/>
                                        <p:tgtEl>
                                          <p:spTgt spid="219140">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219140">
                                            <p:txEl>
                                              <p:pRg st="2" end="2"/>
                                            </p:txEl>
                                          </p:spTgt>
                                        </p:tgtEl>
                                        <p:attrNameLst>
                                          <p:attrName>style.visibility</p:attrName>
                                        </p:attrNameLst>
                                      </p:cBhvr>
                                      <p:to>
                                        <p:strVal val="visible"/>
                                      </p:to>
                                    </p:set>
                                    <p:animEffect transition="in" filter="checkerboard(across)">
                                      <p:cBhvr>
                                        <p:cTn id="41" dur="500"/>
                                        <p:tgtEl>
                                          <p:spTgt spid="219140">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nodeType="clickEffect">
                                  <p:stCondLst>
                                    <p:cond delay="0"/>
                                  </p:stCondLst>
                                  <p:childTnLst>
                                    <p:set>
                                      <p:cBhvr>
                                        <p:cTn id="45" dur="1" fill="hold">
                                          <p:stCondLst>
                                            <p:cond delay="0"/>
                                          </p:stCondLst>
                                        </p:cTn>
                                        <p:tgtEl>
                                          <p:spTgt spid="219140">
                                            <p:txEl>
                                              <p:pRg st="3" end="3"/>
                                            </p:txEl>
                                          </p:spTgt>
                                        </p:tgtEl>
                                        <p:attrNameLst>
                                          <p:attrName>style.visibility</p:attrName>
                                        </p:attrNameLst>
                                      </p:cBhvr>
                                      <p:to>
                                        <p:strVal val="visible"/>
                                      </p:to>
                                    </p:set>
                                    <p:animEffect transition="in" filter="checkerboard(across)">
                                      <p:cBhvr>
                                        <p:cTn id="46" dur="500"/>
                                        <p:tgtEl>
                                          <p:spTgt spid="219140">
                                            <p:txEl>
                                              <p:pRg st="3" end="3"/>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19143">
                                            <p:bg/>
                                          </p:spTgt>
                                        </p:tgtEl>
                                        <p:attrNameLst>
                                          <p:attrName>style.visibility</p:attrName>
                                        </p:attrNameLst>
                                      </p:cBhvr>
                                      <p:to>
                                        <p:strVal val="visible"/>
                                      </p:to>
                                    </p:set>
                                    <p:animEffect transition="in" filter="wipe(left)">
                                      <p:cBhvr>
                                        <p:cTn id="51" dur="500"/>
                                        <p:tgtEl>
                                          <p:spTgt spid="219143">
                                            <p:bg/>
                                          </p:spTgt>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19143">
                                            <p:txEl>
                                              <p:pRg st="0" end="0"/>
                                            </p:txEl>
                                          </p:spTgt>
                                        </p:tgtEl>
                                        <p:attrNameLst>
                                          <p:attrName>style.visibility</p:attrName>
                                        </p:attrNameLst>
                                      </p:cBhvr>
                                      <p:to>
                                        <p:strVal val="visible"/>
                                      </p:to>
                                    </p:set>
                                    <p:animEffect transition="in" filter="wipe(left)">
                                      <p:cBhvr>
                                        <p:cTn id="54" dur="500"/>
                                        <p:tgtEl>
                                          <p:spTgt spid="219143">
                                            <p:txEl>
                                              <p:pRg st="0" end="0"/>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grpId="0" nodeType="clickEffect">
                                  <p:stCondLst>
                                    <p:cond delay="0"/>
                                  </p:stCondLst>
                                  <p:childTnLst>
                                    <p:set>
                                      <p:cBhvr>
                                        <p:cTn id="58" dur="1" fill="hold">
                                          <p:stCondLst>
                                            <p:cond delay="0"/>
                                          </p:stCondLst>
                                        </p:cTn>
                                        <p:tgtEl>
                                          <p:spTgt spid="219141"/>
                                        </p:tgtEl>
                                        <p:attrNameLst>
                                          <p:attrName>style.visibility</p:attrName>
                                        </p:attrNameLst>
                                      </p:cBhvr>
                                      <p:to>
                                        <p:strVal val="visible"/>
                                      </p:to>
                                    </p:set>
                                    <p:anim calcmode="lin" valueType="num">
                                      <p:cBhvr>
                                        <p:cTn id="59" dur="500" fill="hold"/>
                                        <p:tgtEl>
                                          <p:spTgt spid="219141"/>
                                        </p:tgtEl>
                                        <p:attrNameLst>
                                          <p:attrName>ppt_x</p:attrName>
                                        </p:attrNameLst>
                                      </p:cBhvr>
                                      <p:tavLst>
                                        <p:tav tm="0">
                                          <p:val>
                                            <p:strVal val="#ppt_x-#ppt_w/2"/>
                                          </p:val>
                                        </p:tav>
                                        <p:tav tm="100000">
                                          <p:val>
                                            <p:strVal val="#ppt_x"/>
                                          </p:val>
                                        </p:tav>
                                      </p:tavLst>
                                    </p:anim>
                                    <p:anim calcmode="lin" valueType="num">
                                      <p:cBhvr>
                                        <p:cTn id="60" dur="500" fill="hold"/>
                                        <p:tgtEl>
                                          <p:spTgt spid="219141"/>
                                        </p:tgtEl>
                                        <p:attrNameLst>
                                          <p:attrName>ppt_y</p:attrName>
                                        </p:attrNameLst>
                                      </p:cBhvr>
                                      <p:tavLst>
                                        <p:tav tm="0">
                                          <p:val>
                                            <p:strVal val="#ppt_y"/>
                                          </p:val>
                                        </p:tav>
                                        <p:tav tm="100000">
                                          <p:val>
                                            <p:strVal val="#ppt_y"/>
                                          </p:val>
                                        </p:tav>
                                      </p:tavLst>
                                    </p:anim>
                                    <p:anim calcmode="lin" valueType="num">
                                      <p:cBhvr>
                                        <p:cTn id="61" dur="500" fill="hold"/>
                                        <p:tgtEl>
                                          <p:spTgt spid="219141"/>
                                        </p:tgtEl>
                                        <p:attrNameLst>
                                          <p:attrName>ppt_w</p:attrName>
                                        </p:attrNameLst>
                                      </p:cBhvr>
                                      <p:tavLst>
                                        <p:tav tm="0">
                                          <p:val>
                                            <p:fltVal val="0"/>
                                          </p:val>
                                        </p:tav>
                                        <p:tav tm="100000">
                                          <p:val>
                                            <p:strVal val="#ppt_w"/>
                                          </p:val>
                                        </p:tav>
                                      </p:tavLst>
                                    </p:anim>
                                    <p:anim calcmode="lin" valueType="num">
                                      <p:cBhvr>
                                        <p:cTn id="62" dur="500" fill="hold"/>
                                        <p:tgtEl>
                                          <p:spTgt spid="219141"/>
                                        </p:tgtEl>
                                        <p:attrNameLst>
                                          <p:attrName>ppt_h</p:attrName>
                                        </p:attrNameLst>
                                      </p:cBhvr>
                                      <p:tavLst>
                                        <p:tav tm="0">
                                          <p:val>
                                            <p:strVal val="#ppt_h"/>
                                          </p:val>
                                        </p:tav>
                                        <p:tav tm="100000">
                                          <p:val>
                                            <p:strVal val="#ppt_h"/>
                                          </p:val>
                                        </p:tav>
                                      </p:tavLst>
                                    </p:anim>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219142"/>
                                        </p:tgtEl>
                                        <p:attrNameLst>
                                          <p:attrName>style.visibility</p:attrName>
                                        </p:attrNameLst>
                                      </p:cBhvr>
                                      <p:to>
                                        <p:strVal val="visible"/>
                                      </p:to>
                                    </p:set>
                                    <p:animEffect transition="in" filter="wipe(left)">
                                      <p:cBhvr>
                                        <p:cTn id="66" dur="500"/>
                                        <p:tgtEl>
                                          <p:spTgt spid="21914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219139">
                                            <p:txEl>
                                              <p:pRg st="6" end="6"/>
                                            </p:txEl>
                                          </p:spTgt>
                                        </p:tgtEl>
                                        <p:attrNameLst>
                                          <p:attrName>style.visibility</p:attrName>
                                        </p:attrNameLst>
                                      </p:cBhvr>
                                      <p:to>
                                        <p:strVal val="visible"/>
                                      </p:to>
                                    </p:set>
                                    <p:animEffect transition="in" filter="checkerboard(across)">
                                      <p:cBhvr>
                                        <p:cTn id="71" dur="500"/>
                                        <p:tgtEl>
                                          <p:spTgt spid="219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P spid="219141" grpId="0" animBg="1"/>
      <p:bldP spid="219142" grpId="0"/>
      <p:bldP spid="219143" grpId="0" build="allAtOnce"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smtClean="0">
                <a:solidFill>
                  <a:schemeClr val="bg2"/>
                </a:solidFill>
              </a:rPr>
              <a:t>循环综合示例</a:t>
            </a:r>
            <a:r>
              <a:rPr lang="en-US" altLang="zh-CN" smtClean="0">
                <a:solidFill>
                  <a:schemeClr val="bg2"/>
                </a:solidFill>
              </a:rPr>
              <a:t>7</a:t>
            </a:r>
          </a:p>
        </p:txBody>
      </p:sp>
      <p:sp>
        <p:nvSpPr>
          <p:cNvPr id="220163" name="Rectangle 3"/>
          <p:cNvSpPr>
            <a:spLocks noGrp="1" noChangeArrowheads="1"/>
          </p:cNvSpPr>
          <p:nvPr>
            <p:ph type="body" idx="1"/>
          </p:nvPr>
        </p:nvSpPr>
        <p:spPr>
          <a:xfrm>
            <a:off x="684213" y="1268413"/>
            <a:ext cx="7848600" cy="4681537"/>
          </a:xfrm>
        </p:spPr>
        <p:txBody>
          <a:bodyPr/>
          <a:lstStyle/>
          <a:p>
            <a:pPr>
              <a:lnSpc>
                <a:spcPct val="110000"/>
              </a:lnSpc>
              <a:spcBef>
                <a:spcPct val="10000"/>
              </a:spcBef>
            </a:pPr>
            <a:r>
              <a:rPr lang="en-US" altLang="zh-CN" smtClean="0">
                <a:ea typeface="宋体" panose="02010600030101010101" pitchFamily="2" charset="-122"/>
              </a:rPr>
              <a:t>#include &lt;stdio.h&gt;</a:t>
            </a:r>
          </a:p>
          <a:p>
            <a:pPr>
              <a:lnSpc>
                <a:spcPct val="110000"/>
              </a:lnSpc>
              <a:spcBef>
                <a:spcPct val="10000"/>
              </a:spcBef>
            </a:pPr>
            <a:r>
              <a:rPr lang="en-US" altLang="zh-CN" smtClean="0">
                <a:ea typeface="宋体" panose="02010600030101010101" pitchFamily="2" charset="-122"/>
              </a:rPr>
              <a:t>int main()</a:t>
            </a:r>
          </a:p>
          <a:p>
            <a:pPr>
              <a:lnSpc>
                <a:spcPct val="110000"/>
              </a:lnSpc>
              <a:spcBef>
                <a:spcPct val="10000"/>
              </a:spcBef>
            </a:pPr>
            <a:r>
              <a:rPr lang="en-US" altLang="zh-CN" smtClean="0">
                <a:ea typeface="宋体" panose="02010600030101010101" pitchFamily="2" charset="-122"/>
              </a:rPr>
              <a:t>{</a:t>
            </a:r>
          </a:p>
          <a:p>
            <a:pPr>
              <a:lnSpc>
                <a:spcPct val="110000"/>
              </a:lnSpc>
              <a:spcBef>
                <a:spcPct val="10000"/>
              </a:spcBef>
            </a:pPr>
            <a:r>
              <a:rPr lang="en-US" altLang="zh-CN" smtClean="0">
                <a:ea typeface="宋体" panose="02010600030101010101" pitchFamily="2" charset="-122"/>
              </a:rPr>
              <a:t>    int k;</a:t>
            </a:r>
          </a:p>
          <a:p>
            <a:pPr>
              <a:lnSpc>
                <a:spcPct val="110000"/>
              </a:lnSpc>
              <a:spcBef>
                <a:spcPct val="10000"/>
              </a:spcBef>
            </a:pPr>
            <a:r>
              <a:rPr lang="en-US" altLang="zh-CN" smtClean="0">
                <a:ea typeface="宋体" panose="02010600030101010101" pitchFamily="2" charset="-122"/>
              </a:rPr>
              <a:t>	for(k=0; k&lt;=3; k++)</a:t>
            </a:r>
          </a:p>
          <a:p>
            <a:pPr>
              <a:lnSpc>
                <a:spcPct val="110000"/>
              </a:lnSpc>
              <a:spcBef>
                <a:spcPct val="10000"/>
              </a:spcBef>
            </a:pPr>
            <a:r>
              <a:rPr lang="en-US" altLang="zh-CN" smtClean="0">
                <a:ea typeface="宋体" panose="02010600030101010101" pitchFamily="2" charset="-122"/>
              </a:rPr>
              <a:t>		if(</a:t>
            </a:r>
            <a:r>
              <a:rPr lang="en-US" altLang="zh-CN" smtClean="0">
                <a:solidFill>
                  <a:srgbClr val="FF0000"/>
                </a:solidFill>
                <a:ea typeface="宋体" panose="02010600030101010101" pitchFamily="2" charset="-122"/>
              </a:rPr>
              <a:t>(k!=0)+(k==2)+(k==3)+(k!=3)==3</a:t>
            </a:r>
            <a:r>
              <a:rPr lang="en-US" altLang="zh-CN" smtClean="0">
                <a:ea typeface="宋体" panose="02010600030101010101" pitchFamily="2" charset="-122"/>
              </a:rPr>
              <a:t>)</a:t>
            </a:r>
          </a:p>
          <a:p>
            <a:pPr>
              <a:lnSpc>
                <a:spcPct val="110000"/>
              </a:lnSpc>
              <a:spcBef>
                <a:spcPct val="10000"/>
              </a:spcBef>
            </a:pPr>
            <a:r>
              <a:rPr lang="en-US" altLang="zh-CN" smtClean="0">
                <a:ea typeface="宋体" panose="02010600030101010101" pitchFamily="2" charset="-122"/>
              </a:rPr>
              <a:t>		    printf("</a:t>
            </a:r>
            <a:r>
              <a:rPr lang="zh-CN" altLang="en-US" smtClean="0">
                <a:ea typeface="黑体" panose="02010609060101010101" pitchFamily="49" charset="-122"/>
              </a:rPr>
              <a:t>打烂玻璃者为：</a:t>
            </a:r>
            <a:r>
              <a:rPr lang="en-US" altLang="zh-CN" smtClean="0">
                <a:ea typeface="宋体" panose="02010600030101010101" pitchFamily="2" charset="-122"/>
              </a:rPr>
              <a:t>%c\n", 'A'+k);</a:t>
            </a:r>
          </a:p>
          <a:p>
            <a:pPr>
              <a:lnSpc>
                <a:spcPct val="110000"/>
              </a:lnSpc>
              <a:spcBef>
                <a:spcPct val="10000"/>
              </a:spcBef>
            </a:pPr>
            <a:r>
              <a:rPr lang="en-US" altLang="zh-CN" smtClean="0">
                <a:ea typeface="宋体" panose="02010600030101010101" pitchFamily="2" charset="-122"/>
              </a:rPr>
              <a:t>	return 0;</a:t>
            </a:r>
          </a:p>
          <a:p>
            <a:pPr>
              <a:lnSpc>
                <a:spcPct val="110000"/>
              </a:lnSpc>
              <a:spcBef>
                <a:spcPct val="10000"/>
              </a:spcBef>
            </a:pPr>
            <a:r>
              <a:rPr lang="en-US" altLang="zh-CN" smtClean="0">
                <a:ea typeface="宋体" panose="02010600030101010101" pitchFamily="2" charset="-122"/>
              </a:rPr>
              <a:t>}</a:t>
            </a:r>
          </a:p>
        </p:txBody>
      </p:sp>
      <p:pic>
        <p:nvPicPr>
          <p:cNvPr id="220164" name="Picture 4" descr="UI$B25]`1G14EFZS6HL5C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38" y="1557338"/>
            <a:ext cx="34559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5" name="Rectangle 5"/>
          <p:cNvSpPr>
            <a:spLocks noChangeArrowheads="1"/>
          </p:cNvSpPr>
          <p:nvPr/>
        </p:nvSpPr>
        <p:spPr bwMode="auto">
          <a:xfrm>
            <a:off x="1331913" y="5516563"/>
            <a:ext cx="7272337" cy="1079500"/>
          </a:xfrm>
          <a:prstGeom prst="rect">
            <a:avLst/>
          </a:prstGeom>
          <a:solidFill>
            <a:schemeClr val="tx1"/>
          </a:solidFill>
          <a:ln w="1905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23888" indent="-623888">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1176338"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584325"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992313"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4003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8575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33147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7719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42291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r>
              <a:rPr lang="zh-CN" altLang="en-US">
                <a:solidFill>
                  <a:srgbClr val="FF0000"/>
                </a:solidFill>
                <a:latin typeface="楷体_GB2312" pitchFamily="49" charset="-122"/>
                <a:ea typeface="楷体_GB2312" pitchFamily="49" charset="-122"/>
              </a:rPr>
              <a:t>思考</a:t>
            </a:r>
            <a:r>
              <a:rPr lang="zh-CN" altLang="en-US">
                <a:latin typeface="楷体_GB2312" pitchFamily="49" charset="-122"/>
                <a:ea typeface="楷体_GB2312" pitchFamily="49" charset="-122"/>
              </a:rPr>
              <a:t>：如果题目改为有</a:t>
            </a:r>
            <a:r>
              <a:rPr lang="en-US" altLang="zh-CN">
                <a:latin typeface="楷体_GB2312" pitchFamily="49" charset="-122"/>
                <a:ea typeface="楷体_GB2312" pitchFamily="49" charset="-122"/>
              </a:rPr>
              <a:t>3</a:t>
            </a:r>
            <a:r>
              <a:rPr lang="zh-CN" altLang="en-US">
                <a:latin typeface="楷体_GB2312" pitchFamily="49" charset="-122"/>
                <a:ea typeface="楷体_GB2312" pitchFamily="49" charset="-122"/>
              </a:rPr>
              <a:t>个小孩说假话，</a:t>
            </a:r>
            <a:r>
              <a:rPr lang="en-US" altLang="zh-CN">
                <a:latin typeface="楷体_GB2312" pitchFamily="49" charset="-122"/>
                <a:ea typeface="楷体_GB2312" pitchFamily="49" charset="-122"/>
              </a:rPr>
              <a:t>1</a:t>
            </a:r>
            <a:r>
              <a:rPr lang="zh-CN" altLang="en-US">
                <a:latin typeface="楷体_GB2312" pitchFamily="49" charset="-122"/>
                <a:ea typeface="楷体_GB2312" pitchFamily="49" charset="-122"/>
              </a:rPr>
              <a:t>个小孩说真话，则打烂玻璃的孩子又是谁？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Effect transition="in" filter="checkerboard(across)">
                                      <p:cBhvr>
                                        <p:cTn id="7" dur="500"/>
                                        <p:tgtEl>
                                          <p:spTgt spid="22016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0163">
                                            <p:txEl>
                                              <p:pRg st="1" end="1"/>
                                            </p:txEl>
                                          </p:spTgt>
                                        </p:tgtEl>
                                        <p:attrNameLst>
                                          <p:attrName>style.visibility</p:attrName>
                                        </p:attrNameLst>
                                      </p:cBhvr>
                                      <p:to>
                                        <p:strVal val="visible"/>
                                      </p:to>
                                    </p:set>
                                    <p:animEffect transition="in" filter="checkerboard(across)">
                                      <p:cBhvr>
                                        <p:cTn id="10" dur="500"/>
                                        <p:tgtEl>
                                          <p:spTgt spid="22016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20163">
                                            <p:txEl>
                                              <p:pRg st="2" end="2"/>
                                            </p:txEl>
                                          </p:spTgt>
                                        </p:tgtEl>
                                        <p:attrNameLst>
                                          <p:attrName>style.visibility</p:attrName>
                                        </p:attrNameLst>
                                      </p:cBhvr>
                                      <p:to>
                                        <p:strVal val="visible"/>
                                      </p:to>
                                    </p:set>
                                    <p:animEffect transition="in" filter="checkerboard(across)">
                                      <p:cBhvr>
                                        <p:cTn id="13" dur="500"/>
                                        <p:tgtEl>
                                          <p:spTgt spid="22016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0163">
                                            <p:txEl>
                                              <p:pRg st="3" end="3"/>
                                            </p:txEl>
                                          </p:spTgt>
                                        </p:tgtEl>
                                        <p:attrNameLst>
                                          <p:attrName>style.visibility</p:attrName>
                                        </p:attrNameLst>
                                      </p:cBhvr>
                                      <p:to>
                                        <p:strVal val="visible"/>
                                      </p:to>
                                    </p:set>
                                    <p:animEffect transition="in" filter="checkerboard(across)">
                                      <p:cBhvr>
                                        <p:cTn id="16" dur="500"/>
                                        <p:tgtEl>
                                          <p:spTgt spid="22016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20163">
                                            <p:txEl>
                                              <p:pRg st="4" end="4"/>
                                            </p:txEl>
                                          </p:spTgt>
                                        </p:tgtEl>
                                        <p:attrNameLst>
                                          <p:attrName>style.visibility</p:attrName>
                                        </p:attrNameLst>
                                      </p:cBhvr>
                                      <p:to>
                                        <p:strVal val="visible"/>
                                      </p:to>
                                    </p:set>
                                    <p:animEffect transition="in" filter="checkerboard(across)">
                                      <p:cBhvr>
                                        <p:cTn id="19" dur="500"/>
                                        <p:tgtEl>
                                          <p:spTgt spid="220163">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0163">
                                            <p:txEl>
                                              <p:pRg st="5" end="5"/>
                                            </p:txEl>
                                          </p:spTgt>
                                        </p:tgtEl>
                                        <p:attrNameLst>
                                          <p:attrName>style.visibility</p:attrName>
                                        </p:attrNameLst>
                                      </p:cBhvr>
                                      <p:to>
                                        <p:strVal val="visible"/>
                                      </p:to>
                                    </p:set>
                                    <p:animEffect transition="in" filter="checkerboard(across)">
                                      <p:cBhvr>
                                        <p:cTn id="22" dur="500"/>
                                        <p:tgtEl>
                                          <p:spTgt spid="220163">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0163">
                                            <p:txEl>
                                              <p:pRg st="6" end="6"/>
                                            </p:txEl>
                                          </p:spTgt>
                                        </p:tgtEl>
                                        <p:attrNameLst>
                                          <p:attrName>style.visibility</p:attrName>
                                        </p:attrNameLst>
                                      </p:cBhvr>
                                      <p:to>
                                        <p:strVal val="visible"/>
                                      </p:to>
                                    </p:set>
                                    <p:animEffect transition="in" filter="checkerboard(across)">
                                      <p:cBhvr>
                                        <p:cTn id="25" dur="500"/>
                                        <p:tgtEl>
                                          <p:spTgt spid="220163">
                                            <p:txEl>
                                              <p:pRg st="6" end="6"/>
                                            </p:txEl>
                                          </p:spTgt>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20163">
                                            <p:txEl>
                                              <p:pRg st="7" end="7"/>
                                            </p:txEl>
                                          </p:spTgt>
                                        </p:tgtEl>
                                        <p:attrNameLst>
                                          <p:attrName>style.visibility</p:attrName>
                                        </p:attrNameLst>
                                      </p:cBhvr>
                                      <p:to>
                                        <p:strVal val="visible"/>
                                      </p:to>
                                    </p:set>
                                    <p:animEffect transition="in" filter="checkerboard(across)">
                                      <p:cBhvr>
                                        <p:cTn id="28" dur="500"/>
                                        <p:tgtEl>
                                          <p:spTgt spid="220163">
                                            <p:txEl>
                                              <p:pRg st="7" end="7"/>
                                            </p:txEl>
                                          </p:spTgt>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20163">
                                            <p:txEl>
                                              <p:pRg st="8" end="8"/>
                                            </p:txEl>
                                          </p:spTgt>
                                        </p:tgtEl>
                                        <p:attrNameLst>
                                          <p:attrName>style.visibility</p:attrName>
                                        </p:attrNameLst>
                                      </p:cBhvr>
                                      <p:to>
                                        <p:strVal val="visible"/>
                                      </p:to>
                                    </p:set>
                                    <p:animEffect transition="in" filter="checkerboard(across)">
                                      <p:cBhvr>
                                        <p:cTn id="31" dur="500"/>
                                        <p:tgtEl>
                                          <p:spTgt spid="220163">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nodeType="clickEffect">
                                  <p:stCondLst>
                                    <p:cond delay="0"/>
                                  </p:stCondLst>
                                  <p:childTnLst>
                                    <p:set>
                                      <p:cBhvr>
                                        <p:cTn id="35" dur="1" fill="hold">
                                          <p:stCondLst>
                                            <p:cond delay="0"/>
                                          </p:stCondLst>
                                        </p:cTn>
                                        <p:tgtEl>
                                          <p:spTgt spid="220164"/>
                                        </p:tgtEl>
                                        <p:attrNameLst>
                                          <p:attrName>style.visibility</p:attrName>
                                        </p:attrNameLst>
                                      </p:cBhvr>
                                      <p:to>
                                        <p:strVal val="visible"/>
                                      </p:to>
                                    </p:set>
                                    <p:anim calcmode="lin" valueType="num">
                                      <p:cBhvr>
                                        <p:cTn id="36" dur="500" fill="hold"/>
                                        <p:tgtEl>
                                          <p:spTgt spid="220164"/>
                                        </p:tgtEl>
                                        <p:attrNameLst>
                                          <p:attrName>ppt_w</p:attrName>
                                        </p:attrNameLst>
                                      </p:cBhvr>
                                      <p:tavLst>
                                        <p:tav tm="0">
                                          <p:val>
                                            <p:fltVal val="0"/>
                                          </p:val>
                                        </p:tav>
                                        <p:tav tm="100000">
                                          <p:val>
                                            <p:strVal val="#ppt_w"/>
                                          </p:val>
                                        </p:tav>
                                      </p:tavLst>
                                    </p:anim>
                                    <p:anim calcmode="lin" valueType="num">
                                      <p:cBhvr>
                                        <p:cTn id="37" dur="500" fill="hold"/>
                                        <p:tgtEl>
                                          <p:spTgt spid="220164"/>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220165"/>
                                        </p:tgtEl>
                                        <p:attrNameLst>
                                          <p:attrName>style.visibility</p:attrName>
                                        </p:attrNameLst>
                                      </p:cBhvr>
                                      <p:to>
                                        <p:strVal val="visible"/>
                                      </p:to>
                                    </p:set>
                                    <p:anim calcmode="lin" valueType="num">
                                      <p:cBhvr>
                                        <p:cTn id="42" dur="500" fill="hold"/>
                                        <p:tgtEl>
                                          <p:spTgt spid="220165"/>
                                        </p:tgtEl>
                                        <p:attrNameLst>
                                          <p:attrName>ppt_w</p:attrName>
                                        </p:attrNameLst>
                                      </p:cBhvr>
                                      <p:tavLst>
                                        <p:tav tm="0">
                                          <p:val>
                                            <p:fltVal val="0"/>
                                          </p:val>
                                        </p:tav>
                                        <p:tav tm="100000">
                                          <p:val>
                                            <p:strVal val="#ppt_w"/>
                                          </p:val>
                                        </p:tav>
                                      </p:tavLst>
                                    </p:anim>
                                    <p:anim calcmode="lin" valueType="num">
                                      <p:cBhvr>
                                        <p:cTn id="43" dur="500" fill="hold"/>
                                        <p:tgtEl>
                                          <p:spTgt spid="2201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p:bldP spid="22016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smtClean="0">
                <a:solidFill>
                  <a:schemeClr val="bg2"/>
                </a:solidFill>
              </a:rPr>
              <a:t>思考与练习</a:t>
            </a:r>
          </a:p>
        </p:txBody>
      </p:sp>
      <p:sp>
        <p:nvSpPr>
          <p:cNvPr id="221187" name="Rectangle 3"/>
          <p:cNvSpPr>
            <a:spLocks noGrp="1" noChangeArrowheads="1"/>
          </p:cNvSpPr>
          <p:nvPr>
            <p:ph type="body" idx="1"/>
          </p:nvPr>
        </p:nvSpPr>
        <p:spPr>
          <a:xfrm>
            <a:off x="468313" y="1268413"/>
            <a:ext cx="8229600" cy="2881312"/>
          </a:xfrm>
        </p:spPr>
        <p:txBody>
          <a:bodyPr/>
          <a:lstStyle/>
          <a:p>
            <a:r>
              <a:rPr lang="zh-CN" altLang="en-US" smtClean="0">
                <a:ea typeface="黑体" panose="02010609060101010101" pitchFamily="49" charset="-122"/>
              </a:rPr>
              <a:t>            小明有五本新书，要借给</a:t>
            </a:r>
            <a:r>
              <a:rPr lang="en-US" altLang="zh-CN" smtClean="0">
                <a:ea typeface="宋体" panose="02010600030101010101" pitchFamily="2" charset="-122"/>
              </a:rPr>
              <a:t>A</a:t>
            </a:r>
            <a:r>
              <a:rPr lang="zh-CN" altLang="en-US" smtClean="0">
                <a:ea typeface="黑体" panose="02010609060101010101" pitchFamily="49" charset="-122"/>
              </a:rPr>
              <a:t>、</a:t>
            </a:r>
            <a:r>
              <a:rPr lang="en-US" altLang="zh-CN" smtClean="0">
                <a:ea typeface="宋体" panose="02010600030101010101" pitchFamily="2" charset="-122"/>
              </a:rPr>
              <a:t>B</a:t>
            </a:r>
            <a:r>
              <a:rPr lang="zh-CN" altLang="en-US" smtClean="0">
                <a:ea typeface="黑体" panose="02010609060101010101" pitchFamily="49" charset="-122"/>
              </a:rPr>
              <a:t>、</a:t>
            </a:r>
            <a:r>
              <a:rPr lang="en-US" altLang="zh-CN" smtClean="0">
                <a:ea typeface="宋体" panose="02010600030101010101" pitchFamily="2" charset="-122"/>
              </a:rPr>
              <a:t>C</a:t>
            </a:r>
            <a:r>
              <a:rPr lang="zh-CN" altLang="en-US" smtClean="0">
                <a:ea typeface="黑体" panose="02010609060101010101" pitchFamily="49" charset="-122"/>
              </a:rPr>
              <a:t>三位小朋友，若每人每次只能借一本，则可以有多少种不同的借法？</a:t>
            </a:r>
          </a:p>
        </p:txBody>
      </p:sp>
      <p:pic>
        <p:nvPicPr>
          <p:cNvPr id="74756" name="Picture 5" descr="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4797425"/>
            <a:ext cx="44291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checkerboard(across)">
                                      <p:cBhvr>
                                        <p:cTn id="7" dur="500"/>
                                        <p:tgtEl>
                                          <p:spTgt spid="2211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smtClean="0">
                <a:solidFill>
                  <a:schemeClr val="bg2"/>
                </a:solidFill>
              </a:rPr>
              <a:t>思考与练习</a:t>
            </a:r>
          </a:p>
        </p:txBody>
      </p:sp>
      <p:sp>
        <p:nvSpPr>
          <p:cNvPr id="227331" name="Rectangle 3"/>
          <p:cNvSpPr>
            <a:spLocks noGrp="1" noChangeArrowheads="1"/>
          </p:cNvSpPr>
          <p:nvPr>
            <p:ph type="body" idx="1"/>
          </p:nvPr>
        </p:nvSpPr>
        <p:spPr>
          <a:xfrm>
            <a:off x="468313" y="1268413"/>
            <a:ext cx="8229600" cy="3816350"/>
          </a:xfrm>
        </p:spPr>
        <p:txBody>
          <a:bodyPr/>
          <a:lstStyle/>
          <a:p>
            <a:r>
              <a:rPr lang="en-US" altLang="zh-CN" smtClean="0">
                <a:ea typeface="宋体" panose="02010600030101010101" pitchFamily="2" charset="-122"/>
              </a:rPr>
              <a:t>    </a:t>
            </a:r>
            <a:r>
              <a:rPr lang="en-US" altLang="zh-CN" sz="2400" b="1" smtClean="0">
                <a:ea typeface="宋体" panose="02010600030101010101" pitchFamily="2" charset="-122"/>
              </a:rPr>
              <a:t>4</a:t>
            </a:r>
            <a:r>
              <a:rPr lang="zh-CN" altLang="en-US" sz="2400" b="1" smtClean="0">
                <a:ea typeface="宋体" panose="02010600030101010101" pitchFamily="2" charset="-122"/>
              </a:rPr>
              <a:t>名专家对</a:t>
            </a:r>
            <a:r>
              <a:rPr lang="en-US" altLang="zh-CN" sz="2400" b="1" smtClean="0">
                <a:ea typeface="宋体" panose="02010600030101010101" pitchFamily="2" charset="-122"/>
              </a:rPr>
              <a:t>4</a:t>
            </a:r>
            <a:r>
              <a:rPr lang="zh-CN" altLang="en-US" sz="2400" b="1" smtClean="0">
                <a:ea typeface="宋体" panose="02010600030101010101" pitchFamily="2" charset="-122"/>
              </a:rPr>
              <a:t>款赛车进行评价。 </a:t>
            </a:r>
            <a:br>
              <a:rPr lang="zh-CN" altLang="en-US" sz="2400" b="1" smtClean="0">
                <a:ea typeface="宋体" panose="02010600030101010101" pitchFamily="2" charset="-122"/>
              </a:rPr>
            </a:br>
            <a:r>
              <a:rPr lang="en-US" altLang="zh-CN" sz="2400" b="1" smtClean="0">
                <a:ea typeface="宋体" panose="02010600030101010101" pitchFamily="2" charset="-122"/>
              </a:rPr>
              <a:t>A</a:t>
            </a:r>
            <a:r>
              <a:rPr lang="zh-CN" altLang="en-US" sz="2400" b="1" smtClean="0">
                <a:ea typeface="宋体" panose="02010600030101010101" pitchFamily="2" charset="-122"/>
              </a:rPr>
              <a:t>说：</a:t>
            </a:r>
            <a:r>
              <a:rPr lang="en-US" altLang="zh-CN" sz="2400" b="1" smtClean="0">
                <a:ea typeface="宋体" panose="02010600030101010101" pitchFamily="2" charset="-122"/>
              </a:rPr>
              <a:t>2</a:t>
            </a:r>
            <a:r>
              <a:rPr lang="zh-CN" altLang="en-US" sz="2400" b="1" smtClean="0">
                <a:ea typeface="宋体" panose="02010600030101010101" pitchFamily="2" charset="-122"/>
              </a:rPr>
              <a:t>号赛车是最好的</a:t>
            </a:r>
            <a:br>
              <a:rPr lang="zh-CN" altLang="en-US" sz="2400" b="1" smtClean="0">
                <a:ea typeface="宋体" panose="02010600030101010101" pitchFamily="2" charset="-122"/>
              </a:rPr>
            </a:br>
            <a:r>
              <a:rPr lang="en-US" altLang="zh-CN" sz="2400" b="1" smtClean="0">
                <a:ea typeface="宋体" panose="02010600030101010101" pitchFamily="2" charset="-122"/>
              </a:rPr>
              <a:t>B</a:t>
            </a:r>
            <a:r>
              <a:rPr lang="zh-CN" altLang="en-US" sz="2400" b="1" smtClean="0">
                <a:ea typeface="宋体" panose="02010600030101010101" pitchFamily="2" charset="-122"/>
              </a:rPr>
              <a:t>说：</a:t>
            </a:r>
            <a:r>
              <a:rPr lang="en-US" altLang="zh-CN" sz="2400" b="1" smtClean="0">
                <a:ea typeface="宋体" panose="02010600030101010101" pitchFamily="2" charset="-122"/>
              </a:rPr>
              <a:t>4</a:t>
            </a:r>
            <a:r>
              <a:rPr lang="zh-CN" altLang="en-US" sz="2400" b="1" smtClean="0">
                <a:ea typeface="宋体" panose="02010600030101010101" pitchFamily="2" charset="-122"/>
              </a:rPr>
              <a:t>号赛车是最好的</a:t>
            </a:r>
          </a:p>
          <a:p>
            <a:r>
              <a:rPr lang="en-US" altLang="zh-CN" sz="2400" b="1" smtClean="0">
                <a:ea typeface="宋体" panose="02010600030101010101" pitchFamily="2" charset="-122"/>
              </a:rPr>
              <a:t>	C</a:t>
            </a:r>
            <a:r>
              <a:rPr lang="zh-CN" altLang="en-US" sz="2400" b="1" smtClean="0">
                <a:ea typeface="宋体" panose="02010600030101010101" pitchFamily="2" charset="-122"/>
              </a:rPr>
              <a:t>说：</a:t>
            </a:r>
            <a:r>
              <a:rPr lang="en-US" altLang="zh-CN" sz="2400" b="1" smtClean="0">
                <a:ea typeface="宋体" panose="02010600030101010101" pitchFamily="2" charset="-122"/>
              </a:rPr>
              <a:t>3</a:t>
            </a:r>
            <a:r>
              <a:rPr lang="zh-CN" altLang="en-US" sz="2400" b="1" smtClean="0">
                <a:ea typeface="宋体" panose="02010600030101010101" pitchFamily="2" charset="-122"/>
              </a:rPr>
              <a:t>号赛车不是最好的</a:t>
            </a:r>
          </a:p>
          <a:p>
            <a:r>
              <a:rPr lang="en-US" altLang="zh-CN" sz="2400" b="1" smtClean="0">
                <a:ea typeface="宋体" panose="02010600030101010101" pitchFamily="2" charset="-122"/>
              </a:rPr>
              <a:t>	D</a:t>
            </a:r>
            <a:r>
              <a:rPr lang="zh-CN" altLang="en-US" sz="2400" b="1" smtClean="0">
                <a:ea typeface="宋体" panose="02010600030101010101" pitchFamily="2" charset="-122"/>
              </a:rPr>
              <a:t>说：</a:t>
            </a:r>
            <a:r>
              <a:rPr lang="en-US" altLang="zh-CN" sz="2400" b="1" smtClean="0">
                <a:ea typeface="宋体" panose="02010600030101010101" pitchFamily="2" charset="-122"/>
              </a:rPr>
              <a:t>B</a:t>
            </a:r>
            <a:r>
              <a:rPr lang="zh-CN" altLang="en-US" sz="2400" b="1" smtClean="0">
                <a:ea typeface="宋体" panose="02010600030101010101" pitchFamily="2" charset="-122"/>
              </a:rPr>
              <a:t>说错了 </a:t>
            </a:r>
            <a:br>
              <a:rPr lang="zh-CN" altLang="en-US" sz="2400" b="1" smtClean="0">
                <a:ea typeface="宋体" panose="02010600030101010101" pitchFamily="2" charset="-122"/>
              </a:rPr>
            </a:br>
            <a:r>
              <a:rPr lang="zh-CN" altLang="en-US" sz="2400" b="1" smtClean="0">
                <a:ea typeface="宋体" panose="02010600030101010101" pitchFamily="2" charset="-122"/>
              </a:rPr>
              <a:t>事实上只有一款赛车是最好的，且只有一名专家说对了。</a:t>
            </a:r>
            <a:br>
              <a:rPr lang="zh-CN" altLang="en-US" sz="2400" b="1" smtClean="0">
                <a:ea typeface="宋体" panose="02010600030101010101" pitchFamily="2" charset="-122"/>
              </a:rPr>
            </a:br>
            <a:r>
              <a:rPr lang="zh-CN" altLang="en-US" sz="2400" b="1" smtClean="0">
                <a:ea typeface="宋体" panose="02010600030101010101" pitchFamily="2" charset="-122"/>
              </a:rPr>
              <a:t>请编程输出最佳的车号。进一步判断哪位专家说对了。</a:t>
            </a:r>
            <a:br>
              <a:rPr lang="zh-CN" altLang="en-US" sz="2400" b="1" smtClean="0">
                <a:ea typeface="宋体" panose="02010600030101010101" pitchFamily="2" charset="-122"/>
              </a:rPr>
            </a:br>
            <a:endParaRPr lang="zh-CN" altLang="en-US" sz="2400" b="1" smtClean="0">
              <a:ea typeface="宋体" panose="02010600030101010101" pitchFamily="2" charset="-122"/>
            </a:endParaRPr>
          </a:p>
        </p:txBody>
      </p:sp>
      <p:pic>
        <p:nvPicPr>
          <p:cNvPr id="75780" name="Picture 4" descr="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4797425"/>
            <a:ext cx="44291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27331">
                                            <p:txEl>
                                              <p:pRg st="0" end="0"/>
                                            </p:txEl>
                                          </p:spTgt>
                                        </p:tgtEl>
                                        <p:attrNameLst>
                                          <p:attrName>style.visibility</p:attrName>
                                        </p:attrNameLst>
                                      </p:cBhvr>
                                      <p:to>
                                        <p:strVal val="visible"/>
                                      </p:to>
                                    </p:set>
                                    <p:animEffect transition="in" filter="checkerboard(across)">
                                      <p:cBhvr>
                                        <p:cTn id="7" dur="500"/>
                                        <p:tgtEl>
                                          <p:spTgt spid="227331">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animEffect transition="in" filter="checkerboard(across)">
                                      <p:cBhvr>
                                        <p:cTn id="11" dur="500"/>
                                        <p:tgtEl>
                                          <p:spTgt spid="227331">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27331">
                                            <p:txEl>
                                              <p:pRg st="2" end="2"/>
                                            </p:txEl>
                                          </p:spTgt>
                                        </p:tgtEl>
                                        <p:attrNameLst>
                                          <p:attrName>style.visibility</p:attrName>
                                        </p:attrNameLst>
                                      </p:cBhvr>
                                      <p:to>
                                        <p:strVal val="visible"/>
                                      </p:to>
                                    </p:set>
                                    <p:animEffect transition="in" filter="checkerboard(across)">
                                      <p:cBhvr>
                                        <p:cTn id="15" dur="500"/>
                                        <p:tgtEl>
                                          <p:spTgt spid="227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solidFill>
                  <a:schemeClr val="bg2"/>
                </a:solidFill>
              </a:rPr>
              <a:t>思考与练习解答</a:t>
            </a:r>
            <a:endParaRPr lang="en-US" altLang="zh-CN" smtClean="0">
              <a:solidFill>
                <a:schemeClr val="bg2"/>
              </a:solidFill>
            </a:endParaRPr>
          </a:p>
        </p:txBody>
      </p:sp>
      <p:sp>
        <p:nvSpPr>
          <p:cNvPr id="76803" name="Rectangle 3"/>
          <p:cNvSpPr>
            <a:spLocks noGrp="1" noChangeArrowheads="1"/>
          </p:cNvSpPr>
          <p:nvPr>
            <p:ph type="body" idx="1"/>
          </p:nvPr>
        </p:nvSpPr>
        <p:spPr>
          <a:xfrm>
            <a:off x="457200" y="1268413"/>
            <a:ext cx="8229600" cy="5329237"/>
          </a:xfrm>
        </p:spPr>
        <p:txBody>
          <a:bodyPr/>
          <a:lstStyle/>
          <a:p>
            <a:pPr>
              <a:lnSpc>
                <a:spcPct val="80000"/>
              </a:lnSpc>
            </a:pPr>
            <a:r>
              <a:rPr lang="en-US" altLang="zh-CN" sz="2000" smtClean="0">
                <a:ea typeface="宋体" panose="02010600030101010101" pitchFamily="2" charset="-122"/>
              </a:rPr>
              <a:t>#include &lt;stdio.h&gt;</a:t>
            </a:r>
          </a:p>
          <a:p>
            <a:pPr>
              <a:lnSpc>
                <a:spcPct val="80000"/>
              </a:lnSpc>
            </a:pPr>
            <a:r>
              <a:rPr lang="en-US" altLang="zh-CN" sz="2000" smtClean="0">
                <a:ea typeface="宋体" panose="02010600030101010101" pitchFamily="2" charset="-122"/>
              </a:rPr>
              <a:t>int main()</a:t>
            </a:r>
          </a:p>
          <a:p>
            <a:pPr>
              <a:lnSpc>
                <a:spcPct val="80000"/>
              </a:lnSpc>
            </a:pPr>
            <a:r>
              <a:rPr lang="en-US" altLang="zh-CN" sz="2000" smtClean="0">
                <a:ea typeface="宋体" panose="02010600030101010101" pitchFamily="2" charset="-122"/>
              </a:rPr>
              <a:t>{ </a:t>
            </a:r>
          </a:p>
          <a:p>
            <a:pPr>
              <a:lnSpc>
                <a:spcPct val="80000"/>
              </a:lnSpc>
            </a:pPr>
            <a:r>
              <a:rPr lang="en-US" altLang="zh-CN" sz="2000" smtClean="0">
                <a:ea typeface="宋体" panose="02010600030101010101" pitchFamily="2" charset="-122"/>
              </a:rPr>
              <a:t>	int i,t; </a:t>
            </a:r>
          </a:p>
          <a:p>
            <a:pPr>
              <a:lnSpc>
                <a:spcPct val="80000"/>
              </a:lnSpc>
            </a:pPr>
            <a:r>
              <a:rPr lang="en-US" altLang="zh-CN" sz="2000" smtClean="0">
                <a:ea typeface="宋体" panose="02010600030101010101" pitchFamily="2" charset="-122"/>
              </a:rPr>
              <a:t>	for(i=1;i&lt;=4;i++) </a:t>
            </a:r>
          </a:p>
          <a:p>
            <a:pPr>
              <a:lnSpc>
                <a:spcPct val="80000"/>
              </a:lnSpc>
            </a:pPr>
            <a:r>
              <a:rPr lang="en-US" altLang="zh-CN" sz="2000" smtClean="0">
                <a:ea typeface="宋体" panose="02010600030101010101" pitchFamily="2" charset="-122"/>
              </a:rPr>
              <a:t>	{  </a:t>
            </a:r>
          </a:p>
          <a:p>
            <a:pPr>
              <a:lnSpc>
                <a:spcPct val="80000"/>
              </a:lnSpc>
            </a:pPr>
            <a:r>
              <a:rPr lang="en-US" altLang="zh-CN" sz="2000" smtClean="0">
                <a:ea typeface="宋体" panose="02010600030101010101" pitchFamily="2" charset="-122"/>
              </a:rPr>
              <a:t>		t=(i==2)+(i==4)+(i!=3)+(i!=4);  </a:t>
            </a:r>
          </a:p>
          <a:p>
            <a:pPr>
              <a:lnSpc>
                <a:spcPct val="80000"/>
              </a:lnSpc>
            </a:pPr>
            <a:r>
              <a:rPr lang="en-US" altLang="zh-CN" sz="2000" smtClean="0">
                <a:ea typeface="宋体" panose="02010600030101010101" pitchFamily="2" charset="-122"/>
              </a:rPr>
              <a:t>		if(t==1)break;</a:t>
            </a:r>
          </a:p>
          <a:p>
            <a:pPr>
              <a:lnSpc>
                <a:spcPct val="80000"/>
              </a:lnSpc>
            </a:pPr>
            <a:r>
              <a:rPr lang="en-US" altLang="zh-CN" sz="2000" smtClean="0">
                <a:ea typeface="宋体" panose="02010600030101010101" pitchFamily="2" charset="-122"/>
              </a:rPr>
              <a:t>	} </a:t>
            </a:r>
          </a:p>
          <a:p>
            <a:pPr>
              <a:lnSpc>
                <a:spcPct val="80000"/>
              </a:lnSpc>
            </a:pPr>
            <a:r>
              <a:rPr lang="en-US" altLang="zh-CN" sz="2000" smtClean="0">
                <a:ea typeface="宋体" panose="02010600030101010101" pitchFamily="2" charset="-122"/>
              </a:rPr>
              <a:t>	printf("</a:t>
            </a:r>
            <a:r>
              <a:rPr lang="zh-CN" altLang="en-US" sz="2000" smtClean="0">
                <a:ea typeface="宋体" panose="02010600030101010101" pitchFamily="2" charset="-122"/>
              </a:rPr>
              <a:t>最好的一款车是</a:t>
            </a:r>
            <a:r>
              <a:rPr lang="en-US" altLang="zh-CN" sz="2000" smtClean="0">
                <a:ea typeface="宋体" panose="02010600030101010101" pitchFamily="2" charset="-122"/>
              </a:rPr>
              <a:t>:  %d</a:t>
            </a:r>
            <a:r>
              <a:rPr lang="zh-CN" altLang="en-US" sz="2000" smtClean="0">
                <a:ea typeface="宋体" panose="02010600030101010101" pitchFamily="2" charset="-122"/>
              </a:rPr>
              <a:t>号赛车</a:t>
            </a:r>
            <a:r>
              <a:rPr lang="en-US" altLang="zh-CN" sz="2000" smtClean="0">
                <a:ea typeface="宋体" panose="02010600030101010101" pitchFamily="2" charset="-122"/>
              </a:rPr>
              <a:t>\n",i);   </a:t>
            </a:r>
          </a:p>
          <a:p>
            <a:pPr>
              <a:lnSpc>
                <a:spcPct val="80000"/>
              </a:lnSpc>
            </a:pPr>
            <a:r>
              <a:rPr lang="en-US" altLang="zh-CN" sz="2000" smtClean="0">
                <a:ea typeface="宋体" panose="02010600030101010101" pitchFamily="2" charset="-122"/>
              </a:rPr>
              <a:t>	if(i==2)printf("A</a:t>
            </a:r>
            <a:r>
              <a:rPr lang="zh-CN" altLang="en-US" sz="2000" smtClean="0">
                <a:ea typeface="宋体" panose="02010600030101010101" pitchFamily="2" charset="-122"/>
              </a:rPr>
              <a:t>说对了</a:t>
            </a:r>
            <a:r>
              <a:rPr lang="en-US" altLang="zh-CN" sz="2000" smtClean="0">
                <a:ea typeface="宋体" panose="02010600030101010101" pitchFamily="2" charset="-122"/>
              </a:rPr>
              <a:t>");</a:t>
            </a:r>
          </a:p>
          <a:p>
            <a:pPr>
              <a:lnSpc>
                <a:spcPct val="80000"/>
              </a:lnSpc>
            </a:pPr>
            <a:r>
              <a:rPr lang="en-US" altLang="zh-CN" sz="2000" smtClean="0">
                <a:ea typeface="宋体" panose="02010600030101010101" pitchFamily="2" charset="-122"/>
              </a:rPr>
              <a:t>	if(i==4)printf("B</a:t>
            </a:r>
            <a:r>
              <a:rPr lang="zh-CN" altLang="en-US" sz="2000" smtClean="0">
                <a:ea typeface="宋体" panose="02010600030101010101" pitchFamily="2" charset="-122"/>
              </a:rPr>
              <a:t>说对了</a:t>
            </a:r>
            <a:r>
              <a:rPr lang="en-US" altLang="zh-CN" sz="2000" smtClean="0">
                <a:ea typeface="宋体" panose="02010600030101010101" pitchFamily="2" charset="-122"/>
              </a:rPr>
              <a:t>");</a:t>
            </a:r>
          </a:p>
          <a:p>
            <a:pPr>
              <a:lnSpc>
                <a:spcPct val="80000"/>
              </a:lnSpc>
            </a:pPr>
            <a:r>
              <a:rPr lang="en-US" altLang="zh-CN" sz="2000" smtClean="0">
                <a:ea typeface="宋体" panose="02010600030101010101" pitchFamily="2" charset="-122"/>
              </a:rPr>
              <a:t>	if(i!=3)printf("C</a:t>
            </a:r>
            <a:r>
              <a:rPr lang="zh-CN" altLang="en-US" sz="2000" smtClean="0">
                <a:ea typeface="宋体" panose="02010600030101010101" pitchFamily="2" charset="-122"/>
              </a:rPr>
              <a:t>说对了</a:t>
            </a:r>
            <a:r>
              <a:rPr lang="en-US" altLang="zh-CN" sz="2000" smtClean="0">
                <a:ea typeface="宋体" panose="02010600030101010101" pitchFamily="2" charset="-122"/>
              </a:rPr>
              <a:t>"); </a:t>
            </a:r>
          </a:p>
          <a:p>
            <a:pPr>
              <a:lnSpc>
                <a:spcPct val="80000"/>
              </a:lnSpc>
            </a:pPr>
            <a:r>
              <a:rPr lang="en-US" altLang="zh-CN" sz="2000" smtClean="0">
                <a:ea typeface="宋体" panose="02010600030101010101" pitchFamily="2" charset="-122"/>
              </a:rPr>
              <a:t>	if(i!=4) printf("D</a:t>
            </a:r>
            <a:r>
              <a:rPr lang="zh-CN" altLang="en-US" sz="2000" smtClean="0">
                <a:ea typeface="宋体" panose="02010600030101010101" pitchFamily="2" charset="-122"/>
              </a:rPr>
              <a:t>专家的评论是正确的。</a:t>
            </a:r>
            <a:r>
              <a:rPr lang="en-US" altLang="zh-CN" sz="2000" smtClean="0">
                <a:ea typeface="宋体" panose="02010600030101010101" pitchFamily="2" charset="-122"/>
              </a:rPr>
              <a:t>\n"); </a:t>
            </a:r>
          </a:p>
          <a:p>
            <a:pPr>
              <a:lnSpc>
                <a:spcPct val="80000"/>
              </a:lnSpc>
            </a:pPr>
            <a:r>
              <a:rPr lang="en-US" altLang="zh-CN" sz="2000" smtClean="0">
                <a:ea typeface="宋体" panose="02010600030101010101" pitchFamily="2" charset="-122"/>
              </a:rPr>
              <a:t>	return 0;</a:t>
            </a:r>
          </a:p>
          <a:p>
            <a:pPr>
              <a:lnSpc>
                <a:spcPct val="80000"/>
              </a:lnSpc>
            </a:pPr>
            <a:r>
              <a:rPr lang="en-US" altLang="zh-CN" sz="2000" smtClean="0">
                <a:ea typeface="宋体" panose="02010600030101010101" pitchFamily="2" charset="-122"/>
              </a:rPr>
              <a:t>}</a:t>
            </a:r>
            <a:endParaRPr lang="zh-CN" altLang="en-US" sz="2000" smtClean="0">
              <a:ea typeface="宋体" panose="02010600030101010101"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zh-CN" altLang="en-US" smtClean="0">
                <a:solidFill>
                  <a:schemeClr val="bg2"/>
                </a:solidFill>
              </a:rPr>
              <a:t>思考与练习</a:t>
            </a:r>
          </a:p>
        </p:txBody>
      </p:sp>
      <p:sp>
        <p:nvSpPr>
          <p:cNvPr id="226307" name="Rectangle 3"/>
          <p:cNvSpPr>
            <a:spLocks noGrp="1" noChangeArrowheads="1"/>
          </p:cNvSpPr>
          <p:nvPr>
            <p:ph type="body" idx="1"/>
          </p:nvPr>
        </p:nvSpPr>
        <p:spPr>
          <a:xfrm>
            <a:off x="468313" y="1268413"/>
            <a:ext cx="8229600" cy="3673475"/>
          </a:xfrm>
        </p:spPr>
        <p:txBody>
          <a:bodyPr/>
          <a:lstStyle/>
          <a:p>
            <a:r>
              <a:rPr lang="zh-CN" altLang="en-US" sz="2400" smtClean="0">
                <a:ea typeface="宋体" panose="02010600030101010101" pitchFamily="2" charset="-122"/>
              </a:rPr>
              <a:t>             </a:t>
            </a:r>
            <a:r>
              <a:rPr lang="zh-CN" altLang="en-US" sz="2400" b="1" smtClean="0">
                <a:ea typeface="宋体" panose="02010600030101010101" pitchFamily="2" charset="-122"/>
              </a:rPr>
              <a:t>中国有四大淡水湖。上地理课时，四个学生回答四大湖大小时分别说：</a:t>
            </a:r>
          </a:p>
          <a:p>
            <a:pPr lvl="1">
              <a:buFont typeface="Wingdings" panose="05000000000000000000" pitchFamily="2" charset="2"/>
              <a:buNone/>
            </a:pPr>
            <a:r>
              <a:rPr lang="zh-CN" altLang="en-US" b="1" smtClean="0">
                <a:ea typeface="宋体" panose="02010600030101010101" pitchFamily="2" charset="-122"/>
              </a:rPr>
              <a:t>    </a:t>
            </a:r>
            <a:r>
              <a:rPr lang="en-US" altLang="zh-CN" b="1" smtClean="0">
                <a:ea typeface="宋体" panose="02010600030101010101" pitchFamily="2" charset="-122"/>
              </a:rPr>
              <a:t>A</a:t>
            </a:r>
            <a:r>
              <a:rPr lang="zh-CN" altLang="en-US" b="1" smtClean="0">
                <a:ea typeface="宋体" panose="02010600030101010101" pitchFamily="2" charset="-122"/>
              </a:rPr>
              <a:t>：洞庭最大，洪泽最小，鄱阳第三</a:t>
            </a:r>
          </a:p>
          <a:p>
            <a:pPr lvl="1">
              <a:buFont typeface="Wingdings" panose="05000000000000000000" pitchFamily="2" charset="2"/>
              <a:buNone/>
            </a:pPr>
            <a:r>
              <a:rPr lang="zh-CN" altLang="en-US" b="1" smtClean="0">
                <a:ea typeface="宋体" panose="02010600030101010101" pitchFamily="2" charset="-122"/>
              </a:rPr>
              <a:t>    </a:t>
            </a:r>
            <a:r>
              <a:rPr lang="en-US" altLang="zh-CN" b="1" smtClean="0">
                <a:ea typeface="宋体" panose="02010600030101010101" pitchFamily="2" charset="-122"/>
              </a:rPr>
              <a:t>B</a:t>
            </a:r>
            <a:r>
              <a:rPr lang="zh-CN" altLang="en-US" b="1" smtClean="0">
                <a:ea typeface="宋体" panose="02010600030101010101" pitchFamily="2" charset="-122"/>
              </a:rPr>
              <a:t>：洪泽最大，洞庭最小，鄱阳第二，太湖第三</a:t>
            </a:r>
          </a:p>
          <a:p>
            <a:pPr lvl="1">
              <a:buFont typeface="Wingdings" panose="05000000000000000000" pitchFamily="2" charset="2"/>
              <a:buNone/>
            </a:pPr>
            <a:r>
              <a:rPr lang="zh-CN" altLang="en-US" b="1" smtClean="0">
                <a:ea typeface="宋体" panose="02010600030101010101" pitchFamily="2" charset="-122"/>
              </a:rPr>
              <a:t>    </a:t>
            </a:r>
            <a:r>
              <a:rPr lang="en-US" altLang="zh-CN" b="1" smtClean="0">
                <a:ea typeface="宋体" panose="02010600030101010101" pitchFamily="2" charset="-122"/>
              </a:rPr>
              <a:t>C</a:t>
            </a:r>
            <a:r>
              <a:rPr lang="zh-CN" altLang="en-US" b="1" smtClean="0">
                <a:ea typeface="宋体" panose="02010600030101010101" pitchFamily="2" charset="-122"/>
              </a:rPr>
              <a:t>：洪泽最小，洞庭第三</a:t>
            </a:r>
          </a:p>
          <a:p>
            <a:pPr lvl="1">
              <a:buFont typeface="Wingdings" panose="05000000000000000000" pitchFamily="2" charset="2"/>
              <a:buNone/>
            </a:pPr>
            <a:r>
              <a:rPr lang="zh-CN" altLang="en-US" b="1" smtClean="0">
                <a:ea typeface="宋体" panose="02010600030101010101" pitchFamily="2" charset="-122"/>
              </a:rPr>
              <a:t>    </a:t>
            </a:r>
            <a:r>
              <a:rPr lang="en-US" altLang="zh-CN" b="1" smtClean="0">
                <a:ea typeface="宋体" panose="02010600030101010101" pitchFamily="2" charset="-122"/>
              </a:rPr>
              <a:t>D</a:t>
            </a:r>
            <a:r>
              <a:rPr lang="zh-CN" altLang="en-US" b="1" smtClean="0">
                <a:ea typeface="宋体" panose="02010600030101010101" pitchFamily="2" charset="-122"/>
              </a:rPr>
              <a:t>：鄱阳最大，太湖最小，洪泽第二，洞庭第三</a:t>
            </a:r>
          </a:p>
          <a:p>
            <a:r>
              <a:rPr lang="zh-CN" altLang="en-US" sz="2400" b="1" smtClean="0">
                <a:ea typeface="宋体" panose="02010600030101010101" pitchFamily="2" charset="-122"/>
              </a:rPr>
              <a:t>    对于每个湖的大小，每个人仅答对一个，试编程给出四个湖的由大到小的顺序。</a:t>
            </a:r>
          </a:p>
          <a:p>
            <a:endParaRPr lang="zh-CN" altLang="en-US" sz="2400" b="1" smtClean="0">
              <a:ea typeface="黑体" panose="02010609060101010101" pitchFamily="49" charset="-122"/>
            </a:endParaRPr>
          </a:p>
        </p:txBody>
      </p:sp>
      <p:pic>
        <p:nvPicPr>
          <p:cNvPr id="77828" name="Picture 4" descr="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4797425"/>
            <a:ext cx="44291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checkerboard(across)">
                                      <p:cBhvr>
                                        <p:cTn id="7" dur="500"/>
                                        <p:tgtEl>
                                          <p:spTgt spid="22630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26307">
                                            <p:txEl>
                                              <p:pRg st="1" end="1"/>
                                            </p:txEl>
                                          </p:spTgt>
                                        </p:tgtEl>
                                        <p:attrNameLst>
                                          <p:attrName>style.visibility</p:attrName>
                                        </p:attrNameLst>
                                      </p:cBhvr>
                                      <p:to>
                                        <p:strVal val="visible"/>
                                      </p:to>
                                    </p:set>
                                    <p:animEffect transition="in" filter="checkerboard(across)">
                                      <p:cBhvr>
                                        <p:cTn id="10" dur="500"/>
                                        <p:tgtEl>
                                          <p:spTgt spid="22630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26307">
                                            <p:txEl>
                                              <p:pRg st="2" end="2"/>
                                            </p:txEl>
                                          </p:spTgt>
                                        </p:tgtEl>
                                        <p:attrNameLst>
                                          <p:attrName>style.visibility</p:attrName>
                                        </p:attrNameLst>
                                      </p:cBhvr>
                                      <p:to>
                                        <p:strVal val="visible"/>
                                      </p:to>
                                    </p:set>
                                    <p:animEffect transition="in" filter="checkerboard(across)">
                                      <p:cBhvr>
                                        <p:cTn id="13" dur="500"/>
                                        <p:tgtEl>
                                          <p:spTgt spid="226307">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26307">
                                            <p:txEl>
                                              <p:pRg st="3" end="3"/>
                                            </p:txEl>
                                          </p:spTgt>
                                        </p:tgtEl>
                                        <p:attrNameLst>
                                          <p:attrName>style.visibility</p:attrName>
                                        </p:attrNameLst>
                                      </p:cBhvr>
                                      <p:to>
                                        <p:strVal val="visible"/>
                                      </p:to>
                                    </p:set>
                                    <p:animEffect transition="in" filter="checkerboard(across)">
                                      <p:cBhvr>
                                        <p:cTn id="16" dur="500"/>
                                        <p:tgtEl>
                                          <p:spTgt spid="226307">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26307">
                                            <p:txEl>
                                              <p:pRg st="4" end="4"/>
                                            </p:txEl>
                                          </p:spTgt>
                                        </p:tgtEl>
                                        <p:attrNameLst>
                                          <p:attrName>style.visibility</p:attrName>
                                        </p:attrNameLst>
                                      </p:cBhvr>
                                      <p:to>
                                        <p:strVal val="visible"/>
                                      </p:to>
                                    </p:set>
                                    <p:animEffect transition="in" filter="checkerboard(across)">
                                      <p:cBhvr>
                                        <p:cTn id="19" dur="500"/>
                                        <p:tgtEl>
                                          <p:spTgt spid="226307">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26307">
                                            <p:txEl>
                                              <p:pRg st="5" end="5"/>
                                            </p:txEl>
                                          </p:spTgt>
                                        </p:tgtEl>
                                        <p:attrNameLst>
                                          <p:attrName>style.visibility</p:attrName>
                                        </p:attrNameLst>
                                      </p:cBhvr>
                                      <p:to>
                                        <p:strVal val="visible"/>
                                      </p:to>
                                    </p:set>
                                    <p:animEffect transition="in" filter="checkerboard(across)">
                                      <p:cBhvr>
                                        <p:cTn id="24" dur="500"/>
                                        <p:tgtEl>
                                          <p:spTgt spid="226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zh-CN" altLang="en-US" smtClean="0">
                <a:solidFill>
                  <a:schemeClr val="bg2"/>
                </a:solidFill>
              </a:rPr>
              <a:t>思考与练习</a:t>
            </a:r>
          </a:p>
        </p:txBody>
      </p:sp>
      <p:sp>
        <p:nvSpPr>
          <p:cNvPr id="228355" name="Rectangle 3"/>
          <p:cNvSpPr>
            <a:spLocks noGrp="1" noChangeArrowheads="1"/>
          </p:cNvSpPr>
          <p:nvPr>
            <p:ph type="body" idx="1"/>
          </p:nvPr>
        </p:nvSpPr>
        <p:spPr>
          <a:xfrm>
            <a:off x="468313" y="1268413"/>
            <a:ext cx="8229600" cy="3889375"/>
          </a:xfrm>
        </p:spPr>
        <p:txBody>
          <a:bodyPr/>
          <a:lstStyle/>
          <a:p>
            <a:r>
              <a:rPr lang="zh-CN" altLang="en-US" smtClean="0">
                <a:ea typeface="宋体" panose="02010600030101010101" pitchFamily="2" charset="-122"/>
              </a:rPr>
              <a:t> </a:t>
            </a:r>
            <a:r>
              <a:rPr lang="zh-CN" altLang="en-US" sz="2400" b="1" smtClean="0">
                <a:ea typeface="宋体" panose="02010600030101010101" pitchFamily="2" charset="-122"/>
              </a:rPr>
              <a:t>某地刑侦大队对涉及六个嫌疑人的一桩疑案进行分析： </a:t>
            </a:r>
          </a:p>
          <a:p>
            <a:r>
              <a:rPr lang="zh-CN" altLang="en-US" sz="2400" b="1" smtClean="0">
                <a:ea typeface="宋体" panose="02010600030101010101" pitchFamily="2" charset="-122"/>
              </a:rPr>
              <a:t>（</a:t>
            </a:r>
            <a:r>
              <a:rPr lang="en-US" altLang="zh-CN" sz="2400" b="1" smtClean="0">
                <a:ea typeface="宋体" panose="02010600030101010101" pitchFamily="2" charset="-122"/>
              </a:rPr>
              <a:t>1</a:t>
            </a:r>
            <a:r>
              <a:rPr lang="zh-CN" altLang="en-US" sz="2400" b="1" smtClean="0">
                <a:ea typeface="宋体" panose="02010600030101010101" pitchFamily="2" charset="-122"/>
              </a:rPr>
              <a:t>）</a:t>
            </a:r>
            <a:r>
              <a:rPr lang="en-US" altLang="zh-CN" sz="2400" b="1" smtClean="0">
                <a:ea typeface="宋体" panose="02010600030101010101" pitchFamily="2" charset="-122"/>
              </a:rPr>
              <a:t>A </a:t>
            </a:r>
            <a:r>
              <a:rPr lang="zh-CN" altLang="en-US" sz="2400" b="1" smtClean="0">
                <a:ea typeface="宋体" panose="02010600030101010101" pitchFamily="2" charset="-122"/>
              </a:rPr>
              <a:t>、 </a:t>
            </a:r>
            <a:r>
              <a:rPr lang="en-US" altLang="zh-CN" sz="2400" b="1" smtClean="0">
                <a:ea typeface="宋体" panose="02010600030101010101" pitchFamily="2" charset="-122"/>
              </a:rPr>
              <a:t>B </a:t>
            </a:r>
            <a:r>
              <a:rPr lang="zh-CN" altLang="en-US" sz="2400" b="1" smtClean="0">
                <a:ea typeface="宋体" panose="02010600030101010101" pitchFamily="2" charset="-122"/>
              </a:rPr>
              <a:t>至少有一人作案； </a:t>
            </a:r>
          </a:p>
          <a:p>
            <a:r>
              <a:rPr lang="zh-CN" altLang="en-US" sz="2400" b="1" smtClean="0">
                <a:ea typeface="宋体" panose="02010600030101010101" pitchFamily="2" charset="-122"/>
              </a:rPr>
              <a:t>（</a:t>
            </a:r>
            <a:r>
              <a:rPr lang="en-US" altLang="zh-CN" sz="2400" b="1" smtClean="0">
                <a:ea typeface="宋体" panose="02010600030101010101" pitchFamily="2" charset="-122"/>
              </a:rPr>
              <a:t>2</a:t>
            </a:r>
            <a:r>
              <a:rPr lang="zh-CN" altLang="en-US" sz="2400" b="1" smtClean="0">
                <a:ea typeface="宋体" panose="02010600030101010101" pitchFamily="2" charset="-122"/>
              </a:rPr>
              <a:t>）</a:t>
            </a:r>
            <a:r>
              <a:rPr lang="en-US" altLang="zh-CN" sz="2400" b="1" smtClean="0">
                <a:ea typeface="宋体" panose="02010600030101010101" pitchFamily="2" charset="-122"/>
              </a:rPr>
              <a:t>A </a:t>
            </a:r>
            <a:r>
              <a:rPr lang="zh-CN" altLang="en-US" sz="2400" b="1" smtClean="0">
                <a:ea typeface="宋体" panose="02010600030101010101" pitchFamily="2" charset="-122"/>
              </a:rPr>
              <a:t>、 </a:t>
            </a:r>
            <a:r>
              <a:rPr lang="en-US" altLang="zh-CN" sz="2400" b="1" smtClean="0">
                <a:ea typeface="宋体" panose="02010600030101010101" pitchFamily="2" charset="-122"/>
              </a:rPr>
              <a:t>E </a:t>
            </a:r>
            <a:r>
              <a:rPr lang="zh-CN" altLang="en-US" sz="2400" b="1" smtClean="0">
                <a:ea typeface="宋体" panose="02010600030101010101" pitchFamily="2" charset="-122"/>
              </a:rPr>
              <a:t>、 </a:t>
            </a:r>
            <a:r>
              <a:rPr lang="en-US" altLang="zh-CN" sz="2400" b="1" smtClean="0">
                <a:ea typeface="宋体" panose="02010600030101010101" pitchFamily="2" charset="-122"/>
              </a:rPr>
              <a:t>F </a:t>
            </a:r>
            <a:r>
              <a:rPr lang="zh-CN" altLang="en-US" sz="2400" b="1" smtClean="0">
                <a:ea typeface="宋体" panose="02010600030101010101" pitchFamily="2" charset="-122"/>
              </a:rPr>
              <a:t>三人中至少有两人参与作案； </a:t>
            </a:r>
          </a:p>
          <a:p>
            <a:r>
              <a:rPr lang="zh-CN" altLang="en-US" sz="2400" b="1" smtClean="0">
                <a:ea typeface="宋体" panose="02010600030101010101" pitchFamily="2" charset="-122"/>
              </a:rPr>
              <a:t>（</a:t>
            </a:r>
            <a:r>
              <a:rPr lang="en-US" altLang="zh-CN" sz="2400" b="1" smtClean="0">
                <a:ea typeface="宋体" panose="02010600030101010101" pitchFamily="2" charset="-122"/>
              </a:rPr>
              <a:t>3</a:t>
            </a:r>
            <a:r>
              <a:rPr lang="zh-CN" altLang="en-US" sz="2400" b="1" smtClean="0">
                <a:ea typeface="宋体" panose="02010600030101010101" pitchFamily="2" charset="-122"/>
              </a:rPr>
              <a:t>）</a:t>
            </a:r>
            <a:r>
              <a:rPr lang="en-US" altLang="zh-CN" sz="2400" b="1" smtClean="0">
                <a:ea typeface="宋体" panose="02010600030101010101" pitchFamily="2" charset="-122"/>
              </a:rPr>
              <a:t>A </a:t>
            </a:r>
            <a:r>
              <a:rPr lang="zh-CN" altLang="en-US" sz="2400" b="1" smtClean="0">
                <a:ea typeface="宋体" panose="02010600030101010101" pitchFamily="2" charset="-122"/>
              </a:rPr>
              <a:t>、 </a:t>
            </a:r>
            <a:r>
              <a:rPr lang="en-US" altLang="zh-CN" sz="2400" b="1" smtClean="0">
                <a:ea typeface="宋体" panose="02010600030101010101" pitchFamily="2" charset="-122"/>
              </a:rPr>
              <a:t>D </a:t>
            </a:r>
            <a:r>
              <a:rPr lang="zh-CN" altLang="en-US" sz="2400" b="1" smtClean="0">
                <a:ea typeface="宋体" panose="02010600030101010101" pitchFamily="2" charset="-122"/>
              </a:rPr>
              <a:t>不可能是同案犯； </a:t>
            </a:r>
          </a:p>
          <a:p>
            <a:r>
              <a:rPr lang="zh-CN" altLang="en-US" sz="2400" b="1" smtClean="0">
                <a:ea typeface="宋体" panose="02010600030101010101" pitchFamily="2" charset="-122"/>
              </a:rPr>
              <a:t>（</a:t>
            </a:r>
            <a:r>
              <a:rPr lang="en-US" altLang="zh-CN" sz="2400" b="1" smtClean="0">
                <a:ea typeface="宋体" panose="02010600030101010101" pitchFamily="2" charset="-122"/>
              </a:rPr>
              <a:t>4</a:t>
            </a:r>
            <a:r>
              <a:rPr lang="zh-CN" altLang="en-US" sz="2400" b="1" smtClean="0">
                <a:ea typeface="宋体" panose="02010600030101010101" pitchFamily="2" charset="-122"/>
              </a:rPr>
              <a:t>）</a:t>
            </a:r>
            <a:r>
              <a:rPr lang="en-US" altLang="zh-CN" sz="2400" b="1" smtClean="0">
                <a:ea typeface="宋体" panose="02010600030101010101" pitchFamily="2" charset="-122"/>
              </a:rPr>
              <a:t>B </a:t>
            </a:r>
            <a:r>
              <a:rPr lang="zh-CN" altLang="en-US" sz="2400" b="1" smtClean="0">
                <a:ea typeface="宋体" panose="02010600030101010101" pitchFamily="2" charset="-122"/>
              </a:rPr>
              <a:t>、 </a:t>
            </a:r>
            <a:r>
              <a:rPr lang="en-US" altLang="zh-CN" sz="2400" b="1" smtClean="0">
                <a:ea typeface="宋体" panose="02010600030101010101" pitchFamily="2" charset="-122"/>
              </a:rPr>
              <a:t>C </a:t>
            </a:r>
            <a:r>
              <a:rPr lang="zh-CN" altLang="en-US" sz="2400" b="1" smtClean="0">
                <a:ea typeface="宋体" panose="02010600030101010101" pitchFamily="2" charset="-122"/>
              </a:rPr>
              <a:t>或同时作案，或与本案无关； </a:t>
            </a:r>
          </a:p>
          <a:p>
            <a:r>
              <a:rPr lang="zh-CN" altLang="en-US" sz="2400" b="1" smtClean="0">
                <a:ea typeface="宋体" panose="02010600030101010101" pitchFamily="2" charset="-122"/>
              </a:rPr>
              <a:t>（</a:t>
            </a:r>
            <a:r>
              <a:rPr lang="en-US" altLang="zh-CN" sz="2400" b="1" smtClean="0">
                <a:ea typeface="宋体" panose="02010600030101010101" pitchFamily="2" charset="-122"/>
              </a:rPr>
              <a:t>5</a:t>
            </a:r>
            <a:r>
              <a:rPr lang="zh-CN" altLang="en-US" sz="2400" b="1" smtClean="0">
                <a:ea typeface="宋体" panose="02010600030101010101" pitchFamily="2" charset="-122"/>
              </a:rPr>
              <a:t>）</a:t>
            </a:r>
            <a:r>
              <a:rPr lang="en-US" altLang="zh-CN" sz="2400" b="1" smtClean="0">
                <a:ea typeface="宋体" panose="02010600030101010101" pitchFamily="2" charset="-122"/>
              </a:rPr>
              <a:t>C </a:t>
            </a:r>
            <a:r>
              <a:rPr lang="zh-CN" altLang="en-US" sz="2400" b="1" smtClean="0">
                <a:ea typeface="宋体" panose="02010600030101010101" pitchFamily="2" charset="-122"/>
              </a:rPr>
              <a:t>、 </a:t>
            </a:r>
            <a:r>
              <a:rPr lang="en-US" altLang="zh-CN" sz="2400" b="1" smtClean="0">
                <a:ea typeface="宋体" panose="02010600030101010101" pitchFamily="2" charset="-122"/>
              </a:rPr>
              <a:t>D </a:t>
            </a:r>
            <a:r>
              <a:rPr lang="zh-CN" altLang="en-US" sz="2400" b="1" smtClean="0">
                <a:ea typeface="宋体" panose="02010600030101010101" pitchFamily="2" charset="-122"/>
              </a:rPr>
              <a:t>中有且仅有一人作案； </a:t>
            </a:r>
          </a:p>
          <a:p>
            <a:r>
              <a:rPr lang="zh-CN" altLang="en-US" sz="2400" b="1" smtClean="0">
                <a:ea typeface="宋体" panose="02010600030101010101" pitchFamily="2" charset="-122"/>
              </a:rPr>
              <a:t>（</a:t>
            </a:r>
            <a:r>
              <a:rPr lang="en-US" altLang="zh-CN" sz="2400" b="1" smtClean="0">
                <a:ea typeface="宋体" panose="02010600030101010101" pitchFamily="2" charset="-122"/>
              </a:rPr>
              <a:t>6</a:t>
            </a:r>
            <a:r>
              <a:rPr lang="zh-CN" altLang="en-US" sz="2400" b="1" smtClean="0">
                <a:ea typeface="宋体" panose="02010600030101010101" pitchFamily="2" charset="-122"/>
              </a:rPr>
              <a:t>）如果 </a:t>
            </a:r>
            <a:r>
              <a:rPr lang="en-US" altLang="zh-CN" sz="2400" b="1" smtClean="0">
                <a:ea typeface="宋体" panose="02010600030101010101" pitchFamily="2" charset="-122"/>
              </a:rPr>
              <a:t>D </a:t>
            </a:r>
            <a:r>
              <a:rPr lang="zh-CN" altLang="en-US" sz="2400" b="1" smtClean="0">
                <a:ea typeface="宋体" panose="02010600030101010101" pitchFamily="2" charset="-122"/>
              </a:rPr>
              <a:t>没有参与作案，则 </a:t>
            </a:r>
            <a:r>
              <a:rPr lang="en-US" altLang="zh-CN" sz="2400" b="1" smtClean="0">
                <a:ea typeface="宋体" panose="02010600030101010101" pitchFamily="2" charset="-122"/>
              </a:rPr>
              <a:t>E </a:t>
            </a:r>
            <a:r>
              <a:rPr lang="zh-CN" altLang="en-US" sz="2400" b="1" smtClean="0">
                <a:ea typeface="宋体" panose="02010600030101010101" pitchFamily="2" charset="-122"/>
              </a:rPr>
              <a:t>也不可能参与作案。 </a:t>
            </a:r>
          </a:p>
          <a:p>
            <a:r>
              <a:rPr lang="zh-CN" altLang="en-US" sz="2400" b="1" smtClean="0">
                <a:ea typeface="宋体" panose="02010600030101010101" pitchFamily="2" charset="-122"/>
              </a:rPr>
              <a:t>  试编一程序，将作案人找出来。</a:t>
            </a:r>
            <a:r>
              <a:rPr lang="zh-CN" altLang="en-US" smtClean="0">
                <a:ea typeface="宋体" panose="02010600030101010101" pitchFamily="2" charset="-122"/>
              </a:rPr>
              <a:t> </a:t>
            </a:r>
          </a:p>
        </p:txBody>
      </p:sp>
      <p:pic>
        <p:nvPicPr>
          <p:cNvPr id="78852" name="Picture 4" descr="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4797425"/>
            <a:ext cx="44291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checkerboard(across)">
                                      <p:cBhvr>
                                        <p:cTn id="7" dur="500"/>
                                        <p:tgtEl>
                                          <p:spTgt spid="228355">
                                            <p:txEl>
                                              <p:pRg st="0" end="0"/>
                                            </p:txEl>
                                          </p:spTgt>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28355">
                                            <p:txEl>
                                              <p:pRg st="1" end="1"/>
                                            </p:txEl>
                                          </p:spTgt>
                                        </p:tgtEl>
                                        <p:attrNameLst>
                                          <p:attrName>style.visibility</p:attrName>
                                        </p:attrNameLst>
                                      </p:cBhvr>
                                      <p:to>
                                        <p:strVal val="visible"/>
                                      </p:to>
                                    </p:set>
                                    <p:animEffect transition="in" filter="checkerboard(across)">
                                      <p:cBhvr>
                                        <p:cTn id="11" dur="500"/>
                                        <p:tgtEl>
                                          <p:spTgt spid="228355">
                                            <p:txEl>
                                              <p:pRg st="1" end="1"/>
                                            </p:txEl>
                                          </p:spTgt>
                                        </p:tgtEl>
                                      </p:cBhvr>
                                    </p:animEffect>
                                  </p:childTnLst>
                                </p:cTn>
                              </p:par>
                            </p:childTnLst>
                          </p:cTn>
                        </p:par>
                        <p:par>
                          <p:cTn id="12" fill="hold" nodeType="afterGroup">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228355">
                                            <p:txEl>
                                              <p:pRg st="2" end="2"/>
                                            </p:txEl>
                                          </p:spTgt>
                                        </p:tgtEl>
                                        <p:attrNameLst>
                                          <p:attrName>style.visibility</p:attrName>
                                        </p:attrNameLst>
                                      </p:cBhvr>
                                      <p:to>
                                        <p:strVal val="visible"/>
                                      </p:to>
                                    </p:set>
                                    <p:animEffect transition="in" filter="checkerboard(across)">
                                      <p:cBhvr>
                                        <p:cTn id="15" dur="500"/>
                                        <p:tgtEl>
                                          <p:spTgt spid="228355">
                                            <p:txEl>
                                              <p:pRg st="2" end="2"/>
                                            </p:txEl>
                                          </p:spTgt>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228355">
                                            <p:txEl>
                                              <p:pRg st="3" end="3"/>
                                            </p:txEl>
                                          </p:spTgt>
                                        </p:tgtEl>
                                        <p:attrNameLst>
                                          <p:attrName>style.visibility</p:attrName>
                                        </p:attrNameLst>
                                      </p:cBhvr>
                                      <p:to>
                                        <p:strVal val="visible"/>
                                      </p:to>
                                    </p:set>
                                    <p:animEffect transition="in" filter="checkerboard(across)">
                                      <p:cBhvr>
                                        <p:cTn id="19" dur="500"/>
                                        <p:tgtEl>
                                          <p:spTgt spid="228355">
                                            <p:txEl>
                                              <p:pRg st="3" end="3"/>
                                            </p:txEl>
                                          </p:spTgt>
                                        </p:tgtEl>
                                      </p:cBhvr>
                                    </p:animEffect>
                                  </p:childTnLst>
                                </p:cTn>
                              </p:par>
                            </p:childTnLst>
                          </p:cTn>
                        </p:par>
                        <p:par>
                          <p:cTn id="20" fill="hold" nodeType="afterGroup">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228355">
                                            <p:txEl>
                                              <p:pRg st="4" end="4"/>
                                            </p:txEl>
                                          </p:spTgt>
                                        </p:tgtEl>
                                        <p:attrNameLst>
                                          <p:attrName>style.visibility</p:attrName>
                                        </p:attrNameLst>
                                      </p:cBhvr>
                                      <p:to>
                                        <p:strVal val="visible"/>
                                      </p:to>
                                    </p:set>
                                    <p:animEffect transition="in" filter="checkerboard(across)">
                                      <p:cBhvr>
                                        <p:cTn id="23" dur="500"/>
                                        <p:tgtEl>
                                          <p:spTgt spid="228355">
                                            <p:txEl>
                                              <p:pRg st="4" end="4"/>
                                            </p:txEl>
                                          </p:spTgt>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228355">
                                            <p:txEl>
                                              <p:pRg st="5" end="5"/>
                                            </p:txEl>
                                          </p:spTgt>
                                        </p:tgtEl>
                                        <p:attrNameLst>
                                          <p:attrName>style.visibility</p:attrName>
                                        </p:attrNameLst>
                                      </p:cBhvr>
                                      <p:to>
                                        <p:strVal val="visible"/>
                                      </p:to>
                                    </p:set>
                                    <p:animEffect transition="in" filter="checkerboard(across)">
                                      <p:cBhvr>
                                        <p:cTn id="27" dur="500"/>
                                        <p:tgtEl>
                                          <p:spTgt spid="228355">
                                            <p:txEl>
                                              <p:pRg st="5" end="5"/>
                                            </p:txEl>
                                          </p:spTgt>
                                        </p:tgtEl>
                                      </p:cBhvr>
                                    </p:animEffect>
                                  </p:childTnLst>
                                </p:cTn>
                              </p:par>
                            </p:childTnLst>
                          </p:cTn>
                        </p:par>
                        <p:par>
                          <p:cTn id="28" fill="hold" nodeType="afterGroup">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228355">
                                            <p:txEl>
                                              <p:pRg st="6" end="6"/>
                                            </p:txEl>
                                          </p:spTgt>
                                        </p:tgtEl>
                                        <p:attrNameLst>
                                          <p:attrName>style.visibility</p:attrName>
                                        </p:attrNameLst>
                                      </p:cBhvr>
                                      <p:to>
                                        <p:strVal val="visible"/>
                                      </p:to>
                                    </p:set>
                                    <p:animEffect transition="in" filter="checkerboard(across)">
                                      <p:cBhvr>
                                        <p:cTn id="31" dur="500"/>
                                        <p:tgtEl>
                                          <p:spTgt spid="228355">
                                            <p:txEl>
                                              <p:pRg st="6" end="6"/>
                                            </p:txEl>
                                          </p:spTgt>
                                        </p:tgtEl>
                                      </p:cBhvr>
                                    </p:animEffect>
                                  </p:childTnLst>
                                </p:cTn>
                              </p:par>
                            </p:childTnLst>
                          </p:cTn>
                        </p:par>
                        <p:par>
                          <p:cTn id="32" fill="hold" nodeType="afterGroup">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228355">
                                            <p:txEl>
                                              <p:pRg st="7" end="7"/>
                                            </p:txEl>
                                          </p:spTgt>
                                        </p:tgtEl>
                                        <p:attrNameLst>
                                          <p:attrName>style.visibility</p:attrName>
                                        </p:attrNameLst>
                                      </p:cBhvr>
                                      <p:to>
                                        <p:strVal val="visible"/>
                                      </p:to>
                                    </p:set>
                                    <p:animEffect transition="in" filter="checkerboard(across)">
                                      <p:cBhvr>
                                        <p:cTn id="35" dur="500"/>
                                        <p:tgtEl>
                                          <p:spTgt spid="22835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smtClean="0">
                <a:solidFill>
                  <a:schemeClr val="bg2"/>
                </a:solidFill>
              </a:rPr>
              <a:t>循环引例</a:t>
            </a:r>
          </a:p>
        </p:txBody>
      </p:sp>
      <p:sp>
        <p:nvSpPr>
          <p:cNvPr id="8195" name="Rectangle 3"/>
          <p:cNvSpPr>
            <a:spLocks noGrp="1" noChangeArrowheads="1"/>
          </p:cNvSpPr>
          <p:nvPr>
            <p:ph type="body" idx="1"/>
          </p:nvPr>
        </p:nvSpPr>
        <p:spPr>
          <a:xfrm>
            <a:off x="468313" y="1268413"/>
            <a:ext cx="8229600" cy="5073650"/>
          </a:xfrm>
        </p:spPr>
        <p:txBody>
          <a:bodyPr/>
          <a:lstStyle/>
          <a:p>
            <a:pPr>
              <a:lnSpc>
                <a:spcPct val="90000"/>
              </a:lnSpc>
            </a:pPr>
            <a:r>
              <a:rPr lang="en-US" altLang="zh-CN" sz="2400" b="1" smtClean="0">
                <a:ea typeface="宋体" panose="02010600030101010101" pitchFamily="2" charset="-122"/>
              </a:rPr>
              <a:t>//</a:t>
            </a:r>
            <a:r>
              <a:rPr lang="zh-CN" altLang="en-US" sz="2400" b="1" smtClean="0">
                <a:ea typeface="黑体" panose="02010609060101010101" pitchFamily="49" charset="-122"/>
              </a:rPr>
              <a:t>计算</a:t>
            </a:r>
            <a:r>
              <a:rPr lang="en-US" altLang="zh-CN" sz="2400" b="1" smtClean="0">
                <a:ea typeface="宋体" panose="02010600030101010101" pitchFamily="2" charset="-122"/>
              </a:rPr>
              <a:t>sum=1+2+…+10</a:t>
            </a:r>
          </a:p>
          <a:p>
            <a:pPr>
              <a:lnSpc>
                <a:spcPct val="90000"/>
              </a:lnSpc>
            </a:pPr>
            <a:r>
              <a:rPr lang="en-US" altLang="zh-CN" sz="2400" b="1" smtClean="0">
                <a:ea typeface="宋体" panose="02010600030101010101" pitchFamily="2" charset="-122"/>
              </a:rPr>
              <a:t>//chap6ex3.c</a:t>
            </a:r>
          </a:p>
          <a:p>
            <a:pPr>
              <a:lnSpc>
                <a:spcPct val="90000"/>
              </a:lnSpc>
            </a:pPr>
            <a:r>
              <a:rPr lang="en-US" altLang="zh-CN" sz="2400" b="1" smtClean="0">
                <a:ea typeface="宋体" panose="02010600030101010101" pitchFamily="2" charset="-122"/>
              </a:rPr>
              <a:t>#include &lt;stdio.h&gt;</a:t>
            </a:r>
          </a:p>
          <a:p>
            <a:pPr>
              <a:lnSpc>
                <a:spcPct val="90000"/>
              </a:lnSpc>
            </a:pPr>
            <a:r>
              <a:rPr lang="en-US" altLang="zh-CN" sz="2400" b="1" smtClean="0">
                <a:ea typeface="宋体" panose="02010600030101010101" pitchFamily="2" charset="-122"/>
              </a:rPr>
              <a:t>int main( )</a:t>
            </a:r>
          </a:p>
          <a:p>
            <a:pPr>
              <a:lnSpc>
                <a:spcPct val="90000"/>
              </a:lnSpc>
            </a:pPr>
            <a:r>
              <a:rPr lang="en-US" altLang="zh-CN" sz="2400" b="1" smtClean="0">
                <a:ea typeface="宋体" panose="02010600030101010101" pitchFamily="2" charset="-122"/>
              </a:rPr>
              <a:t>{	int </a:t>
            </a:r>
            <a:r>
              <a:rPr lang="en-US" altLang="zh-CN" sz="2400" b="1" smtClean="0">
                <a:solidFill>
                  <a:srgbClr val="FF7C80"/>
                </a:solidFill>
                <a:ea typeface="宋体" panose="02010600030101010101" pitchFamily="2" charset="-122"/>
              </a:rPr>
              <a:t>n=1</a:t>
            </a:r>
            <a:r>
              <a:rPr lang="en-US" altLang="zh-CN" sz="2400" b="1" smtClean="0">
                <a:ea typeface="宋体" panose="02010600030101010101" pitchFamily="2" charset="-122"/>
              </a:rPr>
              <a:t>,  sum=0 ;                          </a:t>
            </a:r>
            <a:r>
              <a:rPr lang="en-US" altLang="zh-CN" sz="2400" b="1" smtClean="0">
                <a:solidFill>
                  <a:srgbClr val="FF7C80"/>
                </a:solidFill>
                <a:ea typeface="宋体" panose="02010600030101010101" pitchFamily="2" charset="-122"/>
              </a:rPr>
              <a:t>//</a:t>
            </a:r>
            <a:r>
              <a:rPr lang="zh-CN" altLang="en-US" sz="2400" b="1" smtClean="0">
                <a:solidFill>
                  <a:srgbClr val="FF7C80"/>
                </a:solidFill>
                <a:ea typeface="黑体" panose="02010609060101010101" pitchFamily="49" charset="-122"/>
              </a:rPr>
              <a:t>循环初始化</a:t>
            </a:r>
          </a:p>
          <a:p>
            <a:pPr>
              <a:lnSpc>
                <a:spcPct val="90000"/>
              </a:lnSpc>
            </a:pPr>
            <a:r>
              <a:rPr lang="zh-CN" altLang="en-US" sz="2400" b="1" smtClean="0">
                <a:ea typeface="黑体" panose="02010609060101010101" pitchFamily="49" charset="-122"/>
              </a:rPr>
              <a:t>	</a:t>
            </a:r>
            <a:r>
              <a:rPr lang="en-US" altLang="zh-CN" sz="2400" b="1" smtClean="0">
                <a:ea typeface="宋体" panose="02010600030101010101" pitchFamily="2" charset="-122"/>
              </a:rPr>
              <a:t>do </a:t>
            </a:r>
          </a:p>
          <a:p>
            <a:pPr>
              <a:lnSpc>
                <a:spcPct val="90000"/>
              </a:lnSpc>
            </a:pPr>
            <a:r>
              <a:rPr lang="en-US" altLang="zh-CN" sz="2400" b="1" smtClean="0">
                <a:ea typeface="宋体" panose="02010600030101010101" pitchFamily="2" charset="-122"/>
              </a:rPr>
              <a:t>	</a:t>
            </a:r>
            <a:r>
              <a:rPr lang="en-US" altLang="zh-CN" sz="2400" b="1" smtClean="0">
                <a:solidFill>
                  <a:srgbClr val="FF0000"/>
                </a:solidFill>
                <a:ea typeface="宋体" panose="02010600030101010101" pitchFamily="2" charset="-122"/>
              </a:rPr>
              <a:t>{	sum = sum +n;                     //</a:t>
            </a:r>
            <a:r>
              <a:rPr lang="zh-CN" altLang="en-US" sz="2400" b="1" smtClean="0">
                <a:solidFill>
                  <a:srgbClr val="FF0000"/>
                </a:solidFill>
                <a:ea typeface="黑体" panose="02010609060101010101" pitchFamily="49" charset="-122"/>
              </a:rPr>
              <a:t>循环体</a:t>
            </a:r>
          </a:p>
          <a:p>
            <a:pPr>
              <a:lnSpc>
                <a:spcPct val="90000"/>
              </a:lnSpc>
            </a:pPr>
            <a:r>
              <a:rPr lang="zh-CN" altLang="en-US" sz="2400" b="1" smtClean="0">
                <a:solidFill>
                  <a:srgbClr val="FF0000"/>
                </a:solidFill>
                <a:ea typeface="黑体" panose="02010609060101010101" pitchFamily="49" charset="-122"/>
              </a:rPr>
              <a:t>		</a:t>
            </a:r>
            <a:r>
              <a:rPr lang="en-US" altLang="zh-CN" sz="2400" b="1" smtClean="0">
                <a:solidFill>
                  <a:srgbClr val="FF0000"/>
                </a:solidFill>
                <a:ea typeface="宋体" panose="02010600030101010101" pitchFamily="2" charset="-122"/>
              </a:rPr>
              <a:t>n++ ;</a:t>
            </a:r>
          </a:p>
          <a:p>
            <a:pPr>
              <a:lnSpc>
                <a:spcPct val="90000"/>
              </a:lnSpc>
            </a:pPr>
            <a:r>
              <a:rPr lang="en-US" altLang="zh-CN" sz="2400" b="1" smtClean="0">
                <a:solidFill>
                  <a:srgbClr val="FF0000"/>
                </a:solidFill>
                <a:ea typeface="宋体" panose="02010600030101010101" pitchFamily="2" charset="-122"/>
              </a:rPr>
              <a:t>	} </a:t>
            </a:r>
            <a:r>
              <a:rPr lang="en-US" altLang="zh-CN" sz="2400" b="1" smtClean="0">
                <a:ea typeface="宋体" panose="02010600030101010101" pitchFamily="2" charset="-122"/>
              </a:rPr>
              <a:t>while ( </a:t>
            </a:r>
            <a:r>
              <a:rPr lang="en-US" altLang="zh-CN" sz="2400" b="1" smtClean="0">
                <a:solidFill>
                  <a:srgbClr val="0000FF"/>
                </a:solidFill>
                <a:ea typeface="宋体" panose="02010600030101010101" pitchFamily="2" charset="-122"/>
              </a:rPr>
              <a:t>n &lt;= 10</a:t>
            </a:r>
            <a:r>
              <a:rPr lang="en-US" altLang="zh-CN" sz="2400" b="1" smtClean="0">
                <a:ea typeface="宋体" panose="02010600030101010101" pitchFamily="2" charset="-122"/>
              </a:rPr>
              <a:t> ) ;                      </a:t>
            </a:r>
            <a:r>
              <a:rPr lang="en-US" altLang="zh-CN" sz="2400" b="1" smtClean="0">
                <a:solidFill>
                  <a:srgbClr val="0000FF"/>
                </a:solidFill>
                <a:ea typeface="宋体" panose="02010600030101010101" pitchFamily="2" charset="-122"/>
              </a:rPr>
              <a:t>//</a:t>
            </a:r>
            <a:r>
              <a:rPr lang="zh-CN" altLang="en-US" sz="2400" b="1" smtClean="0">
                <a:solidFill>
                  <a:srgbClr val="0000FF"/>
                </a:solidFill>
                <a:ea typeface="黑体" panose="02010609060101010101" pitchFamily="49" charset="-122"/>
              </a:rPr>
              <a:t>循环条件</a:t>
            </a:r>
            <a:endParaRPr lang="zh-CN" altLang="en-US" sz="2400" b="1" smtClean="0">
              <a:solidFill>
                <a:srgbClr val="FF0000"/>
              </a:solidFill>
              <a:ea typeface="黑体" panose="02010609060101010101" pitchFamily="49" charset="-122"/>
            </a:endParaRPr>
          </a:p>
          <a:p>
            <a:pPr>
              <a:lnSpc>
                <a:spcPct val="90000"/>
              </a:lnSpc>
            </a:pPr>
            <a:r>
              <a:rPr lang="zh-CN" altLang="en-US" sz="2400" b="1" smtClean="0">
                <a:ea typeface="黑体" panose="02010609060101010101" pitchFamily="49" charset="-122"/>
              </a:rPr>
              <a:t>	</a:t>
            </a:r>
            <a:r>
              <a:rPr lang="en-US" altLang="zh-CN" sz="2400" b="1" smtClean="0">
                <a:ea typeface="宋体" panose="02010600030101010101" pitchFamily="2" charset="-122"/>
              </a:rPr>
              <a:t>printf ( “Sum = %d \n”, sum ) ;</a:t>
            </a:r>
          </a:p>
          <a:p>
            <a:pPr>
              <a:lnSpc>
                <a:spcPct val="90000"/>
              </a:lnSpc>
            </a:pPr>
            <a:r>
              <a:rPr lang="en-US" altLang="zh-CN" sz="2400" b="1" smtClean="0">
                <a:ea typeface="宋体" panose="02010600030101010101" pitchFamily="2" charset="-122"/>
              </a:rPr>
              <a:t>	return 0;</a:t>
            </a:r>
          </a:p>
          <a:p>
            <a:pPr>
              <a:lnSpc>
                <a:spcPct val="90000"/>
              </a:lnSpc>
            </a:pPr>
            <a:r>
              <a:rPr lang="en-US" altLang="zh-CN" sz="2400" b="1" smtClean="0">
                <a:ea typeface="宋体" panose="02010600030101010101" pitchFamily="2" charset="-122"/>
              </a:rPr>
              <a:t>}</a:t>
            </a:r>
            <a:endParaRPr lang="zh-CN" altLang="en-US" smtClean="0">
              <a:ea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zh-CN" altLang="en-US" smtClean="0">
                <a:solidFill>
                  <a:schemeClr val="bg2"/>
                </a:solidFill>
              </a:rPr>
              <a:t>总结</a:t>
            </a:r>
          </a:p>
        </p:txBody>
      </p:sp>
      <p:sp>
        <p:nvSpPr>
          <p:cNvPr id="79875" name="Rectangle 3"/>
          <p:cNvSpPr>
            <a:spLocks noGrp="1" noChangeArrowheads="1"/>
          </p:cNvSpPr>
          <p:nvPr>
            <p:ph type="body" idx="1"/>
          </p:nvPr>
        </p:nvSpPr>
        <p:spPr>
          <a:xfrm>
            <a:off x="468313" y="1196975"/>
            <a:ext cx="8229600" cy="5111750"/>
          </a:xfrm>
        </p:spPr>
        <p:txBody>
          <a:bodyPr/>
          <a:lstStyle/>
          <a:p>
            <a:pPr>
              <a:buFont typeface="Wingdings" panose="05000000000000000000" pitchFamily="2" charset="2"/>
              <a:buChar char="p"/>
            </a:pPr>
            <a:r>
              <a:rPr lang="zh-CN" altLang="en-US" sz="2000" smtClean="0">
                <a:ea typeface="黑体" panose="02010609060101010101" pitchFamily="49" charset="-122"/>
              </a:rPr>
              <a:t>循环结构的特点是，在给定条件成立时，重复执行某程序段，直到条件不成立为止</a:t>
            </a:r>
          </a:p>
          <a:p>
            <a:pPr>
              <a:buFont typeface="Wingdings" panose="05000000000000000000" pitchFamily="2" charset="2"/>
              <a:buChar char="p"/>
            </a:pPr>
            <a:r>
              <a:rPr kumimoji="1" lang="en-US" altLang="zh-CN" sz="2000" smtClean="0">
                <a:solidFill>
                  <a:srgbClr val="0000FF"/>
                </a:solidFill>
                <a:ea typeface="宋体" panose="02010600030101010101" pitchFamily="2" charset="-122"/>
              </a:rPr>
              <a:t>while</a:t>
            </a:r>
            <a:r>
              <a:rPr kumimoji="1" lang="zh-CN" altLang="en-US" sz="2000" smtClean="0">
                <a:ea typeface="黑体" panose="02010609060101010101" pitchFamily="49" charset="-122"/>
              </a:rPr>
              <a:t>和</a:t>
            </a:r>
            <a:r>
              <a:rPr kumimoji="1" lang="en-US" altLang="zh-CN" sz="2000" smtClean="0">
                <a:solidFill>
                  <a:srgbClr val="0000FF"/>
                </a:solidFill>
                <a:ea typeface="宋体" panose="02010600030101010101" pitchFamily="2" charset="-122"/>
              </a:rPr>
              <a:t>do-while</a:t>
            </a:r>
            <a:r>
              <a:rPr kumimoji="1" lang="zh-CN" altLang="en-US" sz="2000" smtClean="0">
                <a:ea typeface="黑体" panose="02010609060101010101" pitchFamily="49" charset="-122"/>
              </a:rPr>
              <a:t>语句的表达式只有</a:t>
            </a:r>
            <a:r>
              <a:rPr kumimoji="1" lang="zh-CN" altLang="en-US" sz="2000" smtClean="0">
                <a:solidFill>
                  <a:srgbClr val="FF0000"/>
                </a:solidFill>
                <a:ea typeface="黑体" panose="02010609060101010101" pitchFamily="49" charset="-122"/>
              </a:rPr>
              <a:t>一个</a:t>
            </a:r>
            <a:r>
              <a:rPr kumimoji="1" lang="zh-CN" altLang="en-US" sz="2000" smtClean="0">
                <a:ea typeface="黑体" panose="02010609060101010101" pitchFamily="49" charset="-122"/>
              </a:rPr>
              <a:t>，</a:t>
            </a:r>
            <a:r>
              <a:rPr kumimoji="1" lang="en-US" altLang="zh-CN" sz="2000" smtClean="0">
                <a:solidFill>
                  <a:srgbClr val="0000CC"/>
                </a:solidFill>
                <a:ea typeface="宋体" panose="02010600030101010101" pitchFamily="2" charset="-122"/>
              </a:rPr>
              <a:t>for</a:t>
            </a:r>
            <a:r>
              <a:rPr kumimoji="1" lang="zh-CN" altLang="en-US" sz="2000" smtClean="0">
                <a:ea typeface="黑体" panose="02010609060101010101" pitchFamily="49" charset="-122"/>
              </a:rPr>
              <a:t>语句有</a:t>
            </a:r>
            <a:r>
              <a:rPr kumimoji="1" lang="zh-CN" altLang="en-US" sz="2000" smtClean="0">
                <a:solidFill>
                  <a:srgbClr val="FF0000"/>
                </a:solidFill>
                <a:ea typeface="黑体" panose="02010609060101010101" pitchFamily="49" charset="-122"/>
              </a:rPr>
              <a:t>三个</a:t>
            </a:r>
            <a:r>
              <a:rPr kumimoji="1" lang="zh-CN" altLang="en-US" sz="2000" smtClean="0">
                <a:ea typeface="黑体" panose="02010609060101010101" pitchFamily="49" charset="-122"/>
              </a:rPr>
              <a:t>；</a:t>
            </a:r>
            <a:endParaRPr kumimoji="1" lang="zh-CN" altLang="en-US" sz="2000" smtClean="0">
              <a:solidFill>
                <a:srgbClr val="0000FF"/>
              </a:solidFill>
              <a:ea typeface="黑体" panose="02010609060101010101" pitchFamily="49" charset="-122"/>
            </a:endParaRPr>
          </a:p>
          <a:p>
            <a:pPr>
              <a:buFont typeface="Wingdings" panose="05000000000000000000" pitchFamily="2" charset="2"/>
              <a:buChar char="p"/>
            </a:pPr>
            <a:r>
              <a:rPr kumimoji="1" lang="en-US" altLang="zh-CN" sz="2000" smtClean="0">
                <a:solidFill>
                  <a:srgbClr val="0000FF"/>
                </a:solidFill>
                <a:ea typeface="宋体" panose="02010600030101010101" pitchFamily="2" charset="-122"/>
              </a:rPr>
              <a:t>While</a:t>
            </a:r>
            <a:r>
              <a:rPr kumimoji="1" lang="zh-CN" altLang="en-US" sz="2000" smtClean="0">
                <a:ea typeface="黑体" panose="02010609060101010101" pitchFamily="49" charset="-122"/>
              </a:rPr>
              <a:t>和</a:t>
            </a:r>
            <a:r>
              <a:rPr kumimoji="1" lang="en-US" altLang="zh-CN" sz="2000" smtClean="0">
                <a:solidFill>
                  <a:srgbClr val="0000FF"/>
                </a:solidFill>
                <a:ea typeface="宋体" panose="02010600030101010101" pitchFamily="2" charset="-122"/>
              </a:rPr>
              <a:t>for</a:t>
            </a:r>
            <a:r>
              <a:rPr kumimoji="1" lang="zh-CN" altLang="en-US" sz="2000" smtClean="0">
                <a:ea typeface="黑体" panose="02010609060101010101" pitchFamily="49" charset="-122"/>
              </a:rPr>
              <a:t>语句</a:t>
            </a:r>
            <a:r>
              <a:rPr kumimoji="1" lang="zh-CN" altLang="en-US" sz="2000" smtClean="0">
                <a:solidFill>
                  <a:srgbClr val="FF0000"/>
                </a:solidFill>
                <a:ea typeface="黑体" panose="02010609060101010101" pitchFamily="49" charset="-122"/>
              </a:rPr>
              <a:t>先判断循环条件后执行循环体</a:t>
            </a:r>
            <a:r>
              <a:rPr kumimoji="1" lang="zh-CN" altLang="en-US" sz="2000" smtClean="0">
                <a:ea typeface="黑体" panose="02010609060101010101" pitchFamily="49" charset="-122"/>
              </a:rPr>
              <a:t>，</a:t>
            </a:r>
            <a:br>
              <a:rPr kumimoji="1" lang="zh-CN" altLang="en-US" sz="2000" smtClean="0">
                <a:ea typeface="黑体" panose="02010609060101010101" pitchFamily="49" charset="-122"/>
              </a:rPr>
            </a:br>
            <a:r>
              <a:rPr kumimoji="1" lang="en-US" altLang="zh-CN" sz="2000" smtClean="0">
                <a:solidFill>
                  <a:srgbClr val="0000FF"/>
                </a:solidFill>
                <a:ea typeface="宋体" panose="02010600030101010101" pitchFamily="2" charset="-122"/>
              </a:rPr>
              <a:t>do-while</a:t>
            </a:r>
            <a:r>
              <a:rPr kumimoji="1" lang="zh-CN" altLang="en-US" sz="2000" smtClean="0">
                <a:ea typeface="黑体" panose="02010609060101010101" pitchFamily="49" charset="-122"/>
              </a:rPr>
              <a:t>语句</a:t>
            </a:r>
            <a:r>
              <a:rPr kumimoji="1" lang="zh-CN" altLang="en-US" sz="2000" smtClean="0">
                <a:solidFill>
                  <a:srgbClr val="FF0000"/>
                </a:solidFill>
                <a:ea typeface="黑体" panose="02010609060101010101" pitchFamily="49" charset="-122"/>
              </a:rPr>
              <a:t>先执行循环体后判断循环条件</a:t>
            </a:r>
            <a:r>
              <a:rPr kumimoji="1" lang="en-US" altLang="zh-CN" sz="2000" smtClean="0">
                <a:ea typeface="宋体" panose="02010600030101010101" pitchFamily="2" charset="-122"/>
              </a:rPr>
              <a:t>;</a:t>
            </a:r>
            <a:endParaRPr kumimoji="1" lang="en-US" altLang="zh-CN" sz="2000" smtClean="0">
              <a:solidFill>
                <a:srgbClr val="0000FF"/>
              </a:solidFill>
              <a:ea typeface="宋体" panose="02010600030101010101" pitchFamily="2" charset="-122"/>
            </a:endParaRPr>
          </a:p>
          <a:p>
            <a:pPr>
              <a:buFont typeface="Wingdings" panose="05000000000000000000" pitchFamily="2" charset="2"/>
              <a:buChar char="p"/>
            </a:pPr>
            <a:r>
              <a:rPr kumimoji="1" lang="en-US" altLang="zh-CN" sz="2000" smtClean="0">
                <a:solidFill>
                  <a:srgbClr val="0000FF"/>
                </a:solidFill>
                <a:ea typeface="宋体" panose="02010600030101010101" pitchFamily="2" charset="-122"/>
              </a:rPr>
              <a:t>While</a:t>
            </a:r>
            <a:r>
              <a:rPr kumimoji="1" lang="zh-CN" altLang="en-US" sz="2000" smtClean="0">
                <a:ea typeface="黑体" panose="02010609060101010101" pitchFamily="49" charset="-122"/>
              </a:rPr>
              <a:t>语句多用于</a:t>
            </a:r>
            <a:r>
              <a:rPr kumimoji="1" lang="zh-CN" altLang="en-US" sz="2000" smtClean="0">
                <a:solidFill>
                  <a:srgbClr val="FF0000"/>
                </a:solidFill>
                <a:ea typeface="黑体" panose="02010609060101010101" pitchFamily="49" charset="-122"/>
              </a:rPr>
              <a:t>循环次数不确定</a:t>
            </a:r>
            <a:r>
              <a:rPr kumimoji="1" lang="zh-CN" altLang="en-US" sz="2000" smtClean="0">
                <a:ea typeface="黑体" panose="02010609060101010101" pitchFamily="49" charset="-122"/>
              </a:rPr>
              <a:t>的情况，</a:t>
            </a:r>
            <a:r>
              <a:rPr kumimoji="1" lang="zh-CN" altLang="en-US" sz="2000" smtClean="0">
                <a:solidFill>
                  <a:srgbClr val="0000FF"/>
                </a:solidFill>
                <a:ea typeface="黑体" panose="02010609060101010101" pitchFamily="49" charset="-122"/>
              </a:rPr>
              <a:t/>
            </a:r>
            <a:br>
              <a:rPr kumimoji="1" lang="zh-CN" altLang="en-US" sz="2000" smtClean="0">
                <a:solidFill>
                  <a:srgbClr val="0000FF"/>
                </a:solidFill>
                <a:ea typeface="黑体" panose="02010609060101010101" pitchFamily="49" charset="-122"/>
              </a:rPr>
            </a:br>
            <a:r>
              <a:rPr kumimoji="1" lang="en-US" altLang="zh-CN" sz="2000" smtClean="0">
                <a:solidFill>
                  <a:srgbClr val="0000FF"/>
                </a:solidFill>
                <a:ea typeface="宋体" panose="02010600030101010101" pitchFamily="2" charset="-122"/>
              </a:rPr>
              <a:t>do-while</a:t>
            </a:r>
            <a:r>
              <a:rPr kumimoji="1" lang="zh-CN" altLang="en-US" sz="2000" smtClean="0">
                <a:ea typeface="黑体" panose="02010609060101010101" pitchFamily="49" charset="-122"/>
              </a:rPr>
              <a:t>语句多用于</a:t>
            </a:r>
            <a:r>
              <a:rPr kumimoji="1" lang="zh-CN" altLang="en-US" sz="2000" smtClean="0">
                <a:solidFill>
                  <a:srgbClr val="FF0000"/>
                </a:solidFill>
                <a:ea typeface="黑体" panose="02010609060101010101" pitchFamily="49" charset="-122"/>
              </a:rPr>
              <a:t>至少要循环一次</a:t>
            </a:r>
            <a:r>
              <a:rPr kumimoji="1" lang="zh-CN" altLang="en-US" sz="2000" smtClean="0">
                <a:ea typeface="黑体" panose="02010609060101010101" pitchFamily="49" charset="-122"/>
              </a:rPr>
              <a:t>的情况，</a:t>
            </a:r>
            <a:r>
              <a:rPr kumimoji="1" lang="zh-CN" altLang="en-US" sz="2000" smtClean="0">
                <a:solidFill>
                  <a:srgbClr val="0000FF"/>
                </a:solidFill>
                <a:ea typeface="黑体" panose="02010609060101010101" pitchFamily="49" charset="-122"/>
              </a:rPr>
              <a:t/>
            </a:r>
            <a:br>
              <a:rPr kumimoji="1" lang="zh-CN" altLang="en-US" sz="2000" smtClean="0">
                <a:solidFill>
                  <a:srgbClr val="0000FF"/>
                </a:solidFill>
                <a:ea typeface="黑体" panose="02010609060101010101" pitchFamily="49" charset="-122"/>
              </a:rPr>
            </a:br>
            <a:r>
              <a:rPr kumimoji="1" lang="en-US" altLang="zh-CN" sz="2000" smtClean="0">
                <a:solidFill>
                  <a:srgbClr val="0000FF"/>
                </a:solidFill>
                <a:ea typeface="宋体" panose="02010600030101010101" pitchFamily="2" charset="-122"/>
              </a:rPr>
              <a:t>for</a:t>
            </a:r>
            <a:r>
              <a:rPr kumimoji="1" lang="zh-CN" altLang="en-US" sz="2000" smtClean="0">
                <a:ea typeface="黑体" panose="02010609060101010101" pitchFamily="49" charset="-122"/>
              </a:rPr>
              <a:t>语句多用于要</a:t>
            </a:r>
            <a:r>
              <a:rPr kumimoji="1" lang="zh-CN" altLang="en-US" sz="2000" smtClean="0">
                <a:solidFill>
                  <a:srgbClr val="FF0000"/>
                </a:solidFill>
                <a:ea typeface="黑体" panose="02010609060101010101" pitchFamily="49" charset="-122"/>
              </a:rPr>
              <a:t>循环次数固定</a:t>
            </a:r>
            <a:r>
              <a:rPr kumimoji="1" lang="zh-CN" altLang="en-US" sz="2000" smtClean="0">
                <a:ea typeface="黑体" panose="02010609060101010101" pitchFamily="49" charset="-122"/>
              </a:rPr>
              <a:t>的情况</a:t>
            </a:r>
            <a:r>
              <a:rPr kumimoji="1" lang="en-US" altLang="zh-CN" sz="2000" smtClean="0">
                <a:ea typeface="宋体" panose="02010600030101010101" pitchFamily="2" charset="-122"/>
              </a:rPr>
              <a:t>;</a:t>
            </a:r>
          </a:p>
          <a:p>
            <a:pPr>
              <a:buFont typeface="Wingdings" panose="05000000000000000000" pitchFamily="2" charset="2"/>
              <a:buChar char="p"/>
            </a:pPr>
            <a:r>
              <a:rPr lang="zh-CN" altLang="en-US" sz="2000" smtClean="0">
                <a:ea typeface="黑体" panose="02010609060101010101" pitchFamily="49" charset="-122"/>
              </a:rPr>
              <a:t>在循环中，需要修改循环变量的值以改变循环条件，否则有可能形成死循环</a:t>
            </a:r>
          </a:p>
          <a:p>
            <a:pPr>
              <a:buFont typeface="Wingdings" panose="05000000000000000000" pitchFamily="2" charset="2"/>
              <a:buChar char="p"/>
            </a:pPr>
            <a:r>
              <a:rPr lang="zh-CN" altLang="en-US" sz="2000" smtClean="0">
                <a:ea typeface="黑体" panose="02010609060101010101" pitchFamily="49" charset="-122"/>
              </a:rPr>
              <a:t>循环嵌套必须将内层循环完整的包含在外层循环中</a:t>
            </a:r>
          </a:p>
          <a:p>
            <a:pPr>
              <a:buFont typeface="Wingdings" panose="05000000000000000000" pitchFamily="2" charset="2"/>
              <a:buChar char="p"/>
            </a:pPr>
            <a:r>
              <a:rPr lang="en-US" altLang="zh-CN" sz="2000" smtClean="0">
                <a:ea typeface="宋体" panose="02010600030101010101" pitchFamily="2" charset="-122"/>
              </a:rPr>
              <a:t>break </a:t>
            </a:r>
            <a:r>
              <a:rPr lang="zh-CN" altLang="en-US" sz="2000" smtClean="0">
                <a:ea typeface="黑体" panose="02010609060101010101" pitchFamily="49" charset="-122"/>
              </a:rPr>
              <a:t>语句是直接终止循环，将控制转向循环后面的语句</a:t>
            </a:r>
          </a:p>
          <a:p>
            <a:pPr>
              <a:buFont typeface="Wingdings" panose="05000000000000000000" pitchFamily="2" charset="2"/>
              <a:buChar char="p"/>
            </a:pPr>
            <a:r>
              <a:rPr lang="en-US" altLang="zh-CN" sz="2000" smtClean="0">
                <a:ea typeface="宋体" panose="02010600030101010101" pitchFamily="2" charset="-122"/>
              </a:rPr>
              <a:t>continue </a:t>
            </a:r>
            <a:r>
              <a:rPr lang="zh-CN" altLang="en-US" sz="2000" smtClean="0">
                <a:ea typeface="黑体" panose="02010609060101010101" pitchFamily="49" charset="-122"/>
              </a:rPr>
              <a:t>语句跳过循环体中剩余的语句而执行下一次循环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14338" y="476250"/>
            <a:ext cx="8229600" cy="5381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45791" dir="8778596" algn="ctr" rotWithShape="0">
                    <a:schemeClr val="bg2"/>
                  </a:outerShdw>
                </a:effectLst>
              </a14:hiddenEffects>
            </a:ext>
          </a:extLst>
        </p:spPr>
        <p:txBody>
          <a:bodyPr anchor="b"/>
          <a:lstStyle/>
          <a:p>
            <a:r>
              <a:rPr lang="en-US" altLang="zh-CN" smtClean="0">
                <a:solidFill>
                  <a:schemeClr val="bg2"/>
                </a:solidFill>
              </a:rPr>
              <a:t>while </a:t>
            </a:r>
            <a:r>
              <a:rPr lang="zh-CN" altLang="en-US" smtClean="0">
                <a:solidFill>
                  <a:schemeClr val="bg2"/>
                </a:solidFill>
              </a:rPr>
              <a:t>循环</a:t>
            </a:r>
            <a:r>
              <a:rPr lang="zh-CN" altLang="en-US" b="0" smtClean="0">
                <a:solidFill>
                  <a:schemeClr val="tx1"/>
                </a:solidFill>
              </a:rPr>
              <a:t> </a:t>
            </a:r>
          </a:p>
        </p:txBody>
      </p:sp>
      <p:sp>
        <p:nvSpPr>
          <p:cNvPr id="154627" name="Text Box 3"/>
          <p:cNvSpPr txBox="1">
            <a:spLocks noChangeArrowheads="1"/>
          </p:cNvSpPr>
          <p:nvPr/>
        </p:nvSpPr>
        <p:spPr bwMode="auto">
          <a:xfrm>
            <a:off x="533400" y="1817688"/>
            <a:ext cx="4089400" cy="16383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lnSpc>
                <a:spcPct val="105000"/>
              </a:lnSpc>
              <a:spcBef>
                <a:spcPct val="0"/>
              </a:spcBef>
              <a:buClrTx/>
              <a:buFontTx/>
              <a:buNone/>
            </a:pPr>
            <a:r>
              <a:rPr lang="en-US" altLang="zh-CN" sz="2400" b="1">
                <a:solidFill>
                  <a:schemeClr val="hlink"/>
                </a:solidFill>
                <a:latin typeface="Arial" panose="020B0604020202020204" pitchFamily="34" charset="0"/>
                <a:ea typeface="楷体_GB2312" pitchFamily="49" charset="-122"/>
              </a:rPr>
              <a:t>while (</a:t>
            </a:r>
            <a:r>
              <a:rPr lang="zh-CN" altLang="en-US" sz="2400">
                <a:solidFill>
                  <a:schemeClr val="hlink"/>
                </a:solidFill>
                <a:latin typeface="Arial" panose="020B0604020202020204" pitchFamily="34" charset="0"/>
                <a:ea typeface="黑体" panose="02010609060101010101" pitchFamily="49" charset="-122"/>
              </a:rPr>
              <a:t>表达式</a:t>
            </a:r>
            <a:r>
              <a:rPr lang="en-US" altLang="zh-CN" sz="2400" b="1">
                <a:solidFill>
                  <a:schemeClr val="hlink"/>
                </a:solidFill>
                <a:latin typeface="Arial" panose="020B0604020202020204" pitchFamily="34" charset="0"/>
                <a:ea typeface="楷体_GB2312" pitchFamily="49" charset="-122"/>
              </a:rPr>
              <a:t>)</a:t>
            </a:r>
          </a:p>
          <a:p>
            <a:pPr eaLnBrk="1" hangingPunct="1">
              <a:lnSpc>
                <a:spcPct val="105000"/>
              </a:lnSpc>
              <a:spcBef>
                <a:spcPct val="0"/>
              </a:spcBef>
              <a:buClrTx/>
              <a:buFontTx/>
              <a:buNone/>
            </a:pPr>
            <a:r>
              <a:rPr lang="en-US" altLang="zh-CN" sz="2400" b="1">
                <a:solidFill>
                  <a:schemeClr val="hlink"/>
                </a:solidFill>
                <a:latin typeface="Arial" panose="020B0604020202020204" pitchFamily="34" charset="0"/>
                <a:ea typeface="楷体_GB2312" pitchFamily="49" charset="-122"/>
              </a:rPr>
              <a:t>{</a:t>
            </a:r>
          </a:p>
          <a:p>
            <a:pPr eaLnBrk="1" hangingPunct="1">
              <a:lnSpc>
                <a:spcPct val="105000"/>
              </a:lnSpc>
              <a:spcBef>
                <a:spcPct val="0"/>
              </a:spcBef>
              <a:buClrTx/>
              <a:buFontTx/>
              <a:buNone/>
            </a:pPr>
            <a:r>
              <a:rPr lang="en-US" altLang="zh-CN" sz="2400" b="1">
                <a:solidFill>
                  <a:schemeClr val="hlink"/>
                </a:solidFill>
                <a:latin typeface="Arial" panose="020B0604020202020204" pitchFamily="34" charset="0"/>
                <a:ea typeface="楷体_GB2312" pitchFamily="49" charset="-122"/>
              </a:rPr>
              <a:t>     </a:t>
            </a:r>
            <a:r>
              <a:rPr lang="zh-CN" altLang="en-US" sz="2400">
                <a:solidFill>
                  <a:schemeClr val="hlink"/>
                </a:solidFill>
                <a:latin typeface="Arial" panose="020B0604020202020204" pitchFamily="34" charset="0"/>
                <a:ea typeface="黑体" panose="02010609060101010101" pitchFamily="49" charset="-122"/>
              </a:rPr>
              <a:t>语句</a:t>
            </a:r>
            <a:r>
              <a:rPr lang="en-US" altLang="zh-CN" sz="2400" b="1">
                <a:solidFill>
                  <a:schemeClr val="hlink"/>
                </a:solidFill>
                <a:latin typeface="Arial" panose="020B0604020202020204" pitchFamily="34" charset="0"/>
                <a:ea typeface="楷体_GB2312" pitchFamily="49" charset="-122"/>
              </a:rPr>
              <a:t>;</a:t>
            </a:r>
          </a:p>
          <a:p>
            <a:pPr eaLnBrk="1" hangingPunct="1">
              <a:lnSpc>
                <a:spcPct val="105000"/>
              </a:lnSpc>
              <a:spcBef>
                <a:spcPct val="0"/>
              </a:spcBef>
              <a:buClrTx/>
              <a:buFontTx/>
              <a:buNone/>
            </a:pPr>
            <a:r>
              <a:rPr lang="en-US" altLang="zh-CN" sz="2400" b="1">
                <a:solidFill>
                  <a:schemeClr val="hlink"/>
                </a:solidFill>
                <a:latin typeface="Arial" panose="020B0604020202020204" pitchFamily="34" charset="0"/>
                <a:ea typeface="楷体_GB2312" pitchFamily="49" charset="-122"/>
              </a:rPr>
              <a:t>}</a:t>
            </a:r>
          </a:p>
        </p:txBody>
      </p:sp>
      <p:sp>
        <p:nvSpPr>
          <p:cNvPr id="154628" name="Text Box 4"/>
          <p:cNvSpPr txBox="1">
            <a:spLocks noChangeArrowheads="1"/>
          </p:cNvSpPr>
          <p:nvPr/>
        </p:nvSpPr>
        <p:spPr bwMode="auto">
          <a:xfrm>
            <a:off x="533400" y="1371600"/>
            <a:ext cx="4095750" cy="376238"/>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en-US" altLang="zh-CN" sz="1800" b="1">
                <a:latin typeface="Arial" panose="020B0604020202020204" pitchFamily="34" charset="0"/>
              </a:rPr>
              <a:t>while </a:t>
            </a:r>
            <a:r>
              <a:rPr lang="zh-CN" altLang="en-US" sz="1800">
                <a:latin typeface="Arial" panose="020B0604020202020204" pitchFamily="34" charset="0"/>
                <a:ea typeface="黑体" panose="02010609060101010101" pitchFamily="49" charset="-122"/>
              </a:rPr>
              <a:t>循环的一般语法</a:t>
            </a:r>
            <a:r>
              <a:rPr lang="zh-CN" altLang="en-US" sz="1800" b="1">
                <a:latin typeface="Arial" panose="020B0604020202020204" pitchFamily="34" charset="0"/>
              </a:rPr>
              <a:t>：</a:t>
            </a:r>
          </a:p>
        </p:txBody>
      </p:sp>
      <p:sp>
        <p:nvSpPr>
          <p:cNvPr id="154629" name="Text Box 5"/>
          <p:cNvSpPr txBox="1">
            <a:spLocks noChangeArrowheads="1"/>
          </p:cNvSpPr>
          <p:nvPr/>
        </p:nvSpPr>
        <p:spPr bwMode="auto">
          <a:xfrm>
            <a:off x="2843213" y="4005263"/>
            <a:ext cx="4038600" cy="202723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pt-BR" altLang="pt-BR">
                <a:solidFill>
                  <a:schemeClr val="bg2"/>
                </a:solidFill>
                <a:latin typeface="Arial" panose="020B0604020202020204" pitchFamily="34" charset="0"/>
              </a:rPr>
              <a:t>s=0;</a:t>
            </a:r>
          </a:p>
          <a:p>
            <a:pPr eaLnBrk="1" hangingPunct="1">
              <a:defRPr/>
            </a:pPr>
            <a:r>
              <a:rPr lang="pt-BR" altLang="pt-BR">
                <a:solidFill>
                  <a:schemeClr val="bg2"/>
                </a:solidFill>
                <a:latin typeface="Arial" panose="020B0604020202020204" pitchFamily="34" charset="0"/>
              </a:rPr>
              <a:t> n=1;</a:t>
            </a:r>
          </a:p>
          <a:p>
            <a:pPr eaLnBrk="1" hangingPunct="1">
              <a:defRPr/>
            </a:pPr>
            <a:r>
              <a:rPr lang="pt-BR" altLang="pt-BR">
                <a:latin typeface="Arial" panose="020B0604020202020204" pitchFamily="34" charset="0"/>
              </a:rPr>
              <a:t> </a:t>
            </a:r>
            <a:r>
              <a:rPr lang="pt-BR" altLang="pt-BR" b="1">
                <a:solidFill>
                  <a:srgbClr val="FF0000"/>
                </a:solidFill>
                <a:effectLst>
                  <a:outerShdw blurRad="38100" dist="38100" dir="2700000" algn="tl">
                    <a:srgbClr val="000000"/>
                  </a:outerShdw>
                </a:effectLst>
                <a:latin typeface="Arial" panose="020B0604020202020204" pitchFamily="34" charset="0"/>
              </a:rPr>
              <a:t>while (n&lt;=10)</a:t>
            </a:r>
          </a:p>
          <a:p>
            <a:pPr eaLnBrk="1" hangingPunct="1">
              <a:defRPr/>
            </a:pPr>
            <a:r>
              <a:rPr lang="pt-BR" altLang="pt-BR" b="1">
                <a:solidFill>
                  <a:srgbClr val="FF0000"/>
                </a:solidFill>
                <a:effectLst>
                  <a:outerShdw blurRad="38100" dist="38100" dir="2700000" algn="tl">
                    <a:srgbClr val="000000"/>
                  </a:outerShdw>
                </a:effectLst>
                <a:latin typeface="Arial" panose="020B0604020202020204" pitchFamily="34" charset="0"/>
              </a:rPr>
              <a:t> {</a:t>
            </a:r>
          </a:p>
          <a:p>
            <a:pPr eaLnBrk="1" hangingPunct="1">
              <a:defRPr/>
            </a:pPr>
            <a:r>
              <a:rPr lang="pt-BR" altLang="pt-BR" b="1">
                <a:solidFill>
                  <a:srgbClr val="FF0000"/>
                </a:solidFill>
                <a:effectLst>
                  <a:outerShdw blurRad="38100" dist="38100" dir="2700000" algn="tl">
                    <a:srgbClr val="000000"/>
                  </a:outerShdw>
                </a:effectLst>
                <a:latin typeface="Arial" panose="020B0604020202020204" pitchFamily="34" charset="0"/>
              </a:rPr>
              <a:t>  s=s+n;</a:t>
            </a:r>
          </a:p>
          <a:p>
            <a:pPr eaLnBrk="1" hangingPunct="1">
              <a:defRPr/>
            </a:pPr>
            <a:r>
              <a:rPr lang="pt-BR" altLang="pt-BR" b="1">
                <a:solidFill>
                  <a:srgbClr val="FF0000"/>
                </a:solidFill>
                <a:effectLst>
                  <a:outerShdw blurRad="38100" dist="38100" dir="2700000" algn="tl">
                    <a:srgbClr val="000000"/>
                  </a:outerShdw>
                </a:effectLst>
                <a:latin typeface="Arial" panose="020B0604020202020204" pitchFamily="34" charset="0"/>
              </a:rPr>
              <a:t>  n=n+1;</a:t>
            </a:r>
          </a:p>
          <a:p>
            <a:pPr eaLnBrk="1" hangingPunct="1">
              <a:defRPr/>
            </a:pPr>
            <a:r>
              <a:rPr lang="pt-BR" altLang="pt-BR" b="1">
                <a:solidFill>
                  <a:srgbClr val="FF0000"/>
                </a:solidFill>
                <a:effectLst>
                  <a:outerShdw blurRad="38100" dist="38100" dir="2700000" algn="tl">
                    <a:srgbClr val="000000"/>
                  </a:outerShdw>
                </a:effectLst>
                <a:latin typeface="Arial" panose="020B0604020202020204" pitchFamily="34" charset="0"/>
              </a:rPr>
              <a:t> }</a:t>
            </a:r>
          </a:p>
        </p:txBody>
      </p:sp>
      <p:sp>
        <p:nvSpPr>
          <p:cNvPr id="154630" name="Text Box 6"/>
          <p:cNvSpPr txBox="1">
            <a:spLocks noChangeArrowheads="1"/>
          </p:cNvSpPr>
          <p:nvPr/>
        </p:nvSpPr>
        <p:spPr bwMode="auto">
          <a:xfrm>
            <a:off x="4859338" y="1803400"/>
            <a:ext cx="4056062" cy="1625600"/>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zh-CN" altLang="en-US" sz="2000">
                <a:solidFill>
                  <a:srgbClr val="0066FF"/>
                </a:solidFill>
                <a:latin typeface="黑体" panose="02010609060101010101" pitchFamily="49" charset="-122"/>
                <a:ea typeface="黑体" panose="02010609060101010101" pitchFamily="49" charset="-122"/>
              </a:rPr>
              <a:t>计算表达式的值，当值为真</a:t>
            </a:r>
            <a:r>
              <a:rPr lang="en-US" altLang="zh-CN" sz="2000">
                <a:solidFill>
                  <a:srgbClr val="0066FF"/>
                </a:solidFill>
                <a:latin typeface="黑体" panose="02010609060101010101" pitchFamily="49" charset="-122"/>
                <a:ea typeface="黑体" panose="02010609060101010101" pitchFamily="49" charset="-122"/>
              </a:rPr>
              <a:t>(</a:t>
            </a:r>
            <a:r>
              <a:rPr lang="zh-CN" altLang="en-US" sz="2000">
                <a:solidFill>
                  <a:srgbClr val="0066FF"/>
                </a:solidFill>
                <a:latin typeface="黑体" panose="02010609060101010101" pitchFamily="49" charset="-122"/>
                <a:ea typeface="黑体" panose="02010609060101010101" pitchFamily="49" charset="-122"/>
              </a:rPr>
              <a:t>非</a:t>
            </a:r>
            <a:r>
              <a:rPr lang="en-US" altLang="zh-CN" sz="2000">
                <a:solidFill>
                  <a:srgbClr val="0066FF"/>
                </a:solidFill>
                <a:latin typeface="黑体" panose="02010609060101010101" pitchFamily="49" charset="-122"/>
                <a:ea typeface="黑体" panose="02010609060101010101" pitchFamily="49" charset="-122"/>
              </a:rPr>
              <a:t>0)</a:t>
            </a:r>
            <a:r>
              <a:rPr lang="zh-CN" altLang="en-US" sz="2000">
                <a:solidFill>
                  <a:srgbClr val="0066FF"/>
                </a:solidFill>
                <a:latin typeface="黑体" panose="02010609060101010101" pitchFamily="49" charset="-122"/>
                <a:ea typeface="黑体" panose="02010609060101010101" pitchFamily="49" charset="-122"/>
              </a:rPr>
              <a:t>时，执行循环体语句，一旦条件为假，就停止执行循环体。如果条件在开始时就为假，那么不执行循环体语句直接退出循环。</a:t>
            </a:r>
            <a:r>
              <a:rPr lang="zh-CN" altLang="en-US" sz="1800" b="1">
                <a:solidFill>
                  <a:schemeClr val="tx1"/>
                </a:solidFill>
                <a:latin typeface="Arial" panose="020B0604020202020204" pitchFamily="34" charset="0"/>
              </a:rPr>
              <a:t> </a:t>
            </a:r>
          </a:p>
        </p:txBody>
      </p:sp>
      <p:sp>
        <p:nvSpPr>
          <p:cNvPr id="154631" name="Text Box 7"/>
          <p:cNvSpPr txBox="1">
            <a:spLocks noChangeArrowheads="1"/>
          </p:cNvSpPr>
          <p:nvPr/>
        </p:nvSpPr>
        <p:spPr bwMode="auto">
          <a:xfrm>
            <a:off x="4859338" y="1341438"/>
            <a:ext cx="4056062" cy="376237"/>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zh-CN" altLang="en-US" sz="1800">
                <a:latin typeface="Arial" panose="020B0604020202020204" pitchFamily="34" charset="0"/>
                <a:ea typeface="黑体" panose="02010609060101010101" pitchFamily="49" charset="-122"/>
              </a:rPr>
              <a:t>工作原理</a:t>
            </a:r>
          </a:p>
        </p:txBody>
      </p:sp>
      <p:sp>
        <p:nvSpPr>
          <p:cNvPr id="154632" name="Text Box 8"/>
          <p:cNvSpPr txBox="1">
            <a:spLocks noChangeArrowheads="1"/>
          </p:cNvSpPr>
          <p:nvPr/>
        </p:nvSpPr>
        <p:spPr bwMode="auto">
          <a:xfrm>
            <a:off x="2843213" y="3573463"/>
            <a:ext cx="4056062" cy="376237"/>
          </a:xfrm>
          <a:prstGeom prst="rect">
            <a:avLst/>
          </a:prstGeom>
          <a:solidFill>
            <a:srgbClr val="FFCC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algn="ctr" eaLnBrk="1" hangingPunct="1">
              <a:spcBef>
                <a:spcPct val="0"/>
              </a:spcBef>
              <a:buClrTx/>
              <a:buFontTx/>
              <a:buNone/>
            </a:pPr>
            <a:r>
              <a:rPr lang="zh-CN" altLang="en-US" sz="1800">
                <a:latin typeface="Arial" panose="020B0604020202020204" pitchFamily="34" charset="0"/>
                <a:ea typeface="黑体" panose="02010609060101010101" pitchFamily="49" charset="-122"/>
              </a:rPr>
              <a:t>示例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p:cTn id="7" dur="500" fill="hold"/>
                                        <p:tgtEl>
                                          <p:spTgt spid="154628"/>
                                        </p:tgtEl>
                                        <p:attrNameLst>
                                          <p:attrName>ppt_x</p:attrName>
                                        </p:attrNameLst>
                                      </p:cBhvr>
                                      <p:tavLst>
                                        <p:tav tm="0">
                                          <p:val>
                                            <p:strVal val="#ppt_x-#ppt_w/2"/>
                                          </p:val>
                                        </p:tav>
                                        <p:tav tm="100000">
                                          <p:val>
                                            <p:strVal val="#ppt_x"/>
                                          </p:val>
                                        </p:tav>
                                      </p:tavLst>
                                    </p:anim>
                                    <p:anim calcmode="lin" valueType="num">
                                      <p:cBhvr>
                                        <p:cTn id="8" dur="500" fill="hold"/>
                                        <p:tgtEl>
                                          <p:spTgt spid="154628"/>
                                        </p:tgtEl>
                                        <p:attrNameLst>
                                          <p:attrName>ppt_y</p:attrName>
                                        </p:attrNameLst>
                                      </p:cBhvr>
                                      <p:tavLst>
                                        <p:tav tm="0">
                                          <p:val>
                                            <p:strVal val="#ppt_y"/>
                                          </p:val>
                                        </p:tav>
                                        <p:tav tm="100000">
                                          <p:val>
                                            <p:strVal val="#ppt_y"/>
                                          </p:val>
                                        </p:tav>
                                      </p:tavLst>
                                    </p:anim>
                                    <p:anim calcmode="lin" valueType="num">
                                      <p:cBhvr>
                                        <p:cTn id="9" dur="500" fill="hold"/>
                                        <p:tgtEl>
                                          <p:spTgt spid="154628"/>
                                        </p:tgtEl>
                                        <p:attrNameLst>
                                          <p:attrName>ppt_w</p:attrName>
                                        </p:attrNameLst>
                                      </p:cBhvr>
                                      <p:tavLst>
                                        <p:tav tm="0">
                                          <p:val>
                                            <p:fltVal val="0"/>
                                          </p:val>
                                        </p:tav>
                                        <p:tav tm="100000">
                                          <p:val>
                                            <p:strVal val="#ppt_w"/>
                                          </p:val>
                                        </p:tav>
                                      </p:tavLst>
                                    </p:anim>
                                    <p:anim calcmode="lin" valueType="num">
                                      <p:cBhvr>
                                        <p:cTn id="10" dur="500" fill="hold"/>
                                        <p:tgtEl>
                                          <p:spTgt spid="154628"/>
                                        </p:tgtEl>
                                        <p:attrNameLst>
                                          <p:attrName>ppt_h</p:attrName>
                                        </p:attrNameLst>
                                      </p:cBhvr>
                                      <p:tavLst>
                                        <p:tav tm="0">
                                          <p:val>
                                            <p:strVal val="#ppt_h"/>
                                          </p:val>
                                        </p:tav>
                                        <p:tav tm="100000">
                                          <p:val>
                                            <p:strVal val="#ppt_h"/>
                                          </p:val>
                                        </p:tav>
                                      </p:tavLst>
                                    </p:anim>
                                  </p:childTnLst>
                                </p:cTn>
                              </p:par>
                              <p:par>
                                <p:cTn id="11" presetID="10" presetClass="entr" presetSubtype="0" fill="hold" grpId="0" nodeType="withEffect">
                                  <p:stCondLst>
                                    <p:cond delay="0"/>
                                  </p:stCondLst>
                                  <p:childTnLst>
                                    <p:set>
                                      <p:cBhvr>
                                        <p:cTn id="12" dur="1" fill="hold">
                                          <p:stCondLst>
                                            <p:cond delay="0"/>
                                          </p:stCondLst>
                                        </p:cTn>
                                        <p:tgtEl>
                                          <p:spTgt spid="154627"/>
                                        </p:tgtEl>
                                        <p:attrNameLst>
                                          <p:attrName>style.visibility</p:attrName>
                                        </p:attrNameLst>
                                      </p:cBhvr>
                                      <p:to>
                                        <p:strVal val="visible"/>
                                      </p:to>
                                    </p:set>
                                    <p:animEffect transition="in" filter="fade">
                                      <p:cBhvr>
                                        <p:cTn id="13" dur="1000"/>
                                        <p:tgtEl>
                                          <p:spTgt spid="154627"/>
                                        </p:tgtEl>
                                      </p:cBhvr>
                                    </p:animEffect>
                                  </p:childTnLst>
                                </p:cTn>
                              </p:par>
                            </p:childTnLst>
                          </p:cTn>
                        </p:par>
                        <p:par>
                          <p:cTn id="14" fill="hold" nodeType="afterGroup">
                            <p:stCondLst>
                              <p:cond delay="1000"/>
                            </p:stCondLst>
                            <p:childTnLst>
                              <p:par>
                                <p:cTn id="15" presetID="17" presetClass="entr" presetSubtype="2" fill="hold" grpId="0" nodeType="afterEffect">
                                  <p:stCondLst>
                                    <p:cond delay="0"/>
                                  </p:stCondLst>
                                  <p:childTnLst>
                                    <p:set>
                                      <p:cBhvr>
                                        <p:cTn id="16" dur="1" fill="hold">
                                          <p:stCondLst>
                                            <p:cond delay="0"/>
                                          </p:stCondLst>
                                        </p:cTn>
                                        <p:tgtEl>
                                          <p:spTgt spid="154631"/>
                                        </p:tgtEl>
                                        <p:attrNameLst>
                                          <p:attrName>style.visibility</p:attrName>
                                        </p:attrNameLst>
                                      </p:cBhvr>
                                      <p:to>
                                        <p:strVal val="visible"/>
                                      </p:to>
                                    </p:set>
                                    <p:anim calcmode="lin" valueType="num">
                                      <p:cBhvr>
                                        <p:cTn id="17" dur="500" fill="hold"/>
                                        <p:tgtEl>
                                          <p:spTgt spid="154631"/>
                                        </p:tgtEl>
                                        <p:attrNameLst>
                                          <p:attrName>ppt_x</p:attrName>
                                        </p:attrNameLst>
                                      </p:cBhvr>
                                      <p:tavLst>
                                        <p:tav tm="0">
                                          <p:val>
                                            <p:strVal val="#ppt_x+#ppt_w/2"/>
                                          </p:val>
                                        </p:tav>
                                        <p:tav tm="100000">
                                          <p:val>
                                            <p:strVal val="#ppt_x"/>
                                          </p:val>
                                        </p:tav>
                                      </p:tavLst>
                                    </p:anim>
                                    <p:anim calcmode="lin" valueType="num">
                                      <p:cBhvr>
                                        <p:cTn id="18" dur="500" fill="hold"/>
                                        <p:tgtEl>
                                          <p:spTgt spid="154631"/>
                                        </p:tgtEl>
                                        <p:attrNameLst>
                                          <p:attrName>ppt_y</p:attrName>
                                        </p:attrNameLst>
                                      </p:cBhvr>
                                      <p:tavLst>
                                        <p:tav tm="0">
                                          <p:val>
                                            <p:strVal val="#ppt_y"/>
                                          </p:val>
                                        </p:tav>
                                        <p:tav tm="100000">
                                          <p:val>
                                            <p:strVal val="#ppt_y"/>
                                          </p:val>
                                        </p:tav>
                                      </p:tavLst>
                                    </p:anim>
                                    <p:anim calcmode="lin" valueType="num">
                                      <p:cBhvr>
                                        <p:cTn id="19" dur="500" fill="hold"/>
                                        <p:tgtEl>
                                          <p:spTgt spid="154631"/>
                                        </p:tgtEl>
                                        <p:attrNameLst>
                                          <p:attrName>ppt_w</p:attrName>
                                        </p:attrNameLst>
                                      </p:cBhvr>
                                      <p:tavLst>
                                        <p:tav tm="0">
                                          <p:val>
                                            <p:fltVal val="0"/>
                                          </p:val>
                                        </p:tav>
                                        <p:tav tm="100000">
                                          <p:val>
                                            <p:strVal val="#ppt_w"/>
                                          </p:val>
                                        </p:tav>
                                      </p:tavLst>
                                    </p:anim>
                                    <p:anim calcmode="lin" valueType="num">
                                      <p:cBhvr>
                                        <p:cTn id="20" dur="500" fill="hold"/>
                                        <p:tgtEl>
                                          <p:spTgt spid="154631"/>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154630"/>
                                        </p:tgtEl>
                                        <p:attrNameLst>
                                          <p:attrName>style.visibility</p:attrName>
                                        </p:attrNameLst>
                                      </p:cBhvr>
                                      <p:to>
                                        <p:strVal val="visible"/>
                                      </p:to>
                                    </p:set>
                                    <p:animEffect transition="in" filter="fade">
                                      <p:cBhvr>
                                        <p:cTn id="24" dur="1000"/>
                                        <p:tgtEl>
                                          <p:spTgt spid="15463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8" fill="hold" grpId="0" nodeType="clickEffect">
                                  <p:stCondLst>
                                    <p:cond delay="0"/>
                                  </p:stCondLst>
                                  <p:childTnLst>
                                    <p:set>
                                      <p:cBhvr>
                                        <p:cTn id="28" dur="1" fill="hold">
                                          <p:stCondLst>
                                            <p:cond delay="0"/>
                                          </p:stCondLst>
                                        </p:cTn>
                                        <p:tgtEl>
                                          <p:spTgt spid="154632"/>
                                        </p:tgtEl>
                                        <p:attrNameLst>
                                          <p:attrName>style.visibility</p:attrName>
                                        </p:attrNameLst>
                                      </p:cBhvr>
                                      <p:to>
                                        <p:strVal val="visible"/>
                                      </p:to>
                                    </p:set>
                                    <p:anim calcmode="lin" valueType="num">
                                      <p:cBhvr>
                                        <p:cTn id="29" dur="500" fill="hold"/>
                                        <p:tgtEl>
                                          <p:spTgt spid="154632"/>
                                        </p:tgtEl>
                                        <p:attrNameLst>
                                          <p:attrName>ppt_x</p:attrName>
                                        </p:attrNameLst>
                                      </p:cBhvr>
                                      <p:tavLst>
                                        <p:tav tm="0">
                                          <p:val>
                                            <p:strVal val="#ppt_x-#ppt_w/2"/>
                                          </p:val>
                                        </p:tav>
                                        <p:tav tm="100000">
                                          <p:val>
                                            <p:strVal val="#ppt_x"/>
                                          </p:val>
                                        </p:tav>
                                      </p:tavLst>
                                    </p:anim>
                                    <p:anim calcmode="lin" valueType="num">
                                      <p:cBhvr>
                                        <p:cTn id="30" dur="500" fill="hold"/>
                                        <p:tgtEl>
                                          <p:spTgt spid="154632"/>
                                        </p:tgtEl>
                                        <p:attrNameLst>
                                          <p:attrName>ppt_y</p:attrName>
                                        </p:attrNameLst>
                                      </p:cBhvr>
                                      <p:tavLst>
                                        <p:tav tm="0">
                                          <p:val>
                                            <p:strVal val="#ppt_y"/>
                                          </p:val>
                                        </p:tav>
                                        <p:tav tm="100000">
                                          <p:val>
                                            <p:strVal val="#ppt_y"/>
                                          </p:val>
                                        </p:tav>
                                      </p:tavLst>
                                    </p:anim>
                                    <p:anim calcmode="lin" valueType="num">
                                      <p:cBhvr>
                                        <p:cTn id="31" dur="500" fill="hold"/>
                                        <p:tgtEl>
                                          <p:spTgt spid="154632"/>
                                        </p:tgtEl>
                                        <p:attrNameLst>
                                          <p:attrName>ppt_w</p:attrName>
                                        </p:attrNameLst>
                                      </p:cBhvr>
                                      <p:tavLst>
                                        <p:tav tm="0">
                                          <p:val>
                                            <p:fltVal val="0"/>
                                          </p:val>
                                        </p:tav>
                                        <p:tav tm="100000">
                                          <p:val>
                                            <p:strVal val="#ppt_w"/>
                                          </p:val>
                                        </p:tav>
                                      </p:tavLst>
                                    </p:anim>
                                    <p:anim calcmode="lin" valueType="num">
                                      <p:cBhvr>
                                        <p:cTn id="32" dur="500" fill="hold"/>
                                        <p:tgtEl>
                                          <p:spTgt spid="154632"/>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500"/>
                            </p:stCondLst>
                            <p:childTnLst>
                              <p:par>
                                <p:cTn id="34" presetID="27" presetClass="entr" presetSubtype="0" fill="hold" grpId="0" nodeType="afterEffect">
                                  <p:stCondLst>
                                    <p:cond delay="0"/>
                                  </p:stCondLst>
                                  <p:iterate type="lt">
                                    <p:tmPct val="50000"/>
                                  </p:iterate>
                                  <p:childTnLst>
                                    <p:set>
                                      <p:cBhvr>
                                        <p:cTn id="35" dur="1" fill="hold">
                                          <p:stCondLst>
                                            <p:cond delay="0"/>
                                          </p:stCondLst>
                                        </p:cTn>
                                        <p:tgtEl>
                                          <p:spTgt spid="154629"/>
                                        </p:tgtEl>
                                        <p:attrNameLst>
                                          <p:attrName>style.visibility</p:attrName>
                                        </p:attrNameLst>
                                      </p:cBhvr>
                                      <p:to>
                                        <p:strVal val="visible"/>
                                      </p:to>
                                    </p:set>
                                    <p:anim calcmode="discrete" valueType="clr">
                                      <p:cBhvr override="childStyle">
                                        <p:cTn id="36" dur="80"/>
                                        <p:tgtEl>
                                          <p:spTgt spid="154629"/>
                                        </p:tgtEl>
                                        <p:attrNameLst>
                                          <p:attrName>style.color</p:attrName>
                                        </p:attrNameLst>
                                      </p:cBhvr>
                                      <p:tavLst>
                                        <p:tav tm="0">
                                          <p:val>
                                            <p:clrVal>
                                              <a:schemeClr val="accent2"/>
                                            </p:clrVal>
                                          </p:val>
                                        </p:tav>
                                        <p:tav tm="50000">
                                          <p:val>
                                            <p:clrVal>
                                              <a:schemeClr val="hlink"/>
                                            </p:clrVal>
                                          </p:val>
                                        </p:tav>
                                      </p:tavLst>
                                    </p:anim>
                                    <p:anim calcmode="discrete" valueType="clr">
                                      <p:cBhvr>
                                        <p:cTn id="37" dur="80"/>
                                        <p:tgtEl>
                                          <p:spTgt spid="154629"/>
                                        </p:tgtEl>
                                        <p:attrNameLst>
                                          <p:attrName>fillcolor</p:attrName>
                                        </p:attrNameLst>
                                      </p:cBhvr>
                                      <p:tavLst>
                                        <p:tav tm="0">
                                          <p:val>
                                            <p:clrVal>
                                              <a:schemeClr val="accent2"/>
                                            </p:clrVal>
                                          </p:val>
                                        </p:tav>
                                        <p:tav tm="50000">
                                          <p:val>
                                            <p:clrVal>
                                              <a:schemeClr val="hlink"/>
                                            </p:clrVal>
                                          </p:val>
                                        </p:tav>
                                      </p:tavLst>
                                    </p:anim>
                                    <p:set>
                                      <p:cBhvr>
                                        <p:cTn id="38" dur="80"/>
                                        <p:tgtEl>
                                          <p:spTgt spid="15462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nimBg="1"/>
      <p:bldP spid="154628" grpId="0" animBg="1"/>
      <p:bldP spid="154629" grpId="0" animBg="1"/>
      <p:bldP spid="154630" grpId="0" animBg="1"/>
      <p:bldP spid="154631" grpId="0" animBg="1"/>
      <p:bldP spid="1546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179388" y="1196975"/>
            <a:ext cx="6337300" cy="4824413"/>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en-US" altLang="zh-CN" sz="2400" b="1">
                <a:solidFill>
                  <a:srgbClr val="000000"/>
                </a:solidFill>
                <a:latin typeface="Arial" panose="020B0604020202020204" pitchFamily="34" charset="0"/>
                <a:cs typeface="Courier New" panose="02070309020205020404" pitchFamily="49" charset="0"/>
              </a:rPr>
              <a:t>//while</a:t>
            </a:r>
            <a:r>
              <a:rPr lang="zh-CN" altLang="en-US" sz="2400" b="1">
                <a:solidFill>
                  <a:srgbClr val="000000"/>
                </a:solidFill>
                <a:latin typeface="Arial" panose="020B0604020202020204" pitchFamily="34" charset="0"/>
                <a:cs typeface="Courier New" panose="02070309020205020404" pitchFamily="49" charset="0"/>
              </a:rPr>
              <a:t>循环示例</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#include &lt;stdio.h&gt;</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int main ()</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    int </a:t>
            </a:r>
            <a:r>
              <a:rPr lang="en-US" altLang="zh-CN" sz="2400" b="1">
                <a:solidFill>
                  <a:srgbClr val="FF0000"/>
                </a:solidFill>
                <a:effectLst>
                  <a:outerShdw blurRad="38100" dist="38100" dir="2700000" algn="tl">
                    <a:srgbClr val="000000"/>
                  </a:outerShdw>
                </a:effectLst>
                <a:latin typeface="Arial" panose="020B0604020202020204" pitchFamily="34" charset="0"/>
                <a:cs typeface="Courier New" panose="02070309020205020404" pitchFamily="49" charset="0"/>
              </a:rPr>
              <a:t>num=1</a:t>
            </a:r>
            <a:r>
              <a:rPr lang="en-US" altLang="zh-CN" sz="2400" b="1">
                <a:solidFill>
                  <a:srgbClr val="000000"/>
                </a:solidFill>
                <a:latin typeface="Arial" panose="020B0604020202020204" pitchFamily="34" charset="0"/>
                <a:cs typeface="Courier New" panose="02070309020205020404" pitchFamily="49" charset="0"/>
              </a:rPr>
              <a:t>,result;</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    while (</a:t>
            </a:r>
            <a:r>
              <a:rPr lang="en-US" altLang="zh-CN" sz="2400" b="1">
                <a:solidFill>
                  <a:srgbClr val="FF0000"/>
                </a:solidFill>
                <a:effectLst>
                  <a:outerShdw blurRad="38100" dist="38100" dir="2700000" algn="tl">
                    <a:srgbClr val="000000"/>
                  </a:outerShdw>
                </a:effectLst>
                <a:latin typeface="Arial" panose="020B0604020202020204" pitchFamily="34" charset="0"/>
                <a:cs typeface="Courier New" panose="02070309020205020404" pitchFamily="49" charset="0"/>
              </a:rPr>
              <a:t>num&lt;=10</a:t>
            </a:r>
            <a:r>
              <a:rPr lang="en-US" altLang="zh-CN" sz="2400" b="1">
                <a:solidFill>
                  <a:srgbClr val="000000"/>
                </a:solidFill>
                <a:latin typeface="Arial" panose="020B0604020202020204" pitchFamily="34" charset="0"/>
                <a:cs typeface="Courier New" panose="02070309020205020404" pitchFamily="49" charset="0"/>
              </a:rPr>
              <a:t>)</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    {</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       result=num*10;</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       printf("%d </a:t>
            </a:r>
            <a:r>
              <a:rPr lang="en-US" altLang="zh-CN" sz="2400" b="1">
                <a:solidFill>
                  <a:srgbClr val="000000"/>
                </a:solidFill>
                <a:latin typeface="Courier New" panose="02070309020205020404" pitchFamily="49" charset="0"/>
                <a:cs typeface="Courier New" panose="02070309020205020404" pitchFamily="49" charset="0"/>
              </a:rPr>
              <a:t>×</a:t>
            </a:r>
            <a:r>
              <a:rPr lang="en-US" altLang="zh-CN" sz="2400" b="1">
                <a:solidFill>
                  <a:srgbClr val="000000"/>
                </a:solidFill>
                <a:latin typeface="Arial" panose="020B0604020202020204" pitchFamily="34" charset="0"/>
                <a:cs typeface="Courier New" panose="02070309020205020404" pitchFamily="49" charset="0"/>
              </a:rPr>
              <a:t> 10 </a:t>
            </a:r>
            <a:r>
              <a:rPr lang="zh-CN" altLang="en-US" sz="2400" b="1">
                <a:solidFill>
                  <a:srgbClr val="000000"/>
                </a:solidFill>
                <a:latin typeface="Courier New" panose="02070309020205020404" pitchFamily="49" charset="0"/>
                <a:cs typeface="Courier New" panose="02070309020205020404" pitchFamily="49" charset="0"/>
              </a:rPr>
              <a:t>＝</a:t>
            </a:r>
            <a:r>
              <a:rPr lang="zh-CN" altLang="en-US" sz="2400" b="1">
                <a:solidFill>
                  <a:srgbClr val="000000"/>
                </a:solidFill>
                <a:latin typeface="Arial" panose="020B0604020202020204" pitchFamily="34" charset="0"/>
                <a:cs typeface="Courier New" panose="02070309020205020404" pitchFamily="49" charset="0"/>
              </a:rPr>
              <a:t> </a:t>
            </a:r>
            <a:r>
              <a:rPr lang="en-US" altLang="zh-CN" sz="2400" b="1">
                <a:solidFill>
                  <a:srgbClr val="000000"/>
                </a:solidFill>
                <a:latin typeface="Arial" panose="020B0604020202020204" pitchFamily="34" charset="0"/>
                <a:cs typeface="Courier New" panose="02070309020205020404" pitchFamily="49" charset="0"/>
              </a:rPr>
              <a:t>%d \n",num,result);</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       </a:t>
            </a:r>
            <a:r>
              <a:rPr lang="en-US" altLang="zh-CN" sz="2400" b="1">
                <a:solidFill>
                  <a:srgbClr val="FF0000"/>
                </a:solidFill>
                <a:effectLst>
                  <a:outerShdw blurRad="38100" dist="38100" dir="2700000" algn="tl">
                    <a:srgbClr val="000000"/>
                  </a:outerShdw>
                </a:effectLst>
                <a:latin typeface="Arial" panose="020B0604020202020204" pitchFamily="34" charset="0"/>
                <a:cs typeface="Courier New" panose="02070309020205020404" pitchFamily="49" charset="0"/>
              </a:rPr>
              <a:t>num++;</a:t>
            </a:r>
            <a:r>
              <a:rPr lang="en-US" altLang="zh-CN" sz="2400" b="1">
                <a:solidFill>
                  <a:srgbClr val="000000"/>
                </a:solidFill>
                <a:latin typeface="Arial" panose="020B0604020202020204" pitchFamily="34" charset="0"/>
                <a:cs typeface="Courier New" panose="02070309020205020404" pitchFamily="49" charset="0"/>
              </a:rPr>
              <a:t> </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     }</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     return 0;</a:t>
            </a:r>
          </a:p>
          <a:p>
            <a:pPr eaLnBrk="1" hangingPunct="1">
              <a:defRPr/>
            </a:pPr>
            <a:r>
              <a:rPr lang="en-US" altLang="zh-CN" sz="2400" b="1">
                <a:solidFill>
                  <a:srgbClr val="000000"/>
                </a:solidFill>
                <a:latin typeface="Arial" panose="020B0604020202020204" pitchFamily="34" charset="0"/>
                <a:cs typeface="Courier New" panose="02070309020205020404" pitchFamily="49" charset="0"/>
              </a:rPr>
              <a:t>}</a:t>
            </a:r>
          </a:p>
        </p:txBody>
      </p:sp>
      <p:sp>
        <p:nvSpPr>
          <p:cNvPr id="10243" name="Rectangle 3"/>
          <p:cNvSpPr>
            <a:spLocks noGrp="1" noChangeArrowheads="1"/>
          </p:cNvSpPr>
          <p:nvPr>
            <p:ph type="title"/>
          </p:nvPr>
        </p:nvSpPr>
        <p:spPr/>
        <p:txBody>
          <a:bodyPr/>
          <a:lstStyle/>
          <a:p>
            <a:r>
              <a:rPr lang="en-US" altLang="zh-CN" b="1" smtClean="0">
                <a:solidFill>
                  <a:schemeClr val="bg2"/>
                </a:solidFill>
              </a:rPr>
              <a:t>while </a:t>
            </a:r>
            <a:r>
              <a:rPr lang="zh-CN" altLang="en-US" b="1" smtClean="0">
                <a:solidFill>
                  <a:schemeClr val="bg2"/>
                </a:solidFill>
              </a:rPr>
              <a:t>循环示例</a:t>
            </a:r>
            <a:r>
              <a:rPr lang="en-US" altLang="zh-CN" b="1" smtClean="0">
                <a:solidFill>
                  <a:schemeClr val="bg2"/>
                </a:solidFill>
              </a:rPr>
              <a:t>—</a:t>
            </a:r>
            <a:r>
              <a:rPr lang="zh-CN" altLang="en-US" b="1" smtClean="0">
                <a:solidFill>
                  <a:srgbClr val="FF0000"/>
                </a:solidFill>
              </a:rPr>
              <a:t>程序流程图</a:t>
            </a:r>
          </a:p>
        </p:txBody>
      </p:sp>
      <p:graphicFrame>
        <p:nvGraphicFramePr>
          <p:cNvPr id="155652" name="Object 4"/>
          <p:cNvGraphicFramePr>
            <a:graphicFrameLocks noGrp="1" noChangeAspect="1"/>
          </p:cNvGraphicFramePr>
          <p:nvPr>
            <p:ph sz="half" idx="2"/>
          </p:nvPr>
        </p:nvGraphicFramePr>
        <p:xfrm>
          <a:off x="5861050" y="1125538"/>
          <a:ext cx="3282950" cy="5099050"/>
        </p:xfrm>
        <a:graphic>
          <a:graphicData uri="http://schemas.openxmlformats.org/presentationml/2006/ole">
            <mc:AlternateContent xmlns:mc="http://schemas.openxmlformats.org/markup-compatibility/2006">
              <mc:Choice xmlns:v="urn:schemas-microsoft-com:vml" Requires="v">
                <p:oleObj spid="_x0000_s10252" name="Visio" r:id="rId3" imgW="2174443" imgH="3378098" progId="Visio.Drawing.11">
                  <p:embed/>
                </p:oleObj>
              </mc:Choice>
              <mc:Fallback>
                <p:oleObj name="Visio" r:id="rId3" imgW="2174443" imgH="3378098"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050" y="1125538"/>
                        <a:ext cx="3282950" cy="5099050"/>
                      </a:xfrm>
                      <a:prstGeom prst="rect">
                        <a:avLst/>
                      </a:prstGeom>
                      <a:noFill/>
                      <a:ln>
                        <a:noFill/>
                      </a:ln>
                      <a:effectLst/>
                      <a:extLst>
                        <a:ext uri="{909E8E84-426E-40DD-AFC4-6F175D3DCCD1}">
                          <a14:hiddenFill xmlns:a14="http://schemas.microsoft.com/office/drawing/2010/main">
                            <a:gradFill rotWithShape="1">
                              <a:gsLst>
                                <a:gs pos="0">
                                  <a:srgbClr val="FF9900"/>
                                </a:gs>
                                <a:gs pos="50000">
                                  <a:srgbClr val="FFFFFF"/>
                                </a:gs>
                                <a:gs pos="100000">
                                  <a:srgbClr val="FF9900"/>
                                </a:gs>
                              </a:gsLst>
                              <a:lin ang="5400000" scaled="1"/>
                            </a:gradFill>
                          </a14:hiddenFill>
                        </a:ext>
                        <a:ext uri="{91240B29-F687-4F45-9708-019B960494DF}">
                          <a14:hiddenLine xmlns:a14="http://schemas.microsoft.com/office/drawing/2010/main" w="9525" cap="flat" cmpd="sng" algn="ctr">
                            <a:solidFill>
                              <a:srgbClr val="FF0000"/>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155652"/>
                                        </p:tgtEl>
                                        <p:attrNameLst>
                                          <p:attrName>style.visibility</p:attrName>
                                        </p:attrNameLst>
                                      </p:cBhvr>
                                      <p:to>
                                        <p:strVal val="visible"/>
                                      </p:to>
                                    </p:set>
                                    <p:anim calcmode="lin" valueType="num">
                                      <p:cBhvr additive="base">
                                        <p:cTn id="7" dur="500" fill="hold"/>
                                        <p:tgtEl>
                                          <p:spTgt spid="155652"/>
                                        </p:tgtEl>
                                        <p:attrNameLst>
                                          <p:attrName>ppt_x</p:attrName>
                                        </p:attrNameLst>
                                      </p:cBhvr>
                                      <p:tavLst>
                                        <p:tav tm="0">
                                          <p:val>
                                            <p:strVal val="1+#ppt_w/2"/>
                                          </p:val>
                                        </p:tav>
                                        <p:tav tm="100000">
                                          <p:val>
                                            <p:strVal val="#ppt_x"/>
                                          </p:val>
                                        </p:tav>
                                      </p:tavLst>
                                    </p:anim>
                                    <p:anim calcmode="lin" valueType="num">
                                      <p:cBhvr additive="base">
                                        <p:cTn id="8" dur="500" fill="hold"/>
                                        <p:tgtEl>
                                          <p:spTgt spid="1556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r>
              <a:rPr lang="en-US" altLang="zh-CN" b="1" smtClean="0">
                <a:solidFill>
                  <a:schemeClr val="bg2"/>
                </a:solidFill>
              </a:rPr>
              <a:t>while </a:t>
            </a:r>
            <a:r>
              <a:rPr lang="zh-CN" altLang="en-US" b="1" smtClean="0">
                <a:solidFill>
                  <a:schemeClr val="bg2"/>
                </a:solidFill>
              </a:rPr>
              <a:t>循环</a:t>
            </a:r>
            <a:r>
              <a:rPr lang="zh-CN" altLang="en-US" b="1" smtClean="0">
                <a:solidFill>
                  <a:srgbClr val="FF0000"/>
                </a:solidFill>
              </a:rPr>
              <a:t>练习</a:t>
            </a:r>
          </a:p>
        </p:txBody>
      </p:sp>
      <p:sp>
        <p:nvSpPr>
          <p:cNvPr id="11267" name="Rectangle 3"/>
          <p:cNvSpPr>
            <a:spLocks noGrp="1" noChangeArrowheads="1"/>
          </p:cNvSpPr>
          <p:nvPr>
            <p:ph type="body" sz="half" idx="1"/>
          </p:nvPr>
        </p:nvSpPr>
        <p:spPr>
          <a:xfrm>
            <a:off x="457200" y="1600200"/>
            <a:ext cx="7570788" cy="4525963"/>
          </a:xfrm>
        </p:spPr>
        <p:txBody>
          <a:bodyPr/>
          <a:lstStyle/>
          <a:p>
            <a:pPr marL="0" indent="0">
              <a:lnSpc>
                <a:spcPct val="120000"/>
              </a:lnSpc>
            </a:pPr>
            <a:r>
              <a:rPr lang="zh-CN" altLang="en-US" smtClean="0">
                <a:ea typeface="黑体" panose="02010609060101010101" pitchFamily="49" charset="-122"/>
              </a:rPr>
              <a:t>问题描述：</a:t>
            </a:r>
          </a:p>
          <a:p>
            <a:pPr marL="0" indent="0">
              <a:lnSpc>
                <a:spcPct val="120000"/>
              </a:lnSpc>
            </a:pPr>
            <a:r>
              <a:rPr lang="zh-CN" altLang="en-US" smtClean="0">
                <a:ea typeface="黑体" panose="02010609060101010101" pitchFamily="49" charset="-122"/>
              </a:rPr>
              <a:t>           </a:t>
            </a:r>
            <a:r>
              <a:rPr lang="zh-CN" altLang="hi-IN" smtClean="0">
                <a:ea typeface="黑体" panose="02010609060101010101" pitchFamily="49" charset="-122"/>
              </a:rPr>
              <a:t>写一个程序，要求它从摄氏温度</a:t>
            </a:r>
            <a:r>
              <a:rPr lang="hi-IN" altLang="zh-CN" smtClean="0"/>
              <a:t>0 </a:t>
            </a:r>
            <a:r>
              <a:rPr lang="zh-CN" altLang="en-US" smtClean="0">
                <a:ea typeface="黑体" panose="02010609060101010101" pitchFamily="49" charset="-122"/>
              </a:rPr>
              <a:t>度到</a:t>
            </a:r>
            <a:r>
              <a:rPr lang="hi-IN" altLang="zh-CN" smtClean="0"/>
              <a:t>250 </a:t>
            </a:r>
            <a:r>
              <a:rPr lang="zh-CN" altLang="en-US" smtClean="0">
                <a:ea typeface="黑体" panose="02010609060101010101" pitchFamily="49" charset="-122"/>
              </a:rPr>
              <a:t>度，每隔</a:t>
            </a:r>
            <a:r>
              <a:rPr lang="hi-IN" altLang="zh-CN" smtClean="0"/>
              <a:t>20 </a:t>
            </a:r>
            <a:r>
              <a:rPr lang="zh-CN" altLang="en-US" smtClean="0">
                <a:ea typeface="黑体" panose="02010609060101010101" pitchFamily="49" charset="-122"/>
              </a:rPr>
              <a:t>度为一项，输出一个摄氏温度与华氏温度的对照表。</a:t>
            </a:r>
          </a:p>
          <a:p>
            <a:pPr marL="0" indent="0">
              <a:lnSpc>
                <a:spcPct val="120000"/>
              </a:lnSpc>
            </a:pPr>
            <a:r>
              <a:rPr lang="zh-CN" altLang="en-US" smtClean="0">
                <a:ea typeface="黑体" panose="02010609060101010101" pitchFamily="49" charset="-122"/>
              </a:rPr>
              <a:t>        </a:t>
            </a:r>
          </a:p>
          <a:p>
            <a:pPr marL="0" indent="0">
              <a:lnSpc>
                <a:spcPct val="120000"/>
              </a:lnSpc>
            </a:pPr>
            <a:r>
              <a:rPr lang="zh-CN" altLang="en-US" smtClean="0">
                <a:ea typeface="黑体" panose="02010609060101010101" pitchFamily="49" charset="-122"/>
              </a:rPr>
              <a:t>    </a:t>
            </a:r>
          </a:p>
          <a:p>
            <a:pPr marL="0" indent="0"/>
            <a:endParaRPr lang="zh-CN" altLang="en-US" sz="2400" smtClean="0">
              <a:ea typeface="黑体" panose="02010609060101010101" pitchFamily="49" charset="-122"/>
            </a:endParaRPr>
          </a:p>
        </p:txBody>
      </p:sp>
      <p:graphicFrame>
        <p:nvGraphicFramePr>
          <p:cNvPr id="11268" name="Object 4"/>
          <p:cNvGraphicFramePr>
            <a:graphicFrameLocks noGrp="1" noChangeAspect="1"/>
          </p:cNvGraphicFramePr>
          <p:nvPr>
            <p:ph sz="half" idx="2"/>
          </p:nvPr>
        </p:nvGraphicFramePr>
        <p:xfrm>
          <a:off x="2268538" y="3716338"/>
          <a:ext cx="4038600" cy="1814512"/>
        </p:xfrm>
        <a:graphic>
          <a:graphicData uri="http://schemas.openxmlformats.org/presentationml/2006/ole">
            <mc:AlternateContent xmlns:mc="http://schemas.openxmlformats.org/markup-compatibility/2006">
              <mc:Choice xmlns:v="urn:schemas-microsoft-com:vml" Requires="v">
                <p:oleObj spid="_x0000_s11276" name="公式" r:id="rId3" imgW="875920" imgH="393529" progId="Equation.3">
                  <p:embed/>
                </p:oleObj>
              </mc:Choice>
              <mc:Fallback>
                <p:oleObj name="公式" r:id="rId3" imgW="875920"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716338"/>
                        <a:ext cx="4038600" cy="181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alpha val="50000"/>
                    </a:schemeClr>
                  </a:outerShdw>
                </a:effectLst>
              </a14:hiddenEffects>
            </a:ext>
          </a:extLst>
        </p:spPr>
        <p:txBody>
          <a:bodyPr/>
          <a:lstStyle/>
          <a:p>
            <a:r>
              <a:rPr lang="en-US" altLang="zh-CN" smtClean="0">
                <a:solidFill>
                  <a:schemeClr val="bg2"/>
                </a:solidFill>
              </a:rPr>
              <a:t>while </a:t>
            </a:r>
            <a:r>
              <a:rPr lang="zh-CN" altLang="en-US" smtClean="0">
                <a:solidFill>
                  <a:schemeClr val="bg2"/>
                </a:solidFill>
              </a:rPr>
              <a:t>循环</a:t>
            </a:r>
            <a:r>
              <a:rPr lang="zh-CN" altLang="en-US" smtClean="0">
                <a:solidFill>
                  <a:srgbClr val="FF0000"/>
                </a:solidFill>
              </a:rPr>
              <a:t>练习</a:t>
            </a:r>
            <a:endParaRPr lang="zh-CN" altLang="en-US" smtClean="0">
              <a:solidFill>
                <a:schemeClr val="bg2"/>
              </a:solidFill>
            </a:endParaRPr>
          </a:p>
        </p:txBody>
      </p:sp>
      <p:sp>
        <p:nvSpPr>
          <p:cNvPr id="157699" name="Rectangle 3"/>
          <p:cNvSpPr>
            <a:spLocks noChangeArrowheads="1"/>
          </p:cNvSpPr>
          <p:nvPr/>
        </p:nvSpPr>
        <p:spPr bwMode="auto">
          <a:xfrm>
            <a:off x="684213" y="1196975"/>
            <a:ext cx="8135937" cy="5256213"/>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A50021"/>
              </a:buClr>
              <a:buFont typeface="Wingdings" panose="05000000000000000000" pitchFamily="2" charset="2"/>
              <a:defRPr sz="2800">
                <a:solidFill>
                  <a:schemeClr val="bg2"/>
                </a:solidFill>
                <a:latin typeface="Times New Roman" panose="02020603050405020304" pitchFamily="18" charset="0"/>
              </a:defRPr>
            </a:lvl1pPr>
            <a:lvl2pPr marL="742950" indent="-285750">
              <a:spcBef>
                <a:spcPct val="20000"/>
              </a:spcBef>
              <a:buClr>
                <a:srgbClr val="A50021"/>
              </a:buClr>
              <a:buFont typeface="Wingdings" panose="05000000000000000000" pitchFamily="2" charset="2"/>
              <a:buChar char="q"/>
              <a:defRPr sz="2400">
                <a:solidFill>
                  <a:schemeClr val="bg2"/>
                </a:solidFill>
                <a:latin typeface="Times New Roman" panose="02020603050405020304" pitchFamily="18" charset="0"/>
              </a:defRPr>
            </a:lvl2pPr>
            <a:lvl3pPr marL="1143000" indent="-228600">
              <a:spcBef>
                <a:spcPct val="20000"/>
              </a:spcBef>
              <a:buClr>
                <a:srgbClr val="A50021"/>
              </a:buClr>
              <a:buFont typeface="Wingdings" panose="05000000000000000000" pitchFamily="2" charset="2"/>
              <a:buChar char="q"/>
              <a:defRPr sz="2000">
                <a:solidFill>
                  <a:schemeClr val="bg2"/>
                </a:solidFill>
                <a:latin typeface="Times New Roman" panose="02020603050405020304" pitchFamily="18" charset="0"/>
              </a:defRPr>
            </a:lvl3pPr>
            <a:lvl4pPr marL="1600200" indent="-228600">
              <a:spcBef>
                <a:spcPct val="20000"/>
              </a:spcBef>
              <a:buClr>
                <a:srgbClr val="A50021"/>
              </a:buClr>
              <a:buFont typeface="Wingdings" panose="05000000000000000000" pitchFamily="2" charset="2"/>
              <a:buChar char="q"/>
              <a:defRPr>
                <a:solidFill>
                  <a:schemeClr val="bg2"/>
                </a:solidFill>
                <a:latin typeface="Times New Roman" panose="02020603050405020304" pitchFamily="18" charset="0"/>
              </a:defRPr>
            </a:lvl4pPr>
            <a:lvl5pPr marL="2057400" indent="-228600">
              <a:spcBef>
                <a:spcPct val="20000"/>
              </a:spcBef>
              <a:buClr>
                <a:srgbClr val="A50021"/>
              </a:buClr>
              <a:buFont typeface="Wingdings" panose="05000000000000000000" pitchFamily="2" charset="2"/>
              <a:buChar char="q"/>
              <a:defRPr sz="1600">
                <a:solidFill>
                  <a:schemeClr val="bg2"/>
                </a:solidFill>
                <a:latin typeface="Times New Roman" panose="02020603050405020304" pitchFamily="18" charset="0"/>
              </a:defRPr>
            </a:lvl5pPr>
            <a:lvl6pPr marL="25146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6pPr>
            <a:lvl7pPr marL="29718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7pPr>
            <a:lvl8pPr marL="34290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8pPr>
            <a:lvl9pPr marL="3886200" indent="-228600" eaLnBrk="0" fontAlgn="base" hangingPunct="0">
              <a:spcBef>
                <a:spcPct val="20000"/>
              </a:spcBef>
              <a:spcAft>
                <a:spcPct val="0"/>
              </a:spcAft>
              <a:buClr>
                <a:srgbClr val="A50021"/>
              </a:buClr>
              <a:buFont typeface="Wingdings" panose="05000000000000000000" pitchFamily="2" charset="2"/>
              <a:buChar char="q"/>
              <a:defRPr sz="1600">
                <a:solidFill>
                  <a:schemeClr val="bg2"/>
                </a:solidFill>
                <a:latin typeface="Times New Roman" panose="02020603050405020304" pitchFamily="18" charset="0"/>
              </a:defRPr>
            </a:lvl9pPr>
          </a:lstStyle>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//chap6ex1.c</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#include  &lt;stdio.h&gt;</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int main ()</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int c=0;</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double f;</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while (</a:t>
            </a:r>
            <a:r>
              <a:rPr lang="en-US" altLang="zh-CN" sz="2400" b="1">
                <a:solidFill>
                  <a:srgbClr val="FF3300"/>
                </a:solidFill>
                <a:latin typeface="Courier" charset="0"/>
                <a:ea typeface="Courier" charset="0"/>
                <a:cs typeface="Courier New" panose="02070309020205020404" pitchFamily="49" charset="0"/>
              </a:rPr>
              <a:t>c &lt;= 250</a:t>
            </a:r>
            <a:r>
              <a:rPr lang="en-US" altLang="zh-CN" sz="2400" b="1">
                <a:solidFill>
                  <a:srgbClr val="000000"/>
                </a:solidFill>
                <a:latin typeface="Courier" charset="0"/>
                <a:ea typeface="Courier" charset="0"/>
                <a:cs typeface="Courier New" panose="02070309020205020404" pitchFamily="49" charset="0"/>
              </a:rPr>
              <a:t>)</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f=c * 9 / 5.0 + 32.0;</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printf("C = %d, F = %7.2f\n", c, f);</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a:t>
            </a:r>
            <a:r>
              <a:rPr lang="en-US" altLang="zh-CN" sz="2400" b="1">
                <a:solidFill>
                  <a:srgbClr val="FF3300"/>
                </a:solidFill>
                <a:latin typeface="Courier" charset="0"/>
                <a:ea typeface="Courier" charset="0"/>
                <a:cs typeface="Courier New" panose="02070309020205020404" pitchFamily="49" charset="0"/>
              </a:rPr>
              <a:t>c = c + 20;</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 </a:t>
            </a:r>
          </a:p>
          <a:p>
            <a:pPr eaLnBrk="1" hangingPunct="1">
              <a:spcBef>
                <a:spcPct val="0"/>
              </a:spcBef>
              <a:buClrTx/>
              <a:buFontTx/>
              <a:buNone/>
            </a:pPr>
            <a:r>
              <a:rPr lang="en-US" altLang="zh-CN" sz="2400" b="1">
                <a:solidFill>
                  <a:srgbClr val="000000"/>
                </a:solidFill>
                <a:latin typeface="Courier" charset="0"/>
                <a:ea typeface="Courier" charset="0"/>
                <a:cs typeface="Courier New" panose="02070309020205020404" pitchFamily="49" charset="0"/>
              </a:rPr>
              <a:t>   return 0;</a:t>
            </a:r>
            <a:endParaRPr lang="en-US" altLang="zh-CN" sz="2400" b="1">
              <a:solidFill>
                <a:srgbClr val="000000"/>
              </a:solidFill>
              <a:latin typeface="Arial" panose="020B0604020202020204" pitchFamily="34" charset="0"/>
              <a:ea typeface="Courier" charset="0"/>
              <a:cs typeface="Courier New" panose="02070309020205020404" pitchFamily="49" charset="0"/>
            </a:endParaRPr>
          </a:p>
          <a:p>
            <a:pPr eaLnBrk="1" hangingPunct="1">
              <a:spcBef>
                <a:spcPct val="0"/>
              </a:spcBef>
              <a:buClrTx/>
              <a:buFontTx/>
              <a:buNone/>
            </a:pPr>
            <a:r>
              <a:rPr lang="en-US" altLang="zh-CN" sz="2400" b="1">
                <a:solidFill>
                  <a:srgbClr val="000000"/>
                </a:solidFill>
                <a:latin typeface="Arial" panose="020B0604020202020204" pitchFamily="34" charset="0"/>
                <a:ea typeface="Courier" charset="0"/>
                <a:cs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 calcmode="lin" valueType="num">
                                      <p:cBhvr>
                                        <p:cTn id="7" dur="500" fill="hold"/>
                                        <p:tgtEl>
                                          <p:spTgt spid="157699"/>
                                        </p:tgtEl>
                                        <p:attrNameLst>
                                          <p:attrName>ppt_w</p:attrName>
                                        </p:attrNameLst>
                                      </p:cBhvr>
                                      <p:tavLst>
                                        <p:tav tm="0">
                                          <p:val>
                                            <p:fltVal val="0"/>
                                          </p:val>
                                        </p:tav>
                                        <p:tav tm="100000">
                                          <p:val>
                                            <p:strVal val="#ppt_w"/>
                                          </p:val>
                                        </p:tav>
                                      </p:tavLst>
                                    </p:anim>
                                    <p:anim calcmode="lin" valueType="num">
                                      <p:cBhvr>
                                        <p:cTn id="8" dur="500" fill="hold"/>
                                        <p:tgtEl>
                                          <p:spTgt spid="157699"/>
                                        </p:tgtEl>
                                        <p:attrNameLst>
                                          <p:attrName>ppt_h</p:attrName>
                                        </p:attrNameLst>
                                      </p:cBhvr>
                                      <p:tavLst>
                                        <p:tav tm="0">
                                          <p:val>
                                            <p:fltVal val="0"/>
                                          </p:val>
                                        </p:tav>
                                        <p:tav tm="100000">
                                          <p:val>
                                            <p:strVal val="#ppt_h"/>
                                          </p:val>
                                        </p:tav>
                                      </p:tavLst>
                                    </p:anim>
                                    <p:animEffect transition="in" filter="fade">
                                      <p:cBhvr>
                                        <p:cTn id="9" dur="5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nimBg="1"/>
    </p:bldLst>
  </p:timing>
</p:sld>
</file>

<file path=ppt/theme/theme1.xml><?xml version="1.0" encoding="utf-8"?>
<a:theme xmlns:a="http://schemas.openxmlformats.org/drawingml/2006/main" name="CHS Template">
  <a:themeElements>
    <a:clrScheme name="CHS 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CHS Template">
      <a:majorFont>
        <a:latin typeface="黑体"/>
        <a:ea typeface="黑体"/>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S 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CHS 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CHS 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CHS 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CHS 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CHS 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HS Template">
  <a:themeElements>
    <a:clrScheme name="1_CHS 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1_CHS Template">
      <a:majorFont>
        <a:latin typeface="黑体"/>
        <a:ea typeface="黑体"/>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HS Template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1_CHS Template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1_CHS Template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1_CHS Template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1_CHS Template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1_CHS Template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CHS Template</Template>
  <TotalTime>1489</TotalTime>
  <Pages>0</Pages>
  <Words>2807</Words>
  <Characters>0</Characters>
  <Application>Microsoft Office PowerPoint</Application>
  <DocSecurity>0</DocSecurity>
  <PresentationFormat>全屏显示(4:3)</PresentationFormat>
  <Lines>0</Lines>
  <Paragraphs>629</Paragraphs>
  <Slides>50</Slides>
  <Notes>4</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50</vt:i4>
      </vt:variant>
    </vt:vector>
  </HeadingPairs>
  <TitlesOfParts>
    <vt:vector size="55" baseType="lpstr">
      <vt:lpstr>CHS Template</vt:lpstr>
      <vt:lpstr>1_CHS Template</vt:lpstr>
      <vt:lpstr>Visio</vt:lpstr>
      <vt:lpstr>公式</vt:lpstr>
      <vt:lpstr>图片</vt:lpstr>
      <vt:lpstr>第6章 循环程序设计 </vt:lpstr>
      <vt:lpstr>本章内容</vt:lpstr>
      <vt:lpstr>C 语言中的各种循环</vt:lpstr>
      <vt:lpstr>循环引例</vt:lpstr>
      <vt:lpstr>循环引例</vt:lpstr>
      <vt:lpstr>while 循环 </vt:lpstr>
      <vt:lpstr>while 循环示例—程序流程图</vt:lpstr>
      <vt:lpstr>while 循环练习</vt:lpstr>
      <vt:lpstr>while 循环练习</vt:lpstr>
      <vt:lpstr>while 循环练习</vt:lpstr>
      <vt:lpstr>while 循环</vt:lpstr>
      <vt:lpstr>while 循环</vt:lpstr>
      <vt:lpstr>do-while 循环</vt:lpstr>
      <vt:lpstr>do-while 循环示例——改写&amp;比较  </vt:lpstr>
      <vt:lpstr>do-while 循环示例  </vt:lpstr>
      <vt:lpstr>思考</vt:lpstr>
      <vt:lpstr>嵌套 while 循环</vt:lpstr>
      <vt:lpstr>嵌套 while 循环示例</vt:lpstr>
      <vt:lpstr>for 循环示例——</vt:lpstr>
      <vt:lpstr>break 语句</vt:lpstr>
      <vt:lpstr>break 语句</vt:lpstr>
      <vt:lpstr>break 语句示例</vt:lpstr>
      <vt:lpstr>break 语句示例</vt:lpstr>
      <vt:lpstr>continue 语句</vt:lpstr>
      <vt:lpstr>continue 语句——与break比较</vt:lpstr>
      <vt:lpstr>continue 语句示例</vt:lpstr>
      <vt:lpstr>循环综合示例1</vt:lpstr>
      <vt:lpstr>循环综合示例1</vt:lpstr>
      <vt:lpstr>循环综合示例3</vt:lpstr>
      <vt:lpstr>循环综合示例3</vt:lpstr>
      <vt:lpstr>循环综合示例3</vt:lpstr>
      <vt:lpstr>循环综合练习</vt:lpstr>
      <vt:lpstr>循环综合练习</vt:lpstr>
      <vt:lpstr>循环综合示例4</vt:lpstr>
      <vt:lpstr>循环综合示例4</vt:lpstr>
      <vt:lpstr>循环综合示例5</vt:lpstr>
      <vt:lpstr>循环综合示例5</vt:lpstr>
      <vt:lpstr>循环综合示例5</vt:lpstr>
      <vt:lpstr>循环综合示例6</vt:lpstr>
      <vt:lpstr>循环综合示例6</vt:lpstr>
      <vt:lpstr>循环综合示例6</vt:lpstr>
      <vt:lpstr>循环综合示例7</vt:lpstr>
      <vt:lpstr>循环综合示例7</vt:lpstr>
      <vt:lpstr>循环综合示例7</vt:lpstr>
      <vt:lpstr>思考与练习</vt:lpstr>
      <vt:lpstr>思考与练习</vt:lpstr>
      <vt:lpstr>思考与练习解答</vt:lpstr>
      <vt:lpstr>思考与练习</vt:lpstr>
      <vt:lpstr>思考与练习</vt:lpstr>
      <vt:lpstr>总结</vt:lpstr>
    </vt:vector>
  </TitlesOfParts>
  <Manager/>
  <Company>中国石油大学教育发展中心</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循环程序设计</dc:title>
  <dc:subject/>
  <dc:creator>郑立垠</dc:creator>
  <cp:keywords/>
  <dc:description/>
  <cp:lastModifiedBy>jtqstj</cp:lastModifiedBy>
  <cp:revision>293</cp:revision>
  <dcterms:created xsi:type="dcterms:W3CDTF">2012-04-17T06:46:03Z</dcterms:created>
  <dcterms:modified xsi:type="dcterms:W3CDTF">2016-10-27T07:51:12Z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TC010596822052</vt:lpwstr>
  </property>
  <property fmtid="{D5CDD505-2E9C-101B-9397-08002B2CF9AE}" pid="3" name="KSOProductBuildVer">
    <vt:lpwstr>2052-8.1.0.3238</vt:lpwstr>
  </property>
</Properties>
</file>