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3" r:id="rId2"/>
  </p:sldMasterIdLst>
  <p:notesMasterIdLst>
    <p:notesMasterId r:id="rId63"/>
  </p:notesMasterIdLst>
  <p:sldIdLst>
    <p:sldId id="256" r:id="rId3"/>
    <p:sldId id="358" r:id="rId4"/>
    <p:sldId id="361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3" r:id="rId15"/>
    <p:sldId id="375" r:id="rId16"/>
    <p:sldId id="376" r:id="rId17"/>
    <p:sldId id="377" r:id="rId18"/>
    <p:sldId id="378" r:id="rId19"/>
    <p:sldId id="379" r:id="rId20"/>
    <p:sldId id="380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89" r:id="rId29"/>
    <p:sldId id="391" r:id="rId30"/>
    <p:sldId id="392" r:id="rId31"/>
    <p:sldId id="393" r:id="rId32"/>
    <p:sldId id="394" r:id="rId33"/>
    <p:sldId id="395" r:id="rId34"/>
    <p:sldId id="405" r:id="rId35"/>
    <p:sldId id="406" r:id="rId36"/>
    <p:sldId id="407" r:id="rId37"/>
    <p:sldId id="408" r:id="rId38"/>
    <p:sldId id="409" r:id="rId39"/>
    <p:sldId id="410" r:id="rId40"/>
    <p:sldId id="437" r:id="rId41"/>
    <p:sldId id="411" r:id="rId42"/>
    <p:sldId id="412" r:id="rId43"/>
    <p:sldId id="413" r:id="rId44"/>
    <p:sldId id="438" r:id="rId45"/>
    <p:sldId id="414" r:id="rId46"/>
    <p:sldId id="415" r:id="rId47"/>
    <p:sldId id="416" r:id="rId48"/>
    <p:sldId id="417" r:id="rId49"/>
    <p:sldId id="418" r:id="rId50"/>
    <p:sldId id="419" r:id="rId51"/>
    <p:sldId id="420" r:id="rId52"/>
    <p:sldId id="421" r:id="rId53"/>
    <p:sldId id="422" r:id="rId54"/>
    <p:sldId id="423" r:id="rId55"/>
    <p:sldId id="424" r:id="rId56"/>
    <p:sldId id="425" r:id="rId57"/>
    <p:sldId id="432" r:id="rId58"/>
    <p:sldId id="433" r:id="rId59"/>
    <p:sldId id="434" r:id="rId60"/>
    <p:sldId id="435" r:id="rId61"/>
    <p:sldId id="436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llgates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333333"/>
    <a:srgbClr val="082A50"/>
    <a:srgbClr val="1E587C"/>
    <a:srgbClr val="09315D"/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344" y="24"/>
      </p:cViewPr>
      <p:guideLst>
        <p:guide orient="horz" pos="2160"/>
        <p:guide pos="28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D95A0D7-95DD-4689-815F-153288F92C40}" type="datetimeFigureOut">
              <a:rPr lang="zh-CN" altLang="en-US"/>
              <a:pPr>
                <a:defRPr/>
              </a:pPr>
              <a:t>2014/11/16</a:t>
            </a:fld>
            <a:endParaRPr lang="zh-CN" altLang="en-US"/>
          </a:p>
        </p:txBody>
      </p:sp>
      <p:sp>
        <p:nvSpPr>
          <p:cNvPr id="4096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341813"/>
            <a:ext cx="5487987" cy="411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3625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3625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FF2BB4-4867-4E2B-A10D-B4003CFF802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107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28F70F-A827-461C-9D23-D2ADD9BA0CC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027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C08A98-E682-458C-B3F0-F6A8BC8A900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816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9875" y="488950"/>
            <a:ext cx="2066925" cy="56372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4338" y="488950"/>
            <a:ext cx="6053137" cy="56372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2B8BA5-1F06-41D3-90B1-36835BDE28C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5907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338" y="488950"/>
            <a:ext cx="8229600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2FBF10-7ED8-4F27-9C18-8EB35C9E914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4625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338" y="488950"/>
            <a:ext cx="8229600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7B11029-9091-497E-AEB9-1584BAAE09A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5588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338" y="488950"/>
            <a:ext cx="8229600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9B96CDE-08B3-4ACF-9A55-664B5634063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448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EB4E7C-E47C-4157-8472-C11B56B171E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4172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E763F-EB02-4F9D-B9C1-C75500C41C1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9502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A3902B-814A-4DA6-9EA0-0B8913C907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92780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FA3BAA-ED77-4543-9D34-9E2E1F1877C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39515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952746-77D1-4F53-8C61-9D96E5DE9DB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674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3F59CF-D63B-4579-9D21-11ABE09D73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91919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A081D2-5150-41ED-9543-F54E3BC25A7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26706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D0E806-552B-44F4-A4BE-A807953471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58632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F817EB-083E-4FAB-9266-4E472BD4CA4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6227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A48A1-3DC2-4027-81E5-CBCAE93435C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4376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121CF9-D380-4B73-A7A5-79557CF0FD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70922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9875" y="488950"/>
            <a:ext cx="2066925" cy="56372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4338" y="488950"/>
            <a:ext cx="6053137" cy="56372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9F7CD7-850C-43E2-A0BD-EFBD265F46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316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B5E240-6056-41B2-9616-71825842102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712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0C77A4-9123-452B-886B-4D82FCAB884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11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70121-A9F8-4DBA-B35A-5619CC4C373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663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F4DFE-063B-4857-9559-B7CC6F0710D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170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C2C23A-5C3D-4B3C-B81C-05411B25BFC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542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AA8689-0215-4618-8021-FF092C73B00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024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1FD234-DEC1-499C-AD59-8771812555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408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 descr="ppt2-2.JP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2DC4DCD-7BA8-4339-9D37-2483489474F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0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414338" y="4889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单击此处添加标题</a:t>
            </a:r>
          </a:p>
        </p:txBody>
      </p:sp>
      <p:sp>
        <p:nvSpPr>
          <p:cNvPr id="1031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4" r:id="rId2"/>
    <p:sldLayoutId id="2147483683" r:id="rId3"/>
    <p:sldLayoutId id="2147483682" r:id="rId4"/>
    <p:sldLayoutId id="2147483681" r:id="rId5"/>
    <p:sldLayoutId id="2147483680" r:id="rId6"/>
    <p:sldLayoutId id="2147483679" r:id="rId7"/>
    <p:sldLayoutId id="2147483678" r:id="rId8"/>
    <p:sldLayoutId id="2147483677" r:id="rId9"/>
    <p:sldLayoutId id="2147483676" r:id="rId10"/>
    <p:sldLayoutId id="2147483675" r:id="rId11"/>
    <p:sldLayoutId id="2147483674" r:id="rId12"/>
    <p:sldLayoutId id="2147483697" r:id="rId13"/>
    <p:sldLayoutId id="2147483698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1600">
          <a:solidFill>
            <a:schemeClr val="bg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414338" y="4889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单击此处添加标题</a:t>
            </a:r>
          </a:p>
        </p:txBody>
      </p:sp>
      <p:sp>
        <p:nvSpPr>
          <p:cNvPr id="2052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2053" name="Rectangle 2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B8453A2-B508-4250-A949-2AD4E8F2002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95" r:id="rId2"/>
    <p:sldLayoutId id="2147483694" r:id="rId3"/>
    <p:sldLayoutId id="2147483693" r:id="rId4"/>
    <p:sldLayoutId id="2147483692" r:id="rId5"/>
    <p:sldLayoutId id="2147483691" r:id="rId6"/>
    <p:sldLayoutId id="2147483690" r:id="rId7"/>
    <p:sldLayoutId id="2147483689" r:id="rId8"/>
    <p:sldLayoutId id="2147483688" r:id="rId9"/>
    <p:sldLayoutId id="2147483687" r:id="rId10"/>
    <p:sldLayoutId id="214748368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1600">
          <a:solidFill>
            <a:schemeClr val="bg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31913" y="2143125"/>
            <a:ext cx="6696075" cy="1071563"/>
          </a:xfrm>
        </p:spPr>
        <p:txBody>
          <a:bodyPr/>
          <a:lstStyle/>
          <a:p>
            <a:pPr algn="ctr" eaLnBrk="1" hangingPunct="1"/>
            <a:r>
              <a:rPr lang="zh-CN" altLang="en-US" sz="3800" b="1" smtClean="0">
                <a:solidFill>
                  <a:srgbClr val="F4F4F4"/>
                </a:solidFill>
              </a:rPr>
              <a:t>第</a:t>
            </a:r>
            <a:r>
              <a:rPr lang="en-US" altLang="zh-CN" sz="3800" b="1" smtClean="0">
                <a:solidFill>
                  <a:srgbClr val="F4F4F4"/>
                </a:solidFill>
              </a:rPr>
              <a:t>7</a:t>
            </a:r>
            <a:r>
              <a:rPr lang="zh-CN" altLang="en-US" sz="3800" b="1" smtClean="0">
                <a:solidFill>
                  <a:srgbClr val="F4F4F4"/>
                </a:solidFill>
              </a:rPr>
              <a:t>章 函数的使用</a:t>
            </a:r>
            <a:r>
              <a:rPr lang="en-US" altLang="zh-CN" sz="3800" b="1" smtClean="0">
                <a:solidFill>
                  <a:srgbClr val="F4F4F4"/>
                </a:solidFill>
              </a:rPr>
              <a:t/>
            </a:r>
            <a:br>
              <a:rPr lang="en-US" altLang="zh-CN" sz="3800" b="1" smtClean="0">
                <a:solidFill>
                  <a:srgbClr val="F4F4F4"/>
                </a:solidFill>
              </a:rPr>
            </a:br>
            <a:endParaRPr lang="en-US" altLang="zh-CN" sz="1000" smtClean="0">
              <a:solidFill>
                <a:srgbClr val="F4F4F4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928938" y="5143500"/>
            <a:ext cx="3357562" cy="428625"/>
          </a:xfrm>
        </p:spPr>
        <p:txBody>
          <a:bodyPr/>
          <a:lstStyle/>
          <a:p>
            <a:pPr marL="0" indent="0" algn="ctr" eaLnBrk="1" hangingPunct="1"/>
            <a:r>
              <a:rPr lang="zh-CN" altLang="en-US" b="1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主讲教师：</a:t>
            </a:r>
            <a:r>
              <a:rPr lang="zh-CN" altLang="en-US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吴春雷</a:t>
            </a:r>
            <a:endParaRPr lang="en-US" altLang="zh-CN" b="1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1476375" y="5856288"/>
            <a:ext cx="6032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rgbClr val="251704"/>
                </a:solidFill>
                <a:latin typeface="宋体" panose="02010600030101010101" pitchFamily="2" charset="-122"/>
              </a:rPr>
              <a:t>计算机与通信工程</a:t>
            </a:r>
            <a:r>
              <a:rPr lang="zh-CN" altLang="en-US" b="1">
                <a:solidFill>
                  <a:srgbClr val="251704"/>
                </a:solidFill>
                <a:latin typeface="宋体" panose="02010600030101010101" pitchFamily="2" charset="-122"/>
              </a:rPr>
              <a:t>学院 </a:t>
            </a:r>
            <a:r>
              <a:rPr lang="zh-CN" altLang="en-US" b="1" smtClean="0">
                <a:solidFill>
                  <a:srgbClr val="251704"/>
                </a:solidFill>
                <a:latin typeface="宋体" panose="02010600030101010101" pitchFamily="2" charset="-122"/>
              </a:rPr>
              <a:t>软件工程系</a:t>
            </a:r>
            <a:endParaRPr lang="zh-CN" altLang="en-US" b="1" dirty="0">
              <a:solidFill>
                <a:srgbClr val="251704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solidFill>
                  <a:srgbClr val="000000"/>
                </a:solidFill>
              </a:rPr>
              <a:t>C</a:t>
            </a:r>
            <a:r>
              <a:rPr lang="zh-CN" altLang="en-US" sz="3600" smtClean="0">
                <a:solidFill>
                  <a:srgbClr val="000000"/>
                </a:solidFill>
              </a:rPr>
              <a:t>程序概述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169988"/>
            <a:ext cx="8569325" cy="4995862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10000"/>
              </a:spcBef>
            </a:pPr>
            <a:r>
              <a:rPr kumimoji="1" lang="zh-CN" altLang="en-US" dirty="0" smtClean="0">
                <a:ea typeface="黑体" panose="02010609060101010101" pitchFamily="49" charset="-122"/>
              </a:rPr>
              <a:t>三、</a:t>
            </a:r>
            <a:r>
              <a:rPr kumimoji="1" lang="en-US" altLang="zh-CN" dirty="0" smtClean="0">
                <a:ea typeface="黑体" panose="02010609060101010101" pitchFamily="49" charset="-122"/>
              </a:rPr>
              <a:t>C</a:t>
            </a:r>
            <a:r>
              <a:rPr kumimoji="1" lang="zh-CN" altLang="en-US" dirty="0" smtClean="0">
                <a:ea typeface="黑体" panose="02010609060101010101" pitchFamily="49" charset="-122"/>
              </a:rPr>
              <a:t>函数的分类</a:t>
            </a:r>
          </a:p>
          <a:p>
            <a:pPr marL="0" indent="0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楷体_GB2312" pitchFamily="49" charset="-122"/>
                <a:ea typeface="黑体" panose="02010609060101010101" pitchFamily="49" charset="-122"/>
              </a:rPr>
              <a:t>从用户角度分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楷体_GB2312" pitchFamily="49" charset="-122"/>
                <a:ea typeface="黑体" panose="02010609060101010101" pitchFamily="49" charset="-122"/>
              </a:rPr>
              <a:t>库函数</a:t>
            </a:r>
            <a:r>
              <a:rPr lang="zh-CN" altLang="en-US" sz="2000" dirty="0" smtClean="0">
                <a:latin typeface="楷体_GB2312" pitchFamily="49" charset="-122"/>
                <a:ea typeface="黑体" panose="02010609060101010101" pitchFamily="49" charset="-122"/>
              </a:rPr>
              <a:t>：由系统提供，在程序中可以直接调用它们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endParaRPr lang="zh-CN" altLang="en-US" sz="2000" dirty="0" smtClean="0">
              <a:latin typeface="楷体_GB2312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endParaRPr lang="zh-CN" altLang="en-US" sz="2000" dirty="0" smtClean="0">
              <a:latin typeface="楷体_GB2312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endParaRPr lang="zh-CN" altLang="en-US" sz="2000" dirty="0" smtClean="0">
              <a:latin typeface="楷体_GB2312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楷体_GB2312" pitchFamily="49" charset="-122"/>
                <a:ea typeface="黑体" panose="02010609060101010101" pitchFamily="49" charset="-122"/>
              </a:rPr>
              <a:t>用户自定义函数</a:t>
            </a:r>
          </a:p>
          <a:p>
            <a:pPr lvl="2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  <a:ea typeface="黑体" panose="02010609060101010101" pitchFamily="49" charset="-122"/>
              </a:rPr>
              <a:t>如： </a:t>
            </a:r>
            <a:r>
              <a:rPr lang="en-US" altLang="zh-CN" dirty="0" smtClean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long</a:t>
            </a:r>
            <a:r>
              <a:rPr lang="en-US" altLang="zh-CN" i="1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f(</a:t>
            </a:r>
            <a:r>
              <a:rPr lang="en-US" altLang="zh-CN" dirty="0" err="1" smtClean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dirty="0" smtClean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 n){ </a:t>
            </a:r>
            <a:r>
              <a:rPr lang="en-US" altLang="zh-CN" dirty="0" smtClean="0">
                <a:solidFill>
                  <a:srgbClr val="FF3399"/>
                </a:solidFill>
                <a:ea typeface="楷体_GB2312" pitchFamily="49" charset="-122"/>
              </a:rPr>
              <a:t>…</a:t>
            </a:r>
            <a:r>
              <a:rPr lang="en-US" altLang="zh-CN" dirty="0" smtClean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 }</a:t>
            </a:r>
            <a:endParaRPr lang="en-US" altLang="zh-CN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从函数的定义形式分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有参函数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：在主调函数和被调函数之间通过参数进行数据传递，如： </a:t>
            </a:r>
            <a:r>
              <a:rPr lang="en-US" altLang="zh-CN" sz="2000" dirty="0" smtClean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long</a:t>
            </a:r>
            <a:r>
              <a:rPr lang="en-US" altLang="zh-CN" sz="2000" i="1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f(</a:t>
            </a:r>
            <a:r>
              <a:rPr lang="en-US" altLang="zh-CN" sz="2000" dirty="0" err="1" smtClean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000" dirty="0" smtClean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 n){ </a:t>
            </a:r>
            <a:r>
              <a:rPr lang="en-US" altLang="zh-CN" sz="2000" dirty="0" smtClean="0">
                <a:solidFill>
                  <a:srgbClr val="FF3399"/>
                </a:solidFill>
                <a:ea typeface="楷体_GB2312" pitchFamily="49" charset="-122"/>
              </a:rPr>
              <a:t>…</a:t>
            </a:r>
            <a:r>
              <a:rPr lang="en-US" altLang="zh-CN" sz="2000" dirty="0" smtClean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 }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无参函数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：在调用无参函数时，主调函数不需要将数据传递给无参函数。如：</a:t>
            </a:r>
            <a:r>
              <a:rPr lang="en-US" altLang="zh-CN" sz="2000" dirty="0" err="1" smtClean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getchar</a:t>
            </a:r>
            <a:r>
              <a:rPr lang="en-US" altLang="zh-CN" sz="2000" dirty="0" smtClean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()</a:t>
            </a: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1331913" y="2276475"/>
            <a:ext cx="6335712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</a:pPr>
            <a:r>
              <a:rPr kumimoji="1" lang="zh-CN" altLang="zh-CN" sz="20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数学函数</a:t>
            </a:r>
            <a:r>
              <a:rPr kumimoji="1" lang="zh-CN" altLang="en-US" sz="20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： </a:t>
            </a:r>
            <a:r>
              <a:rPr kumimoji="1" lang="zh-CN" altLang="zh-CN" sz="20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 #</a:t>
            </a:r>
            <a:r>
              <a:rPr kumimoji="1" lang="en-US" altLang="zh-CN" sz="20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include &lt;math.h&gt;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kumimoji="1" lang="zh-CN" altLang="zh-CN" sz="20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字符和字符串函数</a:t>
            </a:r>
            <a:r>
              <a:rPr kumimoji="1" lang="zh-CN" altLang="en-US" sz="20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en-US" altLang="zh-CN" sz="20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ctype.h, string.h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kumimoji="1" lang="en-US" altLang="zh-CN" sz="20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I/O</a:t>
            </a:r>
            <a:r>
              <a:rPr kumimoji="1" lang="zh-CN" altLang="zh-CN" sz="20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kumimoji="1" lang="zh-CN" altLang="en-US" sz="20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zh-CN" altLang="zh-CN" sz="20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0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stdio.h </a:t>
            </a:r>
            <a:r>
              <a:rPr kumimoji="1" lang="en-US" altLang="zh-CN" sz="2000" b="1">
                <a:solidFill>
                  <a:srgbClr val="FF3399"/>
                </a:solidFill>
                <a:ea typeface="楷体_GB2312" pitchFamily="49" charset="-122"/>
              </a:rPr>
              <a:t>…</a:t>
            </a:r>
            <a:endParaRPr kumimoji="1" lang="en-US" altLang="zh-CN" sz="2000" b="1">
              <a:solidFill>
                <a:srgbClr val="FF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1365" name="AutoShape 5"/>
          <p:cNvSpPr>
            <a:spLocks noChangeArrowheads="1"/>
          </p:cNvSpPr>
          <p:nvPr/>
        </p:nvSpPr>
        <p:spPr bwMode="auto">
          <a:xfrm>
            <a:off x="5688013" y="3213100"/>
            <a:ext cx="2771775" cy="936625"/>
          </a:xfrm>
          <a:prstGeom prst="wedgeEllipseCallout">
            <a:avLst>
              <a:gd name="adj1" fmla="val -63690"/>
              <a:gd name="adj2" fmla="val -7338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</a:rPr>
              <a:t>toupper()</a:t>
            </a:r>
          </a:p>
          <a:p>
            <a:pPr algn="ctr"/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</a:rPr>
              <a:t>tolower()</a:t>
            </a:r>
          </a:p>
          <a:p>
            <a:pPr algn="ctr"/>
            <a:endParaRPr lang="zh-CN" altLang="en-US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27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7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7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71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/>
      <p:bldP spid="271364" grpId="0" autoUpdateAnimBg="0"/>
      <p:bldP spid="2713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Line 2"/>
          <p:cNvSpPr>
            <a:spLocks noChangeShapeType="1"/>
          </p:cNvSpPr>
          <p:nvPr/>
        </p:nvSpPr>
        <p:spPr bwMode="auto">
          <a:xfrm>
            <a:off x="5076825" y="465296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3600" b="0" smtClean="0"/>
              <a:t>toupper</a:t>
            </a:r>
            <a:r>
              <a:rPr lang="zh-CN" altLang="en-US" sz="3600" b="0" smtClean="0"/>
              <a:t>和</a:t>
            </a:r>
            <a:r>
              <a:rPr lang="en-US" altLang="zh-CN" sz="3600" b="0" smtClean="0"/>
              <a:t>tolower</a:t>
            </a:r>
            <a:r>
              <a:rPr lang="zh-CN" altLang="en-US" sz="3600" b="0" smtClean="0"/>
              <a:t>示例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5867400" y="2349500"/>
            <a:ext cx="327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272389" name="Text Box 5"/>
          <p:cNvSpPr txBox="1">
            <a:spLocks noChangeArrowheads="1"/>
          </p:cNvSpPr>
          <p:nvPr/>
        </p:nvSpPr>
        <p:spPr bwMode="auto">
          <a:xfrm>
            <a:off x="5940425" y="2636838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72390" name="Text Box 6"/>
          <p:cNvSpPr txBox="1">
            <a:spLocks noChangeArrowheads="1"/>
          </p:cNvSpPr>
          <p:nvPr/>
        </p:nvSpPr>
        <p:spPr bwMode="auto">
          <a:xfrm>
            <a:off x="6659563" y="2636838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72391" name="Text Box 7"/>
          <p:cNvSpPr txBox="1">
            <a:spLocks noChangeArrowheads="1"/>
          </p:cNvSpPr>
          <p:nvPr/>
        </p:nvSpPr>
        <p:spPr bwMode="auto">
          <a:xfrm>
            <a:off x="7451725" y="2636838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</a:rPr>
              <a:t>64</a:t>
            </a:r>
          </a:p>
        </p:txBody>
      </p: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539750" y="1196975"/>
            <a:ext cx="8135938" cy="54641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#include&lt;stdio.h&gt;</a:t>
            </a:r>
          </a:p>
          <a:p>
            <a:r>
              <a:rPr lang="en-US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#include&lt;ctype.h&gt;</a:t>
            </a:r>
          </a:p>
          <a:p>
            <a:r>
              <a:rPr lang="en-US" altLang="zh-CN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 main()</a:t>
            </a:r>
          </a:p>
          <a:p>
            <a:r>
              <a:rPr lang="en-US" altLang="zh-CN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</a:p>
          <a:p>
            <a:r>
              <a:rPr lang="en-US" altLang="zh-CN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char msg1,msg2,to_upper,to_lower;</a:t>
            </a:r>
          </a:p>
          <a:p>
            <a:r>
              <a:rPr lang="en-US" altLang="zh-CN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printf("</a:t>
            </a:r>
            <a:r>
              <a:rPr lang="zh-CN" altLang="en-US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请输入一个小写字母：</a:t>
            </a:r>
            <a:r>
              <a:rPr lang="en-US" altLang="zh-CN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</a:p>
          <a:p>
            <a:r>
              <a:rPr lang="en-US" altLang="zh-CN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msg1=getchar();</a:t>
            </a:r>
          </a:p>
          <a:p>
            <a:r>
              <a:rPr lang="en-US" altLang="zh-CN" sz="2200"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lang="en-US" altLang="zh-CN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to_upper=</a:t>
            </a:r>
            <a:r>
              <a:rPr lang="en-US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toupper(msg1)</a:t>
            </a:r>
            <a:r>
              <a:rPr lang="en-US" altLang="zh-CN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r>
              <a:rPr lang="en-US" altLang="zh-CN" sz="2200"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lang="en-US" altLang="zh-CN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printf("</a:t>
            </a:r>
            <a:r>
              <a:rPr lang="zh-CN" altLang="en-US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转换为大写：</a:t>
            </a:r>
            <a:r>
              <a:rPr lang="en-US" altLang="zh-CN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%c\n",to_upper);</a:t>
            </a:r>
          </a:p>
          <a:p>
            <a:r>
              <a:rPr lang="en-US" altLang="zh-CN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printf("</a:t>
            </a:r>
            <a:r>
              <a:rPr lang="zh-CN" altLang="en-US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请输入一个大写字母：</a:t>
            </a:r>
            <a:r>
              <a:rPr lang="en-US" altLang="zh-CN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</a:p>
          <a:p>
            <a:r>
              <a:rPr lang="en-US" altLang="zh-CN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fflush(stdin);</a:t>
            </a:r>
          </a:p>
          <a:p>
            <a:r>
              <a:rPr lang="en-US" altLang="zh-CN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msg2=getchar();</a:t>
            </a:r>
          </a:p>
          <a:p>
            <a:r>
              <a:rPr lang="en-US" altLang="zh-CN" sz="2200"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lang="en-US" altLang="zh-CN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to_lower=</a:t>
            </a:r>
            <a:r>
              <a:rPr lang="en-US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tolower(msg2)</a:t>
            </a:r>
            <a:r>
              <a:rPr lang="en-US" altLang="zh-CN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r>
              <a:rPr lang="en-US" altLang="zh-CN" sz="2200"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lang="en-US" altLang="zh-CN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printf("</a:t>
            </a:r>
            <a:r>
              <a:rPr lang="zh-CN" altLang="en-US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转换为小写：</a:t>
            </a:r>
            <a:r>
              <a:rPr lang="en-US" altLang="zh-CN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%c\n",to_lower);</a:t>
            </a:r>
          </a:p>
          <a:p>
            <a:r>
              <a:rPr lang="en-US" altLang="zh-CN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return 0;</a:t>
            </a:r>
          </a:p>
          <a:p>
            <a:r>
              <a:rPr lang="en-US" altLang="zh-CN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 </a:t>
            </a:r>
          </a:p>
        </p:txBody>
      </p:sp>
      <p:sp>
        <p:nvSpPr>
          <p:cNvPr id="272393" name="Text Box 9"/>
          <p:cNvSpPr txBox="1">
            <a:spLocks noChangeArrowheads="1"/>
          </p:cNvSpPr>
          <p:nvPr/>
        </p:nvSpPr>
        <p:spPr bwMode="auto">
          <a:xfrm>
            <a:off x="4787900" y="955675"/>
            <a:ext cx="3998913" cy="14652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请输入一个小写字母：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</a:p>
          <a:p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转换为大写：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</a:p>
          <a:p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请输入一个大写字母：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</a:t>
            </a:r>
          </a:p>
          <a:p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转换为小写：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</a:t>
            </a:r>
          </a:p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Press any key to continue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"/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"/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"/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9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程序设计中的函数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7739062" cy="38623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函数的应用主要涉及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方面的内容：</a:t>
            </a:r>
          </a:p>
          <a:p>
            <a:pPr lvl="1">
              <a:lnSpc>
                <a:spcPct val="110000"/>
              </a:lnSpc>
              <a:buFontTx/>
              <a:buAutoNum type="arabicPeriod"/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lang="zh-CN" altLang="en-US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——producer</a:t>
            </a:r>
            <a:endParaRPr lang="zh-CN" altLang="en-US" sz="2800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10000"/>
              </a:lnSpc>
              <a:buFontTx/>
              <a:buAutoNum type="arabicPeriod"/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lang="zh-CN" altLang="en-US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调用</a:t>
            </a: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——consumer</a:t>
            </a:r>
            <a:endParaRPr lang="zh-CN" altLang="en-US" sz="2800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10000"/>
              </a:lnSpc>
              <a:buFontTx/>
              <a:buAutoNum type="arabicPeriod"/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函数间</a:t>
            </a:r>
            <a:r>
              <a:rPr lang="zh-CN" altLang="en-US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信息传递</a:t>
            </a: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——protocol</a:t>
            </a:r>
            <a:endParaRPr lang="zh-CN" altLang="en-US" sz="2800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函数定义</a:t>
            </a:r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0" y="25003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900113" y="1557338"/>
            <a:ext cx="5543550" cy="2178050"/>
          </a:xfrm>
          <a:prstGeom prst="rect">
            <a:avLst/>
          </a:prstGeom>
          <a:noFill/>
          <a:ln w="57150" cmpd="thickThin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kumimoji="1" lang="zh-CN" altLang="en-US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函数类型  函数名</a:t>
            </a:r>
            <a:r>
              <a:rPr kumimoji="1" lang="en-US" altLang="zh-CN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zh-CN" altLang="en-US" sz="2600" b="1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参数声明列表</a:t>
            </a:r>
            <a:r>
              <a:rPr kumimoji="1" lang="zh-CN" altLang="en-US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）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kumimoji="1" lang="en-US" altLang="zh-CN" sz="26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{ 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kumimoji="1" lang="zh-CN" altLang="en-US" sz="26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</a:t>
            </a:r>
            <a:r>
              <a:rPr kumimoji="1"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变量说明语句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kumimoji="1"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执行语句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kumimoji="1" lang="zh-CN" altLang="en-US" sz="26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6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}</a:t>
            </a:r>
            <a:endParaRPr kumimoji="1" lang="en-US" altLang="zh-CN" sz="2600">
              <a:solidFill>
                <a:srgbClr val="000066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275461" name="AutoShape 5"/>
          <p:cNvSpPr>
            <a:spLocks noChangeArrowheads="1"/>
          </p:cNvSpPr>
          <p:nvPr/>
        </p:nvSpPr>
        <p:spPr bwMode="auto">
          <a:xfrm>
            <a:off x="6732588" y="981075"/>
            <a:ext cx="1943100" cy="530225"/>
          </a:xfrm>
          <a:prstGeom prst="wedgeRoundRectCallout">
            <a:avLst>
              <a:gd name="adj1" fmla="val -79005"/>
              <a:gd name="adj2" fmla="val 60181"/>
              <a:gd name="adj3" fmla="val 16667"/>
            </a:avLst>
          </a:prstGeom>
          <a:solidFill>
            <a:schemeClr val="tx1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00" b="1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函数首部</a:t>
            </a:r>
          </a:p>
        </p:txBody>
      </p:sp>
      <p:sp>
        <p:nvSpPr>
          <p:cNvPr id="275462" name="Text Box 6"/>
          <p:cNvSpPr txBox="1">
            <a:spLocks noChangeArrowheads="1"/>
          </p:cNvSpPr>
          <p:nvPr/>
        </p:nvSpPr>
        <p:spPr bwMode="auto">
          <a:xfrm>
            <a:off x="539750" y="1052513"/>
            <a:ext cx="4113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3399">
                        <a:gamma/>
                        <a:shade val="46275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chemeClr val="bg2"/>
                </a:solidFill>
                <a:ea typeface="楷体_GB2312" pitchFamily="49" charset="-122"/>
              </a:rPr>
              <a:t>一、函数定义的一般形式</a:t>
            </a:r>
            <a:endParaRPr kumimoji="1" lang="zh-CN" altLang="en-US" sz="2800" b="1">
              <a:solidFill>
                <a:schemeClr val="bg2"/>
              </a:solidFill>
            </a:endParaRP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468313" y="3644900"/>
            <a:ext cx="8353425" cy="295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C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说明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endParaRPr lang="en-US" altLang="zh-CN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函数类型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：函数返回值的数据类型，如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char</a:t>
            </a:r>
            <a:br>
              <a:rPr lang="en-US" altLang="zh-CN" sz="200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若省略默认为是</a:t>
            </a:r>
            <a:r>
              <a:rPr lang="en-US" altLang="zh-CN" sz="200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型；若没有返回值，类型应为</a:t>
            </a:r>
            <a:r>
              <a:rPr lang="en-US" altLang="zh-CN" sz="200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void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参数表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：用逗号分隔的一组变量说明，</a:t>
            </a:r>
            <a:br>
              <a:rPr lang="zh-CN" altLang="en-US" sz="200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形式：</a:t>
            </a:r>
            <a:r>
              <a:rPr lang="zh-CN" altLang="en-US" sz="20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类型 参数</a:t>
            </a:r>
            <a:r>
              <a:rPr lang="en-US" altLang="zh-CN" sz="20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，类型 参数</a:t>
            </a:r>
            <a:r>
              <a:rPr lang="en-US" altLang="zh-CN" sz="20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>
                <a:solidFill>
                  <a:srgbClr val="FF6600"/>
                </a:solidFill>
                <a:ea typeface="楷体_GB2312" pitchFamily="49" charset="-122"/>
              </a:rPr>
              <a:t>…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/>
            </a:r>
            <a:br>
              <a:rPr lang="en-US" altLang="zh-CN" sz="200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如： 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int max(</a:t>
            </a:r>
            <a:r>
              <a:rPr kumimoji="1" lang="en-US" altLang="zh-CN" sz="20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0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int x,int y</a:t>
            </a:r>
            <a:r>
              <a:rPr kumimoji="1" lang="en-US" altLang="zh-CN" sz="20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en-US" altLang="zh-CN" sz="2000"/>
              <a:t> 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sz="2000">
                <a:ea typeface="楷体_GB2312" pitchFamily="49" charset="-122"/>
              </a:rPr>
              <a:t>…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}</a:t>
            </a:r>
            <a:br>
              <a:rPr lang="en-US" altLang="zh-CN" sz="200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若没有参数表，称作</a:t>
            </a:r>
            <a:r>
              <a:rPr lang="zh-CN" altLang="en-US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无参函数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空函数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：函数体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为空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但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{ }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不能省略。如 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dump(){ }</a:t>
            </a:r>
          </a:p>
        </p:txBody>
      </p:sp>
      <p:sp>
        <p:nvSpPr>
          <p:cNvPr id="275464" name="Rectangle 8"/>
          <p:cNvSpPr>
            <a:spLocks noChangeArrowheads="1"/>
          </p:cNvSpPr>
          <p:nvPr/>
        </p:nvSpPr>
        <p:spPr bwMode="auto">
          <a:xfrm>
            <a:off x="900113" y="1557338"/>
            <a:ext cx="5184775" cy="503237"/>
          </a:xfrm>
          <a:prstGeom prst="rect">
            <a:avLst/>
          </a:prstGeom>
          <a:noFill/>
          <a:ln w="28575" algn="ctr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5465" name="AutoShape 9"/>
          <p:cNvSpPr>
            <a:spLocks noChangeArrowheads="1"/>
          </p:cNvSpPr>
          <p:nvPr/>
        </p:nvSpPr>
        <p:spPr bwMode="auto">
          <a:xfrm>
            <a:off x="6732588" y="1917700"/>
            <a:ext cx="1943100" cy="530225"/>
          </a:xfrm>
          <a:prstGeom prst="wedgeRoundRectCallout">
            <a:avLst>
              <a:gd name="adj1" fmla="val -96162"/>
              <a:gd name="adj2" fmla="val 71259"/>
              <a:gd name="adj3" fmla="val 16667"/>
            </a:avLst>
          </a:prstGeom>
          <a:solidFill>
            <a:schemeClr val="tx1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00" b="1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函数体</a:t>
            </a:r>
          </a:p>
        </p:txBody>
      </p:sp>
      <p:sp>
        <p:nvSpPr>
          <p:cNvPr id="275466" name="Rectangle 10"/>
          <p:cNvSpPr>
            <a:spLocks noChangeArrowheads="1"/>
          </p:cNvSpPr>
          <p:nvPr/>
        </p:nvSpPr>
        <p:spPr bwMode="auto">
          <a:xfrm>
            <a:off x="1331913" y="2420938"/>
            <a:ext cx="4464050" cy="936625"/>
          </a:xfrm>
          <a:prstGeom prst="rect">
            <a:avLst/>
          </a:prstGeom>
          <a:noFill/>
          <a:ln w="28575" algn="ctr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5467" name="Rectangle 11"/>
          <p:cNvSpPr>
            <a:spLocks noChangeArrowheads="1"/>
          </p:cNvSpPr>
          <p:nvPr/>
        </p:nvSpPr>
        <p:spPr bwMode="auto">
          <a:xfrm>
            <a:off x="5327650" y="981075"/>
            <a:ext cx="3816350" cy="2592388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/*</a:t>
            </a:r>
            <a:r>
              <a:rPr lang="zh-CN" altLang="en-US"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定义求阶乘函数*</a:t>
            </a:r>
            <a:r>
              <a:rPr lang="en-US" altLang="zh-CN"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/</a:t>
            </a:r>
          </a:p>
          <a:p>
            <a:r>
              <a:rPr lang="en-US" altLang="zh-CN" sz="2400" b="1" i="1">
                <a:solidFill>
                  <a:srgbClr val="FF0000"/>
                </a:solidFill>
              </a:rPr>
              <a:t>long f(int n)</a:t>
            </a:r>
          </a:p>
          <a:p>
            <a:r>
              <a:rPr lang="en-US" altLang="zh-CN" sz="2400" b="1" i="1">
                <a:solidFill>
                  <a:srgbClr val="FF0000"/>
                </a:solidFill>
              </a:rPr>
              <a:t>{   long t=1;</a:t>
            </a:r>
          </a:p>
          <a:p>
            <a:r>
              <a:rPr lang="en-US" altLang="zh-CN" sz="2400" b="1" i="1">
                <a:solidFill>
                  <a:srgbClr val="FF0000"/>
                </a:solidFill>
              </a:rPr>
              <a:t>    int i;</a:t>
            </a:r>
          </a:p>
          <a:p>
            <a:r>
              <a:rPr lang="en-US" altLang="zh-CN" sz="2400" b="1" i="1">
                <a:solidFill>
                  <a:srgbClr val="FF0000"/>
                </a:solidFill>
              </a:rPr>
              <a:t>    for (i=1;i&lt;=n;i++)  t *=i;</a:t>
            </a:r>
          </a:p>
          <a:p>
            <a:r>
              <a:rPr lang="en-US" altLang="zh-CN" sz="2400" b="1" i="1">
                <a:solidFill>
                  <a:srgbClr val="FF0000"/>
                </a:solidFill>
              </a:rPr>
              <a:t>   return t;</a:t>
            </a:r>
          </a:p>
          <a:p>
            <a:r>
              <a:rPr lang="en-US" altLang="zh-CN" sz="2400" b="1" i="1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546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546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7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75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75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75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4" dur="500"/>
                                        <p:tgtEl>
                                          <p:spTgt spid="27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5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75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9" dur="500"/>
                                        <p:tgtEl>
                                          <p:spTgt spid="27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54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75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75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275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75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275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546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546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75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75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75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75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75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75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75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0" grpId="0" build="allAtOnce" animBg="1"/>
      <p:bldP spid="275461" grpId="0" animBg="1" autoUpdateAnimBg="0"/>
      <p:bldP spid="275462" grpId="0"/>
      <p:bldP spid="275463" grpId="0" build="p"/>
      <p:bldP spid="275464" grpId="0" animBg="1"/>
      <p:bldP spid="275464" grpId="1" animBg="1"/>
      <p:bldP spid="275465" grpId="0" animBg="1" autoUpdateAnimBg="0"/>
      <p:bldP spid="275466" grpId="0" animBg="1"/>
      <p:bldP spid="275466" grpId="1" animBg="1"/>
      <p:bldP spid="275467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函数定义</a:t>
            </a:r>
          </a:p>
        </p:txBody>
      </p:sp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2470150" y="2205038"/>
            <a:ext cx="4117975" cy="2376487"/>
          </a:xfrm>
          <a:prstGeom prst="rect">
            <a:avLst/>
          </a:prstGeom>
          <a:solidFill>
            <a:srgbClr val="EF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191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6205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FFFF00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zh-CN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kumimoji="1" lang="en-US" altLang="zh-CN" sz="26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GetMax(</a:t>
            </a:r>
            <a:r>
              <a:rPr kumimoji="1" lang="en-US" altLang="zh-CN" sz="2600" b="1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int x,int y</a:t>
            </a:r>
            <a:r>
              <a:rPr kumimoji="1" lang="en-US" altLang="zh-CN" sz="26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eaLnBrk="1" hangingPunct="1">
              <a:buClr>
                <a:schemeClr val="tx1"/>
              </a:buClr>
              <a:buSzPct val="60000"/>
              <a:buFont typeface="宋体" panose="02010600030101010101" pitchFamily="2" charset="-122"/>
              <a:buNone/>
            </a:pPr>
            <a:r>
              <a:rPr kumimoji="1" lang="en-US" altLang="zh-CN" sz="26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{</a:t>
            </a:r>
          </a:p>
          <a:p>
            <a:pPr eaLnBrk="1" hangingPunct="1">
              <a:buClr>
                <a:schemeClr val="tx1"/>
              </a:buClr>
              <a:buSzPct val="60000"/>
              <a:buFont typeface="宋体" panose="02010600030101010101" pitchFamily="2" charset="-122"/>
              <a:buNone/>
            </a:pPr>
            <a:r>
              <a:rPr kumimoji="1" lang="en-US" altLang="zh-CN" sz="26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	 </a:t>
            </a:r>
            <a:r>
              <a:rPr kumimoji="1" lang="en-US" altLang="zh-CN" sz="26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int z;</a:t>
            </a:r>
          </a:p>
          <a:p>
            <a:pPr eaLnBrk="1" hangingPunct="1"/>
            <a:r>
              <a:rPr kumimoji="1" lang="en-US" altLang="zh-CN" sz="26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 z = x &gt; y ? x : y;</a:t>
            </a:r>
          </a:p>
          <a:p>
            <a:pPr eaLnBrk="1" hangingPunct="1"/>
            <a:r>
              <a:rPr kumimoji="1" lang="en-US" altLang="zh-CN" sz="26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 return (z);</a:t>
            </a:r>
          </a:p>
          <a:p>
            <a:pPr eaLnBrk="1" hangingPunct="1"/>
            <a:r>
              <a:rPr kumimoji="1" lang="en-US" altLang="zh-CN" sz="26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</p:txBody>
      </p:sp>
      <p:sp>
        <p:nvSpPr>
          <p:cNvPr id="277508" name="AutoShape 4"/>
          <p:cNvSpPr>
            <a:spLocks/>
          </p:cNvSpPr>
          <p:nvPr/>
        </p:nvSpPr>
        <p:spPr bwMode="auto">
          <a:xfrm>
            <a:off x="4403725" y="1628775"/>
            <a:ext cx="1320800" cy="414338"/>
          </a:xfrm>
          <a:prstGeom prst="borderCallout2">
            <a:avLst>
              <a:gd name="adj1" fmla="val 27588"/>
              <a:gd name="adj2" fmla="val -11176"/>
              <a:gd name="adj3" fmla="val 27588"/>
              <a:gd name="adj4" fmla="val -57454"/>
              <a:gd name="adj5" fmla="val 162833"/>
              <a:gd name="adj6" fmla="val -60819"/>
            </a:avLst>
          </a:prstGeom>
          <a:noFill/>
          <a:ln w="38100">
            <a:solidFill>
              <a:srgbClr val="00330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0" rIns="54000" bIns="10800"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zh-CN" altLang="en-US" sz="2400" b="1">
                <a:solidFill>
                  <a:srgbClr val="003300"/>
                </a:solidFill>
                <a:ea typeface="楷体_GB2312" pitchFamily="49" charset="-122"/>
                <a:sym typeface="Monotype Sorts" charset="2"/>
              </a:rPr>
              <a:t>函数名</a:t>
            </a:r>
          </a:p>
        </p:txBody>
      </p:sp>
      <p:sp>
        <p:nvSpPr>
          <p:cNvPr id="277509" name="AutoShape 5"/>
          <p:cNvSpPr>
            <a:spLocks/>
          </p:cNvSpPr>
          <p:nvPr/>
        </p:nvSpPr>
        <p:spPr bwMode="auto">
          <a:xfrm>
            <a:off x="6673850" y="2814638"/>
            <a:ext cx="2016125" cy="414337"/>
          </a:xfrm>
          <a:prstGeom prst="borderCallout2">
            <a:avLst>
              <a:gd name="adj1" fmla="val 27588"/>
              <a:gd name="adj2" fmla="val -3778"/>
              <a:gd name="adj3" fmla="val 27588"/>
              <a:gd name="adj4" fmla="val -39213"/>
              <a:gd name="adj5" fmla="val -55171"/>
              <a:gd name="adj6" fmla="val -64644"/>
            </a:avLst>
          </a:prstGeom>
          <a:noFill/>
          <a:ln w="38100">
            <a:solidFill>
              <a:srgbClr val="00330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0" rIns="54000" bIns="10800"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zh-CN" altLang="en-US" sz="2400" b="1">
                <a:solidFill>
                  <a:srgbClr val="003300"/>
                </a:solidFill>
                <a:ea typeface="楷体_GB2312" pitchFamily="49" charset="-122"/>
                <a:sym typeface="Monotype Sorts" charset="2"/>
              </a:rPr>
              <a:t>参数说明列表</a:t>
            </a:r>
          </a:p>
        </p:txBody>
      </p:sp>
      <p:sp>
        <p:nvSpPr>
          <p:cNvPr id="277510" name="AutoShape 6"/>
          <p:cNvSpPr>
            <a:spLocks/>
          </p:cNvSpPr>
          <p:nvPr/>
        </p:nvSpPr>
        <p:spPr bwMode="auto">
          <a:xfrm rot="-317">
            <a:off x="1185863" y="2420938"/>
            <a:ext cx="506412" cy="1509712"/>
          </a:xfrm>
          <a:prstGeom prst="borderCallout1">
            <a:avLst>
              <a:gd name="adj1" fmla="val 7574"/>
              <a:gd name="adj2" fmla="val 115051"/>
              <a:gd name="adj3" fmla="val 1278"/>
              <a:gd name="adj4" fmla="val 266148"/>
            </a:avLst>
          </a:prstGeom>
          <a:noFill/>
          <a:ln w="38100">
            <a:solidFill>
              <a:srgbClr val="00330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0" rIns="54000" bIns="10800"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zh-CN" altLang="en-US" sz="2400" b="1">
                <a:solidFill>
                  <a:srgbClr val="003300"/>
                </a:solidFill>
                <a:sym typeface="Monotype Sorts" charset="2"/>
              </a:rPr>
              <a:t>函数类型</a:t>
            </a:r>
          </a:p>
        </p:txBody>
      </p:sp>
      <p:sp>
        <p:nvSpPr>
          <p:cNvPr id="277511" name="Oval 7"/>
          <p:cNvSpPr>
            <a:spLocks noChangeArrowheads="1"/>
          </p:cNvSpPr>
          <p:nvPr/>
        </p:nvSpPr>
        <p:spPr bwMode="auto">
          <a:xfrm>
            <a:off x="2627313" y="2633663"/>
            <a:ext cx="3457575" cy="18811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75000"/>
              </a:lnSpc>
            </a:pPr>
            <a:endParaRPr lang="zh-CN" altLang="en-US" sz="3600"/>
          </a:p>
          <a:p>
            <a:pPr algn="ctr">
              <a:lnSpc>
                <a:spcPct val="75000"/>
              </a:lnSpc>
            </a:pPr>
            <a:endParaRPr lang="zh-CN" altLang="en-US" sz="3600"/>
          </a:p>
          <a:p>
            <a:pPr algn="ctr">
              <a:lnSpc>
                <a:spcPct val="75000"/>
              </a:lnSpc>
            </a:pPr>
            <a:endParaRPr lang="zh-CN" altLang="en-US" sz="3600"/>
          </a:p>
        </p:txBody>
      </p:sp>
      <p:sp>
        <p:nvSpPr>
          <p:cNvPr id="277512" name="AutoShape 8"/>
          <p:cNvSpPr>
            <a:spLocks/>
          </p:cNvSpPr>
          <p:nvPr/>
        </p:nvSpPr>
        <p:spPr bwMode="auto">
          <a:xfrm>
            <a:off x="7237413" y="3500438"/>
            <a:ext cx="1195387" cy="414337"/>
          </a:xfrm>
          <a:prstGeom prst="borderCallout1">
            <a:avLst>
              <a:gd name="adj1" fmla="val 27588"/>
              <a:gd name="adj2" fmla="val -6375"/>
              <a:gd name="adj3" fmla="val 18389"/>
              <a:gd name="adj4" fmla="val -90171"/>
            </a:avLst>
          </a:prstGeom>
          <a:noFill/>
          <a:ln w="38100">
            <a:solidFill>
              <a:srgbClr val="00330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0" rIns="54000" bIns="10800"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zh-CN" altLang="en-US" sz="2400" b="1">
                <a:solidFill>
                  <a:srgbClr val="003300"/>
                </a:solidFill>
                <a:ea typeface="楷体_GB2312" pitchFamily="49" charset="-122"/>
                <a:sym typeface="Monotype Sorts" charset="2"/>
              </a:rPr>
              <a:t>函数体</a:t>
            </a:r>
          </a:p>
        </p:txBody>
      </p:sp>
      <p:sp>
        <p:nvSpPr>
          <p:cNvPr id="277516" name="Rectangle 12"/>
          <p:cNvSpPr>
            <a:spLocks noChangeArrowheads="1"/>
          </p:cNvSpPr>
          <p:nvPr/>
        </p:nvSpPr>
        <p:spPr bwMode="auto">
          <a:xfrm>
            <a:off x="250825" y="1125538"/>
            <a:ext cx="7561263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28675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36663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446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求两个整数的较大值的函数定义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参数： </a:t>
            </a:r>
            <a:r>
              <a:rPr kumimoji="1" lang="en-US" altLang="zh-CN" sz="2000" b="1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int x,int y 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函数类型：</a:t>
            </a:r>
            <a:r>
              <a:rPr kumimoji="1"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7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7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77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7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animBg="1"/>
      <p:bldP spid="277508" grpId="0" animBg="1" autoUpdateAnimBg="0"/>
      <p:bldP spid="277509" grpId="0" animBg="1" autoUpdateAnimBg="0"/>
      <p:bldP spid="277510" grpId="0" animBg="1" autoUpdateAnimBg="0"/>
      <p:bldP spid="277511" grpId="0" animBg="1"/>
      <p:bldP spid="277512" grpId="0" animBg="1" autoUpdateAnimBg="0"/>
      <p:bldP spid="27751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函数定义</a:t>
            </a:r>
          </a:p>
        </p:txBody>
      </p:sp>
      <p:sp>
        <p:nvSpPr>
          <p:cNvPr id="278531" name="Rectangle 3"/>
          <p:cNvSpPr>
            <a:spLocks noChangeArrowheads="1"/>
          </p:cNvSpPr>
          <p:nvPr/>
        </p:nvSpPr>
        <p:spPr bwMode="auto">
          <a:xfrm>
            <a:off x="395288" y="1844675"/>
            <a:ext cx="2376487" cy="1571625"/>
          </a:xfrm>
          <a:prstGeom prst="rect">
            <a:avLst/>
          </a:prstGeom>
          <a:noFill/>
          <a:ln w="19050">
            <a:solidFill>
              <a:srgbClr val="FF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641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tabLst>
                <a:tab pos="641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tabLst>
                <a:tab pos="641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tabLst>
                <a:tab pos="641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tabLst>
                <a:tab pos="641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41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41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41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41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bg2"/>
                </a:solidFill>
              </a:rPr>
              <a:t>int GetMax(x,y)</a:t>
            </a:r>
          </a:p>
          <a:p>
            <a:pPr eaLnBrk="1" hangingPunct="1"/>
            <a:r>
              <a:rPr kumimoji="1" lang="en-US" altLang="zh-CN" sz="2400" b="1">
                <a:solidFill>
                  <a:schemeClr val="bg2"/>
                </a:solidFill>
              </a:rPr>
              <a:t>{ int x,y;</a:t>
            </a:r>
          </a:p>
          <a:p>
            <a:pPr eaLnBrk="1" hangingPunct="1"/>
            <a:r>
              <a:rPr kumimoji="1" lang="en-US" altLang="zh-CN" sz="2400" b="1">
                <a:solidFill>
                  <a:schemeClr val="bg2"/>
                </a:solidFill>
              </a:rPr>
              <a:t>   ……</a:t>
            </a:r>
          </a:p>
          <a:p>
            <a:pPr eaLnBrk="1" hangingPunct="1"/>
            <a:r>
              <a:rPr kumimoji="1" lang="en-US" altLang="zh-CN" sz="2400" b="1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6048375" y="1557338"/>
            <a:ext cx="2627313" cy="1936750"/>
          </a:xfrm>
          <a:prstGeom prst="rect">
            <a:avLst/>
          </a:prstGeom>
          <a:noFill/>
          <a:ln w="19050" algn="ctr">
            <a:solidFill>
              <a:srgbClr val="FF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tabLst>
                <a:tab pos="641350" algn="l"/>
              </a:tabLst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641350" algn="l"/>
              </a:tabLst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64135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641350" algn="l"/>
              </a:tabLst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641350" algn="l"/>
              </a:tabLst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641350" algn="l"/>
              </a:tabLst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641350" algn="l"/>
              </a:tabLst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641350" algn="l"/>
              </a:tabLst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641350" algn="l"/>
              </a:tabLst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zh-CN" sz="2400"/>
              <a:t>int </a:t>
            </a:r>
            <a:r>
              <a:rPr kumimoji="1" lang="en-US" altLang="zh-CN" sz="2400"/>
              <a:t>GetMax</a:t>
            </a:r>
            <a:r>
              <a:rPr lang="en-US" altLang="zh-CN" sz="2400"/>
              <a:t> (</a:t>
            </a:r>
            <a:r>
              <a:rPr lang="en-US" altLang="zh-CN" sz="2400">
                <a:solidFill>
                  <a:srgbClr val="0000FF"/>
                </a:solidFill>
              </a:rPr>
              <a:t>x,y</a:t>
            </a:r>
            <a:r>
              <a:rPr lang="en-US" altLang="zh-CN" sz="2400"/>
              <a:t>)</a:t>
            </a:r>
          </a:p>
          <a:p>
            <a:pPr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</a:rPr>
              <a:t>int x,y,z</a:t>
            </a:r>
            <a:r>
              <a:rPr lang="en-US" altLang="zh-CN" sz="2400">
                <a:solidFill>
                  <a:srgbClr val="0000FF"/>
                </a:solidFill>
              </a:rPr>
              <a:t>;</a:t>
            </a:r>
          </a:p>
          <a:p>
            <a:pPr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zh-CN" sz="2400"/>
              <a:t>{  </a:t>
            </a:r>
            <a:r>
              <a:rPr lang="en-US" altLang="zh-CN" sz="2400">
                <a:solidFill>
                  <a:srgbClr val="0000FF"/>
                </a:solidFill>
              </a:rPr>
              <a:t>z </a:t>
            </a:r>
            <a:r>
              <a:rPr lang="en-US" altLang="zh-CN" sz="2400"/>
              <a:t>= x &gt; y ? x : y;</a:t>
            </a:r>
          </a:p>
          <a:p>
            <a:pPr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zh-CN" sz="2400"/>
              <a:t>   return( z );</a:t>
            </a:r>
          </a:p>
          <a:p>
            <a:pPr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zh-CN" sz="2400"/>
              <a:t>}</a:t>
            </a:r>
          </a:p>
        </p:txBody>
      </p:sp>
      <p:grpSp>
        <p:nvGrpSpPr>
          <p:cNvPr id="278533" name="Group 5"/>
          <p:cNvGrpSpPr>
            <a:grpSpLocks/>
          </p:cNvGrpSpPr>
          <p:nvPr/>
        </p:nvGrpSpPr>
        <p:grpSpPr bwMode="auto">
          <a:xfrm>
            <a:off x="2268538" y="879475"/>
            <a:ext cx="3816350" cy="560388"/>
            <a:chOff x="2925" y="210"/>
            <a:chExt cx="2268" cy="353"/>
          </a:xfrm>
        </p:grpSpPr>
        <p:sp>
          <p:nvSpPr>
            <p:cNvPr id="278534" name="AutoShape 6"/>
            <p:cNvSpPr>
              <a:spLocks noChangeArrowheads="1"/>
            </p:cNvSpPr>
            <p:nvPr/>
          </p:nvSpPr>
          <p:spPr bwMode="auto">
            <a:xfrm>
              <a:off x="2971" y="255"/>
              <a:ext cx="1769" cy="308"/>
            </a:xfrm>
            <a:prstGeom prst="wedgeRectCallout">
              <a:avLst>
                <a:gd name="adj1" fmla="val -51977"/>
                <a:gd name="adj2" fmla="val 165972"/>
              </a:avLst>
            </a:prstGeom>
            <a:solidFill>
              <a:srgbClr val="99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en-US" sz="2600" b="1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278535" name="AutoShape 7"/>
            <p:cNvSpPr>
              <a:spLocks noChangeArrowheads="1"/>
            </p:cNvSpPr>
            <p:nvPr/>
          </p:nvSpPr>
          <p:spPr bwMode="auto">
            <a:xfrm>
              <a:off x="2925" y="210"/>
              <a:ext cx="2268" cy="327"/>
            </a:xfrm>
            <a:prstGeom prst="wedgeRectCallout">
              <a:avLst>
                <a:gd name="adj1" fmla="val 49648"/>
                <a:gd name="adj2" fmla="val 148472"/>
              </a:avLst>
            </a:prstGeom>
            <a:solidFill>
              <a:srgbClr val="99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FF00"/>
                  </a:solidFill>
                  <a:ea typeface="楷体_GB2312" pitchFamily="49" charset="-122"/>
                </a:rPr>
                <a:t>如下定义都是错误的</a:t>
              </a:r>
            </a:p>
          </p:txBody>
        </p:sp>
      </p:grpSp>
      <p:sp>
        <p:nvSpPr>
          <p:cNvPr id="278536" name="Rectangle 8"/>
          <p:cNvSpPr>
            <a:spLocks noChangeArrowheads="1"/>
          </p:cNvSpPr>
          <p:nvPr/>
        </p:nvSpPr>
        <p:spPr bwMode="auto">
          <a:xfrm>
            <a:off x="3059113" y="1873250"/>
            <a:ext cx="2808287" cy="1571625"/>
          </a:xfrm>
          <a:prstGeom prst="rect">
            <a:avLst/>
          </a:prstGeom>
          <a:noFill/>
          <a:ln w="19050">
            <a:solidFill>
              <a:srgbClr val="FF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641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tabLst>
                <a:tab pos="641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tabLst>
                <a:tab pos="641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tabLst>
                <a:tab pos="641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tabLst>
                <a:tab pos="641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41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41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41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413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bg2"/>
                </a:solidFill>
              </a:rPr>
              <a:t>int GetMax</a:t>
            </a:r>
            <a:r>
              <a:rPr kumimoji="1" lang="en-US" altLang="zh-CN" sz="2400">
                <a:solidFill>
                  <a:schemeClr val="bg2"/>
                </a:solidFill>
              </a:rPr>
              <a:t> </a:t>
            </a:r>
            <a:r>
              <a:rPr kumimoji="1" lang="en-US" altLang="zh-CN" sz="2400" b="1">
                <a:solidFill>
                  <a:schemeClr val="bg2"/>
                </a:solidFill>
              </a:rPr>
              <a:t>(int x,y)</a:t>
            </a:r>
          </a:p>
          <a:p>
            <a:pPr eaLnBrk="1" hangingPunct="1"/>
            <a:r>
              <a:rPr kumimoji="1" lang="en-US" altLang="zh-CN" sz="2400" b="1">
                <a:solidFill>
                  <a:schemeClr val="bg2"/>
                </a:solidFill>
              </a:rPr>
              <a:t>{ </a:t>
            </a:r>
          </a:p>
          <a:p>
            <a:pPr eaLnBrk="1" hangingPunct="1"/>
            <a:r>
              <a:rPr kumimoji="1" lang="en-US" altLang="zh-CN" sz="2400" b="1">
                <a:solidFill>
                  <a:schemeClr val="bg2"/>
                </a:solidFill>
              </a:rPr>
              <a:t>   …… </a:t>
            </a:r>
          </a:p>
          <a:p>
            <a:pPr eaLnBrk="1" hangingPunct="1"/>
            <a:r>
              <a:rPr kumimoji="1" lang="en-US" altLang="zh-CN" sz="2400" b="1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278537" name="Text Box 9"/>
          <p:cNvSpPr txBox="1">
            <a:spLocks noChangeArrowheads="1"/>
          </p:cNvSpPr>
          <p:nvPr/>
        </p:nvSpPr>
        <p:spPr bwMode="auto">
          <a:xfrm>
            <a:off x="4211638" y="2935288"/>
            <a:ext cx="12954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zh-CN" altLang="en-US" sz="6600">
                <a:solidFill>
                  <a:srgbClr val="FF0000"/>
                </a:solidFill>
                <a:ea typeface="楷体_GB2312" pitchFamily="49" charset="-122"/>
                <a:sym typeface="Wingdings 2" panose="05020102010507070707" pitchFamily="18" charset="2"/>
              </a:rPr>
              <a:t></a:t>
            </a:r>
          </a:p>
        </p:txBody>
      </p:sp>
      <p:sp>
        <p:nvSpPr>
          <p:cNvPr id="278538" name="Text Box 10"/>
          <p:cNvSpPr txBox="1">
            <a:spLocks noChangeArrowheads="1"/>
          </p:cNvSpPr>
          <p:nvPr/>
        </p:nvSpPr>
        <p:spPr bwMode="auto">
          <a:xfrm>
            <a:off x="7524750" y="2916238"/>
            <a:ext cx="12954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zh-CN" altLang="en-US" sz="6600">
                <a:solidFill>
                  <a:srgbClr val="FF0000"/>
                </a:solidFill>
                <a:ea typeface="楷体_GB2312" pitchFamily="49" charset="-122"/>
                <a:sym typeface="Wingdings 2" panose="05020102010507070707" pitchFamily="18" charset="2"/>
              </a:rPr>
              <a:t></a:t>
            </a:r>
          </a:p>
        </p:txBody>
      </p:sp>
      <p:sp>
        <p:nvSpPr>
          <p:cNvPr id="278539" name="Text Box 11"/>
          <p:cNvSpPr txBox="1">
            <a:spLocks noChangeArrowheads="1"/>
          </p:cNvSpPr>
          <p:nvPr/>
        </p:nvSpPr>
        <p:spPr bwMode="auto">
          <a:xfrm>
            <a:off x="1547813" y="2862263"/>
            <a:ext cx="12954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zh-CN" altLang="en-US" sz="6600">
                <a:solidFill>
                  <a:srgbClr val="FF0000"/>
                </a:solidFill>
                <a:ea typeface="楷体_GB2312" pitchFamily="49" charset="-122"/>
                <a:sym typeface="Wingdings 2" panose="05020102010507070707" pitchFamily="18" charset="2"/>
              </a:rPr>
              <a:t></a:t>
            </a:r>
          </a:p>
        </p:txBody>
      </p:sp>
      <p:sp>
        <p:nvSpPr>
          <p:cNvPr id="278540" name="Text Box 12"/>
          <p:cNvSpPr txBox="1">
            <a:spLocks noChangeArrowheads="1"/>
          </p:cNvSpPr>
          <p:nvPr/>
        </p:nvSpPr>
        <p:spPr bwMode="auto">
          <a:xfrm>
            <a:off x="1066800" y="4365625"/>
            <a:ext cx="3073400" cy="2049463"/>
          </a:xfrm>
          <a:prstGeom prst="rect">
            <a:avLst/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en-US" altLang="zh-CN" sz="2400" b="1">
                <a:solidFill>
                  <a:schemeClr val="bg2"/>
                </a:solidFill>
                <a:sym typeface="Symbol" panose="05050102010706020507" pitchFamily="18" charset="2"/>
              </a:rPr>
              <a:t>float  f1( )</a:t>
            </a:r>
            <a:br>
              <a:rPr kumimoji="1" lang="en-US" altLang="zh-CN" sz="2400" b="1">
                <a:solidFill>
                  <a:schemeClr val="bg2"/>
                </a:solidFill>
                <a:sym typeface="Symbol" panose="05050102010706020507" pitchFamily="18" charset="2"/>
              </a:rPr>
            </a:br>
            <a:r>
              <a:rPr kumimoji="1" lang="en-US" altLang="zh-CN" sz="2400" b="1">
                <a:solidFill>
                  <a:schemeClr val="bg2"/>
                </a:solidFill>
                <a:sym typeface="Symbol" panose="05050102010706020507" pitchFamily="18" charset="2"/>
              </a:rPr>
              <a:t>  {  ……..</a:t>
            </a:r>
            <a:br>
              <a:rPr kumimoji="1" lang="en-US" altLang="zh-CN" sz="2400" b="1">
                <a:solidFill>
                  <a:schemeClr val="bg2"/>
                </a:solidFill>
                <a:sym typeface="Symbol" panose="05050102010706020507" pitchFamily="18" charset="2"/>
              </a:rPr>
            </a:br>
            <a:r>
              <a:rPr kumimoji="1" lang="en-US" altLang="zh-CN" sz="2400" b="1">
                <a:solidFill>
                  <a:schemeClr val="bg2"/>
                </a:solidFill>
                <a:sym typeface="Symbol" panose="05050102010706020507" pitchFamily="18" charset="2"/>
              </a:rPr>
              <a:t>     int  f2( )</a:t>
            </a:r>
          </a:p>
          <a:p>
            <a:pPr>
              <a:lnSpc>
                <a:spcPct val="70000"/>
              </a:lnSpc>
            </a:pPr>
            <a:r>
              <a:rPr kumimoji="1" lang="en-US" altLang="zh-CN" sz="2400" b="1">
                <a:solidFill>
                  <a:schemeClr val="bg2"/>
                </a:solidFill>
                <a:sym typeface="Symbol" panose="05050102010706020507" pitchFamily="18" charset="2"/>
              </a:rPr>
              <a:t>       {………}</a:t>
            </a:r>
          </a:p>
          <a:p>
            <a:pPr>
              <a:lnSpc>
                <a:spcPct val="70000"/>
              </a:lnSpc>
            </a:pPr>
            <a:r>
              <a:rPr kumimoji="1" lang="en-US" altLang="zh-CN" sz="2400" b="1">
                <a:solidFill>
                  <a:schemeClr val="bg2"/>
                </a:solidFill>
                <a:sym typeface="Symbol" panose="05050102010706020507" pitchFamily="18" charset="2"/>
              </a:rPr>
              <a:t>     ……….</a:t>
            </a:r>
          </a:p>
          <a:p>
            <a:pPr>
              <a:lnSpc>
                <a:spcPct val="70000"/>
              </a:lnSpc>
            </a:pPr>
            <a:r>
              <a:rPr kumimoji="1" lang="en-US" altLang="zh-CN" sz="2400" b="1">
                <a:solidFill>
                  <a:schemeClr val="bg2"/>
                </a:solidFill>
                <a:sym typeface="Symbol" panose="05050102010706020507" pitchFamily="18" charset="2"/>
              </a:rPr>
              <a:t>  }</a:t>
            </a:r>
          </a:p>
        </p:txBody>
      </p:sp>
      <p:sp>
        <p:nvSpPr>
          <p:cNvPr id="278541" name="Text Box 13"/>
          <p:cNvSpPr txBox="1">
            <a:spLocks noChangeArrowheads="1"/>
          </p:cNvSpPr>
          <p:nvPr/>
        </p:nvSpPr>
        <p:spPr bwMode="auto">
          <a:xfrm>
            <a:off x="5697538" y="4005263"/>
            <a:ext cx="2546350" cy="2087562"/>
          </a:xfrm>
          <a:prstGeom prst="rect">
            <a:avLst/>
          </a:prstGeom>
          <a:solidFill>
            <a:srgbClr val="FFCC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en-US" altLang="zh-CN" sz="2400" b="1">
                <a:solidFill>
                  <a:schemeClr val="bg2"/>
                </a:solidFill>
                <a:sym typeface="Symbol" panose="05050102010706020507" pitchFamily="18" charset="2"/>
              </a:rPr>
              <a:t>float  f1( )</a:t>
            </a:r>
            <a:br>
              <a:rPr kumimoji="1" lang="en-US" altLang="zh-CN" sz="2400" b="1">
                <a:solidFill>
                  <a:schemeClr val="bg2"/>
                </a:solidFill>
                <a:sym typeface="Symbol" panose="05050102010706020507" pitchFamily="18" charset="2"/>
              </a:rPr>
            </a:br>
            <a:r>
              <a:rPr kumimoji="1" lang="en-US" altLang="zh-CN" sz="2400" b="1">
                <a:solidFill>
                  <a:schemeClr val="bg2"/>
                </a:solidFill>
                <a:sym typeface="Symbol" panose="05050102010706020507" pitchFamily="18" charset="2"/>
              </a:rPr>
              <a:t>  {  ……..</a:t>
            </a:r>
            <a:br>
              <a:rPr kumimoji="1" lang="en-US" altLang="zh-CN" sz="2400" b="1">
                <a:solidFill>
                  <a:schemeClr val="bg2"/>
                </a:solidFill>
                <a:sym typeface="Symbol" panose="05050102010706020507" pitchFamily="18" charset="2"/>
              </a:rPr>
            </a:br>
            <a:r>
              <a:rPr kumimoji="1" lang="en-US" altLang="zh-CN" sz="2400" b="1">
                <a:solidFill>
                  <a:schemeClr val="bg2"/>
                </a:solidFill>
                <a:sym typeface="Symbol" panose="05050102010706020507" pitchFamily="18" charset="2"/>
              </a:rPr>
              <a:t>      ..……  }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chemeClr val="bg2"/>
                </a:solidFill>
              </a:rPr>
              <a:t> </a:t>
            </a:r>
            <a:r>
              <a:rPr kumimoji="1" lang="en-US" altLang="zh-CN" sz="2400" b="1">
                <a:solidFill>
                  <a:schemeClr val="bg2"/>
                </a:solidFill>
                <a:sym typeface="Symbol" panose="05050102010706020507" pitchFamily="18" charset="2"/>
              </a:rPr>
              <a:t>int  f2( )</a:t>
            </a:r>
          </a:p>
          <a:p>
            <a:pPr>
              <a:lnSpc>
                <a:spcPct val="70000"/>
              </a:lnSpc>
            </a:pPr>
            <a:r>
              <a:rPr kumimoji="1" lang="en-US" altLang="zh-CN" sz="2400" b="1">
                <a:solidFill>
                  <a:schemeClr val="bg2"/>
                </a:solidFill>
                <a:sym typeface="Symbol" panose="05050102010706020507" pitchFamily="18" charset="2"/>
              </a:rPr>
              <a:t>       {………}</a:t>
            </a:r>
          </a:p>
        </p:txBody>
      </p:sp>
      <p:sp>
        <p:nvSpPr>
          <p:cNvPr id="278542" name="Text Box 14"/>
          <p:cNvSpPr txBox="1">
            <a:spLocks noChangeArrowheads="1"/>
          </p:cNvSpPr>
          <p:nvPr/>
        </p:nvSpPr>
        <p:spPr bwMode="auto">
          <a:xfrm>
            <a:off x="250825" y="3717925"/>
            <a:ext cx="3816350" cy="488950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600" b="1">
                <a:solidFill>
                  <a:srgbClr val="FFFF00"/>
                </a:solidFill>
                <a:ea typeface="楷体_GB2312" pitchFamily="49" charset="-122"/>
              </a:rPr>
              <a:t>也不允许函数</a:t>
            </a:r>
            <a:r>
              <a:rPr kumimoji="1" lang="zh-CN" altLang="en-US" sz="2600" b="1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嵌套定义</a:t>
            </a:r>
            <a:endParaRPr kumimoji="1" lang="zh-CN" altLang="en-US" sz="2600" b="1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278543" name="Rectangle 15"/>
          <p:cNvSpPr>
            <a:spLocks noChangeArrowheads="1"/>
          </p:cNvSpPr>
          <p:nvPr/>
        </p:nvSpPr>
        <p:spPr bwMode="auto">
          <a:xfrm>
            <a:off x="1423988" y="5187950"/>
            <a:ext cx="1673225" cy="688975"/>
          </a:xfrm>
          <a:prstGeom prst="rect">
            <a:avLst/>
          </a:prstGeom>
          <a:noFill/>
          <a:ln w="38100">
            <a:solidFill>
              <a:srgbClr val="FF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544" name="AutoShape 16"/>
          <p:cNvSpPr>
            <a:spLocks noChangeArrowheads="1"/>
          </p:cNvSpPr>
          <p:nvPr/>
        </p:nvSpPr>
        <p:spPr bwMode="auto">
          <a:xfrm>
            <a:off x="2771775" y="4508500"/>
            <a:ext cx="1771650" cy="417513"/>
          </a:xfrm>
          <a:prstGeom prst="wedgeRoundRectCallout">
            <a:avLst>
              <a:gd name="adj1" fmla="val -44356"/>
              <a:gd name="adj2" fmla="val 108176"/>
              <a:gd name="adj3" fmla="val 16667"/>
            </a:avLst>
          </a:prstGeom>
          <a:solidFill>
            <a:srgbClr val="003300"/>
          </a:solidFill>
          <a:ln w="12700">
            <a:solidFill>
              <a:srgbClr val="FF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/>
          <a:lstStyle/>
          <a:p>
            <a:pPr algn="ctr"/>
            <a:r>
              <a:rPr kumimoji="1" lang="zh-CN" altLang="en-US" sz="2400" b="1">
                <a:sym typeface="Symbol" panose="05050102010706020507" pitchFamily="18" charset="2"/>
              </a:rPr>
              <a:t>嵌套定义</a:t>
            </a:r>
          </a:p>
        </p:txBody>
      </p:sp>
      <p:sp>
        <p:nvSpPr>
          <p:cNvPr id="278545" name="AutoShape 17"/>
          <p:cNvSpPr>
            <a:spLocks noChangeArrowheads="1"/>
          </p:cNvSpPr>
          <p:nvPr/>
        </p:nvSpPr>
        <p:spPr bwMode="auto">
          <a:xfrm>
            <a:off x="3635375" y="5373688"/>
            <a:ext cx="1800225" cy="288925"/>
          </a:xfrm>
          <a:prstGeom prst="notchedRightArrow">
            <a:avLst>
              <a:gd name="adj1" fmla="val 50000"/>
              <a:gd name="adj2" fmla="val 155769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8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5" dur="500"/>
                                        <p:tgtEl>
                                          <p:spTgt spid="27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78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5" dur="1000"/>
                                        <p:tgtEl>
                                          <p:spTgt spid="278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8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278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animBg="1"/>
      <p:bldP spid="278532" grpId="0" animBg="1"/>
      <p:bldP spid="278536" grpId="0" animBg="1"/>
      <p:bldP spid="278537" grpId="0" autoUpdateAnimBg="0"/>
      <p:bldP spid="278538" grpId="0" autoUpdateAnimBg="0"/>
      <p:bldP spid="278539" grpId="0" autoUpdateAnimBg="0"/>
      <p:bldP spid="278540" grpId="0" animBg="1"/>
      <p:bldP spid="278541" grpId="0" animBg="1" autoUpdateAnimBg="0"/>
      <p:bldP spid="278542" grpId="0" animBg="1"/>
      <p:bldP spid="278543" grpId="0" animBg="1"/>
      <p:bldP spid="278544" grpId="0" animBg="1"/>
      <p:bldP spid="2785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函数定义</a:t>
            </a:r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250825" y="1125538"/>
            <a:ext cx="84248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无参函数的定义</a:t>
            </a:r>
          </a:p>
        </p:txBody>
      </p:sp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539750" y="1700213"/>
            <a:ext cx="8064500" cy="2303462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572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763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954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1145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</a:rPr>
              <a:t>void welcome ( )</a:t>
            </a:r>
            <a:endParaRPr lang="en-US" altLang="zh-CN" sz="2800">
              <a:solidFill>
                <a:srgbClr val="008000"/>
              </a:solidFill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</a:rPr>
              <a:t>{ </a:t>
            </a:r>
            <a:r>
              <a:rPr lang="en-US" altLang="zh-CN" sz="2800"/>
              <a:t>printf("****************************\n");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800"/>
              <a:t>   printf("        Welcome to China! \n");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800"/>
              <a:t>   printf("****************************\n");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279557" name="Rectangle 5"/>
          <p:cNvSpPr>
            <a:spLocks noChangeArrowheads="1"/>
          </p:cNvSpPr>
          <p:nvPr/>
        </p:nvSpPr>
        <p:spPr bwMode="auto">
          <a:xfrm>
            <a:off x="2124075" y="4076700"/>
            <a:ext cx="5399088" cy="2016125"/>
          </a:xfrm>
          <a:prstGeom prst="rect">
            <a:avLst/>
          </a:prstGeom>
          <a:solidFill>
            <a:schemeClr val="tx1"/>
          </a:solidFill>
          <a:ln w="25400" algn="ctr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indent="127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11238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19225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7213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35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924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49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06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64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600" b="1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600" b="1">
                <a:solidFill>
                  <a:schemeClr val="bg1"/>
                </a:solidFill>
                <a:ea typeface="楷体_GB2312" pitchFamily="49" charset="-122"/>
              </a:rPr>
              <a:t>****************************</a:t>
            </a:r>
            <a:endParaRPr kumimoji="1" lang="zh-CN" altLang="en-US" sz="2600" b="1">
              <a:solidFill>
                <a:schemeClr val="bg1"/>
              </a:solidFill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600" b="1"/>
              <a:t>          </a:t>
            </a:r>
            <a:r>
              <a:rPr lang="en-US" altLang="zh-CN" sz="2600" b="1">
                <a:solidFill>
                  <a:schemeClr val="bg1"/>
                </a:solidFill>
              </a:rPr>
              <a:t>Welcome to China!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600" b="1">
                <a:solidFill>
                  <a:schemeClr val="bg1"/>
                </a:solidFill>
                <a:ea typeface="楷体_GB2312" pitchFamily="49" charset="-122"/>
              </a:rPr>
              <a:t>****************************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955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955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79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79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79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79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79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/>
      <p:bldP spid="279556" grpId="0" build="allAtOnce" animBg="1"/>
      <p:bldP spid="27955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函数定义</a:t>
            </a:r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285750" y="1125538"/>
            <a:ext cx="8858250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9263" indent="-449263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91440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584325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992313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4003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8575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3147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7719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2291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练习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r>
              <a:rPr kumimoji="1" lang="zh-CN" altLang="en-US" sz="2400">
                <a:ea typeface="楷体_GB2312" pitchFamily="49" charset="-122"/>
              </a:rPr>
              <a:t>对下面各问题，分析已知条件和结果，写出</a:t>
            </a:r>
            <a:r>
              <a:rPr kumimoji="1" lang="zh-CN" altLang="en-US" sz="2400">
                <a:solidFill>
                  <a:srgbClr val="FF0000"/>
                </a:solidFill>
                <a:ea typeface="楷体_GB2312" pitchFamily="49" charset="-122"/>
              </a:rPr>
              <a:t>函数头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、求两个实数的和。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、求两个整数的最大公约数。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、判断任一个正整数</a:t>
            </a: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是否为素数。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、在一行中输出指定个数的星号（*）。</a:t>
            </a:r>
            <a:endParaRPr kumimoji="1" lang="zh-CN" altLang="en-US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539750" y="3214688"/>
            <a:ext cx="7777163" cy="3238500"/>
          </a:xfrm>
          <a:prstGeom prst="rect">
            <a:avLst/>
          </a:prstGeom>
          <a:solidFill>
            <a:schemeClr val="tx1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19100" indent="-4191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14413" indent="-303213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574800" indent="-3810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2135188" indent="-3810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695575" indent="-3810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3152775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609975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4067175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524375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5000"/>
              </a:spcBef>
            </a:pP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分析：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楷体_GB2312" pitchFamily="49" charset="-122"/>
              </a:rPr>
              <a:t>已知条件</a:t>
            </a:r>
            <a:r>
              <a:rPr kumimoji="1" lang="en-US" altLang="zh-CN" sz="2400">
                <a:solidFill>
                  <a:schemeClr val="hlink"/>
                </a:solidFill>
                <a:ea typeface="楷体_GB2312" pitchFamily="49" charset="-122"/>
              </a:rPr>
              <a:t>——</a:t>
            </a:r>
            <a:r>
              <a:rPr kumimoji="1" lang="zh-CN" altLang="en-US" sz="2400">
                <a:solidFill>
                  <a:srgbClr val="FF0000"/>
                </a:solidFill>
                <a:ea typeface="楷体_GB2312" pitchFamily="49" charset="-122"/>
              </a:rPr>
              <a:t>函数参数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楷体_GB2312" pitchFamily="49" charset="-122"/>
              </a:rPr>
              <a:t>返回结果</a:t>
            </a:r>
            <a:r>
              <a:rPr kumimoji="1" lang="en-US" altLang="zh-CN" sz="2400">
                <a:solidFill>
                  <a:schemeClr val="hlink"/>
                </a:solidFill>
                <a:ea typeface="楷体_GB2312" pitchFamily="49" charset="-122"/>
              </a:rPr>
              <a:t>——</a:t>
            </a:r>
            <a:r>
              <a:rPr kumimoji="1" lang="zh-CN" altLang="en-US" sz="2400">
                <a:solidFill>
                  <a:srgbClr val="FF0000"/>
                </a:solidFill>
                <a:ea typeface="楷体_GB2312" pitchFamily="49" charset="-122"/>
              </a:rPr>
              <a:t>函数类型</a:t>
            </a:r>
            <a:endParaRPr kumimoji="1" lang="zh-CN" altLang="en-US" sz="240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buFontTx/>
              <a:buNone/>
            </a:pP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double  sum(double x, double y)</a:t>
            </a:r>
          </a:p>
          <a:p>
            <a:pPr>
              <a:lnSpc>
                <a:spcPct val="110000"/>
              </a:lnSpc>
              <a:spcBef>
                <a:spcPct val="5000"/>
              </a:spcBef>
              <a:buFontTx/>
              <a:buNone/>
            </a:pP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 int  CommonDivisor(int m, int n)</a:t>
            </a:r>
          </a:p>
          <a:p>
            <a:pPr>
              <a:lnSpc>
                <a:spcPct val="110000"/>
              </a:lnSpc>
              <a:spcBef>
                <a:spcPct val="5000"/>
              </a:spcBef>
              <a:buFontTx/>
              <a:buNone/>
            </a:pP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 int  prime(int n)</a:t>
            </a:r>
          </a:p>
          <a:p>
            <a:pPr>
              <a:lnSpc>
                <a:spcPct val="110000"/>
              </a:lnSpc>
              <a:spcBef>
                <a:spcPct val="5000"/>
              </a:spcBef>
              <a:buFontTx/>
              <a:buNone/>
            </a:pP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 void PrintStar(int 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058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058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80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80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80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80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80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80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80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build="p"/>
      <p:bldP spid="280580" grpId="0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dirty="0" smtClean="0"/>
              <a:t>函数</a:t>
            </a:r>
            <a:r>
              <a:rPr lang="zh-CN" altLang="en-US" sz="3600" b="0" dirty="0" smtClean="0">
                <a:solidFill>
                  <a:srgbClr val="FF0000"/>
                </a:solidFill>
              </a:rPr>
              <a:t>类型</a:t>
            </a:r>
            <a:r>
              <a:rPr lang="zh-CN" altLang="en-US" sz="3600" b="0" dirty="0" smtClean="0"/>
              <a:t>与函数的</a:t>
            </a:r>
            <a:r>
              <a:rPr lang="zh-CN" altLang="en-US" sz="3600" b="0" dirty="0" smtClean="0">
                <a:solidFill>
                  <a:srgbClr val="FF0000"/>
                </a:solidFill>
              </a:rPr>
              <a:t>返回值</a:t>
            </a:r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179388" y="1125538"/>
            <a:ext cx="8540750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9263" indent="-449263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91440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584325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992313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4003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8575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3147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7719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2291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kumimoji="1" lang="zh-CN" altLang="en-US" dirty="0">
                <a:solidFill>
                  <a:srgbClr val="FF0000"/>
                </a:solidFill>
                <a:ea typeface="楷体_GB2312" pitchFamily="49" charset="-122"/>
              </a:rPr>
              <a:t>函数类型</a:t>
            </a:r>
            <a:r>
              <a:rPr kumimoji="1" lang="zh-CN" altLang="en-US" dirty="0">
                <a:ea typeface="楷体_GB2312" pitchFamily="49" charset="-122"/>
              </a:rPr>
              <a:t>决定了函数返回值的类型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kumimoji="1" lang="zh-CN" altLang="en-US" dirty="0">
                <a:ea typeface="楷体_GB2312" pitchFamily="49" charset="-122"/>
              </a:rPr>
              <a:t>函数的返回值通过</a:t>
            </a:r>
            <a:r>
              <a:rPr kumimoji="1" lang="en-US" altLang="zh-CN" dirty="0">
                <a:ea typeface="楷体_GB2312" pitchFamily="49" charset="-122"/>
              </a:rPr>
              <a:t>return</a:t>
            </a:r>
            <a:r>
              <a:rPr kumimoji="1" lang="zh-CN" altLang="en-US" dirty="0">
                <a:ea typeface="楷体_GB2312" pitchFamily="49" charset="-122"/>
              </a:rPr>
              <a:t>语句返回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1"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return</a:t>
            </a:r>
            <a:r>
              <a:rPr kumimoji="1"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语句格式</a:t>
            </a: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3348038" y="2205038"/>
            <a:ext cx="3744912" cy="1295400"/>
          </a:xfrm>
          <a:prstGeom prst="rect">
            <a:avLst/>
          </a:prstGeom>
          <a:noFill/>
          <a:ln w="57150" cmpd="thinThick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19100" indent="-4191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14413" indent="-303213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574800" indent="-3810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2135188" indent="-3810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695575" indent="-3810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3152775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609975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4067175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524375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15000"/>
              </a:spcBef>
            </a:pP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return (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return 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表达式；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return 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250825" y="3500438"/>
            <a:ext cx="8604250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95300" indent="-4953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85850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812925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2220913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628900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30861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5433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40005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4577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</a:pPr>
            <a:r>
              <a:rPr kumimoji="1"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功能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终止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函数运行，</a:t>
            </a:r>
            <a:r>
              <a:rPr kumimoji="1" lang="zh-CN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返回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调用者</a:t>
            </a:r>
            <a:r>
              <a:rPr kumimoji="1" lang="zh-CN" altLang="zh-CN" sz="24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若有返回值，将</a:t>
            </a:r>
            <a:r>
              <a:rPr kumimoji="1" lang="zh-CN" altLang="zh-CN" sz="2400" dirty="0">
                <a:latin typeface="楷体_GB2312" pitchFamily="49" charset="-122"/>
                <a:ea typeface="楷体_GB2312" pitchFamily="49" charset="-122"/>
              </a:rPr>
              <a:t>返回值带给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调用者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kumimoji="1"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说明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若函数没有返回值，则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return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语句可以省略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若函数使用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return;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或没有返回语句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则返回一个不确定的值。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kumimoji="1"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void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函数可以消除不确定返回值的影响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return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语句中的表达式类型一般应和函数类型一致，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若不一致，系统自动将表达式值类型转换为函数类型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160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160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81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81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81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81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81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81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81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81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/>
      <p:bldP spid="281604" grpId="0" build="allAtOnce" animBg="1"/>
      <p:bldP spid="28160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函数类型与函数的返回值</a:t>
            </a:r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793750" y="5589588"/>
            <a:ext cx="7523163" cy="935037"/>
          </a:xfrm>
          <a:prstGeom prst="rect">
            <a:avLst/>
          </a:prstGeom>
          <a:solidFill>
            <a:srgbClr val="FF99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85850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812925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2359025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995613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3452813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910013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4367213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824413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一个函数中可以有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一个以上的</a:t>
            </a:r>
            <a:r>
              <a:rPr kumimoji="1"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return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，但</a:t>
            </a:r>
            <a:r>
              <a:rPr kumimoji="1" lang="zh-CN" altLang="en-US" sz="2400" dirty="0">
                <a:ea typeface="楷体_GB2312" pitchFamily="49" charset="-122"/>
              </a:rPr>
              <a:t>每次只执行其中一个</a:t>
            </a:r>
            <a:r>
              <a:rPr kumimoji="1" lang="en-US" altLang="zh-CN" sz="2400" dirty="0">
                <a:ea typeface="楷体_GB2312" pitchFamily="49" charset="-122"/>
              </a:rPr>
              <a:t>r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eturn</a:t>
            </a:r>
            <a:r>
              <a:rPr kumimoji="1" lang="zh-CN" altLang="en-US" sz="2400" dirty="0">
                <a:ea typeface="楷体_GB2312" pitchFamily="49" charset="-122"/>
              </a:rPr>
              <a:t>语句，只有一个返回值。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179388" y="1052513"/>
            <a:ext cx="8424862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编写函数，求两个实数中的大数。</a:t>
            </a:r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395288" y="1557338"/>
            <a:ext cx="4086225" cy="2082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3F7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2000" indent="-28575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11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138238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531938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989138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446338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903538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360738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float max(float x, float y)</a:t>
            </a:r>
          </a:p>
          <a:p>
            <a:pPr eaLnBrk="1" hangingPunct="1"/>
            <a:r>
              <a:rPr kumimoji="1" lang="en-US" altLang="zh-CN" sz="26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  float z;</a:t>
            </a:r>
          </a:p>
          <a:p>
            <a:pPr eaLnBrk="1" hangingPunct="1"/>
            <a:r>
              <a:rPr kumimoji="1" lang="en-US" altLang="zh-CN" sz="26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z = (x &gt; y) ? x:y;</a:t>
            </a:r>
          </a:p>
          <a:p>
            <a:pPr eaLnBrk="1" hangingPunct="1"/>
            <a:r>
              <a:rPr kumimoji="1" lang="en-US" altLang="zh-CN" sz="26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return ( z );</a:t>
            </a:r>
          </a:p>
          <a:p>
            <a:pPr eaLnBrk="1" hangingPunct="1"/>
            <a:r>
              <a:rPr kumimoji="1" lang="en-US" altLang="zh-CN" sz="26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 </a:t>
            </a:r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414338" y="3716338"/>
            <a:ext cx="4086225" cy="1714500"/>
          </a:xfrm>
          <a:prstGeom prst="rect">
            <a:avLst/>
          </a:prstGeom>
          <a:solidFill>
            <a:srgbClr val="CCFF66"/>
          </a:solidFill>
          <a:ln w="28575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bg2"/>
                </a:solidFill>
                <a:latin typeface="Arial" panose="020B0604020202020204" pitchFamily="34" charset="0"/>
              </a:rPr>
              <a:t>float max(float x, float y)</a:t>
            </a:r>
          </a:p>
          <a:p>
            <a:r>
              <a:rPr kumimoji="1" lang="en-US" altLang="zh-CN" sz="2600" b="1">
                <a:solidFill>
                  <a:schemeClr val="bg2"/>
                </a:solidFill>
                <a:latin typeface="Arial" panose="020B0604020202020204" pitchFamily="34" charset="0"/>
              </a:rPr>
              <a:t>{	</a:t>
            </a:r>
          </a:p>
          <a:p>
            <a:r>
              <a:rPr kumimoji="1" lang="en-US" altLang="zh-CN" sz="2600" b="1">
                <a:solidFill>
                  <a:schemeClr val="bg2"/>
                </a:solidFill>
                <a:latin typeface="Arial" panose="020B0604020202020204" pitchFamily="34" charset="0"/>
              </a:rPr>
              <a:t>    </a:t>
            </a:r>
            <a:r>
              <a:rPr kumimoji="1" lang="en-US" altLang="zh-CN" sz="26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return (x &gt; y) ? x:y;</a:t>
            </a:r>
          </a:p>
          <a:p>
            <a:r>
              <a:rPr kumimoji="1" lang="en-US" altLang="zh-CN" sz="2600" b="1">
                <a:solidFill>
                  <a:schemeClr val="bg2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282631" name="Rectangle 7"/>
          <p:cNvSpPr>
            <a:spLocks noChangeArrowheads="1"/>
          </p:cNvSpPr>
          <p:nvPr/>
        </p:nvSpPr>
        <p:spPr bwMode="auto">
          <a:xfrm>
            <a:off x="4787900" y="1557338"/>
            <a:ext cx="4176713" cy="208280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2000" indent="-28575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11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138238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531938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989138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446338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903538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360738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float max (float x, float y)</a:t>
            </a:r>
          </a:p>
          <a:p>
            <a:pPr eaLnBrk="1" hangingPunct="1"/>
            <a:r>
              <a:rPr kumimoji="1" lang="en-US" altLang="zh-CN" sz="26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	float z;</a:t>
            </a:r>
          </a:p>
          <a:p>
            <a:pPr eaLnBrk="1" hangingPunct="1"/>
            <a:r>
              <a:rPr kumimoji="1" lang="en-US" altLang="zh-CN" sz="26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z = ( x &gt; y ) ? x : y;</a:t>
            </a:r>
          </a:p>
          <a:p>
            <a:pPr eaLnBrk="1" hangingPunct="1"/>
            <a:r>
              <a:rPr kumimoji="1" lang="en-US" altLang="zh-CN" sz="26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return   z;  </a:t>
            </a:r>
          </a:p>
          <a:p>
            <a:pPr eaLnBrk="1" hangingPunct="1"/>
            <a:r>
              <a:rPr kumimoji="1" lang="en-US" altLang="zh-CN" sz="26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282632" name="Text Box 8"/>
          <p:cNvSpPr txBox="1">
            <a:spLocks noChangeArrowheads="1"/>
          </p:cNvSpPr>
          <p:nvPr/>
        </p:nvSpPr>
        <p:spPr bwMode="auto">
          <a:xfrm>
            <a:off x="4932363" y="3717925"/>
            <a:ext cx="3978275" cy="1727200"/>
          </a:xfrm>
          <a:prstGeom prst="rect">
            <a:avLst/>
          </a:prstGeom>
          <a:solidFill>
            <a:schemeClr val="accent1"/>
          </a:solidFill>
          <a:ln w="28575" cap="sq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bg2"/>
                </a:solidFill>
                <a:latin typeface="Arial" panose="020B0604020202020204" pitchFamily="34" charset="0"/>
              </a:rPr>
              <a:t>float max(float x, float y)</a:t>
            </a:r>
          </a:p>
          <a:p>
            <a:r>
              <a:rPr kumimoji="1" lang="en-US" altLang="zh-CN" sz="2600" b="1">
                <a:solidFill>
                  <a:schemeClr val="bg2"/>
                </a:solidFill>
                <a:latin typeface="Arial" panose="020B0604020202020204" pitchFamily="34" charset="0"/>
              </a:rPr>
              <a:t>{   if(x &gt; y)  return x ;</a:t>
            </a:r>
          </a:p>
          <a:p>
            <a:r>
              <a:rPr kumimoji="1" lang="en-US" altLang="zh-CN" sz="2600" b="1">
                <a:solidFill>
                  <a:schemeClr val="bg2"/>
                </a:solidFill>
                <a:latin typeface="Arial" panose="020B0604020202020204" pitchFamily="34" charset="0"/>
              </a:rPr>
              <a:t>    else  return y ;</a:t>
            </a:r>
          </a:p>
          <a:p>
            <a:r>
              <a:rPr kumimoji="1" lang="en-US" altLang="zh-CN" sz="2600" b="1">
                <a:solidFill>
                  <a:schemeClr val="bg2"/>
                </a:solidFill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8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8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8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826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 animBg="1"/>
      <p:bldP spid="282628" grpId="0" build="p"/>
      <p:bldP spid="282629" grpId="0" animBg="1"/>
      <p:bldP spid="282630" grpId="0" animBg="1" autoUpdateAnimBg="0"/>
      <p:bldP spid="282631" grpId="0" animBg="1" autoUpdateAnimBg="0"/>
      <p:bldP spid="28263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本章主要内容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7597775" cy="5145088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latin typeface="宋体" panose="02010600030101010101" pitchFamily="2" charset="-122"/>
                <a:ea typeface="黑体" panose="02010609060101010101" pitchFamily="49" charset="-122"/>
              </a:rPr>
              <a:t>Ｃ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程序结构</a:t>
            </a:r>
          </a:p>
          <a:p>
            <a:pPr>
              <a:lnSpc>
                <a:spcPct val="110000"/>
              </a:lnSpc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latin typeface="宋体" panose="02010600030101010101" pitchFamily="2" charset="-122"/>
                <a:ea typeface="黑体" panose="02010609060101010101" pitchFamily="49" charset="-122"/>
              </a:rPr>
              <a:t>函数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定义</a:t>
            </a:r>
            <a:r>
              <a:rPr lang="zh-CN" altLang="en-US" b="1" dirty="0" smtClean="0">
                <a:latin typeface="宋体" panose="02010600030101010101" pitchFamily="2" charset="-122"/>
                <a:ea typeface="黑体" panose="02010609060101010101" pitchFamily="49" charset="-122"/>
              </a:rPr>
              <a:t>与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调用</a:t>
            </a:r>
          </a:p>
          <a:p>
            <a:pPr>
              <a:lnSpc>
                <a:spcPct val="110000"/>
              </a:lnSpc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latin typeface="宋体" panose="02010600030101010101" pitchFamily="2" charset="-122"/>
                <a:ea typeface="黑体" panose="02010609060101010101" pitchFamily="49" charset="-122"/>
              </a:rPr>
              <a:t>函数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参数</a:t>
            </a:r>
            <a:r>
              <a:rPr lang="zh-CN" altLang="en-US" b="1" dirty="0" smtClean="0">
                <a:latin typeface="宋体" panose="02010600030101010101" pitchFamily="2" charset="-122"/>
                <a:ea typeface="黑体" panose="02010609060101010101" pitchFamily="49" charset="-122"/>
              </a:rPr>
              <a:t>与数据传递</a:t>
            </a:r>
          </a:p>
          <a:p>
            <a:pPr>
              <a:lnSpc>
                <a:spcPct val="110000"/>
              </a:lnSpc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latin typeface="宋体" panose="02010600030101010101" pitchFamily="2" charset="-122"/>
                <a:ea typeface="黑体" panose="02010609060101010101" pitchFamily="49" charset="-122"/>
              </a:rPr>
              <a:t>函数的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嵌套</a:t>
            </a:r>
            <a:r>
              <a:rPr lang="zh-CN" altLang="en-US" b="1" dirty="0" smtClean="0">
                <a:latin typeface="宋体" panose="02010600030101010101" pitchFamily="2" charset="-122"/>
                <a:ea typeface="黑体" panose="02010609060101010101" pitchFamily="49" charset="-122"/>
              </a:rPr>
              <a:t>调用与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递归</a:t>
            </a:r>
            <a:r>
              <a:rPr lang="zh-CN" altLang="en-US" b="1" dirty="0" smtClean="0">
                <a:latin typeface="宋体" panose="02010600030101010101" pitchFamily="2" charset="-122"/>
                <a:ea typeface="黑体" panose="02010609060101010101" pitchFamily="49" charset="-122"/>
              </a:rPr>
              <a:t>调用</a:t>
            </a:r>
          </a:p>
          <a:p>
            <a:pPr>
              <a:lnSpc>
                <a:spcPct val="110000"/>
              </a:lnSpc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latin typeface="宋体" panose="02010600030101010101" pitchFamily="2" charset="-122"/>
                <a:ea typeface="黑体" panose="02010609060101010101" pitchFamily="49" charset="-122"/>
              </a:rPr>
              <a:t>变量的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作用域</a:t>
            </a:r>
            <a:r>
              <a:rPr lang="zh-CN" altLang="en-US" b="1" dirty="0" smtClean="0">
                <a:latin typeface="宋体" panose="02010600030101010101" pitchFamily="2" charset="-122"/>
                <a:ea typeface="黑体" panose="02010609060101010101" pitchFamily="49" charset="-122"/>
              </a:rPr>
              <a:t>与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存储类型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dirty="0" smtClean="0"/>
              <a:t>函数的</a:t>
            </a:r>
            <a:r>
              <a:rPr lang="zh-CN" altLang="en-US" sz="3600" b="0" dirty="0" smtClean="0">
                <a:solidFill>
                  <a:srgbClr val="FF0000"/>
                </a:solidFill>
              </a:rPr>
              <a:t>调用</a:t>
            </a:r>
          </a:p>
        </p:txBody>
      </p:sp>
      <p:sp>
        <p:nvSpPr>
          <p:cNvPr id="284675" name="Rectangle 3"/>
          <p:cNvSpPr>
            <a:spLocks noChangeArrowheads="1"/>
          </p:cNvSpPr>
          <p:nvPr/>
        </p:nvSpPr>
        <p:spPr bwMode="auto">
          <a:xfrm>
            <a:off x="395288" y="1341438"/>
            <a:ext cx="82804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9263" indent="-449263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91440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584325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992313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4003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8575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3147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7719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2291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>
                <a:ea typeface="楷体_GB2312" pitchFamily="49" charset="-122"/>
              </a:rPr>
              <a:t>1</a:t>
            </a:r>
            <a:r>
              <a:rPr kumimoji="1" lang="zh-CN" altLang="en-US">
                <a:ea typeface="楷体_GB2312" pitchFamily="49" charset="-122"/>
              </a:rPr>
              <a:t>、函数调用的一般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形式</a:t>
            </a:r>
          </a:p>
        </p:txBody>
      </p:sp>
      <p:sp>
        <p:nvSpPr>
          <p:cNvPr id="284676" name="Rectangle 4"/>
          <p:cNvSpPr>
            <a:spLocks noChangeArrowheads="1"/>
          </p:cNvSpPr>
          <p:nvPr/>
        </p:nvSpPr>
        <p:spPr bwMode="auto">
          <a:xfrm>
            <a:off x="2555875" y="2276475"/>
            <a:ext cx="3744913" cy="504825"/>
          </a:xfrm>
          <a:prstGeom prst="rect">
            <a:avLst/>
          </a:prstGeom>
          <a:noFill/>
          <a:ln w="57150" cmpd="thinThick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19100" indent="-4191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14413" indent="-303213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574800" indent="-3810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2135188" indent="-3810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695575" indent="-3810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3152775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609975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4067175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524375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15000"/>
              </a:spcBef>
            </a:pP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函数名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实参列表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284677" name="Rectangle 5"/>
          <p:cNvSpPr>
            <a:spLocks noChangeArrowheads="1"/>
          </p:cNvSpPr>
          <p:nvPr/>
        </p:nvSpPr>
        <p:spPr bwMode="auto">
          <a:xfrm>
            <a:off x="468313" y="2924175"/>
            <a:ext cx="7993062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95300" indent="-4953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85850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812925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2220913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628900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30861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5433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40005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4577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语言中，把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函数调用也作为一个表达式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。因此凡是表达式可以出现的地方都可以出现函数调用</a:t>
            </a:r>
          </a:p>
          <a:p>
            <a:pPr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作为语句被调用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作为表达式的数据项被调用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作为函数参数被调用</a:t>
            </a:r>
            <a:endParaRPr kumimoji="1" lang="zh-CN" altLang="en-US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467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467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84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84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84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84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84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84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 build="p"/>
      <p:bldP spid="284676" grpId="0" build="allAtOnce" animBg="1"/>
      <p:bldP spid="28467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函数的调用</a:t>
            </a:r>
          </a:p>
        </p:txBody>
      </p:sp>
      <p:sp>
        <p:nvSpPr>
          <p:cNvPr id="285699" name="Rectangle 3"/>
          <p:cNvSpPr>
            <a:spLocks noChangeArrowheads="1"/>
          </p:cNvSpPr>
          <p:nvPr/>
        </p:nvSpPr>
        <p:spPr bwMode="auto">
          <a:xfrm>
            <a:off x="323850" y="1125538"/>
            <a:ext cx="8424863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95300" indent="-4953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914400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371600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828800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286000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作为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被调用</a:t>
            </a:r>
          </a:p>
        </p:txBody>
      </p:sp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539750" y="1628775"/>
            <a:ext cx="7488238" cy="43195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572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763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954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1145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500"/>
              <a:t>#include &lt;stdio.h&gt;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500">
                <a:solidFill>
                  <a:srgbClr val="0000FF"/>
                </a:solidFill>
              </a:rPr>
              <a:t>void welcome ( )</a:t>
            </a:r>
            <a:endParaRPr lang="en-US" altLang="zh-CN" sz="2500">
              <a:solidFill>
                <a:srgbClr val="008000"/>
              </a:solidFill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500"/>
              <a:t>{</a:t>
            </a:r>
            <a:r>
              <a:rPr lang="en-US" altLang="zh-CN" sz="2500">
                <a:solidFill>
                  <a:srgbClr val="0000FF"/>
                </a:solidFill>
              </a:rPr>
              <a:t>  </a:t>
            </a:r>
            <a:r>
              <a:rPr lang="en-US" altLang="zh-CN" sz="2500"/>
              <a:t>printf("****************************\n");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500"/>
              <a:t>    printf("        Welcome to China! \n");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500"/>
              <a:t>    printf("****************************\n");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500"/>
              <a:t>}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500"/>
              <a:t>int main( )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500"/>
              <a:t>{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500">
                <a:solidFill>
                  <a:srgbClr val="0000FF"/>
                </a:solidFill>
              </a:rPr>
              <a:t>   </a:t>
            </a:r>
            <a:r>
              <a:rPr lang="en-US" altLang="zh-CN" sz="2500">
                <a:solidFill>
                  <a:srgbClr val="FF3399"/>
                </a:solidFill>
              </a:rPr>
              <a:t>welcome( );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500"/>
              <a:t>   return 0;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500"/>
              <a:t>}</a:t>
            </a:r>
          </a:p>
        </p:txBody>
      </p:sp>
      <p:sp>
        <p:nvSpPr>
          <p:cNvPr id="285701" name="AutoShape 5"/>
          <p:cNvSpPr>
            <a:spLocks/>
          </p:cNvSpPr>
          <p:nvPr/>
        </p:nvSpPr>
        <p:spPr bwMode="auto">
          <a:xfrm>
            <a:off x="4067175" y="2060575"/>
            <a:ext cx="1727200" cy="401638"/>
          </a:xfrm>
          <a:prstGeom prst="borderCallout2">
            <a:avLst>
              <a:gd name="adj1" fmla="val 28458"/>
              <a:gd name="adj2" fmla="val -4412"/>
              <a:gd name="adj3" fmla="val 28458"/>
              <a:gd name="adj4" fmla="val -27574"/>
              <a:gd name="adj5" fmla="val 75495"/>
              <a:gd name="adj6" fmla="val -66634"/>
            </a:avLst>
          </a:prstGeom>
          <a:solidFill>
            <a:schemeClr val="accent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0" rIns="54000" bIns="10800"/>
          <a:lstStyle/>
          <a:p>
            <a:pPr algn="ctr"/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被调函数</a:t>
            </a:r>
          </a:p>
        </p:txBody>
      </p:sp>
      <p:sp>
        <p:nvSpPr>
          <p:cNvPr id="285702" name="AutoShape 6"/>
          <p:cNvSpPr>
            <a:spLocks/>
          </p:cNvSpPr>
          <p:nvPr/>
        </p:nvSpPr>
        <p:spPr bwMode="auto">
          <a:xfrm>
            <a:off x="3348038" y="3789363"/>
            <a:ext cx="1727200" cy="401637"/>
          </a:xfrm>
          <a:prstGeom prst="borderCallout2">
            <a:avLst>
              <a:gd name="adj1" fmla="val 28458"/>
              <a:gd name="adj2" fmla="val -4412"/>
              <a:gd name="adj3" fmla="val 28458"/>
              <a:gd name="adj4" fmla="val -28218"/>
              <a:gd name="adj5" fmla="val 113042"/>
              <a:gd name="adj6" fmla="val -68472"/>
            </a:avLst>
          </a:prstGeom>
          <a:solidFill>
            <a:schemeClr val="accent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0" rIns="54000" bIns="10800"/>
          <a:lstStyle/>
          <a:p>
            <a:pPr algn="ctr"/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主调函数</a:t>
            </a:r>
          </a:p>
        </p:txBody>
      </p:sp>
      <p:sp>
        <p:nvSpPr>
          <p:cNvPr id="285703" name="Rectangle 7"/>
          <p:cNvSpPr>
            <a:spLocks noChangeArrowheads="1"/>
          </p:cNvSpPr>
          <p:nvPr/>
        </p:nvSpPr>
        <p:spPr bwMode="auto">
          <a:xfrm>
            <a:off x="2700338" y="5661025"/>
            <a:ext cx="4176712" cy="977900"/>
          </a:xfrm>
          <a:prstGeom prst="rect">
            <a:avLst/>
          </a:prstGeom>
          <a:solidFill>
            <a:srgbClr val="FF99FF"/>
          </a:solidFill>
          <a:ln w="1270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00" b="1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适合无返回值的函数调用</a:t>
            </a:r>
          </a:p>
          <a:p>
            <a:pPr>
              <a:lnSpc>
                <a:spcPct val="110000"/>
              </a:lnSpc>
            </a:pPr>
            <a:r>
              <a:rPr kumimoji="1" lang="zh-CN" altLang="en-US" sz="2600" b="1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例如：打印表格</a:t>
            </a:r>
          </a:p>
        </p:txBody>
      </p:sp>
      <p:sp>
        <p:nvSpPr>
          <p:cNvPr id="285704" name="AutoShape 8"/>
          <p:cNvSpPr>
            <a:spLocks/>
          </p:cNvSpPr>
          <p:nvPr/>
        </p:nvSpPr>
        <p:spPr bwMode="auto">
          <a:xfrm>
            <a:off x="3348038" y="4724400"/>
            <a:ext cx="1727200" cy="401638"/>
          </a:xfrm>
          <a:prstGeom prst="borderCallout2">
            <a:avLst>
              <a:gd name="adj1" fmla="val 28458"/>
              <a:gd name="adj2" fmla="val -4412"/>
              <a:gd name="adj3" fmla="val 28458"/>
              <a:gd name="adj4" fmla="val -24264"/>
              <a:gd name="adj5" fmla="val 71542"/>
              <a:gd name="adj6" fmla="val -57537"/>
            </a:avLst>
          </a:prstGeom>
          <a:solidFill>
            <a:srgbClr val="FF99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0" rIns="54000" bIns="10800"/>
          <a:lstStyle/>
          <a:p>
            <a:pPr algn="ctr"/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函数调用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570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570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85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85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85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85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85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85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85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85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85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857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857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8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build="p"/>
      <p:bldP spid="285700" grpId="0" build="allAtOnce" animBg="1"/>
      <p:bldP spid="285701" grpId="0" animBg="1"/>
      <p:bldP spid="285702" grpId="0" animBg="1"/>
      <p:bldP spid="285703" grpId="0" animBg="1"/>
      <p:bldP spid="28570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函数的调用</a:t>
            </a: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323850" y="1125538"/>
            <a:ext cx="46799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63538" indent="-363538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85850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722438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2359025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995613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3452813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910013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4367213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824413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作为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的数据项被调用</a:t>
            </a: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539750" y="1628775"/>
            <a:ext cx="3744913" cy="43195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572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763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954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1145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500"/>
              <a:t>#include &lt;stdio.h&gt;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kumimoji="1" lang="en-US" altLang="zh-CN" sz="2500">
                <a:solidFill>
                  <a:srgbClr val="0000FF"/>
                </a:solidFill>
                <a:sym typeface="Symbol" panose="05050102010706020507" pitchFamily="18" charset="2"/>
              </a:rPr>
              <a:t>int plus(int a, int b)</a:t>
            </a:r>
            <a:endParaRPr lang="en-US" altLang="zh-CN" sz="2500">
              <a:solidFill>
                <a:srgbClr val="0000FF"/>
              </a:solidFill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500">
                <a:solidFill>
                  <a:srgbClr val="0000FF"/>
                </a:solidFill>
              </a:rPr>
              <a:t>{</a:t>
            </a:r>
            <a:r>
              <a:rPr lang="en-US" altLang="zh-CN" sz="2500"/>
              <a:t> </a:t>
            </a:r>
            <a:r>
              <a:rPr lang="en-US" altLang="zh-CN" sz="250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500"/>
              <a:t>   return (a+b);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500"/>
              <a:t>}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500"/>
              <a:t>int main( )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500"/>
              <a:t>{  int c;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500">
                <a:solidFill>
                  <a:srgbClr val="0000FF"/>
                </a:solidFill>
              </a:rPr>
              <a:t>   </a:t>
            </a:r>
            <a:r>
              <a:rPr lang="en-US" altLang="zh-CN" sz="2500"/>
              <a:t>c=3+</a:t>
            </a:r>
            <a:r>
              <a:rPr lang="en-US" altLang="zh-CN" sz="2500">
                <a:solidFill>
                  <a:srgbClr val="FF3399"/>
                </a:solidFill>
              </a:rPr>
              <a:t>plus(4,7)</a:t>
            </a:r>
            <a:r>
              <a:rPr lang="en-US" altLang="zh-CN" sz="2500"/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500">
                <a:solidFill>
                  <a:srgbClr val="FF3399"/>
                </a:solidFill>
              </a:rPr>
              <a:t>   </a:t>
            </a:r>
            <a:r>
              <a:rPr lang="en-US" altLang="zh-CN" sz="2500"/>
              <a:t>printf("3+4+7=%d ", c);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500"/>
              <a:t>   return 0;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500"/>
              <a:t>}</a:t>
            </a:r>
          </a:p>
        </p:txBody>
      </p:sp>
      <p:sp>
        <p:nvSpPr>
          <p:cNvPr id="286725" name="Rectangle 5"/>
          <p:cNvSpPr>
            <a:spLocks noChangeArrowheads="1"/>
          </p:cNvSpPr>
          <p:nvPr/>
        </p:nvSpPr>
        <p:spPr bwMode="auto">
          <a:xfrm>
            <a:off x="2411413" y="5949950"/>
            <a:ext cx="4032250" cy="541338"/>
          </a:xfrm>
          <a:prstGeom prst="rect">
            <a:avLst/>
          </a:prstGeom>
          <a:solidFill>
            <a:srgbClr val="FF99FF"/>
          </a:solidFill>
          <a:ln w="1270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00" b="1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适合有返回值的函数调用</a:t>
            </a:r>
          </a:p>
        </p:txBody>
      </p:sp>
      <p:sp>
        <p:nvSpPr>
          <p:cNvPr id="286726" name="Rectangle 6"/>
          <p:cNvSpPr>
            <a:spLocks noChangeArrowheads="1"/>
          </p:cNvSpPr>
          <p:nvPr/>
        </p:nvSpPr>
        <p:spPr bwMode="auto">
          <a:xfrm>
            <a:off x="5076825" y="1125538"/>
            <a:ext cx="367188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63538" indent="-363538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85850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722438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2359025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995613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3452813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910013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4367213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824413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作为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函数参数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被调用</a:t>
            </a:r>
          </a:p>
        </p:txBody>
      </p:sp>
      <p:sp>
        <p:nvSpPr>
          <p:cNvPr id="286727" name="Rectangle 7"/>
          <p:cNvSpPr>
            <a:spLocks noChangeArrowheads="1"/>
          </p:cNvSpPr>
          <p:nvPr/>
        </p:nvSpPr>
        <p:spPr bwMode="auto">
          <a:xfrm>
            <a:off x="5148263" y="1628775"/>
            <a:ext cx="3744912" cy="43211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572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763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954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1145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500"/>
              <a:t>#include &lt;stdio.h&gt;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kumimoji="1" lang="en-US" altLang="zh-CN" sz="2500">
                <a:solidFill>
                  <a:srgbClr val="0000FF"/>
                </a:solidFill>
                <a:sym typeface="Symbol" panose="05050102010706020507" pitchFamily="18" charset="2"/>
              </a:rPr>
              <a:t>int max(int a, int b)</a:t>
            </a:r>
            <a:endParaRPr lang="en-US" altLang="zh-CN" sz="2500">
              <a:solidFill>
                <a:srgbClr val="0000FF"/>
              </a:solidFill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500">
                <a:solidFill>
                  <a:srgbClr val="0000FF"/>
                </a:solidFill>
              </a:rPr>
              <a:t>{</a:t>
            </a:r>
            <a:r>
              <a:rPr lang="en-US" altLang="zh-CN" sz="2500"/>
              <a:t> </a:t>
            </a:r>
            <a:r>
              <a:rPr lang="en-US" altLang="zh-CN" sz="250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500"/>
              <a:t>   return </a:t>
            </a:r>
            <a:r>
              <a:rPr kumimoji="1" lang="en-US" altLang="zh-CN"/>
              <a:t>(a &gt; b) ? a:b </a:t>
            </a:r>
            <a:r>
              <a:rPr lang="en-US" altLang="zh-CN" sz="2500"/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500"/>
              <a:t>}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500"/>
              <a:t>int main( )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500"/>
              <a:t>{  int m, n=5;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500">
                <a:solidFill>
                  <a:srgbClr val="0000FF"/>
                </a:solidFill>
              </a:rPr>
              <a:t>   </a:t>
            </a:r>
            <a:r>
              <a:rPr lang="en-US" altLang="zh-CN" sz="2500"/>
              <a:t>m=</a:t>
            </a:r>
            <a:r>
              <a:rPr lang="en-US" altLang="zh-CN" sz="2500">
                <a:solidFill>
                  <a:srgbClr val="0000FF"/>
                </a:solidFill>
              </a:rPr>
              <a:t>max(</a:t>
            </a:r>
            <a:r>
              <a:rPr lang="en-US" altLang="zh-CN" sz="2500"/>
              <a:t>n, </a:t>
            </a:r>
            <a:r>
              <a:rPr lang="en-US" altLang="zh-CN" sz="2500">
                <a:solidFill>
                  <a:srgbClr val="FF3399"/>
                </a:solidFill>
              </a:rPr>
              <a:t>max(4,7)</a:t>
            </a:r>
            <a:r>
              <a:rPr lang="en-US" altLang="zh-CN" sz="2500">
                <a:solidFill>
                  <a:srgbClr val="0000FF"/>
                </a:solidFill>
              </a:rPr>
              <a:t>)</a:t>
            </a:r>
            <a:r>
              <a:rPr lang="en-US" altLang="zh-CN" sz="2500"/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500">
                <a:solidFill>
                  <a:srgbClr val="FF3399"/>
                </a:solidFill>
              </a:rPr>
              <a:t>   </a:t>
            </a:r>
            <a:r>
              <a:rPr lang="en-US" altLang="zh-CN" sz="2500"/>
              <a:t>printf("max=%d ", m);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500"/>
              <a:t>   return 0;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50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672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672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86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86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86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86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86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86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86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86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86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86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86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86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672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672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286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286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86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2867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2867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2867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2867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2867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2867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2867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2867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86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/>
      <p:bldP spid="286724" grpId="0" build="allAtOnce" animBg="1"/>
      <p:bldP spid="286725" grpId="0" animBg="1"/>
      <p:bldP spid="286726" grpId="0" build="p"/>
      <p:bldP spid="286727" grpId="0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函数的调用</a:t>
            </a:r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auto">
          <a:xfrm>
            <a:off x="323850" y="1052513"/>
            <a:ext cx="8208963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63538" indent="-363538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85850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722438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2359025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995613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3452813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910013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4367213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824413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编写程序，求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！，要求用函数实现</a:t>
            </a:r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539750" y="1628775"/>
            <a:ext cx="3816350" cy="5040313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572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763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954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1145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500"/>
              <a:t>#include &lt;stdio.h&gt;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kumimoji="1" lang="en-US" altLang="zh-CN" sz="2500">
                <a:solidFill>
                  <a:srgbClr val="0000FF"/>
                </a:solidFill>
                <a:sym typeface="Symbol" panose="05050102010706020507" pitchFamily="18" charset="2"/>
              </a:rPr>
              <a:t>int factorial(</a:t>
            </a:r>
            <a:r>
              <a:rPr kumimoji="1" lang="en-US" altLang="zh-CN" sz="2500">
                <a:solidFill>
                  <a:schemeClr val="hlink"/>
                </a:solidFill>
                <a:sym typeface="Symbol" panose="05050102010706020507" pitchFamily="18" charset="2"/>
              </a:rPr>
              <a:t>int n</a:t>
            </a:r>
            <a:r>
              <a:rPr kumimoji="1" lang="en-US" altLang="zh-CN" sz="250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endParaRPr lang="en-US" altLang="zh-CN" sz="2500">
              <a:solidFill>
                <a:srgbClr val="0000FF"/>
              </a:solidFill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500">
                <a:solidFill>
                  <a:srgbClr val="0000FF"/>
                </a:solidFill>
              </a:rPr>
              <a:t>{  </a:t>
            </a:r>
            <a:r>
              <a:rPr lang="en-US" altLang="zh-CN"/>
              <a:t>int i,t=1;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/>
              <a:t>   for (i=1; i&lt;=n; i++)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/>
              <a:t>      t*=i;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/>
              <a:t>   return (t);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/>
              <a:t>}</a:t>
            </a:r>
            <a:endParaRPr lang="en-US" altLang="zh-CN" sz="2500"/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500"/>
              <a:t>int main( )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500"/>
              <a:t>{  int f;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500">
                <a:solidFill>
                  <a:srgbClr val="0000FF"/>
                </a:solidFill>
              </a:rPr>
              <a:t>   </a:t>
            </a:r>
            <a:r>
              <a:rPr lang="en-US" altLang="zh-CN" sz="2500"/>
              <a:t>f=</a:t>
            </a:r>
            <a:r>
              <a:rPr lang="en-US" altLang="zh-CN" sz="2500">
                <a:solidFill>
                  <a:srgbClr val="FF3399"/>
                </a:solidFill>
              </a:rPr>
              <a:t>factorial(</a:t>
            </a:r>
            <a:r>
              <a:rPr lang="en-US" altLang="zh-CN" sz="2500">
                <a:solidFill>
                  <a:schemeClr val="hlink"/>
                </a:solidFill>
              </a:rPr>
              <a:t>10</a:t>
            </a:r>
            <a:r>
              <a:rPr lang="en-US" altLang="zh-CN" sz="2500">
                <a:solidFill>
                  <a:srgbClr val="FF3399"/>
                </a:solidFill>
              </a:rPr>
              <a:t>)</a:t>
            </a:r>
            <a:r>
              <a:rPr lang="en-US" altLang="zh-CN" sz="2500"/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500">
                <a:solidFill>
                  <a:srgbClr val="FF3399"/>
                </a:solidFill>
              </a:rPr>
              <a:t>   </a:t>
            </a:r>
            <a:r>
              <a:rPr lang="en-US" altLang="zh-CN" sz="2500"/>
              <a:t>printf("10!=%d\n", f);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500"/>
              <a:t>   return 0;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500"/>
              <a:t>}</a:t>
            </a:r>
          </a:p>
        </p:txBody>
      </p:sp>
      <p:sp>
        <p:nvSpPr>
          <p:cNvPr id="287749" name="Rectangle 5"/>
          <p:cNvSpPr>
            <a:spLocks noChangeArrowheads="1"/>
          </p:cNvSpPr>
          <p:nvPr/>
        </p:nvSpPr>
        <p:spPr bwMode="auto">
          <a:xfrm>
            <a:off x="5364163" y="5516563"/>
            <a:ext cx="2808287" cy="822325"/>
          </a:xfrm>
          <a:prstGeom prst="rect">
            <a:avLst/>
          </a:prstGeom>
          <a:solidFill>
            <a:schemeClr val="tx1"/>
          </a:solidFill>
          <a:ln w="3175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indent="127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11238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19225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7213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35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924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49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06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64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600" b="1">
                <a:solidFill>
                  <a:schemeClr val="bg1"/>
                </a:solidFill>
              </a:rPr>
              <a:t>程序输出结果：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600" b="1">
                <a:solidFill>
                  <a:schemeClr val="bg1"/>
                </a:solidFill>
              </a:rPr>
              <a:t>3628800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774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774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87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87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87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87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87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87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87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87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87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87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87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877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877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7" grpId="0" build="p"/>
      <p:bldP spid="287748" grpId="0" build="allAtOnce" animBg="1"/>
      <p:bldP spid="28774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函数的调用</a:t>
            </a:r>
          </a:p>
        </p:txBody>
      </p:sp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468313" y="1125538"/>
            <a:ext cx="813593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95300" indent="-4953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914400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371600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828800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286000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</a:pP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、函数调用的执行过程</a:t>
            </a:r>
          </a:p>
        </p:txBody>
      </p:sp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539750" y="1268413"/>
            <a:ext cx="4392613" cy="3024187"/>
          </a:xfrm>
          <a:prstGeom prst="rect">
            <a:avLst/>
          </a:prstGeom>
          <a:solidFill>
            <a:schemeClr val="tx1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572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763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954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1145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800"/>
              <a:t>#include &lt;stdio.h&gt;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800"/>
              <a:t>int main( )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800"/>
              <a:t>{  int m,f;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800"/>
              <a:t>   scanf("%d",&amp;m);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</a:rPr>
              <a:t>   </a:t>
            </a:r>
            <a:r>
              <a:rPr lang="en-US" altLang="zh-CN" sz="2800"/>
              <a:t>f=</a:t>
            </a:r>
            <a:r>
              <a:rPr lang="en-US" altLang="zh-CN" sz="2800">
                <a:solidFill>
                  <a:srgbClr val="0000FF"/>
                </a:solidFill>
              </a:rPr>
              <a:t>factorial(m);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</a:rPr>
              <a:t>   </a:t>
            </a:r>
            <a:r>
              <a:rPr lang="en-US" altLang="zh-CN" sz="2800"/>
              <a:t>printf("%d!=%d\n",m,f);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800"/>
              <a:t>}</a:t>
            </a:r>
          </a:p>
        </p:txBody>
      </p:sp>
      <p:sp>
        <p:nvSpPr>
          <p:cNvPr id="288773" name="Rectangle 5"/>
          <p:cNvSpPr>
            <a:spLocks noChangeArrowheads="1"/>
          </p:cNvSpPr>
          <p:nvPr/>
        </p:nvSpPr>
        <p:spPr bwMode="auto">
          <a:xfrm>
            <a:off x="5653088" y="1557338"/>
            <a:ext cx="3240087" cy="28225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74625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572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763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954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1145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</a:rPr>
              <a:t>int factorial (int n)</a:t>
            </a:r>
            <a:endParaRPr lang="en-US" altLang="zh-CN" sz="2800">
              <a:solidFill>
                <a:srgbClr val="008000"/>
              </a:solidFill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800"/>
              <a:t>{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800"/>
              <a:t>   </a:t>
            </a:r>
            <a:r>
              <a:rPr lang="en-US" altLang="zh-CN"/>
              <a:t>int i,t=1;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/>
              <a:t>   for (i=1; i&lt;=n; i++)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/>
              <a:t>      t*=i;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/>
              <a:t>   return (t);</a:t>
            </a:r>
            <a:endParaRPr lang="en-US" altLang="zh-CN" sz="2800"/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800"/>
              <a:t>}</a:t>
            </a:r>
          </a:p>
        </p:txBody>
      </p:sp>
      <p:grpSp>
        <p:nvGrpSpPr>
          <p:cNvPr id="288774" name="Group 6"/>
          <p:cNvGrpSpPr>
            <a:grpSpLocks/>
          </p:cNvGrpSpPr>
          <p:nvPr/>
        </p:nvGrpSpPr>
        <p:grpSpPr bwMode="auto">
          <a:xfrm>
            <a:off x="2844800" y="1989138"/>
            <a:ext cx="3095625" cy="1136650"/>
            <a:chOff x="1746" y="1146"/>
            <a:chExt cx="1950" cy="696"/>
          </a:xfrm>
        </p:grpSpPr>
        <p:sp>
          <p:nvSpPr>
            <p:cNvPr id="288775" name="Line 7"/>
            <p:cNvSpPr>
              <a:spLocks noChangeShapeType="1"/>
            </p:cNvSpPr>
            <p:nvPr/>
          </p:nvSpPr>
          <p:spPr bwMode="auto">
            <a:xfrm flipV="1">
              <a:off x="1746" y="1162"/>
              <a:ext cx="1950" cy="6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8776" name="Text Box 8"/>
            <p:cNvSpPr txBox="1">
              <a:spLocks noChangeArrowheads="1"/>
            </p:cNvSpPr>
            <p:nvPr/>
          </p:nvSpPr>
          <p:spPr bwMode="auto">
            <a:xfrm rot="-1079781">
              <a:off x="2380" y="1146"/>
              <a:ext cx="952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函数调用</a:t>
              </a:r>
            </a:p>
          </p:txBody>
        </p:sp>
      </p:grpSp>
      <p:grpSp>
        <p:nvGrpSpPr>
          <p:cNvPr id="288777" name="Group 9"/>
          <p:cNvGrpSpPr>
            <a:grpSpLocks/>
          </p:cNvGrpSpPr>
          <p:nvPr/>
        </p:nvGrpSpPr>
        <p:grpSpPr bwMode="auto">
          <a:xfrm>
            <a:off x="2844800" y="3125788"/>
            <a:ext cx="3240088" cy="663575"/>
            <a:chOff x="1746" y="1842"/>
            <a:chExt cx="2132" cy="364"/>
          </a:xfrm>
        </p:grpSpPr>
        <p:sp>
          <p:nvSpPr>
            <p:cNvPr id="288778" name="Line 10"/>
            <p:cNvSpPr>
              <a:spLocks noChangeShapeType="1"/>
            </p:cNvSpPr>
            <p:nvPr/>
          </p:nvSpPr>
          <p:spPr bwMode="auto">
            <a:xfrm flipH="1" flipV="1">
              <a:off x="1746" y="1979"/>
              <a:ext cx="2132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8779" name="Text Box 11"/>
            <p:cNvSpPr txBox="1">
              <a:spLocks noChangeArrowheads="1"/>
            </p:cNvSpPr>
            <p:nvPr/>
          </p:nvSpPr>
          <p:spPr bwMode="auto">
            <a:xfrm rot="343443">
              <a:off x="2608" y="1842"/>
              <a:ext cx="952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函数返回</a:t>
              </a:r>
            </a:p>
          </p:txBody>
        </p:sp>
      </p:grpSp>
      <p:sp>
        <p:nvSpPr>
          <p:cNvPr id="288780" name="Freeform 12"/>
          <p:cNvSpPr>
            <a:spLocks/>
          </p:cNvSpPr>
          <p:nvPr/>
        </p:nvSpPr>
        <p:spPr bwMode="auto">
          <a:xfrm>
            <a:off x="2700338" y="620713"/>
            <a:ext cx="5616575" cy="2505075"/>
          </a:xfrm>
          <a:custGeom>
            <a:avLst/>
            <a:gdLst>
              <a:gd name="T0" fmla="*/ 0 w 3447"/>
              <a:gd name="T1" fmla="*/ 1398 h 1398"/>
              <a:gd name="T2" fmla="*/ 1542 w 3447"/>
              <a:gd name="T3" fmla="*/ 128 h 1398"/>
              <a:gd name="T4" fmla="*/ 3447 w 3447"/>
              <a:gd name="T5" fmla="*/ 627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47" h="1398">
                <a:moveTo>
                  <a:pt x="0" y="1398"/>
                </a:moveTo>
                <a:cubicBezTo>
                  <a:pt x="483" y="827"/>
                  <a:pt x="967" y="256"/>
                  <a:pt x="1542" y="128"/>
                </a:cubicBezTo>
                <a:cubicBezTo>
                  <a:pt x="2117" y="0"/>
                  <a:pt x="2782" y="313"/>
                  <a:pt x="3447" y="627"/>
                </a:cubicBezTo>
              </a:path>
            </a:pathLst>
          </a:custGeom>
          <a:noFill/>
          <a:ln w="19050" cap="flat" cmpd="sng">
            <a:solidFill>
              <a:srgbClr val="00C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8781" name="Rectangle 13"/>
          <p:cNvSpPr>
            <a:spLocks noChangeArrowheads="1"/>
          </p:cNvSpPr>
          <p:nvPr/>
        </p:nvSpPr>
        <p:spPr bwMode="auto">
          <a:xfrm>
            <a:off x="395288" y="4254500"/>
            <a:ext cx="8280400" cy="21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12800" indent="-355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95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调用过程：</a:t>
            </a:r>
          </a:p>
          <a:p>
            <a:pPr lvl="1" eaLnBrk="1" hangingPunct="1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6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6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在主调函数中调用被调函数时，则将控制转到</a:t>
            </a:r>
            <a:r>
              <a:rPr lang="zh-CN" altLang="en-US" sz="26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被调函数的开头执行</a:t>
            </a:r>
            <a:r>
              <a:rPr lang="zh-CN" altLang="en-US" sz="26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lvl="1" eaLnBrk="1" hangingPunct="1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6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6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在被调函数执行结束，控制又</a:t>
            </a:r>
            <a:r>
              <a:rPr lang="zh-CN" altLang="en-US" sz="26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返回主调函数的函数调用的地方</a:t>
            </a:r>
            <a:r>
              <a:rPr lang="zh-CN" altLang="en-US" sz="26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，继续执行。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877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877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88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88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88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88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88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88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88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877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877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88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88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88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88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88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88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88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288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8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88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88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288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88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/>
      <p:bldP spid="288772" grpId="0" build="allAtOnce" animBg="1"/>
      <p:bldP spid="288773" grpId="0" build="allAtOnce" animBg="1"/>
      <p:bldP spid="28878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dirty="0" smtClean="0"/>
              <a:t>函数的</a:t>
            </a:r>
            <a:r>
              <a:rPr lang="zh-CN" altLang="en-US" sz="3600" b="0" dirty="0" smtClean="0">
                <a:solidFill>
                  <a:srgbClr val="FF0000"/>
                </a:solidFill>
              </a:rPr>
              <a:t>参数</a:t>
            </a:r>
            <a:r>
              <a:rPr lang="zh-CN" altLang="en-US" sz="3600" b="0" dirty="0" smtClean="0"/>
              <a:t>说明</a:t>
            </a:r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>
            <a:off x="323850" y="1357313"/>
            <a:ext cx="8424863" cy="487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63538" indent="-363538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28675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584325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992313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4003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8575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3147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7719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2291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1000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、两种参数类型：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kumimoji="1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形式参数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形参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: </a:t>
            </a:r>
            <a:r>
              <a:rPr kumimoji="1" lang="zh-CN" altLang="en-US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定义函数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时使用的参数</a:t>
            </a:r>
            <a:br>
              <a:rPr kumimoji="1" lang="zh-CN" altLang="en-US"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没有确定的值，只能在所定义的函数中使用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kumimoji="1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实际参数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实参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: </a:t>
            </a:r>
            <a:r>
              <a:rPr kumimoji="1"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调用函数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时使用的参数</a:t>
            </a:r>
            <a:br>
              <a:rPr kumimoji="1" lang="zh-CN" altLang="en-US"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有确定的值，只在主调函数中使用，被调函数内不能使用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、实参和形参的功能：</a:t>
            </a:r>
            <a:r>
              <a:rPr kumimoji="1"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实现</a:t>
            </a:r>
            <a:r>
              <a:rPr kumimoji="1" lang="zh-CN" altLang="en-US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数据传递</a:t>
            </a:r>
            <a:endParaRPr kumimoji="1" lang="zh-CN" altLang="en-US" sz="240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发生函数调用时，主调函数把</a:t>
            </a:r>
            <a:r>
              <a:rPr kumimoji="1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实参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的值传送给被调函数的</a:t>
            </a:r>
            <a:r>
              <a:rPr kumimoji="1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形参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，从而实现主调函数向被调函数的数据传递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相当于把实参的</a:t>
            </a:r>
            <a:r>
              <a:rPr kumimoji="1"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值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赋给形参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有参函数的调用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395288" y="1125538"/>
            <a:ext cx="8497887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01713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584325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992313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4003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8575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3147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7719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2291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有参函数调用形式</a:t>
            </a:r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2051050" y="1773238"/>
            <a:ext cx="5976938" cy="50323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69804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/>
            <a:r>
              <a:rPr kumimoji="1" lang="zh-CN" altLang="en-US" sz="2400" b="1">
                <a:solidFill>
                  <a:srgbClr val="0000CC"/>
                </a:solidFill>
                <a:ea typeface="楷体_GB2312" pitchFamily="49" charset="-122"/>
              </a:rPr>
              <a:t>函数名</a:t>
            </a:r>
            <a:r>
              <a:rPr kumimoji="1" lang="en-US" altLang="zh-CN" sz="2400" b="1">
                <a:solidFill>
                  <a:srgbClr val="0000CC"/>
                </a:solidFill>
                <a:ea typeface="楷体_GB2312" pitchFamily="49" charset="-122"/>
              </a:rPr>
              <a:t>( </a:t>
            </a:r>
            <a:r>
              <a:rPr kumimoji="1" lang="zh-CN" altLang="en-US" sz="2400" b="1">
                <a:solidFill>
                  <a:srgbClr val="0000CC"/>
                </a:solidFill>
                <a:ea typeface="楷体_GB2312" pitchFamily="49" charset="-122"/>
              </a:rPr>
              <a:t>实参</a:t>
            </a:r>
            <a:r>
              <a:rPr kumimoji="1" lang="en-US" altLang="zh-CN" sz="2400" b="1">
                <a:solidFill>
                  <a:srgbClr val="0000CC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CC"/>
                </a:solidFill>
                <a:ea typeface="楷体_GB2312" pitchFamily="49" charset="-122"/>
              </a:rPr>
              <a:t>，实参</a:t>
            </a:r>
            <a:r>
              <a:rPr kumimoji="1" lang="en-US" altLang="zh-CN" sz="2400" b="1">
                <a:solidFill>
                  <a:srgbClr val="0000CC"/>
                </a:solidFill>
                <a:ea typeface="楷体_GB2312" pitchFamily="49" charset="-122"/>
              </a:rPr>
              <a:t>2</a:t>
            </a:r>
            <a:r>
              <a:rPr kumimoji="1" lang="zh-CN" altLang="en-US" sz="2400" b="1">
                <a:solidFill>
                  <a:srgbClr val="0000CC"/>
                </a:solidFill>
                <a:ea typeface="楷体_GB2312" pitchFamily="49" charset="-122"/>
              </a:rPr>
              <a:t>，</a:t>
            </a:r>
            <a:r>
              <a:rPr kumimoji="1" lang="en-US" altLang="zh-CN" sz="2400" b="1">
                <a:solidFill>
                  <a:srgbClr val="0000CC"/>
                </a:solidFill>
                <a:ea typeface="楷体_GB2312" pitchFamily="49" charset="-122"/>
              </a:rPr>
              <a:t>……</a:t>
            </a:r>
            <a:r>
              <a:rPr kumimoji="1" lang="zh-CN" altLang="en-US" sz="2400" b="1">
                <a:solidFill>
                  <a:srgbClr val="0000CC"/>
                </a:solidFill>
                <a:ea typeface="楷体_GB2312" pitchFamily="49" charset="-122"/>
              </a:rPr>
              <a:t>，实参</a:t>
            </a:r>
            <a:r>
              <a:rPr kumimoji="1" lang="en-US" altLang="zh-CN" sz="2400" b="1">
                <a:solidFill>
                  <a:srgbClr val="0000CC"/>
                </a:solidFill>
                <a:ea typeface="楷体_GB2312" pitchFamily="49" charset="-122"/>
              </a:rPr>
              <a:t>n )</a:t>
            </a:r>
            <a:r>
              <a:rPr kumimoji="1" lang="en-US" altLang="zh-CN" sz="240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290821" name="Rectangle 5"/>
          <p:cNvSpPr>
            <a:spLocks noChangeArrowheads="1"/>
          </p:cNvSpPr>
          <p:nvPr/>
        </p:nvSpPr>
        <p:spPr bwMode="auto">
          <a:xfrm>
            <a:off x="323850" y="2276475"/>
            <a:ext cx="8497888" cy="4319588"/>
          </a:xfrm>
          <a:prstGeom prst="rect">
            <a:avLst/>
          </a:prstGeom>
          <a:noFill/>
          <a:ln w="38100" cmpd="dbl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6575" indent="-536575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01713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584325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992313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4003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8575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3147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7719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2291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5000"/>
              </a:spcBef>
              <a:buClrTx/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① </a:t>
            </a:r>
            <a:r>
              <a:rPr kumimoji="1"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实参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可以是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常量、变量、表达式或函数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，但要求它们有</a:t>
            </a:r>
            <a:r>
              <a:rPr kumimoji="1"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确定的值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lnSpc>
                <a:spcPct val="105000"/>
              </a:lnSpc>
              <a:spcBef>
                <a:spcPct val="5000"/>
              </a:spcBef>
              <a:buClrTx/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② 实参与形参要</a:t>
            </a:r>
            <a:r>
              <a:rPr kumimoji="1"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个数相等、类型一致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，字符型与整型可以兼容。</a:t>
            </a:r>
          </a:p>
          <a:p>
            <a:pPr>
              <a:lnSpc>
                <a:spcPct val="105000"/>
              </a:lnSpc>
              <a:spcBef>
                <a:spcPct val="5000"/>
              </a:spcBef>
              <a:buClrTx/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③ 当函数调用时，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实参的值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复制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给与之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相对应</a:t>
            </a:r>
            <a:r>
              <a:rPr kumimoji="1"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的形参</a:t>
            </a:r>
            <a:endParaRPr kumimoji="1" lang="zh-CN" altLang="en-US" sz="2400" dirty="0">
              <a:ea typeface="楷体_GB2312" pitchFamily="49" charset="-122"/>
            </a:endParaRPr>
          </a:p>
          <a:p>
            <a:pPr lvl="2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实参</a:t>
            </a:r>
            <a:r>
              <a:rPr kumimoji="1" lang="en-US" altLang="zh-CN" sz="24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1 -&gt; </a:t>
            </a:r>
            <a:r>
              <a:rPr kumimoji="1" lang="zh-CN" altLang="en-US" sz="24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形参</a:t>
            </a:r>
            <a:r>
              <a:rPr kumimoji="1" lang="en-US" altLang="zh-CN" sz="24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1</a:t>
            </a:r>
          </a:p>
          <a:p>
            <a:pPr lvl="2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实参</a:t>
            </a:r>
            <a:r>
              <a:rPr kumimoji="1" lang="en-US" altLang="zh-CN" sz="24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2 -&gt; </a:t>
            </a:r>
            <a:r>
              <a:rPr kumimoji="1" lang="zh-CN" altLang="en-US" sz="24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形参</a:t>
            </a:r>
            <a:r>
              <a:rPr kumimoji="1" lang="en-US" altLang="zh-CN" sz="24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 lvl="2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en-US" altLang="zh-CN" sz="2400" dirty="0">
                <a:solidFill>
                  <a:srgbClr val="FF0066"/>
                </a:solidFill>
                <a:ea typeface="楷体_GB2312" pitchFamily="49" charset="-122"/>
              </a:rPr>
              <a:t>……</a:t>
            </a:r>
            <a:endParaRPr kumimoji="1" lang="en-US" altLang="zh-CN" sz="2400" dirty="0">
              <a:solidFill>
                <a:srgbClr val="FF0066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实参</a:t>
            </a:r>
            <a:r>
              <a:rPr kumimoji="1" lang="en-US" altLang="zh-CN" sz="24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n -&gt; </a:t>
            </a:r>
            <a:r>
              <a:rPr kumimoji="1" lang="zh-CN" altLang="en-US" sz="24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形参</a:t>
            </a:r>
            <a:r>
              <a:rPr kumimoji="1" lang="en-US" altLang="zh-CN" sz="24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n</a:t>
            </a:r>
          </a:p>
          <a:p>
            <a:pPr>
              <a:lnSpc>
                <a:spcPct val="105000"/>
              </a:lnSpc>
              <a:spcBef>
                <a:spcPct val="5000"/>
              </a:spcBef>
              <a:buClrTx/>
            </a:pP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④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被调函数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不能改变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主调函数中变量的值。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9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082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082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90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90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90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90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90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90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908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908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/>
      <p:bldP spid="290820" grpId="0" animBg="1"/>
      <p:bldP spid="290821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有参函数的调用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323850" y="1196975"/>
            <a:ext cx="84978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01713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584325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992313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4003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8575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3147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7719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2291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编写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编一程序，用函数实现求两个数中较大数</a:t>
            </a: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250825" y="1530350"/>
            <a:ext cx="5834063" cy="4738688"/>
          </a:xfrm>
          <a:prstGeom prst="rect">
            <a:avLst/>
          </a:prstGeom>
          <a:solidFill>
            <a:schemeClr val="tx1"/>
          </a:solidFill>
          <a:ln w="38100" cmpd="dbl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9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"/>
              </a:spcBef>
            </a:pPr>
            <a:r>
              <a:rPr kumimoji="1" lang="en-US" altLang="zh-CN" sz="2400" b="1">
                <a:solidFill>
                  <a:srgbClr val="0000CC"/>
                </a:solidFill>
              </a:rPr>
              <a:t>#include &lt;stdio.h&gt;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</a:pPr>
            <a:r>
              <a:rPr kumimoji="1" lang="en-US" altLang="zh-CN" sz="2400" b="1">
                <a:solidFill>
                  <a:srgbClr val="0000CC"/>
                </a:solidFill>
              </a:rPr>
              <a:t>int </a:t>
            </a:r>
            <a:r>
              <a:rPr kumimoji="1" lang="en-US" altLang="zh-CN" sz="2400" b="1">
                <a:solidFill>
                  <a:schemeClr val="hlink"/>
                </a:solidFill>
              </a:rPr>
              <a:t>max</a:t>
            </a:r>
            <a:r>
              <a:rPr kumimoji="1" lang="en-US" altLang="zh-CN" sz="2400" b="1">
                <a:solidFill>
                  <a:srgbClr val="0000CC"/>
                </a:solidFill>
              </a:rPr>
              <a:t>(</a:t>
            </a:r>
            <a:r>
              <a:rPr kumimoji="1" lang="en-US" altLang="zh-CN" sz="2400" b="1"/>
              <a:t> </a:t>
            </a:r>
            <a:r>
              <a:rPr kumimoji="1" lang="en-US" altLang="zh-CN" sz="2400" b="1">
                <a:solidFill>
                  <a:srgbClr val="0000FF"/>
                </a:solidFill>
              </a:rPr>
              <a:t>int x, int y </a:t>
            </a:r>
            <a:r>
              <a:rPr kumimoji="1" lang="en-US" altLang="zh-CN" sz="2400" b="1">
                <a:solidFill>
                  <a:srgbClr val="0000CC"/>
                </a:solidFill>
              </a:rPr>
              <a:t>) 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</a:pPr>
            <a:r>
              <a:rPr kumimoji="1" lang="en-US" altLang="zh-CN" sz="2400" b="1">
                <a:solidFill>
                  <a:srgbClr val="0000CC"/>
                </a:solidFill>
              </a:rPr>
              <a:t>{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</a:pPr>
            <a:r>
              <a:rPr kumimoji="1" lang="en-US" altLang="zh-CN" sz="2400" b="1">
                <a:solidFill>
                  <a:srgbClr val="0000CC"/>
                </a:solidFill>
              </a:rPr>
              <a:t>   return (x&gt;y ? x : y);	  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</a:pPr>
            <a:r>
              <a:rPr kumimoji="1" lang="en-US" altLang="zh-CN" sz="2400" b="1">
                <a:solidFill>
                  <a:srgbClr val="0000CC"/>
                </a:solidFill>
              </a:rPr>
              <a:t>}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</a:pPr>
            <a:r>
              <a:rPr kumimoji="1" lang="en-US" altLang="zh-CN" sz="2400" b="1">
                <a:solidFill>
                  <a:srgbClr val="0000CC"/>
                </a:solidFill>
              </a:rPr>
              <a:t>int main( )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</a:pPr>
            <a:r>
              <a:rPr kumimoji="1" lang="en-US" altLang="zh-CN" sz="2400" b="1">
                <a:solidFill>
                  <a:srgbClr val="0000CC"/>
                </a:solidFill>
              </a:rPr>
              <a:t>{  int a,b,c;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</a:pPr>
            <a:r>
              <a:rPr kumimoji="1" lang="en-US" altLang="zh-CN" sz="2400" b="1">
                <a:solidFill>
                  <a:srgbClr val="0000CC"/>
                </a:solidFill>
              </a:rPr>
              <a:t>    scanf("%d%d",&amp;a,&amp;b);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</a:pPr>
            <a:r>
              <a:rPr kumimoji="1" lang="en-US" altLang="zh-CN" sz="2400" b="1"/>
              <a:t>  </a:t>
            </a:r>
            <a:r>
              <a:rPr kumimoji="1" lang="en-US" altLang="zh-CN" sz="2400" b="1">
                <a:solidFill>
                  <a:srgbClr val="0000CC"/>
                </a:solidFill>
              </a:rPr>
              <a:t> c=</a:t>
            </a:r>
            <a:r>
              <a:rPr kumimoji="1" lang="en-US" altLang="zh-CN" sz="2400" b="1">
                <a:solidFill>
                  <a:schemeClr val="hlink"/>
                </a:solidFill>
              </a:rPr>
              <a:t>max</a:t>
            </a:r>
            <a:r>
              <a:rPr kumimoji="1" lang="en-US" altLang="zh-CN" sz="2400" b="1">
                <a:solidFill>
                  <a:srgbClr val="0000CC"/>
                </a:solidFill>
              </a:rPr>
              <a:t>(</a:t>
            </a:r>
            <a:r>
              <a:rPr kumimoji="1" lang="en-US" altLang="zh-CN" sz="2400" b="1"/>
              <a:t> </a:t>
            </a:r>
            <a:r>
              <a:rPr kumimoji="1" lang="en-US" altLang="zh-CN" sz="2400" b="1">
                <a:solidFill>
                  <a:srgbClr val="FF0000"/>
                </a:solidFill>
              </a:rPr>
              <a:t>a, b </a:t>
            </a:r>
            <a:r>
              <a:rPr kumimoji="1" lang="en-US" altLang="zh-CN" sz="2400" b="1">
                <a:solidFill>
                  <a:srgbClr val="0000CC"/>
                </a:solidFill>
              </a:rPr>
              <a:t>);</a:t>
            </a:r>
            <a:r>
              <a:rPr kumimoji="1" lang="en-US" altLang="zh-CN" sz="2400" b="1"/>
              <a:t>                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</a:pPr>
            <a:r>
              <a:rPr kumimoji="1" lang="en-US" altLang="zh-CN" sz="2400" b="1"/>
              <a:t>   </a:t>
            </a:r>
            <a:r>
              <a:rPr kumimoji="1" lang="en-US" altLang="zh-CN" sz="2400" b="1">
                <a:solidFill>
                  <a:srgbClr val="0000CC"/>
                </a:solidFill>
              </a:rPr>
              <a:t>printf("a bigger number is : %d\n", c);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</a:pPr>
            <a:r>
              <a:rPr kumimoji="1" lang="en-US" altLang="zh-CN" sz="2400" b="1">
                <a:solidFill>
                  <a:srgbClr val="0000CC"/>
                </a:solidFill>
              </a:rPr>
              <a:t>}</a:t>
            </a:r>
          </a:p>
        </p:txBody>
      </p:sp>
      <p:sp>
        <p:nvSpPr>
          <p:cNvPr id="291845" name="AutoShape 5"/>
          <p:cNvSpPr>
            <a:spLocks/>
          </p:cNvSpPr>
          <p:nvPr/>
        </p:nvSpPr>
        <p:spPr bwMode="auto">
          <a:xfrm>
            <a:off x="3635375" y="2781300"/>
            <a:ext cx="1727200" cy="476250"/>
          </a:xfrm>
          <a:prstGeom prst="borderCallout1">
            <a:avLst>
              <a:gd name="adj1" fmla="val 24000"/>
              <a:gd name="adj2" fmla="val -4412"/>
              <a:gd name="adj3" fmla="val -60667"/>
              <a:gd name="adj4" fmla="val -25736"/>
            </a:avLst>
          </a:prstGeom>
          <a:gradFill rotWithShape="0">
            <a:gsLst>
              <a:gs pos="0">
                <a:srgbClr val="FF0000"/>
              </a:gs>
              <a:gs pos="50000">
                <a:srgbClr val="000000"/>
              </a:gs>
              <a:gs pos="100000">
                <a:srgbClr val="FF0000"/>
              </a:gs>
            </a:gsLst>
            <a:lin ang="5400000" scaled="1"/>
          </a:gradFill>
          <a:ln w="19050" algn="ctr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CC"/>
                </a:solidFill>
                <a:ea typeface="楷体_GB2312" pitchFamily="49" charset="-122"/>
              </a:rPr>
              <a:t>形式参数</a:t>
            </a:r>
          </a:p>
        </p:txBody>
      </p:sp>
      <p:sp>
        <p:nvSpPr>
          <p:cNvPr id="291846" name="Rectangle 6"/>
          <p:cNvSpPr>
            <a:spLocks noChangeArrowheads="1"/>
          </p:cNvSpPr>
          <p:nvPr/>
        </p:nvSpPr>
        <p:spPr bwMode="auto">
          <a:xfrm>
            <a:off x="1735138" y="2046288"/>
            <a:ext cx="1441450" cy="43338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1847" name="Rectangle 7"/>
          <p:cNvSpPr>
            <a:spLocks noChangeArrowheads="1"/>
          </p:cNvSpPr>
          <p:nvPr/>
        </p:nvSpPr>
        <p:spPr bwMode="auto">
          <a:xfrm>
            <a:off x="1851025" y="5013325"/>
            <a:ext cx="576263" cy="36671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1848" name="AutoShape 8"/>
          <p:cNvSpPr>
            <a:spLocks/>
          </p:cNvSpPr>
          <p:nvPr/>
        </p:nvSpPr>
        <p:spPr bwMode="auto">
          <a:xfrm>
            <a:off x="3492500" y="4056063"/>
            <a:ext cx="1800225" cy="476250"/>
          </a:xfrm>
          <a:prstGeom prst="borderCallout1">
            <a:avLst>
              <a:gd name="adj1" fmla="val 24000"/>
              <a:gd name="adj2" fmla="val -4231"/>
              <a:gd name="adj3" fmla="val 196000"/>
              <a:gd name="adj4" fmla="val -54231"/>
            </a:avLst>
          </a:prstGeom>
          <a:gradFill rotWithShape="1">
            <a:gsLst>
              <a:gs pos="0">
                <a:srgbClr val="0000FF"/>
              </a:gs>
              <a:gs pos="50000">
                <a:srgbClr val="0000FF">
                  <a:gamma/>
                  <a:shade val="0"/>
                  <a:invGamma/>
                </a:srgbClr>
              </a:gs>
              <a:gs pos="100000">
                <a:srgbClr val="0000FF"/>
              </a:gs>
            </a:gsLst>
            <a:lin ang="5400000" scaled="1"/>
          </a:gradFill>
          <a:ln w="19050" algn="ctr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CC"/>
                </a:solidFill>
                <a:ea typeface="楷体_GB2312" pitchFamily="49" charset="-122"/>
              </a:rPr>
              <a:t>实际参数</a:t>
            </a:r>
          </a:p>
        </p:txBody>
      </p:sp>
      <p:sp>
        <p:nvSpPr>
          <p:cNvPr id="291849" name="Rectangle 9"/>
          <p:cNvSpPr>
            <a:spLocks noChangeArrowheads="1"/>
          </p:cNvSpPr>
          <p:nvPr/>
        </p:nvSpPr>
        <p:spPr bwMode="auto">
          <a:xfrm>
            <a:off x="5580063" y="1989138"/>
            <a:ext cx="3419475" cy="1225550"/>
          </a:xfrm>
          <a:prstGeom prst="rect">
            <a:avLst/>
          </a:prstGeom>
          <a:solidFill>
            <a:schemeClr val="tx2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indent="127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11238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19225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7213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35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924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49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06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64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600" b="1">
                <a:solidFill>
                  <a:schemeClr val="bg1"/>
                </a:solidFill>
              </a:rPr>
              <a:t>运行结果：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600" b="1">
                <a:solidFill>
                  <a:schemeClr val="bg1"/>
                </a:solidFill>
              </a:rPr>
              <a:t>5  9↙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600" b="1">
                <a:solidFill>
                  <a:schemeClr val="bg1"/>
                </a:solidFill>
              </a:rPr>
              <a:t>a bigger number is 9</a:t>
            </a:r>
          </a:p>
        </p:txBody>
      </p:sp>
      <p:grpSp>
        <p:nvGrpSpPr>
          <p:cNvPr id="291850" name="Group 10"/>
          <p:cNvGrpSpPr>
            <a:grpSpLocks/>
          </p:cNvGrpSpPr>
          <p:nvPr/>
        </p:nvGrpSpPr>
        <p:grpSpPr bwMode="auto">
          <a:xfrm>
            <a:off x="8588375" y="4276725"/>
            <a:ext cx="342900" cy="503238"/>
            <a:chOff x="5103" y="1597"/>
            <a:chExt cx="216" cy="317"/>
          </a:xfrm>
        </p:grpSpPr>
        <p:sp>
          <p:nvSpPr>
            <p:cNvPr id="291851" name="Line 11"/>
            <p:cNvSpPr>
              <a:spLocks noChangeShapeType="1"/>
            </p:cNvSpPr>
            <p:nvPr/>
          </p:nvSpPr>
          <p:spPr bwMode="auto">
            <a:xfrm>
              <a:off x="5130" y="1597"/>
              <a:ext cx="0" cy="3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852" name="Text Box 12"/>
            <p:cNvSpPr txBox="1">
              <a:spLocks noChangeArrowheads="1"/>
            </p:cNvSpPr>
            <p:nvPr/>
          </p:nvSpPr>
          <p:spPr bwMode="auto">
            <a:xfrm>
              <a:off x="5103" y="1607"/>
              <a:ext cx="2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kumimoji="1"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291853" name="Group 13"/>
          <p:cNvGrpSpPr>
            <a:grpSpLocks/>
          </p:cNvGrpSpPr>
          <p:nvPr/>
        </p:nvGrpSpPr>
        <p:grpSpPr bwMode="auto">
          <a:xfrm>
            <a:off x="5435600" y="3789363"/>
            <a:ext cx="3708400" cy="1490662"/>
            <a:chOff x="3324" y="1281"/>
            <a:chExt cx="2222" cy="939"/>
          </a:xfrm>
        </p:grpSpPr>
        <p:sp>
          <p:nvSpPr>
            <p:cNvPr id="291854" name="Text Box 14"/>
            <p:cNvSpPr txBox="1">
              <a:spLocks noChangeArrowheads="1"/>
            </p:cNvSpPr>
            <p:nvPr/>
          </p:nvSpPr>
          <p:spPr bwMode="auto">
            <a:xfrm>
              <a:off x="3913" y="1298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</a:p>
          </p:txBody>
        </p:sp>
        <p:sp>
          <p:nvSpPr>
            <p:cNvPr id="291855" name="Text Box 15"/>
            <p:cNvSpPr txBox="1">
              <a:spLocks noChangeArrowheads="1"/>
            </p:cNvSpPr>
            <p:nvPr/>
          </p:nvSpPr>
          <p:spPr bwMode="auto">
            <a:xfrm>
              <a:off x="4094" y="1298"/>
              <a:ext cx="454" cy="3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91856" name="Text Box 16"/>
            <p:cNvSpPr txBox="1">
              <a:spLocks noChangeArrowheads="1"/>
            </p:cNvSpPr>
            <p:nvPr/>
          </p:nvSpPr>
          <p:spPr bwMode="auto">
            <a:xfrm>
              <a:off x="4729" y="1298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</a:t>
              </a:r>
              <a:r>
                <a:rPr kumimoji="1"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</a:t>
              </a:r>
            </a:p>
          </p:txBody>
        </p:sp>
        <p:sp>
          <p:nvSpPr>
            <p:cNvPr id="291857" name="Text Box 17"/>
            <p:cNvSpPr txBox="1">
              <a:spLocks noChangeArrowheads="1"/>
            </p:cNvSpPr>
            <p:nvPr/>
          </p:nvSpPr>
          <p:spPr bwMode="auto">
            <a:xfrm>
              <a:off x="5092" y="1298"/>
              <a:ext cx="454" cy="3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9</a:t>
              </a:r>
            </a:p>
          </p:txBody>
        </p:sp>
        <p:sp>
          <p:nvSpPr>
            <p:cNvPr id="291858" name="Text Box 18"/>
            <p:cNvSpPr txBox="1">
              <a:spLocks noChangeArrowheads="1"/>
            </p:cNvSpPr>
            <p:nvPr/>
          </p:nvSpPr>
          <p:spPr bwMode="auto">
            <a:xfrm>
              <a:off x="3905" y="1911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</a:p>
          </p:txBody>
        </p:sp>
        <p:sp>
          <p:nvSpPr>
            <p:cNvPr id="291859" name="Text Box 19"/>
            <p:cNvSpPr txBox="1">
              <a:spLocks noChangeArrowheads="1"/>
            </p:cNvSpPr>
            <p:nvPr/>
          </p:nvSpPr>
          <p:spPr bwMode="auto">
            <a:xfrm>
              <a:off x="4113" y="1920"/>
              <a:ext cx="454" cy="3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kumimoji="1"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91860" name="Text Box 20"/>
            <p:cNvSpPr txBox="1">
              <a:spLocks noChangeArrowheads="1"/>
            </p:cNvSpPr>
            <p:nvPr/>
          </p:nvSpPr>
          <p:spPr bwMode="auto">
            <a:xfrm>
              <a:off x="4878" y="1903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</a:p>
          </p:txBody>
        </p:sp>
        <p:sp>
          <p:nvSpPr>
            <p:cNvPr id="291861" name="Text Box 21"/>
            <p:cNvSpPr txBox="1">
              <a:spLocks noChangeArrowheads="1"/>
            </p:cNvSpPr>
            <p:nvPr/>
          </p:nvSpPr>
          <p:spPr bwMode="auto">
            <a:xfrm>
              <a:off x="5086" y="1912"/>
              <a:ext cx="454" cy="3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kumimoji="1"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91862" name="Text Box 22"/>
            <p:cNvSpPr txBox="1">
              <a:spLocks noChangeArrowheads="1"/>
            </p:cNvSpPr>
            <p:nvPr/>
          </p:nvSpPr>
          <p:spPr bwMode="auto">
            <a:xfrm>
              <a:off x="3324" y="1281"/>
              <a:ext cx="5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隶书" panose="02010509060101010101" pitchFamily="49" charset="-122"/>
                </a:rPr>
                <a:t>实参</a:t>
              </a:r>
            </a:p>
          </p:txBody>
        </p:sp>
        <p:sp>
          <p:nvSpPr>
            <p:cNvPr id="291863" name="Text Box 23"/>
            <p:cNvSpPr txBox="1">
              <a:spLocks noChangeArrowheads="1"/>
            </p:cNvSpPr>
            <p:nvPr/>
          </p:nvSpPr>
          <p:spPr bwMode="auto">
            <a:xfrm>
              <a:off x="3334" y="1912"/>
              <a:ext cx="5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隶书" panose="02010509060101010101" pitchFamily="49" charset="-122"/>
                </a:rPr>
                <a:t>形参</a:t>
              </a:r>
            </a:p>
          </p:txBody>
        </p:sp>
      </p:grpSp>
      <p:sp>
        <p:nvSpPr>
          <p:cNvPr id="291864" name="Text Box 24"/>
          <p:cNvSpPr txBox="1">
            <a:spLocks noChangeArrowheads="1"/>
          </p:cNvSpPr>
          <p:nvPr/>
        </p:nvSpPr>
        <p:spPr bwMode="auto">
          <a:xfrm>
            <a:off x="8288338" y="4781550"/>
            <a:ext cx="720725" cy="476250"/>
          </a:xfrm>
          <a:prstGeom prst="rect">
            <a:avLst/>
          </a:prstGeom>
          <a:solidFill>
            <a:srgbClr val="CCFFFF"/>
          </a:solidFill>
          <a:ln w="1905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</a:p>
        </p:txBody>
      </p:sp>
      <p:grpSp>
        <p:nvGrpSpPr>
          <p:cNvPr id="291865" name="Group 25"/>
          <p:cNvGrpSpPr>
            <a:grpSpLocks/>
          </p:cNvGrpSpPr>
          <p:nvPr/>
        </p:nvGrpSpPr>
        <p:grpSpPr bwMode="auto">
          <a:xfrm>
            <a:off x="7005638" y="4292600"/>
            <a:ext cx="342900" cy="503238"/>
            <a:chOff x="5103" y="1597"/>
            <a:chExt cx="216" cy="317"/>
          </a:xfrm>
        </p:grpSpPr>
        <p:sp>
          <p:nvSpPr>
            <p:cNvPr id="291866" name="Line 26"/>
            <p:cNvSpPr>
              <a:spLocks noChangeShapeType="1"/>
            </p:cNvSpPr>
            <p:nvPr/>
          </p:nvSpPr>
          <p:spPr bwMode="auto">
            <a:xfrm>
              <a:off x="5130" y="1597"/>
              <a:ext cx="0" cy="3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867" name="Text Box 27"/>
            <p:cNvSpPr txBox="1">
              <a:spLocks noChangeArrowheads="1"/>
            </p:cNvSpPr>
            <p:nvPr/>
          </p:nvSpPr>
          <p:spPr bwMode="auto">
            <a:xfrm>
              <a:off x="5103" y="1607"/>
              <a:ext cx="2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kumimoji="1"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291868" name="Text Box 28"/>
          <p:cNvSpPr txBox="1">
            <a:spLocks noChangeArrowheads="1"/>
          </p:cNvSpPr>
          <p:nvPr/>
        </p:nvSpPr>
        <p:spPr bwMode="auto">
          <a:xfrm>
            <a:off x="6746875" y="4795838"/>
            <a:ext cx="720725" cy="476250"/>
          </a:xfrm>
          <a:prstGeom prst="rect">
            <a:avLst/>
          </a:prstGeom>
          <a:solidFill>
            <a:srgbClr val="CCFFFF"/>
          </a:solidFill>
          <a:ln w="1905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184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184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1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91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91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91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91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91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91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91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91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91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91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6" dur="1000"/>
                                        <p:tgtEl>
                                          <p:spTgt spid="29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5" dur="1000"/>
                                        <p:tgtEl>
                                          <p:spTgt spid="29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29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9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29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29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29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5" dur="500"/>
                                        <p:tgtEl>
                                          <p:spTgt spid="29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  <p:bldP spid="291844" grpId="0" build="allAtOnce" animBg="1"/>
      <p:bldP spid="291845" grpId="0" animBg="1"/>
      <p:bldP spid="291846" grpId="0" animBg="1"/>
      <p:bldP spid="291847" grpId="0" animBg="1"/>
      <p:bldP spid="291848" grpId="0" animBg="1"/>
      <p:bldP spid="291849" grpId="0" animBg="1"/>
      <p:bldP spid="291864" grpId="0" animBg="1"/>
      <p:bldP spid="29186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dirty="0" smtClean="0"/>
              <a:t>对被调函数的</a:t>
            </a:r>
            <a:r>
              <a:rPr lang="zh-CN" altLang="en-US" sz="3600" b="0" dirty="0" smtClean="0">
                <a:solidFill>
                  <a:srgbClr val="FF0000"/>
                </a:solidFill>
              </a:rPr>
              <a:t>声明和函数原型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4319588" cy="4824412"/>
          </a:xfrm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5000"/>
              </a:lnSpc>
              <a:spcBef>
                <a:spcPct val="10000"/>
              </a:spcBef>
            </a:pP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在程序中调用函数应遵循“</a:t>
            </a:r>
            <a:r>
              <a:rPr kumimoji="1" lang="zh-CN" altLang="en-US" sz="2400" u="sng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先定义后使用</a:t>
            </a: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”的原则，即</a:t>
            </a:r>
            <a:r>
              <a:rPr kumimoji="1" lang="zh-CN" altLang="en-US" sz="2400" smtClean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被调函数的定义要出现在主调函数的定义之前</a:t>
            </a:r>
            <a:r>
              <a:rPr kumimoji="1"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kumimoji="1"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1"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swap</a:t>
            </a:r>
            <a:r>
              <a:rPr kumimoji="1"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  <a:endParaRPr kumimoji="1" lang="zh-CN" altLang="zh-CN" sz="240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如果被调函数在主调函数之后或</a:t>
            </a:r>
            <a:r>
              <a:rPr lang="zh-CN" altLang="fr-FR" sz="2400" smtClean="0">
                <a:latin typeface="楷体_GB2312" pitchFamily="49" charset="-122"/>
                <a:ea typeface="楷体_GB2312" pitchFamily="49" charset="-122"/>
              </a:rPr>
              <a:t>在另一个文件中</a:t>
            </a: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定义，则应在主调函数中或主调函数之前</a:t>
            </a:r>
            <a:r>
              <a:rPr kumimoji="1"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对被调函数进行声明</a:t>
            </a:r>
            <a:r>
              <a:rPr kumimoji="1" lang="zh-CN" altLang="en-US" sz="2400" smtClean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kumimoji="1"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	如</a:t>
            </a:r>
            <a:r>
              <a:rPr kumimoji="1"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max</a:t>
            </a:r>
            <a:r>
              <a:rPr kumimoji="1"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5292725" y="908050"/>
            <a:ext cx="3527425" cy="24130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 sz="2600" b="1">
                <a:solidFill>
                  <a:srgbClr val="0000FF"/>
                </a:solidFill>
              </a:rPr>
              <a:t>void swap(int x, int y) { …}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 sz="2600" b="1"/>
              <a:t>int main( )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 sz="2600" b="1"/>
              <a:t>{ …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 sz="2600" b="1"/>
              <a:t>  swap(a,b); 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 sz="2600" b="1"/>
              <a:t>}</a:t>
            </a:r>
            <a:endParaRPr kumimoji="1" lang="en-US" altLang="zh-CN" sz="26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93893" name="Rectangle 5"/>
          <p:cNvSpPr>
            <a:spLocks noChangeArrowheads="1"/>
          </p:cNvSpPr>
          <p:nvPr/>
        </p:nvSpPr>
        <p:spPr bwMode="auto">
          <a:xfrm>
            <a:off x="5292725" y="3429000"/>
            <a:ext cx="3527425" cy="2849563"/>
          </a:xfrm>
          <a:prstGeom prst="rect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 main( )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{ …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kumimoji="1" lang="en-US" altLang="zh-CN" sz="26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max(int,int);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c=max(a,b);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 sz="26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 max(int x,int y)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 sz="26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…}</a:t>
            </a:r>
          </a:p>
        </p:txBody>
      </p:sp>
      <p:sp>
        <p:nvSpPr>
          <p:cNvPr id="293894" name="AutoShape 6"/>
          <p:cNvSpPr>
            <a:spLocks noChangeArrowheads="1"/>
          </p:cNvSpPr>
          <p:nvPr/>
        </p:nvSpPr>
        <p:spPr bwMode="auto">
          <a:xfrm rot="109877" flipV="1">
            <a:off x="2270125" y="5256213"/>
            <a:ext cx="3024188" cy="549275"/>
          </a:xfrm>
          <a:prstGeom prst="rightArrow">
            <a:avLst>
              <a:gd name="adj1" fmla="val 50000"/>
              <a:gd name="adj2" fmla="val 137645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895" name="AutoShape 7"/>
          <p:cNvSpPr>
            <a:spLocks noChangeArrowheads="1"/>
          </p:cNvSpPr>
          <p:nvPr/>
        </p:nvSpPr>
        <p:spPr bwMode="auto">
          <a:xfrm rot="-1033116">
            <a:off x="1958975" y="2787650"/>
            <a:ext cx="3319463" cy="412750"/>
          </a:xfrm>
          <a:prstGeom prst="rightArrow">
            <a:avLst>
              <a:gd name="adj1" fmla="val 50000"/>
              <a:gd name="adj2" fmla="val 201058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389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389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9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9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9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 animBg="1"/>
      <p:bldP spid="293892" grpId="0" animBg="1"/>
      <p:bldP spid="293893" grpId="0" animBg="1"/>
      <p:bldP spid="293894" grpId="0" animBg="1"/>
      <p:bldP spid="29389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对被调函数的声明和函数原型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852738"/>
            <a:ext cx="8158163" cy="2520950"/>
          </a:xfrm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函数声明作用</a:t>
            </a:r>
            <a:r>
              <a:rPr lang="zh-CN" altLang="en-US" sz="2400" smtClean="0">
                <a:ea typeface="楷体_GB2312" pitchFamily="49" charset="-122"/>
              </a:rPr>
              <a:t>：告诉编译系统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函数类型、参数个数及类型</a:t>
            </a:r>
            <a:r>
              <a:rPr lang="zh-CN" altLang="en-US" sz="2400" smtClean="0">
                <a:ea typeface="楷体_GB2312" pitchFamily="49" charset="-122"/>
                <a:sym typeface="Symbol" panose="05050102010706020507" pitchFamily="18" charset="2"/>
              </a:rPr>
              <a:t>，以便检验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函数声明位置</a:t>
            </a:r>
            <a:r>
              <a:rPr lang="zh-CN" altLang="en-US" sz="2400" smtClean="0">
                <a:ea typeface="楷体_GB2312" pitchFamily="49" charset="-122"/>
              </a:rPr>
              <a:t>：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程序的数据说明部分（函数内或外）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zh-CN" sz="2400" smtClean="0">
                <a:ea typeface="楷体_GB2312" pitchFamily="49" charset="-122"/>
              </a:rPr>
              <a:t>下列情况下，可不作函数</a:t>
            </a:r>
            <a:r>
              <a:rPr lang="zh-CN" altLang="en-US" sz="2400" smtClean="0">
                <a:ea typeface="楷体_GB2312" pitchFamily="49" charset="-122"/>
              </a:rPr>
              <a:t>声</a:t>
            </a:r>
            <a:r>
              <a:rPr lang="zh-CN" altLang="zh-CN" sz="2400" smtClean="0">
                <a:ea typeface="楷体_GB2312" pitchFamily="49" charset="-122"/>
              </a:rPr>
              <a:t>明</a:t>
            </a:r>
            <a:endParaRPr lang="zh-CN" altLang="en-US" sz="2400" smtClean="0">
              <a:ea typeface="楷体_GB2312" pitchFamily="49" charset="-122"/>
            </a:endParaRP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 若函数返值是</a:t>
            </a:r>
            <a:r>
              <a:rPr lang="en-US" altLang="zh-CN" smtClean="0">
                <a:solidFill>
                  <a:srgbClr val="0000FF"/>
                </a:solidFill>
                <a:ea typeface="楷体_GB2312" pitchFamily="49" charset="-122"/>
              </a:rPr>
              <a:t>char</a:t>
            </a:r>
            <a:r>
              <a:rPr lang="zh-CN" altLang="zh-CN" smtClean="0">
                <a:solidFill>
                  <a:srgbClr val="0000FF"/>
                </a:solidFill>
                <a:ea typeface="楷体_GB2312" pitchFamily="49" charset="-122"/>
              </a:rPr>
              <a:t>或</a:t>
            </a:r>
            <a:r>
              <a:rPr lang="en-US" altLang="zh-CN" smtClean="0">
                <a:solidFill>
                  <a:srgbClr val="0000FF"/>
                </a:solidFill>
                <a:ea typeface="楷体_GB2312" pitchFamily="49" charset="-122"/>
              </a:rPr>
              <a:t>int</a:t>
            </a:r>
            <a:r>
              <a:rPr lang="zh-CN" altLang="zh-CN" smtClean="0">
                <a:solidFill>
                  <a:srgbClr val="0000FF"/>
                </a:solidFill>
                <a:ea typeface="楷体_GB2312" pitchFamily="49" charset="-122"/>
              </a:rPr>
              <a:t>型</a:t>
            </a:r>
            <a:r>
              <a:rPr lang="zh-CN" altLang="zh-CN" smtClean="0">
                <a:ea typeface="楷体_GB2312" pitchFamily="49" charset="-122"/>
              </a:rPr>
              <a:t>，系统自动按</a:t>
            </a:r>
            <a:r>
              <a:rPr lang="en-US" altLang="zh-CN" smtClean="0">
                <a:ea typeface="楷体_GB2312" pitchFamily="49" charset="-122"/>
              </a:rPr>
              <a:t>int</a:t>
            </a:r>
            <a:r>
              <a:rPr lang="zh-CN" altLang="zh-CN" smtClean="0">
                <a:ea typeface="楷体_GB2312" pitchFamily="49" charset="-122"/>
              </a:rPr>
              <a:t>型处理</a:t>
            </a:r>
            <a:endParaRPr lang="zh-CN" altLang="en-US" smtClean="0">
              <a:ea typeface="楷体_GB2312" pitchFamily="49" charset="-122"/>
            </a:endParaRP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zh-CN" smtClean="0">
                <a:solidFill>
                  <a:srgbClr val="0000FF"/>
                </a:solidFill>
                <a:ea typeface="楷体_GB2312" pitchFamily="49" charset="-122"/>
              </a:rPr>
              <a:t>被调函数定义出现在主调函数之前</a:t>
            </a:r>
            <a:endParaRPr lang="fr-FR" altLang="zh-CN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611188" y="1341438"/>
            <a:ext cx="7777162" cy="903287"/>
          </a:xfrm>
          <a:prstGeom prst="rect">
            <a:avLst/>
          </a:prstGeom>
          <a:noFill/>
          <a:ln w="57150" cmpd="thickThin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indent="-3429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700" indent="-3429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FF0066"/>
              </a:buClr>
              <a:buFontTx/>
              <a:buAutoNum type="arabicPeriod"/>
            </a:pPr>
            <a:r>
              <a:rPr kumimoji="1" lang="zh-CN" altLang="en-US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函数类型  函数名</a:t>
            </a:r>
            <a:r>
              <a:rPr kumimoji="1" lang="en-US" altLang="zh-CN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zh-CN" altLang="en-US" sz="2600" b="1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参数类型</a:t>
            </a:r>
            <a:r>
              <a:rPr kumimoji="1" lang="en-US" altLang="zh-CN" sz="2600" b="1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1 </a:t>
            </a:r>
            <a:r>
              <a:rPr kumimoji="1" lang="zh-CN" altLang="en-US" sz="2600" b="1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参数名</a:t>
            </a:r>
            <a:r>
              <a:rPr kumimoji="1" lang="en-US" altLang="zh-CN" sz="2600" b="1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1,</a:t>
            </a:r>
            <a:r>
              <a:rPr kumimoji="1" lang="en-US" altLang="zh-CN" sz="2600" b="1">
                <a:solidFill>
                  <a:srgbClr val="FF660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…</a:t>
            </a:r>
            <a:r>
              <a:rPr kumimoji="1" lang="zh-CN" altLang="en-US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）</a:t>
            </a:r>
            <a:r>
              <a:rPr kumimoji="1" lang="en-US" altLang="zh-CN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FF0066"/>
              </a:buClr>
              <a:buFontTx/>
              <a:buAutoNum type="arabicPeriod"/>
            </a:pPr>
            <a:r>
              <a:rPr kumimoji="1" lang="zh-CN" altLang="en-US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函数类型  函数名</a:t>
            </a:r>
            <a:r>
              <a:rPr kumimoji="1" lang="en-US" altLang="zh-CN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zh-CN" altLang="en-US" sz="2600" b="1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参数类型</a:t>
            </a:r>
            <a:r>
              <a:rPr kumimoji="1" lang="en-US" altLang="zh-CN" sz="2600" b="1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1,</a:t>
            </a:r>
            <a:r>
              <a:rPr kumimoji="1" lang="zh-CN" altLang="en-US" sz="2600" b="1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参数类型</a:t>
            </a:r>
            <a:r>
              <a:rPr kumimoji="1" lang="en-US" altLang="zh-CN" sz="2600" b="1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2,</a:t>
            </a:r>
            <a:r>
              <a:rPr kumimoji="1" lang="en-US" altLang="zh-CN" sz="2600" b="1">
                <a:solidFill>
                  <a:srgbClr val="FF660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…</a:t>
            </a:r>
            <a:r>
              <a:rPr kumimoji="1" lang="zh-CN" altLang="en-US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）</a:t>
            </a:r>
            <a:r>
              <a:rPr kumimoji="1" lang="en-US" altLang="zh-CN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;</a:t>
            </a:r>
          </a:p>
        </p:txBody>
      </p:sp>
      <p:sp>
        <p:nvSpPr>
          <p:cNvPr id="294918" name="Rectangle 6"/>
          <p:cNvSpPr>
            <a:spLocks noChangeArrowheads="1"/>
          </p:cNvSpPr>
          <p:nvPr/>
        </p:nvSpPr>
        <p:spPr bwMode="auto">
          <a:xfrm>
            <a:off x="468313" y="2349500"/>
            <a:ext cx="8280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zh-CN" altLang="fr-FR" sz="2400">
                <a:latin typeface="楷体_GB2312" pitchFamily="49" charset="-122"/>
                <a:ea typeface="楷体_GB2312" pitchFamily="49" charset="-122"/>
              </a:rPr>
              <a:t>第二种形式省略了参数名，此种形式也称作</a:t>
            </a:r>
            <a:r>
              <a:rPr lang="zh-CN" altLang="fr-FR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函数的原型</a:t>
            </a:r>
            <a:endParaRPr lang="fr-FR" altLang="zh-CN" sz="24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4919" name="Oval 7"/>
          <p:cNvSpPr>
            <a:spLocks noChangeArrowheads="1"/>
          </p:cNvSpPr>
          <p:nvPr/>
        </p:nvSpPr>
        <p:spPr bwMode="auto">
          <a:xfrm>
            <a:off x="7466013" y="1412875"/>
            <a:ext cx="288925" cy="360363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4920" name="Oval 8"/>
          <p:cNvSpPr>
            <a:spLocks noChangeArrowheads="1"/>
          </p:cNvSpPr>
          <p:nvPr/>
        </p:nvSpPr>
        <p:spPr bwMode="auto">
          <a:xfrm>
            <a:off x="7783513" y="1844675"/>
            <a:ext cx="288925" cy="360363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4921" name="AutoShape 9"/>
          <p:cNvSpPr>
            <a:spLocks noChangeArrowheads="1"/>
          </p:cNvSpPr>
          <p:nvPr/>
        </p:nvSpPr>
        <p:spPr bwMode="auto">
          <a:xfrm>
            <a:off x="7885113" y="981075"/>
            <a:ext cx="1116012" cy="358775"/>
          </a:xfrm>
          <a:prstGeom prst="wedgeRectCallout">
            <a:avLst>
              <a:gd name="adj1" fmla="val -51282"/>
              <a:gd name="adj2" fmla="val 142477"/>
            </a:avLst>
          </a:prstGeom>
          <a:gradFill rotWithShape="1">
            <a:gsLst>
              <a:gs pos="0">
                <a:srgbClr val="FF0000"/>
              </a:gs>
              <a:gs pos="50000">
                <a:srgbClr val="FF0000">
                  <a:gamma/>
                  <a:shade val="46275"/>
                  <a:invGamma/>
                </a:srgbClr>
              </a:gs>
              <a:gs pos="100000">
                <a:srgbClr val="FF0000"/>
              </a:gs>
            </a:gsLst>
            <a:lin ang="5400000" scaled="1"/>
          </a:gra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10800"/>
          <a:lstStyle/>
          <a:p>
            <a:pPr algn="ctr"/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别漏掉</a:t>
            </a:r>
          </a:p>
        </p:txBody>
      </p:sp>
      <p:sp>
        <p:nvSpPr>
          <p:cNvPr id="294922" name="Rectangle 10"/>
          <p:cNvSpPr>
            <a:spLocks noChangeArrowheads="1"/>
          </p:cNvSpPr>
          <p:nvPr/>
        </p:nvSpPr>
        <p:spPr bwMode="auto">
          <a:xfrm>
            <a:off x="468313" y="5589588"/>
            <a:ext cx="8424862" cy="935037"/>
          </a:xfrm>
          <a:prstGeom prst="rect">
            <a:avLst/>
          </a:prstGeom>
          <a:solidFill>
            <a:srgbClr val="FF99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85850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812925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2359025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995613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3452813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910013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4367213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824413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建议：要么</a:t>
            </a:r>
            <a:r>
              <a:rPr lang="zh-CN" altLang="zh-CN">
                <a:solidFill>
                  <a:srgbClr val="0000FF"/>
                </a:solidFill>
                <a:ea typeface="楷体_GB2312" pitchFamily="49" charset="-122"/>
              </a:rPr>
              <a:t>被调函数在主调函数之前定义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；</a:t>
            </a:r>
            <a:br>
              <a:rPr kumimoji="1" lang="zh-CN" altLang="en-US"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      若在主调函数后定义，</a:t>
            </a:r>
            <a:r>
              <a:rPr kumimoji="1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一定声明函数原型</a:t>
            </a:r>
            <a:r>
              <a:rPr kumimoji="1" lang="zh-CN" altLang="en-US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491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491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4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4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1000"/>
                                        <p:tgtEl>
                                          <p:spTgt spid="2949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5" dur="1000"/>
                                        <p:tgtEl>
                                          <p:spTgt spid="2949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49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9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49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49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949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94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 animBg="1"/>
      <p:bldP spid="294916" grpId="0" build="allAtOnce" animBg="1"/>
      <p:bldP spid="294918" grpId="0"/>
      <p:bldP spid="294919" grpId="0" animBg="1"/>
      <p:bldP spid="294920" grpId="0" animBg="1"/>
      <p:bldP spid="294922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497887" cy="5440362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宋体" panose="02010600030101010101" pitchFamily="2" charset="-122"/>
                <a:ea typeface="黑体" panose="02010609060101010101" pitchFamily="49" charset="-122"/>
              </a:rPr>
              <a:t>学习要点</a:t>
            </a:r>
          </a:p>
          <a:p>
            <a:pPr lvl="1"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kumimoji="1" lang="zh-CN" altLang="en-US" dirty="0" smtClean="0">
                <a:ea typeface="黑体" panose="02010609060101010101" pitchFamily="49" charset="-122"/>
              </a:rPr>
              <a:t>掌握函数的定义和调用规则。</a:t>
            </a:r>
          </a:p>
          <a:p>
            <a:pPr lvl="1"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kumimoji="1" lang="zh-CN" altLang="en-US" dirty="0" smtClean="0">
                <a:ea typeface="黑体" panose="02010609060101010101" pitchFamily="49" charset="-122"/>
              </a:rPr>
              <a:t>掌握函数之间数据传递规则。</a:t>
            </a:r>
          </a:p>
          <a:p>
            <a:pPr lvl="1"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kumimoji="1" lang="zh-CN" altLang="en-US" dirty="0" smtClean="0">
                <a:ea typeface="黑体" panose="02010609060101010101" pitchFamily="49" charset="-122"/>
              </a:rPr>
              <a:t>掌握变量的作用范围。</a:t>
            </a:r>
            <a:endParaRPr lang="zh-CN" altLang="en-US" dirty="0" smtClean="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宋体" panose="02010600030101010101" pitchFamily="2" charset="-122"/>
                <a:ea typeface="黑体" panose="02010609060101010101" pitchFamily="49" charset="-122"/>
              </a:rPr>
              <a:t>学习重点</a:t>
            </a:r>
          </a:p>
          <a:p>
            <a:pPr lvl="1">
              <a:lnSpc>
                <a:spcPct val="110000"/>
              </a:lnSpc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kumimoji="1" lang="zh-CN" altLang="en-US" dirty="0" smtClean="0">
                <a:ea typeface="黑体" panose="02010609060101010101" pitchFamily="49" charset="-122"/>
              </a:rPr>
              <a:t>函数之间的数据传递，变量存储类型及</a:t>
            </a:r>
            <a:r>
              <a:rPr lang="zh-CN" altLang="en-US" dirty="0" smtClean="0">
                <a:latin typeface="宋体" panose="02010600030101010101" pitchFamily="2" charset="-122"/>
                <a:ea typeface="黑体" panose="02010609060101010101" pitchFamily="49" charset="-122"/>
              </a:rPr>
              <a:t>作用域</a:t>
            </a:r>
          </a:p>
          <a:p>
            <a:pPr>
              <a:lnSpc>
                <a:spcPct val="110000"/>
              </a:lnSpc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宋体" panose="02010600030101010101" pitchFamily="2" charset="-122"/>
                <a:ea typeface="黑体" panose="02010609060101010101" pitchFamily="49" charset="-122"/>
              </a:rPr>
              <a:t>学习难点</a:t>
            </a:r>
          </a:p>
          <a:p>
            <a:pPr lvl="1">
              <a:lnSpc>
                <a:spcPct val="110000"/>
              </a:lnSpc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宋体" panose="02010600030101010101" pitchFamily="2" charset="-122"/>
                <a:ea typeface="黑体" panose="02010609060101010101" pitchFamily="49" charset="-122"/>
              </a:rPr>
              <a:t>函数的嵌套调用与递归调用</a:t>
            </a:r>
          </a:p>
          <a:p>
            <a:pPr>
              <a:lnSpc>
                <a:spcPct val="110000"/>
              </a:lnSpc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宋体" panose="02010600030101010101" pitchFamily="2" charset="-122"/>
                <a:ea typeface="黑体" panose="02010609060101010101" pitchFamily="49" charset="-122"/>
              </a:rPr>
              <a:t>学习目标</a:t>
            </a:r>
          </a:p>
          <a:p>
            <a:pPr lvl="1"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kumimoji="1" lang="zh-CN" altLang="en-US" dirty="0" smtClean="0">
                <a:ea typeface="黑体" panose="02010609060101010101" pitchFamily="49" charset="-122"/>
              </a:rPr>
              <a:t>理解函数、形参、实参、作用域、生存期的概念；</a:t>
            </a:r>
          </a:p>
          <a:p>
            <a:pPr lvl="1"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kumimoji="1" lang="zh-CN" altLang="en-US" dirty="0" smtClean="0">
                <a:ea typeface="黑体" panose="02010609060101010101" pitchFamily="49" charset="-122"/>
              </a:rPr>
              <a:t>掌握各种函数的定义、原型声明和调用的方法；</a:t>
            </a:r>
          </a:p>
          <a:p>
            <a:pPr lvl="1"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kumimoji="1" lang="zh-CN" altLang="en-US" dirty="0" smtClean="0">
                <a:ea typeface="黑体" panose="02010609060101010101" pitchFamily="49" charset="-122"/>
              </a:rPr>
              <a:t>理解全局变量、局部变量、静态变量的作用域和生存期</a:t>
            </a:r>
            <a:endParaRPr lang="zh-CN" altLang="en-US" dirty="0" smtClean="0"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263173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 sz="3600" b="0" smtClean="0"/>
              <a:t>本章主要内容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6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6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6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63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63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对被调函数的声明和函数原型</a:t>
            </a:r>
          </a:p>
        </p:txBody>
      </p:sp>
      <p:sp>
        <p:nvSpPr>
          <p:cNvPr id="295939" name="Rectangle 3"/>
          <p:cNvSpPr>
            <a:spLocks noChangeArrowheads="1"/>
          </p:cNvSpPr>
          <p:nvPr/>
        </p:nvSpPr>
        <p:spPr bwMode="auto">
          <a:xfrm>
            <a:off x="468313" y="1196975"/>
            <a:ext cx="35274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63538" indent="-363538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85850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722438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2359025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995613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3452813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910013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4367213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824413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函数声明举例</a:t>
            </a:r>
          </a:p>
        </p:txBody>
      </p:sp>
      <p:sp>
        <p:nvSpPr>
          <p:cNvPr id="295940" name="Rectangle 4"/>
          <p:cNvSpPr>
            <a:spLocks noChangeArrowheads="1"/>
          </p:cNvSpPr>
          <p:nvPr/>
        </p:nvSpPr>
        <p:spPr bwMode="auto">
          <a:xfrm>
            <a:off x="684213" y="1125538"/>
            <a:ext cx="7272337" cy="5516562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572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763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954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1145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#include &lt;stdio.h&gt;</a:t>
            </a: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float plus(float x, float y);</a:t>
            </a: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int main( )</a:t>
            </a: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{  float a,b;</a:t>
            </a: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  printf("Input 2 numbers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");</a:t>
            </a: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  scanf("%f%f",&amp;a,&amp;b);</a:t>
            </a: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  printf("%f+%f=%f\n",a,b,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plus(a,b)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);</a:t>
            </a: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  return 0;</a:t>
            </a: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} </a:t>
            </a: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float 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plus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(float x,float y)</a:t>
            </a: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{  return x+y; </a:t>
            </a: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}</a:t>
            </a:r>
          </a:p>
        </p:txBody>
      </p:sp>
      <p:sp>
        <p:nvSpPr>
          <p:cNvPr id="295941" name="Rectangle 5"/>
          <p:cNvSpPr>
            <a:spLocks noChangeArrowheads="1"/>
          </p:cNvSpPr>
          <p:nvPr/>
        </p:nvSpPr>
        <p:spPr bwMode="auto">
          <a:xfrm>
            <a:off x="755650" y="1773238"/>
            <a:ext cx="4968875" cy="431800"/>
          </a:xfrm>
          <a:prstGeom prst="rect">
            <a:avLst/>
          </a:prstGeom>
          <a:gradFill rotWithShape="1">
            <a:gsLst>
              <a:gs pos="0">
                <a:schemeClr val="accent1">
                  <a:alpha val="63000"/>
                </a:schemeClr>
              </a:gs>
              <a:gs pos="100000">
                <a:schemeClr val="accent1">
                  <a:gamma/>
                  <a:tint val="26667"/>
                  <a:invGamma/>
                  <a:alpha val="48000"/>
                </a:schemeClr>
              </a:gs>
            </a:gsLst>
            <a:lin ang="54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5942" name="Text Box 6"/>
          <p:cNvSpPr txBox="1">
            <a:spLocks noChangeArrowheads="1"/>
          </p:cNvSpPr>
          <p:nvPr/>
        </p:nvSpPr>
        <p:spPr bwMode="auto">
          <a:xfrm>
            <a:off x="755650" y="1773238"/>
            <a:ext cx="4968875" cy="4635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float plus(float,float);</a:t>
            </a:r>
          </a:p>
        </p:txBody>
      </p:sp>
      <p:sp>
        <p:nvSpPr>
          <p:cNvPr id="295943" name="AutoShape 7"/>
          <p:cNvSpPr>
            <a:spLocks/>
          </p:cNvSpPr>
          <p:nvPr/>
        </p:nvSpPr>
        <p:spPr bwMode="auto">
          <a:xfrm>
            <a:off x="5508625" y="2565400"/>
            <a:ext cx="2160588" cy="485775"/>
          </a:xfrm>
          <a:prstGeom prst="borderCallout1">
            <a:avLst>
              <a:gd name="adj1" fmla="val 24000"/>
              <a:gd name="adj2" fmla="val -3528"/>
              <a:gd name="adj3" fmla="val -37667"/>
              <a:gd name="adj4" fmla="val -27407"/>
            </a:avLst>
          </a:prstGeom>
          <a:gradFill rotWithShape="1">
            <a:gsLst>
              <a:gs pos="0">
                <a:srgbClr val="0000FF"/>
              </a:gs>
              <a:gs pos="50000">
                <a:srgbClr val="0000FF">
                  <a:gamma/>
                  <a:shade val="0"/>
                  <a:invGamma/>
                </a:srgbClr>
              </a:gs>
              <a:gs pos="100000">
                <a:srgbClr val="0000FF"/>
              </a:gs>
            </a:gsLst>
            <a:lin ang="5400000" scaled="1"/>
          </a:gradFill>
          <a:ln w="28575" algn="ctr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CC"/>
                </a:solidFill>
                <a:ea typeface="楷体_GB2312" pitchFamily="49" charset="-122"/>
              </a:rPr>
              <a:t>声明函数原型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594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594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5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95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95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95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95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95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95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95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95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95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95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95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6" dur="500"/>
                                        <p:tgtEl>
                                          <p:spTgt spid="29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/>
      <p:bldP spid="295940" grpId="0" build="allAtOnce" animBg="1"/>
      <p:bldP spid="295941" grpId="0" animBg="1"/>
      <p:bldP spid="295942" grpId="0" animBg="1" autoUpdateAnimBg="0"/>
      <p:bldP spid="29594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dirty="0" smtClean="0"/>
              <a:t>函数参数的</a:t>
            </a:r>
            <a:r>
              <a:rPr lang="zh-CN" altLang="en-US" sz="3600" b="0" dirty="0" smtClean="0">
                <a:solidFill>
                  <a:srgbClr val="FF0000"/>
                </a:solidFill>
              </a:rPr>
              <a:t>传递方式</a:t>
            </a:r>
          </a:p>
        </p:txBody>
      </p:sp>
      <p:sp>
        <p:nvSpPr>
          <p:cNvPr id="296963" name="Rectangle 3"/>
          <p:cNvSpPr>
            <a:spLocks noChangeArrowheads="1"/>
          </p:cNvSpPr>
          <p:nvPr/>
        </p:nvSpPr>
        <p:spPr bwMode="auto">
          <a:xfrm>
            <a:off x="395288" y="1268413"/>
            <a:ext cx="8748712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01713" indent="-5524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584325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992313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4003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8575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3147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7719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2291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5000"/>
              </a:spcBef>
            </a:pP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根据实参传递给形参值的不同，通常有</a:t>
            </a:r>
            <a:r>
              <a:rPr kumimoji="1"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值传递方式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地址传递方式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两种。</a:t>
            </a:r>
          </a:p>
          <a:p>
            <a:pPr>
              <a:spcBef>
                <a:spcPct val="1500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</a:t>
            </a:r>
            <a:r>
              <a:rPr kumimoji="1"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值传递方式</a:t>
            </a:r>
          </a:p>
          <a:p>
            <a:pPr>
              <a:spcBef>
                <a:spcPct val="15000"/>
              </a:spcBef>
            </a:pPr>
            <a:r>
              <a:rPr kumimoji="1" lang="zh-CN" altLang="en-US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方式：</a:t>
            </a:r>
            <a:endParaRPr kumimoji="1"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15000"/>
              </a:spcBef>
            </a:pP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函数调用时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为形参分配单元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并将实参的值</a:t>
            </a:r>
            <a:r>
              <a:rPr kumimoji="1" lang="zh-CN" altLang="en-US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复制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到形参中；调用结束，形参单元被释放，实参单元仍保留并维持原值。</a:t>
            </a:r>
          </a:p>
          <a:p>
            <a:pPr>
              <a:spcBef>
                <a:spcPct val="15000"/>
              </a:spcBef>
            </a:pPr>
            <a:r>
              <a:rPr kumimoji="1" lang="zh-CN" altLang="en-US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特点：</a:t>
            </a:r>
          </a:p>
          <a:p>
            <a:pPr>
              <a:spcBef>
                <a:spcPct val="15000"/>
              </a:spcBef>
            </a:pP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① 实参与形参占用</a:t>
            </a:r>
            <a:r>
              <a:rPr kumimoji="1" lang="zh-CN" altLang="en-US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不同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的内存单元</a:t>
            </a:r>
          </a:p>
          <a:p>
            <a:pPr>
              <a:spcBef>
                <a:spcPct val="15000"/>
              </a:spcBef>
            </a:pPr>
            <a:r>
              <a:rPr kumimoji="1" lang="zh-CN" altLang="en-US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② 实参向形参</a:t>
            </a:r>
            <a:r>
              <a:rPr kumimoji="1" lang="zh-CN" altLang="en-US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单向值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传递</a:t>
            </a:r>
          </a:p>
          <a:p>
            <a:pPr>
              <a:spcBef>
                <a:spcPct val="15000"/>
              </a:spcBef>
            </a:pPr>
            <a:r>
              <a:rPr kumimoji="1" lang="zh-CN" altLang="en-US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形参类型</a:t>
            </a:r>
          </a:p>
          <a:p>
            <a:pPr lvl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简单变量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9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9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96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函数参数的传递方式</a:t>
            </a:r>
          </a:p>
        </p:txBody>
      </p:sp>
      <p:sp>
        <p:nvSpPr>
          <p:cNvPr id="297987" name="Rectangle 3"/>
          <p:cNvSpPr>
            <a:spLocks noChangeArrowheads="1"/>
          </p:cNvSpPr>
          <p:nvPr/>
        </p:nvSpPr>
        <p:spPr bwMode="auto">
          <a:xfrm>
            <a:off x="468313" y="1196975"/>
            <a:ext cx="7129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01713" indent="-5524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584325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992313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4003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8575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3147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7719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2291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"/>
              </a:spcBef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输入</a:t>
            </a:r>
            <a:r>
              <a:rPr lang="zh-CN" altLang="zh-CN">
                <a:latin typeface="楷体_GB2312" pitchFamily="49" charset="-122"/>
                <a:ea typeface="楷体_GB2312" pitchFamily="49" charset="-122"/>
              </a:rPr>
              <a:t>两个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数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编写函数将它们交换</a:t>
            </a:r>
          </a:p>
        </p:txBody>
      </p:sp>
      <p:sp>
        <p:nvSpPr>
          <p:cNvPr id="297988" name="Text Box 4" descr="信纸"/>
          <p:cNvSpPr txBox="1">
            <a:spLocks noChangeArrowheads="1"/>
          </p:cNvSpPr>
          <p:nvPr/>
        </p:nvSpPr>
        <p:spPr bwMode="auto">
          <a:xfrm>
            <a:off x="468313" y="1341438"/>
            <a:ext cx="4319587" cy="52705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kumimoji="1" lang="en-US" altLang="zh-CN"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#include &lt;stdio.h&gt;</a:t>
            </a:r>
          </a:p>
          <a:p>
            <a:pPr eaLnBrk="0" hangingPunct="0"/>
            <a:r>
              <a:rPr kumimoji="1" lang="en-US" altLang="zh-CN" sz="26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swap ( int  x, int y )</a:t>
            </a:r>
          </a:p>
          <a:p>
            <a:pPr eaLnBrk="0" hangingPunct="0"/>
            <a:r>
              <a:rPr kumimoji="1" lang="en-US" altLang="zh-CN"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 int  temp;</a:t>
            </a:r>
          </a:p>
          <a:p>
            <a:pPr eaLnBrk="0" hangingPunct="0"/>
            <a:r>
              <a:rPr kumimoji="1" lang="en-US" altLang="zh-CN"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temp = x;</a:t>
            </a:r>
          </a:p>
          <a:p>
            <a:pPr eaLnBrk="0" hangingPunct="0"/>
            <a:r>
              <a:rPr kumimoji="1" lang="en-US" altLang="zh-CN"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x = y;</a:t>
            </a:r>
          </a:p>
          <a:p>
            <a:pPr eaLnBrk="0" hangingPunct="0"/>
            <a:r>
              <a:rPr kumimoji="1" lang="en-US" altLang="zh-CN"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y = temp;</a:t>
            </a:r>
          </a:p>
          <a:p>
            <a:pPr eaLnBrk="0" hangingPunct="0"/>
            <a:r>
              <a:rPr kumimoji="1" lang="en-US" altLang="zh-CN"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eaLnBrk="0" hangingPunct="0"/>
            <a:r>
              <a:rPr kumimoji="1" lang="en-US" altLang="zh-CN" sz="26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main (  )</a:t>
            </a:r>
          </a:p>
          <a:p>
            <a:pPr eaLnBrk="0" hangingPunct="0"/>
            <a:r>
              <a:rPr kumimoji="1" lang="en-US" altLang="zh-CN"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 int a, b;</a:t>
            </a:r>
          </a:p>
          <a:p>
            <a:pPr eaLnBrk="0" hangingPunct="0"/>
            <a:r>
              <a:rPr kumimoji="1" lang="en-US" altLang="zh-CN"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scanf("%d%d",&amp;a,&amp;b);</a:t>
            </a:r>
          </a:p>
          <a:p>
            <a:pPr eaLnBrk="0" hangingPunct="0"/>
            <a:r>
              <a:rPr kumimoji="1" lang="en-US" altLang="zh-CN" sz="26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kumimoji="1" lang="en-US" altLang="zh-CN"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swap(</a:t>
            </a:r>
            <a:r>
              <a:rPr kumimoji="1" lang="en-US" altLang="zh-CN" sz="26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a, b</a:t>
            </a:r>
            <a:r>
              <a:rPr kumimoji="1" lang="en-US" altLang="zh-CN"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);</a:t>
            </a:r>
          </a:p>
          <a:p>
            <a:pPr eaLnBrk="0" hangingPunct="0"/>
            <a:r>
              <a:rPr kumimoji="1" lang="en-US" altLang="zh-CN" sz="26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kumimoji="1" lang="en-US" altLang="zh-CN"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printf("\n%d,%d\n",a,b);</a:t>
            </a:r>
          </a:p>
          <a:p>
            <a:pPr eaLnBrk="0" hangingPunct="0"/>
            <a:r>
              <a:rPr kumimoji="1" lang="en-US" altLang="zh-CN"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 </a:t>
            </a:r>
          </a:p>
        </p:txBody>
      </p:sp>
      <p:sp>
        <p:nvSpPr>
          <p:cNvPr id="297989" name="Text Box 5"/>
          <p:cNvSpPr txBox="1">
            <a:spLocks noChangeArrowheads="1"/>
          </p:cNvSpPr>
          <p:nvPr/>
        </p:nvSpPr>
        <p:spPr bwMode="auto">
          <a:xfrm>
            <a:off x="5159375" y="441483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endParaRPr kumimoji="1" lang="zh-CN" altLang="en-US" sz="2000"/>
          </a:p>
        </p:txBody>
      </p:sp>
      <p:grpSp>
        <p:nvGrpSpPr>
          <p:cNvPr id="297990" name="Group 6"/>
          <p:cNvGrpSpPr>
            <a:grpSpLocks/>
          </p:cNvGrpSpPr>
          <p:nvPr/>
        </p:nvGrpSpPr>
        <p:grpSpPr bwMode="auto">
          <a:xfrm>
            <a:off x="4883150" y="1582738"/>
            <a:ext cx="2609850" cy="4625975"/>
            <a:chOff x="3008" y="806"/>
            <a:chExt cx="1644" cy="2914"/>
          </a:xfrm>
        </p:grpSpPr>
        <p:sp>
          <p:nvSpPr>
            <p:cNvPr id="297991" name="Freeform 7"/>
            <p:cNvSpPr>
              <a:spLocks/>
            </p:cNvSpPr>
            <p:nvPr/>
          </p:nvSpPr>
          <p:spPr bwMode="auto">
            <a:xfrm>
              <a:off x="3429" y="3364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92" name="Freeform 8"/>
            <p:cNvSpPr>
              <a:spLocks/>
            </p:cNvSpPr>
            <p:nvPr/>
          </p:nvSpPr>
          <p:spPr bwMode="auto">
            <a:xfrm>
              <a:off x="3430" y="3018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CFFFF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93" name="Rectangle 9"/>
            <p:cNvSpPr>
              <a:spLocks noChangeArrowheads="1"/>
            </p:cNvSpPr>
            <p:nvPr/>
          </p:nvSpPr>
          <p:spPr bwMode="auto">
            <a:xfrm>
              <a:off x="3429" y="806"/>
              <a:ext cx="1211" cy="2212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kumimoji="1" lang="zh-CN" altLang="en-US" sz="2000"/>
            </a:p>
          </p:txBody>
        </p:sp>
        <p:sp>
          <p:nvSpPr>
            <p:cNvPr id="297994" name="Line 10"/>
            <p:cNvSpPr>
              <a:spLocks noChangeShapeType="1"/>
            </p:cNvSpPr>
            <p:nvPr/>
          </p:nvSpPr>
          <p:spPr bwMode="auto">
            <a:xfrm>
              <a:off x="3441" y="124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95" name="Line 11"/>
            <p:cNvSpPr>
              <a:spLocks noChangeShapeType="1"/>
            </p:cNvSpPr>
            <p:nvPr/>
          </p:nvSpPr>
          <p:spPr bwMode="auto">
            <a:xfrm>
              <a:off x="3441" y="1500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96" name="Line 12"/>
            <p:cNvSpPr>
              <a:spLocks noChangeShapeType="1"/>
            </p:cNvSpPr>
            <p:nvPr/>
          </p:nvSpPr>
          <p:spPr bwMode="auto">
            <a:xfrm>
              <a:off x="3441" y="1733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97" name="Line 13"/>
            <p:cNvSpPr>
              <a:spLocks noChangeShapeType="1"/>
            </p:cNvSpPr>
            <p:nvPr/>
          </p:nvSpPr>
          <p:spPr bwMode="auto">
            <a:xfrm>
              <a:off x="3441" y="19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98" name="Line 14"/>
            <p:cNvSpPr>
              <a:spLocks noChangeShapeType="1"/>
            </p:cNvSpPr>
            <p:nvPr/>
          </p:nvSpPr>
          <p:spPr bwMode="auto">
            <a:xfrm>
              <a:off x="3429" y="224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99" name="Line 15"/>
            <p:cNvSpPr>
              <a:spLocks noChangeShapeType="1"/>
            </p:cNvSpPr>
            <p:nvPr/>
          </p:nvSpPr>
          <p:spPr bwMode="auto">
            <a:xfrm>
              <a:off x="3441" y="27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000" name="Line 16"/>
            <p:cNvSpPr>
              <a:spLocks noChangeShapeType="1"/>
            </p:cNvSpPr>
            <p:nvPr/>
          </p:nvSpPr>
          <p:spPr bwMode="auto">
            <a:xfrm>
              <a:off x="3429" y="3027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001" name="Line 17"/>
            <p:cNvSpPr>
              <a:spLocks noChangeShapeType="1"/>
            </p:cNvSpPr>
            <p:nvPr/>
          </p:nvSpPr>
          <p:spPr bwMode="auto">
            <a:xfrm>
              <a:off x="4640" y="3027"/>
              <a:ext cx="1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002" name="Text Box 18"/>
            <p:cNvSpPr txBox="1">
              <a:spLocks noChangeArrowheads="1"/>
            </p:cNvSpPr>
            <p:nvPr/>
          </p:nvSpPr>
          <p:spPr bwMode="auto">
            <a:xfrm>
              <a:off x="3920" y="864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 eaLnBrk="0" hangingPunct="0"/>
              <a:r>
                <a:rPr kumimoji="1" lang="en-US" altLang="zh-CN" sz="2000"/>
                <a:t>…...</a:t>
              </a:r>
            </a:p>
          </p:txBody>
        </p:sp>
        <p:sp>
          <p:nvSpPr>
            <p:cNvPr id="298003" name="Text Box 19"/>
            <p:cNvSpPr txBox="1">
              <a:spLocks noChangeArrowheads="1"/>
            </p:cNvSpPr>
            <p:nvPr/>
          </p:nvSpPr>
          <p:spPr bwMode="auto">
            <a:xfrm>
              <a:off x="3919" y="3069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 eaLnBrk="0" hangingPunct="0"/>
              <a:r>
                <a:rPr kumimoji="1" lang="en-US" altLang="zh-CN" sz="2000"/>
                <a:t>…...</a:t>
              </a:r>
            </a:p>
          </p:txBody>
        </p:sp>
        <p:sp>
          <p:nvSpPr>
            <p:cNvPr id="298004" name="Line 20"/>
            <p:cNvSpPr>
              <a:spLocks noChangeShapeType="1"/>
            </p:cNvSpPr>
            <p:nvPr/>
          </p:nvSpPr>
          <p:spPr bwMode="auto">
            <a:xfrm>
              <a:off x="3441" y="25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005" name="Text Box 21"/>
            <p:cNvSpPr txBox="1">
              <a:spLocks noChangeArrowheads="1"/>
            </p:cNvSpPr>
            <p:nvPr/>
          </p:nvSpPr>
          <p:spPr bwMode="auto">
            <a:xfrm>
              <a:off x="3021" y="113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000"/>
                <a:t>2000</a:t>
              </a:r>
            </a:p>
          </p:txBody>
        </p:sp>
        <p:sp>
          <p:nvSpPr>
            <p:cNvPr id="298006" name="Text Box 22"/>
            <p:cNvSpPr txBox="1">
              <a:spLocks noChangeArrowheads="1"/>
            </p:cNvSpPr>
            <p:nvPr/>
          </p:nvSpPr>
          <p:spPr bwMode="auto">
            <a:xfrm>
              <a:off x="3022" y="2105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000"/>
                <a:t>2010</a:t>
              </a:r>
              <a:endParaRPr kumimoji="1" lang="en-US" altLang="zh-CN" sz="2000">
                <a:solidFill>
                  <a:srgbClr val="336600"/>
                </a:solidFill>
              </a:endParaRPr>
            </a:p>
          </p:txBody>
        </p:sp>
        <p:sp>
          <p:nvSpPr>
            <p:cNvPr id="298007" name="Text Box 23"/>
            <p:cNvSpPr txBox="1">
              <a:spLocks noChangeArrowheads="1"/>
            </p:cNvSpPr>
            <p:nvPr/>
          </p:nvSpPr>
          <p:spPr bwMode="auto">
            <a:xfrm>
              <a:off x="3021" y="2348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000"/>
                <a:t>2014</a:t>
              </a:r>
            </a:p>
          </p:txBody>
        </p:sp>
        <p:sp>
          <p:nvSpPr>
            <p:cNvPr id="298008" name="Text Box 24"/>
            <p:cNvSpPr txBox="1">
              <a:spLocks noChangeArrowheads="1"/>
            </p:cNvSpPr>
            <p:nvPr/>
          </p:nvSpPr>
          <p:spPr bwMode="auto">
            <a:xfrm>
              <a:off x="3021" y="1377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000"/>
                <a:t>2004</a:t>
              </a:r>
            </a:p>
          </p:txBody>
        </p:sp>
        <p:sp>
          <p:nvSpPr>
            <p:cNvPr id="298009" name="Text Box 25"/>
            <p:cNvSpPr txBox="1">
              <a:spLocks noChangeArrowheads="1"/>
            </p:cNvSpPr>
            <p:nvPr/>
          </p:nvSpPr>
          <p:spPr bwMode="auto">
            <a:xfrm>
              <a:off x="3021" y="1620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000"/>
                <a:t>2008</a:t>
              </a:r>
            </a:p>
          </p:txBody>
        </p:sp>
        <p:sp>
          <p:nvSpPr>
            <p:cNvPr id="298010" name="Text Box 26"/>
            <p:cNvSpPr txBox="1">
              <a:spLocks noChangeArrowheads="1"/>
            </p:cNvSpPr>
            <p:nvPr/>
          </p:nvSpPr>
          <p:spPr bwMode="auto">
            <a:xfrm>
              <a:off x="3008" y="1862"/>
              <a:ext cx="4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000"/>
                <a:t>200C</a:t>
              </a:r>
            </a:p>
          </p:txBody>
        </p:sp>
        <p:grpSp>
          <p:nvGrpSpPr>
            <p:cNvPr id="298011" name="Group 27"/>
            <p:cNvGrpSpPr>
              <a:grpSpLocks/>
            </p:cNvGrpSpPr>
            <p:nvPr/>
          </p:nvGrpSpPr>
          <p:grpSpPr bwMode="auto">
            <a:xfrm>
              <a:off x="3444" y="1380"/>
              <a:ext cx="60" cy="1548"/>
              <a:chOff x="3960" y="1560"/>
              <a:chExt cx="60" cy="1548"/>
            </a:xfrm>
          </p:grpSpPr>
          <p:sp>
            <p:nvSpPr>
              <p:cNvPr id="298012" name="Line 28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8013" name="Line 29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8014" name="Line 30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8015" name="Line 31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8016" name="Line 32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8017" name="Line 33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8018" name="Line 34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8019" name="Group 35"/>
            <p:cNvGrpSpPr>
              <a:grpSpLocks/>
            </p:cNvGrpSpPr>
            <p:nvPr/>
          </p:nvGrpSpPr>
          <p:grpSpPr bwMode="auto">
            <a:xfrm>
              <a:off x="4572" y="1368"/>
              <a:ext cx="60" cy="1548"/>
              <a:chOff x="3960" y="1560"/>
              <a:chExt cx="60" cy="1548"/>
            </a:xfrm>
          </p:grpSpPr>
          <p:sp>
            <p:nvSpPr>
              <p:cNvPr id="298020" name="Line 36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8021" name="Line 37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8022" name="Line 38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8023" name="Line 39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8024" name="Line 40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8025" name="Line 41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8026" name="Line 42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98027" name="Text Box 43"/>
          <p:cNvSpPr txBox="1">
            <a:spLocks noChangeArrowheads="1"/>
          </p:cNvSpPr>
          <p:nvPr/>
        </p:nvSpPr>
        <p:spPr bwMode="auto">
          <a:xfrm>
            <a:off x="6297613" y="22637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400" b="1">
                <a:solidFill>
                  <a:srgbClr val="0000FF"/>
                </a:solidFill>
              </a:rPr>
              <a:t>5</a:t>
            </a:r>
          </a:p>
        </p:txBody>
      </p:sp>
      <p:grpSp>
        <p:nvGrpSpPr>
          <p:cNvPr id="298028" name="Group 44"/>
          <p:cNvGrpSpPr>
            <a:grpSpLocks/>
          </p:cNvGrpSpPr>
          <p:nvPr/>
        </p:nvGrpSpPr>
        <p:grpSpPr bwMode="auto">
          <a:xfrm>
            <a:off x="6084888" y="1909763"/>
            <a:ext cx="2532062" cy="1157287"/>
            <a:chOff x="3737" y="1011"/>
            <a:chExt cx="1595" cy="538"/>
          </a:xfrm>
        </p:grpSpPr>
        <p:grpSp>
          <p:nvGrpSpPr>
            <p:cNvPr id="298029" name="Group 45"/>
            <p:cNvGrpSpPr>
              <a:grpSpLocks/>
            </p:cNvGrpSpPr>
            <p:nvPr/>
          </p:nvGrpSpPr>
          <p:grpSpPr bwMode="auto">
            <a:xfrm>
              <a:off x="4630" y="1125"/>
              <a:ext cx="698" cy="184"/>
              <a:chOff x="4402" y="1437"/>
              <a:chExt cx="698" cy="184"/>
            </a:xfrm>
          </p:grpSpPr>
          <p:sp>
            <p:nvSpPr>
              <p:cNvPr id="298030" name="Line 46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031" name="Text Box 47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16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solidFill>
                      <a:schemeClr val="bg2"/>
                    </a:solidFill>
                    <a:ea typeface="楷体_GB2312" pitchFamily="49" charset="-122"/>
                  </a:rPr>
                  <a:t>变量</a:t>
                </a:r>
                <a:r>
                  <a:rPr kumimoji="1" lang="en-US" altLang="zh-CN" sz="2000" b="1">
                    <a:solidFill>
                      <a:schemeClr val="bg2"/>
                    </a:solidFill>
                    <a:ea typeface="楷体_GB2312" pitchFamily="49" charset="-122"/>
                  </a:rPr>
                  <a:t>a</a:t>
                </a:r>
              </a:p>
            </p:txBody>
          </p:sp>
        </p:grpSp>
        <p:grpSp>
          <p:nvGrpSpPr>
            <p:cNvPr id="298032" name="Group 48"/>
            <p:cNvGrpSpPr>
              <a:grpSpLocks/>
            </p:cNvGrpSpPr>
            <p:nvPr/>
          </p:nvGrpSpPr>
          <p:grpSpPr bwMode="auto">
            <a:xfrm>
              <a:off x="4630" y="1365"/>
              <a:ext cx="702" cy="184"/>
              <a:chOff x="4426" y="1917"/>
              <a:chExt cx="702" cy="184"/>
            </a:xfrm>
          </p:grpSpPr>
          <p:sp>
            <p:nvSpPr>
              <p:cNvPr id="298033" name="Line 49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034" name="Text Box 50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605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ea typeface="楷体_GB2312" pitchFamily="49" charset="-122"/>
                  </a:rPr>
                  <a:t>  </a:t>
                </a:r>
                <a:r>
                  <a:rPr kumimoji="1" lang="zh-CN" altLang="en-US" sz="2000" b="1">
                    <a:solidFill>
                      <a:schemeClr val="bg2"/>
                    </a:solidFill>
                    <a:ea typeface="楷体_GB2312" pitchFamily="49" charset="-122"/>
                  </a:rPr>
                  <a:t>变量</a:t>
                </a:r>
                <a:r>
                  <a:rPr kumimoji="1" lang="en-US" altLang="zh-CN" sz="2000" b="1">
                    <a:solidFill>
                      <a:schemeClr val="bg2"/>
                    </a:solidFill>
                    <a:ea typeface="楷体_GB2312" pitchFamily="49" charset="-122"/>
                  </a:rPr>
                  <a:t>b</a:t>
                </a:r>
              </a:p>
            </p:txBody>
          </p:sp>
        </p:grpSp>
        <p:sp>
          <p:nvSpPr>
            <p:cNvPr id="298035" name="Text Box 51"/>
            <p:cNvSpPr txBox="1">
              <a:spLocks noChangeArrowheads="1"/>
            </p:cNvSpPr>
            <p:nvPr/>
          </p:nvSpPr>
          <p:spPr bwMode="auto">
            <a:xfrm>
              <a:off x="3737" y="1011"/>
              <a:ext cx="568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000" b="1">
                  <a:solidFill>
                    <a:srgbClr val="CC0099"/>
                  </a:solidFill>
                  <a:ea typeface="楷体_GB2312" pitchFamily="49" charset="-122"/>
                </a:rPr>
                <a:t>(main)</a:t>
              </a:r>
            </a:p>
          </p:txBody>
        </p:sp>
      </p:grpSp>
      <p:sp>
        <p:nvSpPr>
          <p:cNvPr id="298036" name="Text Box 52"/>
          <p:cNvSpPr txBox="1">
            <a:spLocks noChangeArrowheads="1"/>
          </p:cNvSpPr>
          <p:nvPr/>
        </p:nvSpPr>
        <p:spPr bwMode="auto">
          <a:xfrm>
            <a:off x="6302375" y="2668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400" b="1">
                <a:solidFill>
                  <a:srgbClr val="FF3300"/>
                </a:solidFill>
              </a:rPr>
              <a:t>9</a:t>
            </a:r>
            <a:endParaRPr kumimoji="1" lang="en-US" altLang="zh-CN" sz="2400" b="1">
              <a:solidFill>
                <a:srgbClr val="0000FF"/>
              </a:solidFill>
            </a:endParaRPr>
          </a:p>
        </p:txBody>
      </p:sp>
      <p:grpSp>
        <p:nvGrpSpPr>
          <p:cNvPr id="298037" name="Group 53"/>
          <p:cNvGrpSpPr>
            <a:grpSpLocks/>
          </p:cNvGrpSpPr>
          <p:nvPr/>
        </p:nvGrpSpPr>
        <p:grpSpPr bwMode="auto">
          <a:xfrm>
            <a:off x="6096000" y="3132138"/>
            <a:ext cx="2930525" cy="1622425"/>
            <a:chOff x="3772" y="1774"/>
            <a:chExt cx="1846" cy="793"/>
          </a:xfrm>
        </p:grpSpPr>
        <p:grpSp>
          <p:nvGrpSpPr>
            <p:cNvPr id="298038" name="Group 54"/>
            <p:cNvGrpSpPr>
              <a:grpSpLocks/>
            </p:cNvGrpSpPr>
            <p:nvPr/>
          </p:nvGrpSpPr>
          <p:grpSpPr bwMode="auto">
            <a:xfrm>
              <a:off x="4659" y="2373"/>
              <a:ext cx="959" cy="194"/>
              <a:chOff x="4426" y="1917"/>
              <a:chExt cx="959" cy="194"/>
            </a:xfrm>
          </p:grpSpPr>
          <p:sp>
            <p:nvSpPr>
              <p:cNvPr id="298039" name="Line 55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040" name="Text Box 56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86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ea typeface="楷体_GB2312" pitchFamily="49" charset="-122"/>
                  </a:rPr>
                  <a:t>  </a:t>
                </a:r>
                <a:r>
                  <a:rPr kumimoji="1" lang="zh-CN" altLang="en-US" sz="2000" b="1">
                    <a:solidFill>
                      <a:schemeClr val="bg2"/>
                    </a:solidFill>
                    <a:ea typeface="楷体_GB2312" pitchFamily="49" charset="-122"/>
                  </a:rPr>
                  <a:t>变量</a:t>
                </a:r>
                <a:r>
                  <a:rPr kumimoji="1" lang="en-US" altLang="zh-CN" sz="2000" b="1">
                    <a:solidFill>
                      <a:schemeClr val="bg2"/>
                    </a:solidFill>
                    <a:ea typeface="楷体_GB2312" pitchFamily="49" charset="-122"/>
                  </a:rPr>
                  <a:t>temp</a:t>
                </a:r>
              </a:p>
            </p:txBody>
          </p:sp>
        </p:grpSp>
        <p:grpSp>
          <p:nvGrpSpPr>
            <p:cNvPr id="298041" name="Group 57"/>
            <p:cNvGrpSpPr>
              <a:grpSpLocks/>
            </p:cNvGrpSpPr>
            <p:nvPr/>
          </p:nvGrpSpPr>
          <p:grpSpPr bwMode="auto">
            <a:xfrm>
              <a:off x="4642" y="2121"/>
              <a:ext cx="693" cy="194"/>
              <a:chOff x="4426" y="1917"/>
              <a:chExt cx="693" cy="194"/>
            </a:xfrm>
          </p:grpSpPr>
          <p:sp>
            <p:nvSpPr>
              <p:cNvPr id="298042" name="Line 58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043" name="Text Box 59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59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zh-CN" altLang="en-US" sz="2000" b="1">
                    <a:ea typeface="楷体_GB2312" pitchFamily="49" charset="-122"/>
                  </a:rPr>
                  <a:t>  </a:t>
                </a:r>
                <a:r>
                  <a:rPr kumimoji="1" lang="zh-CN" altLang="en-US" sz="2000" b="1">
                    <a:solidFill>
                      <a:schemeClr val="bg2"/>
                    </a:solidFill>
                    <a:ea typeface="楷体_GB2312" pitchFamily="49" charset="-122"/>
                  </a:rPr>
                  <a:t>变量</a:t>
                </a:r>
                <a:r>
                  <a:rPr kumimoji="1" lang="en-US" altLang="zh-CN" sz="2000" b="1">
                    <a:solidFill>
                      <a:schemeClr val="bg2"/>
                    </a:solidFill>
                    <a:ea typeface="楷体_GB2312" pitchFamily="49" charset="-122"/>
                  </a:rPr>
                  <a:t>y</a:t>
                </a:r>
              </a:p>
            </p:txBody>
          </p:sp>
        </p:grpSp>
        <p:grpSp>
          <p:nvGrpSpPr>
            <p:cNvPr id="298044" name="Group 60"/>
            <p:cNvGrpSpPr>
              <a:grpSpLocks/>
            </p:cNvGrpSpPr>
            <p:nvPr/>
          </p:nvGrpSpPr>
          <p:grpSpPr bwMode="auto">
            <a:xfrm>
              <a:off x="4642" y="1869"/>
              <a:ext cx="693" cy="193"/>
              <a:chOff x="4426" y="1917"/>
              <a:chExt cx="693" cy="193"/>
            </a:xfrm>
          </p:grpSpPr>
          <p:sp>
            <p:nvSpPr>
              <p:cNvPr id="298045" name="Line 61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046" name="Text Box 62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596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ea typeface="楷体_GB2312" pitchFamily="49" charset="-122"/>
                  </a:rPr>
                  <a:t>  </a:t>
                </a:r>
                <a:r>
                  <a:rPr kumimoji="1" lang="zh-CN" altLang="en-US" sz="2000" b="1">
                    <a:solidFill>
                      <a:schemeClr val="bg2"/>
                    </a:solidFill>
                    <a:ea typeface="楷体_GB2312" pitchFamily="49" charset="-122"/>
                  </a:rPr>
                  <a:t>变量</a:t>
                </a:r>
                <a:r>
                  <a:rPr kumimoji="1" lang="en-US" altLang="zh-CN" sz="2000" b="1">
                    <a:solidFill>
                      <a:schemeClr val="bg2"/>
                    </a:solidFill>
                    <a:ea typeface="楷体_GB2312" pitchFamily="49" charset="-122"/>
                  </a:rPr>
                  <a:t>x</a:t>
                </a:r>
              </a:p>
            </p:txBody>
          </p:sp>
        </p:grpSp>
        <p:sp>
          <p:nvSpPr>
            <p:cNvPr id="298047" name="Text Box 63"/>
            <p:cNvSpPr txBox="1">
              <a:spLocks noChangeArrowheads="1"/>
            </p:cNvSpPr>
            <p:nvPr/>
          </p:nvSpPr>
          <p:spPr bwMode="auto">
            <a:xfrm>
              <a:off x="3772" y="1774"/>
              <a:ext cx="56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000" b="1">
                  <a:solidFill>
                    <a:srgbClr val="0000FF"/>
                  </a:solidFill>
                  <a:ea typeface="楷体_GB2312" pitchFamily="49" charset="-122"/>
                </a:rPr>
                <a:t>(swap)</a:t>
              </a:r>
            </a:p>
          </p:txBody>
        </p:sp>
      </p:grpSp>
      <p:sp>
        <p:nvSpPr>
          <p:cNvPr id="298048" name="Text Box 64"/>
          <p:cNvSpPr txBox="1">
            <a:spLocks noChangeArrowheads="1"/>
          </p:cNvSpPr>
          <p:nvPr/>
        </p:nvSpPr>
        <p:spPr bwMode="auto">
          <a:xfrm>
            <a:off x="6286500" y="42640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400" b="1">
                <a:solidFill>
                  <a:srgbClr val="0000FF"/>
                </a:solidFill>
              </a:rPr>
              <a:t>5</a:t>
            </a:r>
            <a:endParaRPr kumimoji="1" lang="en-US" altLang="zh-CN" sz="2000" b="1">
              <a:solidFill>
                <a:srgbClr val="0000FF"/>
              </a:solidFill>
            </a:endParaRPr>
          </a:p>
        </p:txBody>
      </p:sp>
      <p:grpSp>
        <p:nvGrpSpPr>
          <p:cNvPr id="298049" name="Group 65"/>
          <p:cNvGrpSpPr>
            <a:grpSpLocks/>
          </p:cNvGrpSpPr>
          <p:nvPr/>
        </p:nvGrpSpPr>
        <p:grpSpPr bwMode="auto">
          <a:xfrm>
            <a:off x="4803775" y="2513013"/>
            <a:ext cx="1892300" cy="1374775"/>
            <a:chOff x="2958" y="1392"/>
            <a:chExt cx="1192" cy="866"/>
          </a:xfrm>
        </p:grpSpPr>
        <p:sp>
          <p:nvSpPr>
            <p:cNvPr id="298050" name="Text Box 66"/>
            <p:cNvSpPr txBox="1">
              <a:spLocks noChangeArrowheads="1"/>
            </p:cNvSpPr>
            <p:nvPr/>
          </p:nvSpPr>
          <p:spPr bwMode="auto">
            <a:xfrm>
              <a:off x="3938" y="197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400" b="1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298051" name="Freeform 67"/>
            <p:cNvSpPr>
              <a:spLocks/>
            </p:cNvSpPr>
            <p:nvPr/>
          </p:nvSpPr>
          <p:spPr bwMode="auto">
            <a:xfrm>
              <a:off x="2958" y="1392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ap="flat" cmpd="sng">
              <a:solidFill>
                <a:srgbClr val="3399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98052" name="Group 68"/>
          <p:cNvGrpSpPr>
            <a:grpSpLocks/>
          </p:cNvGrpSpPr>
          <p:nvPr/>
        </p:nvGrpSpPr>
        <p:grpSpPr bwMode="auto">
          <a:xfrm>
            <a:off x="4752975" y="2894013"/>
            <a:ext cx="1924050" cy="1431925"/>
            <a:chOff x="2926" y="1632"/>
            <a:chExt cx="1212" cy="902"/>
          </a:xfrm>
        </p:grpSpPr>
        <p:sp>
          <p:nvSpPr>
            <p:cNvPr id="298053" name="Text Box 69"/>
            <p:cNvSpPr txBox="1">
              <a:spLocks noChangeArrowheads="1"/>
            </p:cNvSpPr>
            <p:nvPr/>
          </p:nvSpPr>
          <p:spPr bwMode="auto">
            <a:xfrm>
              <a:off x="3926" y="22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400" b="1">
                  <a:solidFill>
                    <a:srgbClr val="FF3300"/>
                  </a:solidFill>
                </a:rPr>
                <a:t>9</a:t>
              </a:r>
            </a:p>
          </p:txBody>
        </p:sp>
        <p:sp>
          <p:nvSpPr>
            <p:cNvPr id="298054" name="Freeform 70"/>
            <p:cNvSpPr>
              <a:spLocks/>
            </p:cNvSpPr>
            <p:nvPr/>
          </p:nvSpPr>
          <p:spPr bwMode="auto">
            <a:xfrm>
              <a:off x="2926" y="1632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98055" name="Text Box 71"/>
          <p:cNvSpPr txBox="1">
            <a:spLocks noChangeArrowheads="1"/>
          </p:cNvSpPr>
          <p:nvPr/>
        </p:nvSpPr>
        <p:spPr bwMode="auto">
          <a:xfrm>
            <a:off x="6323013" y="3902075"/>
            <a:ext cx="260350" cy="37623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0" rIns="54000" bIns="10800" anchor="ctr">
            <a:spAutoFit/>
          </a:bodyPr>
          <a:lstStyle/>
          <a:p>
            <a:pPr algn="ctr"/>
            <a:r>
              <a:rPr kumimoji="1" lang="en-US" altLang="zh-CN" sz="2400" b="1">
                <a:solidFill>
                  <a:srgbClr val="0000FF"/>
                </a:solidFill>
                <a:ea typeface="隶书" panose="02010509060101010101" pitchFamily="49" charset="-122"/>
              </a:rPr>
              <a:t>5</a:t>
            </a:r>
            <a:endParaRPr kumimoji="1" lang="en-US" altLang="zh-CN" sz="2400" b="1">
              <a:ea typeface="隶书" panose="02010509060101010101" pitchFamily="49" charset="-122"/>
            </a:endParaRPr>
          </a:p>
        </p:txBody>
      </p:sp>
      <p:sp>
        <p:nvSpPr>
          <p:cNvPr id="298056" name="Text Box 72"/>
          <p:cNvSpPr txBox="1">
            <a:spLocks noChangeArrowheads="1"/>
          </p:cNvSpPr>
          <p:nvPr/>
        </p:nvSpPr>
        <p:spPr bwMode="auto">
          <a:xfrm>
            <a:off x="6337300" y="3470275"/>
            <a:ext cx="260350" cy="37623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0" rIns="54000" bIns="10800" anchor="ctr">
            <a:spAutoFit/>
          </a:bodyPr>
          <a:lstStyle/>
          <a:p>
            <a:pPr algn="ctr"/>
            <a:r>
              <a:rPr kumimoji="1" lang="en-US" altLang="zh-CN" sz="2400" b="1">
                <a:solidFill>
                  <a:srgbClr val="FF3300"/>
                </a:solidFill>
                <a:ea typeface="隶书" panose="02010509060101010101" pitchFamily="49" charset="-122"/>
              </a:rPr>
              <a:t>9</a:t>
            </a:r>
            <a:endParaRPr kumimoji="1" lang="en-US" altLang="zh-CN" sz="2400" b="1">
              <a:ea typeface="隶书" panose="02010509060101010101" pitchFamily="49" charset="-122"/>
            </a:endParaRPr>
          </a:p>
        </p:txBody>
      </p:sp>
      <p:sp>
        <p:nvSpPr>
          <p:cNvPr id="298057" name="Text Box 73"/>
          <p:cNvSpPr txBox="1">
            <a:spLocks noChangeArrowheads="1"/>
          </p:cNvSpPr>
          <p:nvPr/>
        </p:nvSpPr>
        <p:spPr bwMode="auto">
          <a:xfrm>
            <a:off x="3925888" y="3171825"/>
            <a:ext cx="901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1" lang="en-US" altLang="zh-CN" sz="2000" b="1">
                <a:solidFill>
                  <a:srgbClr val="0000FF"/>
                </a:solidFill>
                <a:ea typeface="隶书" panose="02010509060101010101" pitchFamily="49" charset="-122"/>
              </a:rPr>
              <a:t>COPY</a:t>
            </a:r>
            <a:endParaRPr kumimoji="1" lang="en-US" altLang="zh-CN" sz="2000" b="1">
              <a:ea typeface="隶书" panose="02010509060101010101" pitchFamily="49" charset="-122"/>
            </a:endParaRPr>
          </a:p>
        </p:txBody>
      </p:sp>
      <p:sp>
        <p:nvSpPr>
          <p:cNvPr id="298058" name="Text Box 74"/>
          <p:cNvSpPr txBox="1">
            <a:spLocks noChangeArrowheads="1"/>
          </p:cNvSpPr>
          <p:nvPr/>
        </p:nvSpPr>
        <p:spPr bwMode="auto">
          <a:xfrm>
            <a:off x="4641850" y="5805488"/>
            <a:ext cx="2451100" cy="836612"/>
          </a:xfrm>
          <a:prstGeom prst="rect">
            <a:avLst/>
          </a:prstGeom>
          <a:solidFill>
            <a:schemeClr val="tx2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indent="127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11238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19225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7213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35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924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49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06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64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输入：</a:t>
            </a:r>
            <a:r>
              <a:rPr kumimoji="1" lang="en-US" altLang="zh-CN" sz="2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5 9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输出：</a:t>
            </a:r>
            <a:r>
              <a:rPr kumimoji="1" lang="en-US" altLang="zh-CN" sz="2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5,9</a:t>
            </a:r>
          </a:p>
        </p:txBody>
      </p:sp>
      <p:sp>
        <p:nvSpPr>
          <p:cNvPr id="298059" name="AutoShape 75"/>
          <p:cNvSpPr>
            <a:spLocks/>
          </p:cNvSpPr>
          <p:nvPr/>
        </p:nvSpPr>
        <p:spPr bwMode="auto">
          <a:xfrm>
            <a:off x="3851275" y="2276475"/>
            <a:ext cx="1008063" cy="476250"/>
          </a:xfrm>
          <a:prstGeom prst="borderCallout1">
            <a:avLst>
              <a:gd name="adj1" fmla="val 24000"/>
              <a:gd name="adj2" fmla="val -7560"/>
              <a:gd name="adj3" fmla="val -9000"/>
              <a:gd name="adj4" fmla="val -51495"/>
            </a:avLst>
          </a:prstGeom>
          <a:gradFill rotWithShape="0">
            <a:gsLst>
              <a:gs pos="0">
                <a:srgbClr val="FF0000"/>
              </a:gs>
              <a:gs pos="50000">
                <a:srgbClr val="000000"/>
              </a:gs>
              <a:gs pos="100000">
                <a:srgbClr val="FF0000"/>
              </a:gs>
            </a:gsLst>
            <a:lin ang="5400000" scaled="1"/>
          </a:gradFill>
          <a:ln w="19050" algn="ctr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CC"/>
                </a:solidFill>
                <a:ea typeface="楷体_GB2312" pitchFamily="49" charset="-122"/>
              </a:rPr>
              <a:t>形参</a:t>
            </a:r>
          </a:p>
        </p:txBody>
      </p:sp>
      <p:sp>
        <p:nvSpPr>
          <p:cNvPr id="298060" name="Rectangle 76"/>
          <p:cNvSpPr>
            <a:spLocks noChangeArrowheads="1"/>
          </p:cNvSpPr>
          <p:nvPr/>
        </p:nvSpPr>
        <p:spPr bwMode="auto">
          <a:xfrm>
            <a:off x="2195513" y="1773238"/>
            <a:ext cx="1655762" cy="43338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8061" name="Rectangle 77"/>
          <p:cNvSpPr>
            <a:spLocks noChangeArrowheads="1"/>
          </p:cNvSpPr>
          <p:nvPr/>
        </p:nvSpPr>
        <p:spPr bwMode="auto">
          <a:xfrm>
            <a:off x="1692275" y="5430838"/>
            <a:ext cx="576263" cy="3524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8062" name="AutoShape 78"/>
          <p:cNvSpPr>
            <a:spLocks/>
          </p:cNvSpPr>
          <p:nvPr/>
        </p:nvSpPr>
        <p:spPr bwMode="auto">
          <a:xfrm>
            <a:off x="3348038" y="4508500"/>
            <a:ext cx="1008062" cy="476250"/>
          </a:xfrm>
          <a:prstGeom prst="borderCallout1">
            <a:avLst>
              <a:gd name="adj1" fmla="val 24000"/>
              <a:gd name="adj2" fmla="val -7560"/>
              <a:gd name="adj3" fmla="val 194667"/>
              <a:gd name="adj4" fmla="val -104722"/>
            </a:avLst>
          </a:prstGeom>
          <a:gradFill rotWithShape="1">
            <a:gsLst>
              <a:gs pos="0">
                <a:srgbClr val="0000FF"/>
              </a:gs>
              <a:gs pos="50000">
                <a:srgbClr val="0000FF">
                  <a:gamma/>
                  <a:shade val="0"/>
                  <a:invGamma/>
                </a:srgbClr>
              </a:gs>
              <a:gs pos="100000">
                <a:srgbClr val="0000FF"/>
              </a:gs>
            </a:gsLst>
            <a:lin ang="5400000" scaled="1"/>
          </a:gradFill>
          <a:ln w="19050" algn="ctr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CC"/>
                </a:solidFill>
                <a:ea typeface="楷体_GB2312" pitchFamily="49" charset="-122"/>
              </a:rPr>
              <a:t>实参</a:t>
            </a:r>
          </a:p>
        </p:txBody>
      </p:sp>
      <p:sp>
        <p:nvSpPr>
          <p:cNvPr id="298063" name="AutoShape 79"/>
          <p:cNvSpPr>
            <a:spLocks noChangeArrowheads="1"/>
          </p:cNvSpPr>
          <p:nvPr/>
        </p:nvSpPr>
        <p:spPr bwMode="auto">
          <a:xfrm rot="-4322697">
            <a:off x="705644" y="3709194"/>
            <a:ext cx="3311525" cy="182563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kumimoji="1" lang="zh-CN" altLang="en-US" sz="2400" b="1">
              <a:solidFill>
                <a:srgbClr val="CCCC00"/>
              </a:solidFill>
            </a:endParaRPr>
          </a:p>
        </p:txBody>
      </p:sp>
      <p:sp>
        <p:nvSpPr>
          <p:cNvPr id="298064" name="AutoShape 80"/>
          <p:cNvSpPr>
            <a:spLocks noChangeArrowheads="1"/>
          </p:cNvSpPr>
          <p:nvPr/>
        </p:nvSpPr>
        <p:spPr bwMode="auto">
          <a:xfrm rot="-3997715">
            <a:off x="1214438" y="3690938"/>
            <a:ext cx="3398837" cy="147637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kumimoji="1" lang="zh-CN" altLang="en-US" sz="2400" b="1">
              <a:solidFill>
                <a:srgbClr val="CCCC00"/>
              </a:solidFill>
            </a:endParaRPr>
          </a:p>
        </p:txBody>
      </p:sp>
      <p:sp>
        <p:nvSpPr>
          <p:cNvPr id="298065" name="AutoShape 81"/>
          <p:cNvSpPr>
            <a:spLocks noChangeArrowheads="1"/>
          </p:cNvSpPr>
          <p:nvPr/>
        </p:nvSpPr>
        <p:spPr bwMode="auto">
          <a:xfrm>
            <a:off x="2339975" y="3281363"/>
            <a:ext cx="2303463" cy="1155700"/>
          </a:xfrm>
          <a:prstGeom prst="irregularSeal1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  <a:headEnd type="none" w="lg" len="lg"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值传递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798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798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7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97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97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97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97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97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97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9" dur="500"/>
                                        <p:tgtEl>
                                          <p:spTgt spid="298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97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979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979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979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979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979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7" dur="500"/>
                                        <p:tgtEl>
                                          <p:spTgt spid="29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29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29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298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2980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98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298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5" dur="500"/>
                                        <p:tgtEl>
                                          <p:spTgt spid="298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9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9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9" dur="500"/>
                                        <p:tgtEl>
                                          <p:spTgt spid="29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4" dur="500"/>
                                        <p:tgtEl>
                                          <p:spTgt spid="29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8" dur="500"/>
                                        <p:tgtEl>
                                          <p:spTgt spid="29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2" dur="500"/>
                                        <p:tgtEl>
                                          <p:spTgt spid="298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7" dur="500"/>
                                        <p:tgtEl>
                                          <p:spTgt spid="298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2" dur="500"/>
                                        <p:tgtEl>
                                          <p:spTgt spid="29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7" dur="500"/>
                                        <p:tgtEl>
                                          <p:spTgt spid="29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98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  <p:bldP spid="297988" grpId="0" build="allAtOnce" animBg="1" autoUpdateAnimBg="0"/>
      <p:bldP spid="298027" grpId="0" build="p" autoUpdateAnimBg="0"/>
      <p:bldP spid="298036" grpId="0" build="p" autoUpdateAnimBg="0"/>
      <p:bldP spid="298048" grpId="0" build="p" autoUpdateAnimBg="0"/>
      <p:bldP spid="298055" grpId="0" animBg="1" autoUpdateAnimBg="0"/>
      <p:bldP spid="298056" grpId="0" animBg="1" autoUpdateAnimBg="0"/>
      <p:bldP spid="298057" grpId="0" build="p" autoUpdateAnimBg="0" advAuto="0"/>
      <p:bldP spid="298058" grpId="0" build="allAtOnce" animBg="1" autoUpdateAnimBg="0"/>
      <p:bldP spid="298059" grpId="0" animBg="1"/>
      <p:bldP spid="298060" grpId="0" animBg="1"/>
      <p:bldP spid="298061" grpId="0" animBg="1"/>
      <p:bldP spid="298062" grpId="0" animBg="1"/>
      <p:bldP spid="298063" grpId="0" animBg="1"/>
      <p:bldP spid="298064" grpId="0" animBg="1"/>
      <p:bldP spid="298065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600" dirty="0" smtClean="0">
                <a:solidFill>
                  <a:srgbClr val="000000"/>
                </a:solidFill>
              </a:rPr>
              <a:t>函数</a:t>
            </a:r>
            <a:r>
              <a:rPr lang="zh-CN" altLang="en-US" sz="3600" dirty="0" smtClean="0">
                <a:solidFill>
                  <a:srgbClr val="FF0000"/>
                </a:solidFill>
              </a:rPr>
              <a:t>嵌套</a:t>
            </a:r>
            <a:r>
              <a:rPr lang="zh-CN" altLang="en-US" sz="3600" dirty="0" smtClean="0">
                <a:solidFill>
                  <a:srgbClr val="000000"/>
                </a:solidFill>
              </a:rPr>
              <a:t>调用</a:t>
            </a:r>
          </a:p>
        </p:txBody>
      </p:sp>
      <p:sp>
        <p:nvSpPr>
          <p:cNvPr id="308227" name="Rectangle 3"/>
          <p:cNvSpPr>
            <a:spLocks noChangeArrowheads="1"/>
          </p:cNvSpPr>
          <p:nvPr/>
        </p:nvSpPr>
        <p:spPr bwMode="auto">
          <a:xfrm>
            <a:off x="395288" y="1052513"/>
            <a:ext cx="8208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01713" indent="-5524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584325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992313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4003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8575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3147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7719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2291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"/>
              </a:spcBef>
            </a:pP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zh-CN">
                <a:latin typeface="楷体_GB2312" pitchFamily="49" charset="-122"/>
                <a:ea typeface="楷体_GB2312" pitchFamily="49" charset="-122"/>
              </a:rPr>
              <a:t>规定：</a:t>
            </a:r>
            <a:r>
              <a:rPr kumimoji="1" lang="zh-CN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函数定义不可嵌套，</a:t>
            </a:r>
            <a:r>
              <a:rPr kumimoji="1" lang="zh-CN" altLang="zh-CN">
                <a:latin typeface="楷体_GB2312" pitchFamily="49" charset="-122"/>
                <a:ea typeface="楷体_GB2312" pitchFamily="49" charset="-122"/>
              </a:rPr>
              <a:t>但</a:t>
            </a:r>
            <a:r>
              <a:rPr kumimoji="1" lang="zh-CN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可以嵌套调用</a:t>
            </a:r>
            <a:r>
              <a:rPr kumimoji="1" lang="zh-CN" altLang="zh-CN">
                <a:latin typeface="楷体_GB2312" pitchFamily="49" charset="-122"/>
                <a:ea typeface="楷体_GB2312" pitchFamily="49" charset="-122"/>
              </a:rPr>
              <a:t>函数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8228" name="Text Box 4"/>
          <p:cNvSpPr txBox="1">
            <a:spLocks noChangeArrowheads="1"/>
          </p:cNvSpPr>
          <p:nvPr/>
        </p:nvSpPr>
        <p:spPr bwMode="auto">
          <a:xfrm>
            <a:off x="500063" y="1557338"/>
            <a:ext cx="2319337" cy="4676775"/>
          </a:xfrm>
          <a:prstGeom prst="rect">
            <a:avLst/>
          </a:prstGeom>
          <a:noFill/>
          <a:ln w="57150" cmpd="thinThick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en-US" altLang="en-US" sz="24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main</a:t>
            </a:r>
            <a:r>
              <a:rPr kumimoji="1" lang="zh-CN" altLang="en-US" sz="24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函数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{  </a:t>
            </a:r>
            <a:r>
              <a:rPr kumimoji="1"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……</a:t>
            </a:r>
            <a:endParaRPr kumimoji="1" lang="en-US" altLang="zh-CN" sz="2400" b="1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kumimoji="1"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……</a:t>
            </a:r>
            <a:endParaRPr kumimoji="1" lang="en-US" altLang="zh-CN" sz="2400" b="1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r>
              <a:rPr kumimoji="1" lang="zh-CN" altLang="en-US" sz="24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调用函</a:t>
            </a:r>
            <a:r>
              <a:rPr kumimoji="1" lang="zh-CN" altLang="en-US" sz="24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数 </a:t>
            </a:r>
            <a:r>
              <a:rPr kumimoji="1" lang="en-US" altLang="en-US" sz="24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A;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en-US" altLang="en-US" sz="24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   </a:t>
            </a:r>
            <a:r>
              <a:rPr kumimoji="1"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……</a:t>
            </a:r>
            <a:endParaRPr kumimoji="1" lang="en-US" altLang="zh-CN" sz="2400" b="1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08229" name="AutoShape 5"/>
          <p:cNvSpPr>
            <a:spLocks noChangeArrowheads="1"/>
          </p:cNvSpPr>
          <p:nvPr/>
        </p:nvSpPr>
        <p:spPr bwMode="auto">
          <a:xfrm>
            <a:off x="3657600" y="1576388"/>
            <a:ext cx="2286000" cy="4648200"/>
          </a:xfrm>
          <a:prstGeom prst="wedgeRectCallout">
            <a:avLst>
              <a:gd name="adj1" fmla="val -94167"/>
              <a:gd name="adj2" fmla="val 11509"/>
            </a:avLst>
          </a:prstGeom>
          <a:noFill/>
          <a:ln w="57150" cmpd="thinThick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函数 </a:t>
            </a:r>
            <a:r>
              <a:rPr kumimoji="1" lang="en-US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A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en-US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{ 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……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宋体" panose="02010600030101010101" pitchFamily="2" charset="-122"/>
            </a:endParaRP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……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kumimoji="1" lang="zh-CN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调用函数 B；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zh-CN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……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</p:txBody>
      </p:sp>
      <p:sp>
        <p:nvSpPr>
          <p:cNvPr id="308230" name="AutoShape 6"/>
          <p:cNvSpPr>
            <a:spLocks noChangeArrowheads="1"/>
          </p:cNvSpPr>
          <p:nvPr/>
        </p:nvSpPr>
        <p:spPr bwMode="auto">
          <a:xfrm>
            <a:off x="7162800" y="1652588"/>
            <a:ext cx="1447800" cy="4114800"/>
          </a:xfrm>
          <a:prstGeom prst="wedgeRectCallout">
            <a:avLst>
              <a:gd name="adj1" fmla="val -143421"/>
              <a:gd name="adj2" fmla="val 13463"/>
            </a:avLst>
          </a:prstGeom>
          <a:noFill/>
          <a:ln w="57150" cmpd="thinThick">
            <a:solidFill>
              <a:srgbClr val="FF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210000"/>
              </a:lnSpc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zh-CN" altLang="en-US" sz="24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函数 </a:t>
            </a:r>
            <a:r>
              <a:rPr kumimoji="1" lang="en-US" altLang="zh-CN" sz="24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B</a:t>
            </a:r>
          </a:p>
          <a:p>
            <a:pPr>
              <a:lnSpc>
                <a:spcPct val="210000"/>
              </a:lnSpc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en-US" altLang="zh-CN" sz="24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{  </a:t>
            </a:r>
            <a:r>
              <a:rPr kumimoji="1" lang="en-US" altLang="zh-CN" sz="24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……</a:t>
            </a:r>
            <a:endParaRPr kumimoji="1" lang="en-US" altLang="zh-CN" sz="2400" b="1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  <a:p>
            <a:pPr>
              <a:lnSpc>
                <a:spcPct val="210000"/>
              </a:lnSpc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en-US" altLang="zh-CN" sz="24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kumimoji="1" lang="en-US" altLang="zh-CN" sz="24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……</a:t>
            </a:r>
            <a:endParaRPr kumimoji="1" lang="en-US" altLang="zh-CN" sz="2400" b="1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210000"/>
              </a:lnSpc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en-US" altLang="zh-CN" sz="24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kumimoji="1" lang="en-US" altLang="zh-CN" sz="24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……</a:t>
            </a:r>
            <a:endParaRPr kumimoji="1" lang="en-US" altLang="zh-CN" sz="2400" b="1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210000"/>
              </a:lnSpc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en-US" altLang="zh-CN" sz="24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08231" name="AutoShape 7"/>
          <p:cNvSpPr>
            <a:spLocks noChangeArrowheads="1"/>
          </p:cNvSpPr>
          <p:nvPr/>
        </p:nvSpPr>
        <p:spPr bwMode="auto">
          <a:xfrm>
            <a:off x="1371600" y="2414588"/>
            <a:ext cx="485775" cy="1752600"/>
          </a:xfrm>
          <a:prstGeom prst="downArrow">
            <a:avLst>
              <a:gd name="adj1" fmla="val 50000"/>
              <a:gd name="adj2" fmla="val 90196"/>
            </a:avLst>
          </a:prstGeom>
          <a:gradFill rotWithShape="0">
            <a:gsLst>
              <a:gs pos="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32" name="AutoShape 8"/>
          <p:cNvSpPr>
            <a:spLocks noChangeArrowheads="1"/>
          </p:cNvSpPr>
          <p:nvPr/>
        </p:nvSpPr>
        <p:spPr bwMode="auto">
          <a:xfrm>
            <a:off x="4572000" y="2414588"/>
            <a:ext cx="485775" cy="1752600"/>
          </a:xfrm>
          <a:prstGeom prst="downArrow">
            <a:avLst>
              <a:gd name="adj1" fmla="val 50000"/>
              <a:gd name="adj2" fmla="val 90196"/>
            </a:avLst>
          </a:prstGeom>
          <a:gradFill rotWithShape="0">
            <a:gsLst>
              <a:gs pos="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33" name="AutoShape 9"/>
          <p:cNvSpPr>
            <a:spLocks noChangeArrowheads="1"/>
          </p:cNvSpPr>
          <p:nvPr/>
        </p:nvSpPr>
        <p:spPr bwMode="auto">
          <a:xfrm>
            <a:off x="7467600" y="2414588"/>
            <a:ext cx="485775" cy="3200400"/>
          </a:xfrm>
          <a:prstGeom prst="downArrow">
            <a:avLst>
              <a:gd name="adj1" fmla="val 41833"/>
              <a:gd name="adj2" fmla="val 109804"/>
            </a:avLst>
          </a:prstGeom>
          <a:gradFill rotWithShape="0">
            <a:gsLst>
              <a:gs pos="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34" name="AutoShape 10"/>
          <p:cNvSpPr>
            <a:spLocks noChangeArrowheads="1"/>
          </p:cNvSpPr>
          <p:nvPr/>
        </p:nvSpPr>
        <p:spPr bwMode="auto">
          <a:xfrm rot="2747775">
            <a:off x="3125787" y="1879601"/>
            <a:ext cx="485775" cy="2667000"/>
          </a:xfrm>
          <a:prstGeom prst="upArrow">
            <a:avLst>
              <a:gd name="adj1" fmla="val 50000"/>
              <a:gd name="adj2" fmla="val 137255"/>
            </a:avLst>
          </a:prstGeom>
          <a:gradFill rotWithShape="0">
            <a:gsLst>
              <a:gs pos="0">
                <a:srgbClr val="FFFF00"/>
              </a:gs>
              <a:gs pos="100000">
                <a:srgbClr val="FF0000"/>
              </a:gs>
            </a:gsLst>
            <a:lin ang="18900000" scaled="1"/>
          </a:gra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35" name="AutoShape 11"/>
          <p:cNvSpPr>
            <a:spLocks noChangeArrowheads="1"/>
          </p:cNvSpPr>
          <p:nvPr/>
        </p:nvSpPr>
        <p:spPr bwMode="auto">
          <a:xfrm rot="2747775">
            <a:off x="6272212" y="1857376"/>
            <a:ext cx="485775" cy="2667000"/>
          </a:xfrm>
          <a:prstGeom prst="upArrow">
            <a:avLst>
              <a:gd name="adj1" fmla="val 50000"/>
              <a:gd name="adj2" fmla="val 137255"/>
            </a:avLst>
          </a:prstGeom>
          <a:gradFill rotWithShape="0">
            <a:gsLst>
              <a:gs pos="0">
                <a:srgbClr val="FFFF00"/>
              </a:gs>
              <a:gs pos="100000">
                <a:srgbClr val="FF0000"/>
              </a:gs>
            </a:gsLst>
            <a:lin ang="18900000" scaled="1"/>
          </a:gra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36" name="AutoShape 12"/>
          <p:cNvSpPr>
            <a:spLocks noChangeArrowheads="1"/>
          </p:cNvSpPr>
          <p:nvPr/>
        </p:nvSpPr>
        <p:spPr bwMode="auto">
          <a:xfrm>
            <a:off x="4572000" y="4673600"/>
            <a:ext cx="485775" cy="1204913"/>
          </a:xfrm>
          <a:prstGeom prst="downArrow">
            <a:avLst>
              <a:gd name="adj1" fmla="val 50000"/>
              <a:gd name="adj2" fmla="val 62010"/>
            </a:avLst>
          </a:prstGeom>
          <a:gradFill rotWithShape="0">
            <a:gsLst>
              <a:gs pos="0">
                <a:srgbClr val="00FFFF"/>
              </a:gs>
              <a:gs pos="100000">
                <a:srgbClr val="00FF00"/>
              </a:gs>
            </a:gsLst>
            <a:lin ang="5400000" scaled="1"/>
          </a:gra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37" name="AutoShape 13"/>
          <p:cNvSpPr>
            <a:spLocks noChangeArrowheads="1"/>
          </p:cNvSpPr>
          <p:nvPr/>
        </p:nvSpPr>
        <p:spPr bwMode="auto">
          <a:xfrm>
            <a:off x="1371600" y="4562475"/>
            <a:ext cx="485775" cy="1204913"/>
          </a:xfrm>
          <a:prstGeom prst="downArrow">
            <a:avLst>
              <a:gd name="adj1" fmla="val 50000"/>
              <a:gd name="adj2" fmla="val 62010"/>
            </a:avLst>
          </a:prstGeom>
          <a:gradFill rotWithShape="0">
            <a:gsLst>
              <a:gs pos="0">
                <a:srgbClr val="00FFFF"/>
              </a:gs>
              <a:gs pos="100000">
                <a:srgbClr val="00FF00"/>
              </a:gs>
            </a:gsLst>
            <a:lin ang="5400000" scaled="1"/>
          </a:gra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38" name="AutoShape 14"/>
          <p:cNvSpPr>
            <a:spLocks noChangeArrowheads="1"/>
          </p:cNvSpPr>
          <p:nvPr/>
        </p:nvSpPr>
        <p:spPr bwMode="auto">
          <a:xfrm rot="1957593">
            <a:off x="5562600" y="4700588"/>
            <a:ext cx="1895475" cy="485775"/>
          </a:xfrm>
          <a:prstGeom prst="leftArrow">
            <a:avLst>
              <a:gd name="adj1" fmla="val 50000"/>
              <a:gd name="adj2" fmla="val 97549"/>
            </a:avLst>
          </a:prstGeom>
          <a:gradFill rotWithShape="0">
            <a:gsLst>
              <a:gs pos="0">
                <a:srgbClr val="00FF00"/>
              </a:gs>
              <a:gs pos="100000">
                <a:srgbClr val="00FFFF"/>
              </a:gs>
            </a:gsLst>
            <a:lin ang="2700000" scaled="1"/>
          </a:gra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39" name="AutoShape 15"/>
          <p:cNvSpPr>
            <a:spLocks noChangeArrowheads="1"/>
          </p:cNvSpPr>
          <p:nvPr/>
        </p:nvSpPr>
        <p:spPr bwMode="auto">
          <a:xfrm rot="1957593">
            <a:off x="2362200" y="4776788"/>
            <a:ext cx="1895475" cy="485775"/>
          </a:xfrm>
          <a:prstGeom prst="leftArrow">
            <a:avLst>
              <a:gd name="adj1" fmla="val 50000"/>
              <a:gd name="adj2" fmla="val 97549"/>
            </a:avLst>
          </a:prstGeom>
          <a:gradFill rotWithShape="0">
            <a:gsLst>
              <a:gs pos="0">
                <a:srgbClr val="00FF00"/>
              </a:gs>
              <a:gs pos="100000">
                <a:srgbClr val="00FFFF"/>
              </a:gs>
            </a:gsLst>
            <a:lin ang="2700000" scaled="1"/>
          </a:gra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40" name="Text Box 16"/>
          <p:cNvSpPr txBox="1">
            <a:spLocks noChangeArrowheads="1"/>
          </p:cNvSpPr>
          <p:nvPr/>
        </p:nvSpPr>
        <p:spPr bwMode="auto">
          <a:xfrm rot="-2824459">
            <a:off x="2706688" y="2662238"/>
            <a:ext cx="99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zh-CN" altLang="en-US" sz="2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Monotype Sorts" charset="2"/>
              </a:rPr>
              <a:t>调用</a:t>
            </a:r>
          </a:p>
        </p:txBody>
      </p:sp>
      <p:sp>
        <p:nvSpPr>
          <p:cNvPr id="308241" name="Text Box 17"/>
          <p:cNvSpPr txBox="1">
            <a:spLocks noChangeArrowheads="1"/>
          </p:cNvSpPr>
          <p:nvPr/>
        </p:nvSpPr>
        <p:spPr bwMode="auto">
          <a:xfrm rot="-2824459">
            <a:off x="5830888" y="2586038"/>
            <a:ext cx="99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zh-CN" altLang="en-US" sz="2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Monotype Sorts" charset="2"/>
              </a:rPr>
              <a:t>调用</a:t>
            </a:r>
          </a:p>
        </p:txBody>
      </p:sp>
      <p:sp>
        <p:nvSpPr>
          <p:cNvPr id="308242" name="Text Box 18"/>
          <p:cNvSpPr txBox="1">
            <a:spLocks noChangeArrowheads="1"/>
          </p:cNvSpPr>
          <p:nvPr/>
        </p:nvSpPr>
        <p:spPr bwMode="auto">
          <a:xfrm rot="2087328">
            <a:off x="5943600" y="5070475"/>
            <a:ext cx="99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zh-CN" altLang="en-US" sz="26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Monotype Sorts" charset="2"/>
              </a:rPr>
              <a:t>返回</a:t>
            </a:r>
          </a:p>
        </p:txBody>
      </p:sp>
      <p:sp>
        <p:nvSpPr>
          <p:cNvPr id="308243" name="Text Box 19"/>
          <p:cNvSpPr txBox="1">
            <a:spLocks noChangeArrowheads="1"/>
          </p:cNvSpPr>
          <p:nvPr/>
        </p:nvSpPr>
        <p:spPr bwMode="auto">
          <a:xfrm rot="2087328">
            <a:off x="2667000" y="5065713"/>
            <a:ext cx="99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zh-CN" altLang="en-US" sz="26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Monotype Sorts" charset="2"/>
              </a:rPr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0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0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0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0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0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0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/>
      <p:bldP spid="308228" grpId="0" animBg="1" autoUpdateAnimBg="0"/>
      <p:bldP spid="308229" grpId="0" animBg="1" autoUpdateAnimBg="0"/>
      <p:bldP spid="308230" grpId="0" animBg="1" autoUpdateAnimBg="0"/>
      <p:bldP spid="308231" grpId="0" animBg="1"/>
      <p:bldP spid="308232" grpId="0" animBg="1"/>
      <p:bldP spid="308233" grpId="0" animBg="1"/>
      <p:bldP spid="308234" grpId="0" animBg="1"/>
      <p:bldP spid="308235" grpId="0" animBg="1"/>
      <p:bldP spid="308236" grpId="0" animBg="1"/>
      <p:bldP spid="308237" grpId="0" animBg="1"/>
      <p:bldP spid="308238" grpId="0" animBg="1"/>
      <p:bldP spid="308239" grpId="0" animBg="1"/>
      <p:bldP spid="308240" grpId="0" autoUpdateAnimBg="0"/>
      <p:bldP spid="308241" grpId="0" autoUpdateAnimBg="0"/>
      <p:bldP spid="308242" grpId="0" autoUpdateAnimBg="0"/>
      <p:bldP spid="308243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5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函数嵌套调用</a:t>
            </a:r>
          </a:p>
        </p:txBody>
      </p:sp>
      <p:sp>
        <p:nvSpPr>
          <p:cNvPr id="309251" name="Rectangle 3"/>
          <p:cNvSpPr>
            <a:spLocks noChangeArrowheads="1"/>
          </p:cNvSpPr>
          <p:nvPr/>
        </p:nvSpPr>
        <p:spPr bwMode="auto">
          <a:xfrm>
            <a:off x="468313" y="1268413"/>
            <a:ext cx="7561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01713" indent="-5524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584325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992313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4003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8575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3147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7719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2291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"/>
              </a:spcBef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计算三个整数中最大数与最小数的差。</a:t>
            </a:r>
          </a:p>
        </p:txBody>
      </p:sp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468313" y="4149725"/>
            <a:ext cx="4895850" cy="2519363"/>
          </a:xfrm>
          <a:prstGeom prst="rect">
            <a:avLst/>
          </a:prstGeom>
          <a:solidFill>
            <a:schemeClr val="tx2"/>
          </a:solidFill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53" name="Rectangle 5"/>
          <p:cNvSpPr>
            <a:spLocks noChangeArrowheads="1"/>
          </p:cNvSpPr>
          <p:nvPr/>
        </p:nvSpPr>
        <p:spPr bwMode="auto">
          <a:xfrm>
            <a:off x="468313" y="549275"/>
            <a:ext cx="4895850" cy="3652838"/>
          </a:xfrm>
          <a:prstGeom prst="rect">
            <a:avLst/>
          </a:prstGeom>
          <a:solidFill>
            <a:srgbClr val="FFFFCC"/>
          </a:solid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#include &lt;stdio.h&gt;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zh-CN" sz="2200" b="1">
                <a:solidFill>
                  <a:srgbClr val="0000FF"/>
                </a:solidFill>
              </a:rPr>
              <a:t>int max (int x, int y, int z);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zh-CN" sz="2200" b="1">
                <a:solidFill>
                  <a:schemeClr val="hlink"/>
                </a:solidFill>
              </a:rPr>
              <a:t>int min (int x, int y, int z);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400" b="1">
                <a:solidFill>
                  <a:srgbClr val="CC0099"/>
                </a:solidFill>
              </a:rPr>
              <a:t>int diff (int x, int y, int z);</a:t>
            </a:r>
            <a:endParaRPr kumimoji="1" lang="en-US" altLang="zh-CN" sz="2400" b="1">
              <a:solidFill>
                <a:schemeClr val="hlink"/>
              </a:solidFill>
            </a:endParaRP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200" b="1">
                <a:solidFill>
                  <a:srgbClr val="FF0000"/>
                </a:solidFill>
              </a:rPr>
              <a:t>int main ( )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{   int a, b, c, d;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scanf ("%d%d%d", &amp;a, &amp;b, &amp;c);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 =</a:t>
            </a:r>
            <a:r>
              <a:rPr kumimoji="1"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zh-CN" sz="2200" b="1">
                <a:solidFill>
                  <a:srgbClr val="CC0099"/>
                </a:solidFill>
              </a:rPr>
              <a:t>diff (a, b, c);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printf ("Max - Min = %d\n", d);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return 0;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</p:txBody>
      </p:sp>
      <p:sp>
        <p:nvSpPr>
          <p:cNvPr id="309254" name="Rectangle 6"/>
          <p:cNvSpPr>
            <a:spLocks noChangeArrowheads="1"/>
          </p:cNvSpPr>
          <p:nvPr/>
        </p:nvSpPr>
        <p:spPr bwMode="auto">
          <a:xfrm>
            <a:off x="5435600" y="836613"/>
            <a:ext cx="3413125" cy="5765800"/>
          </a:xfrm>
          <a:prstGeom prst="rect">
            <a:avLst/>
          </a:prstGeom>
          <a:solidFill>
            <a:srgbClr val="FFFF99"/>
          </a:solid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kumimoji="1" lang="en-US" altLang="zh-CN" sz="2200" b="1">
                <a:solidFill>
                  <a:srgbClr val="0000FF"/>
                </a:solidFill>
              </a:rPr>
              <a:t>int max (int x, int y, int z) 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200" b="1">
                <a:solidFill>
                  <a:srgbClr val="000000"/>
                </a:solidFill>
              </a:rPr>
              <a:t>{    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200" b="1">
                <a:solidFill>
                  <a:srgbClr val="000000"/>
                </a:solidFill>
              </a:rPr>
              <a:t>    int r;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200" b="1">
                <a:solidFill>
                  <a:srgbClr val="000000"/>
                </a:solidFill>
              </a:rPr>
              <a:t>    r = x &gt; y ? x : y;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200" b="1">
                <a:solidFill>
                  <a:srgbClr val="000000"/>
                </a:solidFill>
              </a:rPr>
              <a:t>    return (r &gt; z ? r : z);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200" b="1">
                <a:solidFill>
                  <a:srgbClr val="000000"/>
                </a:solidFill>
              </a:rPr>
              <a:t>  }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200" b="1">
                <a:solidFill>
                  <a:schemeClr val="hlink"/>
                </a:solidFill>
              </a:rPr>
              <a:t>int min (int x, int y, int z) 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200" b="1">
                <a:solidFill>
                  <a:srgbClr val="000000"/>
                </a:solidFill>
              </a:rPr>
              <a:t>{ 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200" b="1">
                <a:solidFill>
                  <a:srgbClr val="000000"/>
                </a:solidFill>
              </a:rPr>
              <a:t>    int r;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200" b="1">
                <a:solidFill>
                  <a:srgbClr val="000000"/>
                </a:solidFill>
              </a:rPr>
              <a:t>    r = x &lt; y ? x : y;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200" b="1">
                <a:solidFill>
                  <a:srgbClr val="000000"/>
                </a:solidFill>
              </a:rPr>
              <a:t>    return (r &lt; z ? r : z);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2200" b="1">
                <a:solidFill>
                  <a:srgbClr val="000000"/>
                </a:solidFill>
              </a:rPr>
              <a:t>  }</a:t>
            </a:r>
          </a:p>
          <a:p>
            <a:pPr eaLnBrk="1" hangingPunct="1"/>
            <a:r>
              <a:rPr kumimoji="1" lang="en-US" altLang="zh-CN" sz="2400" b="1">
                <a:solidFill>
                  <a:srgbClr val="CC0099"/>
                </a:solidFill>
              </a:rPr>
              <a:t>int diff (int x, int y, int z)</a:t>
            </a:r>
            <a:r>
              <a:rPr kumimoji="1" lang="en-US" altLang="zh-CN" sz="2400" b="1">
                <a:solidFill>
                  <a:srgbClr val="FF3399"/>
                </a:solidFill>
              </a:rPr>
              <a:t> </a:t>
            </a:r>
          </a:p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</a:rPr>
              <a:t>{  </a:t>
            </a:r>
          </a:p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</a:rPr>
              <a:t>    return (</a:t>
            </a:r>
            <a:r>
              <a:rPr kumimoji="1" lang="en-US" altLang="zh-CN" sz="2400" b="1">
                <a:solidFill>
                  <a:srgbClr val="0000FF"/>
                </a:solidFill>
              </a:rPr>
              <a:t>max(x, y, z</a:t>
            </a:r>
            <a:r>
              <a:rPr kumimoji="1" lang="en-US" altLang="zh-CN" sz="2400" b="1">
                <a:solidFill>
                  <a:srgbClr val="000000"/>
                </a:solidFill>
              </a:rPr>
              <a:t>) - </a:t>
            </a:r>
          </a:p>
          <a:p>
            <a:pPr eaLnBrk="1" hangingPunct="1"/>
            <a:r>
              <a:rPr kumimoji="1" lang="en-US" altLang="zh-CN" sz="2400" b="1"/>
              <a:t>                 </a:t>
            </a:r>
            <a:r>
              <a:rPr kumimoji="1" lang="en-US" altLang="zh-CN" sz="2400" b="1">
                <a:solidFill>
                  <a:schemeClr val="hlink"/>
                </a:solidFill>
              </a:rPr>
              <a:t>min(x, y, z)</a:t>
            </a:r>
            <a:r>
              <a:rPr kumimoji="1" lang="en-US" altLang="zh-CN" sz="2400" b="1">
                <a:solidFill>
                  <a:srgbClr val="000000"/>
                </a:solidFill>
              </a:rPr>
              <a:t>); </a:t>
            </a:r>
          </a:p>
          <a:p>
            <a:pPr eaLnBrk="1" hangingPunct="1"/>
            <a:r>
              <a:rPr kumimoji="1" lang="en-US" altLang="zh-CN" sz="2400" b="1"/>
              <a:t> </a:t>
            </a:r>
            <a:r>
              <a:rPr kumimoji="1" lang="en-US" altLang="zh-CN" sz="2400" b="1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309255" name="Text Box 7"/>
          <p:cNvSpPr txBox="1">
            <a:spLocks noChangeArrowheads="1"/>
          </p:cNvSpPr>
          <p:nvPr/>
        </p:nvSpPr>
        <p:spPr bwMode="auto">
          <a:xfrm>
            <a:off x="738188" y="4268788"/>
            <a:ext cx="96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rgbClr val="FF0000"/>
                </a:solidFill>
                <a:ea typeface="楷体_GB2312" pitchFamily="49" charset="-122"/>
              </a:rPr>
              <a:t>main( )</a:t>
            </a:r>
          </a:p>
        </p:txBody>
      </p:sp>
      <p:sp>
        <p:nvSpPr>
          <p:cNvPr id="309256" name="Text Box 8"/>
          <p:cNvSpPr txBox="1">
            <a:spLocks noChangeArrowheads="1"/>
          </p:cNvSpPr>
          <p:nvPr/>
        </p:nvSpPr>
        <p:spPr bwMode="auto">
          <a:xfrm>
            <a:off x="323850" y="4926013"/>
            <a:ext cx="172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kumimoji="1" lang="zh-CN" altLang="zh-CN" sz="2000" b="1">
                <a:solidFill>
                  <a:srgbClr val="CC0099"/>
                </a:solidFill>
                <a:ea typeface="楷体_GB2312" pitchFamily="49" charset="-122"/>
              </a:rPr>
              <a:t>调用函数</a:t>
            </a:r>
            <a:r>
              <a:rPr kumimoji="1" lang="en-US" altLang="zh-CN" sz="2000" b="1">
                <a:solidFill>
                  <a:srgbClr val="CC0099"/>
                </a:solidFill>
                <a:ea typeface="楷体_GB2312" pitchFamily="49" charset="-122"/>
              </a:rPr>
              <a:t>diff</a:t>
            </a:r>
          </a:p>
        </p:txBody>
      </p:sp>
      <p:sp>
        <p:nvSpPr>
          <p:cNvPr id="309257" name="Text Box 9"/>
          <p:cNvSpPr txBox="1">
            <a:spLocks noChangeArrowheads="1"/>
          </p:cNvSpPr>
          <p:nvPr/>
        </p:nvSpPr>
        <p:spPr bwMode="auto">
          <a:xfrm>
            <a:off x="784225" y="5624513"/>
            <a:ext cx="69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zh-CN" altLang="zh-CN" sz="2000" b="1">
                <a:solidFill>
                  <a:srgbClr val="FF0000"/>
                </a:solidFill>
                <a:ea typeface="楷体_GB2312" pitchFamily="49" charset="-122"/>
              </a:rPr>
              <a:t>输出</a:t>
            </a:r>
            <a:endParaRPr kumimoji="1" lang="zh-CN" altLang="en-US" sz="2000" b="1">
              <a:solidFill>
                <a:srgbClr val="FF0000"/>
              </a:solidFill>
              <a:ea typeface="楷体_GB2312" pitchFamily="49" charset="-122"/>
            </a:endParaRPr>
          </a:p>
          <a:p>
            <a:pPr algn="ctr" eaLnBrk="0" hangingPunct="0"/>
            <a:r>
              <a:rPr kumimoji="1" lang="zh-CN" altLang="zh-CN" sz="2000" b="1">
                <a:solidFill>
                  <a:srgbClr val="FF0000"/>
                </a:solidFill>
                <a:ea typeface="楷体_GB2312" pitchFamily="49" charset="-122"/>
              </a:rPr>
              <a:t>结束</a:t>
            </a:r>
            <a:endParaRPr kumimoji="1" lang="zh-CN" altLang="en-US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09258" name="Text Box 10"/>
          <p:cNvSpPr txBox="1">
            <a:spLocks noChangeArrowheads="1"/>
          </p:cNvSpPr>
          <p:nvPr/>
        </p:nvSpPr>
        <p:spPr bwMode="auto">
          <a:xfrm>
            <a:off x="2411413" y="4292600"/>
            <a:ext cx="1074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rgbClr val="CC0099"/>
                </a:solidFill>
                <a:ea typeface="楷体_GB2312" pitchFamily="49" charset="-122"/>
              </a:rPr>
              <a:t>diff</a:t>
            </a:r>
            <a:r>
              <a:rPr kumimoji="1" lang="zh-CN" altLang="zh-CN" sz="2000" b="1">
                <a:solidFill>
                  <a:srgbClr val="CC0099"/>
                </a:solidFill>
                <a:ea typeface="楷体_GB2312" pitchFamily="49" charset="-122"/>
              </a:rPr>
              <a:t>函数</a:t>
            </a:r>
            <a:endParaRPr kumimoji="1" lang="zh-CN" altLang="en-US" sz="2000" b="1">
              <a:solidFill>
                <a:srgbClr val="CC0099"/>
              </a:solidFill>
              <a:ea typeface="楷体_GB2312" pitchFamily="49" charset="-122"/>
            </a:endParaRPr>
          </a:p>
        </p:txBody>
      </p:sp>
      <p:sp>
        <p:nvSpPr>
          <p:cNvPr id="309259" name="Text Box 11"/>
          <p:cNvSpPr txBox="1">
            <a:spLocks noChangeArrowheads="1"/>
          </p:cNvSpPr>
          <p:nvPr/>
        </p:nvSpPr>
        <p:spPr bwMode="auto">
          <a:xfrm>
            <a:off x="3995738" y="4365625"/>
            <a:ext cx="1160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rgbClr val="0000FF"/>
                </a:solidFill>
                <a:ea typeface="楷体_GB2312" pitchFamily="49" charset="-122"/>
              </a:rPr>
              <a:t>max</a:t>
            </a:r>
            <a:r>
              <a:rPr kumimoji="1" lang="zh-CN" altLang="zh-CN" sz="2000" b="1">
                <a:solidFill>
                  <a:srgbClr val="0000FF"/>
                </a:solidFill>
                <a:ea typeface="楷体_GB2312" pitchFamily="49" charset="-122"/>
              </a:rPr>
              <a:t>函数</a:t>
            </a:r>
            <a:endParaRPr kumimoji="1" lang="zh-CN" altLang="en-US" sz="2000" b="1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09260" name="Text Box 12"/>
          <p:cNvSpPr txBox="1">
            <a:spLocks noChangeArrowheads="1"/>
          </p:cNvSpPr>
          <p:nvPr/>
        </p:nvSpPr>
        <p:spPr bwMode="auto">
          <a:xfrm>
            <a:off x="2065338" y="5013325"/>
            <a:ext cx="1762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kumimoji="1" lang="zh-CN" altLang="zh-CN" sz="2000" b="1">
                <a:solidFill>
                  <a:srgbClr val="0000FF"/>
                </a:solidFill>
                <a:ea typeface="楷体_GB2312" pitchFamily="49" charset="-122"/>
              </a:rPr>
              <a:t>调用函数</a:t>
            </a:r>
            <a:r>
              <a:rPr kumimoji="1" lang="en-US" altLang="zh-CN" sz="2000" b="1">
                <a:solidFill>
                  <a:srgbClr val="0000FF"/>
                </a:solidFill>
                <a:ea typeface="楷体_GB2312" pitchFamily="49" charset="-122"/>
              </a:rPr>
              <a:t>max</a:t>
            </a:r>
          </a:p>
        </p:txBody>
      </p:sp>
      <p:sp>
        <p:nvSpPr>
          <p:cNvPr id="309261" name="Line 13"/>
          <p:cNvSpPr>
            <a:spLocks noChangeShapeType="1"/>
          </p:cNvSpPr>
          <p:nvPr/>
        </p:nvSpPr>
        <p:spPr bwMode="auto">
          <a:xfrm>
            <a:off x="1150938" y="4629150"/>
            <a:ext cx="0" cy="4048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62" name="Line 14"/>
          <p:cNvSpPr>
            <a:spLocks noChangeShapeType="1"/>
          </p:cNvSpPr>
          <p:nvPr/>
        </p:nvSpPr>
        <p:spPr bwMode="auto">
          <a:xfrm>
            <a:off x="1150938" y="5260975"/>
            <a:ext cx="0" cy="450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63" name="Line 15"/>
          <p:cNvSpPr>
            <a:spLocks noChangeShapeType="1"/>
          </p:cNvSpPr>
          <p:nvPr/>
        </p:nvSpPr>
        <p:spPr bwMode="auto">
          <a:xfrm flipV="1">
            <a:off x="1898650" y="4673600"/>
            <a:ext cx="1019175" cy="4968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64" name="Line 16"/>
          <p:cNvSpPr>
            <a:spLocks noChangeShapeType="1"/>
          </p:cNvSpPr>
          <p:nvPr/>
        </p:nvSpPr>
        <p:spPr bwMode="auto">
          <a:xfrm>
            <a:off x="2917825" y="4764088"/>
            <a:ext cx="0" cy="3159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H="1" flipV="1">
            <a:off x="1319213" y="5300663"/>
            <a:ext cx="1512887" cy="13096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66" name="Text Box 18"/>
          <p:cNvSpPr txBox="1">
            <a:spLocks noChangeArrowheads="1"/>
          </p:cNvSpPr>
          <p:nvPr/>
        </p:nvSpPr>
        <p:spPr bwMode="auto">
          <a:xfrm>
            <a:off x="2187575" y="5743575"/>
            <a:ext cx="162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zh-CN" altLang="zh-CN" sz="2000" b="1">
                <a:solidFill>
                  <a:schemeClr val="hlink"/>
                </a:solidFill>
                <a:ea typeface="楷体_GB2312" pitchFamily="49" charset="-122"/>
              </a:rPr>
              <a:t>调用函数</a:t>
            </a:r>
            <a:r>
              <a:rPr kumimoji="1" lang="en-US" altLang="zh-CN" sz="2000" b="1">
                <a:solidFill>
                  <a:schemeClr val="hlink"/>
                </a:solidFill>
                <a:ea typeface="楷体_GB2312" pitchFamily="49" charset="-122"/>
              </a:rPr>
              <a:t>min</a:t>
            </a:r>
          </a:p>
        </p:txBody>
      </p:sp>
      <p:sp>
        <p:nvSpPr>
          <p:cNvPr id="309267" name="Line 19"/>
          <p:cNvSpPr>
            <a:spLocks noChangeShapeType="1"/>
          </p:cNvSpPr>
          <p:nvPr/>
        </p:nvSpPr>
        <p:spPr bwMode="auto">
          <a:xfrm flipV="1">
            <a:off x="3724275" y="4724400"/>
            <a:ext cx="660400" cy="4175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68" name="Line 20"/>
          <p:cNvSpPr>
            <a:spLocks noChangeShapeType="1"/>
          </p:cNvSpPr>
          <p:nvPr/>
        </p:nvSpPr>
        <p:spPr bwMode="auto">
          <a:xfrm>
            <a:off x="4386263" y="4819650"/>
            <a:ext cx="0" cy="530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69" name="Line 21"/>
          <p:cNvSpPr>
            <a:spLocks noChangeShapeType="1"/>
          </p:cNvSpPr>
          <p:nvPr/>
        </p:nvSpPr>
        <p:spPr bwMode="auto">
          <a:xfrm flipH="1" flipV="1">
            <a:off x="3713163" y="5278438"/>
            <a:ext cx="692150" cy="1285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70" name="Line 22"/>
          <p:cNvSpPr>
            <a:spLocks noChangeShapeType="1"/>
          </p:cNvSpPr>
          <p:nvPr/>
        </p:nvSpPr>
        <p:spPr bwMode="auto">
          <a:xfrm flipV="1">
            <a:off x="3752850" y="5734050"/>
            <a:ext cx="547688" cy="2428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71" name="Line 23"/>
          <p:cNvSpPr>
            <a:spLocks noChangeShapeType="1"/>
          </p:cNvSpPr>
          <p:nvPr/>
        </p:nvSpPr>
        <p:spPr bwMode="auto">
          <a:xfrm>
            <a:off x="4371975" y="5778500"/>
            <a:ext cx="0" cy="6477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72" name="Line 24"/>
          <p:cNvSpPr>
            <a:spLocks noChangeShapeType="1"/>
          </p:cNvSpPr>
          <p:nvPr/>
        </p:nvSpPr>
        <p:spPr bwMode="auto">
          <a:xfrm flipH="1" flipV="1">
            <a:off x="3652838" y="6092825"/>
            <a:ext cx="712787" cy="3937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73" name="Text Box 25"/>
          <p:cNvSpPr txBox="1">
            <a:spLocks noChangeArrowheads="1"/>
          </p:cNvSpPr>
          <p:nvPr/>
        </p:nvSpPr>
        <p:spPr bwMode="auto">
          <a:xfrm>
            <a:off x="3998913" y="5387975"/>
            <a:ext cx="111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hlink"/>
                </a:solidFill>
                <a:ea typeface="楷体_GB2312" pitchFamily="49" charset="-122"/>
              </a:rPr>
              <a:t>min</a:t>
            </a:r>
            <a:r>
              <a:rPr kumimoji="1" lang="zh-CN" altLang="zh-CN" sz="2000" b="1">
                <a:solidFill>
                  <a:schemeClr val="hlink"/>
                </a:solidFill>
                <a:ea typeface="楷体_GB2312" pitchFamily="49" charset="-122"/>
              </a:rPr>
              <a:t>函数</a:t>
            </a:r>
            <a:endParaRPr kumimoji="1" lang="zh-CN" altLang="en-US" sz="2000" b="1">
              <a:solidFill>
                <a:schemeClr val="hlink"/>
              </a:solidFill>
              <a:ea typeface="楷体_GB2312" pitchFamily="49" charset="-122"/>
            </a:endParaRPr>
          </a:p>
        </p:txBody>
      </p:sp>
      <p:sp>
        <p:nvSpPr>
          <p:cNvPr id="309274" name="Line 26"/>
          <p:cNvSpPr>
            <a:spLocks noChangeShapeType="1"/>
          </p:cNvSpPr>
          <p:nvPr/>
        </p:nvSpPr>
        <p:spPr bwMode="auto">
          <a:xfrm>
            <a:off x="2919413" y="5351463"/>
            <a:ext cx="0" cy="4603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75" name="Line 27"/>
          <p:cNvSpPr>
            <a:spLocks noChangeShapeType="1"/>
          </p:cNvSpPr>
          <p:nvPr/>
        </p:nvSpPr>
        <p:spPr bwMode="auto">
          <a:xfrm>
            <a:off x="2903538" y="6062663"/>
            <a:ext cx="0" cy="5572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92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9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09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09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09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09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09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09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092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092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092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092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092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092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092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3092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3092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092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1000"/>
                                        <p:tgtEl>
                                          <p:spTgt spid="30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30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30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30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500"/>
                                        <p:tgtEl>
                                          <p:spTgt spid="30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30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30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30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0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9" dur="500"/>
                                        <p:tgtEl>
                                          <p:spTgt spid="30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1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30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7" dur="500"/>
                                        <p:tgtEl>
                                          <p:spTgt spid="30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1" dur="500"/>
                                        <p:tgtEl>
                                          <p:spTgt spid="30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2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5" dur="500"/>
                                        <p:tgtEl>
                                          <p:spTgt spid="30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30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3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3" dur="500"/>
                                        <p:tgtEl>
                                          <p:spTgt spid="30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3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30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3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1" dur="500"/>
                                        <p:tgtEl>
                                          <p:spTgt spid="30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4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5" dur="500"/>
                                        <p:tgtEl>
                                          <p:spTgt spid="30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4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9" dur="500"/>
                                        <p:tgtEl>
                                          <p:spTgt spid="30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51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3" dur="500"/>
                                        <p:tgtEl>
                                          <p:spTgt spid="30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5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7" dur="500"/>
                                        <p:tgtEl>
                                          <p:spTgt spid="30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5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1" dur="500"/>
                                        <p:tgtEl>
                                          <p:spTgt spid="30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/>
      <p:bldP spid="309252" grpId="0" animBg="1"/>
      <p:bldP spid="309253" grpId="0" animBg="1"/>
      <p:bldP spid="309254" grpId="0" build="allAtOnce" animBg="1"/>
      <p:bldP spid="309255" grpId="0"/>
      <p:bldP spid="309256" grpId="0"/>
      <p:bldP spid="309257" grpId="0"/>
      <p:bldP spid="309258" grpId="0"/>
      <p:bldP spid="309259" grpId="0"/>
      <p:bldP spid="309260" grpId="0"/>
      <p:bldP spid="309261" grpId="0" animBg="1"/>
      <p:bldP spid="309262" grpId="0" animBg="1"/>
      <p:bldP spid="309263" grpId="0" animBg="1"/>
      <p:bldP spid="309264" grpId="0" animBg="1"/>
      <p:bldP spid="309265" grpId="0" animBg="1"/>
      <p:bldP spid="309267" grpId="0" animBg="1"/>
      <p:bldP spid="309268" grpId="0" animBg="1"/>
      <p:bldP spid="309269" grpId="0" animBg="1"/>
      <p:bldP spid="309270" grpId="0" animBg="1"/>
      <p:bldP spid="309271" grpId="0" animBg="1"/>
      <p:bldP spid="309272" grpId="0" animBg="1"/>
      <p:bldP spid="309273" grpId="0"/>
      <p:bldP spid="309274" grpId="0" animBg="1"/>
      <p:bldP spid="30927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dirty="0" smtClean="0"/>
              <a:t>函数的</a:t>
            </a:r>
            <a:r>
              <a:rPr lang="zh-CN" altLang="en-US" sz="3600" b="0" dirty="0" smtClean="0">
                <a:solidFill>
                  <a:srgbClr val="FF0000"/>
                </a:solidFill>
              </a:rPr>
              <a:t>递归</a:t>
            </a:r>
            <a:r>
              <a:rPr lang="zh-CN" altLang="en-US" sz="3600" b="0" dirty="0" smtClean="0"/>
              <a:t>调用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7921625" cy="4746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递归调用</a:t>
            </a:r>
            <a:r>
              <a:rPr lang="zh-CN" altLang="en-US" smtClean="0">
                <a:ea typeface="楷体_GB2312" pitchFamily="49" charset="-122"/>
              </a:rPr>
              <a:t>：一个函数直接或间接的调用自身</a:t>
            </a:r>
          </a:p>
        </p:txBody>
      </p:sp>
      <p:grpSp>
        <p:nvGrpSpPr>
          <p:cNvPr id="310276" name="Group 4"/>
          <p:cNvGrpSpPr>
            <a:grpSpLocks/>
          </p:cNvGrpSpPr>
          <p:nvPr/>
        </p:nvGrpSpPr>
        <p:grpSpPr bwMode="auto">
          <a:xfrm>
            <a:off x="1303338" y="3803650"/>
            <a:ext cx="1304925" cy="1609725"/>
            <a:chOff x="948" y="2280"/>
            <a:chExt cx="822" cy="1014"/>
          </a:xfrm>
        </p:grpSpPr>
        <p:sp>
          <p:nvSpPr>
            <p:cNvPr id="310277" name="Text Box 5"/>
            <p:cNvSpPr txBox="1">
              <a:spLocks noChangeArrowheads="1"/>
            </p:cNvSpPr>
            <p:nvPr/>
          </p:nvSpPr>
          <p:spPr bwMode="auto">
            <a:xfrm>
              <a:off x="1389" y="2280"/>
              <a:ext cx="38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200" b="1">
                  <a:solidFill>
                    <a:schemeClr val="accent2"/>
                  </a:solidFill>
                </a:rPr>
                <a:t>f ( )</a:t>
              </a:r>
            </a:p>
          </p:txBody>
        </p:sp>
        <p:sp>
          <p:nvSpPr>
            <p:cNvPr id="310278" name="Text Box 6"/>
            <p:cNvSpPr txBox="1">
              <a:spLocks noChangeArrowheads="1"/>
            </p:cNvSpPr>
            <p:nvPr/>
          </p:nvSpPr>
          <p:spPr bwMode="auto">
            <a:xfrm>
              <a:off x="1344" y="3025"/>
              <a:ext cx="38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zh-CN" altLang="zh-CN" sz="2200" b="1">
                  <a:solidFill>
                    <a:srgbClr val="CC0000"/>
                  </a:solidFill>
                  <a:latin typeface="楷体_GB2312" pitchFamily="49" charset="-122"/>
                  <a:ea typeface="楷体_GB2312" pitchFamily="49" charset="-122"/>
                </a:rPr>
                <a:t>调</a:t>
              </a:r>
              <a:r>
                <a:rPr kumimoji="1" lang="en-US" altLang="zh-CN" sz="2200" b="1">
                  <a:solidFill>
                    <a:srgbClr val="CC0000"/>
                  </a:solidFill>
                  <a:latin typeface="楷体_GB2312" pitchFamily="49" charset="-122"/>
                  <a:ea typeface="楷体_GB2312" pitchFamily="49" charset="-122"/>
                </a:rPr>
                <a:t>f</a:t>
              </a:r>
            </a:p>
          </p:txBody>
        </p:sp>
        <p:sp>
          <p:nvSpPr>
            <p:cNvPr id="310279" name="Line 7"/>
            <p:cNvSpPr>
              <a:spLocks noChangeShapeType="1"/>
            </p:cNvSpPr>
            <p:nvPr/>
          </p:nvSpPr>
          <p:spPr bwMode="auto">
            <a:xfrm>
              <a:off x="1552" y="2528"/>
              <a:ext cx="0" cy="5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0280" name="Group 8"/>
            <p:cNvGrpSpPr>
              <a:grpSpLocks/>
            </p:cNvGrpSpPr>
            <p:nvPr/>
          </p:nvGrpSpPr>
          <p:grpSpPr bwMode="auto">
            <a:xfrm>
              <a:off x="948" y="2441"/>
              <a:ext cx="472" cy="722"/>
              <a:chOff x="975" y="2414"/>
              <a:chExt cx="472" cy="722"/>
            </a:xfrm>
          </p:grpSpPr>
          <p:sp>
            <p:nvSpPr>
              <p:cNvPr id="310281" name="Line 9"/>
              <p:cNvSpPr>
                <a:spLocks noChangeShapeType="1"/>
              </p:cNvSpPr>
              <p:nvPr/>
            </p:nvSpPr>
            <p:spPr bwMode="auto">
              <a:xfrm flipH="1">
                <a:off x="975" y="3136"/>
                <a:ext cx="40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282" name="Line 10"/>
              <p:cNvSpPr>
                <a:spLocks noChangeShapeType="1"/>
              </p:cNvSpPr>
              <p:nvPr/>
            </p:nvSpPr>
            <p:spPr bwMode="auto">
              <a:xfrm flipV="1">
                <a:off x="975" y="2414"/>
                <a:ext cx="0" cy="72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283" name="Line 11"/>
              <p:cNvSpPr>
                <a:spLocks noChangeShapeType="1"/>
              </p:cNvSpPr>
              <p:nvPr/>
            </p:nvSpPr>
            <p:spPr bwMode="auto">
              <a:xfrm>
                <a:off x="975" y="2414"/>
                <a:ext cx="47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stealth" w="lg" len="lg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10284" name="Group 12"/>
          <p:cNvGrpSpPr>
            <a:grpSpLocks/>
          </p:cNvGrpSpPr>
          <p:nvPr/>
        </p:nvGrpSpPr>
        <p:grpSpPr bwMode="auto">
          <a:xfrm>
            <a:off x="4527550" y="4000500"/>
            <a:ext cx="2073275" cy="1497013"/>
            <a:chOff x="2754" y="2395"/>
            <a:chExt cx="1306" cy="943"/>
          </a:xfrm>
        </p:grpSpPr>
        <p:sp>
          <p:nvSpPr>
            <p:cNvPr id="310285" name="Text Box 13"/>
            <p:cNvSpPr txBox="1">
              <a:spLocks noChangeArrowheads="1"/>
            </p:cNvSpPr>
            <p:nvPr/>
          </p:nvSpPr>
          <p:spPr bwMode="auto">
            <a:xfrm>
              <a:off x="2754" y="3069"/>
              <a:ext cx="44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zh-CN" altLang="zh-CN" sz="2200" b="1">
                  <a:solidFill>
                    <a:srgbClr val="CC0000"/>
                  </a:solidFill>
                  <a:ea typeface="楷体_GB2312" pitchFamily="49" charset="-122"/>
                </a:rPr>
                <a:t>调</a:t>
              </a:r>
              <a:r>
                <a:rPr kumimoji="1" lang="en-US" altLang="zh-CN" sz="2200" b="1">
                  <a:solidFill>
                    <a:srgbClr val="CC0000"/>
                  </a:solidFill>
                  <a:ea typeface="楷体_GB2312" pitchFamily="49" charset="-122"/>
                </a:rPr>
                <a:t>f2</a:t>
              </a:r>
            </a:p>
          </p:txBody>
        </p:sp>
        <p:sp>
          <p:nvSpPr>
            <p:cNvPr id="310286" name="Text Box 14"/>
            <p:cNvSpPr txBox="1">
              <a:spLocks noChangeArrowheads="1"/>
            </p:cNvSpPr>
            <p:nvPr/>
          </p:nvSpPr>
          <p:spPr bwMode="auto">
            <a:xfrm>
              <a:off x="3378" y="3063"/>
              <a:ext cx="49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zh-CN" altLang="zh-CN" sz="2200" b="1">
                  <a:solidFill>
                    <a:srgbClr val="CC0000"/>
                  </a:solidFill>
                  <a:ea typeface="楷体_GB2312" pitchFamily="49" charset="-122"/>
                </a:rPr>
                <a:t>调</a:t>
              </a:r>
              <a:r>
                <a:rPr kumimoji="1" lang="en-US" altLang="zh-CN" sz="2200" b="1">
                  <a:solidFill>
                    <a:srgbClr val="CC0000"/>
                  </a:solidFill>
                  <a:ea typeface="楷体_GB2312" pitchFamily="49" charset="-122"/>
                </a:rPr>
                <a:t>f1</a:t>
              </a:r>
            </a:p>
          </p:txBody>
        </p:sp>
        <p:sp>
          <p:nvSpPr>
            <p:cNvPr id="310287" name="Text Box 15"/>
            <p:cNvSpPr txBox="1">
              <a:spLocks noChangeArrowheads="1"/>
            </p:cNvSpPr>
            <p:nvPr/>
          </p:nvSpPr>
          <p:spPr bwMode="auto">
            <a:xfrm>
              <a:off x="2796" y="2453"/>
              <a:ext cx="42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200" b="1">
                  <a:solidFill>
                    <a:schemeClr val="accent2"/>
                  </a:solidFill>
                  <a:ea typeface="楷体_GB2312" pitchFamily="49" charset="-122"/>
                </a:rPr>
                <a:t>f1( )</a:t>
              </a:r>
            </a:p>
          </p:txBody>
        </p:sp>
        <p:sp>
          <p:nvSpPr>
            <p:cNvPr id="310288" name="Text Box 16"/>
            <p:cNvSpPr txBox="1">
              <a:spLocks noChangeArrowheads="1"/>
            </p:cNvSpPr>
            <p:nvPr/>
          </p:nvSpPr>
          <p:spPr bwMode="auto">
            <a:xfrm>
              <a:off x="3438" y="2417"/>
              <a:ext cx="42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200" b="1">
                  <a:solidFill>
                    <a:schemeClr val="accent2"/>
                  </a:solidFill>
                  <a:ea typeface="楷体_GB2312" pitchFamily="49" charset="-122"/>
                </a:rPr>
                <a:t>f2( )</a:t>
              </a:r>
            </a:p>
          </p:txBody>
        </p:sp>
        <p:sp>
          <p:nvSpPr>
            <p:cNvPr id="310289" name="Line 17"/>
            <p:cNvSpPr>
              <a:spLocks noChangeShapeType="1"/>
            </p:cNvSpPr>
            <p:nvPr/>
          </p:nvSpPr>
          <p:spPr bwMode="auto">
            <a:xfrm>
              <a:off x="2964" y="2669"/>
              <a:ext cx="0" cy="4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290" name="Line 18"/>
            <p:cNvSpPr>
              <a:spLocks noChangeShapeType="1"/>
            </p:cNvSpPr>
            <p:nvPr/>
          </p:nvSpPr>
          <p:spPr bwMode="auto">
            <a:xfrm flipV="1">
              <a:off x="3035" y="2634"/>
              <a:ext cx="500" cy="47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291" name="Line 19"/>
            <p:cNvSpPr>
              <a:spLocks noChangeShapeType="1"/>
            </p:cNvSpPr>
            <p:nvPr/>
          </p:nvSpPr>
          <p:spPr bwMode="auto">
            <a:xfrm>
              <a:off x="3598" y="2676"/>
              <a:ext cx="0" cy="41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0292" name="Group 20"/>
            <p:cNvGrpSpPr>
              <a:grpSpLocks/>
            </p:cNvGrpSpPr>
            <p:nvPr/>
          </p:nvGrpSpPr>
          <p:grpSpPr bwMode="auto">
            <a:xfrm>
              <a:off x="2964" y="2395"/>
              <a:ext cx="1096" cy="821"/>
              <a:chOff x="2964" y="2395"/>
              <a:chExt cx="1096" cy="821"/>
            </a:xfrm>
          </p:grpSpPr>
          <p:sp>
            <p:nvSpPr>
              <p:cNvPr id="310293" name="Line 21"/>
              <p:cNvSpPr>
                <a:spLocks noChangeShapeType="1"/>
              </p:cNvSpPr>
              <p:nvPr/>
            </p:nvSpPr>
            <p:spPr bwMode="auto">
              <a:xfrm>
                <a:off x="3845" y="3216"/>
                <a:ext cx="215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294" name="Line 22"/>
              <p:cNvSpPr>
                <a:spLocks noChangeShapeType="1"/>
              </p:cNvSpPr>
              <p:nvPr/>
            </p:nvSpPr>
            <p:spPr bwMode="auto">
              <a:xfrm flipV="1">
                <a:off x="4059" y="2395"/>
                <a:ext cx="0" cy="82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295" name="Line 23"/>
              <p:cNvSpPr>
                <a:spLocks noChangeShapeType="1"/>
              </p:cNvSpPr>
              <p:nvPr/>
            </p:nvSpPr>
            <p:spPr bwMode="auto">
              <a:xfrm flipH="1">
                <a:off x="2964" y="2395"/>
                <a:ext cx="1095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296" name="Line 24"/>
              <p:cNvSpPr>
                <a:spLocks noChangeShapeType="1"/>
              </p:cNvSpPr>
              <p:nvPr/>
            </p:nvSpPr>
            <p:spPr bwMode="auto">
              <a:xfrm>
                <a:off x="2964" y="2395"/>
                <a:ext cx="0" cy="103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stealth" w="lg" len="lg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10297" name="Rectangle 25"/>
          <p:cNvSpPr>
            <a:spLocks noChangeArrowheads="1"/>
          </p:cNvSpPr>
          <p:nvPr/>
        </p:nvSpPr>
        <p:spPr bwMode="auto">
          <a:xfrm>
            <a:off x="250825" y="5084763"/>
            <a:ext cx="10080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chemeClr val="accent2"/>
              </a:buClr>
            </a:pPr>
            <a:r>
              <a:rPr lang="zh-CN" altLang="en-US" sz="2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说明</a:t>
            </a:r>
            <a:endParaRPr lang="zh-CN" altLang="en-US" sz="26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10298" name="Text Box 26" descr="信纸"/>
          <p:cNvSpPr txBox="1">
            <a:spLocks noChangeArrowheads="1"/>
          </p:cNvSpPr>
          <p:nvPr/>
        </p:nvSpPr>
        <p:spPr bwMode="auto">
          <a:xfrm>
            <a:off x="1152525" y="1284288"/>
            <a:ext cx="1800225" cy="25685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 </a:t>
            </a:r>
            <a:r>
              <a:rPr kumimoji="1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 (int x)</a:t>
            </a:r>
            <a:endParaRPr kumimoji="1" lang="en-US" altLang="zh-CN" sz="2000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{    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int y, z;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……</a:t>
            </a:r>
          </a:p>
          <a:p>
            <a:r>
              <a:rPr kumimoji="1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 = f (y);</a:t>
            </a:r>
            <a:endParaRPr kumimoji="1" lang="en-US" altLang="zh-CN" sz="2000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kumimoji="1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…….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return (2*z);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</p:txBody>
      </p:sp>
      <p:grpSp>
        <p:nvGrpSpPr>
          <p:cNvPr id="310299" name="Group 27"/>
          <p:cNvGrpSpPr>
            <a:grpSpLocks/>
          </p:cNvGrpSpPr>
          <p:nvPr/>
        </p:nvGrpSpPr>
        <p:grpSpPr bwMode="auto">
          <a:xfrm>
            <a:off x="3419475" y="1268413"/>
            <a:ext cx="4752975" cy="2605087"/>
            <a:chOff x="2245" y="627"/>
            <a:chExt cx="2994" cy="1641"/>
          </a:xfrm>
        </p:grpSpPr>
        <p:sp>
          <p:nvSpPr>
            <p:cNvPr id="310300" name="Rectangle 28" descr="信纸"/>
            <p:cNvSpPr>
              <a:spLocks noChangeArrowheads="1"/>
            </p:cNvSpPr>
            <p:nvPr/>
          </p:nvSpPr>
          <p:spPr bwMode="auto">
            <a:xfrm>
              <a:off x="2245" y="627"/>
              <a:ext cx="2994" cy="1633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38100">
              <a:solidFill>
                <a:srgbClr val="008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301" name="Text Box 29"/>
            <p:cNvSpPr txBox="1">
              <a:spLocks noChangeArrowheads="1"/>
            </p:cNvSpPr>
            <p:nvPr/>
          </p:nvSpPr>
          <p:spPr bwMode="auto">
            <a:xfrm>
              <a:off x="2327" y="674"/>
              <a:ext cx="1110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int </a:t>
              </a:r>
              <a:r>
                <a:rPr kumimoji="1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kumimoji="1" lang="en-US" altLang="zh-CN" sz="20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f1 (int x)</a:t>
              </a:r>
              <a:endParaRPr kumimoji="1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{    </a:t>
              </a:r>
            </a:p>
            <a:p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int y,z;</a:t>
              </a:r>
            </a:p>
            <a:p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……</a:t>
              </a:r>
            </a:p>
            <a:p>
              <a:r>
                <a:rPr kumimoji="1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</a:t>
              </a:r>
              <a:r>
                <a: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z = f2 (y);</a:t>
              </a:r>
            </a:p>
            <a:p>
              <a:r>
                <a:rPr kumimoji="1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…….</a:t>
              </a:r>
            </a:p>
            <a:p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return (2*z);</a:t>
              </a:r>
            </a:p>
            <a:p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}</a:t>
              </a:r>
            </a:p>
          </p:txBody>
        </p:sp>
        <p:sp>
          <p:nvSpPr>
            <p:cNvPr id="310302" name="Text Box 30"/>
            <p:cNvSpPr txBox="1">
              <a:spLocks noChangeArrowheads="1"/>
            </p:cNvSpPr>
            <p:nvPr/>
          </p:nvSpPr>
          <p:spPr bwMode="auto">
            <a:xfrm>
              <a:off x="3916" y="663"/>
              <a:ext cx="1121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int </a:t>
              </a:r>
              <a:r>
                <a:rPr kumimoji="1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kumimoji="1" lang="en-US" altLang="zh-CN" sz="20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f2 (int t)</a:t>
              </a:r>
              <a:endParaRPr kumimoji="1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{    </a:t>
              </a:r>
            </a:p>
            <a:p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int a,c;</a:t>
              </a:r>
            </a:p>
            <a:p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……</a:t>
              </a:r>
            </a:p>
            <a:p>
              <a:r>
                <a:rPr kumimoji="1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</a:t>
              </a:r>
              <a:r>
                <a: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 = f1 (a);</a:t>
              </a:r>
              <a:endParaRPr kumimoji="1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r>
                <a:rPr kumimoji="1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…….</a:t>
              </a:r>
            </a:p>
            <a:p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return (3+c);</a:t>
              </a:r>
            </a:p>
            <a:p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}</a:t>
              </a:r>
            </a:p>
          </p:txBody>
        </p:sp>
        <p:sp>
          <p:nvSpPr>
            <p:cNvPr id="310303" name="Line 31"/>
            <p:cNvSpPr>
              <a:spLocks noChangeShapeType="1"/>
            </p:cNvSpPr>
            <p:nvPr/>
          </p:nvSpPr>
          <p:spPr bwMode="auto">
            <a:xfrm flipV="1">
              <a:off x="3061" y="826"/>
              <a:ext cx="906" cy="65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304" name="Line 32"/>
            <p:cNvSpPr>
              <a:spLocks noChangeShapeType="1"/>
            </p:cNvSpPr>
            <p:nvPr/>
          </p:nvSpPr>
          <p:spPr bwMode="auto">
            <a:xfrm flipH="1" flipV="1">
              <a:off x="3086" y="921"/>
              <a:ext cx="992" cy="64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10305" name="AutoShape 33"/>
          <p:cNvSpPr>
            <a:spLocks noChangeArrowheads="1"/>
          </p:cNvSpPr>
          <p:nvPr/>
        </p:nvSpPr>
        <p:spPr bwMode="auto">
          <a:xfrm>
            <a:off x="2700338" y="4621213"/>
            <a:ext cx="1368425" cy="431800"/>
          </a:xfrm>
          <a:prstGeom prst="wedgeRoundRectCallout">
            <a:avLst>
              <a:gd name="adj1" fmla="val -77495"/>
              <a:gd name="adj2" fmla="val -135296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54000"/>
          <a:lstStyle/>
          <a:p>
            <a:pPr algn="ctr"/>
            <a:r>
              <a:rPr kumimoji="1" lang="zh-CN" altLang="en-US" sz="2200" b="1">
                <a:solidFill>
                  <a:srgbClr val="CC0000"/>
                </a:solidFill>
                <a:ea typeface="隶书" panose="02010509060101010101" pitchFamily="49" charset="-122"/>
              </a:rPr>
              <a:t>直接递归</a:t>
            </a:r>
          </a:p>
        </p:txBody>
      </p:sp>
      <p:sp>
        <p:nvSpPr>
          <p:cNvPr id="310306" name="AutoShape 34"/>
          <p:cNvSpPr>
            <a:spLocks noChangeArrowheads="1"/>
          </p:cNvSpPr>
          <p:nvPr/>
        </p:nvSpPr>
        <p:spPr bwMode="auto">
          <a:xfrm>
            <a:off x="7092950" y="4651375"/>
            <a:ext cx="1368425" cy="431800"/>
          </a:xfrm>
          <a:prstGeom prst="wedgeRoundRectCallout">
            <a:avLst>
              <a:gd name="adj1" fmla="val -101394"/>
              <a:gd name="adj2" fmla="val -154046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/>
          <a:lstStyle/>
          <a:p>
            <a:pPr algn="ctr"/>
            <a:r>
              <a:rPr kumimoji="1" lang="zh-CN" altLang="en-US" sz="2200" b="1">
                <a:solidFill>
                  <a:srgbClr val="0000FF"/>
                </a:solidFill>
                <a:ea typeface="隶书" panose="02010509060101010101" pitchFamily="49" charset="-122"/>
              </a:rPr>
              <a:t>间接递归</a:t>
            </a:r>
          </a:p>
        </p:txBody>
      </p:sp>
      <p:sp>
        <p:nvSpPr>
          <p:cNvPr id="310307" name="Rectangle 35"/>
          <p:cNvSpPr>
            <a:spLocks noChangeArrowheads="1"/>
          </p:cNvSpPr>
          <p:nvPr/>
        </p:nvSpPr>
        <p:spPr bwMode="auto">
          <a:xfrm>
            <a:off x="611188" y="5426075"/>
            <a:ext cx="806608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2925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编译系统对递归函数的自调用次数没有限制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kumimoji="1" lang="zh-CN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每调用函数一次，在内存堆栈区分配空间，用于存放函数变量、</a:t>
            </a:r>
            <a:r>
              <a:rPr kumimoji="1" lang="zh-CN" altLang="en-US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返回值等信息，所以递归次数过多，可能引起堆栈溢出</a:t>
            </a:r>
            <a:endParaRPr kumimoji="1" lang="zh-CN" altLang="en-US" sz="22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1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1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1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31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10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3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310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/>
      <p:bldP spid="310297" grpId="0" build="p" bldLvl="4" autoUpdateAnimBg="0"/>
      <p:bldP spid="310298" grpId="0" animBg="1" autoUpdateAnimBg="0"/>
      <p:bldP spid="310305" grpId="0" animBg="1"/>
      <p:bldP spid="31030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函数的递归调用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497888" cy="1771650"/>
          </a:xfrm>
        </p:spPr>
        <p:txBody>
          <a:bodyPr/>
          <a:lstStyle/>
          <a:p>
            <a:pPr>
              <a:spcBef>
                <a:spcPct val="5000"/>
              </a:spcBef>
            </a:pPr>
            <a:r>
              <a:rPr lang="zh-CN" altLang="en-US" smtClean="0">
                <a:ea typeface="楷体_GB2312" pitchFamily="49" charset="-122"/>
              </a:rPr>
              <a:t>递归过程及其实现</a:t>
            </a:r>
          </a:p>
          <a:p>
            <a:pPr lvl="1">
              <a:spcBef>
                <a:spcPct val="5000"/>
              </a:spcBef>
            </a:pPr>
            <a:r>
              <a:rPr lang="zh-CN" altLang="en-US" sz="2600" smtClean="0">
                <a:ea typeface="楷体_GB2312" pitchFamily="49" charset="-122"/>
              </a:rPr>
              <a:t> 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递归函数</a:t>
            </a:r>
            <a:r>
              <a:rPr lang="zh-CN" altLang="en-US" smtClean="0">
                <a:ea typeface="楷体_GB2312" pitchFamily="49" charset="-122"/>
              </a:rPr>
              <a:t>：在函数体内调用该函数自身</a:t>
            </a:r>
            <a:endParaRPr lang="zh-CN" altLang="en-US" sz="2600" smtClean="0">
              <a:solidFill>
                <a:srgbClr val="FF0000"/>
              </a:solidFill>
              <a:ea typeface="楷体_GB2312" pitchFamily="49" charset="-122"/>
            </a:endParaRPr>
          </a:p>
          <a:p>
            <a:pPr lvl="1">
              <a:spcBef>
                <a:spcPct val="5000"/>
              </a:spcBef>
            </a:pPr>
            <a:r>
              <a:rPr lang="zh-CN" altLang="en-US" sz="2600" smtClean="0">
                <a:ea typeface="楷体_GB2312" pitchFamily="49" charset="-122"/>
              </a:rPr>
              <a:t> </a:t>
            </a:r>
            <a:r>
              <a:rPr lang="zh-CN" altLang="en-US" sz="2600" smtClean="0">
                <a:solidFill>
                  <a:srgbClr val="0000FF"/>
                </a:solidFill>
                <a:ea typeface="楷体_GB2312" pitchFamily="49" charset="-122"/>
              </a:rPr>
              <a:t>实现</a:t>
            </a:r>
            <a:r>
              <a:rPr lang="zh-CN" altLang="en-US" sz="2600" smtClean="0">
                <a:ea typeface="楷体_GB2312" pitchFamily="49" charset="-122"/>
              </a:rPr>
              <a:t>：</a:t>
            </a:r>
            <a:r>
              <a:rPr lang="zh-CN" altLang="en-US" sz="2600" smtClean="0">
                <a:solidFill>
                  <a:srgbClr val="990033"/>
                </a:solidFill>
                <a:ea typeface="楷体_GB2312" pitchFamily="49" charset="-122"/>
              </a:rPr>
              <a:t>建立递归工作栈</a:t>
            </a:r>
          </a:p>
          <a:p>
            <a:pPr>
              <a:spcBef>
                <a:spcPct val="5000"/>
              </a:spcBef>
            </a:pP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r>
              <a:rPr kumimoji="1" lang="zh-CN" altLang="en-US" smtClean="0">
                <a:latin typeface="楷体_GB2312" pitchFamily="49" charset="-122"/>
                <a:ea typeface="楷体_GB2312" pitchFamily="49" charset="-122"/>
              </a:rPr>
              <a:t>求</a:t>
            </a:r>
            <a:r>
              <a:rPr kumimoji="1" lang="en-US" altLang="zh-CN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mtClean="0">
                <a:latin typeface="楷体_GB2312" pitchFamily="49" charset="-122"/>
                <a:ea typeface="楷体_GB2312" pitchFamily="49" charset="-122"/>
              </a:rPr>
              <a:t>的阶乘</a:t>
            </a:r>
            <a:r>
              <a:rPr kumimoji="1" lang="en-US" altLang="zh-CN" smtClean="0">
                <a:latin typeface="楷体_GB2312" pitchFamily="49" charset="-122"/>
                <a:ea typeface="楷体_GB2312" pitchFamily="49" charset="-122"/>
              </a:rPr>
              <a:t>n!</a:t>
            </a:r>
            <a:r>
              <a:rPr kumimoji="1" lang="en-US" altLang="zh-CN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11300" name="Text Box 4" descr="信纸"/>
          <p:cNvSpPr txBox="1">
            <a:spLocks noChangeArrowheads="1"/>
          </p:cNvSpPr>
          <p:nvPr/>
        </p:nvSpPr>
        <p:spPr bwMode="auto">
          <a:xfrm>
            <a:off x="684213" y="3141663"/>
            <a:ext cx="3384550" cy="34163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</a:t>
            </a:r>
            <a:r>
              <a:rPr kumimoji="1" lang="zh-CN" altLang="en-US" sz="24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方法一：利用循环*</a:t>
            </a:r>
            <a:r>
              <a:rPr kumimoji="1"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  <a:endParaRPr kumimoji="1" lang="en-US" altLang="zh-CN" sz="2400" b="1">
              <a:solidFill>
                <a:srgbClr val="008000"/>
              </a:solidFill>
              <a:ea typeface="楷体_GB2312" pitchFamily="49" charset="-122"/>
            </a:endParaRPr>
          </a:p>
          <a:p>
            <a:pPr eaLnBrk="1" hangingPunct="1"/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factn (int n)</a:t>
            </a:r>
          </a:p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{</a:t>
            </a:r>
          </a:p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int fac = 1;</a:t>
            </a:r>
          </a:p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int i;</a:t>
            </a:r>
          </a:p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for (i = 1; i &lt;= n; i++)</a:t>
            </a:r>
          </a:p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fac *= i;</a:t>
            </a:r>
          </a:p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return ( fac );</a:t>
            </a:r>
          </a:p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</p:txBody>
      </p:sp>
      <p:grpSp>
        <p:nvGrpSpPr>
          <p:cNvPr id="311301" name="Group 5"/>
          <p:cNvGrpSpPr>
            <a:grpSpLocks/>
          </p:cNvGrpSpPr>
          <p:nvPr/>
        </p:nvGrpSpPr>
        <p:grpSpPr bwMode="auto">
          <a:xfrm>
            <a:off x="4643438" y="1916113"/>
            <a:ext cx="4500562" cy="1641475"/>
            <a:chOff x="2736" y="1806"/>
            <a:chExt cx="2925" cy="1034"/>
          </a:xfrm>
        </p:grpSpPr>
        <p:sp useBgFill="1">
          <p:nvSpPr>
            <p:cNvPr id="311302" name="Rectangle 6"/>
            <p:cNvSpPr>
              <a:spLocks noChangeArrowheads="1"/>
            </p:cNvSpPr>
            <p:nvPr/>
          </p:nvSpPr>
          <p:spPr bwMode="auto">
            <a:xfrm>
              <a:off x="2736" y="1806"/>
              <a:ext cx="2925" cy="1034"/>
            </a:xfrm>
            <a:prstGeom prst="rect">
              <a:avLst/>
            </a:prstGeom>
            <a:ln w="381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303" name="Text Box 7"/>
            <p:cNvSpPr txBox="1">
              <a:spLocks noChangeArrowheads="1"/>
            </p:cNvSpPr>
            <p:nvPr/>
          </p:nvSpPr>
          <p:spPr bwMode="auto">
            <a:xfrm>
              <a:off x="2907" y="1814"/>
              <a:ext cx="17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 u="sng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方法二：利用递归</a:t>
              </a:r>
            </a:p>
          </p:txBody>
        </p:sp>
        <p:grpSp>
          <p:nvGrpSpPr>
            <p:cNvPr id="311304" name="Group 8"/>
            <p:cNvGrpSpPr>
              <a:grpSpLocks/>
            </p:cNvGrpSpPr>
            <p:nvPr/>
          </p:nvGrpSpPr>
          <p:grpSpPr bwMode="auto">
            <a:xfrm>
              <a:off x="2925" y="2124"/>
              <a:ext cx="2722" cy="658"/>
              <a:chOff x="2925" y="2124"/>
              <a:chExt cx="2722" cy="658"/>
            </a:xfrm>
          </p:grpSpPr>
          <p:sp>
            <p:nvSpPr>
              <p:cNvPr id="311305" name="Text Box 9"/>
              <p:cNvSpPr txBox="1">
                <a:spLocks noChangeArrowheads="1"/>
              </p:cNvSpPr>
              <p:nvPr/>
            </p:nvSpPr>
            <p:spPr bwMode="auto">
              <a:xfrm>
                <a:off x="2925" y="2296"/>
                <a:ext cx="59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楷体_GB2312" pitchFamily="49" charset="-122"/>
                  </a:rPr>
                  <a:t>n! = </a:t>
                </a:r>
              </a:p>
            </p:txBody>
          </p:sp>
          <p:sp>
            <p:nvSpPr>
              <p:cNvPr id="311306" name="Text Box 10"/>
              <p:cNvSpPr txBox="1">
                <a:spLocks noChangeArrowheads="1"/>
              </p:cNvSpPr>
              <p:nvPr/>
            </p:nvSpPr>
            <p:spPr bwMode="auto">
              <a:xfrm>
                <a:off x="3498" y="2124"/>
                <a:ext cx="21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楷体_GB2312" pitchFamily="49" charset="-122"/>
                  </a:rPr>
                  <a:t>1                     </a:t>
                </a:r>
                <a:r>
                  <a:rPr kumimoji="1" lang="zh-CN" altLang="en-US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楷体_GB2312" pitchFamily="49" charset="-122"/>
                  </a:rPr>
                  <a:t>当</a:t>
                </a:r>
                <a:r>
                  <a:rPr kumimoji="1" lang="en-US" altLang="zh-CN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楷体_GB2312" pitchFamily="49" charset="-122"/>
                  </a:rPr>
                  <a:t>n = 1</a:t>
                </a:r>
                <a:r>
                  <a:rPr kumimoji="1" lang="zh-CN" altLang="en-US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楷体_GB2312" pitchFamily="49" charset="-122"/>
                  </a:rPr>
                  <a:t>时</a:t>
                </a:r>
                <a:r>
                  <a:rPr kumimoji="1" lang="zh-CN" altLang="en-US" sz="2400" b="1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楷体_GB2312" pitchFamily="49" charset="-122"/>
                  </a:rPr>
                  <a:t> </a:t>
                </a:r>
              </a:p>
            </p:txBody>
          </p:sp>
          <p:sp>
            <p:nvSpPr>
              <p:cNvPr id="311307" name="Text Box 11"/>
              <p:cNvSpPr txBox="1">
                <a:spLocks noChangeArrowheads="1"/>
              </p:cNvSpPr>
              <p:nvPr/>
            </p:nvSpPr>
            <p:spPr bwMode="auto">
              <a:xfrm>
                <a:off x="3515" y="2494"/>
                <a:ext cx="21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楷体_GB2312" pitchFamily="49" charset="-122"/>
                  </a:rPr>
                  <a:t>n * (n - 1)!     </a:t>
                </a:r>
                <a:r>
                  <a:rPr kumimoji="1" lang="zh-CN" altLang="en-US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楷体_GB2312" pitchFamily="49" charset="-122"/>
                  </a:rPr>
                  <a:t>当</a:t>
                </a:r>
                <a:r>
                  <a:rPr kumimoji="1" lang="en-US" altLang="zh-CN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楷体_GB2312" pitchFamily="49" charset="-122"/>
                  </a:rPr>
                  <a:t>n &gt; 1</a:t>
                </a:r>
                <a:r>
                  <a:rPr kumimoji="1" lang="zh-CN" altLang="en-US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楷体_GB2312" pitchFamily="49" charset="-122"/>
                  </a:rPr>
                  <a:t>时</a:t>
                </a:r>
                <a:r>
                  <a:rPr kumimoji="1" lang="zh-CN" altLang="en-US" sz="2400" b="1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楷体_GB2312" pitchFamily="49" charset="-122"/>
                  </a:rPr>
                  <a:t> </a:t>
                </a:r>
              </a:p>
            </p:txBody>
          </p:sp>
          <p:sp>
            <p:nvSpPr>
              <p:cNvPr id="311308" name="AutoShape 12"/>
              <p:cNvSpPr>
                <a:spLocks/>
              </p:cNvSpPr>
              <p:nvPr/>
            </p:nvSpPr>
            <p:spPr bwMode="auto">
              <a:xfrm>
                <a:off x="3379" y="2233"/>
                <a:ext cx="91" cy="453"/>
              </a:xfrm>
              <a:prstGeom prst="leftBrace">
                <a:avLst>
                  <a:gd name="adj1" fmla="val 41484"/>
                  <a:gd name="adj2" fmla="val 50000"/>
                </a:avLst>
              </a:prstGeom>
              <a:noFill/>
              <a:ln w="25400">
                <a:solidFill>
                  <a:srgbClr val="0000CC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11309" name="Text Box 13" descr="信纸"/>
          <p:cNvSpPr txBox="1">
            <a:spLocks noChangeArrowheads="1"/>
          </p:cNvSpPr>
          <p:nvPr/>
        </p:nvSpPr>
        <p:spPr bwMode="auto">
          <a:xfrm>
            <a:off x="4827588" y="3692525"/>
            <a:ext cx="3384550" cy="299878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int factn (int n)</a:t>
            </a:r>
            <a:r>
              <a:rPr kumimoji="1" lang="en-US" altLang="zh-CN" sz="26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</a:p>
          <a:p>
            <a:pPr eaLnBrk="1" hangingPunct="1"/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  </a:t>
            </a:r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 fac;</a:t>
            </a:r>
          </a:p>
          <a:p>
            <a:pPr eaLnBrk="1" hangingPunct="1"/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if (n </a:t>
            </a:r>
            <a:r>
              <a:rPr kumimoji="1"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=</a:t>
            </a:r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1)</a:t>
            </a:r>
          </a:p>
          <a:p>
            <a:pPr eaLnBrk="1" hangingPunct="1"/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  return (1);</a:t>
            </a:r>
          </a:p>
          <a:p>
            <a:pPr eaLnBrk="1" hangingPunct="1"/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fac = n *</a:t>
            </a:r>
            <a:r>
              <a:rPr kumimoji="1" lang="en-US" altLang="zh-CN" sz="26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zh-CN" sz="2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factn(n-1)</a:t>
            </a:r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</a:p>
          <a:p>
            <a:pPr eaLnBrk="1" hangingPunct="1"/>
            <a:r>
              <a:rPr kumimoji="1" lang="en-US" altLang="zh-CN" sz="26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return (fac);</a:t>
            </a:r>
          </a:p>
          <a:p>
            <a:pPr eaLnBrk="1" hangingPunct="1"/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p"/>
      <p:bldP spid="311300" grpId="0" animBg="1" autoUpdateAnimBg="0"/>
      <p:bldP spid="311309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函数的递归调用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3384550" cy="935037"/>
          </a:xfrm>
        </p:spPr>
        <p:txBody>
          <a:bodyPr/>
          <a:lstStyle/>
          <a:p>
            <a:pPr marL="0" indent="0">
              <a:spcBef>
                <a:spcPct val="5000"/>
              </a:spcBef>
            </a:pPr>
            <a:r>
              <a:rPr kumimoji="1" lang="zh-CN" altLang="en-US" smtClean="0">
                <a:ea typeface="楷体_GB2312" pitchFamily="49" charset="-122"/>
              </a:rPr>
              <a:t>以求</a:t>
            </a:r>
            <a:r>
              <a:rPr kumimoji="1" lang="en-US" altLang="zh-CN" smtClean="0">
                <a:ea typeface="楷体_GB2312" pitchFamily="49" charset="-122"/>
              </a:rPr>
              <a:t>4!</a:t>
            </a:r>
            <a:r>
              <a:rPr kumimoji="1" lang="zh-CN" altLang="en-US" smtClean="0">
                <a:ea typeface="楷体_GB2312" pitchFamily="49" charset="-122"/>
              </a:rPr>
              <a:t>为例，递归调用执行过程如下：</a:t>
            </a:r>
          </a:p>
        </p:txBody>
      </p:sp>
      <p:sp>
        <p:nvSpPr>
          <p:cNvPr id="312324" name="Text Box 4" descr="信纸"/>
          <p:cNvSpPr txBox="1">
            <a:spLocks noChangeArrowheads="1"/>
          </p:cNvSpPr>
          <p:nvPr/>
        </p:nvSpPr>
        <p:spPr bwMode="auto">
          <a:xfrm>
            <a:off x="2339975" y="260350"/>
            <a:ext cx="3311525" cy="28733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#include &lt;stdio.h&gt;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 factn(int);</a:t>
            </a:r>
          </a:p>
          <a:p>
            <a:pPr eaLnBrk="1" hangingPunct="1"/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main ( )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{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int fac;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fac =</a:t>
            </a:r>
            <a:r>
              <a:rPr kumimoji="1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factn(4);</a:t>
            </a:r>
          </a:p>
          <a:p>
            <a:pPr eaLnBrk="1" hangingPunct="1"/>
            <a:r>
              <a:rPr kumimoji="1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printf("4!=%ld\n", fac);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return 0;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</p:txBody>
      </p:sp>
      <p:sp>
        <p:nvSpPr>
          <p:cNvPr id="312325" name="Text Box 5" descr="信纸"/>
          <p:cNvSpPr txBox="1">
            <a:spLocks noChangeArrowheads="1"/>
          </p:cNvSpPr>
          <p:nvPr/>
        </p:nvSpPr>
        <p:spPr bwMode="auto">
          <a:xfrm>
            <a:off x="395288" y="2997200"/>
            <a:ext cx="1914525" cy="25685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factn(4)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{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int </a:t>
            </a:r>
            <a:r>
              <a:rPr kumimoji="1"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fac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…</a:t>
            </a:r>
          </a:p>
          <a:p>
            <a:pPr eaLnBrk="1" hangingPunct="1"/>
            <a:r>
              <a:rPr kumimoji="1"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fac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=</a:t>
            </a:r>
            <a:r>
              <a:rPr kumimoji="1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4*</a:t>
            </a: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factn(3)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</a:p>
          <a:p>
            <a:pPr eaLnBrk="1" hangingPunct="1"/>
            <a:r>
              <a:rPr kumimoji="1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return (</a:t>
            </a:r>
            <a:r>
              <a:rPr kumimoji="1"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fac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</p:txBody>
      </p:sp>
      <p:sp>
        <p:nvSpPr>
          <p:cNvPr id="312326" name="Text Box 6" descr="信纸"/>
          <p:cNvSpPr txBox="1">
            <a:spLocks noChangeArrowheads="1"/>
          </p:cNvSpPr>
          <p:nvPr/>
        </p:nvSpPr>
        <p:spPr bwMode="auto">
          <a:xfrm>
            <a:off x="2614613" y="3454400"/>
            <a:ext cx="1912937" cy="25685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factn(3)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{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int </a:t>
            </a:r>
            <a:r>
              <a:rPr kumimoji="1"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fac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…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fac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=</a:t>
            </a:r>
            <a:r>
              <a:rPr kumimoji="1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3*</a:t>
            </a: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factn(2)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</a:p>
          <a:p>
            <a:pPr eaLnBrk="1" hangingPunct="1"/>
            <a:r>
              <a:rPr kumimoji="1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return (</a:t>
            </a:r>
            <a:r>
              <a:rPr kumimoji="1"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fac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</p:txBody>
      </p:sp>
      <p:sp>
        <p:nvSpPr>
          <p:cNvPr id="312327" name="Text Box 7" descr="信纸"/>
          <p:cNvSpPr txBox="1">
            <a:spLocks noChangeArrowheads="1"/>
          </p:cNvSpPr>
          <p:nvPr/>
        </p:nvSpPr>
        <p:spPr bwMode="auto">
          <a:xfrm>
            <a:off x="4846638" y="3940175"/>
            <a:ext cx="1912937" cy="25685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factn(2)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{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int </a:t>
            </a:r>
            <a:r>
              <a:rPr kumimoji="1"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fac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…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fac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=</a:t>
            </a:r>
            <a:r>
              <a:rPr kumimoji="1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2*</a:t>
            </a: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factn(1)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</a:p>
          <a:p>
            <a:pPr eaLnBrk="1" hangingPunct="1"/>
            <a:r>
              <a:rPr kumimoji="1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return (</a:t>
            </a:r>
            <a:r>
              <a:rPr kumimoji="1"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fac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</p:txBody>
      </p:sp>
      <p:sp>
        <p:nvSpPr>
          <p:cNvPr id="312328" name="Text Box 8" descr="信纸"/>
          <p:cNvSpPr txBox="1">
            <a:spLocks noChangeArrowheads="1"/>
          </p:cNvSpPr>
          <p:nvPr/>
        </p:nvSpPr>
        <p:spPr bwMode="auto">
          <a:xfrm>
            <a:off x="7061200" y="4411663"/>
            <a:ext cx="1887538" cy="226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factn(1)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{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int </a:t>
            </a:r>
            <a:r>
              <a:rPr kumimoji="1"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fac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if (n == 1)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  return (1);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…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</p:txBody>
      </p:sp>
      <p:sp>
        <p:nvSpPr>
          <p:cNvPr id="312329" name="Line 9"/>
          <p:cNvSpPr>
            <a:spLocks noChangeShapeType="1"/>
          </p:cNvSpPr>
          <p:nvPr/>
        </p:nvSpPr>
        <p:spPr bwMode="auto">
          <a:xfrm flipV="1">
            <a:off x="1692275" y="3684588"/>
            <a:ext cx="976313" cy="8969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30" name="Line 10"/>
          <p:cNvSpPr>
            <a:spLocks noChangeShapeType="1"/>
          </p:cNvSpPr>
          <p:nvPr/>
        </p:nvSpPr>
        <p:spPr bwMode="auto">
          <a:xfrm flipV="1">
            <a:off x="3924300" y="4160838"/>
            <a:ext cx="977900" cy="923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31" name="Line 11"/>
          <p:cNvSpPr>
            <a:spLocks noChangeShapeType="1"/>
          </p:cNvSpPr>
          <p:nvPr/>
        </p:nvSpPr>
        <p:spPr bwMode="auto">
          <a:xfrm flipV="1">
            <a:off x="6084888" y="4635500"/>
            <a:ext cx="1049337" cy="9540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32" name="Line 12"/>
          <p:cNvSpPr>
            <a:spLocks noChangeShapeType="1"/>
          </p:cNvSpPr>
          <p:nvPr/>
        </p:nvSpPr>
        <p:spPr bwMode="auto">
          <a:xfrm flipH="1">
            <a:off x="1906588" y="2133600"/>
            <a:ext cx="1585912" cy="10080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2333" name="Group 13"/>
          <p:cNvGrpSpPr>
            <a:grpSpLocks/>
          </p:cNvGrpSpPr>
          <p:nvPr/>
        </p:nvGrpSpPr>
        <p:grpSpPr bwMode="auto">
          <a:xfrm>
            <a:off x="6227763" y="5805488"/>
            <a:ext cx="1296987" cy="649287"/>
            <a:chOff x="3940" y="3492"/>
            <a:chExt cx="800" cy="409"/>
          </a:xfrm>
        </p:grpSpPr>
        <p:sp>
          <p:nvSpPr>
            <p:cNvPr id="312334" name="Line 14"/>
            <p:cNvSpPr>
              <a:spLocks noChangeShapeType="1"/>
            </p:cNvSpPr>
            <p:nvPr/>
          </p:nvSpPr>
          <p:spPr bwMode="auto">
            <a:xfrm flipH="1" flipV="1">
              <a:off x="3940" y="3492"/>
              <a:ext cx="800" cy="21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35" name="Text Box 15"/>
            <p:cNvSpPr txBox="1">
              <a:spLocks noChangeArrowheads="1"/>
            </p:cNvSpPr>
            <p:nvPr/>
          </p:nvSpPr>
          <p:spPr bwMode="auto">
            <a:xfrm>
              <a:off x="4014" y="3702"/>
              <a:ext cx="505" cy="199"/>
            </a:xfrm>
            <a:prstGeom prst="rect">
              <a:avLst/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00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108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返回</a:t>
              </a:r>
              <a:r>
                <a:rPr kumimoji="1"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</p:grpSp>
      <p:grpSp>
        <p:nvGrpSpPr>
          <p:cNvPr id="312336" name="Group 16"/>
          <p:cNvGrpSpPr>
            <a:grpSpLocks/>
          </p:cNvGrpSpPr>
          <p:nvPr/>
        </p:nvGrpSpPr>
        <p:grpSpPr bwMode="auto">
          <a:xfrm>
            <a:off x="3779838" y="5300663"/>
            <a:ext cx="1293812" cy="719137"/>
            <a:chOff x="2455" y="3194"/>
            <a:chExt cx="815" cy="453"/>
          </a:xfrm>
        </p:grpSpPr>
        <p:sp>
          <p:nvSpPr>
            <p:cNvPr id="312337" name="Line 17"/>
            <p:cNvSpPr>
              <a:spLocks noChangeShapeType="1"/>
            </p:cNvSpPr>
            <p:nvPr/>
          </p:nvSpPr>
          <p:spPr bwMode="auto">
            <a:xfrm flipH="1" flipV="1">
              <a:off x="2590" y="3194"/>
              <a:ext cx="680" cy="40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38" name="Text Box 18"/>
            <p:cNvSpPr txBox="1">
              <a:spLocks noChangeArrowheads="1"/>
            </p:cNvSpPr>
            <p:nvPr/>
          </p:nvSpPr>
          <p:spPr bwMode="auto">
            <a:xfrm>
              <a:off x="2455" y="3448"/>
              <a:ext cx="525" cy="199"/>
            </a:xfrm>
            <a:prstGeom prst="rect">
              <a:avLst/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00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108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返回</a:t>
              </a:r>
              <a:r>
                <a:rPr kumimoji="1"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</p:grpSp>
      <p:grpSp>
        <p:nvGrpSpPr>
          <p:cNvPr id="312339" name="Group 19"/>
          <p:cNvGrpSpPr>
            <a:grpSpLocks/>
          </p:cNvGrpSpPr>
          <p:nvPr/>
        </p:nvGrpSpPr>
        <p:grpSpPr bwMode="auto">
          <a:xfrm>
            <a:off x="1476375" y="4797425"/>
            <a:ext cx="1308100" cy="754063"/>
            <a:chOff x="1048" y="2895"/>
            <a:chExt cx="824" cy="475"/>
          </a:xfrm>
        </p:grpSpPr>
        <p:sp>
          <p:nvSpPr>
            <p:cNvPr id="312340" name="Line 20"/>
            <p:cNvSpPr>
              <a:spLocks noChangeShapeType="1"/>
            </p:cNvSpPr>
            <p:nvPr/>
          </p:nvSpPr>
          <p:spPr bwMode="auto">
            <a:xfrm flipH="1" flipV="1">
              <a:off x="1192" y="2895"/>
              <a:ext cx="680" cy="40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41" name="Text Box 21"/>
            <p:cNvSpPr txBox="1">
              <a:spLocks noChangeArrowheads="1"/>
            </p:cNvSpPr>
            <p:nvPr/>
          </p:nvSpPr>
          <p:spPr bwMode="auto">
            <a:xfrm>
              <a:off x="1048" y="3149"/>
              <a:ext cx="525" cy="221"/>
            </a:xfrm>
            <a:prstGeom prst="rect">
              <a:avLst/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00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返回</a:t>
              </a:r>
              <a:r>
                <a:rPr kumimoji="1"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6</a:t>
              </a:r>
            </a:p>
          </p:txBody>
        </p:sp>
      </p:grpSp>
      <p:grpSp>
        <p:nvGrpSpPr>
          <p:cNvPr id="312342" name="Group 22"/>
          <p:cNvGrpSpPr>
            <a:grpSpLocks/>
          </p:cNvGrpSpPr>
          <p:nvPr/>
        </p:nvGrpSpPr>
        <p:grpSpPr bwMode="auto">
          <a:xfrm>
            <a:off x="971550" y="2133600"/>
            <a:ext cx="1800225" cy="2879725"/>
            <a:chOff x="567" y="1389"/>
            <a:chExt cx="2222" cy="1588"/>
          </a:xfrm>
        </p:grpSpPr>
        <p:sp>
          <p:nvSpPr>
            <p:cNvPr id="312343" name="Line 23"/>
            <p:cNvSpPr>
              <a:spLocks noChangeShapeType="1"/>
            </p:cNvSpPr>
            <p:nvPr/>
          </p:nvSpPr>
          <p:spPr bwMode="auto">
            <a:xfrm flipV="1">
              <a:off x="567" y="1389"/>
              <a:ext cx="2222" cy="15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44" name="Text Box 24"/>
            <p:cNvSpPr txBox="1">
              <a:spLocks noChangeArrowheads="1"/>
            </p:cNvSpPr>
            <p:nvPr/>
          </p:nvSpPr>
          <p:spPr bwMode="auto">
            <a:xfrm>
              <a:off x="2199" y="1842"/>
              <a:ext cx="590" cy="496"/>
            </a:xfrm>
            <a:prstGeom prst="rect">
              <a:avLst/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00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返回</a:t>
              </a:r>
              <a:r>
                <a:rPr kumimoji="1"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24</a:t>
              </a:r>
            </a:p>
          </p:txBody>
        </p:sp>
      </p:grpSp>
      <p:sp>
        <p:nvSpPr>
          <p:cNvPr id="312345" name="Text Box 25" descr="信纸"/>
          <p:cNvSpPr txBox="1">
            <a:spLocks noChangeArrowheads="1"/>
          </p:cNvSpPr>
          <p:nvPr/>
        </p:nvSpPr>
        <p:spPr bwMode="auto">
          <a:xfrm>
            <a:off x="5759450" y="188913"/>
            <a:ext cx="3384550" cy="299878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int factn (int n)</a:t>
            </a:r>
            <a:r>
              <a:rPr kumimoji="1" lang="en-US" altLang="zh-CN" sz="26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</a:p>
          <a:p>
            <a:pPr eaLnBrk="1" hangingPunct="1"/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  </a:t>
            </a:r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 fac;</a:t>
            </a:r>
          </a:p>
          <a:p>
            <a:pPr eaLnBrk="1" hangingPunct="1"/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if (n </a:t>
            </a:r>
            <a:r>
              <a:rPr kumimoji="1"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=</a:t>
            </a:r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1)</a:t>
            </a:r>
          </a:p>
          <a:p>
            <a:pPr eaLnBrk="1" hangingPunct="1"/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  return (1);</a:t>
            </a:r>
          </a:p>
          <a:p>
            <a:pPr eaLnBrk="1" hangingPunct="1"/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fac = n *</a:t>
            </a:r>
            <a:r>
              <a:rPr kumimoji="1" lang="en-US" altLang="zh-CN" sz="26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zh-CN" sz="2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factn(n-1)</a:t>
            </a:r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</a:p>
          <a:p>
            <a:pPr eaLnBrk="1" hangingPunct="1"/>
            <a:r>
              <a:rPr kumimoji="1" lang="en-US" altLang="zh-CN" sz="26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return (fac);</a:t>
            </a:r>
          </a:p>
          <a:p>
            <a:pPr eaLnBrk="1" hangingPunct="1"/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1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1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3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3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3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3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500"/>
                                        <p:tgtEl>
                                          <p:spTgt spid="3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3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8" dur="500"/>
                                        <p:tgtEl>
                                          <p:spTgt spid="3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31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3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3" dur="500"/>
                                        <p:tgtEl>
                                          <p:spTgt spid="31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  <p:bldP spid="312324" grpId="0" animBg="1"/>
      <p:bldP spid="312325" grpId="0" animBg="1"/>
      <p:bldP spid="312326" grpId="0" animBg="1"/>
      <p:bldP spid="312327" grpId="0" animBg="1"/>
      <p:bldP spid="312328" grpId="0" animBg="1"/>
      <p:bldP spid="312329" grpId="0" animBg="1"/>
      <p:bldP spid="312330" grpId="0" animBg="1"/>
      <p:bldP spid="312331" grpId="0" animBg="1"/>
      <p:bldP spid="312332" grpId="0" animBg="1"/>
      <p:bldP spid="312345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dirty="0" smtClean="0"/>
              <a:t>函数的递归调用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424862" cy="576262"/>
          </a:xfrm>
        </p:spPr>
        <p:txBody>
          <a:bodyPr/>
          <a:lstStyle/>
          <a:p>
            <a:pPr marL="0" indent="0">
              <a:spcBef>
                <a:spcPct val="5000"/>
              </a:spcBef>
            </a:pP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一、</a:t>
            </a:r>
            <a:r>
              <a:rPr kumimoji="1"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数值型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递归问题的求解方法</a:t>
            </a:r>
          </a:p>
        </p:txBody>
      </p:sp>
      <p:sp>
        <p:nvSpPr>
          <p:cNvPr id="313348" name="Text Box 4"/>
          <p:cNvSpPr txBox="1">
            <a:spLocks noChangeArrowheads="1"/>
          </p:cNvSpPr>
          <p:nvPr/>
        </p:nvSpPr>
        <p:spPr bwMode="auto">
          <a:xfrm>
            <a:off x="323850" y="1557338"/>
            <a:ext cx="53276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86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zh-CN" sz="26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6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建立</a:t>
            </a:r>
            <a:r>
              <a:rPr kumimoji="1" lang="zh-CN" altLang="en-US" sz="26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递归数学模型，确定递归</a:t>
            </a:r>
          </a:p>
          <a:p>
            <a:pPr eaLnBrk="1" hangingPunct="1">
              <a:spcBef>
                <a:spcPct val="10000"/>
              </a:spcBef>
            </a:pPr>
            <a:r>
              <a:rPr kumimoji="1" lang="zh-CN" altLang="en-US" sz="26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终止条件，即确定</a:t>
            </a:r>
            <a:r>
              <a:rPr kumimoji="1" lang="zh-CN" altLang="en-US" sz="2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递归公式</a:t>
            </a:r>
            <a:r>
              <a:rPr kumimoji="1" lang="zh-CN" altLang="en-US" sz="26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。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6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2.</a:t>
            </a:r>
            <a:r>
              <a:rPr kumimoji="1" lang="zh-CN" altLang="en-US" sz="26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根据递归公式转换成递归程序。</a:t>
            </a:r>
          </a:p>
        </p:txBody>
      </p:sp>
      <p:sp>
        <p:nvSpPr>
          <p:cNvPr id="313349" name="Text Box 5"/>
          <p:cNvSpPr txBox="1">
            <a:spLocks noChangeArrowheads="1"/>
          </p:cNvSpPr>
          <p:nvPr/>
        </p:nvSpPr>
        <p:spPr bwMode="auto">
          <a:xfrm>
            <a:off x="323850" y="2997200"/>
            <a:ext cx="4824413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en-US" altLang="zh-CN" sz="2600" b="1">
                <a:solidFill>
                  <a:srgbClr val="0000FF"/>
                </a:solidFill>
                <a:latin typeface="Arial" panose="020B0604020202020204" pitchFamily="34" charset="0"/>
              </a:rPr>
              <a:t>【</a:t>
            </a:r>
            <a:r>
              <a:rPr lang="zh-CN" altLang="en-US" sz="2600" b="1">
                <a:solidFill>
                  <a:srgbClr val="0000FF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600" b="1">
                <a:solidFill>
                  <a:srgbClr val="0000FF"/>
                </a:solidFill>
                <a:latin typeface="Arial" panose="020B0604020202020204" pitchFamily="34" charset="0"/>
              </a:rPr>
              <a:t>】</a:t>
            </a:r>
            <a:r>
              <a:rPr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求</a:t>
            </a:r>
            <a:r>
              <a:rPr lang="en-US" altLang="zh-CN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600" b="1" baseline="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的值：</a:t>
            </a:r>
          </a:p>
          <a:p>
            <a:pPr>
              <a:spcBef>
                <a:spcPct val="15000"/>
              </a:spcBef>
            </a:pPr>
            <a:r>
              <a:rPr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分析：</a:t>
            </a:r>
          </a:p>
          <a:p>
            <a:pPr>
              <a:spcBef>
                <a:spcPct val="15000"/>
              </a:spcBef>
            </a:pP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特点</a:t>
            </a:r>
            <a:r>
              <a:rPr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600" b="1" baseline="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=x*x</a:t>
            </a:r>
            <a:r>
              <a:rPr lang="en-US" altLang="zh-CN" sz="2600" b="1" baseline="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endParaRPr lang="en-US" altLang="zh-CN" sz="26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15000"/>
              </a:spcBef>
            </a:pPr>
            <a:r>
              <a:rPr lang="en-US" altLang="zh-CN" sz="26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终止条件</a:t>
            </a:r>
            <a:r>
              <a:rPr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：当</a:t>
            </a:r>
            <a:r>
              <a:rPr lang="en-US" altLang="zh-CN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n=0</a:t>
            </a:r>
            <a:r>
              <a:rPr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600" b="1" baseline="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=1</a:t>
            </a:r>
          </a:p>
        </p:txBody>
      </p:sp>
      <p:sp>
        <p:nvSpPr>
          <p:cNvPr id="313350" name="Text Box 6"/>
          <p:cNvSpPr txBox="1">
            <a:spLocks noChangeArrowheads="1"/>
          </p:cNvSpPr>
          <p:nvPr/>
        </p:nvSpPr>
        <p:spPr bwMode="auto">
          <a:xfrm>
            <a:off x="323850" y="4724400"/>
            <a:ext cx="208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递归公式：</a:t>
            </a:r>
          </a:p>
        </p:txBody>
      </p:sp>
      <p:grpSp>
        <p:nvGrpSpPr>
          <p:cNvPr id="313351" name="Group 7"/>
          <p:cNvGrpSpPr>
            <a:grpSpLocks/>
          </p:cNvGrpSpPr>
          <p:nvPr/>
        </p:nvGrpSpPr>
        <p:grpSpPr bwMode="auto">
          <a:xfrm>
            <a:off x="323850" y="5300663"/>
            <a:ext cx="4665663" cy="1160462"/>
            <a:chOff x="1529" y="3012"/>
            <a:chExt cx="2939" cy="731"/>
          </a:xfrm>
        </p:grpSpPr>
        <p:sp>
          <p:nvSpPr>
            <p:cNvPr id="313352" name="Text Box 8"/>
            <p:cNvSpPr txBox="1">
              <a:spLocks noChangeArrowheads="1"/>
            </p:cNvSpPr>
            <p:nvPr/>
          </p:nvSpPr>
          <p:spPr bwMode="auto">
            <a:xfrm>
              <a:off x="1529" y="3012"/>
              <a:ext cx="2939" cy="73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ym typeface="Symbol" panose="05050102010706020507" pitchFamily="18" charset="2"/>
                </a:rPr>
                <a:t>                            </a:t>
              </a:r>
              <a:r>
                <a:rPr kumimoji="1" lang="en-US" altLang="zh-CN" sz="2800" b="1">
                  <a:solidFill>
                    <a:srgbClr val="000000"/>
                  </a:solidFill>
                  <a:sym typeface="Symbol" panose="05050102010706020507" pitchFamily="18" charset="2"/>
                </a:rPr>
                <a:t>1            n=0 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sym typeface="Symbol" panose="05050102010706020507" pitchFamily="18" charset="2"/>
                </a:rPr>
                <a:t>                        x*f(x,n-1)  n&gt;0</a:t>
              </a:r>
            </a:p>
          </p:txBody>
        </p:sp>
        <p:sp>
          <p:nvSpPr>
            <p:cNvPr id="313353" name="Text Box 9"/>
            <p:cNvSpPr txBox="1">
              <a:spLocks noChangeArrowheads="1"/>
            </p:cNvSpPr>
            <p:nvPr/>
          </p:nvSpPr>
          <p:spPr bwMode="auto">
            <a:xfrm>
              <a:off x="1592" y="3234"/>
              <a:ext cx="1197" cy="32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sym typeface="Symbol" panose="05050102010706020507" pitchFamily="18" charset="2"/>
                </a:rPr>
                <a:t>x</a:t>
              </a:r>
              <a:r>
                <a:rPr kumimoji="1" lang="en-US" altLang="zh-CN" sz="2800" b="1" baseline="30000">
                  <a:solidFill>
                    <a:srgbClr val="000000"/>
                  </a:solidFill>
                  <a:sym typeface="Symbol" panose="05050102010706020507" pitchFamily="18" charset="2"/>
                </a:rPr>
                <a:t>n</a:t>
              </a:r>
              <a:r>
                <a:rPr kumimoji="1" lang="en-US" altLang="zh-CN" sz="2800" b="1">
                  <a:solidFill>
                    <a:srgbClr val="000000"/>
                  </a:solidFill>
                  <a:sym typeface="Symbol" panose="05050102010706020507" pitchFamily="18" charset="2"/>
                </a:rPr>
                <a:t>=f(x,n)=</a:t>
              </a:r>
              <a:endParaRPr kumimoji="1" lang="en-US" altLang="zh-CN" sz="2800" b="1" baseline="30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313354" name="AutoShape 10"/>
            <p:cNvSpPr>
              <a:spLocks/>
            </p:cNvSpPr>
            <p:nvPr/>
          </p:nvSpPr>
          <p:spPr bwMode="auto">
            <a:xfrm>
              <a:off x="2699" y="3040"/>
              <a:ext cx="205" cy="660"/>
            </a:xfrm>
            <a:prstGeom prst="leftBrace">
              <a:avLst>
                <a:gd name="adj1" fmla="val 26829"/>
                <a:gd name="adj2" fmla="val 54968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3355" name="Rectangle 11"/>
          <p:cNvSpPr>
            <a:spLocks noChangeArrowheads="1"/>
          </p:cNvSpPr>
          <p:nvPr/>
        </p:nvSpPr>
        <p:spPr bwMode="auto">
          <a:xfrm>
            <a:off x="5148263" y="1574800"/>
            <a:ext cx="3816350" cy="4949825"/>
          </a:xfrm>
          <a:prstGeom prst="rect">
            <a:avLst/>
          </a:prstGeom>
          <a:solidFill>
            <a:schemeClr val="tx1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10800"/>
          <a:lstStyle>
            <a:lvl1pPr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572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763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954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1145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//chap7ex5.c</a:t>
            </a:r>
          </a:p>
          <a:p>
            <a:pPr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#include &lt;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stdio.h</a:t>
            </a: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</a:p>
          <a:p>
            <a:pPr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float f(float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x,int</a:t>
            </a:r>
            <a:r>
              <a:rPr kumimoji="1"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n)</a:t>
            </a:r>
          </a:p>
          <a:p>
            <a:pPr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{ if(n </a:t>
            </a:r>
            <a:r>
              <a:rPr kumimoji="1"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= = </a:t>
            </a: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0)  return 1;</a:t>
            </a:r>
          </a:p>
          <a:p>
            <a:pPr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return  x*f(x,n-1);</a:t>
            </a:r>
          </a:p>
          <a:p>
            <a:pPr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  <a:p>
            <a:pPr>
              <a:spcBef>
                <a:spcPct val="0"/>
              </a:spcBef>
            </a:pPr>
            <a:r>
              <a:rPr kumimoji="1" lang="en-US" altLang="zh-CN" sz="20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main( )</a:t>
            </a:r>
          </a:p>
          <a:p>
            <a:pPr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{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n; </a:t>
            </a:r>
          </a:p>
          <a:p>
            <a:pPr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float x;</a:t>
            </a:r>
          </a:p>
          <a:p>
            <a:pPr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000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printf</a:t>
            </a:r>
            <a:r>
              <a:rPr kumimoji="1" lang="en-US" altLang="zh-CN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("x=");</a:t>
            </a:r>
          </a:p>
          <a:p>
            <a:pPr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000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scanf</a:t>
            </a:r>
            <a:r>
              <a:rPr kumimoji="1" lang="en-US" altLang="zh-CN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("%</a:t>
            </a:r>
            <a:r>
              <a:rPr kumimoji="1" lang="en-US" altLang="zh-CN" sz="2000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f",&amp;x</a:t>
            </a:r>
            <a:r>
              <a:rPr kumimoji="1" lang="en-US" altLang="zh-CN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);</a:t>
            </a:r>
          </a:p>
          <a:p>
            <a:pPr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000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printf</a:t>
            </a:r>
            <a:r>
              <a:rPr kumimoji="1" lang="en-US" altLang="zh-CN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("n=");</a:t>
            </a:r>
          </a:p>
          <a:p>
            <a:pPr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000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scanf</a:t>
            </a:r>
            <a:r>
              <a:rPr kumimoji="1" lang="en-US" altLang="zh-CN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("%</a:t>
            </a:r>
            <a:r>
              <a:rPr kumimoji="1" lang="en-US" altLang="zh-CN" sz="2000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d",&amp;n</a:t>
            </a:r>
            <a:r>
              <a:rPr kumimoji="1" lang="en-US" altLang="zh-CN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);</a:t>
            </a:r>
          </a:p>
          <a:p>
            <a:pPr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printf</a:t>
            </a: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("%f\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n",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kumimoji="1"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x,n</a:t>
            </a:r>
            <a:r>
              <a:rPr kumimoji="1"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);</a:t>
            </a:r>
          </a:p>
          <a:p>
            <a:pPr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return 0; </a:t>
            </a:r>
          </a:p>
          <a:p>
            <a:pPr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3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3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13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13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13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13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13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335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335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13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13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313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3133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313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313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313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313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313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313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313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313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313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313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313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313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  <p:bldP spid="313348" grpId="0" build="allAtOnce"/>
      <p:bldP spid="313349" grpId="0" build="allAtOnce" autoUpdateAnimBg="0"/>
      <p:bldP spid="313350" grpId="0"/>
      <p:bldP spid="313355" grpId="0" build="allAtOnce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dirty="0" smtClean="0"/>
              <a:t>函数的递归调用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719138">
              <a:lnSpc>
                <a:spcPct val="90000"/>
              </a:lnSpc>
            </a:pPr>
            <a:r>
              <a:rPr lang="zh-CN" altLang="en-US" sz="3600" b="1" smtClean="0">
                <a:ea typeface="宋体" panose="02010600030101010101" pitchFamily="2" charset="-122"/>
              </a:rPr>
              <a:t>学生练习题目：</a:t>
            </a:r>
          </a:p>
          <a:p>
            <a:pPr marL="0" indent="719138">
              <a:lnSpc>
                <a:spcPct val="90000"/>
              </a:lnSpc>
            </a:pPr>
            <a:r>
              <a:rPr lang="zh-CN" altLang="en-US" b="1" smtClean="0">
                <a:solidFill>
                  <a:srgbClr val="FF0000"/>
                </a:solidFill>
                <a:ea typeface="宋体" panose="02010600030101010101" pitchFamily="2" charset="-122"/>
              </a:rPr>
              <a:t>求数列的第</a:t>
            </a:r>
            <a:r>
              <a:rPr lang="en-US" altLang="zh-CN" b="1" smtClean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zh-CN" altLang="en-US" b="1" smtClean="0">
                <a:solidFill>
                  <a:srgbClr val="FF0000"/>
                </a:solidFill>
                <a:ea typeface="宋体" panose="02010600030101010101" pitchFamily="2" charset="-122"/>
              </a:rPr>
              <a:t>项</a:t>
            </a:r>
          </a:p>
          <a:p>
            <a:pPr marL="0" indent="719138">
              <a:lnSpc>
                <a:spcPct val="9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已知整数数列第一项和第二项是</a:t>
            </a:r>
            <a:r>
              <a:rPr lang="en-US" altLang="zh-CN" smtClean="0">
                <a:ea typeface="宋体" panose="02010600030101010101" pitchFamily="2" charset="-122"/>
              </a:rPr>
              <a:t>1</a:t>
            </a:r>
            <a:r>
              <a:rPr lang="zh-CN" altLang="en-US" smtClean="0">
                <a:ea typeface="宋体" panose="02010600030101010101" pitchFamily="2" charset="-122"/>
              </a:rPr>
              <a:t>，该数列从第三项开始，如果该项是奇数项，则它是前两项之和，如果该项是偶数项，则它是前两项之差，即：</a:t>
            </a:r>
          </a:p>
          <a:p>
            <a:pPr marL="0" indent="719138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f( n ) = 1 </a:t>
            </a:r>
            <a:r>
              <a:rPr lang="zh-CN" altLang="en-US" smtClean="0">
                <a:ea typeface="宋体" panose="02010600030101010101" pitchFamily="2" charset="-122"/>
              </a:rPr>
              <a:t>当 </a:t>
            </a:r>
            <a:r>
              <a:rPr lang="en-US" altLang="zh-CN" smtClean="0">
                <a:ea typeface="宋体" panose="02010600030101010101" pitchFamily="2" charset="-122"/>
              </a:rPr>
              <a:t>n = 1 </a:t>
            </a:r>
            <a:r>
              <a:rPr lang="zh-CN" altLang="en-US" smtClean="0">
                <a:ea typeface="宋体" panose="02010600030101010101" pitchFamily="2" charset="-122"/>
              </a:rPr>
              <a:t>或 </a:t>
            </a:r>
            <a:r>
              <a:rPr lang="en-US" altLang="zh-CN" smtClean="0">
                <a:ea typeface="宋体" panose="02010600030101010101" pitchFamily="2" charset="-122"/>
              </a:rPr>
              <a:t>2 </a:t>
            </a:r>
            <a:r>
              <a:rPr lang="zh-CN" altLang="en-US" smtClean="0">
                <a:ea typeface="宋体" panose="02010600030101010101" pitchFamily="2" charset="-122"/>
              </a:rPr>
              <a:t>时，</a:t>
            </a:r>
          </a:p>
          <a:p>
            <a:pPr marL="0" indent="719138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f( n ) = f( n-1 ) - f( n-2 ) </a:t>
            </a:r>
            <a:r>
              <a:rPr lang="zh-CN" altLang="en-US" smtClean="0">
                <a:ea typeface="宋体" panose="02010600030101010101" pitchFamily="2" charset="-122"/>
              </a:rPr>
              <a:t>当</a:t>
            </a:r>
            <a:r>
              <a:rPr lang="en-US" altLang="zh-CN" smtClean="0">
                <a:ea typeface="宋体" panose="02010600030101010101" pitchFamily="2" charset="-122"/>
              </a:rPr>
              <a:t>n</a:t>
            </a:r>
            <a:r>
              <a:rPr lang="zh-CN" altLang="en-US" smtClean="0">
                <a:ea typeface="宋体" panose="02010600030101010101" pitchFamily="2" charset="-122"/>
              </a:rPr>
              <a:t>是偶数时，</a:t>
            </a:r>
          </a:p>
          <a:p>
            <a:pPr marL="0" indent="719138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f( n ) = f( n-1 ) + f( n-2 ) </a:t>
            </a:r>
            <a:r>
              <a:rPr lang="zh-CN" altLang="en-US" smtClean="0">
                <a:ea typeface="宋体" panose="02010600030101010101" pitchFamily="2" charset="-122"/>
              </a:rPr>
              <a:t>当</a:t>
            </a:r>
            <a:r>
              <a:rPr lang="en-US" altLang="zh-CN" smtClean="0">
                <a:ea typeface="宋体" panose="02010600030101010101" pitchFamily="2" charset="-122"/>
              </a:rPr>
              <a:t>n</a:t>
            </a:r>
            <a:r>
              <a:rPr lang="zh-CN" altLang="en-US" smtClean="0">
                <a:ea typeface="宋体" panose="02010600030101010101" pitchFamily="2" charset="-122"/>
              </a:rPr>
              <a:t>是奇数时，</a:t>
            </a:r>
          </a:p>
          <a:p>
            <a:pPr marL="0" indent="719138">
              <a:lnSpc>
                <a:spcPct val="9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编写一个递归函数，求数列的第</a:t>
            </a:r>
            <a:r>
              <a:rPr lang="en-US" altLang="zh-CN" smtClean="0">
                <a:ea typeface="宋体" panose="02010600030101010101" pitchFamily="2" charset="-122"/>
              </a:rPr>
              <a:t>N</a:t>
            </a:r>
            <a:r>
              <a:rPr lang="zh-CN" altLang="en-US" smtClean="0">
                <a:ea typeface="宋体" panose="02010600030101010101" pitchFamily="2" charset="-122"/>
              </a:rPr>
              <a:t>项。 </a:t>
            </a:r>
            <a:endParaRPr lang="zh-CN" altLang="en-US" sz="320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Text Box 2"/>
          <p:cNvSpPr txBox="1">
            <a:spLocks noChangeArrowheads="1"/>
          </p:cNvSpPr>
          <p:nvPr/>
        </p:nvSpPr>
        <p:spPr bwMode="auto">
          <a:xfrm>
            <a:off x="827088" y="1125538"/>
            <a:ext cx="2733675" cy="406717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 main(void)</a:t>
            </a:r>
          </a:p>
          <a:p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</a:p>
          <a:p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::::::</a:t>
            </a:r>
          </a:p>
          <a:p>
            <a:r>
              <a:rPr lang="en-US" altLang="zh-CN" sz="2000" b="1">
                <a:solidFill>
                  <a:srgbClr val="FF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x=x*x*x;</a:t>
            </a:r>
          </a:p>
          <a:p>
            <a:r>
              <a:rPr lang="en-US" altLang="zh-CN" sz="2000" b="1">
                <a:solidFill>
                  <a:srgbClr val="FF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y=y*y*y;</a:t>
            </a:r>
          </a:p>
          <a:p>
            <a:r>
              <a:rPr lang="en-US" altLang="zh-CN" sz="2000" b="1">
                <a:solidFill>
                  <a:srgbClr val="FF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z=z*z*z;</a:t>
            </a:r>
          </a:p>
          <a:p>
            <a:r>
              <a:rPr lang="en-US" altLang="zh-CN" sz="2000" b="1">
                <a:solidFill>
                  <a:srgbClr val="FF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ans1=x+y+z;</a:t>
            </a:r>
          </a:p>
          <a:p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2000" b="1">
                <a:solidFill>
                  <a:srgbClr val="659B68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a=a*a*a;</a:t>
            </a:r>
          </a:p>
          <a:p>
            <a:r>
              <a:rPr lang="en-US" altLang="zh-CN" sz="2000" b="1">
                <a:solidFill>
                  <a:srgbClr val="659B68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b=b*b*b;</a:t>
            </a:r>
          </a:p>
          <a:p>
            <a:r>
              <a:rPr lang="en-US" altLang="zh-CN" sz="2000" b="1">
                <a:solidFill>
                  <a:srgbClr val="659B68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c=c*c*c;</a:t>
            </a:r>
          </a:p>
          <a:p>
            <a:r>
              <a:rPr lang="en-US" altLang="zh-CN" sz="2000" b="1">
                <a:solidFill>
                  <a:srgbClr val="659B68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ans2=a+b+c;</a:t>
            </a:r>
          </a:p>
          <a:p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:::::</a:t>
            </a:r>
          </a:p>
          <a:p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为什么使用函数</a:t>
            </a:r>
          </a:p>
        </p:txBody>
      </p:sp>
      <p:sp>
        <p:nvSpPr>
          <p:cNvPr id="265220" name="Arc 4"/>
          <p:cNvSpPr>
            <a:spLocks/>
          </p:cNvSpPr>
          <p:nvPr/>
        </p:nvSpPr>
        <p:spPr bwMode="auto">
          <a:xfrm>
            <a:off x="2700338" y="2247900"/>
            <a:ext cx="2209800" cy="914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5221" name="Arc 5"/>
          <p:cNvSpPr>
            <a:spLocks/>
          </p:cNvSpPr>
          <p:nvPr/>
        </p:nvSpPr>
        <p:spPr bwMode="auto">
          <a:xfrm flipV="1">
            <a:off x="2722563" y="3090863"/>
            <a:ext cx="2209800" cy="914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5222" name="Text Box 6"/>
          <p:cNvSpPr txBox="1">
            <a:spLocks noChangeArrowheads="1"/>
          </p:cNvSpPr>
          <p:nvPr/>
        </p:nvSpPr>
        <p:spPr bwMode="auto">
          <a:xfrm>
            <a:off x="4962525" y="2852738"/>
            <a:ext cx="2057400" cy="7207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重复多次的同一计算类型</a:t>
            </a:r>
          </a:p>
        </p:txBody>
      </p:sp>
      <p:sp>
        <p:nvSpPr>
          <p:cNvPr id="265223" name="Text Box 7"/>
          <p:cNvSpPr txBox="1">
            <a:spLocks noChangeArrowheads="1"/>
          </p:cNvSpPr>
          <p:nvPr/>
        </p:nvSpPr>
        <p:spPr bwMode="auto">
          <a:xfrm>
            <a:off x="931863" y="2133600"/>
            <a:ext cx="3648075" cy="2238375"/>
          </a:xfrm>
          <a:prstGeom prst="rect">
            <a:avLst/>
          </a:prstGeom>
          <a:solidFill>
            <a:srgbClr val="FFFFCC"/>
          </a:solidFill>
          <a:ln w="127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 main(void)</a:t>
            </a:r>
          </a:p>
          <a:p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</a:p>
          <a:p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::::::</a:t>
            </a:r>
          </a:p>
          <a:p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ans1=cube(x,y,z);</a:t>
            </a:r>
          </a:p>
          <a:p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ans2=cube(a,b,c);</a:t>
            </a:r>
          </a:p>
          <a:p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:::::</a:t>
            </a:r>
          </a:p>
          <a:p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265224" name="Text Box 8"/>
          <p:cNvSpPr txBox="1">
            <a:spLocks noChangeArrowheads="1"/>
          </p:cNvSpPr>
          <p:nvPr/>
        </p:nvSpPr>
        <p:spPr bwMode="auto">
          <a:xfrm>
            <a:off x="4927600" y="2420938"/>
            <a:ext cx="3821113" cy="2238375"/>
          </a:xfrm>
          <a:prstGeom prst="rect">
            <a:avLst/>
          </a:prstGeom>
          <a:solidFill>
            <a:srgbClr val="FFCC99"/>
          </a:solidFill>
          <a:ln w="127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 cube(int a,int b,int c)</a:t>
            </a:r>
          </a:p>
          <a:p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 </a:t>
            </a:r>
          </a:p>
          <a:p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int ans;</a:t>
            </a:r>
          </a:p>
          <a:p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ans=(a*a*a)+(b*b*b)+(c*c*c);</a:t>
            </a:r>
          </a:p>
          <a:p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return ans;</a:t>
            </a:r>
          </a:p>
          <a:p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265225" name="Text Box 9"/>
          <p:cNvSpPr txBox="1">
            <a:spLocks noChangeArrowheads="1"/>
          </p:cNvSpPr>
          <p:nvPr/>
        </p:nvSpPr>
        <p:spPr bwMode="auto">
          <a:xfrm>
            <a:off x="6740525" y="4019550"/>
            <a:ext cx="1000125" cy="4699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函数</a:t>
            </a:r>
          </a:p>
        </p:txBody>
      </p:sp>
      <p:sp>
        <p:nvSpPr>
          <p:cNvPr id="265226" name="Text Box 10"/>
          <p:cNvSpPr txBox="1">
            <a:spLocks noChangeArrowheads="1"/>
          </p:cNvSpPr>
          <p:nvPr/>
        </p:nvSpPr>
        <p:spPr bwMode="auto">
          <a:xfrm>
            <a:off x="2292350" y="4210050"/>
            <a:ext cx="1416050" cy="4699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主程序</a:t>
            </a:r>
          </a:p>
        </p:txBody>
      </p:sp>
      <p:sp>
        <p:nvSpPr>
          <p:cNvPr id="265227" name="Arc 11"/>
          <p:cNvSpPr>
            <a:spLocks/>
          </p:cNvSpPr>
          <p:nvPr/>
        </p:nvSpPr>
        <p:spPr bwMode="auto">
          <a:xfrm rot="11048539" flipV="1">
            <a:off x="2266950" y="2233613"/>
            <a:ext cx="3279775" cy="955675"/>
          </a:xfrm>
          <a:custGeom>
            <a:avLst/>
            <a:gdLst>
              <a:gd name="G0" fmla="+- 9720 0 0"/>
              <a:gd name="G1" fmla="+- 21600 0 0"/>
              <a:gd name="G2" fmla="+- 21600 0 0"/>
              <a:gd name="T0" fmla="*/ 0 w 31320"/>
              <a:gd name="T1" fmla="*/ 2311 h 21600"/>
              <a:gd name="T2" fmla="*/ 31320 w 31320"/>
              <a:gd name="T3" fmla="*/ 21600 h 21600"/>
              <a:gd name="T4" fmla="*/ 9720 w 3132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320" h="21600" fill="none" extrusionOk="0">
                <a:moveTo>
                  <a:pt x="-1" y="2310"/>
                </a:moveTo>
                <a:cubicBezTo>
                  <a:pt x="3014" y="791"/>
                  <a:pt x="6343" y="-1"/>
                  <a:pt x="9720" y="0"/>
                </a:cubicBezTo>
                <a:cubicBezTo>
                  <a:pt x="21649" y="0"/>
                  <a:pt x="31320" y="9670"/>
                  <a:pt x="31320" y="21600"/>
                </a:cubicBezTo>
              </a:path>
              <a:path w="31320" h="21600" stroke="0" extrusionOk="0">
                <a:moveTo>
                  <a:pt x="-1" y="2310"/>
                </a:moveTo>
                <a:cubicBezTo>
                  <a:pt x="3014" y="791"/>
                  <a:pt x="6343" y="-1"/>
                  <a:pt x="9720" y="0"/>
                </a:cubicBezTo>
                <a:cubicBezTo>
                  <a:pt x="21649" y="0"/>
                  <a:pt x="31320" y="9670"/>
                  <a:pt x="31320" y="21600"/>
                </a:cubicBezTo>
                <a:lnTo>
                  <a:pt x="9720" y="2160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5228" name="Arc 12"/>
          <p:cNvSpPr>
            <a:spLocks/>
          </p:cNvSpPr>
          <p:nvPr/>
        </p:nvSpPr>
        <p:spPr bwMode="auto">
          <a:xfrm rot="17680386">
            <a:off x="3467894" y="1277144"/>
            <a:ext cx="2217738" cy="2921000"/>
          </a:xfrm>
          <a:custGeom>
            <a:avLst/>
            <a:gdLst>
              <a:gd name="G0" fmla="+- 0 0 0"/>
              <a:gd name="G1" fmla="+- 21597 0 0"/>
              <a:gd name="G2" fmla="+- 21600 0 0"/>
              <a:gd name="T0" fmla="*/ 335 w 21600"/>
              <a:gd name="T1" fmla="*/ 0 h 30252"/>
              <a:gd name="T2" fmla="*/ 19790 w 21600"/>
              <a:gd name="T3" fmla="*/ 30252 h 30252"/>
              <a:gd name="T4" fmla="*/ 0 w 21600"/>
              <a:gd name="T5" fmla="*/ 21597 h 30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0252" fill="none" extrusionOk="0">
                <a:moveTo>
                  <a:pt x="335" y="-1"/>
                </a:moveTo>
                <a:cubicBezTo>
                  <a:pt x="12132" y="182"/>
                  <a:pt x="21600" y="9798"/>
                  <a:pt x="21600" y="21597"/>
                </a:cubicBezTo>
                <a:cubicBezTo>
                  <a:pt x="21600" y="24575"/>
                  <a:pt x="20983" y="27522"/>
                  <a:pt x="19790" y="30252"/>
                </a:cubicBezTo>
              </a:path>
              <a:path w="21600" h="30252" stroke="0" extrusionOk="0">
                <a:moveTo>
                  <a:pt x="335" y="-1"/>
                </a:moveTo>
                <a:cubicBezTo>
                  <a:pt x="12132" y="182"/>
                  <a:pt x="21600" y="9798"/>
                  <a:pt x="21600" y="21597"/>
                </a:cubicBezTo>
                <a:cubicBezTo>
                  <a:pt x="21600" y="24575"/>
                  <a:pt x="20983" y="27522"/>
                  <a:pt x="19790" y="30252"/>
                </a:cubicBezTo>
                <a:lnTo>
                  <a:pt x="0" y="21597"/>
                </a:lnTo>
                <a:close/>
              </a:path>
            </a:pathLst>
          </a:custGeom>
          <a:noFill/>
          <a:ln w="28575">
            <a:solidFill>
              <a:srgbClr val="99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5229" name="Arc 13"/>
          <p:cNvSpPr>
            <a:spLocks/>
          </p:cNvSpPr>
          <p:nvPr/>
        </p:nvSpPr>
        <p:spPr bwMode="auto">
          <a:xfrm rot="17680386">
            <a:off x="3749676" y="1212850"/>
            <a:ext cx="2425700" cy="31591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8717"/>
              <a:gd name="T2" fmla="*/ 20394 w 21600"/>
              <a:gd name="T3" fmla="*/ 28717 h 28717"/>
              <a:gd name="T4" fmla="*/ 0 w 21600"/>
              <a:gd name="T5" fmla="*/ 21600 h 28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8717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023"/>
                  <a:pt x="21192" y="26429"/>
                  <a:pt x="20393" y="28716"/>
                </a:cubicBezTo>
              </a:path>
              <a:path w="21600" h="28717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023"/>
                  <a:pt x="21192" y="26429"/>
                  <a:pt x="20393" y="28716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5230" name="Arc 14"/>
          <p:cNvSpPr>
            <a:spLocks/>
          </p:cNvSpPr>
          <p:nvPr/>
        </p:nvSpPr>
        <p:spPr bwMode="auto">
          <a:xfrm rot="17680386">
            <a:off x="4152900" y="1019175"/>
            <a:ext cx="2446338" cy="36020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0829"/>
              <a:gd name="T2" fmla="*/ 19529 w 21600"/>
              <a:gd name="T3" fmla="*/ 30829 h 30829"/>
              <a:gd name="T4" fmla="*/ 0 w 21600"/>
              <a:gd name="T5" fmla="*/ 21600 h 30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0829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791"/>
                  <a:pt x="20892" y="27943"/>
                  <a:pt x="19529" y="30829"/>
                </a:cubicBezTo>
              </a:path>
              <a:path w="21600" h="30829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791"/>
                  <a:pt x="20892" y="27943"/>
                  <a:pt x="19529" y="30829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5231" name="Arc 15"/>
          <p:cNvSpPr>
            <a:spLocks/>
          </p:cNvSpPr>
          <p:nvPr/>
        </p:nvSpPr>
        <p:spPr bwMode="auto">
          <a:xfrm flipH="1" flipV="1">
            <a:off x="827088" y="3314700"/>
            <a:ext cx="4503737" cy="609600"/>
          </a:xfrm>
          <a:custGeom>
            <a:avLst/>
            <a:gdLst>
              <a:gd name="G0" fmla="+- 1608 0 0"/>
              <a:gd name="G1" fmla="+- 21600 0 0"/>
              <a:gd name="G2" fmla="+- 21600 0 0"/>
              <a:gd name="T0" fmla="*/ 0 w 23208"/>
              <a:gd name="T1" fmla="*/ 60 h 32700"/>
              <a:gd name="T2" fmla="*/ 20138 w 23208"/>
              <a:gd name="T3" fmla="*/ 32700 h 32700"/>
              <a:gd name="T4" fmla="*/ 1608 w 23208"/>
              <a:gd name="T5" fmla="*/ 21600 h 32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208" h="32700" fill="none" extrusionOk="0">
                <a:moveTo>
                  <a:pt x="-1" y="59"/>
                </a:moveTo>
                <a:cubicBezTo>
                  <a:pt x="535" y="19"/>
                  <a:pt x="1071" y="-1"/>
                  <a:pt x="1608" y="0"/>
                </a:cubicBezTo>
                <a:cubicBezTo>
                  <a:pt x="13537" y="0"/>
                  <a:pt x="23208" y="9670"/>
                  <a:pt x="23208" y="21600"/>
                </a:cubicBezTo>
                <a:cubicBezTo>
                  <a:pt x="23208" y="25509"/>
                  <a:pt x="22146" y="29345"/>
                  <a:pt x="20137" y="32699"/>
                </a:cubicBezTo>
              </a:path>
              <a:path w="23208" h="32700" stroke="0" extrusionOk="0">
                <a:moveTo>
                  <a:pt x="-1" y="59"/>
                </a:moveTo>
                <a:cubicBezTo>
                  <a:pt x="535" y="19"/>
                  <a:pt x="1071" y="-1"/>
                  <a:pt x="1608" y="0"/>
                </a:cubicBezTo>
                <a:cubicBezTo>
                  <a:pt x="13537" y="0"/>
                  <a:pt x="23208" y="9670"/>
                  <a:pt x="23208" y="21600"/>
                </a:cubicBezTo>
                <a:cubicBezTo>
                  <a:pt x="23208" y="25509"/>
                  <a:pt x="22146" y="29345"/>
                  <a:pt x="20137" y="32699"/>
                </a:cubicBezTo>
                <a:lnTo>
                  <a:pt x="1608" y="21600"/>
                </a:lnTo>
                <a:close/>
              </a:path>
            </a:pathLst>
          </a:custGeom>
          <a:noFill/>
          <a:ln w="57150">
            <a:solidFill>
              <a:srgbClr val="339966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5232" name="Text Box 16"/>
          <p:cNvSpPr txBox="1">
            <a:spLocks noChangeArrowheads="1"/>
          </p:cNvSpPr>
          <p:nvPr/>
        </p:nvSpPr>
        <p:spPr bwMode="auto">
          <a:xfrm>
            <a:off x="5805488" y="3632200"/>
            <a:ext cx="722312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6796" dir="17793903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ans</a:t>
            </a:r>
          </a:p>
        </p:txBody>
      </p:sp>
      <p:sp>
        <p:nvSpPr>
          <p:cNvPr id="265233" name="Rectangle 17"/>
          <p:cNvSpPr>
            <a:spLocks noChangeArrowheads="1"/>
          </p:cNvSpPr>
          <p:nvPr/>
        </p:nvSpPr>
        <p:spPr bwMode="auto">
          <a:xfrm>
            <a:off x="0" y="2454275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5234" name="Text Box 18"/>
          <p:cNvSpPr txBox="1">
            <a:spLocks noChangeArrowheads="1"/>
          </p:cNvSpPr>
          <p:nvPr/>
        </p:nvSpPr>
        <p:spPr bwMode="auto">
          <a:xfrm>
            <a:off x="827088" y="4941888"/>
            <a:ext cx="7345362" cy="1200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函数可以把相对独立的某个功能抽象出来，使之成为程序中的一个独立实体。可以在同一个程序或其他程序中多次重复使用。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6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79940">
                                      <p:cBhvr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2652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40" dur="indefinite"/>
                                        <p:tgtEl>
                                          <p:spTgt spid="26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43" dur="indefinite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46" dur="indefinite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49" dur="indefinite"/>
                                        <p:tgtEl>
                                          <p:spTgt spid="26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6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6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6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6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0.00046 C -0.03108 0.00371 -0.04254 0.00325 -0.07917 0.00186 C -0.08559 0.00116 -0.09219 0.0007 -0.09844 -0.00046 C -0.10243 -0.00092 -0.10643 -0.00208 -0.11042 -0.00278 C -0.13612 -0.00602 -0.18716 -0.01205 -0.18716 -0.01159 C -0.20296 -0.01692 -0.21667 -0.02827 -0.23264 -0.03244 C -0.28091 -0.04519 -0.26164 -0.0394 -0.29028 -0.04843 C -0.30122 -0.05631 -0.31233 -0.06048 -0.32362 -0.06674 C -0.33803 -0.07485 -0.34219 -0.08157 -0.3573 -0.08505 C -0.36858 -0.09038 -0.39254 -0.10104 -0.40261 -0.10104 " pathEditMode="relative" rAng="0" ptsTypes="fffffffffA">
                                      <p:cBhvr>
                                        <p:cTn id="86" dur="2000" fill="hold"/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0000" y="-470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5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5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7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3" dur="80"/>
                                        <p:tgtEl>
                                          <p:spTgt spid="2652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4" dur="80"/>
                                        <p:tgtEl>
                                          <p:spTgt spid="2652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80"/>
                                        <p:tgtEl>
                                          <p:spTgt spid="2652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8" grpId="0" animBg="1" autoUpdateAnimBg="0"/>
      <p:bldP spid="265218" grpId="1" animBg="1" autoUpdateAnimBg="0"/>
      <p:bldP spid="265220" grpId="0" animBg="1"/>
      <p:bldP spid="265220" grpId="1" animBg="1"/>
      <p:bldP spid="265221" grpId="0" animBg="1"/>
      <p:bldP spid="265221" grpId="1" animBg="1"/>
      <p:bldP spid="265222" grpId="0" animBg="1" autoUpdateAnimBg="0"/>
      <p:bldP spid="265222" grpId="1" animBg="1" autoUpdateAnimBg="0"/>
      <p:bldP spid="265222" grpId="2" animBg="1" autoUpdateAnimBg="0"/>
      <p:bldP spid="265223" grpId="0" animBg="1" autoUpdateAnimBg="0"/>
      <p:bldP spid="265223" grpId="1" animBg="1" autoUpdateAnimBg="0"/>
      <p:bldP spid="265224" grpId="0" animBg="1" autoUpdateAnimBg="0"/>
      <p:bldP spid="265225" grpId="0" animBg="1" autoUpdateAnimBg="0"/>
      <p:bldP spid="265226" grpId="0" animBg="1" autoUpdateAnimBg="0"/>
      <p:bldP spid="265227" grpId="0" animBg="1"/>
      <p:bldP spid="265228" grpId="0" animBg="1"/>
      <p:bldP spid="265229" grpId="0" animBg="1"/>
      <p:bldP spid="265230" grpId="0" animBg="1"/>
      <p:bldP spid="265231" grpId="0" animBg="1"/>
      <p:bldP spid="265232" grpId="0" animBg="1" autoUpdateAnimBg="0"/>
      <p:bldP spid="265232" grpId="1" animBg="1" autoUpdateAnimBg="0"/>
      <p:bldP spid="265234" grpId="0" animBg="1" autoUpdateAnimBg="0"/>
      <p:bldP spid="265234" grpId="1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dirty="0" smtClean="0"/>
              <a:t>函数的递归调用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424863" cy="504825"/>
          </a:xfrm>
        </p:spPr>
        <p:txBody>
          <a:bodyPr/>
          <a:lstStyle/>
          <a:p>
            <a:pPr marL="0" indent="0"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zh-CN" altLang="en-US" dirty="0" smtClean="0">
                <a:ea typeface="楷体_GB2312" pitchFamily="49" charset="-122"/>
                <a:sym typeface="Symbol" panose="05050102010706020507" pitchFamily="18" charset="2"/>
              </a:rPr>
              <a:t>二、</a:t>
            </a:r>
            <a:r>
              <a:rPr kumimoji="1" lang="zh-CN" altLang="en-US" dirty="0" smtClean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非数值型</a:t>
            </a:r>
            <a:r>
              <a:rPr kumimoji="1" lang="zh-CN" altLang="en-US" dirty="0" smtClean="0">
                <a:ea typeface="楷体_GB2312" pitchFamily="49" charset="-122"/>
                <a:sym typeface="Symbol" panose="05050102010706020507" pitchFamily="18" charset="2"/>
              </a:rPr>
              <a:t>递归问题的求解方法</a:t>
            </a:r>
            <a:endParaRPr kumimoji="1" lang="zh-CN" altLang="en-US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539750" y="1773238"/>
            <a:ext cx="7920038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95300" indent="-4953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01713" indent="-5524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812925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2220913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628900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30861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5433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40005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4577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将问题简化到最简情况，可立即得到解答。这是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递归终止条件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将问题分解成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两个子问题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，其中一个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极易解决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，而另一个问题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与原问题性质相同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，只是规模缩小了。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确定由这些子问题来求解整个问题的算法。 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按上述方法转换成递归程序。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14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4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14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dirty="0" smtClean="0"/>
              <a:t>函数的递归</a:t>
            </a:r>
            <a:r>
              <a:rPr lang="zh-CN" altLang="en-US" sz="3600" b="0" dirty="0" smtClean="0"/>
              <a:t>调用（略）</a:t>
            </a:r>
            <a:endParaRPr lang="zh-CN" altLang="en-US" sz="3600" b="0" dirty="0" smtClean="0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424863" cy="504825"/>
          </a:xfrm>
        </p:spPr>
        <p:txBody>
          <a:bodyPr/>
          <a:lstStyle/>
          <a:p>
            <a:pPr marL="0" indent="0"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r>
              <a:rPr kumimoji="1" lang="zh-CN" altLang="en-US" smtClean="0">
                <a:ea typeface="楷体_GB2312" pitchFamily="49" charset="-122"/>
              </a:rPr>
              <a:t>对给定的正整数，反向输出各位数字</a:t>
            </a:r>
          </a:p>
        </p:txBody>
      </p:sp>
      <p:sp>
        <p:nvSpPr>
          <p:cNvPr id="315396" name="Rectangle 4"/>
          <p:cNvSpPr>
            <a:spLocks noChangeArrowheads="1"/>
          </p:cNvSpPr>
          <p:nvPr/>
        </p:nvSpPr>
        <p:spPr bwMode="auto">
          <a:xfrm>
            <a:off x="539750" y="1628775"/>
            <a:ext cx="8208963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/>
          <a:lstStyle>
            <a:lvl1pPr marL="495300" indent="-4953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01713" indent="-5524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812925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2220913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628900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30861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5433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40005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4577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分析：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最简单情况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: 1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位数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输出它即可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递归终止条件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将问题分解成两个子问题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个位数和个位以前的全体数字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与原问题性质相同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只是规模缩小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将个位以前的全体数字看作一个整体。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其算法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  ① 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输出个位数字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  ② 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反向输出个位以前的各位数字。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1547813" y="5403850"/>
            <a:ext cx="114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00"/>
                </a:solidFill>
              </a:rPr>
              <a:t>1234</a:t>
            </a:r>
          </a:p>
        </p:txBody>
      </p:sp>
      <p:sp>
        <p:nvSpPr>
          <p:cNvPr id="315398" name="Text Box 6"/>
          <p:cNvSpPr txBox="1">
            <a:spLocks noChangeArrowheads="1"/>
          </p:cNvSpPr>
          <p:nvPr/>
        </p:nvSpPr>
        <p:spPr bwMode="auto">
          <a:xfrm>
            <a:off x="3148013" y="5194300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b="1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315399" name="Text Box 7"/>
          <p:cNvSpPr txBox="1">
            <a:spLocks noChangeArrowheads="1"/>
          </p:cNvSpPr>
          <p:nvPr/>
        </p:nvSpPr>
        <p:spPr bwMode="auto">
          <a:xfrm>
            <a:off x="3148013" y="5789613"/>
            <a:ext cx="914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00"/>
                </a:solidFill>
              </a:rPr>
              <a:t>123</a:t>
            </a:r>
          </a:p>
        </p:txBody>
      </p:sp>
      <p:sp>
        <p:nvSpPr>
          <p:cNvPr id="315400" name="Text Box 8"/>
          <p:cNvSpPr txBox="1">
            <a:spLocks noChangeArrowheads="1"/>
          </p:cNvSpPr>
          <p:nvPr/>
        </p:nvSpPr>
        <p:spPr bwMode="auto">
          <a:xfrm>
            <a:off x="4672013" y="5270500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b="1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315401" name="Text Box 9"/>
          <p:cNvSpPr txBox="1">
            <a:spLocks noChangeArrowheads="1"/>
          </p:cNvSpPr>
          <p:nvPr/>
        </p:nvSpPr>
        <p:spPr bwMode="auto">
          <a:xfrm>
            <a:off x="4672013" y="5937250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315402" name="Line 10"/>
          <p:cNvSpPr>
            <a:spLocks noChangeShapeType="1"/>
          </p:cNvSpPr>
          <p:nvPr/>
        </p:nvSpPr>
        <p:spPr bwMode="auto">
          <a:xfrm flipV="1">
            <a:off x="2614613" y="5403850"/>
            <a:ext cx="762000" cy="152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403" name="Line 11"/>
          <p:cNvSpPr>
            <a:spLocks noChangeShapeType="1"/>
          </p:cNvSpPr>
          <p:nvPr/>
        </p:nvSpPr>
        <p:spPr bwMode="auto">
          <a:xfrm>
            <a:off x="2555875" y="5805488"/>
            <a:ext cx="762000" cy="30480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404" name="Line 12"/>
          <p:cNvSpPr>
            <a:spLocks noChangeShapeType="1"/>
          </p:cNvSpPr>
          <p:nvPr/>
        </p:nvSpPr>
        <p:spPr bwMode="auto">
          <a:xfrm flipV="1">
            <a:off x="3948113" y="5613400"/>
            <a:ext cx="990600" cy="3810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405" name="Line 13"/>
          <p:cNvSpPr>
            <a:spLocks noChangeShapeType="1"/>
          </p:cNvSpPr>
          <p:nvPr/>
        </p:nvSpPr>
        <p:spPr bwMode="auto">
          <a:xfrm>
            <a:off x="3952875" y="6146800"/>
            <a:ext cx="914400" cy="15240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406" name="Line 14"/>
          <p:cNvSpPr>
            <a:spLocks noChangeShapeType="1"/>
          </p:cNvSpPr>
          <p:nvPr/>
        </p:nvSpPr>
        <p:spPr bwMode="auto">
          <a:xfrm flipV="1">
            <a:off x="5381625" y="5708650"/>
            <a:ext cx="990600" cy="3810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407" name="Text Box 15"/>
          <p:cNvSpPr txBox="1">
            <a:spLocks noChangeArrowheads="1"/>
          </p:cNvSpPr>
          <p:nvPr/>
        </p:nvSpPr>
        <p:spPr bwMode="auto">
          <a:xfrm>
            <a:off x="6105525" y="5327650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315408" name="Line 16"/>
          <p:cNvSpPr>
            <a:spLocks noChangeShapeType="1"/>
          </p:cNvSpPr>
          <p:nvPr/>
        </p:nvSpPr>
        <p:spPr bwMode="auto">
          <a:xfrm>
            <a:off x="5381625" y="6242050"/>
            <a:ext cx="914400" cy="15240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409" name="Text Box 17"/>
          <p:cNvSpPr txBox="1">
            <a:spLocks noChangeArrowheads="1"/>
          </p:cNvSpPr>
          <p:nvPr/>
        </p:nvSpPr>
        <p:spPr bwMode="auto">
          <a:xfrm>
            <a:off x="6084888" y="6089650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15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15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15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15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15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15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15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" dur="500"/>
                                        <p:tgtEl>
                                          <p:spTgt spid="3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3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3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3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3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3" dur="500"/>
                                        <p:tgtEl>
                                          <p:spTgt spid="3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3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2" dur="500"/>
                                        <p:tgtEl>
                                          <p:spTgt spid="3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3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1" dur="500"/>
                                        <p:tgtEl>
                                          <p:spTgt spid="3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3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/>
      <p:bldP spid="315397" grpId="0" autoUpdateAnimBg="0"/>
      <p:bldP spid="315398" grpId="0" autoUpdateAnimBg="0"/>
      <p:bldP spid="315399" grpId="0" autoUpdateAnimBg="0"/>
      <p:bldP spid="315400" grpId="0" autoUpdateAnimBg="0"/>
      <p:bldP spid="315401" grpId="0" autoUpdateAnimBg="0"/>
      <p:bldP spid="315402" grpId="0" animBg="1"/>
      <p:bldP spid="315403" grpId="0" animBg="1"/>
      <p:bldP spid="315404" grpId="0" animBg="1"/>
      <p:bldP spid="315405" grpId="0" animBg="1"/>
      <p:bldP spid="315406" grpId="0" animBg="1"/>
      <p:bldP spid="315407" grpId="0" autoUpdateAnimBg="0"/>
      <p:bldP spid="315408" grpId="0" animBg="1"/>
      <p:bldP spid="315409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函数的递归调用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424863" cy="504825"/>
          </a:xfrm>
        </p:spPr>
        <p:txBody>
          <a:bodyPr/>
          <a:lstStyle/>
          <a:p>
            <a:pPr marL="0" indent="0"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r>
              <a:rPr kumimoji="1" lang="zh-CN" altLang="en-US" smtClean="0">
                <a:ea typeface="楷体_GB2312" pitchFamily="49" charset="-122"/>
              </a:rPr>
              <a:t>对给定的正整数，反向输出各位数字。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323850" y="1844675"/>
            <a:ext cx="4103688" cy="3470275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/>
          <a:lstStyle>
            <a:lvl1pPr marL="495300" indent="-4953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01713" indent="-5524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812925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2220913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628900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30861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5433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40005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4577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void reverse(int n)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{ 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 if(n&gt;=0&amp;&amp;n&lt;10) 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   printf("%d",n);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 else 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 { printf("%d",n%10);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reverse(n/10);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  }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} </a:t>
            </a:r>
          </a:p>
        </p:txBody>
      </p:sp>
      <p:sp>
        <p:nvSpPr>
          <p:cNvPr id="316421" name="Rectangle 5"/>
          <p:cNvSpPr>
            <a:spLocks noChangeArrowheads="1"/>
          </p:cNvSpPr>
          <p:nvPr/>
        </p:nvSpPr>
        <p:spPr bwMode="auto">
          <a:xfrm>
            <a:off x="4248150" y="2276475"/>
            <a:ext cx="4860925" cy="4176713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/>
          <a:lstStyle>
            <a:lvl1pPr marL="495300" indent="-4953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01713" indent="-5524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812925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2220913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628900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30861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5433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40005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4577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//chap7ex6.c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#include &lt;stdio.h&gt;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void reverse(int);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int main( )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{ int n;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 printf(</a:t>
            </a:r>
            <a:r>
              <a:rPr kumimoji="1" lang="en-US" altLang="zh-CN" sz="2400">
                <a:ea typeface="楷体_GB2312" pitchFamily="49" charset="-122"/>
              </a:rPr>
              <a:t>“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输入一个正整数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:");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 scanf("%d",&amp;n);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reverse(n);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 printf("\n");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 return 0;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642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642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6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16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164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16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16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16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16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16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16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642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642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16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16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316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16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316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316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16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316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316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3164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3164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0" grpId="0" build="allAtOnce" animBg="1"/>
      <p:bldP spid="316421" grpId="0" build="allAtOnce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函数的递归调用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2447925"/>
          </a:xfrm>
        </p:spPr>
        <p:txBody>
          <a:bodyPr/>
          <a:lstStyle/>
          <a:p>
            <a:pPr marL="0" indent="444500"/>
            <a:r>
              <a:rPr lang="zh-CN" altLang="en-US" sz="2000" smtClean="0">
                <a:ea typeface="宋体" panose="02010600030101010101" pitchFamily="2" charset="-122"/>
              </a:rPr>
              <a:t>在印度北部的圣庙里，一块黄铜板上插着三根宝石针。印度教的主神梵天在创造世界的时候，在其中一根针上从下到上地穿好了由大到小的</a:t>
            </a:r>
            <a:r>
              <a:rPr lang="en-US" altLang="zh-CN" sz="2000" smtClean="0">
                <a:ea typeface="宋体" panose="02010600030101010101" pitchFamily="2" charset="-122"/>
              </a:rPr>
              <a:t>64</a:t>
            </a:r>
            <a:r>
              <a:rPr lang="zh-CN" altLang="en-US" sz="2000" smtClean="0">
                <a:ea typeface="宋体" panose="02010600030101010101" pitchFamily="2" charset="-122"/>
              </a:rPr>
              <a:t>片金片，这就是所谓的汉诺塔。不论白天黑夜，总有一个僧侣在按照下面的法则移动这些金片：一次只移动一片，不管在哪根针上，小片必须在大片上面。僧侣们预言，当所有的金片都从梵天穿好的那根针上移到另外一根针上时，世界就将在一声霹雳中消灭，而梵塔、庙宇和众生也都将同归于尽。</a:t>
            </a:r>
          </a:p>
          <a:p>
            <a:pPr marL="0" indent="444500"/>
            <a:endParaRPr lang="zh-CN" altLang="en-US" sz="2000" smtClean="0">
              <a:ea typeface="宋体" panose="02010600030101010101" pitchFamily="2" charset="-122"/>
            </a:endParaRPr>
          </a:p>
        </p:txBody>
      </p:sp>
      <p:pic>
        <p:nvPicPr>
          <p:cNvPr id="3420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789363"/>
            <a:ext cx="644842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ChangeArrowheads="1"/>
          </p:cNvSpPr>
          <p:nvPr/>
        </p:nvSpPr>
        <p:spPr bwMode="auto">
          <a:xfrm>
            <a:off x="323850" y="1125538"/>
            <a:ext cx="84248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dirty="0">
                <a:ea typeface="楷体_GB2312" pitchFamily="49" charset="-122"/>
              </a:rPr>
              <a:t>问题：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dirty="0">
                <a:ea typeface="楷体_GB2312" pitchFamily="49" charset="-122"/>
              </a:rPr>
              <a:t>一个变量能否在任何地方可以使用？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dirty="0">
                <a:ea typeface="楷体_GB2312" pitchFamily="49" charset="-122"/>
              </a:rPr>
              <a:t>不同的函数是否可以定义同名的变量？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dirty="0">
                <a:solidFill>
                  <a:srgbClr val="D60093"/>
                </a:solidFill>
                <a:ea typeface="楷体_GB2312" pitchFamily="49" charset="-122"/>
              </a:rPr>
              <a:t>变量的作用域和生存期的基本概念</a:t>
            </a:r>
            <a:endParaRPr lang="zh-CN" altLang="en-US" dirty="0">
              <a:ea typeface="楷体_GB2312" pitchFamily="49" charset="-122"/>
            </a:endParaRP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变量的作用域</a:t>
            </a:r>
            <a:endParaRPr lang="zh-CN" altLang="en-US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lvl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zh-CN" altLang="en-US" dirty="0">
                <a:ea typeface="楷体_GB2312" pitchFamily="49" charset="-122"/>
              </a:rPr>
              <a:t>	</a:t>
            </a:r>
            <a:r>
              <a:rPr kumimoji="1" lang="zh-CN" altLang="en-US" dirty="0">
                <a:solidFill>
                  <a:srgbClr val="CC0099"/>
                </a:solidFill>
                <a:ea typeface="楷体_GB2312" pitchFamily="49" charset="-122"/>
              </a:rPr>
              <a:t>变量有效性的范围</a:t>
            </a:r>
            <a:r>
              <a:rPr kumimoji="1" lang="zh-CN" altLang="en-US" dirty="0">
                <a:ea typeface="楷体_GB2312" pitchFamily="49" charset="-122"/>
              </a:rPr>
              <a:t>。表现为变量有的可以在整个程序范围内引用，有的则只能在局部范围内引用</a:t>
            </a:r>
            <a:endParaRPr lang="zh-CN" altLang="en-US" dirty="0">
              <a:ea typeface="楷体_GB2312" pitchFamily="49" charset="-122"/>
            </a:endParaRPr>
          </a:p>
          <a:p>
            <a:pPr lvl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zh-CN" altLang="en-US" dirty="0">
                <a:ea typeface="楷体_GB2312" pitchFamily="49" charset="-122"/>
              </a:rPr>
              <a:t>	按其作用域范围可分为：即</a:t>
            </a:r>
            <a:r>
              <a:rPr kumimoji="1" lang="zh-CN" altLang="en-US" dirty="0">
                <a:solidFill>
                  <a:srgbClr val="FF0000"/>
                </a:solidFill>
                <a:ea typeface="楷体_GB2312" pitchFamily="49" charset="-122"/>
              </a:rPr>
              <a:t>局部变量</a:t>
            </a:r>
            <a:r>
              <a:rPr kumimoji="1" lang="zh-CN" altLang="en-US" dirty="0">
                <a:ea typeface="楷体_GB2312" pitchFamily="49" charset="-122"/>
              </a:rPr>
              <a:t>和</a:t>
            </a:r>
            <a:r>
              <a:rPr kumimoji="1" lang="zh-CN" altLang="en-US" dirty="0">
                <a:solidFill>
                  <a:srgbClr val="FF0000"/>
                </a:solidFill>
                <a:ea typeface="楷体_GB2312" pitchFamily="49" charset="-122"/>
              </a:rPr>
              <a:t>全局变量</a:t>
            </a:r>
            <a:endParaRPr lang="zh-CN" altLang="en-US" dirty="0">
              <a:ea typeface="楷体_GB2312" pitchFamily="49" charset="-122"/>
            </a:endParaRP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变量的生存期</a:t>
            </a:r>
            <a:endParaRPr lang="zh-CN" altLang="en-US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lvl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zh-CN" altLang="en-US" dirty="0">
                <a:ea typeface="楷体_GB2312" pitchFamily="49" charset="-122"/>
              </a:rPr>
              <a:t>	</a:t>
            </a:r>
            <a:r>
              <a:rPr kumimoji="1" lang="zh-CN" altLang="en-US" dirty="0">
                <a:solidFill>
                  <a:srgbClr val="CC0099"/>
                </a:solidFill>
                <a:ea typeface="楷体_GB2312" pitchFamily="49" charset="-122"/>
              </a:rPr>
              <a:t>变量从被生成到被撤消的这段时间</a:t>
            </a:r>
            <a:r>
              <a:rPr kumimoji="1" lang="zh-CN" altLang="en-US" dirty="0">
                <a:ea typeface="楷体_GB2312" pitchFamily="49" charset="-122"/>
              </a:rPr>
              <a:t>。实际上就是变量占用内存的</a:t>
            </a:r>
            <a:r>
              <a:rPr kumimoji="1" lang="zh-CN" altLang="en-US" dirty="0">
                <a:solidFill>
                  <a:srgbClr val="CC0099"/>
                </a:solidFill>
                <a:ea typeface="楷体_GB2312" pitchFamily="49" charset="-122"/>
              </a:rPr>
              <a:t>时间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zh-CN" altLang="en-US" dirty="0">
                <a:ea typeface="楷体_GB2312" pitchFamily="49" charset="-122"/>
              </a:rPr>
              <a:t>	按其生存期可分为：即</a:t>
            </a:r>
            <a:r>
              <a:rPr kumimoji="1" lang="zh-CN" altLang="en-US" dirty="0">
                <a:solidFill>
                  <a:srgbClr val="FF0000"/>
                </a:solidFill>
                <a:ea typeface="楷体_GB2312" pitchFamily="49" charset="-122"/>
              </a:rPr>
              <a:t>动态存储变量</a:t>
            </a:r>
            <a:r>
              <a:rPr kumimoji="1" lang="zh-CN" altLang="en-US" dirty="0">
                <a:ea typeface="楷体_GB2312" pitchFamily="49" charset="-122"/>
              </a:rPr>
              <a:t>和</a:t>
            </a:r>
            <a:r>
              <a:rPr kumimoji="1" lang="zh-CN" altLang="en-US" dirty="0">
                <a:solidFill>
                  <a:srgbClr val="FF0000"/>
                </a:solidFill>
                <a:ea typeface="楷体_GB2312" pitchFamily="49" charset="-122"/>
              </a:rPr>
              <a:t>静态存储变量</a:t>
            </a: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solidFill>
                  <a:srgbClr val="000000"/>
                </a:solidFill>
              </a:rPr>
              <a:t>变量的</a:t>
            </a:r>
            <a:r>
              <a:rPr lang="zh-CN" altLang="en-US" sz="3600" dirty="0" smtClean="0">
                <a:solidFill>
                  <a:srgbClr val="FF0000"/>
                </a:solidFill>
              </a:rPr>
              <a:t>作用域</a:t>
            </a:r>
            <a:r>
              <a:rPr lang="zh-CN" altLang="en-US" sz="3600" dirty="0" smtClean="0">
                <a:solidFill>
                  <a:srgbClr val="000000"/>
                </a:solidFill>
              </a:rPr>
              <a:t>和</a:t>
            </a:r>
            <a:r>
              <a:rPr lang="zh-CN" altLang="en-US" sz="3600" dirty="0" smtClean="0">
                <a:solidFill>
                  <a:srgbClr val="FF0000"/>
                </a:solidFill>
              </a:rPr>
              <a:t>生存期</a:t>
            </a:r>
          </a:p>
        </p:txBody>
      </p:sp>
      <p:sp>
        <p:nvSpPr>
          <p:cNvPr id="317444" name="AutoShape 4"/>
          <p:cNvSpPr>
            <a:spLocks/>
          </p:cNvSpPr>
          <p:nvPr/>
        </p:nvSpPr>
        <p:spPr bwMode="auto">
          <a:xfrm>
            <a:off x="4211638" y="2936845"/>
            <a:ext cx="3065462" cy="400110"/>
          </a:xfrm>
          <a:prstGeom prst="borderCallout1">
            <a:avLst>
              <a:gd name="adj1" fmla="val 26866"/>
              <a:gd name="adj2" fmla="val -2486"/>
              <a:gd name="adj3" fmla="val 48134"/>
              <a:gd name="adj4" fmla="val -37755"/>
            </a:avLst>
          </a:prstGeom>
          <a:solidFill>
            <a:schemeClr val="tx1"/>
          </a:solidFill>
          <a:ln w="2857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000" b="1" dirty="0">
                <a:solidFill>
                  <a:srgbClr val="0000FF"/>
                </a:solidFill>
              </a:rPr>
              <a:t>从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空间</a:t>
            </a:r>
            <a:r>
              <a:rPr kumimoji="1" lang="zh-CN" altLang="en-US" sz="2000" b="1" dirty="0">
                <a:solidFill>
                  <a:srgbClr val="0000FF"/>
                </a:solidFill>
              </a:rPr>
              <a:t>角度描述变量特性</a:t>
            </a:r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971550" y="6092825"/>
            <a:ext cx="7345363" cy="576263"/>
          </a:xfrm>
          <a:prstGeom prst="rect">
            <a:avLst/>
          </a:prstGeom>
          <a:solidFill>
            <a:schemeClr val="accent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sz="2400" dirty="0">
                <a:ea typeface="楷体_GB2312" pitchFamily="49" charset="-122"/>
              </a:rPr>
              <a:t>变量只能</a:t>
            </a:r>
            <a:r>
              <a:rPr kumimoji="1"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在其生存期内</a:t>
            </a:r>
            <a:r>
              <a:rPr kumimoji="1" lang="zh-CN" altLang="en-US" sz="2400" dirty="0">
                <a:ea typeface="楷体_GB2312" pitchFamily="49" charset="-122"/>
              </a:rPr>
              <a:t>且</a:t>
            </a:r>
            <a:r>
              <a:rPr kumimoji="1"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在作用域范围内</a:t>
            </a:r>
            <a:r>
              <a:rPr kumimoji="1" lang="zh-CN" altLang="en-US" sz="2400" dirty="0">
                <a:ea typeface="楷体_GB2312" pitchFamily="49" charset="-122"/>
              </a:rPr>
              <a:t>被引用</a:t>
            </a:r>
          </a:p>
        </p:txBody>
      </p:sp>
      <p:sp>
        <p:nvSpPr>
          <p:cNvPr id="317446" name="AutoShape 6"/>
          <p:cNvSpPr>
            <a:spLocks/>
          </p:cNvSpPr>
          <p:nvPr/>
        </p:nvSpPr>
        <p:spPr bwMode="auto">
          <a:xfrm>
            <a:off x="4211638" y="4521170"/>
            <a:ext cx="3063875" cy="400110"/>
          </a:xfrm>
          <a:prstGeom prst="borderCallout1">
            <a:avLst>
              <a:gd name="adj1" fmla="val 26866"/>
              <a:gd name="adj2" fmla="val -2486"/>
              <a:gd name="adj3" fmla="val 51491"/>
              <a:gd name="adj4" fmla="val -37981"/>
            </a:avLst>
          </a:prstGeom>
          <a:solidFill>
            <a:schemeClr val="tx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000" b="1" dirty="0">
                <a:solidFill>
                  <a:srgbClr val="0000FF"/>
                </a:solidFill>
              </a:rPr>
              <a:t>从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时间</a:t>
            </a:r>
            <a:r>
              <a:rPr kumimoji="1" lang="zh-CN" altLang="en-US" sz="2000" b="1" dirty="0">
                <a:solidFill>
                  <a:srgbClr val="0000FF"/>
                </a:solidFill>
              </a:rPr>
              <a:t>角度描述变量特性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7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17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17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17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17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17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17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17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17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17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3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744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744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17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4" grpId="0" animBg="1" autoUpdateAnimBg="0"/>
      <p:bldP spid="317445" grpId="0" build="allAtOnce" animBg="1"/>
      <p:bldP spid="317446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323850" y="1125538"/>
            <a:ext cx="8424863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函数体内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定义的变量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作用域：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仅限于该函数内，其它函数不可引用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生存期：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该函数被调用运行期间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函数的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形式参数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作用域：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仅限于该函数内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生存期：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该函数被调用运行期间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复合语句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中定义的变量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作用域：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仅限于该复合语句范围内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生存期：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从复合语句被执行到执行完毕的期间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title"/>
          </p:nvPr>
        </p:nvSpPr>
        <p:spPr>
          <a:xfrm>
            <a:off x="189136" y="471488"/>
            <a:ext cx="8910190" cy="654050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000000"/>
                </a:solidFill>
              </a:rPr>
              <a:t>1.</a:t>
            </a:r>
            <a:r>
              <a:rPr lang="zh-CN" altLang="en-US" sz="3600" dirty="0" smtClean="0">
                <a:solidFill>
                  <a:srgbClr val="FF0000"/>
                </a:solidFill>
              </a:rPr>
              <a:t>局部变量</a:t>
            </a:r>
            <a:r>
              <a:rPr lang="zh-CN" altLang="en-US" sz="3600" dirty="0" smtClean="0">
                <a:solidFill>
                  <a:srgbClr val="000000"/>
                </a:solidFill>
              </a:rPr>
              <a:t>的作用域和</a:t>
            </a:r>
            <a:r>
              <a:rPr lang="zh-CN" altLang="en-US" sz="3600" dirty="0" smtClean="0">
                <a:solidFill>
                  <a:srgbClr val="000000"/>
                </a:solidFill>
              </a:rPr>
              <a:t>生存期</a:t>
            </a:r>
            <a:r>
              <a:rPr lang="en-US" altLang="zh-CN" sz="3600" dirty="0" smtClean="0">
                <a:solidFill>
                  <a:srgbClr val="000000"/>
                </a:solidFill>
              </a:rPr>
              <a:t>——</a:t>
            </a:r>
            <a:r>
              <a:rPr lang="zh-CN" altLang="en-US" sz="2800" dirty="0" smtClean="0">
                <a:solidFill>
                  <a:srgbClr val="FF0000"/>
                </a:solidFill>
              </a:rPr>
              <a:t>理解并掌握</a:t>
            </a:r>
            <a:endParaRPr lang="zh-CN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323850" y="4941888"/>
            <a:ext cx="8640763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/>
          <a:lstStyle>
            <a:lvl1pPr marL="342900" indent="-3429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说明：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主函数</a:t>
            </a:r>
            <a:r>
              <a:rPr kumimoji="1"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main( )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中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定义的变量也是局部变量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允许在不同的函数中使用相同的变量名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如果局部变量的有效范围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有重叠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，则有效范围小的优先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8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18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18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18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18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18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18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18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184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18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18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18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18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局部变量的作用域和生存期</a:t>
            </a:r>
          </a:p>
        </p:txBody>
      </p:sp>
      <p:sp>
        <p:nvSpPr>
          <p:cNvPr id="319491" name="Rectangle 3" descr="信纸"/>
          <p:cNvSpPr>
            <a:spLocks noChangeArrowheads="1"/>
          </p:cNvSpPr>
          <p:nvPr/>
        </p:nvSpPr>
        <p:spPr bwMode="auto">
          <a:xfrm>
            <a:off x="468313" y="981075"/>
            <a:ext cx="7893050" cy="56070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</a:rPr>
              <a:t>#include &lt;stdio.h&gt;</a:t>
            </a:r>
          </a:p>
          <a:p>
            <a:pPr eaLnBrk="1" hangingPunct="1"/>
            <a:r>
              <a:rPr kumimoji="1" lang="en-US" altLang="zh-CN" sz="2400" b="1">
                <a:solidFill>
                  <a:srgbClr val="CC0000"/>
                </a:solidFill>
              </a:rPr>
              <a:t>int subf(int);</a:t>
            </a:r>
          </a:p>
          <a:p>
            <a:pPr eaLnBrk="1" hangingPunct="1"/>
            <a:r>
              <a:rPr kumimoji="1" lang="en-US" altLang="zh-CN" sz="2400" b="1">
                <a:solidFill>
                  <a:srgbClr val="CC0000"/>
                </a:solidFill>
              </a:rPr>
              <a:t>int main ( )</a:t>
            </a:r>
          </a:p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</a:rPr>
              <a:t>{  </a:t>
            </a:r>
          </a:p>
          <a:p>
            <a:pPr eaLnBrk="1" hangingPunct="1"/>
            <a:r>
              <a:rPr kumimoji="1" lang="en-US" altLang="zh-CN" sz="2400" b="1"/>
              <a:t>  </a:t>
            </a:r>
            <a:r>
              <a:rPr kumimoji="1" lang="en-US" altLang="zh-CN" sz="2400" b="1">
                <a:solidFill>
                  <a:srgbClr val="006600"/>
                </a:solidFill>
              </a:rPr>
              <a:t>int a = 2, b = 4;</a:t>
            </a:r>
          </a:p>
          <a:p>
            <a:pPr eaLnBrk="1" hangingPunct="1"/>
            <a:r>
              <a:rPr kumimoji="1" lang="en-US" altLang="zh-CN" sz="2400" b="1"/>
              <a:t>  </a:t>
            </a:r>
            <a:r>
              <a:rPr kumimoji="1" lang="en-US" altLang="zh-CN" sz="2400" b="1">
                <a:solidFill>
                  <a:srgbClr val="CC0099"/>
                </a:solidFill>
              </a:rPr>
              <a:t>{</a:t>
            </a:r>
          </a:p>
          <a:p>
            <a:pPr eaLnBrk="1" hangingPunct="1"/>
            <a:r>
              <a:rPr kumimoji="1" lang="en-US" altLang="zh-CN" sz="2400" b="1">
                <a:solidFill>
                  <a:srgbClr val="CC0099"/>
                </a:solidFill>
              </a:rPr>
              <a:t>     int k, b;</a:t>
            </a:r>
          </a:p>
          <a:p>
            <a:pPr eaLnBrk="1" hangingPunct="1"/>
            <a:r>
              <a:rPr kumimoji="1" lang="en-US" altLang="zh-CN" sz="2400" b="1">
                <a:solidFill>
                  <a:srgbClr val="CC0099"/>
                </a:solidFill>
              </a:rPr>
              <a:t>     k = a + 5;</a:t>
            </a:r>
          </a:p>
          <a:p>
            <a:pPr eaLnBrk="1" hangingPunct="1"/>
            <a:r>
              <a:rPr kumimoji="1" lang="en-US" altLang="zh-CN" sz="2400" b="1">
                <a:solidFill>
                  <a:srgbClr val="CC0099"/>
                </a:solidFill>
              </a:rPr>
              <a:t>     b = </a:t>
            </a:r>
            <a:r>
              <a:rPr kumimoji="1" lang="en-US" altLang="zh-CN" sz="2400" b="1">
                <a:solidFill>
                  <a:schemeClr val="hlink"/>
                </a:solidFill>
              </a:rPr>
              <a:t>subf(a);</a:t>
            </a:r>
          </a:p>
          <a:p>
            <a:pPr eaLnBrk="1" hangingPunct="1"/>
            <a:r>
              <a:rPr kumimoji="1" lang="en-US" altLang="zh-CN" sz="2400" b="1">
                <a:solidFill>
                  <a:srgbClr val="CC0099"/>
                </a:solidFill>
              </a:rPr>
              <a:t>     printf ("k = %d\n", k);  </a:t>
            </a:r>
          </a:p>
          <a:p>
            <a:pPr eaLnBrk="1" hangingPunct="1"/>
            <a:r>
              <a:rPr kumimoji="1" lang="en-US" altLang="zh-CN" sz="2400" b="1">
                <a:solidFill>
                  <a:srgbClr val="CC0099"/>
                </a:solidFill>
              </a:rPr>
              <a:t>     printf ("b = %d\n", b); </a:t>
            </a:r>
          </a:p>
          <a:p>
            <a:pPr eaLnBrk="1" hangingPunct="1"/>
            <a:r>
              <a:rPr kumimoji="1" lang="en-US" altLang="zh-CN" sz="2400" b="1">
                <a:solidFill>
                  <a:srgbClr val="CC0099"/>
                </a:solidFill>
              </a:rPr>
              <a:t>  }</a:t>
            </a:r>
          </a:p>
          <a:p>
            <a:pPr eaLnBrk="1" hangingPunct="1"/>
            <a:r>
              <a:rPr kumimoji="1" lang="en-US" altLang="zh-CN" sz="2400" b="1"/>
              <a:t>  </a:t>
            </a:r>
            <a:r>
              <a:rPr kumimoji="1" lang="en-US" altLang="zh-CN" sz="2400" b="1">
                <a:solidFill>
                  <a:srgbClr val="000000"/>
                </a:solidFill>
              </a:rPr>
              <a:t>printf ("b = %d\n", b); </a:t>
            </a:r>
          </a:p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</a:rPr>
              <a:t>  a = k + 2;</a:t>
            </a:r>
          </a:p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698500" y="2535238"/>
            <a:ext cx="2046288" cy="3460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493" name="AutoShape 5"/>
          <p:cNvSpPr>
            <a:spLocks/>
          </p:cNvSpPr>
          <p:nvPr/>
        </p:nvSpPr>
        <p:spPr bwMode="auto">
          <a:xfrm>
            <a:off x="3419475" y="1817688"/>
            <a:ext cx="2089150" cy="360362"/>
          </a:xfrm>
          <a:prstGeom prst="borderCallout2">
            <a:avLst>
              <a:gd name="adj1" fmla="val 31718"/>
              <a:gd name="adj2" fmla="val -3648"/>
              <a:gd name="adj3" fmla="val 31718"/>
              <a:gd name="adj4" fmla="val -43009"/>
              <a:gd name="adj5" fmla="val 201764"/>
              <a:gd name="adj6" fmla="val -8366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/>
            <a:r>
              <a:rPr kumimoji="1" lang="en-US" altLang="zh-CN" b="1">
                <a:solidFill>
                  <a:schemeClr val="accent2"/>
                </a:solidFill>
                <a:ea typeface="楷体_GB2312" pitchFamily="49" charset="-122"/>
              </a:rPr>
              <a:t>main</a:t>
            </a:r>
            <a:r>
              <a:rPr kumimoji="1" lang="zh-CN" altLang="en-US" b="1">
                <a:solidFill>
                  <a:schemeClr val="accent2"/>
                </a:solidFill>
                <a:ea typeface="楷体_GB2312" pitchFamily="49" charset="-122"/>
              </a:rPr>
              <a:t>中的局部变量</a:t>
            </a:r>
            <a:r>
              <a:rPr kumimoji="1" lang="zh-CN" altLang="en-US" b="1">
                <a:ea typeface="楷体_GB2312" pitchFamily="49" charset="-122"/>
              </a:rPr>
              <a:t> </a:t>
            </a:r>
          </a:p>
        </p:txBody>
      </p:sp>
      <p:sp>
        <p:nvSpPr>
          <p:cNvPr id="319494" name="Rectangle 6"/>
          <p:cNvSpPr>
            <a:spLocks noChangeArrowheads="1"/>
          </p:cNvSpPr>
          <p:nvPr/>
        </p:nvSpPr>
        <p:spPr bwMode="auto">
          <a:xfrm>
            <a:off x="928688" y="3265488"/>
            <a:ext cx="1154112" cy="3460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495" name="AutoShape 7"/>
          <p:cNvSpPr>
            <a:spLocks/>
          </p:cNvSpPr>
          <p:nvPr/>
        </p:nvSpPr>
        <p:spPr bwMode="auto">
          <a:xfrm>
            <a:off x="3132138" y="2936875"/>
            <a:ext cx="2519362" cy="417513"/>
          </a:xfrm>
          <a:prstGeom prst="borderCallout2">
            <a:avLst>
              <a:gd name="adj1" fmla="val 27375"/>
              <a:gd name="adj2" fmla="val -3023"/>
              <a:gd name="adj3" fmla="val 27375"/>
              <a:gd name="adj4" fmla="val -25833"/>
              <a:gd name="adj5" fmla="val 113310"/>
              <a:gd name="adj6" fmla="val -4234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/>
            <a:r>
              <a:rPr kumimoji="1" lang="zh-CN" altLang="en-US" b="1">
                <a:solidFill>
                  <a:schemeClr val="accent2"/>
                </a:solidFill>
                <a:ea typeface="楷体_GB2312" pitchFamily="49" charset="-122"/>
              </a:rPr>
              <a:t>复合语句中的局部变量</a:t>
            </a:r>
            <a:r>
              <a:rPr kumimoji="1" lang="zh-CN" altLang="en-US" b="1">
                <a:ea typeface="楷体_GB2312" pitchFamily="49" charset="-122"/>
              </a:rPr>
              <a:t> </a:t>
            </a:r>
          </a:p>
        </p:txBody>
      </p:sp>
      <p:grpSp>
        <p:nvGrpSpPr>
          <p:cNvPr id="319496" name="Group 8"/>
          <p:cNvGrpSpPr>
            <a:grpSpLocks/>
          </p:cNvGrpSpPr>
          <p:nvPr/>
        </p:nvGrpSpPr>
        <p:grpSpPr bwMode="auto">
          <a:xfrm>
            <a:off x="755650" y="2708275"/>
            <a:ext cx="6269038" cy="3716338"/>
            <a:chOff x="703" y="1751"/>
            <a:chExt cx="4388" cy="2341"/>
          </a:xfrm>
        </p:grpSpPr>
        <p:grpSp>
          <p:nvGrpSpPr>
            <p:cNvPr id="319497" name="Group 9"/>
            <p:cNvGrpSpPr>
              <a:grpSpLocks/>
            </p:cNvGrpSpPr>
            <p:nvPr/>
          </p:nvGrpSpPr>
          <p:grpSpPr bwMode="auto">
            <a:xfrm>
              <a:off x="703" y="1751"/>
              <a:ext cx="3501" cy="2341"/>
              <a:chOff x="703" y="1751"/>
              <a:chExt cx="3501" cy="2341"/>
            </a:xfrm>
          </p:grpSpPr>
          <p:sp>
            <p:nvSpPr>
              <p:cNvPr id="319498" name="Line 10"/>
              <p:cNvSpPr>
                <a:spLocks noChangeShapeType="1"/>
              </p:cNvSpPr>
              <p:nvPr/>
            </p:nvSpPr>
            <p:spPr bwMode="auto">
              <a:xfrm>
                <a:off x="4200" y="1752"/>
                <a:ext cx="0" cy="233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499" name="Line 11"/>
              <p:cNvSpPr>
                <a:spLocks noChangeShapeType="1"/>
              </p:cNvSpPr>
              <p:nvPr/>
            </p:nvSpPr>
            <p:spPr bwMode="auto">
              <a:xfrm flipH="1">
                <a:off x="703" y="4092"/>
                <a:ext cx="3493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stealth" w="lg" len="lg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500" name="Line 12"/>
              <p:cNvSpPr>
                <a:spLocks noChangeShapeType="1"/>
              </p:cNvSpPr>
              <p:nvPr/>
            </p:nvSpPr>
            <p:spPr bwMode="auto">
              <a:xfrm>
                <a:off x="1982" y="1751"/>
                <a:ext cx="222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9501" name="Rectangle 13"/>
            <p:cNvSpPr>
              <a:spLocks noChangeArrowheads="1"/>
            </p:cNvSpPr>
            <p:nvPr/>
          </p:nvSpPr>
          <p:spPr bwMode="auto">
            <a:xfrm>
              <a:off x="4206" y="2444"/>
              <a:ext cx="885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en-US" altLang="zh-CN" sz="2000" b="1">
                  <a:solidFill>
                    <a:srgbClr val="FF0000"/>
                  </a:solidFill>
                  <a:ea typeface="楷体_GB2312" pitchFamily="49" charset="-122"/>
                </a:rPr>
                <a:t>main</a:t>
              </a:r>
              <a:r>
                <a:rPr kumimoji="1"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中</a:t>
              </a:r>
            </a:p>
            <a:p>
              <a:r>
                <a:rPr kumimoji="1"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变量</a:t>
              </a:r>
              <a:r>
                <a:rPr kumimoji="1" lang="en-US" altLang="zh-CN" sz="2000" b="1">
                  <a:solidFill>
                    <a:srgbClr val="FF0000"/>
                  </a:solidFill>
                  <a:ea typeface="楷体_GB2312" pitchFamily="49" charset="-122"/>
                </a:rPr>
                <a:t>a</a:t>
              </a:r>
              <a:r>
                <a:rPr kumimoji="1"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、</a:t>
              </a:r>
              <a:r>
                <a:rPr kumimoji="1" lang="en-US" altLang="zh-CN" sz="2000" b="1">
                  <a:solidFill>
                    <a:srgbClr val="FF0000"/>
                  </a:solidFill>
                  <a:ea typeface="楷体_GB2312" pitchFamily="49" charset="-122"/>
                </a:rPr>
                <a:t>b</a:t>
              </a:r>
            </a:p>
            <a:p>
              <a:r>
                <a:rPr kumimoji="1"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的作用域</a:t>
              </a:r>
              <a:r>
                <a:rPr kumimoji="1" lang="zh-CN" altLang="en-US" sz="2000" b="1">
                  <a:ea typeface="楷体_GB2312" pitchFamily="49" charset="-122"/>
                </a:rPr>
                <a:t> </a:t>
              </a:r>
            </a:p>
          </p:txBody>
        </p:sp>
      </p:grpSp>
      <p:grpSp>
        <p:nvGrpSpPr>
          <p:cNvPr id="319502" name="Group 14"/>
          <p:cNvGrpSpPr>
            <a:grpSpLocks/>
          </p:cNvGrpSpPr>
          <p:nvPr/>
        </p:nvGrpSpPr>
        <p:grpSpPr bwMode="auto">
          <a:xfrm>
            <a:off x="971550" y="3429000"/>
            <a:ext cx="4838700" cy="1814513"/>
            <a:chOff x="839" y="2242"/>
            <a:chExt cx="3485" cy="1143"/>
          </a:xfrm>
        </p:grpSpPr>
        <p:grpSp>
          <p:nvGrpSpPr>
            <p:cNvPr id="319503" name="Group 15"/>
            <p:cNvGrpSpPr>
              <a:grpSpLocks/>
            </p:cNvGrpSpPr>
            <p:nvPr/>
          </p:nvGrpSpPr>
          <p:grpSpPr bwMode="auto">
            <a:xfrm>
              <a:off x="839" y="2242"/>
              <a:ext cx="2449" cy="1143"/>
              <a:chOff x="839" y="2296"/>
              <a:chExt cx="2449" cy="1089"/>
            </a:xfrm>
          </p:grpSpPr>
          <p:sp>
            <p:nvSpPr>
              <p:cNvPr id="319504" name="Line 16"/>
              <p:cNvSpPr>
                <a:spLocks noChangeShapeType="1"/>
              </p:cNvSpPr>
              <p:nvPr/>
            </p:nvSpPr>
            <p:spPr bwMode="auto">
              <a:xfrm>
                <a:off x="1565" y="2296"/>
                <a:ext cx="1723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505" name="Line 17"/>
              <p:cNvSpPr>
                <a:spLocks noChangeShapeType="1"/>
              </p:cNvSpPr>
              <p:nvPr/>
            </p:nvSpPr>
            <p:spPr bwMode="auto">
              <a:xfrm>
                <a:off x="3288" y="2296"/>
                <a:ext cx="0" cy="1089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506" name="Line 18"/>
              <p:cNvSpPr>
                <a:spLocks noChangeShapeType="1"/>
              </p:cNvSpPr>
              <p:nvPr/>
            </p:nvSpPr>
            <p:spPr bwMode="auto">
              <a:xfrm flipH="1">
                <a:off x="839" y="3385"/>
                <a:ext cx="2449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stealth" w="lg" len="lg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9507" name="Rectangle 19"/>
            <p:cNvSpPr>
              <a:spLocks noChangeArrowheads="1"/>
            </p:cNvSpPr>
            <p:nvPr/>
          </p:nvSpPr>
          <p:spPr bwMode="auto">
            <a:xfrm>
              <a:off x="3271" y="2444"/>
              <a:ext cx="1053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zh-CN" altLang="en-US" sz="2000" b="1">
                  <a:solidFill>
                    <a:schemeClr val="accent2"/>
                  </a:solidFill>
                  <a:ea typeface="楷体_GB2312" pitchFamily="49" charset="-122"/>
                </a:rPr>
                <a:t>复合语句中</a:t>
              </a:r>
            </a:p>
            <a:p>
              <a:r>
                <a:rPr kumimoji="1" lang="zh-CN" altLang="en-US" sz="2000" b="1">
                  <a:solidFill>
                    <a:schemeClr val="accent2"/>
                  </a:solidFill>
                  <a:ea typeface="楷体_GB2312" pitchFamily="49" charset="-122"/>
                </a:rPr>
                <a:t>变量</a:t>
              </a:r>
              <a:r>
                <a:rPr kumimoji="1" lang="en-US" altLang="zh-CN" sz="2000" b="1">
                  <a:solidFill>
                    <a:schemeClr val="accent2"/>
                  </a:solidFill>
                  <a:ea typeface="楷体_GB2312" pitchFamily="49" charset="-122"/>
                </a:rPr>
                <a:t>k</a:t>
              </a:r>
              <a:r>
                <a:rPr kumimoji="1" lang="zh-CN" altLang="en-US" sz="2000" b="1">
                  <a:solidFill>
                    <a:schemeClr val="accent2"/>
                  </a:solidFill>
                  <a:ea typeface="楷体_GB2312" pitchFamily="49" charset="-122"/>
                </a:rPr>
                <a:t>、</a:t>
              </a:r>
              <a:r>
                <a:rPr kumimoji="1" lang="en-US" altLang="zh-CN" sz="2000" b="1">
                  <a:solidFill>
                    <a:schemeClr val="accent2"/>
                  </a:solidFill>
                  <a:ea typeface="楷体_GB2312" pitchFamily="49" charset="-122"/>
                </a:rPr>
                <a:t>b</a:t>
              </a:r>
            </a:p>
            <a:p>
              <a:r>
                <a:rPr kumimoji="1" lang="zh-CN" altLang="en-US" sz="2000" b="1">
                  <a:solidFill>
                    <a:schemeClr val="accent2"/>
                  </a:solidFill>
                  <a:ea typeface="楷体_GB2312" pitchFamily="49" charset="-122"/>
                </a:rPr>
                <a:t>的作用域</a:t>
              </a:r>
            </a:p>
          </p:txBody>
        </p:sp>
      </p:grpSp>
      <p:sp>
        <p:nvSpPr>
          <p:cNvPr id="319508" name="AutoShape 20"/>
          <p:cNvSpPr>
            <a:spLocks/>
          </p:cNvSpPr>
          <p:nvPr/>
        </p:nvSpPr>
        <p:spPr bwMode="auto">
          <a:xfrm>
            <a:off x="6848475" y="4910138"/>
            <a:ext cx="1223963" cy="360362"/>
          </a:xfrm>
          <a:prstGeom prst="borderCallout2">
            <a:avLst>
              <a:gd name="adj1" fmla="val 31718"/>
              <a:gd name="adj2" fmla="val -6227"/>
              <a:gd name="adj3" fmla="val 31718"/>
              <a:gd name="adj4" fmla="val -117769"/>
              <a:gd name="adj5" fmla="val -96477"/>
              <a:gd name="adj6" fmla="val -232944"/>
            </a:avLst>
          </a:prstGeom>
          <a:gradFill rotWithShape="1">
            <a:gsLst>
              <a:gs pos="0">
                <a:srgbClr val="FF99CC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/>
            <a:r>
              <a:rPr kumimoji="1" lang="zh-CN" altLang="en-US" b="1">
                <a:solidFill>
                  <a:schemeClr val="accent2"/>
                </a:solidFill>
                <a:ea typeface="楷体_GB2312" pitchFamily="49" charset="-122"/>
              </a:rPr>
              <a:t>输出</a:t>
            </a:r>
            <a:r>
              <a:rPr kumimoji="1" lang="en-US" altLang="zh-CN" b="1">
                <a:solidFill>
                  <a:schemeClr val="accent2"/>
                </a:solidFill>
                <a:ea typeface="楷体_GB2312" pitchFamily="49" charset="-122"/>
              </a:rPr>
              <a:t>k = 7</a:t>
            </a:r>
            <a:r>
              <a:rPr kumimoji="1" lang="en-US" altLang="zh-CN" b="1">
                <a:ea typeface="楷体_GB2312" pitchFamily="49" charset="-122"/>
              </a:rPr>
              <a:t> </a:t>
            </a:r>
          </a:p>
        </p:txBody>
      </p:sp>
      <p:sp>
        <p:nvSpPr>
          <p:cNvPr id="319509" name="AutoShape 21"/>
          <p:cNvSpPr>
            <a:spLocks/>
          </p:cNvSpPr>
          <p:nvPr/>
        </p:nvSpPr>
        <p:spPr bwMode="auto">
          <a:xfrm>
            <a:off x="6850063" y="5440363"/>
            <a:ext cx="1366837" cy="360362"/>
          </a:xfrm>
          <a:prstGeom prst="borderCallout2">
            <a:avLst>
              <a:gd name="adj1" fmla="val 31718"/>
              <a:gd name="adj2" fmla="val -5574"/>
              <a:gd name="adj3" fmla="val 31718"/>
              <a:gd name="adj4" fmla="val -106968"/>
              <a:gd name="adj5" fmla="val -134801"/>
              <a:gd name="adj6" fmla="val -211616"/>
            </a:avLst>
          </a:prstGeom>
          <a:gradFill rotWithShape="1">
            <a:gsLst>
              <a:gs pos="0">
                <a:srgbClr val="FF99CC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/>
            <a:r>
              <a:rPr kumimoji="1" lang="zh-CN" altLang="en-US" b="1">
                <a:solidFill>
                  <a:schemeClr val="accent2"/>
                </a:solidFill>
                <a:ea typeface="楷体_GB2312" pitchFamily="49" charset="-122"/>
              </a:rPr>
              <a:t>输出</a:t>
            </a:r>
            <a:r>
              <a:rPr kumimoji="1" lang="en-US" altLang="zh-CN" b="1">
                <a:solidFill>
                  <a:schemeClr val="accent2"/>
                </a:solidFill>
                <a:ea typeface="楷体_GB2312" pitchFamily="49" charset="-122"/>
              </a:rPr>
              <a:t>b = 10</a:t>
            </a:r>
            <a:r>
              <a:rPr kumimoji="1" lang="en-US" altLang="zh-CN" b="1">
                <a:ea typeface="楷体_GB2312" pitchFamily="49" charset="-122"/>
              </a:rPr>
              <a:t> </a:t>
            </a:r>
          </a:p>
        </p:txBody>
      </p:sp>
      <p:sp>
        <p:nvSpPr>
          <p:cNvPr id="319510" name="AutoShape 22"/>
          <p:cNvSpPr>
            <a:spLocks/>
          </p:cNvSpPr>
          <p:nvPr/>
        </p:nvSpPr>
        <p:spPr bwMode="auto">
          <a:xfrm>
            <a:off x="6851650" y="5970588"/>
            <a:ext cx="1366838" cy="360362"/>
          </a:xfrm>
          <a:prstGeom prst="borderCallout2">
            <a:avLst>
              <a:gd name="adj1" fmla="val 31718"/>
              <a:gd name="adj2" fmla="val -5574"/>
              <a:gd name="adj3" fmla="val 31718"/>
              <a:gd name="adj4" fmla="val -114403"/>
              <a:gd name="adj5" fmla="val -96477"/>
              <a:gd name="adj6" fmla="val -226829"/>
            </a:avLst>
          </a:prstGeom>
          <a:gradFill rotWithShape="1">
            <a:gsLst>
              <a:gs pos="0">
                <a:srgbClr val="FF99CC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/>
            <a:r>
              <a:rPr kumimoji="1" lang="zh-CN" altLang="en-US" b="1">
                <a:solidFill>
                  <a:schemeClr val="accent2"/>
                </a:solidFill>
                <a:ea typeface="楷体_GB2312" pitchFamily="49" charset="-122"/>
              </a:rPr>
              <a:t>输出</a:t>
            </a:r>
            <a:r>
              <a:rPr kumimoji="1" lang="en-US" altLang="zh-CN" b="1">
                <a:solidFill>
                  <a:schemeClr val="accent2"/>
                </a:solidFill>
                <a:ea typeface="楷体_GB2312" pitchFamily="49" charset="-122"/>
              </a:rPr>
              <a:t>b = 4</a:t>
            </a:r>
            <a:r>
              <a:rPr kumimoji="1" lang="en-US" altLang="zh-CN" b="1">
                <a:ea typeface="楷体_GB2312" pitchFamily="49" charset="-122"/>
              </a:rPr>
              <a:t> </a:t>
            </a:r>
          </a:p>
        </p:txBody>
      </p:sp>
      <p:sp>
        <p:nvSpPr>
          <p:cNvPr id="319511" name="Oval 23"/>
          <p:cNvSpPr>
            <a:spLocks noChangeArrowheads="1"/>
          </p:cNvSpPr>
          <p:nvPr/>
        </p:nvSpPr>
        <p:spPr bwMode="auto">
          <a:xfrm>
            <a:off x="1103313" y="5827713"/>
            <a:ext cx="317500" cy="377825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9512" name="Group 24"/>
          <p:cNvGrpSpPr>
            <a:grpSpLocks/>
          </p:cNvGrpSpPr>
          <p:nvPr/>
        </p:nvGrpSpPr>
        <p:grpSpPr bwMode="auto">
          <a:xfrm>
            <a:off x="1447800" y="5891213"/>
            <a:ext cx="2259013" cy="792162"/>
            <a:chOff x="1156" y="3776"/>
            <a:chExt cx="1423" cy="499"/>
          </a:xfrm>
        </p:grpSpPr>
        <p:sp>
          <p:nvSpPr>
            <p:cNvPr id="319513" name="AutoShape 25"/>
            <p:cNvSpPr>
              <a:spLocks noChangeArrowheads="1"/>
            </p:cNvSpPr>
            <p:nvPr/>
          </p:nvSpPr>
          <p:spPr bwMode="auto">
            <a:xfrm>
              <a:off x="1672" y="3776"/>
              <a:ext cx="907" cy="499"/>
            </a:xfrm>
            <a:prstGeom prst="irregularSeal1">
              <a:avLst/>
            </a:prstGeom>
            <a:gradFill rotWithShape="1">
              <a:gsLst>
                <a:gs pos="0">
                  <a:srgbClr val="FFCC99"/>
                </a:gs>
                <a:gs pos="100000">
                  <a:schemeClr val="bg1"/>
                </a:gs>
              </a:gsLst>
              <a:lin ang="5400000" scaled="1"/>
            </a:gradFill>
            <a:ln w="28575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solidFill>
                    <a:srgbClr val="CC0000"/>
                  </a:solidFill>
                  <a:ea typeface="楷体_GB2312" pitchFamily="49" charset="-122"/>
                </a:rPr>
                <a:t>错误！</a:t>
              </a:r>
            </a:p>
          </p:txBody>
        </p:sp>
        <p:sp>
          <p:nvSpPr>
            <p:cNvPr id="319514" name="Line 26"/>
            <p:cNvSpPr>
              <a:spLocks noChangeShapeType="1"/>
            </p:cNvSpPr>
            <p:nvPr/>
          </p:nvSpPr>
          <p:spPr bwMode="auto">
            <a:xfrm>
              <a:off x="1156" y="3929"/>
              <a:ext cx="499" cy="192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9515" name="Rectangle 27" descr="信纸"/>
          <p:cNvSpPr>
            <a:spLocks noChangeArrowheads="1"/>
          </p:cNvSpPr>
          <p:nvPr/>
        </p:nvSpPr>
        <p:spPr bwMode="auto">
          <a:xfrm>
            <a:off x="6262688" y="1125538"/>
            <a:ext cx="2486025" cy="232092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subf ( int k )</a:t>
            </a:r>
          </a:p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{</a:t>
            </a:r>
          </a:p>
          <a:p>
            <a:pPr eaLnBrk="1" hangingPunct="1"/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int a, b=5;</a:t>
            </a:r>
          </a:p>
          <a:p>
            <a:pPr eaLnBrk="1" hangingPunct="1"/>
            <a:r>
              <a:rPr kumimoji="1"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= k*b;</a:t>
            </a:r>
          </a:p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return(a);</a:t>
            </a:r>
          </a:p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</p:txBody>
      </p:sp>
      <p:sp>
        <p:nvSpPr>
          <p:cNvPr id="319516" name="Oval 28"/>
          <p:cNvSpPr>
            <a:spLocks noChangeArrowheads="1"/>
          </p:cNvSpPr>
          <p:nvPr/>
        </p:nvSpPr>
        <p:spPr bwMode="auto">
          <a:xfrm>
            <a:off x="6329363" y="1974850"/>
            <a:ext cx="1655762" cy="4318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517" name="Oval 29"/>
          <p:cNvSpPr>
            <a:spLocks noChangeArrowheads="1"/>
          </p:cNvSpPr>
          <p:nvPr/>
        </p:nvSpPr>
        <p:spPr bwMode="auto">
          <a:xfrm>
            <a:off x="7885113" y="1196975"/>
            <a:ext cx="503237" cy="46355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3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3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5" dur="500"/>
                                        <p:tgtEl>
                                          <p:spTgt spid="3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1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3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3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4" dur="500"/>
                                        <p:tgtEl>
                                          <p:spTgt spid="3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500"/>
                                        <p:tgtEl>
                                          <p:spTgt spid="3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31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500"/>
                                        <p:tgtEl>
                                          <p:spTgt spid="31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31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9" dur="500"/>
                                        <p:tgtEl>
                                          <p:spTgt spid="31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31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animBg="1"/>
      <p:bldP spid="319492" grpId="0" animBg="1"/>
      <p:bldP spid="319493" grpId="0" animBg="1"/>
      <p:bldP spid="319494" grpId="0" animBg="1"/>
      <p:bldP spid="319495" grpId="0" animBg="1"/>
      <p:bldP spid="319508" grpId="0" animBg="1"/>
      <p:bldP spid="319509" grpId="0" animBg="1"/>
      <p:bldP spid="319510" grpId="0" animBg="1"/>
      <p:bldP spid="319511" grpId="0" animBg="1"/>
      <p:bldP spid="319515" grpId="0" animBg="1"/>
      <p:bldP spid="319516" grpId="0" animBg="1"/>
      <p:bldP spid="3195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ChangeArrowheads="1"/>
          </p:cNvSpPr>
          <p:nvPr/>
        </p:nvSpPr>
        <p:spPr bwMode="auto">
          <a:xfrm>
            <a:off x="323850" y="1125538"/>
            <a:ext cx="8640763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在函数之外定义的变量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作用域：</a:t>
            </a:r>
            <a:r>
              <a:rPr lang="zh-CN" altLang="en-US" dirty="0">
                <a:ea typeface="楷体_GB2312" pitchFamily="49" charset="-122"/>
              </a:rPr>
              <a:t>从定义变量的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位置</a:t>
            </a:r>
            <a:r>
              <a:rPr lang="zh-CN" altLang="en-US" dirty="0">
                <a:ea typeface="楷体_GB2312" pitchFamily="49" charset="-122"/>
              </a:rPr>
              <a:t>开始到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源文件结束</a:t>
            </a:r>
            <a:endParaRPr kumimoji="1" lang="zh-CN" altLang="en-US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生存期：</a:t>
            </a:r>
            <a:r>
              <a:rPr kumimoji="1" lang="zh-CN" altLang="en-US" dirty="0">
                <a:ea typeface="楷体_GB2312" pitchFamily="49" charset="-122"/>
              </a:rPr>
              <a:t>从</a:t>
            </a:r>
            <a:r>
              <a:rPr kumimoji="1" lang="zh-CN" altLang="en-US" dirty="0">
                <a:solidFill>
                  <a:srgbClr val="FF0000"/>
                </a:solidFill>
                <a:ea typeface="楷体_GB2312" pitchFamily="49" charset="-122"/>
              </a:rPr>
              <a:t>程序开始执行</a:t>
            </a:r>
            <a:r>
              <a:rPr kumimoji="1" lang="zh-CN" altLang="en-US" dirty="0">
                <a:ea typeface="楷体_GB2312" pitchFamily="49" charset="-122"/>
              </a:rPr>
              <a:t>到</a:t>
            </a:r>
            <a:r>
              <a:rPr kumimoji="1" lang="zh-CN" altLang="en-US" dirty="0">
                <a:solidFill>
                  <a:srgbClr val="FF0000"/>
                </a:solidFill>
                <a:ea typeface="楷体_GB2312" pitchFamily="49" charset="-122"/>
              </a:rPr>
              <a:t>程序终止</a:t>
            </a:r>
            <a:r>
              <a:rPr kumimoji="1" lang="zh-CN" altLang="en-US" dirty="0">
                <a:ea typeface="楷体_GB2312" pitchFamily="49" charset="-122"/>
              </a:rPr>
              <a:t>的整个程序运行期间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solidFill>
                  <a:srgbClr val="000000"/>
                </a:solidFill>
              </a:rPr>
              <a:t>2.</a:t>
            </a:r>
            <a:r>
              <a:rPr lang="zh-CN" altLang="en-US" sz="3600" dirty="0" smtClean="0">
                <a:solidFill>
                  <a:srgbClr val="FF0000"/>
                </a:solidFill>
              </a:rPr>
              <a:t>全局变量</a:t>
            </a:r>
            <a:r>
              <a:rPr lang="zh-CN" altLang="en-US" sz="3600" dirty="0" smtClean="0">
                <a:solidFill>
                  <a:srgbClr val="000000"/>
                </a:solidFill>
              </a:rPr>
              <a:t>的作用域和生存期</a:t>
            </a:r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323850" y="2636838"/>
            <a:ext cx="8640763" cy="36734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/>
          <a:lstStyle>
            <a:lvl1pPr marL="342900" indent="-3429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说明：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全局变量可以在函数间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共享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数据</a:t>
            </a:r>
            <a:endParaRPr kumimoji="1"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允许在函数内使用与全局变量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相同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的变量名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如果全局变量与局部变量同名，则局部变量在作用域内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屏蔽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全局变量</a:t>
            </a:r>
            <a:endParaRPr kumimoji="1"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若全局变量的定义位于引用该变量的函数之后，用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extern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语句说明为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外部变量</a:t>
            </a:r>
            <a:endParaRPr kumimoji="1" lang="zh-CN" altLang="en-US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提示：</a:t>
            </a:r>
            <a:r>
              <a:rPr kumimoji="1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应尽量少用或不使用全局变量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0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20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20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051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051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20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20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20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20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20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20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6" grpId="0" build="allAtOnce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全局变量的作用域和生存期</a:t>
            </a:r>
          </a:p>
        </p:txBody>
      </p:sp>
      <p:sp>
        <p:nvSpPr>
          <p:cNvPr id="321539" name="Rectangle 3"/>
          <p:cNvSpPr>
            <a:spLocks noChangeArrowheads="1"/>
          </p:cNvSpPr>
          <p:nvPr/>
        </p:nvSpPr>
        <p:spPr bwMode="auto">
          <a:xfrm>
            <a:off x="539750" y="692150"/>
            <a:ext cx="6054725" cy="5780088"/>
          </a:xfrm>
          <a:prstGeom prst="rect">
            <a:avLst/>
          </a:prstGeom>
          <a:solidFill>
            <a:schemeClr val="tx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62000" tIns="10800" rIns="162000" bIns="118800"/>
          <a:lstStyle/>
          <a:p>
            <a:pPr>
              <a:lnSpc>
                <a:spcPct val="110000"/>
              </a:lnSpc>
            </a:pPr>
            <a:r>
              <a:rPr kumimoji="1" lang="en-US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#include &lt;stdio.h&gt;</a:t>
            </a:r>
            <a:endParaRPr lang="en-US" altLang="zh-CN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int a=10, b=5, x, y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; /*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全局变量定义*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int max(int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int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{   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……</a:t>
            </a:r>
            <a:endParaRPr lang="en-US" altLang="zh-CN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return x&gt;y?x:y;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int c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; /*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全局变量定义*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int main()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1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int a=8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c=max(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b);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/*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引用局部变量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a*/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</p:txBody>
      </p:sp>
      <p:grpSp>
        <p:nvGrpSpPr>
          <p:cNvPr id="321540" name="Group 4"/>
          <p:cNvGrpSpPr>
            <a:grpSpLocks/>
          </p:cNvGrpSpPr>
          <p:nvPr/>
        </p:nvGrpSpPr>
        <p:grpSpPr bwMode="auto">
          <a:xfrm>
            <a:off x="5292725" y="3860800"/>
            <a:ext cx="1609725" cy="2232025"/>
            <a:chOff x="3456" y="2256"/>
            <a:chExt cx="1014" cy="1776"/>
          </a:xfrm>
        </p:grpSpPr>
        <p:sp>
          <p:nvSpPr>
            <p:cNvPr id="321541" name="AutoShape 5"/>
            <p:cNvSpPr>
              <a:spLocks/>
            </p:cNvSpPr>
            <p:nvPr/>
          </p:nvSpPr>
          <p:spPr bwMode="auto">
            <a:xfrm flipH="1">
              <a:off x="3456" y="2256"/>
              <a:ext cx="183" cy="1776"/>
            </a:xfrm>
            <a:prstGeom prst="leftBrace">
              <a:avLst>
                <a:gd name="adj1" fmla="val 80874"/>
                <a:gd name="adj2" fmla="val 50560"/>
              </a:avLst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42" name="Rectangle 6"/>
            <p:cNvSpPr>
              <a:spLocks noChangeArrowheads="1"/>
            </p:cNvSpPr>
            <p:nvPr/>
          </p:nvSpPr>
          <p:spPr bwMode="auto">
            <a:xfrm>
              <a:off x="3744" y="2736"/>
              <a:ext cx="726" cy="499"/>
            </a:xfrm>
            <a:prstGeom prst="rect">
              <a:avLst/>
            </a:prstGeom>
            <a:solidFill>
              <a:srgbClr val="FFFF00"/>
            </a:solidFill>
            <a:ln w="25400" algn="ctr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zh-CN" altLang="en-US" sz="2000" b="1">
                  <a:solidFill>
                    <a:srgbClr val="0000CC"/>
                  </a:solidFill>
                  <a:latin typeface="Courier New" panose="02070309020205020404" pitchFamily="49" charset="0"/>
                </a:rPr>
                <a:t>全局变量</a:t>
              </a:r>
            </a:p>
            <a:p>
              <a:r>
                <a:rPr lang="en-US" altLang="zh-CN" sz="2000" b="1">
                  <a:solidFill>
                    <a:srgbClr val="0000CC"/>
                  </a:solidFill>
                  <a:latin typeface="Courier New" panose="02070309020205020404" pitchFamily="49" charset="0"/>
                </a:rPr>
                <a:t>c</a:t>
              </a:r>
              <a:r>
                <a:rPr lang="zh-CN" altLang="en-US" sz="2000" b="1">
                  <a:solidFill>
                    <a:srgbClr val="0000CC"/>
                  </a:solidFill>
                  <a:latin typeface="Courier New" panose="02070309020205020404" pitchFamily="49" charset="0"/>
                </a:rPr>
                <a:t>作用域</a:t>
              </a:r>
            </a:p>
          </p:txBody>
        </p:sp>
      </p:grpSp>
      <p:grpSp>
        <p:nvGrpSpPr>
          <p:cNvPr id="321543" name="Group 7"/>
          <p:cNvGrpSpPr>
            <a:grpSpLocks/>
          </p:cNvGrpSpPr>
          <p:nvPr/>
        </p:nvGrpSpPr>
        <p:grpSpPr bwMode="auto">
          <a:xfrm>
            <a:off x="7326313" y="1268413"/>
            <a:ext cx="1593850" cy="4824412"/>
            <a:chOff x="4615" y="768"/>
            <a:chExt cx="1004" cy="3216"/>
          </a:xfrm>
        </p:grpSpPr>
        <p:sp>
          <p:nvSpPr>
            <p:cNvPr id="321544" name="AutoShape 8"/>
            <p:cNvSpPr>
              <a:spLocks/>
            </p:cNvSpPr>
            <p:nvPr/>
          </p:nvSpPr>
          <p:spPr bwMode="auto">
            <a:xfrm flipH="1">
              <a:off x="4615" y="768"/>
              <a:ext cx="185" cy="3216"/>
            </a:xfrm>
            <a:prstGeom prst="leftBrace">
              <a:avLst>
                <a:gd name="adj1" fmla="val 144865"/>
                <a:gd name="adj2" fmla="val 50000"/>
              </a:avLst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45" name="Rectangle 9"/>
            <p:cNvSpPr>
              <a:spLocks noChangeArrowheads="1"/>
            </p:cNvSpPr>
            <p:nvPr/>
          </p:nvSpPr>
          <p:spPr bwMode="auto">
            <a:xfrm>
              <a:off x="4848" y="2016"/>
              <a:ext cx="771" cy="680"/>
            </a:xfrm>
            <a:prstGeom prst="rect">
              <a:avLst/>
            </a:prstGeom>
            <a:solidFill>
              <a:srgbClr val="FFFF00"/>
            </a:solidFill>
            <a:ln w="25400" algn="ctr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zh-CN" altLang="en-US" sz="2000" b="1">
                  <a:solidFill>
                    <a:srgbClr val="0000CC"/>
                  </a:solidFill>
                  <a:latin typeface="Courier New" panose="02070309020205020404" pitchFamily="49" charset="0"/>
                </a:rPr>
                <a:t>全局变量</a:t>
              </a:r>
            </a:p>
            <a:p>
              <a:r>
                <a:rPr lang="en-US" altLang="zh-CN" sz="2000" b="1">
                  <a:solidFill>
                    <a:srgbClr val="0000CC"/>
                  </a:solidFill>
                  <a:latin typeface="Courier New" panose="02070309020205020404" pitchFamily="49" charset="0"/>
                </a:rPr>
                <a:t>a,b,x,y</a:t>
              </a:r>
            </a:p>
            <a:p>
              <a:r>
                <a:rPr lang="zh-CN" altLang="en-US" sz="2000" b="1">
                  <a:solidFill>
                    <a:srgbClr val="0000CC"/>
                  </a:solidFill>
                  <a:latin typeface="Courier New" panose="02070309020205020404" pitchFamily="49" charset="0"/>
                </a:rPr>
                <a:t>作用域</a:t>
              </a:r>
            </a:p>
          </p:txBody>
        </p:sp>
      </p:grpSp>
      <p:grpSp>
        <p:nvGrpSpPr>
          <p:cNvPr id="321546" name="Group 10"/>
          <p:cNvGrpSpPr>
            <a:grpSpLocks/>
          </p:cNvGrpSpPr>
          <p:nvPr/>
        </p:nvGrpSpPr>
        <p:grpSpPr bwMode="auto">
          <a:xfrm>
            <a:off x="5638800" y="1773238"/>
            <a:ext cx="1457325" cy="1368425"/>
            <a:chOff x="3552" y="1008"/>
            <a:chExt cx="918" cy="960"/>
          </a:xfrm>
        </p:grpSpPr>
        <p:sp>
          <p:nvSpPr>
            <p:cNvPr id="321547" name="AutoShape 11"/>
            <p:cNvSpPr>
              <a:spLocks/>
            </p:cNvSpPr>
            <p:nvPr/>
          </p:nvSpPr>
          <p:spPr bwMode="auto">
            <a:xfrm flipH="1">
              <a:off x="3552" y="1008"/>
              <a:ext cx="135" cy="960"/>
            </a:xfrm>
            <a:prstGeom prst="leftBrace">
              <a:avLst>
                <a:gd name="adj1" fmla="val 59259"/>
                <a:gd name="adj2" fmla="val 50000"/>
              </a:avLst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48" name="Rectangle 12"/>
            <p:cNvSpPr>
              <a:spLocks noChangeArrowheads="1"/>
            </p:cNvSpPr>
            <p:nvPr/>
          </p:nvSpPr>
          <p:spPr bwMode="auto">
            <a:xfrm>
              <a:off x="3744" y="1248"/>
              <a:ext cx="726" cy="499"/>
            </a:xfrm>
            <a:prstGeom prst="rect">
              <a:avLst/>
            </a:prstGeom>
            <a:solidFill>
              <a:srgbClr val="FFFF00"/>
            </a:solidFill>
            <a:ln w="25400" algn="ctr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zh-CN" altLang="en-US" sz="2000" b="1">
                  <a:solidFill>
                    <a:srgbClr val="0000CC"/>
                  </a:solidFill>
                  <a:latin typeface="Courier New" panose="02070309020205020404" pitchFamily="49" charset="0"/>
                </a:rPr>
                <a:t>形参</a:t>
              </a:r>
              <a:r>
                <a:rPr lang="en-US" altLang="zh-CN" sz="2000" b="1">
                  <a:solidFill>
                    <a:srgbClr val="0000CC"/>
                  </a:solidFill>
                  <a:latin typeface="Courier New" panose="02070309020205020404" pitchFamily="49" charset="0"/>
                </a:rPr>
                <a:t>x,y</a:t>
              </a:r>
            </a:p>
            <a:p>
              <a:r>
                <a:rPr lang="zh-CN" altLang="en-US" sz="2000" b="1">
                  <a:solidFill>
                    <a:srgbClr val="0000CC"/>
                  </a:solidFill>
                  <a:latin typeface="Courier New" panose="02070309020205020404" pitchFamily="49" charset="0"/>
                </a:rPr>
                <a:t>作用域</a:t>
              </a:r>
            </a:p>
          </p:txBody>
        </p:sp>
      </p:grpSp>
      <p:grpSp>
        <p:nvGrpSpPr>
          <p:cNvPr id="321549" name="Group 13"/>
          <p:cNvGrpSpPr>
            <a:grpSpLocks/>
          </p:cNvGrpSpPr>
          <p:nvPr/>
        </p:nvGrpSpPr>
        <p:grpSpPr bwMode="auto">
          <a:xfrm>
            <a:off x="3635375" y="4797425"/>
            <a:ext cx="1625600" cy="1295400"/>
            <a:chOff x="2400" y="2832"/>
            <a:chExt cx="966" cy="1104"/>
          </a:xfrm>
        </p:grpSpPr>
        <p:sp>
          <p:nvSpPr>
            <p:cNvPr id="321550" name="AutoShape 14"/>
            <p:cNvSpPr>
              <a:spLocks/>
            </p:cNvSpPr>
            <p:nvPr/>
          </p:nvSpPr>
          <p:spPr bwMode="auto">
            <a:xfrm flipH="1">
              <a:off x="2400" y="2832"/>
              <a:ext cx="135" cy="1104"/>
            </a:xfrm>
            <a:prstGeom prst="leftBrace">
              <a:avLst>
                <a:gd name="adj1" fmla="val 68148"/>
                <a:gd name="adj2" fmla="val 50000"/>
              </a:avLst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1" name="Rectangle 15"/>
            <p:cNvSpPr>
              <a:spLocks noChangeArrowheads="1"/>
            </p:cNvSpPr>
            <p:nvPr/>
          </p:nvSpPr>
          <p:spPr bwMode="auto">
            <a:xfrm>
              <a:off x="2640" y="3101"/>
              <a:ext cx="726" cy="499"/>
            </a:xfrm>
            <a:prstGeom prst="rect">
              <a:avLst/>
            </a:prstGeom>
            <a:solidFill>
              <a:srgbClr val="FFFF00"/>
            </a:solidFill>
            <a:ln w="25400" algn="ctr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zh-CN" altLang="en-US" sz="2000" b="1">
                  <a:solidFill>
                    <a:srgbClr val="0000CC"/>
                  </a:solidFill>
                  <a:latin typeface="Courier New" panose="02070309020205020404" pitchFamily="49" charset="0"/>
                </a:rPr>
                <a:t>局部变量</a:t>
              </a:r>
            </a:p>
            <a:p>
              <a:r>
                <a:rPr lang="en-US" altLang="zh-CN" sz="2000" b="1">
                  <a:solidFill>
                    <a:srgbClr val="0000CC"/>
                  </a:solidFill>
                  <a:latin typeface="Courier New" panose="02070309020205020404" pitchFamily="49" charset="0"/>
                </a:rPr>
                <a:t>a</a:t>
              </a:r>
              <a:r>
                <a:rPr lang="zh-CN" altLang="en-US" sz="2000" b="1">
                  <a:solidFill>
                    <a:srgbClr val="0000CC"/>
                  </a:solidFill>
                  <a:latin typeface="Courier New" panose="02070309020205020404" pitchFamily="49" charset="0"/>
                </a:rPr>
                <a:t>作用域</a:t>
              </a:r>
            </a:p>
          </p:txBody>
        </p:sp>
      </p:grpSp>
      <p:sp>
        <p:nvSpPr>
          <p:cNvPr id="321552" name="Text Box 16"/>
          <p:cNvSpPr txBox="1">
            <a:spLocks noChangeArrowheads="1"/>
          </p:cNvSpPr>
          <p:nvPr/>
        </p:nvSpPr>
        <p:spPr bwMode="auto">
          <a:xfrm>
            <a:off x="1042988" y="1989138"/>
            <a:ext cx="1995487" cy="8223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Arial" panose="020B0604020202020204" pitchFamily="34" charset="0"/>
              </a:rPr>
              <a:t>extern int c</a:t>
            </a:r>
            <a:r>
              <a:rPr lang="en-US" altLang="zh-CN" sz="2400" b="1">
                <a:latin typeface="Arial" panose="020B0604020202020204" pitchFamily="34" charset="0"/>
              </a:rPr>
              <a:t>;</a:t>
            </a:r>
          </a:p>
          <a:p>
            <a:r>
              <a:rPr lang="en-US" altLang="zh-CN" sz="2400" b="1">
                <a:latin typeface="Arial" panose="020B0604020202020204" pitchFamily="34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c=……</a:t>
            </a:r>
          </a:p>
        </p:txBody>
      </p:sp>
      <p:sp>
        <p:nvSpPr>
          <p:cNvPr id="321553" name="AutoShape 17"/>
          <p:cNvSpPr>
            <a:spLocks/>
          </p:cNvSpPr>
          <p:nvPr/>
        </p:nvSpPr>
        <p:spPr bwMode="auto">
          <a:xfrm>
            <a:off x="3708400" y="1944688"/>
            <a:ext cx="1943100" cy="649287"/>
          </a:xfrm>
          <a:prstGeom prst="borderCallout1">
            <a:avLst>
              <a:gd name="adj1" fmla="val 17602"/>
              <a:gd name="adj2" fmla="val -3921"/>
              <a:gd name="adj3" fmla="val 46454"/>
              <a:gd name="adj4" fmla="val -41667"/>
            </a:avLst>
          </a:prstGeom>
          <a:solidFill>
            <a:srgbClr val="FFFF99"/>
          </a:solidFill>
          <a:ln w="25400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zh-CN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外部变量说明</a:t>
            </a:r>
          </a:p>
          <a:p>
            <a:r>
              <a:rPr lang="zh-CN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扩展</a:t>
            </a:r>
            <a:r>
              <a:rPr lang="en-US" altLang="zh-CN" sz="2000" b="1">
                <a:solidFill>
                  <a:srgbClr val="000000"/>
                </a:solidFill>
              </a:rPr>
              <a:t>c</a:t>
            </a:r>
            <a:r>
              <a:rPr lang="zh-CN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的作用域</a:t>
            </a:r>
          </a:p>
        </p:txBody>
      </p:sp>
      <p:grpSp>
        <p:nvGrpSpPr>
          <p:cNvPr id="321554" name="Group 18"/>
          <p:cNvGrpSpPr>
            <a:grpSpLocks/>
          </p:cNvGrpSpPr>
          <p:nvPr/>
        </p:nvGrpSpPr>
        <p:grpSpPr bwMode="auto">
          <a:xfrm>
            <a:off x="1692275" y="2276475"/>
            <a:ext cx="5476875" cy="3744913"/>
            <a:chOff x="850" y="2115"/>
            <a:chExt cx="4187" cy="1959"/>
          </a:xfrm>
        </p:grpSpPr>
        <p:grpSp>
          <p:nvGrpSpPr>
            <p:cNvPr id="321555" name="Group 19"/>
            <p:cNvGrpSpPr>
              <a:grpSpLocks/>
            </p:cNvGrpSpPr>
            <p:nvPr/>
          </p:nvGrpSpPr>
          <p:grpSpPr bwMode="auto">
            <a:xfrm>
              <a:off x="850" y="2115"/>
              <a:ext cx="3130" cy="1959"/>
              <a:chOff x="850" y="2115"/>
              <a:chExt cx="3130" cy="1959"/>
            </a:xfrm>
          </p:grpSpPr>
          <p:sp>
            <p:nvSpPr>
              <p:cNvPr id="321556" name="Line 20"/>
              <p:cNvSpPr>
                <a:spLocks noChangeShapeType="1"/>
              </p:cNvSpPr>
              <p:nvPr/>
            </p:nvSpPr>
            <p:spPr bwMode="auto">
              <a:xfrm>
                <a:off x="1832" y="2115"/>
                <a:ext cx="2145" cy="671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1557" name="Line 21"/>
              <p:cNvSpPr>
                <a:spLocks noChangeShapeType="1"/>
              </p:cNvSpPr>
              <p:nvPr/>
            </p:nvSpPr>
            <p:spPr bwMode="auto">
              <a:xfrm>
                <a:off x="3980" y="2790"/>
                <a:ext cx="0" cy="127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1558" name="Line 22"/>
              <p:cNvSpPr>
                <a:spLocks noChangeShapeType="1"/>
              </p:cNvSpPr>
              <p:nvPr/>
            </p:nvSpPr>
            <p:spPr bwMode="auto">
              <a:xfrm flipH="1">
                <a:off x="850" y="4074"/>
                <a:ext cx="3130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 type="stealth" w="lg" len="lg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1559" name="Rectangle 23"/>
            <p:cNvSpPr>
              <a:spLocks noChangeArrowheads="1"/>
            </p:cNvSpPr>
            <p:nvPr/>
          </p:nvSpPr>
          <p:spPr bwMode="auto">
            <a:xfrm>
              <a:off x="3960" y="2884"/>
              <a:ext cx="1077" cy="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zh-CN" altLang="en-US" sz="2400" b="1">
                  <a:solidFill>
                    <a:srgbClr val="0000FF"/>
                  </a:solidFill>
                  <a:ea typeface="楷体_GB2312" pitchFamily="49" charset="-122"/>
                </a:rPr>
                <a:t>说明后</a:t>
              </a:r>
              <a:r>
                <a:rPr kumimoji="1" lang="en-US" altLang="zh-CN" sz="2400" b="1">
                  <a:solidFill>
                    <a:srgbClr val="0000FF"/>
                  </a:solidFill>
                  <a:ea typeface="楷体_GB2312" pitchFamily="49" charset="-122"/>
                </a:rPr>
                <a:t>c</a:t>
              </a:r>
            </a:p>
            <a:p>
              <a:r>
                <a:rPr kumimoji="1" lang="zh-CN" altLang="en-US" sz="2400" b="1">
                  <a:solidFill>
                    <a:srgbClr val="0000FF"/>
                  </a:solidFill>
                  <a:ea typeface="楷体_GB2312" pitchFamily="49" charset="-122"/>
                </a:rPr>
                <a:t>的作用域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3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3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3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2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2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52" grpId="0" animBg="1"/>
      <p:bldP spid="32155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变量的存储类型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496300" cy="4752975"/>
          </a:xfrm>
          <a:noFill/>
        </p:spPr>
        <p:txBody>
          <a:bodyPr tIns="0" bIns="0"/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zh-CN" altLang="en-US" smtClean="0">
                <a:latin typeface="楷体_GB2312" pitchFamily="49" charset="-122"/>
                <a:ea typeface="楷体_GB2312" pitchFamily="49" charset="-122"/>
              </a:rPr>
              <a:t>变量的属性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zh-CN" altLang="en-US" smtClean="0">
                <a:latin typeface="楷体_GB2312" pitchFamily="49" charset="-122"/>
                <a:ea typeface="楷体_GB2312" pitchFamily="49" charset="-122"/>
              </a:rPr>
              <a:t>① </a:t>
            </a:r>
            <a:r>
              <a:rPr kumimoji="1" lang="zh-CN" altLang="en-US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数据类型：</a:t>
            </a:r>
            <a:r>
              <a:rPr kumimoji="1" lang="zh-CN" altLang="en-US" smtClean="0">
                <a:latin typeface="楷体_GB2312" pitchFamily="49" charset="-122"/>
                <a:ea typeface="楷体_GB2312" pitchFamily="49" charset="-122"/>
              </a:rPr>
              <a:t>变量所持有的数据的性质。规定了变量分配的存储单元、取值范围和可参与的运算。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zh-CN" altLang="en-US" smtClean="0">
                <a:latin typeface="楷体_GB2312" pitchFamily="49" charset="-122"/>
                <a:ea typeface="楷体_GB2312" pitchFamily="49" charset="-122"/>
              </a:rPr>
              <a:t>② </a:t>
            </a:r>
            <a:r>
              <a:rPr kumimoji="1" lang="zh-CN" altLang="en-US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存储类型</a:t>
            </a:r>
            <a:r>
              <a:rPr kumimoji="1" lang="en-US" altLang="zh-CN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en-US" altLang="zh-CN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mtClean="0">
                <a:latin typeface="楷体_GB2312" pitchFamily="49" charset="-122"/>
                <a:ea typeface="楷体_GB2312" pitchFamily="49" charset="-122"/>
              </a:rPr>
              <a:t>规定了变量的存储方式，分为</a:t>
            </a:r>
            <a:r>
              <a:rPr kumimoji="1" lang="zh-CN" altLang="en-US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静态存储</a:t>
            </a:r>
            <a:r>
              <a:rPr kumimoji="1" lang="zh-CN" altLang="en-US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动态存储</a:t>
            </a:r>
            <a:r>
              <a:rPr kumimoji="1" lang="zh-CN" altLang="en-US" smtClean="0">
                <a:latin typeface="楷体_GB2312" pitchFamily="49" charset="-122"/>
                <a:ea typeface="楷体_GB2312" pitchFamily="49" charset="-122"/>
              </a:rPr>
              <a:t>两种。决定了变量的生存期。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kumimoji="1" lang="zh-CN" altLang="en-US" smtClean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静态存储变量</a:t>
            </a:r>
            <a:r>
              <a:rPr kumimoji="1" lang="zh-CN" altLang="en-US" smtClean="0">
                <a:latin typeface="楷体_GB2312" pitchFamily="49" charset="-122"/>
                <a:ea typeface="楷体_GB2312" pitchFamily="49" charset="-122"/>
              </a:rPr>
              <a:t>是指在程序运行期间由系统分配固定的内存单元，直至整个程序结束内存空间才被释放。</a:t>
            </a:r>
            <a:r>
              <a:rPr kumimoji="1"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生存期为整个程序</a:t>
            </a:r>
            <a:endParaRPr kumimoji="1"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kumimoji="1" lang="zh-CN" altLang="en-US" smtClean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动态存储变量</a:t>
            </a:r>
            <a:r>
              <a:rPr kumimoji="1" lang="zh-CN" altLang="en-US" smtClean="0">
                <a:latin typeface="楷体_GB2312" pitchFamily="49" charset="-122"/>
                <a:ea typeface="楷体_GB2312" pitchFamily="49" charset="-122"/>
              </a:rPr>
              <a:t>是在程序运行期间根据需要进行动态分配内存单元，使用完毕立即释放。</a:t>
            </a:r>
            <a:r>
              <a:rPr kumimoji="1"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生存期为</a:t>
            </a:r>
            <a:r>
              <a:rPr kumimoji="1"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函数调用期间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0" smtClean="0"/>
              <a:t>C</a:t>
            </a:r>
            <a:r>
              <a:rPr lang="zh-CN" altLang="en-US" sz="3600" b="0" smtClean="0"/>
              <a:t>程序概述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184775"/>
          </a:xfrm>
        </p:spPr>
        <p:txBody>
          <a:bodyPr/>
          <a:lstStyle/>
          <a:p>
            <a:pPr marL="495300" indent="-495300">
              <a:lnSpc>
                <a:spcPct val="110000"/>
              </a:lnSpc>
              <a:spcBef>
                <a:spcPct val="10000"/>
              </a:spcBef>
            </a:pPr>
            <a:r>
              <a:rPr kumimoji="1" lang="zh-CN" altLang="en-US" smtClean="0">
                <a:latin typeface="楷体_GB2312" pitchFamily="49" charset="-122"/>
                <a:ea typeface="黑体" panose="02010609060101010101" pitchFamily="49" charset="-122"/>
              </a:rPr>
              <a:t>一、</a:t>
            </a:r>
            <a:r>
              <a:rPr kumimoji="1" lang="zh-CN" altLang="en-US" smtClean="0">
                <a:ea typeface="黑体" panose="02010609060101010101" pitchFamily="49" charset="-122"/>
              </a:rPr>
              <a:t>程序的模块化</a:t>
            </a:r>
          </a:p>
          <a:p>
            <a:pPr marL="495300" indent="-495300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黑体" panose="02010609060101010101" pitchFamily="49" charset="-122"/>
              </a:rPr>
              <a:t>基本思想</a:t>
            </a:r>
            <a:r>
              <a:rPr lang="zh-CN" altLang="en-US" sz="2400" smtClean="0">
                <a:latin typeface="楷体_GB2312" pitchFamily="49" charset="-122"/>
                <a:ea typeface="黑体" panose="02010609060101010101" pitchFamily="49" charset="-122"/>
              </a:rPr>
              <a:t>：将一个大的程序按功能分割成一些小模块</a:t>
            </a:r>
          </a:p>
          <a:p>
            <a:pPr marL="495300" indent="-495300">
              <a:lnSpc>
                <a:spcPct val="110000"/>
              </a:lnSpc>
              <a:spcBef>
                <a:spcPct val="10000"/>
              </a:spcBef>
            </a:pPr>
            <a:r>
              <a:rPr kumimoji="1" lang="zh-CN" altLang="zh-CN" sz="2400" smtClean="0">
                <a:latin typeface="楷体_GB2312" pitchFamily="49" charset="-122"/>
                <a:ea typeface="黑体" panose="02010609060101010101" pitchFamily="49" charset="-122"/>
              </a:rPr>
              <a:t>模块化程序结构</a:t>
            </a:r>
            <a:r>
              <a:rPr kumimoji="1" lang="zh-CN" altLang="en-US" sz="2400" smtClean="0">
                <a:latin typeface="楷体_GB2312" pitchFamily="49" charset="-122"/>
                <a:ea typeface="黑体" panose="02010609060101010101" pitchFamily="49" charset="-122"/>
              </a:rPr>
              <a:t>。</a:t>
            </a:r>
            <a:endParaRPr kumimoji="1" lang="en-US" altLang="zh-CN" sz="2400" smtClean="0">
              <a:latin typeface="楷体_GB2312" pitchFamily="49" charset="-122"/>
              <a:ea typeface="黑体" panose="02010609060101010101" pitchFamily="49" charset="-122"/>
            </a:endParaRPr>
          </a:p>
          <a:p>
            <a:pPr marL="495300" indent="-495300">
              <a:lnSpc>
                <a:spcPct val="110000"/>
              </a:lnSpc>
              <a:spcBef>
                <a:spcPct val="10000"/>
              </a:spcBef>
            </a:pPr>
            <a:endParaRPr kumimoji="1" lang="zh-CN" altLang="en-US" sz="2400" smtClean="0">
              <a:latin typeface="楷体_GB2312" pitchFamily="49" charset="-122"/>
              <a:ea typeface="黑体" panose="02010609060101010101" pitchFamily="49" charset="-122"/>
            </a:endParaRPr>
          </a:p>
          <a:p>
            <a:pPr marL="495300" indent="-495300">
              <a:lnSpc>
                <a:spcPct val="110000"/>
              </a:lnSpc>
              <a:spcBef>
                <a:spcPct val="10000"/>
              </a:spcBef>
            </a:pPr>
            <a:endParaRPr kumimoji="1" lang="zh-CN" altLang="en-US" smtClean="0">
              <a:latin typeface="楷体_GB2312" pitchFamily="49" charset="-122"/>
              <a:ea typeface="黑体" panose="02010609060101010101" pitchFamily="49" charset="-122"/>
            </a:endParaRPr>
          </a:p>
          <a:p>
            <a:pPr marL="495300" indent="-495300">
              <a:lnSpc>
                <a:spcPct val="110000"/>
              </a:lnSpc>
              <a:spcBef>
                <a:spcPct val="10000"/>
              </a:spcBef>
            </a:pPr>
            <a:endParaRPr lang="zh-CN" altLang="en-US" smtClean="0">
              <a:latin typeface="楷体_GB2312" pitchFamily="49" charset="-122"/>
              <a:ea typeface="黑体" panose="02010609060101010101" pitchFamily="49" charset="-122"/>
            </a:endParaRPr>
          </a:p>
          <a:p>
            <a:pPr marL="914400" lvl="1" indent="-457200">
              <a:lnSpc>
                <a:spcPct val="110000"/>
              </a:lnSpc>
              <a:spcBef>
                <a:spcPct val="10000"/>
              </a:spcBef>
            </a:pPr>
            <a:endParaRPr lang="zh-CN" altLang="en-US" smtClean="0">
              <a:latin typeface="楷体_GB2312" pitchFamily="49" charset="-122"/>
              <a:ea typeface="黑体" panose="02010609060101010101" pitchFamily="49" charset="-122"/>
            </a:endParaRPr>
          </a:p>
          <a:p>
            <a:pPr marL="495300" indent="-495300">
              <a:lnSpc>
                <a:spcPct val="110000"/>
              </a:lnSpc>
              <a:spcBef>
                <a:spcPct val="10000"/>
              </a:spcBef>
            </a:pPr>
            <a:r>
              <a:rPr kumimoji="1" lang="zh-CN" altLang="en-US" sz="2400" smtClean="0">
                <a:solidFill>
                  <a:srgbClr val="0000FF"/>
                </a:solidFill>
                <a:latin typeface="楷体_GB2312" pitchFamily="49" charset="-122"/>
                <a:ea typeface="黑体" panose="02010609060101010101" pitchFamily="49" charset="-122"/>
              </a:rPr>
              <a:t>模块</a:t>
            </a:r>
            <a:r>
              <a:rPr kumimoji="1" lang="zh-CN" altLang="zh-CN" sz="2400" smtClean="0">
                <a:solidFill>
                  <a:srgbClr val="0000FF"/>
                </a:solidFill>
                <a:latin typeface="楷体_GB2312" pitchFamily="49" charset="-122"/>
                <a:ea typeface="黑体" panose="02010609060101010101" pitchFamily="49" charset="-122"/>
              </a:rPr>
              <a:t>化程序设计方法</a:t>
            </a:r>
            <a:r>
              <a:rPr kumimoji="1" lang="zh-CN" altLang="en-US" sz="2400" smtClean="0">
                <a:solidFill>
                  <a:srgbClr val="0000FF"/>
                </a:solidFill>
                <a:latin typeface="楷体_GB2312" pitchFamily="49" charset="-122"/>
                <a:ea typeface="黑体" panose="02010609060101010101" pitchFamily="49" charset="-122"/>
              </a:rPr>
              <a:t>：</a:t>
            </a:r>
            <a:r>
              <a:rPr kumimoji="1" lang="zh-CN" altLang="zh-CN" sz="2400" smtClean="0">
                <a:latin typeface="楷体_GB2312" pitchFamily="49" charset="-122"/>
                <a:ea typeface="黑体" panose="02010609060101010101" pitchFamily="49" charset="-122"/>
              </a:rPr>
              <a:t>采用</a:t>
            </a:r>
            <a:r>
              <a:rPr kumimoji="1" lang="zh-CN" altLang="zh-CN" sz="2400" smtClean="0">
                <a:solidFill>
                  <a:srgbClr val="0000FF"/>
                </a:solidFill>
                <a:latin typeface="楷体_GB2312" pitchFamily="49" charset="-122"/>
                <a:ea typeface="黑体" panose="02010609060101010101" pitchFamily="49" charset="-122"/>
              </a:rPr>
              <a:t>自顶向下</a:t>
            </a:r>
            <a:r>
              <a:rPr kumimoji="1" lang="zh-CN" altLang="zh-CN" sz="2400" smtClean="0">
                <a:latin typeface="楷体_GB2312" pitchFamily="49" charset="-122"/>
                <a:ea typeface="黑体" panose="02010609060101010101" pitchFamily="49" charset="-122"/>
              </a:rPr>
              <a:t>，</a:t>
            </a:r>
            <a:r>
              <a:rPr kumimoji="1" lang="zh-CN" altLang="zh-CN" sz="2400" smtClean="0">
                <a:solidFill>
                  <a:srgbClr val="0000FF"/>
                </a:solidFill>
                <a:latin typeface="楷体_GB2312" pitchFamily="49" charset="-122"/>
                <a:ea typeface="黑体" panose="02010609060101010101" pitchFamily="49" charset="-122"/>
              </a:rPr>
              <a:t>逐步求精</a:t>
            </a:r>
            <a:r>
              <a:rPr kumimoji="1" lang="zh-CN" altLang="zh-CN" sz="2400" smtClean="0">
                <a:latin typeface="楷体_GB2312" pitchFamily="49" charset="-122"/>
                <a:ea typeface="黑体" panose="02010609060101010101" pitchFamily="49" charset="-122"/>
              </a:rPr>
              <a:t>和</a:t>
            </a:r>
            <a:r>
              <a:rPr kumimoji="1" lang="zh-CN" altLang="zh-CN" sz="2400" smtClean="0">
                <a:solidFill>
                  <a:srgbClr val="0000FF"/>
                </a:solidFill>
                <a:latin typeface="楷体_GB2312" pitchFamily="49" charset="-122"/>
                <a:ea typeface="黑体" panose="02010609060101010101" pitchFamily="49" charset="-122"/>
              </a:rPr>
              <a:t>模块化</a:t>
            </a:r>
            <a:r>
              <a:rPr kumimoji="1" lang="zh-CN" altLang="zh-CN" sz="2400" smtClean="0">
                <a:latin typeface="楷体_GB2312" pitchFamily="49" charset="-122"/>
                <a:ea typeface="黑体" panose="02010609060101010101" pitchFamily="49" charset="-122"/>
              </a:rPr>
              <a:t>来进行程序设计。将程序自上而下按功能分解成若干模块，这些模块组成完整的程序</a:t>
            </a:r>
            <a:r>
              <a:rPr kumimoji="1" lang="zh-CN" altLang="en-US" sz="2400" smtClean="0">
                <a:latin typeface="楷体_GB2312" pitchFamily="49" charset="-122"/>
                <a:ea typeface="黑体" panose="02010609060101010101" pitchFamily="49" charset="-122"/>
              </a:rPr>
              <a:t>。</a:t>
            </a:r>
            <a:endParaRPr lang="zh-CN" altLang="en-US" sz="2400" smtClean="0">
              <a:latin typeface="楷体_GB2312" pitchFamily="49" charset="-122"/>
              <a:ea typeface="黑体" panose="02010609060101010101" pitchFamily="49" charset="-122"/>
            </a:endParaRPr>
          </a:p>
          <a:p>
            <a:pPr marL="495300" indent="-495300">
              <a:lnSpc>
                <a:spcPct val="110000"/>
              </a:lnSpc>
              <a:spcBef>
                <a:spcPct val="10000"/>
              </a:spcBef>
            </a:pPr>
            <a:endParaRPr lang="zh-CN" altLang="en-US" sz="2400" smtClean="0">
              <a:latin typeface="楷体_GB2312" pitchFamily="49" charset="-122"/>
              <a:ea typeface="黑体" panose="02010609060101010101" pitchFamily="49" charset="-122"/>
            </a:endParaRPr>
          </a:p>
        </p:txBody>
      </p:sp>
      <p:grpSp>
        <p:nvGrpSpPr>
          <p:cNvPr id="266244" name="Group 4"/>
          <p:cNvGrpSpPr>
            <a:grpSpLocks/>
          </p:cNvGrpSpPr>
          <p:nvPr/>
        </p:nvGrpSpPr>
        <p:grpSpPr bwMode="auto">
          <a:xfrm>
            <a:off x="2916238" y="2349500"/>
            <a:ext cx="5715000" cy="2057400"/>
            <a:chOff x="144" y="1476"/>
            <a:chExt cx="3024" cy="1584"/>
          </a:xfrm>
        </p:grpSpPr>
        <p:sp>
          <p:nvSpPr>
            <p:cNvPr id="266245" name="Rectangle 5"/>
            <p:cNvSpPr>
              <a:spLocks noChangeArrowheads="1"/>
            </p:cNvSpPr>
            <p:nvPr/>
          </p:nvSpPr>
          <p:spPr bwMode="auto">
            <a:xfrm>
              <a:off x="768" y="2100"/>
              <a:ext cx="720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zh-CN" sz="2400" b="1">
                  <a:solidFill>
                    <a:srgbClr val="0033CC"/>
                  </a:solidFill>
                  <a:latin typeface="楷体_GB2312" pitchFamily="49" charset="-122"/>
                  <a:ea typeface="楷体_GB2312" pitchFamily="49" charset="-122"/>
                </a:rPr>
                <a:t>模块1</a:t>
              </a:r>
              <a:endParaRPr kumimoji="1" lang="en-US" altLang="zh-CN" sz="24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66246" name="Rectangle 6"/>
            <p:cNvSpPr>
              <a:spLocks noChangeArrowheads="1"/>
            </p:cNvSpPr>
            <p:nvPr/>
          </p:nvSpPr>
          <p:spPr bwMode="auto">
            <a:xfrm>
              <a:off x="1392" y="1476"/>
              <a:ext cx="720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zh-CN" sz="2400" b="1">
                  <a:solidFill>
                    <a:srgbClr val="0033CC"/>
                  </a:solidFill>
                  <a:latin typeface="楷体_GB2312" pitchFamily="49" charset="-122"/>
                  <a:ea typeface="楷体_GB2312" pitchFamily="49" charset="-122"/>
                </a:rPr>
                <a:t>主模块</a:t>
              </a:r>
              <a:endParaRPr kumimoji="1" lang="zh-CN" altLang="en-US" sz="24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66247" name="Rectangle 7"/>
            <p:cNvSpPr>
              <a:spLocks noChangeArrowheads="1"/>
            </p:cNvSpPr>
            <p:nvPr/>
          </p:nvSpPr>
          <p:spPr bwMode="auto">
            <a:xfrm>
              <a:off x="144" y="2724"/>
              <a:ext cx="720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zh-CN" sz="2400" b="1">
                  <a:solidFill>
                    <a:srgbClr val="0033CC"/>
                  </a:solidFill>
                  <a:latin typeface="楷体_GB2312" pitchFamily="49" charset="-122"/>
                  <a:ea typeface="楷体_GB2312" pitchFamily="49" charset="-122"/>
                </a:rPr>
                <a:t>模块11</a:t>
              </a:r>
              <a:endParaRPr kumimoji="1" lang="en-US" altLang="zh-CN" sz="24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66248" name="Rectangle 8"/>
            <p:cNvSpPr>
              <a:spLocks noChangeArrowheads="1"/>
            </p:cNvSpPr>
            <p:nvPr/>
          </p:nvSpPr>
          <p:spPr bwMode="auto">
            <a:xfrm>
              <a:off x="2016" y="2100"/>
              <a:ext cx="720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zh-CN" sz="2400" b="1">
                  <a:solidFill>
                    <a:srgbClr val="0033CC"/>
                  </a:solidFill>
                  <a:latin typeface="楷体_GB2312" pitchFamily="49" charset="-122"/>
                  <a:ea typeface="楷体_GB2312" pitchFamily="49" charset="-122"/>
                </a:rPr>
                <a:t>模块2</a:t>
              </a:r>
              <a:endParaRPr kumimoji="1" lang="en-US" altLang="zh-CN" sz="24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66249" name="Rectangle 9"/>
            <p:cNvSpPr>
              <a:spLocks noChangeArrowheads="1"/>
            </p:cNvSpPr>
            <p:nvPr/>
          </p:nvSpPr>
          <p:spPr bwMode="auto">
            <a:xfrm>
              <a:off x="1488" y="2724"/>
              <a:ext cx="720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zh-CN" sz="2400" b="1">
                  <a:solidFill>
                    <a:srgbClr val="0033CC"/>
                  </a:solidFill>
                  <a:latin typeface="楷体_GB2312" pitchFamily="49" charset="-122"/>
                  <a:ea typeface="楷体_GB2312" pitchFamily="49" charset="-122"/>
                </a:rPr>
                <a:t>模块21</a:t>
              </a:r>
              <a:endParaRPr kumimoji="1" lang="en-US" altLang="zh-CN" sz="24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66250" name="Rectangle 10"/>
            <p:cNvSpPr>
              <a:spLocks noChangeArrowheads="1"/>
            </p:cNvSpPr>
            <p:nvPr/>
          </p:nvSpPr>
          <p:spPr bwMode="auto">
            <a:xfrm>
              <a:off x="2448" y="2724"/>
              <a:ext cx="720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zh-CN" sz="2400" b="1">
                  <a:solidFill>
                    <a:srgbClr val="0033CC"/>
                  </a:solidFill>
                  <a:latin typeface="楷体_GB2312" pitchFamily="49" charset="-122"/>
                  <a:ea typeface="楷体_GB2312" pitchFamily="49" charset="-122"/>
                </a:rPr>
                <a:t>模块22</a:t>
              </a:r>
              <a:endParaRPr kumimoji="1" lang="en-US" altLang="zh-CN" sz="24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66251" name="Line 11"/>
            <p:cNvSpPr>
              <a:spLocks noChangeShapeType="1"/>
            </p:cNvSpPr>
            <p:nvPr/>
          </p:nvSpPr>
          <p:spPr bwMode="auto">
            <a:xfrm flipH="1">
              <a:off x="1248" y="1811"/>
              <a:ext cx="288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252" name="Line 12"/>
            <p:cNvSpPr>
              <a:spLocks noChangeShapeType="1"/>
            </p:cNvSpPr>
            <p:nvPr/>
          </p:nvSpPr>
          <p:spPr bwMode="auto">
            <a:xfrm flipH="1">
              <a:off x="575" y="2437"/>
              <a:ext cx="288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253" name="Line 13"/>
            <p:cNvSpPr>
              <a:spLocks noChangeShapeType="1"/>
            </p:cNvSpPr>
            <p:nvPr/>
          </p:nvSpPr>
          <p:spPr bwMode="auto">
            <a:xfrm flipH="1">
              <a:off x="1872" y="2436"/>
              <a:ext cx="288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254" name="Line 14"/>
            <p:cNvSpPr>
              <a:spLocks noChangeShapeType="1"/>
            </p:cNvSpPr>
            <p:nvPr/>
          </p:nvSpPr>
          <p:spPr bwMode="auto">
            <a:xfrm>
              <a:off x="1968" y="1812"/>
              <a:ext cx="384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255" name="Line 15"/>
            <p:cNvSpPr>
              <a:spLocks noChangeShapeType="1"/>
            </p:cNvSpPr>
            <p:nvPr/>
          </p:nvSpPr>
          <p:spPr bwMode="auto">
            <a:xfrm>
              <a:off x="2448" y="2436"/>
              <a:ext cx="384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256" name="Line 16"/>
            <p:cNvSpPr>
              <a:spLocks noChangeShapeType="1"/>
            </p:cNvSpPr>
            <p:nvPr/>
          </p:nvSpPr>
          <p:spPr bwMode="auto">
            <a:xfrm>
              <a:off x="1296" y="2436"/>
              <a:ext cx="384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257" name="Line 17"/>
            <p:cNvSpPr>
              <a:spLocks noChangeShapeType="1"/>
            </p:cNvSpPr>
            <p:nvPr/>
          </p:nvSpPr>
          <p:spPr bwMode="auto">
            <a:xfrm>
              <a:off x="864" y="2916"/>
              <a:ext cx="6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6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变量的存储类型</a:t>
            </a:r>
          </a:p>
        </p:txBody>
      </p:sp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468313" y="1052513"/>
            <a:ext cx="83169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一个</a:t>
            </a:r>
            <a:r>
              <a:rPr kumimoji="1"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语言程序在执行时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内存被分为两大块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zh-CN" altLang="en-US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一块是系统区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，用于存放操作系统等内容，</a:t>
            </a:r>
            <a:r>
              <a:rPr kumimoji="1" lang="zh-CN" altLang="en-US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另一块是用户区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，用来存放被执行的用户程序及数据 </a:t>
            </a:r>
          </a:p>
        </p:txBody>
      </p:sp>
      <p:grpSp>
        <p:nvGrpSpPr>
          <p:cNvPr id="323588" name="Group 4"/>
          <p:cNvGrpSpPr>
            <a:grpSpLocks/>
          </p:cNvGrpSpPr>
          <p:nvPr/>
        </p:nvGrpSpPr>
        <p:grpSpPr bwMode="auto">
          <a:xfrm>
            <a:off x="3059113" y="2413000"/>
            <a:ext cx="3184525" cy="3024188"/>
            <a:chOff x="657" y="981"/>
            <a:chExt cx="2006" cy="1905"/>
          </a:xfrm>
        </p:grpSpPr>
        <p:grpSp>
          <p:nvGrpSpPr>
            <p:cNvPr id="323589" name="Group 5"/>
            <p:cNvGrpSpPr>
              <a:grpSpLocks/>
            </p:cNvGrpSpPr>
            <p:nvPr/>
          </p:nvGrpSpPr>
          <p:grpSpPr bwMode="auto">
            <a:xfrm>
              <a:off x="657" y="981"/>
              <a:ext cx="1155" cy="1905"/>
              <a:chOff x="5577" y="10488"/>
              <a:chExt cx="1800" cy="2496"/>
            </a:xfrm>
          </p:grpSpPr>
          <p:sp>
            <p:nvSpPr>
              <p:cNvPr id="323590" name="AutoShape 6"/>
              <p:cNvSpPr>
                <a:spLocks noChangeArrowheads="1"/>
              </p:cNvSpPr>
              <p:nvPr/>
            </p:nvSpPr>
            <p:spPr bwMode="auto">
              <a:xfrm>
                <a:off x="5577" y="10488"/>
                <a:ext cx="1800" cy="2496"/>
              </a:xfrm>
              <a:prstGeom prst="foldedCorner">
                <a:avLst>
                  <a:gd name="adj" fmla="val 13745"/>
                </a:avLst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FFFFF"/>
                  </a:gs>
                </a:gsLst>
                <a:lin ang="5400000" scaled="1"/>
              </a:gradFill>
              <a:ln w="38100">
                <a:solidFill>
                  <a:srgbClr val="008000"/>
                </a:solidFill>
                <a:round/>
                <a:headEnd type="none" w="lg" len="lg"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lIns="90000" tIns="46800" rIns="90000" bIns="46800" anchor="ctr"/>
              <a:lstStyle/>
              <a:p>
                <a:pPr algn="ctr"/>
                <a:endParaRPr kumimoji="1" lang="zh-CN" altLang="en-US" sz="2400" b="1"/>
              </a:p>
            </p:txBody>
          </p:sp>
          <p:sp>
            <p:nvSpPr>
              <p:cNvPr id="323591" name="Line 7"/>
              <p:cNvSpPr>
                <a:spLocks noChangeShapeType="1"/>
              </p:cNvSpPr>
              <p:nvPr/>
            </p:nvSpPr>
            <p:spPr bwMode="auto">
              <a:xfrm>
                <a:off x="5577" y="11343"/>
                <a:ext cx="180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3592" name="Line 8"/>
              <p:cNvSpPr>
                <a:spLocks noChangeShapeType="1"/>
              </p:cNvSpPr>
              <p:nvPr/>
            </p:nvSpPr>
            <p:spPr bwMode="auto">
              <a:xfrm>
                <a:off x="5577" y="11688"/>
                <a:ext cx="180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prstDash val="dash"/>
                <a:round/>
                <a:headEnd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3593" name="Line 9"/>
              <p:cNvSpPr>
                <a:spLocks noChangeShapeType="1"/>
              </p:cNvSpPr>
              <p:nvPr/>
            </p:nvSpPr>
            <p:spPr bwMode="auto">
              <a:xfrm>
                <a:off x="5577" y="12405"/>
                <a:ext cx="180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3594" name="Line 10"/>
              <p:cNvSpPr>
                <a:spLocks noChangeShapeType="1"/>
              </p:cNvSpPr>
              <p:nvPr/>
            </p:nvSpPr>
            <p:spPr bwMode="auto">
              <a:xfrm>
                <a:off x="5577" y="12048"/>
                <a:ext cx="180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prstDash val="dash"/>
                <a:round/>
                <a:headEnd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3595" name="Text Box 11"/>
            <p:cNvSpPr txBox="1">
              <a:spLocks noChangeArrowheads="1"/>
            </p:cNvSpPr>
            <p:nvPr/>
          </p:nvSpPr>
          <p:spPr bwMode="auto">
            <a:xfrm>
              <a:off x="814" y="1617"/>
              <a:ext cx="1003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zh-CN" altLang="en-US" sz="20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程 序 区</a:t>
              </a:r>
            </a:p>
          </p:txBody>
        </p:sp>
        <p:sp>
          <p:nvSpPr>
            <p:cNvPr id="323596" name="Text Box 12"/>
            <p:cNvSpPr txBox="1">
              <a:spLocks noChangeArrowheads="1"/>
            </p:cNvSpPr>
            <p:nvPr/>
          </p:nvSpPr>
          <p:spPr bwMode="auto">
            <a:xfrm>
              <a:off x="793" y="1897"/>
              <a:ext cx="997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zh-CN" altLang="en-US" sz="2000" b="1">
                  <a:solidFill>
                    <a:srgbClr val="CC0099"/>
                  </a:solidFill>
                  <a:ea typeface="楷体_GB2312" pitchFamily="49" charset="-122"/>
                </a:rPr>
                <a:t>静态存储区</a:t>
              </a:r>
            </a:p>
          </p:txBody>
        </p:sp>
        <p:sp>
          <p:nvSpPr>
            <p:cNvPr id="323597" name="Text Box 13"/>
            <p:cNvSpPr txBox="1">
              <a:spLocks noChangeArrowheads="1"/>
            </p:cNvSpPr>
            <p:nvPr/>
          </p:nvSpPr>
          <p:spPr bwMode="auto">
            <a:xfrm>
              <a:off x="793" y="2169"/>
              <a:ext cx="997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zh-CN" altLang="en-US" sz="2000" b="1">
                  <a:solidFill>
                    <a:schemeClr val="hlink"/>
                  </a:solidFill>
                  <a:ea typeface="楷体_GB2312" pitchFamily="49" charset="-122"/>
                </a:rPr>
                <a:t>动态存储区</a:t>
              </a:r>
            </a:p>
          </p:txBody>
        </p:sp>
        <p:sp>
          <p:nvSpPr>
            <p:cNvPr id="323598" name="Text Box 14"/>
            <p:cNvSpPr txBox="1">
              <a:spLocks noChangeArrowheads="1"/>
            </p:cNvSpPr>
            <p:nvPr/>
          </p:nvSpPr>
          <p:spPr bwMode="auto">
            <a:xfrm>
              <a:off x="757" y="1132"/>
              <a:ext cx="951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zh-CN" altLang="en-US" sz="2000" b="1">
                  <a:solidFill>
                    <a:schemeClr val="accent2"/>
                  </a:solidFill>
                  <a:ea typeface="楷体_GB2312" pitchFamily="49" charset="-122"/>
                </a:rPr>
                <a:t>操作系统等</a:t>
              </a:r>
            </a:p>
          </p:txBody>
        </p:sp>
        <p:sp>
          <p:nvSpPr>
            <p:cNvPr id="323599" name="AutoShape 15"/>
            <p:cNvSpPr>
              <a:spLocks/>
            </p:cNvSpPr>
            <p:nvPr/>
          </p:nvSpPr>
          <p:spPr bwMode="auto">
            <a:xfrm>
              <a:off x="1866" y="1018"/>
              <a:ext cx="115" cy="593"/>
            </a:xfrm>
            <a:prstGeom prst="rightBrace">
              <a:avLst>
                <a:gd name="adj1" fmla="val 42971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600" name="Text Box 16"/>
            <p:cNvSpPr txBox="1">
              <a:spLocks noChangeArrowheads="1"/>
            </p:cNvSpPr>
            <p:nvPr/>
          </p:nvSpPr>
          <p:spPr bwMode="auto">
            <a:xfrm>
              <a:off x="1897" y="1146"/>
              <a:ext cx="766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2000" b="1">
                  <a:solidFill>
                    <a:schemeClr val="accent2"/>
                  </a:solidFill>
                  <a:latin typeface="宋体" panose="02010600030101010101" pitchFamily="2" charset="-122"/>
                  <a:ea typeface="楷体_GB2312" pitchFamily="49" charset="-122"/>
                </a:rPr>
                <a:t>系统区</a:t>
              </a:r>
            </a:p>
          </p:txBody>
        </p:sp>
        <p:sp>
          <p:nvSpPr>
            <p:cNvPr id="323601" name="AutoShape 17"/>
            <p:cNvSpPr>
              <a:spLocks/>
            </p:cNvSpPr>
            <p:nvPr/>
          </p:nvSpPr>
          <p:spPr bwMode="auto">
            <a:xfrm>
              <a:off x="1866" y="1682"/>
              <a:ext cx="115" cy="739"/>
            </a:xfrm>
            <a:prstGeom prst="rightBrace">
              <a:avLst>
                <a:gd name="adj1" fmla="val 53551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602" name="Text Box 18"/>
            <p:cNvSpPr txBox="1">
              <a:spLocks noChangeArrowheads="1"/>
            </p:cNvSpPr>
            <p:nvPr/>
          </p:nvSpPr>
          <p:spPr bwMode="auto">
            <a:xfrm>
              <a:off x="1933" y="1895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2000" b="1">
                  <a:solidFill>
                    <a:srgbClr val="CC0000"/>
                  </a:solidFill>
                  <a:latin typeface="楷体_GB2312" pitchFamily="49" charset="-122"/>
                  <a:ea typeface="楷体_GB2312" pitchFamily="49" charset="-122"/>
                </a:rPr>
                <a:t>用户区</a:t>
              </a:r>
            </a:p>
          </p:txBody>
        </p:sp>
      </p:grpSp>
      <p:grpSp>
        <p:nvGrpSpPr>
          <p:cNvPr id="323603" name="Group 19"/>
          <p:cNvGrpSpPr>
            <a:grpSpLocks/>
          </p:cNvGrpSpPr>
          <p:nvPr/>
        </p:nvGrpSpPr>
        <p:grpSpPr bwMode="auto">
          <a:xfrm>
            <a:off x="3276600" y="1836738"/>
            <a:ext cx="5688013" cy="1987550"/>
            <a:chOff x="2064" y="935"/>
            <a:chExt cx="3583" cy="1252"/>
          </a:xfrm>
        </p:grpSpPr>
        <p:sp>
          <p:nvSpPr>
            <p:cNvPr id="323604" name="Oval 20"/>
            <p:cNvSpPr>
              <a:spLocks noChangeArrowheads="1"/>
            </p:cNvSpPr>
            <p:nvPr/>
          </p:nvSpPr>
          <p:spPr bwMode="auto">
            <a:xfrm>
              <a:off x="2064" y="1961"/>
              <a:ext cx="861" cy="22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605" name="AutoShape 21"/>
            <p:cNvSpPr>
              <a:spLocks/>
            </p:cNvSpPr>
            <p:nvPr/>
          </p:nvSpPr>
          <p:spPr bwMode="auto">
            <a:xfrm>
              <a:off x="4150" y="935"/>
              <a:ext cx="1497" cy="499"/>
            </a:xfrm>
            <a:prstGeom prst="borderCallout2">
              <a:avLst>
                <a:gd name="adj1" fmla="val 14431"/>
                <a:gd name="adj2" fmla="val -3208"/>
                <a:gd name="adj3" fmla="val 14431"/>
                <a:gd name="adj4" fmla="val -43819"/>
                <a:gd name="adj5" fmla="val 216032"/>
                <a:gd name="adj6" fmla="val -85838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28575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r>
                <a:rPr kumimoji="1" lang="zh-CN" altLang="en-US" sz="2000" b="1">
                  <a:solidFill>
                    <a:srgbClr val="333333"/>
                  </a:solidFill>
                  <a:latin typeface="楷体_GB2312" pitchFamily="49" charset="-122"/>
                  <a:ea typeface="楷体_GB2312" pitchFamily="49" charset="-122"/>
                </a:rPr>
                <a:t>用来存放</a:t>
              </a:r>
              <a:r>
                <a:rPr kumimoji="1" lang="en-US" altLang="zh-CN" sz="2000" b="1">
                  <a:solidFill>
                    <a:srgbClr val="333333"/>
                  </a:solidFill>
                  <a:latin typeface="楷体_GB2312" pitchFamily="49" charset="-122"/>
                  <a:ea typeface="楷体_GB2312" pitchFamily="49" charset="-122"/>
                </a:rPr>
                <a:t>C</a:t>
              </a:r>
              <a:r>
                <a:rPr kumimoji="1" lang="zh-CN" altLang="en-US" sz="2000" b="1">
                  <a:solidFill>
                    <a:srgbClr val="333333"/>
                  </a:solidFill>
                  <a:latin typeface="楷体_GB2312" pitchFamily="49" charset="-122"/>
                  <a:ea typeface="楷体_GB2312" pitchFamily="49" charset="-122"/>
                </a:rPr>
                <a:t>语言程序运行代码</a:t>
              </a:r>
              <a:r>
                <a:rPr kumimoji="1" lang="zh-CN" altLang="en-US" sz="2400" b="1">
                  <a:solidFill>
                    <a:srgbClr val="333333"/>
                  </a:solidFill>
                </a:rPr>
                <a:t>。</a:t>
              </a:r>
            </a:p>
          </p:txBody>
        </p:sp>
      </p:grpSp>
      <p:grpSp>
        <p:nvGrpSpPr>
          <p:cNvPr id="323606" name="Group 22"/>
          <p:cNvGrpSpPr>
            <a:grpSpLocks/>
          </p:cNvGrpSpPr>
          <p:nvPr/>
        </p:nvGrpSpPr>
        <p:grpSpPr bwMode="auto">
          <a:xfrm>
            <a:off x="3221038" y="3925888"/>
            <a:ext cx="5672137" cy="2455862"/>
            <a:chOff x="2029" y="2232"/>
            <a:chExt cx="3686" cy="2014"/>
          </a:xfrm>
        </p:grpSpPr>
        <p:sp>
          <p:nvSpPr>
            <p:cNvPr id="323607" name="Oval 23"/>
            <p:cNvSpPr>
              <a:spLocks noChangeArrowheads="1"/>
            </p:cNvSpPr>
            <p:nvPr/>
          </p:nvSpPr>
          <p:spPr bwMode="auto">
            <a:xfrm>
              <a:off x="2029" y="2232"/>
              <a:ext cx="978" cy="226"/>
            </a:xfrm>
            <a:prstGeom prst="ellips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608" name="AutoShape 24"/>
            <p:cNvSpPr>
              <a:spLocks/>
            </p:cNvSpPr>
            <p:nvPr/>
          </p:nvSpPr>
          <p:spPr bwMode="auto">
            <a:xfrm>
              <a:off x="3198" y="2840"/>
              <a:ext cx="2517" cy="1406"/>
            </a:xfrm>
            <a:prstGeom prst="borderCallout2">
              <a:avLst>
                <a:gd name="adj1" fmla="val 5120"/>
                <a:gd name="adj2" fmla="val -1907"/>
                <a:gd name="adj3" fmla="val 5120"/>
                <a:gd name="adj4" fmla="val -6278"/>
                <a:gd name="adj5" fmla="val -31435"/>
                <a:gd name="adj6" fmla="val -10847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28575">
              <a:solidFill>
                <a:srgbClr val="CC0099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r>
                <a:rPr kumimoji="1" lang="zh-CN" altLang="en-US" sz="20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用来存放变量</a:t>
              </a:r>
              <a:r>
                <a:rPr kumimoji="1" lang="zh-CN" altLang="en-US" sz="2000" b="1">
                  <a:solidFill>
                    <a:srgbClr val="333333"/>
                  </a:solidFill>
                  <a:latin typeface="楷体_GB2312" pitchFamily="49" charset="-122"/>
                  <a:ea typeface="楷体_GB2312" pitchFamily="49" charset="-122"/>
                </a:rPr>
                <a:t>，</a:t>
              </a:r>
              <a:r>
                <a:rPr kumimoji="1" lang="zh-CN" altLang="en-US" sz="20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全局变量</a:t>
              </a:r>
              <a:r>
                <a:rPr kumimoji="1" lang="zh-CN" altLang="en-US" sz="2000" b="1">
                  <a:solidFill>
                    <a:srgbClr val="333333"/>
                  </a:solidFill>
                  <a:latin typeface="楷体_GB2312" pitchFamily="49" charset="-122"/>
                  <a:ea typeface="楷体_GB2312" pitchFamily="49" charset="-122"/>
                </a:rPr>
                <a:t>与</a:t>
              </a:r>
              <a:r>
                <a:rPr kumimoji="1" lang="zh-CN" altLang="en-US" sz="20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静态变量</a:t>
              </a:r>
              <a:r>
                <a:rPr kumimoji="1" lang="zh-CN" altLang="en-US" sz="2000" b="1">
                  <a:solidFill>
                    <a:srgbClr val="333333"/>
                  </a:solidFill>
                  <a:latin typeface="楷体_GB2312" pitchFamily="49" charset="-122"/>
                  <a:ea typeface="楷体_GB2312" pitchFamily="49" charset="-122"/>
                </a:rPr>
                <a:t>放在静态存储区中。在程序执行过程中它们占据固定的存储单元，程序执行完毕才释放，而不是动态地进行分配和释放。</a:t>
              </a:r>
            </a:p>
          </p:txBody>
        </p:sp>
      </p:grpSp>
      <p:grpSp>
        <p:nvGrpSpPr>
          <p:cNvPr id="323609" name="Group 25"/>
          <p:cNvGrpSpPr>
            <a:grpSpLocks/>
          </p:cNvGrpSpPr>
          <p:nvPr/>
        </p:nvGrpSpPr>
        <p:grpSpPr bwMode="auto">
          <a:xfrm>
            <a:off x="539750" y="2154238"/>
            <a:ext cx="4216400" cy="4105275"/>
            <a:chOff x="340" y="935"/>
            <a:chExt cx="2656" cy="2949"/>
          </a:xfrm>
        </p:grpSpPr>
        <p:sp>
          <p:nvSpPr>
            <p:cNvPr id="323610" name="Oval 26"/>
            <p:cNvSpPr>
              <a:spLocks noChangeArrowheads="1"/>
            </p:cNvSpPr>
            <p:nvPr/>
          </p:nvSpPr>
          <p:spPr bwMode="auto">
            <a:xfrm>
              <a:off x="2018" y="2514"/>
              <a:ext cx="978" cy="226"/>
            </a:xfrm>
            <a:prstGeom prst="ellipse">
              <a:avLst/>
            </a:prstGeom>
            <a:noFill/>
            <a:ln w="28575">
              <a:solidFill>
                <a:srgbClr val="FF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611" name="AutoShape 27"/>
            <p:cNvSpPr>
              <a:spLocks/>
            </p:cNvSpPr>
            <p:nvPr/>
          </p:nvSpPr>
          <p:spPr bwMode="auto">
            <a:xfrm>
              <a:off x="340" y="935"/>
              <a:ext cx="1497" cy="2949"/>
            </a:xfrm>
            <a:prstGeom prst="borderCallout2">
              <a:avLst>
                <a:gd name="adj1" fmla="val 2440"/>
                <a:gd name="adj2" fmla="val 103208"/>
                <a:gd name="adj3" fmla="val 2440"/>
                <a:gd name="adj4" fmla="val 120843"/>
                <a:gd name="adj5" fmla="val 53273"/>
                <a:gd name="adj6" fmla="val 139412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28575">
              <a:solidFill>
                <a:srgbClr val="CC0099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r>
                <a:rPr kumimoji="1" lang="zh-CN" altLang="en-US" sz="20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用来存放变量以及进行函数调用时的现场信息和函数返回地址等</a:t>
              </a:r>
              <a:r>
                <a:rPr kumimoji="1" lang="zh-CN" altLang="en-US" sz="2000" b="1">
                  <a:solidFill>
                    <a:srgbClr val="333333"/>
                  </a:solidFill>
                  <a:latin typeface="楷体_GB2312" pitchFamily="49" charset="-122"/>
                  <a:ea typeface="楷体_GB2312" pitchFamily="49" charset="-122"/>
                </a:rPr>
                <a:t>，在这个区域存储的变量称之为</a:t>
              </a:r>
              <a:r>
                <a:rPr kumimoji="1" lang="zh-CN" altLang="en-US" sz="2000" b="1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动态变量</a:t>
              </a:r>
              <a:r>
                <a:rPr kumimoji="1" lang="zh-CN" altLang="en-US" sz="2000" b="1">
                  <a:solidFill>
                    <a:srgbClr val="333333"/>
                  </a:solidFill>
                  <a:latin typeface="楷体_GB2312" pitchFamily="49" charset="-122"/>
                  <a:ea typeface="楷体_GB2312" pitchFamily="49" charset="-122"/>
                </a:rPr>
                <a:t>，如形参变量、函数体内部定义的动态局部变量。这些变量是在函数调用开始时才分配动态存储空间，函数运行结束时释放这些空间</a:t>
              </a:r>
              <a:r>
                <a:rPr kumimoji="1" lang="zh-CN" altLang="en-US" sz="2000" b="1"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2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2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2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变量的存储类型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497887" cy="2376487"/>
          </a:xfrm>
        </p:spPr>
        <p:txBody>
          <a:bodyPr/>
          <a:lstStyle/>
          <a:p>
            <a:pPr marL="495300" indent="-495300">
              <a:lnSpc>
                <a:spcPct val="105000"/>
              </a:lnSpc>
              <a:spcBef>
                <a:spcPct val="0"/>
              </a:spcBef>
            </a:pPr>
            <a:r>
              <a:rPr lang="zh-CN" altLang="en-US" sz="3200" smtClean="0">
                <a:latin typeface="楷体_GB2312" pitchFamily="49" charset="-122"/>
                <a:ea typeface="楷体_GB2312" pitchFamily="49" charset="-122"/>
              </a:rPr>
              <a:t>变量的四种存储类型</a:t>
            </a:r>
          </a:p>
          <a:p>
            <a:pPr marL="914400" lvl="1" indent="-457200">
              <a:lnSpc>
                <a:spcPct val="105000"/>
              </a:lnSpc>
              <a:spcBef>
                <a:spcPct val="0"/>
              </a:spcBef>
              <a:buClr>
                <a:schemeClr val="hlink"/>
              </a:buClr>
              <a:buFontTx/>
              <a:buAutoNum type="circleNumDbPlain"/>
            </a:pPr>
            <a:r>
              <a:rPr lang="en-US" altLang="zh-CN" sz="2600" smtClean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auto</a:t>
            </a:r>
            <a:r>
              <a:rPr lang="en-US" altLang="zh-CN" sz="2600" smtClean="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sz="2600" smtClean="0">
                <a:latin typeface="楷体_GB2312" pitchFamily="49" charset="-122"/>
                <a:ea typeface="楷体_GB2312" pitchFamily="49" charset="-122"/>
              </a:rPr>
              <a:t>自动变量</a:t>
            </a:r>
          </a:p>
          <a:p>
            <a:pPr marL="914400" lvl="1" indent="-457200">
              <a:lnSpc>
                <a:spcPct val="105000"/>
              </a:lnSpc>
              <a:spcBef>
                <a:spcPct val="0"/>
              </a:spcBef>
              <a:buClr>
                <a:schemeClr val="hlink"/>
              </a:buClr>
              <a:buFontTx/>
              <a:buAutoNum type="circleNumDbPlain"/>
            </a:pPr>
            <a:r>
              <a:rPr lang="en-US" altLang="zh-CN" sz="260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register </a:t>
            </a:r>
            <a:r>
              <a:rPr lang="en-US" altLang="zh-CN" sz="260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600" smtClean="0">
                <a:latin typeface="楷体_GB2312" pitchFamily="49" charset="-122"/>
                <a:ea typeface="楷体_GB2312" pitchFamily="49" charset="-122"/>
              </a:rPr>
              <a:t>寄存器变量</a:t>
            </a:r>
          </a:p>
          <a:p>
            <a:pPr marL="914400" lvl="1" indent="-457200">
              <a:lnSpc>
                <a:spcPct val="105000"/>
              </a:lnSpc>
              <a:spcBef>
                <a:spcPct val="0"/>
              </a:spcBef>
              <a:buClr>
                <a:schemeClr val="hlink"/>
              </a:buClr>
              <a:buFontTx/>
              <a:buAutoNum type="circleNumDbPlain"/>
            </a:pPr>
            <a:r>
              <a:rPr lang="en-US" altLang="zh-CN" sz="260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extern</a:t>
            </a:r>
            <a:r>
              <a:rPr lang="en-US" altLang="zh-CN" sz="260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600" smtClean="0">
                <a:latin typeface="楷体_GB2312" pitchFamily="49" charset="-122"/>
                <a:ea typeface="楷体_GB2312" pitchFamily="49" charset="-122"/>
              </a:rPr>
              <a:t>外部变量</a:t>
            </a:r>
          </a:p>
          <a:p>
            <a:pPr marL="914400" lvl="1" indent="-457200">
              <a:lnSpc>
                <a:spcPct val="105000"/>
              </a:lnSpc>
              <a:spcBef>
                <a:spcPct val="0"/>
              </a:spcBef>
              <a:buClr>
                <a:schemeClr val="hlink"/>
              </a:buClr>
              <a:buFontTx/>
              <a:buAutoNum type="circleNumDbPlain"/>
            </a:pPr>
            <a:r>
              <a:rPr lang="en-US" altLang="zh-CN" sz="2600" smtClean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static</a:t>
            </a:r>
            <a:r>
              <a:rPr lang="en-US" altLang="zh-CN" sz="260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600" smtClean="0">
                <a:latin typeface="楷体_GB2312" pitchFamily="49" charset="-122"/>
                <a:ea typeface="楷体_GB2312" pitchFamily="49" charset="-122"/>
              </a:rPr>
              <a:t>静态变量</a:t>
            </a:r>
          </a:p>
          <a:p>
            <a:pPr marL="495300" indent="-495300">
              <a:lnSpc>
                <a:spcPct val="105000"/>
              </a:lnSpc>
              <a:spcBef>
                <a:spcPct val="0"/>
              </a:spcBef>
            </a:pP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395288" y="4005263"/>
            <a:ext cx="8301037" cy="48895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69804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just"/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存储类型说明 数据类型说明 变量</a:t>
            </a:r>
            <a:r>
              <a:rPr kumimoji="1"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，变量</a:t>
            </a:r>
            <a:r>
              <a:rPr kumimoji="1"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400" b="1">
                <a:solidFill>
                  <a:srgbClr val="FF0000"/>
                </a:solidFill>
                <a:ea typeface="楷体_GB2312" pitchFamily="49" charset="-122"/>
              </a:rPr>
              <a:t>…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，变量</a:t>
            </a:r>
            <a:r>
              <a:rPr kumimoji="1"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sp>
        <p:nvSpPr>
          <p:cNvPr id="324613" name="Text Box 5"/>
          <p:cNvSpPr txBox="1">
            <a:spLocks noChangeArrowheads="1"/>
          </p:cNvSpPr>
          <p:nvPr/>
        </p:nvSpPr>
        <p:spPr bwMode="auto">
          <a:xfrm>
            <a:off x="395288" y="3357563"/>
            <a:ext cx="3887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变量定义的完整形式应为：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24614" name="Rectangle 6" descr="信纸"/>
          <p:cNvSpPr>
            <a:spLocks noChangeArrowheads="1"/>
          </p:cNvSpPr>
          <p:nvPr/>
        </p:nvSpPr>
        <p:spPr bwMode="auto">
          <a:xfrm>
            <a:off x="1116013" y="4652963"/>
            <a:ext cx="6480175" cy="1955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0000"/>
                </a:solidFill>
                <a:ea typeface="楷体_GB2312" pitchFamily="49" charset="-122"/>
              </a:rPr>
              <a:t>例如：</a:t>
            </a:r>
          </a:p>
          <a:p>
            <a:pPr eaLnBrk="1" hangingPunct="1"/>
            <a:r>
              <a:rPr kumimoji="1" lang="zh-CN" altLang="en-US" sz="2400" b="1">
                <a:ea typeface="楷体_GB2312" pitchFamily="49" charset="-122"/>
              </a:rPr>
              <a:t>    </a:t>
            </a:r>
            <a:r>
              <a:rPr kumimoji="1" lang="en-US" altLang="zh-CN" sz="2400" b="1">
                <a:solidFill>
                  <a:srgbClr val="333333"/>
                </a:solidFill>
                <a:ea typeface="楷体_GB2312" pitchFamily="49" charset="-122"/>
              </a:rPr>
              <a:t>auto char c1, c2;</a:t>
            </a:r>
            <a:r>
              <a:rPr kumimoji="1" lang="en-US" altLang="zh-CN" sz="2400" b="1">
                <a:ea typeface="楷体_GB2312" pitchFamily="49" charset="-122"/>
              </a:rPr>
              <a:t>    </a:t>
            </a:r>
            <a:r>
              <a:rPr kumimoji="1" lang="en-US" altLang="zh-CN" sz="2400" b="1">
                <a:solidFill>
                  <a:schemeClr val="accent2"/>
                </a:solidFill>
                <a:ea typeface="楷体_GB2312" pitchFamily="49" charset="-122"/>
              </a:rPr>
              <a:t>//c1, c2</a:t>
            </a:r>
            <a:r>
              <a:rPr kumimoji="1" lang="zh-CN" altLang="en-US" sz="2400" b="1">
                <a:solidFill>
                  <a:schemeClr val="accent2"/>
                </a:solidFill>
                <a:ea typeface="楷体_GB2312" pitchFamily="49" charset="-122"/>
              </a:rPr>
              <a:t>为自动字符变量</a:t>
            </a:r>
          </a:p>
          <a:p>
            <a:pPr eaLnBrk="1" hangingPunct="1"/>
            <a:r>
              <a:rPr kumimoji="1" lang="zh-CN" altLang="en-US" sz="2400" b="1">
                <a:ea typeface="楷体_GB2312" pitchFamily="49" charset="-122"/>
              </a:rPr>
              <a:t>    </a:t>
            </a:r>
            <a:r>
              <a:rPr kumimoji="1" lang="en-US" altLang="zh-CN" sz="2400" b="1">
                <a:solidFill>
                  <a:srgbClr val="333333"/>
                </a:solidFill>
                <a:ea typeface="楷体_GB2312" pitchFamily="49" charset="-122"/>
              </a:rPr>
              <a:t>register i;</a:t>
            </a:r>
            <a:r>
              <a:rPr kumimoji="1" lang="en-US" altLang="zh-CN" sz="2400" b="1">
                <a:ea typeface="楷体_GB2312" pitchFamily="49" charset="-122"/>
              </a:rPr>
              <a:t>                </a:t>
            </a:r>
            <a:r>
              <a:rPr kumimoji="1" lang="en-US" altLang="zh-CN" sz="2400" b="1">
                <a:solidFill>
                  <a:schemeClr val="accent2"/>
                </a:solidFill>
                <a:ea typeface="楷体_GB2312" pitchFamily="49" charset="-122"/>
              </a:rPr>
              <a:t>//i</a:t>
            </a:r>
            <a:r>
              <a:rPr kumimoji="1" lang="zh-CN" altLang="en-US" sz="2400" b="1">
                <a:solidFill>
                  <a:schemeClr val="accent2"/>
                </a:solidFill>
                <a:ea typeface="楷体_GB2312" pitchFamily="49" charset="-122"/>
              </a:rPr>
              <a:t>为寄存器型变量</a:t>
            </a:r>
          </a:p>
          <a:p>
            <a:pPr eaLnBrk="1" hangingPunct="1"/>
            <a:r>
              <a:rPr kumimoji="1" lang="zh-CN" altLang="en-US" sz="2400" b="1">
                <a:ea typeface="楷体_GB2312" pitchFamily="49" charset="-122"/>
              </a:rPr>
              <a:t>    </a:t>
            </a:r>
            <a:r>
              <a:rPr kumimoji="1" lang="en-US" altLang="zh-CN" sz="2400" b="1">
                <a:solidFill>
                  <a:srgbClr val="333333"/>
                </a:solidFill>
                <a:ea typeface="楷体_GB2312" pitchFamily="49" charset="-122"/>
              </a:rPr>
              <a:t>static int a, b;</a:t>
            </a:r>
            <a:r>
              <a:rPr kumimoji="1" lang="en-US" altLang="zh-CN" sz="2400" b="1">
                <a:ea typeface="楷体_GB2312" pitchFamily="49" charset="-122"/>
              </a:rPr>
              <a:t>         </a:t>
            </a:r>
            <a:r>
              <a:rPr kumimoji="1" lang="en-US" altLang="zh-CN" sz="2400" b="1">
                <a:solidFill>
                  <a:schemeClr val="accent2"/>
                </a:solidFill>
                <a:ea typeface="楷体_GB2312" pitchFamily="49" charset="-122"/>
              </a:rPr>
              <a:t>//a, b</a:t>
            </a:r>
            <a:r>
              <a:rPr kumimoji="1" lang="zh-CN" altLang="en-US" sz="2400" b="1">
                <a:solidFill>
                  <a:schemeClr val="accent2"/>
                </a:solidFill>
                <a:ea typeface="楷体_GB2312" pitchFamily="49" charset="-122"/>
              </a:rPr>
              <a:t>为静态整型变量</a:t>
            </a:r>
          </a:p>
          <a:p>
            <a:pPr eaLnBrk="1" hangingPunct="1"/>
            <a:r>
              <a:rPr kumimoji="1" lang="zh-CN" altLang="en-US" sz="2400" b="1">
                <a:ea typeface="楷体_GB2312" pitchFamily="49" charset="-122"/>
              </a:rPr>
              <a:t>    </a:t>
            </a:r>
            <a:r>
              <a:rPr kumimoji="1" lang="en-US" altLang="zh-CN" sz="2400" b="1">
                <a:solidFill>
                  <a:srgbClr val="333333"/>
                </a:solidFill>
                <a:ea typeface="楷体_GB2312" pitchFamily="49" charset="-122"/>
              </a:rPr>
              <a:t>extern int x, y;</a:t>
            </a:r>
            <a:r>
              <a:rPr kumimoji="1" lang="en-US" altLang="zh-CN" sz="2400" b="1">
                <a:ea typeface="楷体_GB2312" pitchFamily="49" charset="-122"/>
              </a:rPr>
              <a:t>       </a:t>
            </a:r>
            <a:r>
              <a:rPr kumimoji="1" lang="en-US" altLang="zh-CN" sz="2400" b="1">
                <a:solidFill>
                  <a:schemeClr val="accent2"/>
                </a:solidFill>
                <a:ea typeface="楷体_GB2312" pitchFamily="49" charset="-122"/>
              </a:rPr>
              <a:t>//x, y</a:t>
            </a:r>
            <a:r>
              <a:rPr kumimoji="1" lang="zh-CN" altLang="en-US" sz="2400" b="1">
                <a:solidFill>
                  <a:schemeClr val="accent2"/>
                </a:solidFill>
                <a:ea typeface="楷体_GB2312" pitchFamily="49" charset="-122"/>
              </a:rPr>
              <a:t>为外部整型变量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2" grpId="0" animBg="1"/>
      <p:bldP spid="324613" grpId="0"/>
      <p:bldP spid="3246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变量的存储类型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497887" cy="2592387"/>
          </a:xfrm>
        </p:spPr>
        <p:txBody>
          <a:bodyPr/>
          <a:lstStyle/>
          <a:p>
            <a:pPr marL="495300" indent="-495300">
              <a:lnSpc>
                <a:spcPct val="105000"/>
              </a:lnSpc>
              <a:spcBef>
                <a:spcPct val="5000"/>
              </a:spcBef>
            </a:pPr>
            <a:r>
              <a:rPr kumimoji="1" lang="en-US" altLang="zh-CN" sz="2600" smtClean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600" smtClean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、自动变量（</a:t>
            </a:r>
            <a:r>
              <a:rPr kumimoji="1" lang="en-US" altLang="zh-CN" sz="2600" smtClean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auto</a:t>
            </a:r>
            <a:r>
              <a:rPr kumimoji="1" lang="zh-CN" altLang="en-US" sz="2600" smtClean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型变量）</a:t>
            </a:r>
          </a:p>
          <a:p>
            <a:pPr marL="495300" indent="-495300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sz="2600" smtClean="0">
                <a:latin typeface="楷体_GB2312" pitchFamily="49" charset="-122"/>
                <a:ea typeface="楷体_GB2312" pitchFamily="49" charset="-122"/>
              </a:rPr>
              <a:t>存储类型说明符</a:t>
            </a:r>
            <a:r>
              <a:rPr kumimoji="1" lang="en-US" altLang="zh-CN" sz="2600" smtClean="0">
                <a:latin typeface="楷体_GB2312" pitchFamily="49" charset="-122"/>
                <a:ea typeface="楷体_GB2312" pitchFamily="49" charset="-122"/>
              </a:rPr>
              <a:t>auto</a:t>
            </a:r>
            <a:r>
              <a:rPr kumimoji="1" lang="zh-CN" altLang="en-US" sz="2600" smtClean="0">
                <a:latin typeface="楷体_GB2312" pitchFamily="49" charset="-122"/>
                <a:ea typeface="楷体_GB2312" pitchFamily="49" charset="-122"/>
              </a:rPr>
              <a:t>可以省略</a:t>
            </a:r>
            <a:r>
              <a:rPr kumimoji="1" lang="en-US" altLang="zh-CN" sz="2600" smtClean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marL="495300" indent="-495300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sz="2600" smtClean="0">
                <a:latin typeface="楷体_GB2312" pitchFamily="49" charset="-122"/>
                <a:ea typeface="楷体_GB2312" pitchFamily="49" charset="-122"/>
              </a:rPr>
              <a:t>只能在</a:t>
            </a:r>
            <a:r>
              <a:rPr kumimoji="1" lang="zh-CN" altLang="en-US" sz="2600" smtClean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函数内</a:t>
            </a:r>
            <a:r>
              <a:rPr kumimoji="1" lang="zh-CN" altLang="en-US" sz="2600" smtClean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1" lang="zh-CN" altLang="en-US" sz="2600" smtClean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复合语句中</a:t>
            </a:r>
            <a:r>
              <a:rPr kumimoji="1" lang="zh-CN" altLang="en-US" sz="2600" smtClean="0">
                <a:latin typeface="楷体_GB2312" pitchFamily="49" charset="-122"/>
                <a:ea typeface="楷体_GB2312" pitchFamily="49" charset="-122"/>
              </a:rPr>
              <a:t>定义，它属于局部变量</a:t>
            </a:r>
            <a:r>
              <a:rPr kumimoji="1" lang="en-US" altLang="zh-CN" sz="2600" smtClean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marL="495300" indent="-495300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sz="2600" smtClean="0">
                <a:latin typeface="楷体_GB2312" pitchFamily="49" charset="-122"/>
                <a:ea typeface="楷体_GB2312" pitchFamily="49" charset="-122"/>
              </a:rPr>
              <a:t>存储在动态存储区，生存期是该函数执行期</a:t>
            </a:r>
            <a:r>
              <a:rPr kumimoji="1" lang="en-US" altLang="zh-CN" sz="2600" smtClean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marL="495300" indent="-495300">
              <a:lnSpc>
                <a:spcPct val="105000"/>
              </a:lnSpc>
              <a:spcBef>
                <a:spcPct val="5000"/>
              </a:spcBef>
            </a:pPr>
            <a:r>
              <a:rPr lang="zh-CN" altLang="en-US" sz="2600" smtClean="0">
                <a:ea typeface="楷体_GB2312" pitchFamily="49" charset="-122"/>
              </a:rPr>
              <a:t>定义变量时若没赋初值，变量的</a:t>
            </a:r>
            <a:r>
              <a:rPr lang="zh-CN" altLang="en-US" sz="2600" smtClean="0">
                <a:solidFill>
                  <a:srgbClr val="FF0000"/>
                </a:solidFill>
                <a:ea typeface="楷体_GB2312" pitchFamily="49" charset="-122"/>
              </a:rPr>
              <a:t>初值不确定</a:t>
            </a:r>
            <a:r>
              <a:rPr lang="zh-CN" altLang="en-US" sz="2600" smtClean="0">
                <a:ea typeface="楷体_GB2312" pitchFamily="49" charset="-122"/>
              </a:rPr>
              <a:t>；</a:t>
            </a:r>
          </a:p>
          <a:p>
            <a:pPr marL="495300" indent="-495300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sz="2600" smtClean="0">
                <a:latin typeface="楷体_GB2312" pitchFamily="49" charset="-122"/>
                <a:ea typeface="楷体_GB2312" pitchFamily="49" charset="-122"/>
              </a:rPr>
              <a:t>函数的形参也属于自动变量。</a:t>
            </a:r>
          </a:p>
        </p:txBody>
      </p:sp>
      <p:sp>
        <p:nvSpPr>
          <p:cNvPr id="325636" name="Rectangle 4" descr="信纸"/>
          <p:cNvSpPr>
            <a:spLocks noChangeArrowheads="1"/>
          </p:cNvSpPr>
          <p:nvPr/>
        </p:nvSpPr>
        <p:spPr bwMode="auto">
          <a:xfrm>
            <a:off x="900113" y="3860800"/>
            <a:ext cx="3167062" cy="1955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333333"/>
                </a:solidFill>
              </a:rPr>
              <a:t>void func ( )</a:t>
            </a:r>
          </a:p>
          <a:p>
            <a:pPr eaLnBrk="1" hangingPunct="1"/>
            <a:r>
              <a:rPr kumimoji="1" lang="en-US" altLang="zh-CN" sz="2400" b="1">
                <a:solidFill>
                  <a:srgbClr val="333333"/>
                </a:solidFill>
              </a:rPr>
              <a:t>{  </a:t>
            </a:r>
          </a:p>
          <a:p>
            <a:pPr eaLnBrk="1" hangingPunct="1"/>
            <a:r>
              <a:rPr kumimoji="1" lang="en-US" altLang="zh-CN" sz="2400" b="1"/>
              <a:t>   </a:t>
            </a:r>
            <a:r>
              <a:rPr kumimoji="1" lang="en-US" altLang="zh-CN" sz="2400" b="1">
                <a:solidFill>
                  <a:srgbClr val="FF0000"/>
                </a:solidFill>
              </a:rPr>
              <a:t>int i, j, k;</a:t>
            </a:r>
            <a:r>
              <a:rPr kumimoji="1" lang="en-US" altLang="zh-CN" sz="2400" b="1"/>
              <a:t>   </a:t>
            </a:r>
          </a:p>
          <a:p>
            <a:pPr eaLnBrk="1" hangingPunct="1"/>
            <a:r>
              <a:rPr kumimoji="1" lang="en-US" altLang="zh-CN" sz="2400" b="1"/>
              <a:t>   </a:t>
            </a:r>
            <a:r>
              <a:rPr kumimoji="1" lang="en-US" altLang="zh-CN" sz="2400" b="1">
                <a:solidFill>
                  <a:srgbClr val="333333"/>
                </a:solidFill>
              </a:rPr>
              <a:t>……</a:t>
            </a:r>
          </a:p>
          <a:p>
            <a:pPr eaLnBrk="1" hangingPunct="1"/>
            <a:r>
              <a:rPr kumimoji="1" lang="en-US" altLang="zh-CN" sz="2400" b="1">
                <a:solidFill>
                  <a:srgbClr val="333333"/>
                </a:solidFill>
              </a:rPr>
              <a:t>}</a:t>
            </a:r>
          </a:p>
        </p:txBody>
      </p:sp>
      <p:sp>
        <p:nvSpPr>
          <p:cNvPr id="325637" name="AutoShape 5"/>
          <p:cNvSpPr>
            <a:spLocks noChangeArrowheads="1"/>
          </p:cNvSpPr>
          <p:nvPr/>
        </p:nvSpPr>
        <p:spPr bwMode="auto">
          <a:xfrm>
            <a:off x="1258888" y="6165850"/>
            <a:ext cx="3370262" cy="431800"/>
          </a:xfrm>
          <a:prstGeom prst="wedgeRoundRectCallout">
            <a:avLst>
              <a:gd name="adj1" fmla="val -30639"/>
              <a:gd name="adj2" fmla="val -319486"/>
              <a:gd name="adj3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22225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tIns="0"/>
          <a:lstStyle/>
          <a:p>
            <a:pPr algn="just"/>
            <a:r>
              <a:rPr kumimoji="1" lang="zh-CN" altLang="en-US" sz="2400" b="1">
                <a:solidFill>
                  <a:srgbClr val="FF0000"/>
                </a:solidFill>
                <a:ea typeface="楷体_GB2312" pitchFamily="49" charset="-122"/>
              </a:rPr>
              <a:t>等价于 </a:t>
            </a:r>
            <a:r>
              <a:rPr kumimoji="1" lang="en-US" altLang="zh-CN" sz="2400" b="1">
                <a:solidFill>
                  <a:srgbClr val="0000FF"/>
                </a:solidFill>
                <a:ea typeface="楷体_GB2312" pitchFamily="49" charset="-122"/>
              </a:rPr>
              <a:t>auto</a:t>
            </a:r>
            <a:r>
              <a:rPr kumimoji="1" lang="en-US" altLang="zh-CN" sz="2400" b="1">
                <a:solidFill>
                  <a:srgbClr val="FF0000"/>
                </a:solidFill>
                <a:ea typeface="楷体_GB2312" pitchFamily="49" charset="-122"/>
              </a:rPr>
              <a:t> int i, j, k;</a:t>
            </a:r>
          </a:p>
        </p:txBody>
      </p:sp>
      <p:sp>
        <p:nvSpPr>
          <p:cNvPr id="325638" name="Rectangle 6" descr="信纸"/>
          <p:cNvSpPr>
            <a:spLocks noChangeArrowheads="1"/>
          </p:cNvSpPr>
          <p:nvPr/>
        </p:nvSpPr>
        <p:spPr bwMode="auto">
          <a:xfrm>
            <a:off x="5202238" y="4100513"/>
            <a:ext cx="3167062" cy="1955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0000"/>
                </a:solidFill>
              </a:rPr>
              <a:t>auto int k;</a:t>
            </a:r>
            <a:r>
              <a:rPr kumimoji="1" lang="en-US" altLang="zh-CN" sz="2400" b="1"/>
              <a:t> </a:t>
            </a:r>
          </a:p>
          <a:p>
            <a:pPr eaLnBrk="1" hangingPunct="1"/>
            <a:r>
              <a:rPr kumimoji="1" lang="en-US" altLang="zh-CN" sz="2400" b="1">
                <a:solidFill>
                  <a:srgbClr val="333333"/>
                </a:solidFill>
              </a:rPr>
              <a:t>void func ( )</a:t>
            </a:r>
          </a:p>
          <a:p>
            <a:pPr eaLnBrk="1" hangingPunct="1"/>
            <a:r>
              <a:rPr kumimoji="1" lang="en-US" altLang="zh-CN" sz="2400" b="1">
                <a:solidFill>
                  <a:srgbClr val="333333"/>
                </a:solidFill>
              </a:rPr>
              <a:t>{</a:t>
            </a:r>
          </a:p>
          <a:p>
            <a:pPr eaLnBrk="1" hangingPunct="1"/>
            <a:r>
              <a:rPr kumimoji="1" lang="en-US" altLang="zh-CN" sz="2400" b="1">
                <a:solidFill>
                  <a:srgbClr val="333333"/>
                </a:solidFill>
              </a:rPr>
              <a:t>   ……</a:t>
            </a:r>
          </a:p>
          <a:p>
            <a:pPr eaLnBrk="1" hangingPunct="1"/>
            <a:r>
              <a:rPr kumimoji="1" lang="en-US" altLang="zh-CN" sz="2400" b="1">
                <a:solidFill>
                  <a:srgbClr val="333333"/>
                </a:solidFill>
              </a:rPr>
              <a:t>}</a:t>
            </a:r>
          </a:p>
        </p:txBody>
      </p:sp>
      <p:grpSp>
        <p:nvGrpSpPr>
          <p:cNvPr id="325639" name="Group 7"/>
          <p:cNvGrpSpPr>
            <a:grpSpLocks/>
          </p:cNvGrpSpPr>
          <p:nvPr/>
        </p:nvGrpSpPr>
        <p:grpSpPr bwMode="auto">
          <a:xfrm>
            <a:off x="6715125" y="4359275"/>
            <a:ext cx="2038350" cy="792163"/>
            <a:chOff x="3969" y="2504"/>
            <a:chExt cx="1284" cy="499"/>
          </a:xfrm>
        </p:grpSpPr>
        <p:sp>
          <p:nvSpPr>
            <p:cNvPr id="325640" name="AutoShape 8"/>
            <p:cNvSpPr>
              <a:spLocks noChangeArrowheads="1"/>
            </p:cNvSpPr>
            <p:nvPr/>
          </p:nvSpPr>
          <p:spPr bwMode="auto">
            <a:xfrm>
              <a:off x="4377" y="2504"/>
              <a:ext cx="876" cy="499"/>
            </a:xfrm>
            <a:prstGeom prst="irregularSeal1">
              <a:avLst/>
            </a:prstGeom>
            <a:gradFill rotWithShape="1">
              <a:gsLst>
                <a:gs pos="0">
                  <a:srgbClr val="FFCC99"/>
                </a:gs>
                <a:gs pos="100000">
                  <a:schemeClr val="bg1"/>
                </a:gs>
              </a:gsLst>
              <a:lin ang="5400000" scaled="1"/>
            </a:gradFill>
            <a:ln w="28575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solidFill>
                    <a:srgbClr val="CC0000"/>
                  </a:solidFill>
                  <a:ea typeface="楷体_GB2312" pitchFamily="49" charset="-122"/>
                </a:rPr>
                <a:t>错误！</a:t>
              </a:r>
            </a:p>
          </p:txBody>
        </p:sp>
        <p:sp>
          <p:nvSpPr>
            <p:cNvPr id="325641" name="Line 9"/>
            <p:cNvSpPr>
              <a:spLocks noChangeShapeType="1"/>
            </p:cNvSpPr>
            <p:nvPr/>
          </p:nvSpPr>
          <p:spPr bwMode="auto">
            <a:xfrm>
              <a:off x="3969" y="2568"/>
              <a:ext cx="408" cy="136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5642" name="AutoShape 10"/>
          <p:cNvSpPr>
            <a:spLocks noChangeArrowheads="1"/>
          </p:cNvSpPr>
          <p:nvPr/>
        </p:nvSpPr>
        <p:spPr bwMode="auto">
          <a:xfrm>
            <a:off x="6804025" y="3141663"/>
            <a:ext cx="2189163" cy="792162"/>
          </a:xfrm>
          <a:prstGeom prst="wedgeRoundRectCallout">
            <a:avLst>
              <a:gd name="adj1" fmla="val -59139"/>
              <a:gd name="adj2" fmla="val 92884"/>
              <a:gd name="adj3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2222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tIns="0"/>
          <a:lstStyle/>
          <a:p>
            <a:r>
              <a:rPr kumimoji="1" lang="zh-CN" altLang="en-US" sz="24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自动变量不可定义在函数外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3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build="p"/>
      <p:bldP spid="325636" grpId="0" animBg="1"/>
      <p:bldP spid="325637" grpId="0" animBg="1"/>
      <p:bldP spid="325638" grpId="0" animBg="1"/>
      <p:bldP spid="32564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变量的存储类型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497887" cy="2879725"/>
          </a:xfrm>
        </p:spPr>
        <p:txBody>
          <a:bodyPr/>
          <a:lstStyle/>
          <a:p>
            <a:pPr marL="495300" indent="-495300">
              <a:lnSpc>
                <a:spcPct val="105000"/>
              </a:lnSpc>
              <a:spcBef>
                <a:spcPct val="0"/>
              </a:spcBef>
            </a:pPr>
            <a:r>
              <a:rPr kumimoji="1" lang="en-US" altLang="zh-CN" sz="2600" smtClean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600" smtClean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、静态变量（</a:t>
            </a:r>
            <a:r>
              <a:rPr kumimoji="1" lang="en-US" altLang="zh-CN" sz="2600" smtClean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static</a:t>
            </a:r>
            <a:r>
              <a:rPr kumimoji="1" lang="zh-CN" altLang="en-US" sz="2600" smtClean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型变量）</a:t>
            </a:r>
          </a:p>
          <a:p>
            <a:pPr marL="495300" indent="-495300">
              <a:lnSpc>
                <a:spcPct val="105000"/>
              </a:lnSpc>
              <a:spcBef>
                <a:spcPct val="0"/>
              </a:spcBef>
            </a:pP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存储类型说明符为</a:t>
            </a:r>
            <a:r>
              <a:rPr kumimoji="1" lang="en-US" altLang="zh-CN" sz="2400" smtClean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static</a:t>
            </a: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495300" indent="-495300">
              <a:lnSpc>
                <a:spcPct val="105000"/>
              </a:lnSpc>
              <a:spcBef>
                <a:spcPct val="0"/>
              </a:spcBef>
            </a:pP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存储在静态存储区，生存期是整个程序运行期</a:t>
            </a:r>
            <a:r>
              <a:rPr kumimoji="1" lang="en-US" altLang="zh-CN" sz="2400" smtClean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marL="495300" indent="-495300">
              <a:lnSpc>
                <a:spcPct val="105000"/>
              </a:lnSpc>
              <a:spcBef>
                <a:spcPct val="0"/>
              </a:spcBef>
            </a:pP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若定义时未赋初值，在编译时，系统自动赋初值为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495300" indent="-495300">
              <a:lnSpc>
                <a:spcPct val="105000"/>
              </a:lnSpc>
              <a:spcBef>
                <a:spcPct val="0"/>
              </a:spcBef>
            </a:pP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局部静态变量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的作用域是它所在的函数，</a:t>
            </a:r>
            <a:r>
              <a:rPr lang="zh-CN" altLang="en-US" sz="2400" smtClean="0">
                <a:ea typeface="楷体_GB2312" pitchFamily="49" charset="-122"/>
              </a:rPr>
              <a:t>函数调用时保留前次调用的值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495300" indent="-495300">
              <a:lnSpc>
                <a:spcPct val="105000"/>
              </a:lnSpc>
              <a:spcBef>
                <a:spcPct val="0"/>
              </a:spcBef>
            </a:pP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全局静态变量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的作用域是从定义处开始到本源文件结束</a:t>
            </a:r>
          </a:p>
        </p:txBody>
      </p:sp>
      <p:grpSp>
        <p:nvGrpSpPr>
          <p:cNvPr id="326660" name="Group 4"/>
          <p:cNvGrpSpPr>
            <a:grpSpLocks/>
          </p:cNvGrpSpPr>
          <p:nvPr/>
        </p:nvGrpSpPr>
        <p:grpSpPr bwMode="auto">
          <a:xfrm>
            <a:off x="1116013" y="3644900"/>
            <a:ext cx="7416800" cy="3013075"/>
            <a:chOff x="703" y="2387"/>
            <a:chExt cx="4537" cy="1898"/>
          </a:xfrm>
        </p:grpSpPr>
        <p:sp>
          <p:nvSpPr>
            <p:cNvPr id="326661" name="Rectangle 5"/>
            <p:cNvSpPr>
              <a:spLocks noChangeArrowheads="1"/>
            </p:cNvSpPr>
            <p:nvPr/>
          </p:nvSpPr>
          <p:spPr bwMode="auto">
            <a:xfrm>
              <a:off x="1882" y="2387"/>
              <a:ext cx="1791" cy="18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cmpd="dbl" algn="ctr">
                  <a:solidFill>
                    <a:srgbClr val="99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static</a:t>
              </a:r>
              <a:r>
                <a:rPr lang="en-US" altLang="zh-CN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int </a:t>
              </a:r>
              <a:r>
                <a:rPr lang="en-US" altLang="zh-CN" sz="24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lang="en-US" altLang="zh-CN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;          </a:t>
              </a:r>
            </a:p>
            <a:p>
              <a:r>
                <a:rPr lang="en-US" altLang="zh-CN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main( )</a:t>
              </a:r>
            </a:p>
            <a:p>
              <a:r>
                <a:rPr lang="en-US" altLang="zh-CN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{ float </a:t>
              </a:r>
              <a:r>
                <a:rPr lang="en-US" altLang="zh-CN" sz="2400" b="1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x,y</a:t>
              </a:r>
              <a:r>
                <a:rPr lang="en-US" altLang="zh-CN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;</a:t>
              </a:r>
            </a:p>
            <a:p>
              <a:r>
                <a:rPr lang="en-US" altLang="zh-CN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en-US" altLang="zh-CN" sz="2400" b="1">
                  <a:solidFill>
                    <a:schemeClr val="bg1"/>
                  </a:solidFill>
                  <a:ea typeface="楷体_GB2312" pitchFamily="49" charset="-122"/>
                </a:rPr>
                <a:t>…</a:t>
              </a:r>
              <a:r>
                <a:rPr lang="en-US" altLang="zh-CN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}</a:t>
              </a:r>
            </a:p>
            <a:p>
              <a:r>
                <a:rPr lang="en-US" altLang="zh-CN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f( )</a:t>
              </a:r>
            </a:p>
            <a:p>
              <a:r>
                <a:rPr lang="en-US" altLang="zh-CN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{ </a:t>
              </a:r>
              <a:r>
                <a:rPr lang="en-US" altLang="zh-CN" sz="2400" b="1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static</a:t>
              </a:r>
              <a:r>
                <a:rPr lang="en-US" altLang="zh-CN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int </a:t>
              </a:r>
              <a:r>
                <a:rPr lang="en-US" altLang="zh-CN" sz="2400" b="1">
                  <a:solidFill>
                    <a:srgbClr val="6699FF"/>
                  </a:solidFill>
                  <a:latin typeface="楷体_GB2312" pitchFamily="49" charset="-122"/>
                  <a:ea typeface="楷体_GB2312" pitchFamily="49" charset="-122"/>
                </a:rPr>
                <a:t>b</a:t>
              </a:r>
              <a:r>
                <a:rPr lang="en-US" altLang="zh-CN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=1;     </a:t>
              </a:r>
            </a:p>
            <a:p>
              <a:r>
                <a:rPr lang="en-US" altLang="zh-CN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en-US" altLang="zh-CN" sz="2400" b="1">
                  <a:solidFill>
                    <a:schemeClr val="bg1"/>
                  </a:solidFill>
                  <a:ea typeface="楷体_GB2312" pitchFamily="49" charset="-122"/>
                </a:rPr>
                <a:t>……</a:t>
              </a:r>
              <a:endParaRPr lang="en-US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r>
                <a:rPr lang="en-US" altLang="zh-CN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}</a:t>
              </a:r>
            </a:p>
          </p:txBody>
        </p:sp>
        <p:grpSp>
          <p:nvGrpSpPr>
            <p:cNvPr id="326662" name="Group 6"/>
            <p:cNvGrpSpPr>
              <a:grpSpLocks/>
            </p:cNvGrpSpPr>
            <p:nvPr/>
          </p:nvGrpSpPr>
          <p:grpSpPr bwMode="auto">
            <a:xfrm>
              <a:off x="3061" y="2614"/>
              <a:ext cx="2178" cy="288"/>
              <a:chOff x="2835" y="2160"/>
              <a:chExt cx="2494" cy="288"/>
            </a:xfrm>
          </p:grpSpPr>
          <p:sp>
            <p:nvSpPr>
              <p:cNvPr id="326663" name="Rectangle 7"/>
              <p:cNvSpPr>
                <a:spLocks noChangeArrowheads="1"/>
              </p:cNvSpPr>
              <p:nvPr/>
            </p:nvSpPr>
            <p:spPr bwMode="auto">
              <a:xfrm>
                <a:off x="3787" y="2160"/>
                <a:ext cx="1542" cy="288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rgbClr val="000000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zh-CN" altLang="en-US" sz="2400" b="1">
                    <a:solidFill>
                      <a:srgbClr val="FFFFCC"/>
                    </a:solidFill>
                    <a:latin typeface="楷体_GB2312" pitchFamily="49" charset="-122"/>
                    <a:ea typeface="楷体_GB2312" pitchFamily="49" charset="-122"/>
                  </a:rPr>
                  <a:t>全局静态变量</a:t>
                </a:r>
              </a:p>
            </p:txBody>
          </p:sp>
          <p:grpSp>
            <p:nvGrpSpPr>
              <p:cNvPr id="326664" name="Group 8"/>
              <p:cNvGrpSpPr>
                <a:grpSpLocks/>
              </p:cNvGrpSpPr>
              <p:nvPr/>
            </p:nvGrpSpPr>
            <p:grpSpPr bwMode="auto">
              <a:xfrm>
                <a:off x="2835" y="2251"/>
                <a:ext cx="952" cy="90"/>
                <a:chOff x="2835" y="2251"/>
                <a:chExt cx="952" cy="90"/>
              </a:xfrm>
            </p:grpSpPr>
            <p:sp>
              <p:nvSpPr>
                <p:cNvPr id="326665" name="Line 9"/>
                <p:cNvSpPr>
                  <a:spLocks noChangeShapeType="1"/>
                </p:cNvSpPr>
                <p:nvPr/>
              </p:nvSpPr>
              <p:spPr bwMode="auto">
                <a:xfrm>
                  <a:off x="2835" y="2251"/>
                  <a:ext cx="0" cy="9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6666" name="Line 10"/>
                <p:cNvSpPr>
                  <a:spLocks noChangeShapeType="1"/>
                </p:cNvSpPr>
                <p:nvPr/>
              </p:nvSpPr>
              <p:spPr bwMode="auto">
                <a:xfrm>
                  <a:off x="2835" y="2341"/>
                  <a:ext cx="952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26667" name="Group 11"/>
            <p:cNvGrpSpPr>
              <a:grpSpLocks/>
            </p:cNvGrpSpPr>
            <p:nvPr/>
          </p:nvGrpSpPr>
          <p:grpSpPr bwMode="auto">
            <a:xfrm>
              <a:off x="3243" y="3781"/>
              <a:ext cx="1951" cy="288"/>
              <a:chOff x="2971" y="3430"/>
              <a:chExt cx="2404" cy="470"/>
            </a:xfrm>
          </p:grpSpPr>
          <p:sp>
            <p:nvSpPr>
              <p:cNvPr id="326668" name="Rectangle 12"/>
              <p:cNvSpPr>
                <a:spLocks noChangeArrowheads="1"/>
              </p:cNvSpPr>
              <p:nvPr/>
            </p:nvSpPr>
            <p:spPr bwMode="auto">
              <a:xfrm>
                <a:off x="3834" y="3430"/>
                <a:ext cx="1541" cy="470"/>
              </a:xfrm>
              <a:prstGeom prst="rect">
                <a:avLst/>
              </a:prstGeom>
              <a:gradFill rotWithShape="0">
                <a:gsLst>
                  <a:gs pos="0">
                    <a:srgbClr val="99CCFF"/>
                  </a:gs>
                  <a:gs pos="50000">
                    <a:srgbClr val="99CCFF">
                      <a:gamma/>
                      <a:shade val="46275"/>
                      <a:invGamma/>
                    </a:srgbClr>
                  </a:gs>
                  <a:gs pos="100000">
                    <a:srgbClr val="99CC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484438" indent="-2484438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2674938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65438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3055938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3246438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37036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41608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46180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50752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局部静态变量</a:t>
                </a:r>
              </a:p>
            </p:txBody>
          </p:sp>
          <p:grpSp>
            <p:nvGrpSpPr>
              <p:cNvPr id="326669" name="Group 13"/>
              <p:cNvGrpSpPr>
                <a:grpSpLocks/>
              </p:cNvGrpSpPr>
              <p:nvPr/>
            </p:nvGrpSpPr>
            <p:grpSpPr bwMode="auto">
              <a:xfrm>
                <a:off x="2971" y="3521"/>
                <a:ext cx="862" cy="91"/>
                <a:chOff x="2835" y="2251"/>
                <a:chExt cx="952" cy="90"/>
              </a:xfrm>
            </p:grpSpPr>
            <p:sp>
              <p:nvSpPr>
                <p:cNvPr id="326670" name="Line 14"/>
                <p:cNvSpPr>
                  <a:spLocks noChangeShapeType="1"/>
                </p:cNvSpPr>
                <p:nvPr/>
              </p:nvSpPr>
              <p:spPr bwMode="auto">
                <a:xfrm>
                  <a:off x="2835" y="2251"/>
                  <a:ext cx="0" cy="90"/>
                </a:xfrm>
                <a:prstGeom prst="line">
                  <a:avLst/>
                </a:prstGeom>
                <a:noFill/>
                <a:ln w="28575">
                  <a:solidFill>
                    <a:srgbClr val="99CC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6671" name="Line 15"/>
                <p:cNvSpPr>
                  <a:spLocks noChangeShapeType="1"/>
                </p:cNvSpPr>
                <p:nvPr/>
              </p:nvSpPr>
              <p:spPr bwMode="auto">
                <a:xfrm>
                  <a:off x="2835" y="2341"/>
                  <a:ext cx="952" cy="0"/>
                </a:xfrm>
                <a:prstGeom prst="line">
                  <a:avLst/>
                </a:prstGeom>
                <a:noFill/>
                <a:ln w="28575">
                  <a:solidFill>
                    <a:srgbClr val="99CC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26672" name="Group 16"/>
            <p:cNvGrpSpPr>
              <a:grpSpLocks/>
            </p:cNvGrpSpPr>
            <p:nvPr/>
          </p:nvGrpSpPr>
          <p:grpSpPr bwMode="auto">
            <a:xfrm>
              <a:off x="2699" y="3101"/>
              <a:ext cx="2541" cy="288"/>
              <a:chOff x="2517" y="2750"/>
              <a:chExt cx="2768" cy="288"/>
            </a:xfrm>
          </p:grpSpPr>
          <p:sp>
            <p:nvSpPr>
              <p:cNvPr id="326673" name="Rectangle 17"/>
              <p:cNvSpPr>
                <a:spLocks noChangeArrowheads="1"/>
              </p:cNvSpPr>
              <p:nvPr/>
            </p:nvSpPr>
            <p:spPr bwMode="auto">
              <a:xfrm>
                <a:off x="3833" y="2750"/>
                <a:ext cx="1452" cy="288"/>
              </a:xfrm>
              <a:prstGeom prst="rect">
                <a:avLst/>
              </a:prstGeom>
              <a:gradFill rotWithShape="1">
                <a:gsLst>
                  <a:gs pos="0">
                    <a:srgbClr val="FFCC00">
                      <a:gamma/>
                      <a:shade val="46275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484438" indent="-2484438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2674938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65438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3055938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3246438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37036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41608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46180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50752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自动变量</a:t>
                </a:r>
              </a:p>
            </p:txBody>
          </p:sp>
          <p:grpSp>
            <p:nvGrpSpPr>
              <p:cNvPr id="326674" name="Group 18"/>
              <p:cNvGrpSpPr>
                <a:grpSpLocks/>
              </p:cNvGrpSpPr>
              <p:nvPr/>
            </p:nvGrpSpPr>
            <p:grpSpPr bwMode="auto">
              <a:xfrm>
                <a:off x="2517" y="2795"/>
                <a:ext cx="1316" cy="136"/>
                <a:chOff x="2517" y="2795"/>
                <a:chExt cx="1270" cy="136"/>
              </a:xfrm>
            </p:grpSpPr>
            <p:sp>
              <p:nvSpPr>
                <p:cNvPr id="326675" name="Line 19"/>
                <p:cNvSpPr>
                  <a:spLocks noChangeShapeType="1"/>
                </p:cNvSpPr>
                <p:nvPr/>
              </p:nvSpPr>
              <p:spPr bwMode="auto">
                <a:xfrm>
                  <a:off x="2699" y="2931"/>
                  <a:ext cx="1088" cy="0"/>
                </a:xfrm>
                <a:prstGeom prst="line">
                  <a:avLst/>
                </a:prstGeom>
                <a:noFill/>
                <a:ln w="28575">
                  <a:solidFill>
                    <a:srgbClr val="FFCC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326676" name="Group 20"/>
                <p:cNvGrpSpPr>
                  <a:grpSpLocks/>
                </p:cNvGrpSpPr>
                <p:nvPr/>
              </p:nvGrpSpPr>
              <p:grpSpPr bwMode="auto">
                <a:xfrm>
                  <a:off x="2517" y="2795"/>
                  <a:ext cx="318" cy="136"/>
                  <a:chOff x="2517" y="2750"/>
                  <a:chExt cx="318" cy="136"/>
                </a:xfrm>
              </p:grpSpPr>
              <p:sp>
                <p:nvSpPr>
                  <p:cNvPr id="326677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517" y="2750"/>
                    <a:ext cx="318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CC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678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699" y="2750"/>
                    <a:ext cx="0" cy="136"/>
                  </a:xfrm>
                  <a:prstGeom prst="line">
                    <a:avLst/>
                  </a:prstGeom>
                  <a:noFill/>
                  <a:ln w="28575">
                    <a:solidFill>
                      <a:srgbClr val="FFCC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326679" name="Group 23"/>
            <p:cNvGrpSpPr>
              <a:grpSpLocks/>
            </p:cNvGrpSpPr>
            <p:nvPr/>
          </p:nvGrpSpPr>
          <p:grpSpPr bwMode="auto">
            <a:xfrm>
              <a:off x="703" y="2750"/>
              <a:ext cx="544" cy="1031"/>
              <a:chOff x="703" y="2160"/>
              <a:chExt cx="544" cy="1315"/>
            </a:xfrm>
          </p:grpSpPr>
          <p:sp>
            <p:nvSpPr>
              <p:cNvPr id="326680" name="AutoShape 24"/>
              <p:cNvSpPr>
                <a:spLocks noChangeArrowheads="1"/>
              </p:cNvSpPr>
              <p:nvPr/>
            </p:nvSpPr>
            <p:spPr bwMode="auto">
              <a:xfrm>
                <a:off x="748" y="2205"/>
                <a:ext cx="499" cy="1043"/>
              </a:xfrm>
              <a:prstGeom prst="wedgeEllipseCallout">
                <a:avLst>
                  <a:gd name="adj1" fmla="val 221944"/>
                  <a:gd name="adj2" fmla="val 60065"/>
                </a:avLst>
              </a:prstGeom>
              <a:gradFill rotWithShape="1">
                <a:gsLst>
                  <a:gs pos="0">
                    <a:srgbClr val="FF99CC">
                      <a:gamma/>
                      <a:shade val="46275"/>
                      <a:invGamma/>
                    </a:srgbClr>
                  </a:gs>
                  <a:gs pos="50000">
                    <a:srgbClr val="FF99CC"/>
                  </a:gs>
                  <a:gs pos="100000">
                    <a:srgbClr val="FF99CC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kumimoji="1" lang="zh-CN" altLang="en-US" sz="2400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26681" name="AutoShape 25"/>
              <p:cNvSpPr>
                <a:spLocks noChangeArrowheads="1"/>
              </p:cNvSpPr>
              <p:nvPr/>
            </p:nvSpPr>
            <p:spPr bwMode="auto">
              <a:xfrm>
                <a:off x="703" y="2160"/>
                <a:ext cx="544" cy="1315"/>
              </a:xfrm>
              <a:prstGeom prst="wedgeEllipseCallout">
                <a:avLst>
                  <a:gd name="adj1" fmla="val 172060"/>
                  <a:gd name="adj2" fmla="val -57606"/>
                </a:avLst>
              </a:prstGeom>
              <a:gradFill rotWithShape="1">
                <a:gsLst>
                  <a:gs pos="0">
                    <a:srgbClr val="FF99CC">
                      <a:gamma/>
                      <a:shade val="46275"/>
                      <a:invGamma/>
                    </a:srgbClr>
                  </a:gs>
                  <a:gs pos="50000">
                    <a:srgbClr val="FF99CC"/>
                  </a:gs>
                  <a:gs pos="100000">
                    <a:srgbClr val="FF99CC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不能省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smtClean="0"/>
              <a:t>局部自动变量与局部静态变量的区别举例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97887" cy="5354637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void auto_static()</a:t>
            </a:r>
          </a:p>
          <a:p>
            <a:pPr>
              <a:lnSpc>
                <a:spcPct val="7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   int a=0;</a:t>
            </a:r>
          </a:p>
          <a:p>
            <a:pPr>
              <a:lnSpc>
                <a:spcPct val="7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   static int s=0;</a:t>
            </a:r>
          </a:p>
          <a:p>
            <a:pPr>
              <a:lnSpc>
                <a:spcPct val="7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   printf("Auto=%d, Static=%d\n",a,s);</a:t>
            </a:r>
          </a:p>
          <a:p>
            <a:pPr>
              <a:lnSpc>
                <a:spcPct val="7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   a++;</a:t>
            </a:r>
          </a:p>
          <a:p>
            <a:pPr>
              <a:lnSpc>
                <a:spcPct val="7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   s++;</a:t>
            </a:r>
          </a:p>
          <a:p>
            <a:pPr>
              <a:lnSpc>
                <a:spcPct val="7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70000"/>
              </a:lnSpc>
            </a:pPr>
            <a:endParaRPr lang="en-US" altLang="zh-CN" sz="2400" smtClean="0"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int main()</a:t>
            </a:r>
          </a:p>
          <a:p>
            <a:pPr>
              <a:lnSpc>
                <a:spcPct val="7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  int i;</a:t>
            </a:r>
          </a:p>
          <a:p>
            <a:pPr>
              <a:lnSpc>
                <a:spcPct val="7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  for(i=0;i&lt;5;i++)</a:t>
            </a:r>
          </a:p>
          <a:p>
            <a:pPr>
              <a:lnSpc>
                <a:spcPct val="7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	 auto_static();</a:t>
            </a:r>
          </a:p>
          <a:p>
            <a:pPr>
              <a:lnSpc>
                <a:spcPct val="7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  return 0;</a:t>
            </a:r>
          </a:p>
          <a:p>
            <a:pPr>
              <a:lnSpc>
                <a:spcPct val="7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70000"/>
              </a:lnSpc>
            </a:pPr>
            <a:endParaRPr lang="zh-CN" altLang="en-US" sz="2400" smtClean="0">
              <a:ea typeface="黑体" panose="02010609060101010101" pitchFamily="49" charset="-122"/>
            </a:endParaRPr>
          </a:p>
        </p:txBody>
      </p:sp>
      <p:sp>
        <p:nvSpPr>
          <p:cNvPr id="327684" name="Text Box 4"/>
          <p:cNvSpPr txBox="1">
            <a:spLocks noChangeArrowheads="1"/>
          </p:cNvSpPr>
          <p:nvPr/>
        </p:nvSpPr>
        <p:spPr bwMode="auto">
          <a:xfrm>
            <a:off x="5795963" y="1916113"/>
            <a:ext cx="2514600" cy="1949450"/>
          </a:xfrm>
          <a:prstGeom prst="rect">
            <a:avLst/>
          </a:prstGeom>
          <a:solidFill>
            <a:schemeClr val="accent1"/>
          </a:solidFill>
          <a:ln w="31750">
            <a:solidFill>
              <a:srgbClr val="FF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r>
              <a:rPr lang="en-US" altLang="zh-CN" sz="2400" b="1"/>
              <a:t>Auto=0, Static=0</a:t>
            </a:r>
          </a:p>
          <a:p>
            <a:r>
              <a:rPr lang="en-US" altLang="zh-CN" sz="2400" b="1"/>
              <a:t>Auto=0, Static=1</a:t>
            </a:r>
          </a:p>
          <a:p>
            <a:r>
              <a:rPr lang="en-US" altLang="zh-CN" sz="2400" b="1"/>
              <a:t>Auto=0, Static=2</a:t>
            </a:r>
          </a:p>
          <a:p>
            <a:r>
              <a:rPr lang="en-US" altLang="zh-CN" sz="2400" b="1"/>
              <a:t>Auto=0, Static=3</a:t>
            </a:r>
          </a:p>
          <a:p>
            <a:r>
              <a:rPr lang="en-US" altLang="zh-CN" sz="2400" b="1"/>
              <a:t>Auto=0, Static=4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4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变量的存储类型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6553200" cy="504825"/>
          </a:xfrm>
        </p:spPr>
        <p:txBody>
          <a:bodyPr/>
          <a:lstStyle/>
          <a:p>
            <a:pPr marL="495300" indent="-495300">
              <a:lnSpc>
                <a:spcPct val="90000"/>
              </a:lnSpc>
              <a:buClrTx/>
            </a:pPr>
            <a:r>
              <a:rPr lang="zh-CN" altLang="en-US" sz="3000" smtClean="0">
                <a:ea typeface="楷体_GB2312" pitchFamily="49" charset="-122"/>
              </a:rPr>
              <a:t>存储类别小结</a:t>
            </a:r>
          </a:p>
        </p:txBody>
      </p:sp>
      <p:sp>
        <p:nvSpPr>
          <p:cNvPr id="328708" name="Text Box 4"/>
          <p:cNvSpPr txBox="1">
            <a:spLocks noChangeArrowheads="1"/>
          </p:cNvSpPr>
          <p:nvPr/>
        </p:nvSpPr>
        <p:spPr bwMode="auto">
          <a:xfrm>
            <a:off x="312738" y="1484313"/>
            <a:ext cx="3971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、变量的定义方法</a:t>
            </a:r>
          </a:p>
        </p:txBody>
      </p:sp>
      <p:sp>
        <p:nvSpPr>
          <p:cNvPr id="328709" name="Rectangle 5"/>
          <p:cNvSpPr>
            <a:spLocks noChangeArrowheads="1"/>
          </p:cNvSpPr>
          <p:nvPr/>
        </p:nvSpPr>
        <p:spPr bwMode="auto">
          <a:xfrm>
            <a:off x="1619250" y="2095500"/>
            <a:ext cx="5832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存储类别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]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数据类型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变量名</a:t>
            </a:r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312738" y="2814638"/>
            <a:ext cx="3395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、变量的划分</a:t>
            </a:r>
          </a:p>
        </p:txBody>
      </p:sp>
      <p:grpSp>
        <p:nvGrpSpPr>
          <p:cNvPr id="328711" name="Group 7"/>
          <p:cNvGrpSpPr>
            <a:grpSpLocks/>
          </p:cNvGrpSpPr>
          <p:nvPr/>
        </p:nvGrpSpPr>
        <p:grpSpPr bwMode="auto">
          <a:xfrm>
            <a:off x="501650" y="3690938"/>
            <a:ext cx="4286250" cy="1976437"/>
            <a:chOff x="316" y="2371"/>
            <a:chExt cx="2468" cy="1245"/>
          </a:xfrm>
        </p:grpSpPr>
        <p:sp>
          <p:nvSpPr>
            <p:cNvPr id="328712" name="Text Box 8"/>
            <p:cNvSpPr txBox="1">
              <a:spLocks noChangeArrowheads="1"/>
            </p:cNvSpPr>
            <p:nvPr/>
          </p:nvSpPr>
          <p:spPr bwMode="auto">
            <a:xfrm>
              <a:off x="414" y="2753"/>
              <a:ext cx="886" cy="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局部变量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全局变量</a:t>
              </a:r>
              <a:endPara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28713" name="Text Box 9"/>
            <p:cNvSpPr txBox="1">
              <a:spLocks noChangeArrowheads="1"/>
            </p:cNvSpPr>
            <p:nvPr/>
          </p:nvSpPr>
          <p:spPr bwMode="auto">
            <a:xfrm>
              <a:off x="1436" y="2462"/>
              <a:ext cx="1348" cy="10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自动变量</a:t>
              </a:r>
            </a:p>
            <a:p>
              <a:pPr>
                <a:lnSpc>
                  <a:spcPct val="110000"/>
                </a:lnSpc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局部静态变量</a:t>
              </a:r>
            </a:p>
            <a:p>
              <a:pPr>
                <a:lnSpc>
                  <a:spcPct val="110000"/>
                </a:lnSpc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寄存器变量</a:t>
              </a:r>
            </a:p>
            <a:p>
              <a:pPr>
                <a:lnSpc>
                  <a:spcPct val="110000"/>
                </a:lnSpc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形式参数</a:t>
              </a:r>
            </a:p>
          </p:txBody>
        </p:sp>
        <p:sp>
          <p:nvSpPr>
            <p:cNvPr id="328714" name="AutoShape 10"/>
            <p:cNvSpPr>
              <a:spLocks/>
            </p:cNvSpPr>
            <p:nvPr/>
          </p:nvSpPr>
          <p:spPr bwMode="auto">
            <a:xfrm>
              <a:off x="1330" y="2583"/>
              <a:ext cx="144" cy="847"/>
            </a:xfrm>
            <a:prstGeom prst="leftBrace">
              <a:avLst>
                <a:gd name="adj1" fmla="val 49016"/>
                <a:gd name="adj2" fmla="val 50000"/>
              </a:avLst>
            </a:prstGeom>
            <a:noFill/>
            <a:ln w="28575" cap="sq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715" name="AutoShape 11"/>
            <p:cNvSpPr>
              <a:spLocks/>
            </p:cNvSpPr>
            <p:nvPr/>
          </p:nvSpPr>
          <p:spPr bwMode="auto">
            <a:xfrm>
              <a:off x="385" y="2967"/>
              <a:ext cx="46" cy="562"/>
            </a:xfrm>
            <a:prstGeom prst="leftBrace">
              <a:avLst>
                <a:gd name="adj1" fmla="val 101812"/>
                <a:gd name="adj2" fmla="val 50000"/>
              </a:avLst>
            </a:prstGeom>
            <a:noFill/>
            <a:ln w="28575" cap="sq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716" name="Text Box 12"/>
            <p:cNvSpPr txBox="1">
              <a:spLocks noChangeArrowheads="1"/>
            </p:cNvSpPr>
            <p:nvPr/>
          </p:nvSpPr>
          <p:spPr bwMode="auto">
            <a:xfrm>
              <a:off x="316" y="2371"/>
              <a:ext cx="8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按作用域</a:t>
              </a:r>
              <a:endParaRPr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328717" name="Group 13"/>
          <p:cNvGrpSpPr>
            <a:grpSpLocks/>
          </p:cNvGrpSpPr>
          <p:nvPr/>
        </p:nvGrpSpPr>
        <p:grpSpPr bwMode="auto">
          <a:xfrm>
            <a:off x="4643438" y="3643313"/>
            <a:ext cx="4116387" cy="2336800"/>
            <a:chOff x="3107" y="2341"/>
            <a:chExt cx="2265" cy="1472"/>
          </a:xfrm>
        </p:grpSpPr>
        <p:sp>
          <p:nvSpPr>
            <p:cNvPr id="328718" name="Text Box 14"/>
            <p:cNvSpPr txBox="1">
              <a:spLocks noChangeArrowheads="1"/>
            </p:cNvSpPr>
            <p:nvPr/>
          </p:nvSpPr>
          <p:spPr bwMode="auto">
            <a:xfrm>
              <a:off x="3271" y="2713"/>
              <a:ext cx="886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动态存储</a:t>
              </a:r>
            </a:p>
            <a:p>
              <a:endPara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endPara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静态存储</a:t>
              </a:r>
              <a:endPara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28719" name="Text Box 15"/>
            <p:cNvSpPr txBox="1">
              <a:spLocks noChangeArrowheads="1"/>
            </p:cNvSpPr>
            <p:nvPr/>
          </p:nvSpPr>
          <p:spPr bwMode="auto">
            <a:xfrm>
              <a:off x="4261" y="2438"/>
              <a:ext cx="942" cy="8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自动变量</a:t>
              </a:r>
            </a:p>
            <a:p>
              <a:pPr>
                <a:lnSpc>
                  <a:spcPct val="110000"/>
                </a:lnSpc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寄存器变量</a:t>
              </a:r>
            </a:p>
            <a:p>
              <a:pPr>
                <a:lnSpc>
                  <a:spcPct val="110000"/>
                </a:lnSpc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形式参数</a:t>
              </a:r>
              <a:endPara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28720" name="AutoShape 16"/>
            <p:cNvSpPr>
              <a:spLocks/>
            </p:cNvSpPr>
            <p:nvPr/>
          </p:nvSpPr>
          <p:spPr bwMode="auto">
            <a:xfrm>
              <a:off x="4187" y="2568"/>
              <a:ext cx="99" cy="590"/>
            </a:xfrm>
            <a:prstGeom prst="leftBrace">
              <a:avLst>
                <a:gd name="adj1" fmla="val 49663"/>
                <a:gd name="adj2" fmla="val 50000"/>
              </a:avLst>
            </a:prstGeom>
            <a:noFill/>
            <a:ln w="28575" cap="sq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721" name="AutoShape 17"/>
            <p:cNvSpPr>
              <a:spLocks/>
            </p:cNvSpPr>
            <p:nvPr/>
          </p:nvSpPr>
          <p:spPr bwMode="auto">
            <a:xfrm>
              <a:off x="3131" y="2860"/>
              <a:ext cx="140" cy="697"/>
            </a:xfrm>
            <a:prstGeom prst="leftBrace">
              <a:avLst>
                <a:gd name="adj1" fmla="val 41488"/>
                <a:gd name="adj2" fmla="val 50000"/>
              </a:avLst>
            </a:prstGeom>
            <a:noFill/>
            <a:ln w="28575" cap="sq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722" name="Text Box 18"/>
            <p:cNvSpPr txBox="1">
              <a:spLocks noChangeArrowheads="1"/>
            </p:cNvSpPr>
            <p:nvPr/>
          </p:nvSpPr>
          <p:spPr bwMode="auto">
            <a:xfrm>
              <a:off x="3107" y="2341"/>
              <a:ext cx="7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按生存期</a:t>
              </a:r>
              <a:endParaRPr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28723" name="Text Box 19"/>
            <p:cNvSpPr txBox="1">
              <a:spLocks noChangeArrowheads="1"/>
            </p:cNvSpPr>
            <p:nvPr/>
          </p:nvSpPr>
          <p:spPr bwMode="auto">
            <a:xfrm>
              <a:off x="4261" y="3249"/>
              <a:ext cx="1111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局部静态变量</a:t>
              </a:r>
            </a:p>
            <a:p>
              <a:pPr>
                <a:lnSpc>
                  <a:spcPct val="110000"/>
                </a:lnSpc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全局变量</a:t>
              </a:r>
            </a:p>
          </p:txBody>
        </p:sp>
        <p:sp>
          <p:nvSpPr>
            <p:cNvPr id="328724" name="AutoShape 20"/>
            <p:cNvSpPr>
              <a:spLocks/>
            </p:cNvSpPr>
            <p:nvPr/>
          </p:nvSpPr>
          <p:spPr bwMode="auto">
            <a:xfrm>
              <a:off x="4158" y="3384"/>
              <a:ext cx="108" cy="358"/>
            </a:xfrm>
            <a:prstGeom prst="leftBrace">
              <a:avLst>
                <a:gd name="adj1" fmla="val 27623"/>
                <a:gd name="adj2" fmla="val 50000"/>
              </a:avLst>
            </a:prstGeom>
            <a:noFill/>
            <a:ln w="28575" cap="sq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build="p"/>
      <p:bldP spid="328708" grpId="0"/>
      <p:bldP spid="328709" grpId="0"/>
      <p:bldP spid="3287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读程序，写结果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551656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CC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#include&lt;stdio.h&gt;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void  fun(int p)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{int d=2;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p=d++;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printf(“%d”,p);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}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int main()</a:t>
            </a:r>
            <a:endParaRPr lang="pt-BR" altLang="zh-CN" smtClean="0">
              <a:ea typeface="宋体" panose="02010600030101010101" pitchFamily="2" charset="-122"/>
            </a:endParaRPr>
          </a:p>
          <a:p>
            <a:r>
              <a:rPr lang="pt-BR" altLang="zh-CN" smtClean="0">
                <a:ea typeface="宋体" panose="02010600030101010101" pitchFamily="2" charset="-122"/>
              </a:rPr>
              <a:t>{int a=1;</a:t>
            </a:r>
          </a:p>
          <a:p>
            <a:r>
              <a:rPr lang="pt-BR" altLang="zh-CN" smtClean="0">
                <a:ea typeface="宋体" panose="02010600030101010101" pitchFamily="2" charset="-122"/>
              </a:rPr>
              <a:t>fun(a);printf(“%d\n”,a);</a:t>
            </a:r>
          </a:p>
          <a:p>
            <a:r>
              <a:rPr lang="pt-BR" altLang="zh-CN" smtClean="0">
                <a:ea typeface="宋体" panose="02010600030101010101" pitchFamily="2" charset="-122"/>
              </a:rPr>
              <a:t> return 0;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}</a:t>
            </a:r>
            <a:endParaRPr lang="zh-CN" altLang="en-US" smtClean="0">
              <a:ea typeface="黑体" panose="02010609060101010101" pitchFamily="49" charset="-122"/>
            </a:endParaRPr>
          </a:p>
        </p:txBody>
      </p:sp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5219700" y="4941888"/>
            <a:ext cx="2665413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读程序，写结果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55165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#include</a:t>
            </a:r>
            <a:r>
              <a:rPr lang="zh-CN" altLang="en-US" smtClean="0">
                <a:ea typeface="黑体" panose="02010609060101010101" pitchFamily="49" charset="-122"/>
              </a:rPr>
              <a:t>　</a:t>
            </a:r>
            <a:r>
              <a:rPr lang="en-US" altLang="zh-CN" smtClean="0">
                <a:ea typeface="宋体" panose="02010600030101010101" pitchFamily="2" charset="-122"/>
              </a:rPr>
              <a:t>&lt;stdio.h&gt;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int</a:t>
            </a:r>
            <a:r>
              <a:rPr lang="zh-CN" altLang="en-US" smtClean="0">
                <a:ea typeface="黑体" panose="02010609060101010101" pitchFamily="49" charset="-122"/>
              </a:rPr>
              <a:t>　</a:t>
            </a:r>
            <a:r>
              <a:rPr lang="en-US" altLang="zh-CN" smtClean="0">
                <a:ea typeface="宋体" panose="02010600030101010101" pitchFamily="2" charset="-122"/>
              </a:rPr>
              <a:t>f(int</a:t>
            </a:r>
            <a:r>
              <a:rPr lang="zh-CN" altLang="en-US" smtClean="0">
                <a:ea typeface="黑体" panose="02010609060101010101" pitchFamily="49" charset="-122"/>
              </a:rPr>
              <a:t>　</a:t>
            </a:r>
            <a:r>
              <a:rPr lang="en-US" altLang="zh-CN" smtClean="0">
                <a:ea typeface="宋体" panose="02010600030101010101" pitchFamily="2" charset="-122"/>
              </a:rPr>
              <a:t>x,int</a:t>
            </a:r>
            <a:r>
              <a:rPr lang="zh-CN" altLang="en-US" smtClean="0">
                <a:ea typeface="黑体" panose="02010609060101010101" pitchFamily="49" charset="-122"/>
              </a:rPr>
              <a:t>　</a:t>
            </a:r>
            <a:r>
              <a:rPr lang="en-US" altLang="zh-CN" smtClean="0">
                <a:ea typeface="宋体" panose="02010600030101010101" pitchFamily="2" charset="-122"/>
              </a:rPr>
              <a:t>y)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{</a:t>
            </a:r>
            <a:r>
              <a:rPr lang="zh-CN" altLang="en-US" smtClean="0">
                <a:ea typeface="黑体" panose="02010609060101010101" pitchFamily="49" charset="-122"/>
              </a:rPr>
              <a:t>　</a:t>
            </a: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黑体" panose="02010609060101010101" pitchFamily="49" charset="-122"/>
              </a:rPr>
              <a:t>   </a:t>
            </a:r>
            <a:r>
              <a:rPr lang="en-US" altLang="zh-CN" smtClean="0">
                <a:ea typeface="宋体" panose="02010600030101010101" pitchFamily="2" charset="-122"/>
              </a:rPr>
              <a:t>return</a:t>
            </a:r>
            <a:r>
              <a:rPr lang="zh-CN" altLang="en-US" smtClean="0">
                <a:ea typeface="黑体" panose="02010609060101010101" pitchFamily="49" charset="-122"/>
              </a:rPr>
              <a:t>　</a:t>
            </a:r>
            <a:r>
              <a:rPr lang="en-US" altLang="zh-CN" smtClean="0">
                <a:ea typeface="宋体" panose="02010600030101010101" pitchFamily="2" charset="-122"/>
              </a:rPr>
              <a:t>((y-x)*x);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int main()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{</a:t>
            </a:r>
            <a:r>
              <a:rPr lang="zh-CN" altLang="en-US" smtClean="0">
                <a:ea typeface="黑体" panose="02010609060101010101" pitchFamily="49" charset="-122"/>
              </a:rPr>
              <a:t>　</a:t>
            </a: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黑体" panose="02010609060101010101" pitchFamily="49" charset="-122"/>
              </a:rPr>
              <a:t>       </a:t>
            </a:r>
            <a:r>
              <a:rPr lang="en-US" altLang="zh-CN" smtClean="0">
                <a:ea typeface="宋体" panose="02010600030101010101" pitchFamily="2" charset="-122"/>
              </a:rPr>
              <a:t>int</a:t>
            </a:r>
            <a:r>
              <a:rPr lang="zh-CN" altLang="en-US" smtClean="0">
                <a:ea typeface="黑体" panose="02010609060101010101" pitchFamily="49" charset="-122"/>
              </a:rPr>
              <a:t>　</a:t>
            </a:r>
            <a:r>
              <a:rPr lang="en-US" altLang="zh-CN" smtClean="0">
                <a:ea typeface="宋体" panose="02010600030101010101" pitchFamily="2" charset="-122"/>
              </a:rPr>
              <a:t>a=3,b=4,c=5,d;</a:t>
            </a: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黑体" panose="02010609060101010101" pitchFamily="49" charset="-122"/>
              </a:rPr>
              <a:t>　　</a:t>
            </a:r>
            <a:r>
              <a:rPr lang="en-US" altLang="zh-CN" smtClean="0">
                <a:ea typeface="宋体" panose="02010600030101010101" pitchFamily="2" charset="-122"/>
              </a:rPr>
              <a:t>d=f(f(a,b),f(a,c));</a:t>
            </a: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黑体" panose="02010609060101010101" pitchFamily="49" charset="-122"/>
              </a:rPr>
              <a:t>　　</a:t>
            </a:r>
            <a:r>
              <a:rPr lang="en-US" altLang="zh-CN" smtClean="0">
                <a:ea typeface="宋体" panose="02010600030101010101" pitchFamily="2" charset="-122"/>
              </a:rPr>
              <a:t>printf("%d\n",d);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       return 0;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90000"/>
              </a:lnSpc>
            </a:pPr>
            <a:endParaRPr lang="zh-CN" altLang="en-US" smtClean="0">
              <a:ea typeface="黑体" panose="02010609060101010101" pitchFamily="49" charset="-122"/>
            </a:endParaRPr>
          </a:p>
        </p:txBody>
      </p:sp>
      <p:sp>
        <p:nvSpPr>
          <p:cNvPr id="336900" name="Text Box 4"/>
          <p:cNvSpPr txBox="1">
            <a:spLocks noChangeArrowheads="1"/>
          </p:cNvSpPr>
          <p:nvPr/>
        </p:nvSpPr>
        <p:spPr bwMode="auto">
          <a:xfrm>
            <a:off x="5219700" y="4941888"/>
            <a:ext cx="2665413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读程序，写结果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5451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#include</a:t>
            </a:r>
            <a:r>
              <a:rPr lang="zh-CN" altLang="en-US" smtClean="0">
                <a:ea typeface="黑体" panose="02010609060101010101" pitchFamily="49" charset="-122"/>
              </a:rPr>
              <a:t>　</a:t>
            </a:r>
            <a:r>
              <a:rPr lang="en-US" altLang="zh-CN" smtClean="0">
                <a:ea typeface="宋体" panose="02010600030101010101" pitchFamily="2" charset="-122"/>
              </a:rPr>
              <a:t>&lt;stdio.h&gt;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int</a:t>
            </a:r>
            <a:r>
              <a:rPr lang="zh-CN" altLang="en-US" smtClean="0">
                <a:ea typeface="黑体" panose="02010609060101010101" pitchFamily="49" charset="-122"/>
              </a:rPr>
              <a:t>　</a:t>
            </a:r>
            <a:r>
              <a:rPr lang="en-US" altLang="zh-CN" smtClean="0">
                <a:ea typeface="宋体" panose="02010600030101010101" pitchFamily="2" charset="-122"/>
              </a:rPr>
              <a:t>fun(int</a:t>
            </a:r>
            <a:r>
              <a:rPr lang="zh-CN" altLang="en-US" smtClean="0">
                <a:ea typeface="黑体" panose="02010609060101010101" pitchFamily="49" charset="-122"/>
              </a:rPr>
              <a:t>　</a:t>
            </a:r>
            <a:r>
              <a:rPr lang="en-US" altLang="zh-CN" smtClean="0">
                <a:ea typeface="宋体" panose="02010600030101010101" pitchFamily="2" charset="-122"/>
              </a:rPr>
              <a:t>x,int</a:t>
            </a:r>
            <a:r>
              <a:rPr lang="zh-CN" altLang="en-US" smtClean="0">
                <a:ea typeface="黑体" panose="02010609060101010101" pitchFamily="49" charset="-122"/>
              </a:rPr>
              <a:t>　</a:t>
            </a:r>
            <a:r>
              <a:rPr lang="en-US" altLang="zh-CN" smtClean="0">
                <a:ea typeface="宋体" panose="02010600030101010101" pitchFamily="2" charset="-122"/>
              </a:rPr>
              <a:t>y)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{</a:t>
            </a:r>
            <a:r>
              <a:rPr lang="zh-CN" altLang="en-US" smtClean="0">
                <a:ea typeface="黑体" panose="02010609060101010101" pitchFamily="49" charset="-122"/>
              </a:rPr>
              <a:t>　</a:t>
            </a: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黑体" panose="02010609060101010101" pitchFamily="49" charset="-122"/>
              </a:rPr>
              <a:t>        </a:t>
            </a:r>
            <a:r>
              <a:rPr lang="en-US" altLang="zh-CN" smtClean="0">
                <a:ea typeface="宋体" panose="02010600030101010101" pitchFamily="2" charset="-122"/>
              </a:rPr>
              <a:t>if(x==y)</a:t>
            </a:r>
            <a:r>
              <a:rPr lang="zh-CN" altLang="en-US" smtClean="0">
                <a:ea typeface="黑体" panose="02010609060101010101" pitchFamily="49" charset="-122"/>
              </a:rPr>
              <a:t>　</a:t>
            </a:r>
            <a:r>
              <a:rPr lang="en-US" altLang="zh-CN" smtClean="0">
                <a:ea typeface="宋体" panose="02010600030101010101" pitchFamily="2" charset="-122"/>
              </a:rPr>
              <a:t>return</a:t>
            </a:r>
            <a:r>
              <a:rPr lang="zh-CN" altLang="en-US" smtClean="0">
                <a:ea typeface="黑体" panose="02010609060101010101" pitchFamily="49" charset="-122"/>
              </a:rPr>
              <a:t>　</a:t>
            </a:r>
            <a:r>
              <a:rPr lang="en-US" altLang="zh-CN" smtClean="0">
                <a:ea typeface="宋体" panose="02010600030101010101" pitchFamily="2" charset="-122"/>
              </a:rPr>
              <a:t>(x);</a:t>
            </a: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黑体" panose="02010609060101010101" pitchFamily="49" charset="-122"/>
              </a:rPr>
              <a:t>　　</a:t>
            </a:r>
            <a:r>
              <a:rPr lang="en-US" altLang="zh-CN" smtClean="0">
                <a:ea typeface="宋体" panose="02010600030101010101" pitchFamily="2" charset="-122"/>
              </a:rPr>
              <a:t>else</a:t>
            </a:r>
            <a:r>
              <a:rPr lang="zh-CN" altLang="en-US" smtClean="0">
                <a:ea typeface="黑体" panose="02010609060101010101" pitchFamily="49" charset="-122"/>
              </a:rPr>
              <a:t>　</a:t>
            </a:r>
            <a:r>
              <a:rPr lang="en-US" altLang="zh-CN" smtClean="0">
                <a:ea typeface="宋体" panose="02010600030101010101" pitchFamily="2" charset="-122"/>
              </a:rPr>
              <a:t>return((x+y)/2);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int main()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{</a:t>
            </a:r>
            <a:r>
              <a:rPr lang="zh-CN" altLang="en-US" smtClean="0">
                <a:ea typeface="黑体" panose="02010609060101010101" pitchFamily="49" charset="-122"/>
              </a:rPr>
              <a:t>　</a:t>
            </a: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黑体" panose="02010609060101010101" pitchFamily="49" charset="-122"/>
              </a:rPr>
              <a:t>        </a:t>
            </a:r>
            <a:r>
              <a:rPr lang="en-US" altLang="zh-CN" smtClean="0">
                <a:ea typeface="宋体" panose="02010600030101010101" pitchFamily="2" charset="-122"/>
              </a:rPr>
              <a:t>int</a:t>
            </a:r>
            <a:r>
              <a:rPr lang="zh-CN" altLang="en-US" smtClean="0">
                <a:ea typeface="黑体" panose="02010609060101010101" pitchFamily="49" charset="-122"/>
              </a:rPr>
              <a:t>　</a:t>
            </a:r>
            <a:r>
              <a:rPr lang="en-US" altLang="zh-CN" smtClean="0">
                <a:ea typeface="宋体" panose="02010600030101010101" pitchFamily="2" charset="-122"/>
              </a:rPr>
              <a:t>a=4,b=5,c=6;</a:t>
            </a: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黑体" panose="02010609060101010101" pitchFamily="49" charset="-122"/>
              </a:rPr>
              <a:t>　　</a:t>
            </a:r>
            <a:r>
              <a:rPr lang="en-US" altLang="zh-CN" smtClean="0">
                <a:ea typeface="宋体" panose="02010600030101010101" pitchFamily="2" charset="-122"/>
              </a:rPr>
              <a:t>printf("%d\n",fun(2*a,fun(b,c)));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        return 0;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90000"/>
              </a:lnSpc>
            </a:pPr>
            <a:endParaRPr lang="zh-CN" altLang="en-US" smtClean="0">
              <a:ea typeface="黑体" panose="02010609060101010101" pitchFamily="49" charset="-122"/>
            </a:endParaRPr>
          </a:p>
        </p:txBody>
      </p:sp>
      <p:sp>
        <p:nvSpPr>
          <p:cNvPr id="337924" name="Text Box 4"/>
          <p:cNvSpPr txBox="1">
            <a:spLocks noChangeArrowheads="1"/>
          </p:cNvSpPr>
          <p:nvPr/>
        </p:nvSpPr>
        <p:spPr bwMode="auto">
          <a:xfrm>
            <a:off x="5795963" y="3789363"/>
            <a:ext cx="2665412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读程序，写结果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400675"/>
          </a:xfrm>
        </p:spPr>
        <p:txBody>
          <a:bodyPr/>
          <a:lstStyle/>
          <a:p>
            <a:r>
              <a:rPr lang="en-US" altLang="zh-CN" sz="2400" smtClean="0">
                <a:ea typeface="宋体" panose="02010600030101010101" pitchFamily="2" charset="-122"/>
              </a:rPr>
              <a:t>#include&lt;stdio.h&gt;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int f(int n)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{static int a=1;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n+=a++;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return n;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}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int main()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{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	int a=3,s;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	s=f(a);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	s=s+f(a);printf("%d\n",s);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	return 0;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38948" name="Text Box 4"/>
          <p:cNvSpPr txBox="1">
            <a:spLocks noChangeArrowheads="1"/>
          </p:cNvSpPr>
          <p:nvPr/>
        </p:nvSpPr>
        <p:spPr bwMode="auto">
          <a:xfrm>
            <a:off x="5940425" y="3500438"/>
            <a:ext cx="2665413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0" smtClean="0"/>
              <a:t>C</a:t>
            </a:r>
            <a:r>
              <a:rPr lang="zh-CN" altLang="en-US" sz="3600" b="0" smtClean="0"/>
              <a:t>程序概述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3887787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zh-CN" altLang="en-US" smtClean="0">
                <a:ea typeface="黑体" panose="02010609060101010101" pitchFamily="49" charset="-122"/>
              </a:rPr>
              <a:t>模块化是结构化程序设计的基础。采用模块化程序设计的优越性：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zh-CN" altLang="en-US" smtClean="0">
                <a:latin typeface="楷体_GB2312" pitchFamily="49" charset="-122"/>
                <a:ea typeface="黑体" panose="02010609060101010101" pitchFamily="49" charset="-122"/>
              </a:rPr>
              <a:t>使程序变得更简短而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黑体" panose="02010609060101010101" pitchFamily="49" charset="-122"/>
              </a:rPr>
              <a:t>结构清晰，可读性好</a:t>
            </a:r>
            <a:r>
              <a:rPr lang="zh-CN" altLang="en-US" smtClean="0">
                <a:latin typeface="楷体_GB2312" pitchFamily="49" charset="-122"/>
                <a:ea typeface="黑体" panose="02010609060101010101" pitchFamily="49" charset="-122"/>
              </a:rPr>
              <a:t>；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zh-CN" altLang="zh-CN" smtClean="0">
                <a:latin typeface="楷体_GB2312" pitchFamily="49" charset="-122"/>
                <a:ea typeface="黑体" panose="02010609060101010101" pitchFamily="49" charset="-122"/>
              </a:rPr>
              <a:t>程序模块相对</a:t>
            </a:r>
            <a:r>
              <a:rPr lang="zh-CN" altLang="zh-CN" smtClean="0">
                <a:solidFill>
                  <a:srgbClr val="0000FF"/>
                </a:solidFill>
                <a:latin typeface="楷体_GB2312" pitchFamily="49" charset="-122"/>
                <a:ea typeface="黑体" panose="02010609060101010101" pitchFamily="49" charset="-122"/>
              </a:rPr>
              <a:t>独立</a:t>
            </a:r>
            <a:r>
              <a:rPr lang="zh-CN" altLang="zh-CN" smtClean="0">
                <a:latin typeface="楷体_GB2312" pitchFamily="49" charset="-122"/>
                <a:ea typeface="黑体" panose="02010609060101010101" pitchFamily="49" charset="-122"/>
              </a:rPr>
              <a:t>，简化设计，限制错误</a:t>
            </a:r>
            <a:r>
              <a:rPr lang="zh-CN" altLang="en-US" smtClean="0">
                <a:latin typeface="楷体_GB2312" pitchFamily="49" charset="-122"/>
                <a:ea typeface="黑体" panose="02010609060101010101" pitchFamily="49" charset="-122"/>
              </a:rPr>
              <a:t>，控制程序设计的复杂性</a:t>
            </a:r>
            <a:r>
              <a:rPr lang="zh-CN" altLang="zh-CN" smtClean="0">
                <a:latin typeface="楷体_GB2312" pitchFamily="49" charset="-122"/>
                <a:ea typeface="黑体" panose="02010609060101010101" pitchFamily="49" charset="-122"/>
              </a:rPr>
              <a:t>；</a:t>
            </a:r>
            <a:endParaRPr lang="zh-CN" altLang="en-US" smtClean="0">
              <a:latin typeface="楷体_GB2312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zh-CN" altLang="en-US" smtClean="0">
                <a:latin typeface="楷体_GB2312" pitchFamily="49" charset="-122"/>
                <a:ea typeface="黑体" panose="02010609060101010101" pitchFamily="49" charset="-122"/>
              </a:rPr>
              <a:t>便于</a:t>
            </a:r>
            <a:r>
              <a:rPr lang="zh-CN" altLang="zh-CN" smtClean="0">
                <a:latin typeface="楷体_GB2312" pitchFamily="49" charset="-122"/>
                <a:ea typeface="黑体" panose="02010609060101010101" pitchFamily="49" charset="-122"/>
              </a:rPr>
              <a:t>集体开发，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黑体" panose="02010609060101010101" pitchFamily="49" charset="-122"/>
              </a:rPr>
              <a:t>分工</a:t>
            </a:r>
            <a:r>
              <a:rPr lang="zh-CN" altLang="en-US" smtClean="0">
                <a:latin typeface="楷体_GB2312" pitchFamily="49" charset="-122"/>
                <a:ea typeface="黑体" panose="02010609060101010101" pitchFamily="49" charset="-122"/>
              </a:rPr>
              <a:t>合作，适合大规模系统开发</a:t>
            </a:r>
            <a:r>
              <a:rPr lang="zh-CN" altLang="zh-CN" smtClean="0">
                <a:latin typeface="楷体_GB2312" pitchFamily="49" charset="-122"/>
                <a:ea typeface="黑体" panose="02010609060101010101" pitchFamily="49" charset="-122"/>
              </a:rPr>
              <a:t>；</a:t>
            </a:r>
            <a:endParaRPr lang="zh-CN" altLang="en-US" smtClean="0">
              <a:latin typeface="楷体_GB2312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zh-CN" altLang="en-US" smtClean="0">
                <a:latin typeface="楷体_GB2312" pitchFamily="49" charset="-122"/>
                <a:ea typeface="黑体" panose="02010609060101010101" pitchFamily="49" charset="-122"/>
              </a:rPr>
              <a:t>便于</a:t>
            </a:r>
            <a:r>
              <a:rPr lang="zh-CN" altLang="zh-CN" smtClean="0">
                <a:solidFill>
                  <a:srgbClr val="0000FF"/>
                </a:solidFill>
                <a:latin typeface="楷体_GB2312" pitchFamily="49" charset="-122"/>
                <a:ea typeface="黑体" panose="02010609060101010101" pitchFamily="49" charset="-122"/>
              </a:rPr>
              <a:t>共享</a:t>
            </a:r>
            <a:r>
              <a:rPr lang="zh-CN" altLang="zh-CN" smtClean="0">
                <a:latin typeface="楷体_GB2312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mtClean="0">
                <a:latin typeface="楷体_GB2312" pitchFamily="49" charset="-122"/>
                <a:ea typeface="黑体" panose="02010609060101010101" pitchFamily="49" charset="-122"/>
              </a:rPr>
              <a:t>提高重用性，减少重复编码；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zh-CN" altLang="zh-CN" smtClean="0">
                <a:latin typeface="楷体_GB2312" pitchFamily="49" charset="-122"/>
                <a:ea typeface="黑体" panose="02010609060101010101" pitchFamily="49" charset="-122"/>
              </a:rPr>
              <a:t>易于裁剪、移植和扩充</a:t>
            </a:r>
            <a:r>
              <a:rPr lang="zh-CN" altLang="en-US" smtClean="0">
                <a:latin typeface="楷体_GB2312" pitchFamily="49" charset="-122"/>
                <a:ea typeface="黑体" panose="02010609060101010101" pitchFamily="49" charset="-122"/>
              </a:rPr>
              <a:t>，提高可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黑体" panose="02010609060101010101" pitchFamily="49" charset="-122"/>
              </a:rPr>
              <a:t>维护</a:t>
            </a:r>
            <a:r>
              <a:rPr lang="zh-CN" altLang="en-US" smtClean="0">
                <a:latin typeface="楷体_GB2312" pitchFamily="49" charset="-122"/>
                <a:ea typeface="黑体" panose="02010609060101010101" pitchFamily="49" charset="-122"/>
              </a:rPr>
              <a:t>性</a:t>
            </a:r>
            <a:r>
              <a:rPr lang="zh-CN" altLang="zh-CN" smtClean="0">
                <a:latin typeface="楷体_GB2312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971550" y="5229225"/>
            <a:ext cx="7767638" cy="654050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"/>
              </a:spcBef>
              <a:spcAft>
                <a:spcPct val="10000"/>
              </a:spcAft>
              <a:buSzPct val="65000"/>
              <a:buFont typeface="Wingdings" panose="05000000000000000000" pitchFamily="2" charset="2"/>
              <a:buNone/>
            </a:pPr>
            <a:r>
              <a:rPr kumimoji="1" lang="en-US" altLang="zh-CN" sz="3600" b="1">
                <a:solidFill>
                  <a:srgbClr val="FF0000"/>
                </a:solidFill>
                <a:latin typeface="宋体" panose="02010600030101010101" pitchFamily="2" charset="-122"/>
              </a:rPr>
              <a:t>C</a:t>
            </a:r>
            <a:r>
              <a:rPr kumimoji="1" lang="zh-CN" altLang="en-US" sz="3600" b="1">
                <a:solidFill>
                  <a:srgbClr val="FF0000"/>
                </a:solidFill>
                <a:latin typeface="宋体" panose="02010600030101010101" pitchFamily="2" charset="-122"/>
              </a:rPr>
              <a:t>语言支持这种模块</a:t>
            </a:r>
            <a:r>
              <a:rPr kumimoji="1" lang="zh-CN" altLang="zh-CN" sz="3600" b="1">
                <a:solidFill>
                  <a:srgbClr val="FF0000"/>
                </a:solidFill>
                <a:latin typeface="宋体" panose="02010600030101010101" pitchFamily="2" charset="-122"/>
              </a:rPr>
              <a:t>化程序设计方法</a:t>
            </a:r>
            <a:r>
              <a:rPr kumimoji="1" lang="zh-CN" altLang="en-US" sz="3600" b="1">
                <a:solidFill>
                  <a:srgbClr val="FF0000"/>
                </a:solidFill>
                <a:latin typeface="宋体" panose="02010600030101010101" pitchFamily="2" charset="-122"/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  <p:bldP spid="26726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读程序，写结果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400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smtClean="0">
                <a:ea typeface="黑体" panose="02010609060101010101" pitchFamily="49" charset="-122"/>
              </a:rPr>
              <a:t>有以下程序 </a:t>
            </a:r>
            <a:r>
              <a:rPr lang="en-US" altLang="zh-CN" sz="2400" smtClean="0">
                <a:ea typeface="宋体" panose="02010600030101010101" pitchFamily="2" charset="-122"/>
              </a:rPr>
              <a:t>,</a:t>
            </a:r>
            <a:r>
              <a:rPr lang="zh-CN" altLang="en-US" sz="2400" smtClean="0">
                <a:ea typeface="黑体" panose="02010609060101010101" pitchFamily="49" charset="-122"/>
              </a:rPr>
              <a:t>理解静态变量，程序执行结果是？</a:t>
            </a:r>
            <a:endParaRPr lang="zh-CN" altLang="en-US" sz="2400" smtClean="0">
              <a:solidFill>
                <a:schemeClr val="accent1"/>
              </a:solidFill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#include</a:t>
            </a:r>
            <a:r>
              <a:rPr lang="zh-CN" altLang="en-US" sz="2400" smtClean="0">
                <a:ea typeface="黑体" panose="02010609060101010101" pitchFamily="49" charset="-122"/>
              </a:rPr>
              <a:t>　</a:t>
            </a:r>
            <a:r>
              <a:rPr lang="en-US" altLang="zh-CN" sz="2400" smtClean="0">
                <a:ea typeface="宋体" panose="02010600030101010101" pitchFamily="2" charset="-122"/>
              </a:rPr>
              <a:t>&lt;stdio.h&gt;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int  func(int a,int b)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{static int m,i=2;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 i+=m+1;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 m=i+a+b;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 return m;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int main()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{int k=4,m=1,p;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 p=fun(k,m);printf(“%d,  ”,p);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 p=fun(k,m);printf(“%d\n”,p);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 return 0;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90000"/>
              </a:lnSpc>
            </a:pPr>
            <a:endParaRPr lang="zh-CN" altLang="en-US" sz="2400" smtClean="0">
              <a:ea typeface="黑体" panose="02010609060101010101" pitchFamily="49" charset="-122"/>
            </a:endParaRPr>
          </a:p>
        </p:txBody>
      </p:sp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5219700" y="4941888"/>
            <a:ext cx="2665413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0" smtClean="0"/>
              <a:t>C</a:t>
            </a:r>
            <a:r>
              <a:rPr lang="zh-CN" altLang="en-US" sz="3600" b="0" smtClean="0"/>
              <a:t>程序概述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3455987" cy="576262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zh-CN" altLang="en-US" smtClean="0">
                <a:ea typeface="黑体" panose="02010609060101010101" pitchFamily="49" charset="-122"/>
              </a:rPr>
              <a:t>二、 </a:t>
            </a:r>
            <a:r>
              <a:rPr kumimoji="1" lang="en-US" altLang="zh-CN" smtClean="0">
                <a:ea typeface="宋体" panose="02010600030101010101" pitchFamily="2" charset="-122"/>
              </a:rPr>
              <a:t>C</a:t>
            </a:r>
            <a:r>
              <a:rPr kumimoji="1" lang="zh-CN" altLang="en-US" smtClean="0">
                <a:ea typeface="黑体" panose="02010609060101010101" pitchFamily="49" charset="-122"/>
              </a:rPr>
              <a:t>程序的结构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323850" y="3429000"/>
            <a:ext cx="8569325" cy="21605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5000"/>
              </a:spcBef>
              <a:buClr>
                <a:srgbClr val="000066"/>
              </a:buClr>
              <a:buSzPct val="50000"/>
            </a:pPr>
            <a:r>
              <a:rPr kumimoji="1" lang="zh-CN" altLang="en-US" sz="2500">
                <a:latin typeface="楷体_GB2312" pitchFamily="49" charset="-122"/>
                <a:ea typeface="楷体_GB2312" pitchFamily="49" charset="-122"/>
              </a:rPr>
              <a:t>一个</a:t>
            </a:r>
            <a:r>
              <a:rPr kumimoji="1" lang="en-US" altLang="zh-CN" sz="2500"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500">
                <a:latin typeface="楷体_GB2312" pitchFamily="49" charset="-122"/>
                <a:ea typeface="楷体_GB2312" pitchFamily="49" charset="-122"/>
              </a:rPr>
              <a:t>程序可以由一个或多个源程序文件组成</a:t>
            </a:r>
            <a:r>
              <a:rPr lang="en-US" altLang="zh-CN" sz="2500">
                <a:latin typeface="楷体_GB2312" pitchFamily="49" charset="-122"/>
                <a:ea typeface="楷体_GB2312" pitchFamily="49" charset="-122"/>
              </a:rPr>
              <a:t>; </a:t>
            </a:r>
            <a:endParaRPr lang="zh-CN" altLang="zh-CN" sz="250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05000"/>
              </a:lnSpc>
              <a:spcBef>
                <a:spcPct val="5000"/>
              </a:spcBef>
              <a:buClr>
                <a:srgbClr val="000066"/>
              </a:buClr>
              <a:buSzPct val="50000"/>
            </a:pPr>
            <a:r>
              <a:rPr kumimoji="1" lang="zh-CN" altLang="en-US" sz="2500">
                <a:latin typeface="楷体_GB2312" pitchFamily="49" charset="-122"/>
                <a:ea typeface="楷体_GB2312" pitchFamily="49" charset="-122"/>
              </a:rPr>
              <a:t>一个</a:t>
            </a:r>
            <a:r>
              <a:rPr kumimoji="1" lang="en-US" altLang="zh-CN" sz="2500"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500">
                <a:latin typeface="楷体_GB2312" pitchFamily="49" charset="-122"/>
                <a:ea typeface="楷体_GB2312" pitchFamily="49" charset="-122"/>
              </a:rPr>
              <a:t>源程序文件可以由一个或多个函数组成</a:t>
            </a:r>
            <a:r>
              <a:rPr kumimoji="1" lang="zh-CN" altLang="en-US"/>
              <a:t>；</a:t>
            </a:r>
            <a:endParaRPr kumimoji="1" lang="zh-CN" altLang="en-US" sz="250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05000"/>
              </a:lnSpc>
              <a:spcBef>
                <a:spcPct val="5000"/>
              </a:spcBef>
              <a:buClr>
                <a:srgbClr val="000066"/>
              </a:buClr>
              <a:buSzPct val="50000"/>
            </a:pPr>
            <a:r>
              <a:rPr kumimoji="1" lang="zh-CN" altLang="en-US" sz="2500">
                <a:latin typeface="楷体_GB2312" pitchFamily="49" charset="-122"/>
                <a:ea typeface="楷体_GB2312" pitchFamily="49" charset="-122"/>
              </a:rPr>
              <a:t>在一个</a:t>
            </a:r>
            <a:r>
              <a:rPr kumimoji="1" lang="en-US" altLang="zh-CN" sz="2500"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500">
                <a:latin typeface="楷体_GB2312" pitchFamily="49" charset="-122"/>
                <a:ea typeface="楷体_GB2312" pitchFamily="49" charset="-122"/>
              </a:rPr>
              <a:t>程序中，有且仅有一个主函数</a:t>
            </a:r>
            <a:r>
              <a:rPr kumimoji="1" lang="en-US" altLang="zh-CN" sz="2500">
                <a:latin typeface="楷体_GB2312" pitchFamily="49" charset="-122"/>
                <a:ea typeface="楷体_GB2312" pitchFamily="49" charset="-122"/>
              </a:rPr>
              <a:t>main</a:t>
            </a:r>
            <a:r>
              <a:rPr kumimoji="1" lang="zh-CN" altLang="en-US" sz="2500"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zh-CN" sz="250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05000"/>
              </a:lnSpc>
              <a:spcBef>
                <a:spcPct val="5000"/>
              </a:spcBef>
              <a:buClr>
                <a:srgbClr val="000066"/>
              </a:buClr>
              <a:buSzPct val="50000"/>
            </a:pPr>
            <a:r>
              <a:rPr kumimoji="1" lang="zh-CN" altLang="en-US" sz="2500">
                <a:latin typeface="楷体_GB2312" pitchFamily="49" charset="-122"/>
                <a:ea typeface="楷体_GB2312" pitchFamily="49" charset="-122"/>
              </a:rPr>
              <a:t>所有函数在功能上都是独立的。主函数可以调用其它函数，其它函数可以相互调用</a:t>
            </a:r>
            <a:r>
              <a:rPr lang="zh-CN" altLang="en-US" sz="250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323850" y="5589588"/>
            <a:ext cx="86042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SzPct val="50000"/>
              <a:buFont typeface="Wingdings" panose="05000000000000000000" pitchFamily="2" charset="2"/>
              <a:buNone/>
            </a:pPr>
            <a:r>
              <a:rPr kumimoji="1" lang="zh-CN" altLang="en-US" sz="26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可以通过</a:t>
            </a:r>
            <a:r>
              <a:rPr kumimoji="1" lang="zh-CN" altLang="en-US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工程文件</a:t>
            </a:r>
            <a:r>
              <a:rPr kumimoji="1" lang="zh-CN" altLang="en-US" sz="26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将属于同一个程序的不同源文件组装成一个程序。</a:t>
            </a:r>
          </a:p>
        </p:txBody>
      </p:sp>
      <p:grpSp>
        <p:nvGrpSpPr>
          <p:cNvPr id="268294" name="Group 6"/>
          <p:cNvGrpSpPr>
            <a:grpSpLocks/>
          </p:cNvGrpSpPr>
          <p:nvPr/>
        </p:nvGrpSpPr>
        <p:grpSpPr bwMode="auto">
          <a:xfrm>
            <a:off x="1835150" y="1196975"/>
            <a:ext cx="6840538" cy="2160588"/>
            <a:chOff x="884" y="527"/>
            <a:chExt cx="4487" cy="1815"/>
          </a:xfrm>
        </p:grpSpPr>
        <p:grpSp>
          <p:nvGrpSpPr>
            <p:cNvPr id="268295" name="Group 7"/>
            <p:cNvGrpSpPr>
              <a:grpSpLocks/>
            </p:cNvGrpSpPr>
            <p:nvPr/>
          </p:nvGrpSpPr>
          <p:grpSpPr bwMode="auto">
            <a:xfrm>
              <a:off x="884" y="527"/>
              <a:ext cx="4487" cy="1815"/>
              <a:chOff x="884" y="527"/>
              <a:chExt cx="4487" cy="1815"/>
            </a:xfrm>
          </p:grpSpPr>
          <p:sp>
            <p:nvSpPr>
              <p:cNvPr id="268296" name="Text Box 8"/>
              <p:cNvSpPr txBox="1">
                <a:spLocks noChangeArrowheads="1"/>
              </p:cNvSpPr>
              <p:nvPr/>
            </p:nvSpPr>
            <p:spPr bwMode="auto">
              <a:xfrm>
                <a:off x="1610" y="2024"/>
                <a:ext cx="447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kumimoji="1" lang="en-US" altLang="zh-CN" sz="2400" b="1">
                    <a:ea typeface="楷体_GB2312" pitchFamily="49" charset="-122"/>
                  </a:rPr>
                  <a:t>…</a:t>
                </a:r>
                <a:endParaRPr kumimoji="1" lang="en-US" altLang="zh-CN" sz="2400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268297" name="Text Box 9"/>
              <p:cNvSpPr txBox="1">
                <a:spLocks noChangeArrowheads="1"/>
              </p:cNvSpPr>
              <p:nvPr/>
            </p:nvSpPr>
            <p:spPr bwMode="auto">
              <a:xfrm>
                <a:off x="4059" y="2024"/>
                <a:ext cx="449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kumimoji="1" lang="en-US" altLang="zh-CN" sz="2400" b="1">
                    <a:ea typeface="楷体_GB2312" pitchFamily="49" charset="-122"/>
                  </a:rPr>
                  <a:t>…</a:t>
                </a:r>
                <a:endParaRPr kumimoji="1" lang="en-US" altLang="zh-CN" sz="2400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268298" name="Rectangle 10"/>
              <p:cNvSpPr>
                <a:spLocks noChangeArrowheads="1"/>
              </p:cNvSpPr>
              <p:nvPr/>
            </p:nvSpPr>
            <p:spPr bwMode="auto">
              <a:xfrm>
                <a:off x="2608" y="527"/>
                <a:ext cx="794" cy="301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54000" tIns="0" rIns="54000"/>
              <a:lstStyle/>
              <a:p>
                <a:pPr algn="ctr"/>
                <a:r>
                  <a:rPr kumimoji="1" lang="en-US" altLang="zh-CN" sz="2400" b="1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C</a:t>
                </a:r>
                <a:r>
                  <a:rPr kumimoji="1" lang="zh-CN" altLang="en-US" sz="2400" b="1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程序</a:t>
                </a:r>
              </a:p>
            </p:txBody>
          </p:sp>
          <p:sp>
            <p:nvSpPr>
              <p:cNvPr id="268299" name="Line 11"/>
              <p:cNvSpPr>
                <a:spLocks noChangeShapeType="1"/>
              </p:cNvSpPr>
              <p:nvPr/>
            </p:nvSpPr>
            <p:spPr bwMode="auto">
              <a:xfrm>
                <a:off x="3016" y="845"/>
                <a:ext cx="0" cy="2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68300" name="Group 12"/>
              <p:cNvGrpSpPr>
                <a:grpSpLocks/>
              </p:cNvGrpSpPr>
              <p:nvPr/>
            </p:nvGrpSpPr>
            <p:grpSpPr bwMode="auto">
              <a:xfrm>
                <a:off x="3243" y="1071"/>
                <a:ext cx="2128" cy="1244"/>
                <a:chOff x="3474" y="1045"/>
                <a:chExt cx="2128" cy="1289"/>
              </a:xfrm>
            </p:grpSpPr>
            <p:sp>
              <p:nvSpPr>
                <p:cNvPr id="268301" name="Rectangle 13"/>
                <p:cNvSpPr>
                  <a:spLocks noChangeArrowheads="1"/>
                </p:cNvSpPr>
                <p:nvPr/>
              </p:nvSpPr>
              <p:spPr bwMode="auto">
                <a:xfrm>
                  <a:off x="3805" y="1285"/>
                  <a:ext cx="1317" cy="301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54000" tIns="0" rIns="54000" bIns="10800"/>
                <a:lstStyle/>
                <a:p>
                  <a:pPr algn="ctr"/>
                  <a:r>
                    <a:rPr kumimoji="1" lang="zh-CN" altLang="en-US" sz="2400" b="1">
                      <a:solidFill>
                        <a:srgbClr val="FF0000"/>
                      </a:solidFill>
                      <a:latin typeface="楷体_GB2312" pitchFamily="49" charset="-122"/>
                      <a:ea typeface="楷体_GB2312" pitchFamily="49" charset="-122"/>
                    </a:rPr>
                    <a:t>源程序文件</a:t>
                  </a:r>
                  <a:r>
                    <a:rPr kumimoji="1" lang="en-US" altLang="zh-CN" sz="2400" b="1">
                      <a:solidFill>
                        <a:srgbClr val="FF0000"/>
                      </a:solidFill>
                      <a:latin typeface="楷体_GB2312" pitchFamily="49" charset="-122"/>
                      <a:ea typeface="楷体_GB2312" pitchFamily="49" charset="-122"/>
                    </a:rPr>
                    <a:t>n</a:t>
                  </a:r>
                </a:p>
              </p:txBody>
            </p:sp>
            <p:sp>
              <p:nvSpPr>
                <p:cNvPr id="268302" name="Rectangle 14"/>
                <p:cNvSpPr>
                  <a:spLocks noChangeArrowheads="1"/>
                </p:cNvSpPr>
                <p:nvPr/>
              </p:nvSpPr>
              <p:spPr bwMode="auto">
                <a:xfrm>
                  <a:off x="3474" y="2033"/>
                  <a:ext cx="662" cy="301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54000" tIns="0" rIns="54000" bIns="10800"/>
                <a:lstStyle/>
                <a:p>
                  <a:pPr algn="just"/>
                  <a:r>
                    <a:rPr kumimoji="1" lang="zh-CN" altLang="en-US" sz="2400" b="1">
                      <a:solidFill>
                        <a:srgbClr val="FF0000"/>
                      </a:solidFill>
                      <a:latin typeface="楷体_GB2312" pitchFamily="49" charset="-122"/>
                      <a:ea typeface="楷体_GB2312" pitchFamily="49" charset="-122"/>
                    </a:rPr>
                    <a:t>函数</a:t>
                  </a:r>
                  <a:r>
                    <a:rPr kumimoji="1" lang="en-US" altLang="zh-CN" sz="2400" b="1">
                      <a:solidFill>
                        <a:srgbClr val="FF0000"/>
                      </a:solidFill>
                      <a:latin typeface="楷体_GB2312" pitchFamily="49" charset="-122"/>
                      <a:ea typeface="楷体_GB2312" pitchFamily="49" charset="-122"/>
                    </a:rPr>
                    <a:t>1</a:t>
                  </a:r>
                </a:p>
              </p:txBody>
            </p:sp>
            <p:sp>
              <p:nvSpPr>
                <p:cNvPr id="268303" name="Rectangle 15"/>
                <p:cNvSpPr>
                  <a:spLocks noChangeArrowheads="1"/>
                </p:cNvSpPr>
                <p:nvPr/>
              </p:nvSpPr>
              <p:spPr bwMode="auto">
                <a:xfrm>
                  <a:off x="4879" y="2033"/>
                  <a:ext cx="723" cy="301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54000" tIns="0" rIns="54000" bIns="10800"/>
                <a:lstStyle/>
                <a:p>
                  <a:pPr algn="just"/>
                  <a:r>
                    <a:rPr kumimoji="1" lang="zh-CN" altLang="en-US" sz="2400" b="1">
                      <a:solidFill>
                        <a:srgbClr val="FF0000"/>
                      </a:solidFill>
                      <a:latin typeface="楷体_GB2312" pitchFamily="49" charset="-122"/>
                      <a:ea typeface="楷体_GB2312" pitchFamily="49" charset="-122"/>
                    </a:rPr>
                    <a:t>函数</a:t>
                  </a:r>
                  <a:r>
                    <a:rPr kumimoji="1" lang="en-US" altLang="zh-CN" sz="2400" b="1">
                      <a:solidFill>
                        <a:srgbClr val="FF0000"/>
                      </a:solidFill>
                      <a:latin typeface="楷体_GB2312" pitchFamily="49" charset="-122"/>
                      <a:ea typeface="楷体_GB2312" pitchFamily="49" charset="-122"/>
                    </a:rPr>
                    <a:t>m</a:t>
                  </a:r>
                </a:p>
              </p:txBody>
            </p:sp>
            <p:sp>
              <p:nvSpPr>
                <p:cNvPr id="268304" name="Line 16"/>
                <p:cNvSpPr>
                  <a:spLocks noChangeShapeType="1"/>
                </p:cNvSpPr>
                <p:nvPr/>
              </p:nvSpPr>
              <p:spPr bwMode="auto">
                <a:xfrm>
                  <a:off x="3821" y="1829"/>
                  <a:ext cx="1427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8305" name="Line 17"/>
                <p:cNvSpPr>
                  <a:spLocks noChangeShapeType="1"/>
                </p:cNvSpPr>
                <p:nvPr/>
              </p:nvSpPr>
              <p:spPr bwMode="auto">
                <a:xfrm>
                  <a:off x="5243" y="1829"/>
                  <a:ext cx="0" cy="2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8306" name="Line 18"/>
                <p:cNvSpPr>
                  <a:spLocks noChangeShapeType="1"/>
                </p:cNvSpPr>
                <p:nvPr/>
              </p:nvSpPr>
              <p:spPr bwMode="auto">
                <a:xfrm>
                  <a:off x="3821" y="1829"/>
                  <a:ext cx="0" cy="2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8307" name="Line 19"/>
                <p:cNvSpPr>
                  <a:spLocks noChangeShapeType="1"/>
                </p:cNvSpPr>
                <p:nvPr/>
              </p:nvSpPr>
              <p:spPr bwMode="auto">
                <a:xfrm>
                  <a:off x="4533" y="1045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8308" name="Line 20"/>
                <p:cNvSpPr>
                  <a:spLocks noChangeShapeType="1"/>
                </p:cNvSpPr>
                <p:nvPr/>
              </p:nvSpPr>
              <p:spPr bwMode="auto">
                <a:xfrm>
                  <a:off x="4499" y="1579"/>
                  <a:ext cx="0" cy="2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8309" name="Text Box 21"/>
              <p:cNvSpPr txBox="1">
                <a:spLocks noChangeArrowheads="1"/>
              </p:cNvSpPr>
              <p:nvPr/>
            </p:nvSpPr>
            <p:spPr bwMode="auto">
              <a:xfrm>
                <a:off x="2729" y="1238"/>
                <a:ext cx="684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kumimoji="1" lang="en-US" altLang="zh-CN" sz="2400" b="1">
                    <a:ea typeface="楷体_GB2312" pitchFamily="49" charset="-122"/>
                  </a:rPr>
                  <a:t>…</a:t>
                </a:r>
                <a:r>
                  <a:rPr kumimoji="1" lang="en-US" altLang="zh-CN" sz="2400" b="1">
                    <a:latin typeface="楷体_GB2312" pitchFamily="49" charset="-122"/>
                    <a:ea typeface="楷体_GB2312" pitchFamily="49" charset="-122"/>
                  </a:rPr>
                  <a:t> </a:t>
                </a:r>
                <a:r>
                  <a:rPr kumimoji="1" lang="en-US" altLang="zh-CN" sz="2400" b="1">
                    <a:ea typeface="楷体_GB2312" pitchFamily="49" charset="-122"/>
                  </a:rPr>
                  <a:t>…</a:t>
                </a:r>
                <a:endParaRPr kumimoji="1" lang="en-US" altLang="zh-CN" sz="2400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pSp>
            <p:nvGrpSpPr>
              <p:cNvPr id="268310" name="Group 22"/>
              <p:cNvGrpSpPr>
                <a:grpSpLocks/>
              </p:cNvGrpSpPr>
              <p:nvPr/>
            </p:nvGrpSpPr>
            <p:grpSpPr bwMode="auto">
              <a:xfrm>
                <a:off x="884" y="1253"/>
                <a:ext cx="1943" cy="1068"/>
                <a:chOff x="703" y="1254"/>
                <a:chExt cx="1943" cy="1068"/>
              </a:xfrm>
            </p:grpSpPr>
            <p:sp>
              <p:nvSpPr>
                <p:cNvPr id="268311" name="Rectangle 23"/>
                <p:cNvSpPr>
                  <a:spLocks noChangeArrowheads="1"/>
                </p:cNvSpPr>
                <p:nvPr/>
              </p:nvSpPr>
              <p:spPr bwMode="auto">
                <a:xfrm>
                  <a:off x="1042" y="1254"/>
                  <a:ext cx="1190" cy="301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54000" tIns="0" rIns="54000" bIns="10800"/>
                <a:lstStyle/>
                <a:p>
                  <a:pPr algn="ctr"/>
                  <a:r>
                    <a:rPr kumimoji="1" lang="zh-CN" altLang="en-US" sz="2400" b="1">
                      <a:solidFill>
                        <a:srgbClr val="FF0000"/>
                      </a:solidFill>
                      <a:latin typeface="楷体_GB2312" pitchFamily="49" charset="-122"/>
                      <a:ea typeface="楷体_GB2312" pitchFamily="49" charset="-122"/>
                    </a:rPr>
                    <a:t>源程序文件</a:t>
                  </a:r>
                  <a:r>
                    <a:rPr kumimoji="1" lang="en-US" altLang="zh-CN" sz="2400" b="1">
                      <a:solidFill>
                        <a:srgbClr val="FF0000"/>
                      </a:solidFill>
                      <a:latin typeface="楷体_GB2312" pitchFamily="49" charset="-122"/>
                      <a:ea typeface="楷体_GB2312" pitchFamily="49" charset="-122"/>
                    </a:rPr>
                    <a:t>1</a:t>
                  </a:r>
                </a:p>
              </p:txBody>
            </p:sp>
            <p:sp>
              <p:nvSpPr>
                <p:cNvPr id="268312" name="Rectangle 24"/>
                <p:cNvSpPr>
                  <a:spLocks noChangeArrowheads="1"/>
                </p:cNvSpPr>
                <p:nvPr/>
              </p:nvSpPr>
              <p:spPr bwMode="auto">
                <a:xfrm>
                  <a:off x="703" y="2021"/>
                  <a:ext cx="662" cy="301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54000" tIns="0" rIns="54000" bIns="10800"/>
                <a:lstStyle/>
                <a:p>
                  <a:pPr algn="ctr"/>
                  <a:r>
                    <a:rPr kumimoji="1" lang="zh-CN" altLang="en-US" sz="2400" b="1">
                      <a:solidFill>
                        <a:srgbClr val="FF0000"/>
                      </a:solidFill>
                      <a:latin typeface="楷体_GB2312" pitchFamily="49" charset="-122"/>
                      <a:ea typeface="楷体_GB2312" pitchFamily="49" charset="-122"/>
                    </a:rPr>
                    <a:t>函数</a:t>
                  </a:r>
                  <a:r>
                    <a:rPr kumimoji="1" lang="en-US" altLang="zh-CN" sz="2400" b="1">
                      <a:solidFill>
                        <a:srgbClr val="FF0000"/>
                      </a:solidFill>
                      <a:latin typeface="楷体_GB2312" pitchFamily="49" charset="-122"/>
                      <a:ea typeface="楷体_GB2312" pitchFamily="49" charset="-122"/>
                    </a:rPr>
                    <a:t>1</a:t>
                  </a:r>
                </a:p>
              </p:txBody>
            </p:sp>
            <p:sp>
              <p:nvSpPr>
                <p:cNvPr id="268313" name="Rectangle 25"/>
                <p:cNvSpPr>
                  <a:spLocks noChangeArrowheads="1"/>
                </p:cNvSpPr>
                <p:nvPr/>
              </p:nvSpPr>
              <p:spPr bwMode="auto">
                <a:xfrm>
                  <a:off x="1953" y="2021"/>
                  <a:ext cx="693" cy="301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54000" tIns="0" rIns="54000" bIns="10800"/>
                <a:lstStyle/>
                <a:p>
                  <a:pPr algn="just"/>
                  <a:r>
                    <a:rPr kumimoji="1" lang="zh-CN" altLang="en-US" sz="2400" b="1">
                      <a:solidFill>
                        <a:srgbClr val="FF0000"/>
                      </a:solidFill>
                      <a:latin typeface="楷体_GB2312" pitchFamily="49" charset="-122"/>
                      <a:ea typeface="楷体_GB2312" pitchFamily="49" charset="-122"/>
                    </a:rPr>
                    <a:t>函数</a:t>
                  </a:r>
                  <a:r>
                    <a:rPr kumimoji="1" lang="en-US" altLang="zh-CN" sz="2400" b="1">
                      <a:solidFill>
                        <a:srgbClr val="FF0000"/>
                      </a:solidFill>
                      <a:latin typeface="楷体_GB2312" pitchFamily="49" charset="-122"/>
                      <a:ea typeface="楷体_GB2312" pitchFamily="49" charset="-122"/>
                    </a:rPr>
                    <a:t>n</a:t>
                  </a:r>
                </a:p>
              </p:txBody>
            </p:sp>
            <p:sp>
              <p:nvSpPr>
                <p:cNvPr id="268314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975" y="1807"/>
                  <a:ext cx="3" cy="2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8315" name="Line 27"/>
                <p:cNvSpPr>
                  <a:spLocks noChangeShapeType="1"/>
                </p:cNvSpPr>
                <p:nvPr/>
              </p:nvSpPr>
              <p:spPr bwMode="auto">
                <a:xfrm>
                  <a:off x="2300" y="1807"/>
                  <a:ext cx="0" cy="2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8316" name="Line 28"/>
                <p:cNvSpPr>
                  <a:spLocks noChangeShapeType="1"/>
                </p:cNvSpPr>
                <p:nvPr/>
              </p:nvSpPr>
              <p:spPr bwMode="auto">
                <a:xfrm>
                  <a:off x="978" y="1807"/>
                  <a:ext cx="132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68317" name="Line 29"/>
                <p:cNvSpPr>
                  <a:spLocks noChangeShapeType="1"/>
                </p:cNvSpPr>
                <p:nvPr/>
              </p:nvSpPr>
              <p:spPr bwMode="auto">
                <a:xfrm>
                  <a:off x="1661" y="1558"/>
                  <a:ext cx="0" cy="2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8318" name="Line 30"/>
              <p:cNvSpPr>
                <a:spLocks noChangeShapeType="1"/>
              </p:cNvSpPr>
              <p:nvPr/>
            </p:nvSpPr>
            <p:spPr bwMode="auto">
              <a:xfrm>
                <a:off x="1837" y="1071"/>
                <a:ext cx="2449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68319" name="Line 31"/>
            <p:cNvSpPr>
              <a:spLocks noChangeShapeType="1"/>
            </p:cNvSpPr>
            <p:nvPr/>
          </p:nvSpPr>
          <p:spPr bwMode="auto">
            <a:xfrm>
              <a:off x="1837" y="1071"/>
              <a:ext cx="0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6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829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829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6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6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6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68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build="p"/>
      <p:bldP spid="268292" grpId="0" build="allAtOnce" animBg="1"/>
      <p:bldP spid="2682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solidFill>
                  <a:srgbClr val="000000"/>
                </a:solidFill>
              </a:rPr>
              <a:t>C</a:t>
            </a:r>
            <a:r>
              <a:rPr lang="zh-CN" altLang="en-US" sz="3600" smtClean="0">
                <a:solidFill>
                  <a:srgbClr val="000000"/>
                </a:solidFill>
              </a:rPr>
              <a:t>程序概述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125538"/>
            <a:ext cx="8569325" cy="1368425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10000"/>
              </a:spcBef>
            </a:pP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zh-CN" sz="2400" dirty="0" smtClean="0">
                <a:latin typeface="楷体_GB2312" pitchFamily="49" charset="-122"/>
                <a:ea typeface="楷体_GB2312" pitchFamily="49" charset="-122"/>
              </a:rPr>
              <a:t>程序是</a:t>
            </a:r>
            <a:r>
              <a:rPr lang="zh-CN" altLang="zh-CN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函数的集合体</a:t>
            </a:r>
            <a:r>
              <a:rPr lang="zh-CN" altLang="zh-CN" sz="2400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400" dirty="0" smtClean="0"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400" dirty="0" smtClean="0">
                <a:latin typeface="楷体_GB2312" pitchFamily="49" charset="-122"/>
                <a:ea typeface="楷体_GB2312" pitchFamily="49" charset="-122"/>
              </a:rPr>
              <a:t>程序的执行总是从</a:t>
            </a:r>
            <a:r>
              <a:rPr kumimoji="1" lang="en-US" altLang="zh-CN" sz="2400" dirty="0" smtClean="0">
                <a:latin typeface="楷体_GB2312" pitchFamily="49" charset="-122"/>
                <a:ea typeface="楷体_GB2312" pitchFamily="49" charset="-122"/>
              </a:rPr>
              <a:t>main</a:t>
            </a:r>
            <a:r>
              <a:rPr kumimoji="1" lang="zh-CN" altLang="en-US" sz="2400" dirty="0" smtClean="0">
                <a:latin typeface="楷体_GB2312" pitchFamily="49" charset="-122"/>
                <a:ea typeface="楷体_GB2312" pitchFamily="49" charset="-122"/>
              </a:rPr>
              <a:t>函数开始，调用其它函数后最终回到</a:t>
            </a:r>
            <a:r>
              <a:rPr kumimoji="1" lang="en-US" altLang="zh-CN" sz="2400" dirty="0" smtClean="0">
                <a:latin typeface="楷体_GB2312" pitchFamily="49" charset="-122"/>
                <a:ea typeface="楷体_GB2312" pitchFamily="49" charset="-122"/>
              </a:rPr>
              <a:t>main</a:t>
            </a:r>
            <a:r>
              <a:rPr kumimoji="1" lang="zh-CN" altLang="en-US" sz="2400" dirty="0" smtClean="0">
                <a:latin typeface="楷体_GB2312" pitchFamily="49" charset="-122"/>
                <a:ea typeface="楷体_GB2312" pitchFamily="49" charset="-122"/>
              </a:rPr>
              <a:t>函数，并在</a:t>
            </a:r>
            <a:r>
              <a:rPr kumimoji="1" lang="en-US" altLang="zh-CN" sz="2400" dirty="0" smtClean="0">
                <a:latin typeface="楷体_GB2312" pitchFamily="49" charset="-122"/>
                <a:ea typeface="楷体_GB2312" pitchFamily="49" charset="-122"/>
              </a:rPr>
              <a:t>main</a:t>
            </a:r>
            <a:r>
              <a:rPr kumimoji="1" lang="zh-CN" altLang="en-US" sz="2400" dirty="0" smtClean="0">
                <a:latin typeface="楷体_GB2312" pitchFamily="49" charset="-122"/>
                <a:ea typeface="楷体_GB2312" pitchFamily="49" charset="-122"/>
              </a:rPr>
              <a:t>函数中结束整个程序的运行</a:t>
            </a:r>
          </a:p>
        </p:txBody>
      </p:sp>
      <p:grpSp>
        <p:nvGrpSpPr>
          <p:cNvPr id="269316" name="Group 4"/>
          <p:cNvGrpSpPr>
            <a:grpSpLocks/>
          </p:cNvGrpSpPr>
          <p:nvPr/>
        </p:nvGrpSpPr>
        <p:grpSpPr bwMode="auto">
          <a:xfrm>
            <a:off x="2339975" y="2133600"/>
            <a:ext cx="3889375" cy="2016125"/>
            <a:chOff x="69" y="1080"/>
            <a:chExt cx="3024" cy="1584"/>
          </a:xfrm>
        </p:grpSpPr>
        <p:sp>
          <p:nvSpPr>
            <p:cNvPr id="269317" name="Rectangle 5"/>
            <p:cNvSpPr>
              <a:spLocks noChangeArrowheads="1"/>
            </p:cNvSpPr>
            <p:nvPr/>
          </p:nvSpPr>
          <p:spPr bwMode="auto">
            <a:xfrm>
              <a:off x="693" y="1704"/>
              <a:ext cx="720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tIns="0" rIns="54000" bIns="10800" anchor="ctr"/>
            <a:lstStyle/>
            <a:p>
              <a:pPr algn="ctr"/>
              <a:r>
                <a:rPr kumimoji="1" lang="en-US" altLang="zh-CN" sz="2400" b="1">
                  <a:solidFill>
                    <a:srgbClr val="0033CC"/>
                  </a:solidFill>
                </a:rPr>
                <a:t>F</a:t>
              </a:r>
              <a:r>
                <a:rPr kumimoji="1" lang="en-US" altLang="zh-CN" sz="2400" b="1" baseline="-25000">
                  <a:solidFill>
                    <a:srgbClr val="0033CC"/>
                  </a:solidFill>
                </a:rPr>
                <a:t>1</a:t>
              </a:r>
              <a:r>
                <a:rPr kumimoji="1" lang="en-US" altLang="zh-CN" sz="2400" b="1">
                  <a:solidFill>
                    <a:srgbClr val="0033CC"/>
                  </a:solidFill>
                </a:rPr>
                <a:t> ( )</a:t>
              </a:r>
            </a:p>
          </p:txBody>
        </p:sp>
        <p:sp>
          <p:nvSpPr>
            <p:cNvPr id="269318" name="Rectangle 6"/>
            <p:cNvSpPr>
              <a:spLocks noChangeArrowheads="1"/>
            </p:cNvSpPr>
            <p:nvPr/>
          </p:nvSpPr>
          <p:spPr bwMode="auto">
            <a:xfrm>
              <a:off x="1128" y="1080"/>
              <a:ext cx="909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tIns="0" rIns="54000" bIns="10800" anchor="ctr"/>
            <a:lstStyle/>
            <a:p>
              <a:pPr algn="ctr"/>
              <a:r>
                <a:rPr kumimoji="1" lang="en-US" altLang="zh-CN" sz="2400" b="1">
                  <a:solidFill>
                    <a:srgbClr val="0033CC"/>
                  </a:solidFill>
                </a:rPr>
                <a:t>main ( )</a:t>
              </a:r>
            </a:p>
          </p:txBody>
        </p:sp>
        <p:sp>
          <p:nvSpPr>
            <p:cNvPr id="269319" name="Rectangle 7"/>
            <p:cNvSpPr>
              <a:spLocks noChangeArrowheads="1"/>
            </p:cNvSpPr>
            <p:nvPr/>
          </p:nvSpPr>
          <p:spPr bwMode="auto">
            <a:xfrm>
              <a:off x="69" y="2328"/>
              <a:ext cx="720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tIns="0" rIns="54000" bIns="10800" anchor="ctr"/>
            <a:lstStyle/>
            <a:p>
              <a:pPr algn="ctr"/>
              <a:r>
                <a:rPr kumimoji="1" lang="en-US" altLang="zh-CN" sz="2400" b="1">
                  <a:solidFill>
                    <a:srgbClr val="0033CC"/>
                  </a:solidFill>
                </a:rPr>
                <a:t>F</a:t>
              </a:r>
              <a:r>
                <a:rPr kumimoji="1" lang="en-US" altLang="zh-CN" sz="2400" b="1" baseline="-25000">
                  <a:solidFill>
                    <a:srgbClr val="0033CC"/>
                  </a:solidFill>
                </a:rPr>
                <a:t>11</a:t>
              </a:r>
              <a:r>
                <a:rPr kumimoji="1" lang="en-US" altLang="zh-CN" sz="2400" b="1">
                  <a:solidFill>
                    <a:srgbClr val="0033CC"/>
                  </a:solidFill>
                </a:rPr>
                <a:t> ( )</a:t>
              </a:r>
            </a:p>
          </p:txBody>
        </p:sp>
        <p:sp>
          <p:nvSpPr>
            <p:cNvPr id="269320" name="Rectangle 8"/>
            <p:cNvSpPr>
              <a:spLocks noChangeArrowheads="1"/>
            </p:cNvSpPr>
            <p:nvPr/>
          </p:nvSpPr>
          <p:spPr bwMode="auto">
            <a:xfrm>
              <a:off x="1941" y="1704"/>
              <a:ext cx="720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tIns="0" rIns="54000" bIns="10800" anchor="ctr"/>
            <a:lstStyle/>
            <a:p>
              <a:pPr algn="ctr"/>
              <a:r>
                <a:rPr kumimoji="1" lang="en-US" altLang="zh-CN" sz="2400" b="1">
                  <a:solidFill>
                    <a:srgbClr val="0033CC"/>
                  </a:solidFill>
                </a:rPr>
                <a:t>F</a:t>
              </a:r>
              <a:r>
                <a:rPr kumimoji="1" lang="en-US" altLang="zh-CN" sz="2400" b="1" baseline="-25000">
                  <a:solidFill>
                    <a:srgbClr val="0033CC"/>
                  </a:solidFill>
                </a:rPr>
                <a:t>2</a:t>
              </a:r>
              <a:r>
                <a:rPr kumimoji="1" lang="en-US" altLang="zh-CN" sz="2400" b="1">
                  <a:solidFill>
                    <a:srgbClr val="0033CC"/>
                  </a:solidFill>
                </a:rPr>
                <a:t> ( )</a:t>
              </a:r>
            </a:p>
          </p:txBody>
        </p:sp>
        <p:sp>
          <p:nvSpPr>
            <p:cNvPr id="269321" name="Rectangle 9"/>
            <p:cNvSpPr>
              <a:spLocks noChangeArrowheads="1"/>
            </p:cNvSpPr>
            <p:nvPr/>
          </p:nvSpPr>
          <p:spPr bwMode="auto">
            <a:xfrm>
              <a:off x="1413" y="2328"/>
              <a:ext cx="720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tIns="0" rIns="54000" bIns="10800" anchor="ctr"/>
            <a:lstStyle/>
            <a:p>
              <a:pPr algn="ctr"/>
              <a:r>
                <a:rPr kumimoji="1" lang="en-US" altLang="zh-CN" sz="2400" b="1">
                  <a:solidFill>
                    <a:srgbClr val="0033CC"/>
                  </a:solidFill>
                </a:rPr>
                <a:t>F</a:t>
              </a:r>
              <a:r>
                <a:rPr kumimoji="1" lang="en-US" altLang="zh-CN" sz="2400" b="1" baseline="-25000">
                  <a:solidFill>
                    <a:srgbClr val="0033CC"/>
                  </a:solidFill>
                </a:rPr>
                <a:t>21</a:t>
              </a:r>
              <a:r>
                <a:rPr kumimoji="1" lang="en-US" altLang="zh-CN" sz="2400" b="1">
                  <a:solidFill>
                    <a:srgbClr val="0033CC"/>
                  </a:solidFill>
                </a:rPr>
                <a:t> ( )</a:t>
              </a:r>
            </a:p>
          </p:txBody>
        </p:sp>
        <p:sp>
          <p:nvSpPr>
            <p:cNvPr id="269322" name="Rectangle 10"/>
            <p:cNvSpPr>
              <a:spLocks noChangeArrowheads="1"/>
            </p:cNvSpPr>
            <p:nvPr/>
          </p:nvSpPr>
          <p:spPr bwMode="auto">
            <a:xfrm>
              <a:off x="2373" y="2328"/>
              <a:ext cx="720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tIns="0" rIns="54000" bIns="10800" anchor="ctr"/>
            <a:lstStyle/>
            <a:p>
              <a:pPr algn="ctr"/>
              <a:r>
                <a:rPr kumimoji="1" lang="en-US" altLang="zh-CN" sz="2400" b="1">
                  <a:solidFill>
                    <a:srgbClr val="0033CC"/>
                  </a:solidFill>
                </a:rPr>
                <a:t>F</a:t>
              </a:r>
              <a:r>
                <a:rPr kumimoji="1" lang="en-US" altLang="zh-CN" sz="2400" b="1" baseline="-25000">
                  <a:solidFill>
                    <a:srgbClr val="0033CC"/>
                  </a:solidFill>
                </a:rPr>
                <a:t>22</a:t>
              </a:r>
              <a:r>
                <a:rPr kumimoji="1" lang="en-US" altLang="zh-CN" sz="2400" b="1">
                  <a:solidFill>
                    <a:srgbClr val="0033CC"/>
                  </a:solidFill>
                </a:rPr>
                <a:t> ( )</a:t>
              </a:r>
            </a:p>
          </p:txBody>
        </p:sp>
        <p:sp>
          <p:nvSpPr>
            <p:cNvPr id="269323" name="Line 11"/>
            <p:cNvSpPr>
              <a:spLocks noChangeShapeType="1"/>
            </p:cNvSpPr>
            <p:nvPr/>
          </p:nvSpPr>
          <p:spPr bwMode="auto">
            <a:xfrm flipH="1">
              <a:off x="1272" y="1415"/>
              <a:ext cx="288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324" name="Line 12"/>
            <p:cNvSpPr>
              <a:spLocks noChangeShapeType="1"/>
            </p:cNvSpPr>
            <p:nvPr/>
          </p:nvSpPr>
          <p:spPr bwMode="auto">
            <a:xfrm flipH="1">
              <a:off x="500" y="2041"/>
              <a:ext cx="288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325" name="Line 13"/>
            <p:cNvSpPr>
              <a:spLocks noChangeShapeType="1"/>
            </p:cNvSpPr>
            <p:nvPr/>
          </p:nvSpPr>
          <p:spPr bwMode="auto">
            <a:xfrm flipH="1">
              <a:off x="1797" y="2040"/>
              <a:ext cx="288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326" name="Line 14"/>
            <p:cNvSpPr>
              <a:spLocks noChangeShapeType="1"/>
            </p:cNvSpPr>
            <p:nvPr/>
          </p:nvSpPr>
          <p:spPr bwMode="auto">
            <a:xfrm>
              <a:off x="1752" y="1416"/>
              <a:ext cx="384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327" name="Line 15"/>
            <p:cNvSpPr>
              <a:spLocks noChangeShapeType="1"/>
            </p:cNvSpPr>
            <p:nvPr/>
          </p:nvSpPr>
          <p:spPr bwMode="auto">
            <a:xfrm>
              <a:off x="2373" y="2040"/>
              <a:ext cx="384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328" name="Line 16"/>
            <p:cNvSpPr>
              <a:spLocks noChangeShapeType="1"/>
            </p:cNvSpPr>
            <p:nvPr/>
          </p:nvSpPr>
          <p:spPr bwMode="auto">
            <a:xfrm>
              <a:off x="1128" y="2040"/>
              <a:ext cx="384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329" name="Line 17"/>
            <p:cNvSpPr>
              <a:spLocks noChangeShapeType="1"/>
            </p:cNvSpPr>
            <p:nvPr/>
          </p:nvSpPr>
          <p:spPr bwMode="auto">
            <a:xfrm>
              <a:off x="792" y="2520"/>
              <a:ext cx="6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9331" name="Rectangle 19"/>
          <p:cNvSpPr>
            <a:spLocks noChangeArrowheads="1"/>
          </p:cNvSpPr>
          <p:nvPr/>
        </p:nvSpPr>
        <p:spPr bwMode="auto">
          <a:xfrm>
            <a:off x="539750" y="4365625"/>
            <a:ext cx="83883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函数</a:t>
            </a:r>
            <a:r>
              <a:rPr kumimoji="1" lang="zh-CN" altLang="en-US" sz="2800" b="1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就是一段可以重复调用的、功能相对独立完整的具有特定结构的程序段。</a:t>
            </a:r>
          </a:p>
        </p:txBody>
      </p:sp>
      <p:sp>
        <p:nvSpPr>
          <p:cNvPr id="269332" name="Rectangle 20"/>
          <p:cNvSpPr>
            <a:spLocks noChangeArrowheads="1"/>
          </p:cNvSpPr>
          <p:nvPr/>
        </p:nvSpPr>
        <p:spPr bwMode="auto">
          <a:xfrm>
            <a:off x="900113" y="5373688"/>
            <a:ext cx="6769100" cy="6477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66"/>
              </a:buClr>
              <a:buSzPct val="50000"/>
            </a:pPr>
            <a:r>
              <a:rPr lang="zh-CN" altLang="en-US" sz="3600" b="1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问题： </a:t>
            </a:r>
            <a:r>
              <a:rPr lang="zh-CN" altLang="en-US" sz="3600" b="1">
                <a:solidFill>
                  <a:schemeClr val="bg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如何定义和使用</a:t>
            </a:r>
            <a:r>
              <a:rPr lang="zh-CN" altLang="zh-CN" sz="3600" b="1">
                <a:solidFill>
                  <a:schemeClr val="bg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函数</a:t>
            </a:r>
            <a:r>
              <a:rPr lang="en-US" altLang="zh-CN" sz="3600" b="1">
                <a:solidFill>
                  <a:schemeClr val="bg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9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9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  <p:bldP spid="269331" grpId="0"/>
      <p:bldP spid="2693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0" smtClean="0"/>
              <a:t>C</a:t>
            </a:r>
            <a:r>
              <a:rPr lang="zh-CN" altLang="en-US" sz="3600" b="0" smtClean="0"/>
              <a:t>程序概述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4176713" cy="1223962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r>
              <a:rPr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编程计算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3!+5!+8!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问题分析</a:t>
            </a:r>
          </a:p>
        </p:txBody>
      </p:sp>
      <p:sp>
        <p:nvSpPr>
          <p:cNvPr id="270340" name="Rectangle 4"/>
          <p:cNvSpPr>
            <a:spLocks noChangeArrowheads="1"/>
          </p:cNvSpPr>
          <p:nvPr/>
        </p:nvSpPr>
        <p:spPr bwMode="auto">
          <a:xfrm>
            <a:off x="395288" y="2060575"/>
            <a:ext cx="4248150" cy="4464050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2400" b="1" i="1">
                <a:solidFill>
                  <a:schemeClr val="bg2"/>
                </a:solidFill>
              </a:rPr>
              <a:t>#include &lt;stdio.h&gt;</a:t>
            </a:r>
          </a:p>
          <a:p>
            <a:r>
              <a:rPr lang="en-US" altLang="zh-CN" sz="2400" b="1" i="1">
                <a:solidFill>
                  <a:schemeClr val="bg2"/>
                </a:solidFill>
              </a:rPr>
              <a:t>int main()</a:t>
            </a:r>
          </a:p>
          <a:p>
            <a:r>
              <a:rPr lang="en-US" altLang="zh-CN" sz="2400" b="1" i="1">
                <a:solidFill>
                  <a:schemeClr val="bg2"/>
                </a:solidFill>
              </a:rPr>
              <a:t>{   long i, t, s=0;</a:t>
            </a:r>
          </a:p>
          <a:p>
            <a:r>
              <a:rPr lang="en-US" altLang="zh-CN" sz="2400" b="1" i="1">
                <a:solidFill>
                  <a:schemeClr val="bg2"/>
                </a:solidFill>
              </a:rPr>
              <a:t>    for (t=1,i=1;i&lt;=3;i++) t *=i;</a:t>
            </a:r>
          </a:p>
          <a:p>
            <a:r>
              <a:rPr lang="en-US" altLang="zh-CN" sz="2400" b="1" i="1">
                <a:solidFill>
                  <a:schemeClr val="bg2"/>
                </a:solidFill>
              </a:rPr>
              <a:t>    s+=t;</a:t>
            </a:r>
          </a:p>
          <a:p>
            <a:r>
              <a:rPr lang="en-US" altLang="zh-CN" sz="2400" b="1" i="1">
                <a:solidFill>
                  <a:schemeClr val="bg2"/>
                </a:solidFill>
              </a:rPr>
              <a:t>    for (t=1,i=1;i&lt;=5;i++) t *=i;</a:t>
            </a:r>
          </a:p>
          <a:p>
            <a:r>
              <a:rPr lang="en-US" altLang="zh-CN" sz="2400" b="1" i="1">
                <a:solidFill>
                  <a:schemeClr val="bg2"/>
                </a:solidFill>
              </a:rPr>
              <a:t>    s+=t;</a:t>
            </a:r>
          </a:p>
          <a:p>
            <a:r>
              <a:rPr lang="en-US" altLang="zh-CN" sz="2400" b="1" i="1">
                <a:solidFill>
                  <a:schemeClr val="bg2"/>
                </a:solidFill>
              </a:rPr>
              <a:t>    for (t=1,i=1;i&lt;=8;i++) t *=i;</a:t>
            </a:r>
          </a:p>
          <a:p>
            <a:r>
              <a:rPr lang="en-US" altLang="zh-CN" sz="2400" b="1" i="1">
                <a:solidFill>
                  <a:schemeClr val="bg2"/>
                </a:solidFill>
              </a:rPr>
              <a:t>    s+=t;</a:t>
            </a:r>
          </a:p>
          <a:p>
            <a:r>
              <a:rPr lang="en-US" altLang="zh-CN" sz="2400" b="1" i="1">
                <a:solidFill>
                  <a:schemeClr val="bg2"/>
                </a:solidFill>
              </a:rPr>
              <a:t>    printf("</a:t>
            </a:r>
            <a:r>
              <a:rPr lang="en-US" altLang="zh-CN" sz="2400">
                <a:solidFill>
                  <a:schemeClr val="bg2"/>
                </a:solidFill>
              </a:rPr>
              <a:t>3!+5!+8!=</a:t>
            </a:r>
            <a:r>
              <a:rPr lang="en-US" altLang="zh-CN" sz="2400" b="1" i="1">
                <a:solidFill>
                  <a:schemeClr val="bg2"/>
                </a:solidFill>
              </a:rPr>
              <a:t>%ld\n", s );</a:t>
            </a:r>
          </a:p>
          <a:p>
            <a:r>
              <a:rPr lang="en-US" altLang="zh-CN" sz="2400" b="1" i="1">
                <a:solidFill>
                  <a:schemeClr val="bg2"/>
                </a:solidFill>
              </a:rPr>
              <a:t>   return 0;</a:t>
            </a:r>
          </a:p>
          <a:p>
            <a:r>
              <a:rPr lang="en-US" altLang="zh-CN" sz="2400" b="1" i="1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270341" name="Rectangle 5"/>
          <p:cNvSpPr>
            <a:spLocks noChangeArrowheads="1"/>
          </p:cNvSpPr>
          <p:nvPr/>
        </p:nvSpPr>
        <p:spPr bwMode="auto">
          <a:xfrm>
            <a:off x="4716463" y="260350"/>
            <a:ext cx="3816350" cy="2592388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2400" b="1" i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/*</a:t>
            </a:r>
            <a:r>
              <a:rPr lang="zh-CN" altLang="en-US" sz="2400" b="1" i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zh-CN" altLang="en-US" sz="2400" b="1" i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求阶乘函数*</a:t>
            </a:r>
            <a:r>
              <a:rPr lang="en-US" altLang="zh-CN" sz="2400" b="1" i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/</a:t>
            </a:r>
          </a:p>
          <a:p>
            <a:r>
              <a:rPr lang="en-US" altLang="zh-CN" sz="2400" b="1" i="1" dirty="0">
                <a:solidFill>
                  <a:schemeClr val="bg2"/>
                </a:solidFill>
              </a:rPr>
              <a:t>long</a:t>
            </a:r>
            <a:r>
              <a:rPr lang="en-US" altLang="zh-CN" sz="2400" b="1" i="1" dirty="0"/>
              <a:t> </a:t>
            </a:r>
            <a:r>
              <a:rPr lang="en-US" altLang="zh-CN" sz="2400" b="1" i="1" dirty="0">
                <a:solidFill>
                  <a:srgbClr val="0000FF"/>
                </a:solidFill>
              </a:rPr>
              <a:t>f(</a:t>
            </a:r>
            <a:r>
              <a:rPr lang="en-US" altLang="zh-CN" sz="2400" b="1" i="1" dirty="0" err="1">
                <a:solidFill>
                  <a:srgbClr val="0000FF"/>
                </a:solidFill>
              </a:rPr>
              <a:t>int</a:t>
            </a:r>
            <a:r>
              <a:rPr lang="en-US" altLang="zh-CN" sz="2400" b="1" i="1" dirty="0">
                <a:solidFill>
                  <a:srgbClr val="0000FF"/>
                </a:solidFill>
              </a:rPr>
              <a:t> n)</a:t>
            </a:r>
          </a:p>
          <a:p>
            <a:r>
              <a:rPr lang="en-US" altLang="zh-CN" sz="2400" b="1" i="1" dirty="0">
                <a:solidFill>
                  <a:schemeClr val="bg2"/>
                </a:solidFill>
              </a:rPr>
              <a:t>{   long t=1;</a:t>
            </a:r>
          </a:p>
          <a:p>
            <a:r>
              <a:rPr lang="en-US" altLang="zh-CN" sz="2400" b="1" i="1" dirty="0">
                <a:solidFill>
                  <a:schemeClr val="bg2"/>
                </a:solidFill>
              </a:rPr>
              <a:t>    </a:t>
            </a:r>
            <a:r>
              <a:rPr lang="en-US" altLang="zh-CN" sz="2400" b="1" i="1" dirty="0" err="1">
                <a:solidFill>
                  <a:schemeClr val="bg2"/>
                </a:solidFill>
              </a:rPr>
              <a:t>int</a:t>
            </a:r>
            <a:r>
              <a:rPr lang="en-US" altLang="zh-CN" sz="2400" b="1" i="1" dirty="0">
                <a:solidFill>
                  <a:schemeClr val="bg2"/>
                </a:solidFill>
              </a:rPr>
              <a:t> </a:t>
            </a:r>
            <a:r>
              <a:rPr lang="en-US" altLang="zh-CN" sz="2400" b="1" i="1" dirty="0" err="1">
                <a:solidFill>
                  <a:schemeClr val="bg2"/>
                </a:solidFill>
              </a:rPr>
              <a:t>i</a:t>
            </a:r>
            <a:r>
              <a:rPr lang="en-US" altLang="zh-CN" sz="2400" b="1" i="1" dirty="0">
                <a:solidFill>
                  <a:schemeClr val="bg2"/>
                </a:solidFill>
              </a:rPr>
              <a:t>;</a:t>
            </a:r>
          </a:p>
          <a:p>
            <a:r>
              <a:rPr lang="en-US" altLang="zh-CN" sz="2400" b="1" i="1" dirty="0">
                <a:solidFill>
                  <a:schemeClr val="bg2"/>
                </a:solidFill>
              </a:rPr>
              <a:t>    for (</a:t>
            </a:r>
            <a:r>
              <a:rPr lang="en-US" altLang="zh-CN" sz="2400" b="1" i="1" dirty="0" err="1">
                <a:solidFill>
                  <a:schemeClr val="bg2"/>
                </a:solidFill>
              </a:rPr>
              <a:t>i</a:t>
            </a:r>
            <a:r>
              <a:rPr lang="en-US" altLang="zh-CN" sz="2400" b="1" i="1" dirty="0">
                <a:solidFill>
                  <a:schemeClr val="bg2"/>
                </a:solidFill>
              </a:rPr>
              <a:t>=1;i&lt;=</a:t>
            </a:r>
            <a:r>
              <a:rPr lang="en-US" altLang="zh-CN" sz="2400" b="1" i="1" dirty="0" err="1">
                <a:solidFill>
                  <a:schemeClr val="bg2"/>
                </a:solidFill>
              </a:rPr>
              <a:t>n;i</a:t>
            </a:r>
            <a:r>
              <a:rPr lang="en-US" altLang="zh-CN" sz="2400" b="1" i="1" dirty="0">
                <a:solidFill>
                  <a:schemeClr val="bg2"/>
                </a:solidFill>
              </a:rPr>
              <a:t>++)  t *=</a:t>
            </a:r>
            <a:r>
              <a:rPr lang="en-US" altLang="zh-CN" sz="2400" b="1" i="1" dirty="0" err="1">
                <a:solidFill>
                  <a:schemeClr val="bg2"/>
                </a:solidFill>
              </a:rPr>
              <a:t>i</a:t>
            </a:r>
            <a:r>
              <a:rPr lang="en-US" altLang="zh-CN" sz="2400" b="1" i="1" dirty="0">
                <a:solidFill>
                  <a:schemeClr val="bg2"/>
                </a:solidFill>
              </a:rPr>
              <a:t>;</a:t>
            </a:r>
          </a:p>
          <a:p>
            <a:r>
              <a:rPr lang="en-US" altLang="zh-CN" sz="2400" b="1" i="1" dirty="0">
                <a:solidFill>
                  <a:schemeClr val="bg2"/>
                </a:solidFill>
              </a:rPr>
              <a:t>   return t;</a:t>
            </a:r>
          </a:p>
          <a:p>
            <a:r>
              <a:rPr lang="en-US" altLang="zh-CN" sz="2400" b="1" i="1" dirty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270342" name="Rectangle 6"/>
          <p:cNvSpPr>
            <a:spLocks noChangeArrowheads="1"/>
          </p:cNvSpPr>
          <p:nvPr/>
        </p:nvSpPr>
        <p:spPr bwMode="auto">
          <a:xfrm>
            <a:off x="4716463" y="3429000"/>
            <a:ext cx="4248150" cy="31416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2400" b="1" i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/*</a:t>
            </a:r>
            <a:r>
              <a:rPr lang="zh-CN" altLang="en-US" sz="2400" b="1" i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调用</a:t>
            </a:r>
            <a:r>
              <a:rPr lang="zh-CN" altLang="en-US" sz="2400" b="1" i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阶乘函数*</a:t>
            </a:r>
            <a:r>
              <a:rPr lang="en-US" altLang="zh-CN" sz="2400" b="1" i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/</a:t>
            </a:r>
          </a:p>
          <a:p>
            <a:r>
              <a:rPr lang="en-US" altLang="zh-CN" sz="2400" b="1" i="1" dirty="0">
                <a:solidFill>
                  <a:schemeClr val="bg2"/>
                </a:solidFill>
              </a:rPr>
              <a:t>#include &lt;</a:t>
            </a:r>
            <a:r>
              <a:rPr lang="en-US" altLang="zh-CN" sz="2400" b="1" i="1" dirty="0" err="1">
                <a:solidFill>
                  <a:schemeClr val="bg2"/>
                </a:solidFill>
              </a:rPr>
              <a:t>stdio.h</a:t>
            </a:r>
            <a:r>
              <a:rPr lang="en-US" altLang="zh-CN" sz="2400" b="1" i="1" dirty="0">
                <a:solidFill>
                  <a:schemeClr val="bg2"/>
                </a:solidFill>
              </a:rPr>
              <a:t>&gt;</a:t>
            </a:r>
          </a:p>
          <a:p>
            <a:r>
              <a:rPr lang="en-US" altLang="zh-CN" sz="2400" b="1" i="1" dirty="0" err="1">
                <a:solidFill>
                  <a:schemeClr val="bg2"/>
                </a:solidFill>
              </a:rPr>
              <a:t>int</a:t>
            </a:r>
            <a:r>
              <a:rPr lang="en-US" altLang="zh-CN" sz="2400" b="1" i="1" dirty="0">
                <a:solidFill>
                  <a:schemeClr val="bg2"/>
                </a:solidFill>
              </a:rPr>
              <a:t> main()</a:t>
            </a:r>
          </a:p>
          <a:p>
            <a:r>
              <a:rPr lang="en-US" altLang="zh-CN" sz="2400" b="1" i="1" dirty="0">
                <a:solidFill>
                  <a:schemeClr val="bg2"/>
                </a:solidFill>
              </a:rPr>
              <a:t>{   long s=0;</a:t>
            </a:r>
          </a:p>
          <a:p>
            <a:r>
              <a:rPr lang="en-US" altLang="zh-CN" sz="2400" b="1" i="1" dirty="0">
                <a:solidFill>
                  <a:schemeClr val="bg2"/>
                </a:solidFill>
              </a:rPr>
              <a:t>    s=</a:t>
            </a:r>
            <a:r>
              <a:rPr lang="en-US" altLang="zh-CN" sz="2400" b="1" i="1" dirty="0"/>
              <a:t> </a:t>
            </a:r>
            <a:r>
              <a:rPr lang="en-US" altLang="zh-CN" sz="2400" b="1" i="1" dirty="0">
                <a:solidFill>
                  <a:srgbClr val="0000FF"/>
                </a:solidFill>
              </a:rPr>
              <a:t>f(3)+f(5)+f(8)</a:t>
            </a:r>
            <a:r>
              <a:rPr lang="en-US" altLang="zh-CN" sz="2400" b="1" i="1" dirty="0"/>
              <a:t> </a:t>
            </a:r>
            <a:r>
              <a:rPr lang="en-US" altLang="zh-CN" sz="2400" b="1" i="1" dirty="0">
                <a:solidFill>
                  <a:schemeClr val="bg2"/>
                </a:solidFill>
              </a:rPr>
              <a:t>;</a:t>
            </a:r>
          </a:p>
          <a:p>
            <a:r>
              <a:rPr lang="en-US" altLang="zh-CN" sz="2400" b="1" i="1" dirty="0">
                <a:solidFill>
                  <a:schemeClr val="bg2"/>
                </a:solidFill>
              </a:rPr>
              <a:t>    </a:t>
            </a:r>
            <a:r>
              <a:rPr lang="en-US" altLang="zh-CN" sz="2400" b="1" i="1" dirty="0" err="1">
                <a:solidFill>
                  <a:schemeClr val="bg2"/>
                </a:solidFill>
              </a:rPr>
              <a:t>printf</a:t>
            </a:r>
            <a:r>
              <a:rPr lang="en-US" altLang="zh-CN" sz="2400" b="1" i="1" dirty="0">
                <a:solidFill>
                  <a:schemeClr val="bg2"/>
                </a:solidFill>
              </a:rPr>
              <a:t>("3!+5!+8!=%</a:t>
            </a:r>
            <a:r>
              <a:rPr lang="en-US" altLang="zh-CN" sz="2400" b="1" i="1" dirty="0" err="1">
                <a:solidFill>
                  <a:schemeClr val="bg2"/>
                </a:solidFill>
              </a:rPr>
              <a:t>ld</a:t>
            </a:r>
            <a:r>
              <a:rPr lang="en-US" altLang="zh-CN" sz="2400" b="1" i="1" dirty="0">
                <a:solidFill>
                  <a:schemeClr val="bg2"/>
                </a:solidFill>
              </a:rPr>
              <a:t>\n", s );</a:t>
            </a:r>
          </a:p>
          <a:p>
            <a:r>
              <a:rPr lang="en-US" altLang="zh-CN" sz="2400" b="1" i="1" dirty="0">
                <a:solidFill>
                  <a:schemeClr val="bg2"/>
                </a:solidFill>
              </a:rPr>
              <a:t>   return 0;</a:t>
            </a:r>
          </a:p>
          <a:p>
            <a:r>
              <a:rPr lang="en-US" altLang="zh-CN" sz="2400" b="1" i="1" dirty="0">
                <a:solidFill>
                  <a:schemeClr val="bg2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034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034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0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0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0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70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70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0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70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0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70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70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0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70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034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034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70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70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70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70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70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70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70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034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034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7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70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70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70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70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70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70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70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/>
      <p:bldP spid="270340" grpId="0" build="allAtOnce" animBg="1"/>
      <p:bldP spid="270341" grpId="0" build="allAtOnce" animBg="1"/>
      <p:bldP spid="270342" grpId="0" build="allAtOnce" animBg="1"/>
    </p:bldLst>
  </p:timing>
</p:sld>
</file>

<file path=ppt/theme/theme1.xml><?xml version="1.0" encoding="utf-8"?>
<a:theme xmlns:a="http://schemas.openxmlformats.org/drawingml/2006/main" name="CHS Template">
  <a:themeElements>
    <a:clrScheme name="CHS Template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CHS Template">
      <a:majorFont>
        <a:latin typeface="黑体"/>
        <a:ea typeface="黑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S Template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S Template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S 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S Template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S Template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S Template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HS Template">
  <a:themeElements>
    <a:clrScheme name="1_CHS Template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1_CHS Template">
      <a:majorFont>
        <a:latin typeface="黑体"/>
        <a:ea typeface="黑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HS Template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S Template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S 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S Template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S Template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S Template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CHS Template</Template>
  <TotalTime>1678</TotalTime>
  <Pages>0</Pages>
  <Words>5521</Words>
  <Characters>0</Characters>
  <Application>Microsoft Office PowerPoint</Application>
  <DocSecurity>0</DocSecurity>
  <PresentationFormat>全屏显示(4:3)</PresentationFormat>
  <Lines>0</Lines>
  <Paragraphs>1077</Paragraphs>
  <Slides>60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60</vt:i4>
      </vt:variant>
    </vt:vector>
  </HeadingPairs>
  <TitlesOfParts>
    <vt:vector size="76" baseType="lpstr">
      <vt:lpstr>Monotype Sorts</vt:lpstr>
      <vt:lpstr>方正舒体</vt:lpstr>
      <vt:lpstr>黑体</vt:lpstr>
      <vt:lpstr>华文中宋</vt:lpstr>
      <vt:lpstr>楷体_GB2312</vt:lpstr>
      <vt:lpstr>隶书</vt:lpstr>
      <vt:lpstr>宋体</vt:lpstr>
      <vt:lpstr>Arial</vt:lpstr>
      <vt:lpstr>Calibri</vt:lpstr>
      <vt:lpstr>Courier New</vt:lpstr>
      <vt:lpstr>Symbol</vt:lpstr>
      <vt:lpstr>Times New Roman</vt:lpstr>
      <vt:lpstr>Wingdings</vt:lpstr>
      <vt:lpstr>Wingdings 2</vt:lpstr>
      <vt:lpstr>CHS Template</vt:lpstr>
      <vt:lpstr>1_CHS Template</vt:lpstr>
      <vt:lpstr>第7章 函数的使用 </vt:lpstr>
      <vt:lpstr>本章主要内容</vt:lpstr>
      <vt:lpstr>本章主要内容</vt:lpstr>
      <vt:lpstr>为什么使用函数</vt:lpstr>
      <vt:lpstr>C程序概述</vt:lpstr>
      <vt:lpstr>C程序概述</vt:lpstr>
      <vt:lpstr>C程序概述</vt:lpstr>
      <vt:lpstr>C程序概述</vt:lpstr>
      <vt:lpstr>C程序概述</vt:lpstr>
      <vt:lpstr>C程序概述</vt:lpstr>
      <vt:lpstr>toupper和tolower示例</vt:lpstr>
      <vt:lpstr>程序设计中的函数</vt:lpstr>
      <vt:lpstr>函数定义</vt:lpstr>
      <vt:lpstr>函数定义</vt:lpstr>
      <vt:lpstr>函数定义</vt:lpstr>
      <vt:lpstr>函数定义</vt:lpstr>
      <vt:lpstr>函数定义</vt:lpstr>
      <vt:lpstr>函数类型与函数的返回值</vt:lpstr>
      <vt:lpstr>函数类型与函数的返回值</vt:lpstr>
      <vt:lpstr>函数的调用</vt:lpstr>
      <vt:lpstr>函数的调用</vt:lpstr>
      <vt:lpstr>函数的调用</vt:lpstr>
      <vt:lpstr>函数的调用</vt:lpstr>
      <vt:lpstr>函数的调用</vt:lpstr>
      <vt:lpstr>函数的参数说明</vt:lpstr>
      <vt:lpstr>有参函数的调用</vt:lpstr>
      <vt:lpstr>有参函数的调用</vt:lpstr>
      <vt:lpstr>对被调函数的声明和函数原型</vt:lpstr>
      <vt:lpstr>对被调函数的声明和函数原型</vt:lpstr>
      <vt:lpstr>对被调函数的声明和函数原型</vt:lpstr>
      <vt:lpstr>函数参数的传递方式</vt:lpstr>
      <vt:lpstr>函数参数的传递方式</vt:lpstr>
      <vt:lpstr>函数嵌套调用</vt:lpstr>
      <vt:lpstr>函数嵌套调用</vt:lpstr>
      <vt:lpstr>函数的递归调用</vt:lpstr>
      <vt:lpstr>函数的递归调用</vt:lpstr>
      <vt:lpstr>函数的递归调用</vt:lpstr>
      <vt:lpstr>函数的递归调用</vt:lpstr>
      <vt:lpstr>函数的递归调用</vt:lpstr>
      <vt:lpstr>函数的递归调用</vt:lpstr>
      <vt:lpstr>函数的递归调用（略）</vt:lpstr>
      <vt:lpstr>函数的递归调用</vt:lpstr>
      <vt:lpstr>函数的递归调用</vt:lpstr>
      <vt:lpstr>变量的作用域和生存期</vt:lpstr>
      <vt:lpstr>1.局部变量的作用域和生存期——理解并掌握</vt:lpstr>
      <vt:lpstr>局部变量的作用域和生存期</vt:lpstr>
      <vt:lpstr>2.全局变量的作用域和生存期</vt:lpstr>
      <vt:lpstr>全局变量的作用域和生存期</vt:lpstr>
      <vt:lpstr>变量的存储类型</vt:lpstr>
      <vt:lpstr>变量的存储类型</vt:lpstr>
      <vt:lpstr>变量的存储类型</vt:lpstr>
      <vt:lpstr>变量的存储类型</vt:lpstr>
      <vt:lpstr>变量的存储类型</vt:lpstr>
      <vt:lpstr>局部自动变量与局部静态变量的区别举例</vt:lpstr>
      <vt:lpstr>变量的存储类型</vt:lpstr>
      <vt:lpstr>读程序，写结果</vt:lpstr>
      <vt:lpstr>读程序，写结果</vt:lpstr>
      <vt:lpstr>读程序，写结果</vt:lpstr>
      <vt:lpstr>读程序，写结果</vt:lpstr>
      <vt:lpstr>读程序，写结果</vt:lpstr>
    </vt:vector>
  </TitlesOfParts>
  <Manager/>
  <Company>中国石油大学教育发展中心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 函数的使用</dc:title>
  <dc:subject/>
  <dc:creator>郑立垠</dc:creator>
  <cp:keywords/>
  <dc:description/>
  <cp:lastModifiedBy>wuchunlei</cp:lastModifiedBy>
  <cp:revision>332</cp:revision>
  <dcterms:created xsi:type="dcterms:W3CDTF">2012-04-17T06:46:03Z</dcterms:created>
  <dcterms:modified xsi:type="dcterms:W3CDTF">2014-11-16T11:43:42Z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TC010596822052</vt:lpwstr>
  </property>
  <property fmtid="{D5CDD505-2E9C-101B-9397-08002B2CF9AE}" pid="3" name="KSOProductBuildVer">
    <vt:lpwstr>2052-8.1.0.3238</vt:lpwstr>
  </property>
</Properties>
</file>