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73" r:id="rId2"/>
  </p:sldMasterIdLst>
  <p:notesMasterIdLst>
    <p:notesMasterId r:id="rId62"/>
  </p:notesMasterIdLst>
  <p:sldIdLst>
    <p:sldId id="256" r:id="rId3"/>
    <p:sldId id="433" r:id="rId4"/>
    <p:sldId id="434" r:id="rId5"/>
    <p:sldId id="435" r:id="rId6"/>
    <p:sldId id="437" r:id="rId7"/>
    <p:sldId id="438" r:id="rId8"/>
    <p:sldId id="439" r:id="rId9"/>
    <p:sldId id="440" r:id="rId10"/>
    <p:sldId id="441" r:id="rId11"/>
    <p:sldId id="442" r:id="rId12"/>
    <p:sldId id="443" r:id="rId13"/>
    <p:sldId id="444" r:id="rId14"/>
    <p:sldId id="445" r:id="rId15"/>
    <p:sldId id="500" r:id="rId16"/>
    <p:sldId id="446" r:id="rId17"/>
    <p:sldId id="447" r:id="rId18"/>
    <p:sldId id="448" r:id="rId19"/>
    <p:sldId id="449" r:id="rId20"/>
    <p:sldId id="450" r:id="rId21"/>
    <p:sldId id="451" r:id="rId22"/>
    <p:sldId id="452" r:id="rId23"/>
    <p:sldId id="453" r:id="rId24"/>
    <p:sldId id="454" r:id="rId25"/>
    <p:sldId id="455" r:id="rId26"/>
    <p:sldId id="456" r:id="rId27"/>
    <p:sldId id="457" r:id="rId28"/>
    <p:sldId id="479" r:id="rId29"/>
    <p:sldId id="480" r:id="rId30"/>
    <p:sldId id="481" r:id="rId31"/>
    <p:sldId id="482" r:id="rId32"/>
    <p:sldId id="483" r:id="rId33"/>
    <p:sldId id="490" r:id="rId34"/>
    <p:sldId id="491" r:id="rId35"/>
    <p:sldId id="484" r:id="rId36"/>
    <p:sldId id="485" r:id="rId37"/>
    <p:sldId id="493" r:id="rId38"/>
    <p:sldId id="494" r:id="rId39"/>
    <p:sldId id="495" r:id="rId40"/>
    <p:sldId id="492" r:id="rId41"/>
    <p:sldId id="488" r:id="rId42"/>
    <p:sldId id="489" r:id="rId43"/>
    <p:sldId id="458" r:id="rId44"/>
    <p:sldId id="459" r:id="rId45"/>
    <p:sldId id="460" r:id="rId46"/>
    <p:sldId id="461" r:id="rId47"/>
    <p:sldId id="462" r:id="rId48"/>
    <p:sldId id="463" r:id="rId49"/>
    <p:sldId id="464" r:id="rId50"/>
    <p:sldId id="465" r:id="rId51"/>
    <p:sldId id="467" r:id="rId52"/>
    <p:sldId id="471" r:id="rId53"/>
    <p:sldId id="473" r:id="rId54"/>
    <p:sldId id="474" r:id="rId55"/>
    <p:sldId id="475" r:id="rId56"/>
    <p:sldId id="477" r:id="rId57"/>
    <p:sldId id="423" r:id="rId58"/>
    <p:sldId id="497" r:id="rId59"/>
    <p:sldId id="498" r:id="rId60"/>
    <p:sldId id="499" r:id="rId6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5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FFFF"/>
    <a:srgbClr val="333333"/>
    <a:srgbClr val="082A50"/>
    <a:srgbClr val="1E587C"/>
    <a:srgbClr val="09315D"/>
    <a:srgbClr val="F12A09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92" d="100"/>
          <a:sy n="92" d="100"/>
        </p:scale>
        <p:origin x="1344" y="84"/>
      </p:cViewPr>
      <p:guideLst>
        <p:guide orient="horz" pos="2160"/>
        <p:guide pos="285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328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tableStyles" Target="tableStyle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页眉占位符 1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0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5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3025" y="0"/>
            <a:ext cx="2973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AA464D1A-40FB-4943-BD43-6C9D6BEBE1BA}" type="datetimeFigureOut">
              <a:rPr lang="zh-CN" altLang="en-US"/>
              <a:pPr>
                <a:defRPr/>
              </a:pPr>
              <a:t>2014/11/16</a:t>
            </a:fld>
            <a:endParaRPr lang="zh-CN" altLang="en-US"/>
          </a:p>
        </p:txBody>
      </p:sp>
      <p:sp>
        <p:nvSpPr>
          <p:cNvPr id="3076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备注占位符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4213" y="4341813"/>
            <a:ext cx="5487987" cy="411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3078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3625"/>
            <a:ext cx="2970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9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3025" y="8683625"/>
            <a:ext cx="2973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54606F9B-6084-49E8-94DC-2105A052CFE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409041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1000" smtClean="0"/>
              <a:t>#include &lt;stdio.h&gt;</a:t>
            </a:r>
          </a:p>
          <a:p>
            <a:pPr>
              <a:lnSpc>
                <a:spcPct val="90000"/>
              </a:lnSpc>
            </a:pPr>
            <a:r>
              <a:rPr lang="en-US" altLang="zh-CN" sz="1000" smtClean="0"/>
              <a:t>#define M 3</a:t>
            </a:r>
          </a:p>
          <a:p>
            <a:pPr>
              <a:lnSpc>
                <a:spcPct val="90000"/>
              </a:lnSpc>
            </a:pPr>
            <a:r>
              <a:rPr lang="en-US" altLang="zh-CN" sz="1000" smtClean="0"/>
              <a:t>#define N 4</a:t>
            </a:r>
          </a:p>
          <a:p>
            <a:pPr>
              <a:lnSpc>
                <a:spcPct val="90000"/>
              </a:lnSpc>
            </a:pPr>
            <a:r>
              <a:rPr lang="en-US" altLang="zh-CN" sz="1000" smtClean="0"/>
              <a:t>int main(void)</a:t>
            </a:r>
          </a:p>
          <a:p>
            <a:pPr>
              <a:lnSpc>
                <a:spcPct val="90000"/>
              </a:lnSpc>
            </a:pPr>
            <a:r>
              <a:rPr lang="en-US" altLang="zh-CN" sz="1000" smtClean="0"/>
              <a:t>{</a:t>
            </a:r>
          </a:p>
          <a:p>
            <a:pPr>
              <a:lnSpc>
                <a:spcPct val="90000"/>
              </a:lnSpc>
            </a:pPr>
            <a:r>
              <a:rPr lang="en-US" altLang="zh-CN" sz="1000" smtClean="0"/>
              <a:t>	int a[M][N]={1, 2, 3, 4,5, 6, 7, 8,9, 10, 11,12};</a:t>
            </a:r>
          </a:p>
          <a:p>
            <a:pPr>
              <a:lnSpc>
                <a:spcPct val="90000"/>
              </a:lnSpc>
            </a:pPr>
            <a:r>
              <a:rPr lang="en-US" altLang="zh-CN" sz="1000" smtClean="0"/>
              <a:t>	int b[M][N]={1, 4, 7,10,2, 5, 8, 11,3, 6, 9,12};</a:t>
            </a:r>
          </a:p>
          <a:p>
            <a:pPr>
              <a:lnSpc>
                <a:spcPct val="90000"/>
              </a:lnSpc>
            </a:pPr>
            <a:r>
              <a:rPr lang="en-US" altLang="zh-CN" sz="1000" smtClean="0"/>
              <a:t>	int c[M][N];// </a:t>
            </a:r>
            <a:r>
              <a:rPr lang="zh-CN" altLang="en-US" sz="1000" smtClean="0"/>
              <a:t>结果矩阵</a:t>
            </a:r>
          </a:p>
          <a:p>
            <a:pPr>
              <a:lnSpc>
                <a:spcPct val="90000"/>
              </a:lnSpc>
            </a:pPr>
            <a:r>
              <a:rPr lang="zh-CN" altLang="en-US" sz="1000" smtClean="0"/>
              <a:t>	</a:t>
            </a:r>
            <a:r>
              <a:rPr lang="en-US" altLang="zh-CN" sz="1000" smtClean="0"/>
              <a:t>int i,j;</a:t>
            </a:r>
          </a:p>
          <a:p>
            <a:pPr>
              <a:lnSpc>
                <a:spcPct val="90000"/>
              </a:lnSpc>
            </a:pPr>
            <a:r>
              <a:rPr lang="en-US" altLang="zh-CN" sz="1000" smtClean="0"/>
              <a:t>	printf("</a:t>
            </a:r>
            <a:r>
              <a:rPr lang="zh-CN" altLang="en-US" sz="1000" smtClean="0"/>
              <a:t>矩阵</a:t>
            </a:r>
            <a:r>
              <a:rPr lang="en-US" altLang="zh-CN" sz="1000" smtClean="0"/>
              <a:t>a</a:t>
            </a:r>
            <a:r>
              <a:rPr lang="zh-CN" altLang="en-US" sz="1000" smtClean="0"/>
              <a:t>和矩阵</a:t>
            </a:r>
            <a:r>
              <a:rPr lang="en-US" altLang="zh-CN" sz="1000" smtClean="0"/>
              <a:t>b</a:t>
            </a:r>
            <a:r>
              <a:rPr lang="zh-CN" altLang="en-US" sz="1000" smtClean="0"/>
              <a:t>的差的矩阵</a:t>
            </a:r>
            <a:r>
              <a:rPr lang="en-US" altLang="zh-CN" sz="1000" smtClean="0"/>
              <a:t>c</a:t>
            </a:r>
            <a:r>
              <a:rPr lang="zh-CN" altLang="en-US" sz="1000" smtClean="0"/>
              <a:t>为</a:t>
            </a:r>
            <a:r>
              <a:rPr lang="en-US" altLang="zh-CN" sz="1000" smtClean="0"/>
              <a:t>:\n");</a:t>
            </a:r>
          </a:p>
          <a:p>
            <a:pPr>
              <a:lnSpc>
                <a:spcPct val="90000"/>
              </a:lnSpc>
            </a:pPr>
            <a:r>
              <a:rPr lang="en-US" altLang="zh-CN" sz="1000" smtClean="0"/>
              <a:t>	// </a:t>
            </a:r>
            <a:r>
              <a:rPr lang="zh-CN" altLang="en-US" sz="1000" smtClean="0"/>
              <a:t>两个矩阵的加减是对应矩阵元素的加减</a:t>
            </a:r>
          </a:p>
          <a:p>
            <a:pPr>
              <a:lnSpc>
                <a:spcPct val="90000"/>
              </a:lnSpc>
            </a:pPr>
            <a:r>
              <a:rPr lang="zh-CN" altLang="en-US" sz="1000" smtClean="0"/>
              <a:t>	</a:t>
            </a:r>
            <a:r>
              <a:rPr lang="en-US" altLang="zh-CN" sz="1000" smtClean="0"/>
              <a:t>for(i=0; i&lt;M; i=i+1)</a:t>
            </a:r>
          </a:p>
          <a:p>
            <a:pPr>
              <a:lnSpc>
                <a:spcPct val="90000"/>
              </a:lnSpc>
            </a:pPr>
            <a:r>
              <a:rPr lang="en-US" altLang="zh-CN" sz="1000" smtClean="0"/>
              <a:t>	{	for(j=0; j&lt;N; j=j+1)</a:t>
            </a:r>
          </a:p>
          <a:p>
            <a:pPr>
              <a:lnSpc>
                <a:spcPct val="90000"/>
              </a:lnSpc>
            </a:pPr>
            <a:r>
              <a:rPr lang="en-US" altLang="zh-CN" sz="1000" smtClean="0"/>
              <a:t>		{	c[i][j]=a[i][j]-b[i][j];</a:t>
            </a:r>
          </a:p>
          <a:p>
            <a:pPr>
              <a:lnSpc>
                <a:spcPct val="90000"/>
              </a:lnSpc>
            </a:pPr>
            <a:r>
              <a:rPr lang="en-US" altLang="zh-CN" sz="1000" smtClean="0"/>
              <a:t>			printf("%2d\t",c[i][j]);</a:t>
            </a:r>
          </a:p>
          <a:p>
            <a:pPr>
              <a:lnSpc>
                <a:spcPct val="90000"/>
              </a:lnSpc>
            </a:pPr>
            <a:r>
              <a:rPr lang="en-US" altLang="zh-CN" sz="1000" smtClean="0"/>
              <a:t>		}</a:t>
            </a:r>
          </a:p>
          <a:p>
            <a:pPr>
              <a:lnSpc>
                <a:spcPct val="90000"/>
              </a:lnSpc>
            </a:pPr>
            <a:r>
              <a:rPr lang="en-US" altLang="zh-CN" sz="1000" smtClean="0"/>
              <a:t>		printf("\n");		// </a:t>
            </a:r>
            <a:r>
              <a:rPr lang="zh-CN" altLang="en-US" sz="1000" smtClean="0"/>
              <a:t>每输出完成一行中所有元素后换行</a:t>
            </a:r>
          </a:p>
          <a:p>
            <a:pPr>
              <a:lnSpc>
                <a:spcPct val="90000"/>
              </a:lnSpc>
            </a:pPr>
            <a:r>
              <a:rPr lang="zh-CN" altLang="en-US" sz="1000" smtClean="0"/>
              <a:t>	</a:t>
            </a:r>
            <a:r>
              <a:rPr lang="en-US" altLang="zh-CN" sz="1000" smtClean="0"/>
              <a:t>}</a:t>
            </a:r>
          </a:p>
          <a:p>
            <a:pPr>
              <a:lnSpc>
                <a:spcPct val="90000"/>
              </a:lnSpc>
            </a:pPr>
            <a:r>
              <a:rPr lang="en-US" altLang="zh-CN" sz="1000" smtClean="0"/>
              <a:t>	return 0;</a:t>
            </a:r>
          </a:p>
          <a:p>
            <a:pPr>
              <a:lnSpc>
                <a:spcPct val="90000"/>
              </a:lnSpc>
            </a:pPr>
            <a:r>
              <a:rPr lang="en-US" altLang="zh-CN" sz="1000" smtClean="0"/>
              <a:t>}</a:t>
            </a:r>
          </a:p>
          <a:p>
            <a:pPr>
              <a:lnSpc>
                <a:spcPct val="90000"/>
              </a:lnSpc>
            </a:pPr>
            <a:endParaRPr lang="zh-CN" altLang="en-US" sz="1000" smtClean="0"/>
          </a:p>
        </p:txBody>
      </p:sp>
    </p:spTree>
    <p:extLst>
      <p:ext uri="{BB962C8B-B14F-4D97-AF65-F5344CB8AC3E}">
        <p14:creationId xmlns:p14="http://schemas.microsoft.com/office/powerpoint/2010/main" val="7116890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1000" smtClean="0"/>
              <a:t>#include &lt;stdio.h&gt;</a:t>
            </a:r>
          </a:p>
          <a:p>
            <a:pPr>
              <a:lnSpc>
                <a:spcPct val="90000"/>
              </a:lnSpc>
            </a:pPr>
            <a:r>
              <a:rPr lang="en-US" altLang="zh-CN" sz="1000" smtClean="0"/>
              <a:t>#define M 3</a:t>
            </a:r>
          </a:p>
          <a:p>
            <a:pPr>
              <a:lnSpc>
                <a:spcPct val="90000"/>
              </a:lnSpc>
            </a:pPr>
            <a:r>
              <a:rPr lang="en-US" altLang="zh-CN" sz="1000" smtClean="0"/>
              <a:t>#define N 4</a:t>
            </a:r>
          </a:p>
          <a:p>
            <a:pPr>
              <a:lnSpc>
                <a:spcPct val="90000"/>
              </a:lnSpc>
            </a:pPr>
            <a:r>
              <a:rPr lang="en-US" altLang="zh-CN" sz="1000" smtClean="0"/>
              <a:t>int main(void)</a:t>
            </a:r>
          </a:p>
          <a:p>
            <a:pPr>
              <a:lnSpc>
                <a:spcPct val="90000"/>
              </a:lnSpc>
            </a:pPr>
            <a:r>
              <a:rPr lang="en-US" altLang="zh-CN" sz="1000" smtClean="0"/>
              <a:t>{</a:t>
            </a:r>
          </a:p>
          <a:p>
            <a:pPr>
              <a:lnSpc>
                <a:spcPct val="90000"/>
              </a:lnSpc>
            </a:pPr>
            <a:r>
              <a:rPr lang="en-US" altLang="zh-CN" sz="1000" smtClean="0"/>
              <a:t>	int a[M][N]={1, 2, 3, 4,5, 6, 7, 8,9, 10, 11,12};</a:t>
            </a:r>
          </a:p>
          <a:p>
            <a:pPr>
              <a:lnSpc>
                <a:spcPct val="90000"/>
              </a:lnSpc>
            </a:pPr>
            <a:r>
              <a:rPr lang="en-US" altLang="zh-CN" sz="1000" smtClean="0"/>
              <a:t>	int b[M][N]={1, 4, 7,10,2, 5, 8, 11,3, 6, 9,12};</a:t>
            </a:r>
          </a:p>
          <a:p>
            <a:pPr>
              <a:lnSpc>
                <a:spcPct val="90000"/>
              </a:lnSpc>
            </a:pPr>
            <a:r>
              <a:rPr lang="en-US" altLang="zh-CN" sz="1000" smtClean="0"/>
              <a:t>	int c[M][N];// </a:t>
            </a:r>
            <a:r>
              <a:rPr lang="zh-CN" altLang="en-US" sz="1000" smtClean="0"/>
              <a:t>结果矩阵</a:t>
            </a:r>
          </a:p>
          <a:p>
            <a:pPr>
              <a:lnSpc>
                <a:spcPct val="90000"/>
              </a:lnSpc>
            </a:pPr>
            <a:r>
              <a:rPr lang="zh-CN" altLang="en-US" sz="1000" smtClean="0"/>
              <a:t>	</a:t>
            </a:r>
            <a:r>
              <a:rPr lang="en-US" altLang="zh-CN" sz="1000" smtClean="0"/>
              <a:t>int i,j;</a:t>
            </a:r>
          </a:p>
          <a:p>
            <a:pPr>
              <a:lnSpc>
                <a:spcPct val="90000"/>
              </a:lnSpc>
            </a:pPr>
            <a:r>
              <a:rPr lang="en-US" altLang="zh-CN" sz="1000" smtClean="0"/>
              <a:t>	printf("</a:t>
            </a:r>
            <a:r>
              <a:rPr lang="zh-CN" altLang="en-US" sz="1000" smtClean="0"/>
              <a:t>矩阵</a:t>
            </a:r>
            <a:r>
              <a:rPr lang="en-US" altLang="zh-CN" sz="1000" smtClean="0"/>
              <a:t>a</a:t>
            </a:r>
            <a:r>
              <a:rPr lang="zh-CN" altLang="en-US" sz="1000" smtClean="0"/>
              <a:t>和矩阵</a:t>
            </a:r>
            <a:r>
              <a:rPr lang="en-US" altLang="zh-CN" sz="1000" smtClean="0"/>
              <a:t>b</a:t>
            </a:r>
            <a:r>
              <a:rPr lang="zh-CN" altLang="en-US" sz="1000" smtClean="0"/>
              <a:t>的差的矩阵</a:t>
            </a:r>
            <a:r>
              <a:rPr lang="en-US" altLang="zh-CN" sz="1000" smtClean="0"/>
              <a:t>c</a:t>
            </a:r>
            <a:r>
              <a:rPr lang="zh-CN" altLang="en-US" sz="1000" smtClean="0"/>
              <a:t>为</a:t>
            </a:r>
            <a:r>
              <a:rPr lang="en-US" altLang="zh-CN" sz="1000" smtClean="0"/>
              <a:t>:\n");</a:t>
            </a:r>
          </a:p>
          <a:p>
            <a:pPr>
              <a:lnSpc>
                <a:spcPct val="90000"/>
              </a:lnSpc>
            </a:pPr>
            <a:r>
              <a:rPr lang="en-US" altLang="zh-CN" sz="1000" smtClean="0"/>
              <a:t>	// </a:t>
            </a:r>
            <a:r>
              <a:rPr lang="zh-CN" altLang="en-US" sz="1000" smtClean="0"/>
              <a:t>两个矩阵的加减是对应矩阵元素的加减</a:t>
            </a:r>
          </a:p>
          <a:p>
            <a:pPr>
              <a:lnSpc>
                <a:spcPct val="90000"/>
              </a:lnSpc>
            </a:pPr>
            <a:r>
              <a:rPr lang="zh-CN" altLang="en-US" sz="1000" smtClean="0"/>
              <a:t>	</a:t>
            </a:r>
            <a:r>
              <a:rPr lang="en-US" altLang="zh-CN" sz="1000" smtClean="0"/>
              <a:t>for(i=0; i&lt;M; i=i+1)</a:t>
            </a:r>
          </a:p>
          <a:p>
            <a:pPr>
              <a:lnSpc>
                <a:spcPct val="90000"/>
              </a:lnSpc>
            </a:pPr>
            <a:r>
              <a:rPr lang="en-US" altLang="zh-CN" sz="1000" smtClean="0"/>
              <a:t>	{	for(j=0; j&lt;N; j=j+1)</a:t>
            </a:r>
          </a:p>
          <a:p>
            <a:pPr>
              <a:lnSpc>
                <a:spcPct val="90000"/>
              </a:lnSpc>
            </a:pPr>
            <a:r>
              <a:rPr lang="en-US" altLang="zh-CN" sz="1000" smtClean="0"/>
              <a:t>		{	c[i][j]=a[i][j]-b[i][j];</a:t>
            </a:r>
          </a:p>
          <a:p>
            <a:pPr>
              <a:lnSpc>
                <a:spcPct val="90000"/>
              </a:lnSpc>
            </a:pPr>
            <a:r>
              <a:rPr lang="en-US" altLang="zh-CN" sz="1000" smtClean="0"/>
              <a:t>			printf("%2d\t",c[i][j]);</a:t>
            </a:r>
          </a:p>
          <a:p>
            <a:pPr>
              <a:lnSpc>
                <a:spcPct val="90000"/>
              </a:lnSpc>
            </a:pPr>
            <a:r>
              <a:rPr lang="en-US" altLang="zh-CN" sz="1000" smtClean="0"/>
              <a:t>		}</a:t>
            </a:r>
          </a:p>
          <a:p>
            <a:pPr>
              <a:lnSpc>
                <a:spcPct val="90000"/>
              </a:lnSpc>
            </a:pPr>
            <a:r>
              <a:rPr lang="en-US" altLang="zh-CN" sz="1000" smtClean="0"/>
              <a:t>		printf("\n");		// </a:t>
            </a:r>
            <a:r>
              <a:rPr lang="zh-CN" altLang="en-US" sz="1000" smtClean="0"/>
              <a:t>每输出完成一行中所有元素后换行</a:t>
            </a:r>
          </a:p>
          <a:p>
            <a:pPr>
              <a:lnSpc>
                <a:spcPct val="90000"/>
              </a:lnSpc>
            </a:pPr>
            <a:r>
              <a:rPr lang="zh-CN" altLang="en-US" sz="1000" smtClean="0"/>
              <a:t>	</a:t>
            </a:r>
            <a:r>
              <a:rPr lang="en-US" altLang="zh-CN" sz="1000" smtClean="0"/>
              <a:t>}</a:t>
            </a:r>
          </a:p>
          <a:p>
            <a:pPr>
              <a:lnSpc>
                <a:spcPct val="90000"/>
              </a:lnSpc>
            </a:pPr>
            <a:r>
              <a:rPr lang="en-US" altLang="zh-CN" sz="1000" smtClean="0"/>
              <a:t>	return 0;</a:t>
            </a:r>
          </a:p>
          <a:p>
            <a:pPr>
              <a:lnSpc>
                <a:spcPct val="90000"/>
              </a:lnSpc>
            </a:pPr>
            <a:r>
              <a:rPr lang="en-US" altLang="zh-CN" sz="1000" smtClean="0"/>
              <a:t>}</a:t>
            </a:r>
          </a:p>
          <a:p>
            <a:pPr>
              <a:lnSpc>
                <a:spcPct val="90000"/>
              </a:lnSpc>
            </a:pPr>
            <a:endParaRPr lang="zh-CN" altLang="en-US" sz="1000" smtClean="0"/>
          </a:p>
        </p:txBody>
      </p:sp>
    </p:spTree>
    <p:extLst>
      <p:ext uri="{BB962C8B-B14F-4D97-AF65-F5344CB8AC3E}">
        <p14:creationId xmlns:p14="http://schemas.microsoft.com/office/powerpoint/2010/main" val="32865293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3F8B18-9B55-41C1-9D0E-97513901605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40255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1DAA91-63BC-4C94-9596-00EB01768A7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94941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19875" y="488950"/>
            <a:ext cx="2066925" cy="563721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14338" y="488950"/>
            <a:ext cx="6053137" cy="563721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250E9E-DA31-4B9F-8F2B-C36E7CB91C9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663829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4338" y="488950"/>
            <a:ext cx="8229600" cy="65405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5A96EE-1A9D-49FA-8A5C-0E0D131C360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690010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4338" y="488950"/>
            <a:ext cx="8229600" cy="65405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D4B7B1-26AA-4F77-A8A8-26596AA1DF1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812251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4338" y="488950"/>
            <a:ext cx="8229600" cy="65405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4B9363-F23A-44E8-BE63-2927DCD7392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406451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25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B3923E-A2F4-49BF-B87F-4B40981B1CF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852329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5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834140-CB4F-42A2-88D2-CD772816A07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448747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25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180F3C-C21A-4BDE-9FEB-BCBC3E86ACF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378820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5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1EFD8E-72E6-4555-AB06-12D53219F9A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38200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25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2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2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9E8125-4DC5-4594-97E3-511D8753454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69457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000000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CDFA67-617F-4718-95AB-357C4482950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737383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25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2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3E821D-4560-436E-A8E5-2CF90C448C1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6696636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5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2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2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CCE185-8546-488B-9DF4-15F86993ABF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5213316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5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07FE8E-9E14-4935-A025-618DB51835F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6131067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5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CC2C76-4F2D-44A5-B509-B4B5D94E5A4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240670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5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29D347-786F-44C0-B1AB-014E9068814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872054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19875" y="488950"/>
            <a:ext cx="2066925" cy="563721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14338" y="488950"/>
            <a:ext cx="6053137" cy="563721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5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51618D-74FD-4742-AD58-8D83A576667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56015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D55C72-26D9-48FD-8736-0B3BDA056CC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9379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30E4C6-ABC9-40C3-8575-92913E5BB8D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39719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7CE449-094D-4ABD-B5AA-9AA657E13D3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81854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38BFE7-366B-432F-8ED9-3BAE555D7D9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49859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0615D-C5F4-4C15-AF45-155D6613F13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51788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5C2DC8-E430-4818-AD2C-CE5B3D1DAB6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37416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29F315-F3D0-44C6-9033-58021FD3448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28464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7" descr="ppt2-2.JPG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8" name="Rectangle 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D6A9F4FD-4011-47AA-BEF6-C553CAA2278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0" name="Rectangle 31"/>
          <p:cNvSpPr>
            <a:spLocks noGrp="1" noChangeArrowheads="1"/>
          </p:cNvSpPr>
          <p:nvPr>
            <p:ph type="title"/>
          </p:nvPr>
        </p:nvSpPr>
        <p:spPr bwMode="auto">
          <a:xfrm>
            <a:off x="414338" y="488950"/>
            <a:ext cx="8229600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单击此处添加标题</a:t>
            </a:r>
          </a:p>
        </p:txBody>
      </p:sp>
      <p:sp>
        <p:nvSpPr>
          <p:cNvPr id="1031" name="Rectangle 3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CN" altLang="zh-CN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7" r:id="rId14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Wingdings" panose="05000000000000000000" pitchFamily="2" charset="2"/>
        <a:defRPr sz="28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Wingdings" panose="05000000000000000000" pitchFamily="2" charset="2"/>
        <a:buChar char="q"/>
        <a:defRPr sz="2400">
          <a:solidFill>
            <a:schemeClr val="bg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Wingdings" panose="05000000000000000000" pitchFamily="2" charset="2"/>
        <a:buChar char="q"/>
        <a:defRPr sz="2000">
          <a:solidFill>
            <a:schemeClr val="bg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Wingdings" panose="05000000000000000000" pitchFamily="2" charset="2"/>
        <a:buChar char="q"/>
        <a:defRPr>
          <a:solidFill>
            <a:schemeClr val="bg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Wingdings" panose="05000000000000000000" pitchFamily="2" charset="2"/>
        <a:buChar char="q"/>
        <a:defRPr sz="1600">
          <a:solidFill>
            <a:schemeClr val="bg2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Wingdings" pitchFamily="2" charset="2"/>
        <a:buChar char="q"/>
        <a:defRPr sz="1600">
          <a:solidFill>
            <a:schemeClr val="bg2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Wingdings" pitchFamily="2" charset="2"/>
        <a:buChar char="q"/>
        <a:defRPr sz="1600">
          <a:solidFill>
            <a:schemeClr val="bg2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Wingdings" pitchFamily="2" charset="2"/>
        <a:buChar char="q"/>
        <a:defRPr sz="1600">
          <a:solidFill>
            <a:schemeClr val="bg2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Wingdings" pitchFamily="2" charset="2"/>
        <a:buChar char="q"/>
        <a:defRPr sz="1600">
          <a:solidFill>
            <a:schemeClr val="bg2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chemeClr val="bg2"/>
            </a:gs>
            <a:gs pos="50000">
              <a:schemeClr val="bg1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7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31"/>
          <p:cNvSpPr>
            <a:spLocks noGrp="1" noChangeArrowheads="1"/>
          </p:cNvSpPr>
          <p:nvPr>
            <p:ph type="title"/>
          </p:nvPr>
        </p:nvSpPr>
        <p:spPr bwMode="auto">
          <a:xfrm>
            <a:off x="414338" y="488950"/>
            <a:ext cx="8229600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单击此处添加标题</a:t>
            </a:r>
          </a:p>
        </p:txBody>
      </p:sp>
      <p:sp>
        <p:nvSpPr>
          <p:cNvPr id="2052" name="Rectangle 3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CN" altLang="zh-CN" smtClean="0"/>
          </a:p>
        </p:txBody>
      </p:sp>
      <p:sp>
        <p:nvSpPr>
          <p:cNvPr id="2053" name="Rectangle 25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4" name="Rectangle 2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2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029EB049-2389-4C64-B7C9-302561494FC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Wingdings" panose="05000000000000000000" pitchFamily="2" charset="2"/>
        <a:defRPr sz="28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Wingdings" panose="05000000000000000000" pitchFamily="2" charset="2"/>
        <a:buChar char="q"/>
        <a:defRPr sz="2400">
          <a:solidFill>
            <a:schemeClr val="bg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Wingdings" panose="05000000000000000000" pitchFamily="2" charset="2"/>
        <a:buChar char="q"/>
        <a:defRPr sz="2000">
          <a:solidFill>
            <a:schemeClr val="bg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Wingdings" panose="05000000000000000000" pitchFamily="2" charset="2"/>
        <a:buChar char="q"/>
        <a:defRPr>
          <a:solidFill>
            <a:schemeClr val="bg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Wingdings" panose="05000000000000000000" pitchFamily="2" charset="2"/>
        <a:buChar char="q"/>
        <a:defRPr sz="1600">
          <a:solidFill>
            <a:schemeClr val="bg2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Wingdings" pitchFamily="2" charset="2"/>
        <a:buChar char="q"/>
        <a:defRPr sz="1600">
          <a:solidFill>
            <a:schemeClr val="bg2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Wingdings" pitchFamily="2" charset="2"/>
        <a:buChar char="q"/>
        <a:defRPr sz="1600">
          <a:solidFill>
            <a:schemeClr val="bg2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Wingdings" pitchFamily="2" charset="2"/>
        <a:buChar char="q"/>
        <a:defRPr sz="1600">
          <a:solidFill>
            <a:schemeClr val="bg2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Wingdings" pitchFamily="2" charset="2"/>
        <a:buChar char="q"/>
        <a:defRPr sz="1600">
          <a:solidFill>
            <a:schemeClr val="bg2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w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331913" y="2143125"/>
            <a:ext cx="6696075" cy="1071563"/>
          </a:xfrm>
        </p:spPr>
        <p:txBody>
          <a:bodyPr/>
          <a:lstStyle/>
          <a:p>
            <a:pPr algn="ctr" eaLnBrk="1" hangingPunct="1"/>
            <a:r>
              <a:rPr lang="zh-CN" altLang="en-US" sz="3800" b="1" dirty="0" smtClean="0">
                <a:solidFill>
                  <a:srgbClr val="F4F4F4"/>
                </a:solidFill>
              </a:rPr>
              <a:t>第</a:t>
            </a:r>
            <a:r>
              <a:rPr lang="en-US" altLang="zh-CN" sz="3800" b="1" dirty="0" smtClean="0">
                <a:solidFill>
                  <a:srgbClr val="F4F4F4"/>
                </a:solidFill>
              </a:rPr>
              <a:t>8</a:t>
            </a:r>
            <a:r>
              <a:rPr lang="zh-CN" altLang="en-US" sz="3800" b="1" dirty="0" smtClean="0">
                <a:solidFill>
                  <a:srgbClr val="F4F4F4"/>
                </a:solidFill>
              </a:rPr>
              <a:t>章 </a:t>
            </a:r>
            <a:r>
              <a:rPr lang="zh-CN" altLang="en-US" sz="3800" b="1" dirty="0" smtClean="0">
                <a:solidFill>
                  <a:srgbClr val="F4F4F4"/>
                </a:solidFill>
              </a:rPr>
              <a:t>数组 </a:t>
            </a:r>
            <a:r>
              <a:rPr lang="en-US" altLang="zh-CN" sz="3800" b="1" dirty="0" smtClean="0">
                <a:solidFill>
                  <a:srgbClr val="F4F4F4"/>
                </a:solidFill>
              </a:rPr>
              <a:t>(Array)</a:t>
            </a:r>
            <a:r>
              <a:rPr lang="en-US" altLang="zh-CN" sz="3800" b="1" dirty="0" smtClean="0">
                <a:solidFill>
                  <a:srgbClr val="F4F4F4"/>
                </a:solidFill>
              </a:rPr>
              <a:t/>
            </a:r>
            <a:br>
              <a:rPr lang="en-US" altLang="zh-CN" sz="3800" b="1" dirty="0" smtClean="0">
                <a:solidFill>
                  <a:srgbClr val="F4F4F4"/>
                </a:solidFill>
              </a:rPr>
            </a:br>
            <a:endParaRPr lang="en-US" altLang="zh-CN" sz="1000" dirty="0" smtClean="0">
              <a:solidFill>
                <a:srgbClr val="F4F4F4"/>
              </a:solidFill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1979613" y="5143500"/>
            <a:ext cx="5040312" cy="428625"/>
          </a:xfrm>
        </p:spPr>
        <p:txBody>
          <a:bodyPr/>
          <a:lstStyle/>
          <a:p>
            <a:pPr marL="0" indent="0" algn="ctr" eaLnBrk="1" hangingPunct="1">
              <a:defRPr/>
            </a:pPr>
            <a:r>
              <a:rPr lang="zh-CN" altLang="en-US" sz="3200" b="1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主讲教师：吴春雷</a:t>
            </a:r>
            <a:endParaRPr lang="en-US" altLang="zh-CN" sz="3200" b="1" dirty="0" smtClean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1476375" y="5856288"/>
            <a:ext cx="60325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800" b="1" dirty="0">
                <a:solidFill>
                  <a:srgbClr val="251704"/>
                </a:solidFill>
                <a:latin typeface="宋体" panose="02010600030101010101" pitchFamily="2" charset="-122"/>
              </a:rPr>
              <a:t>计算机与通信工程</a:t>
            </a:r>
            <a:r>
              <a:rPr lang="zh-CN" altLang="en-US" sz="1800" b="1">
                <a:solidFill>
                  <a:srgbClr val="251704"/>
                </a:solidFill>
                <a:latin typeface="宋体" panose="02010600030101010101" pitchFamily="2" charset="-122"/>
              </a:rPr>
              <a:t>学院 </a:t>
            </a:r>
            <a:r>
              <a:rPr lang="zh-CN" altLang="en-US" sz="1800" b="1" smtClean="0">
                <a:solidFill>
                  <a:srgbClr val="251704"/>
                </a:solidFill>
                <a:latin typeface="宋体" panose="02010600030101010101" pitchFamily="2" charset="-122"/>
              </a:rPr>
              <a:t>软件工程系</a:t>
            </a:r>
            <a:endParaRPr lang="zh-CN" altLang="en-US" sz="1800" b="1" dirty="0">
              <a:solidFill>
                <a:srgbClr val="251704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0" dirty="0" smtClean="0"/>
              <a:t>一维数组的</a:t>
            </a:r>
            <a:r>
              <a:rPr lang="zh-CN" altLang="en-US" sz="3600" b="0" dirty="0" smtClean="0">
                <a:solidFill>
                  <a:srgbClr val="FF0000"/>
                </a:solidFill>
              </a:rPr>
              <a:t>初始化</a:t>
            </a:r>
            <a:r>
              <a:rPr lang="en-US" altLang="zh-CN" sz="2000" b="0" dirty="0" smtClean="0">
                <a:solidFill>
                  <a:srgbClr val="FF0000"/>
                </a:solidFill>
              </a:rPr>
              <a:t>(</a:t>
            </a:r>
            <a:r>
              <a:rPr lang="zh-CN" altLang="en-US" sz="2000" b="0" dirty="0" smtClean="0">
                <a:solidFill>
                  <a:srgbClr val="FF0000"/>
                </a:solidFill>
              </a:rPr>
              <a:t>简、自学</a:t>
            </a:r>
            <a:r>
              <a:rPr lang="en-US" altLang="zh-CN" sz="2000" b="0" dirty="0" smtClean="0">
                <a:solidFill>
                  <a:srgbClr val="FF0000"/>
                </a:solidFill>
              </a:rPr>
              <a:t>)</a:t>
            </a:r>
            <a:endParaRPr lang="zh-CN" altLang="en-US" sz="2000" b="0" dirty="0" smtClean="0">
              <a:solidFill>
                <a:srgbClr val="FF0000"/>
              </a:solidFill>
            </a:endParaRPr>
          </a:p>
        </p:txBody>
      </p:sp>
      <p:sp>
        <p:nvSpPr>
          <p:cNvPr id="290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196975"/>
            <a:ext cx="8353425" cy="5400675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95300" indent="-495300">
              <a:lnSpc>
                <a:spcPct val="110000"/>
              </a:lnSpc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rgbClr val="FF3300"/>
                </a:solidFill>
                <a:ea typeface="楷体_GB2312" pitchFamily="49" charset="-122"/>
              </a:rPr>
              <a:t>初始化：在定义数组时给数组元素赋初值</a:t>
            </a:r>
          </a:p>
          <a:p>
            <a:pPr marL="495300" indent="-495300">
              <a:lnSpc>
                <a:spcPct val="110000"/>
              </a:lnSpc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lang="zh-CN" altLang="en-US" dirty="0" smtClean="0">
                <a:ea typeface="楷体_GB2312" pitchFamily="49" charset="-122"/>
              </a:rPr>
              <a:t>形式：</a:t>
            </a:r>
            <a:r>
              <a:rPr lang="zh-CN" altLang="en-US" sz="2400" dirty="0" smtClean="0">
                <a:solidFill>
                  <a:srgbClr val="0000FF"/>
                </a:solidFill>
                <a:ea typeface="楷体_GB2312" pitchFamily="49" charset="-122"/>
              </a:rPr>
              <a:t>数据</a:t>
            </a:r>
            <a:r>
              <a:rPr lang="zh-CN" altLang="en-US" sz="2400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类型 数组名称</a:t>
            </a:r>
            <a:r>
              <a:rPr lang="en-US" altLang="zh-CN" sz="2400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[</a:t>
            </a:r>
            <a:r>
              <a:rPr lang="zh-CN" altLang="en-US" sz="2400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数组长度</a:t>
            </a:r>
            <a:r>
              <a:rPr lang="en-US" altLang="zh-CN" sz="2400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]={</a:t>
            </a:r>
            <a:r>
              <a:rPr lang="zh-CN" altLang="en-US" sz="2400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数值列表</a:t>
            </a:r>
            <a:r>
              <a:rPr lang="en-US" altLang="zh-CN" sz="2400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}</a:t>
            </a:r>
          </a:p>
          <a:p>
            <a:pPr marL="495300" indent="-495300">
              <a:lnSpc>
                <a:spcPct val="110000"/>
              </a:lnSpc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lang="zh-CN" altLang="en-US" dirty="0" smtClean="0">
                <a:ea typeface="楷体_GB2312" pitchFamily="49" charset="-122"/>
              </a:rPr>
              <a:t>在定义数组时，对全部数组元素赋初值：</a:t>
            </a:r>
          </a:p>
          <a:p>
            <a:pPr marL="952500" lvl="1" indent="-495300">
              <a:lnSpc>
                <a:spcPct val="110000"/>
              </a:lnSpc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zh-CN" altLang="en-US" sz="2600" dirty="0" smtClean="0">
                <a:ea typeface="楷体_GB2312" pitchFamily="49" charset="-122"/>
              </a:rPr>
              <a:t>例如：</a:t>
            </a:r>
            <a:r>
              <a:rPr lang="en-US" altLang="zh-CN" sz="2600" dirty="0" err="1" smtClean="0">
                <a:solidFill>
                  <a:srgbClr val="0000FF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600" dirty="0" smtClean="0">
                <a:solidFill>
                  <a:srgbClr val="0000FF"/>
                </a:solidFill>
                <a:ea typeface="宋体" panose="02010600030101010101" pitchFamily="2" charset="-122"/>
              </a:rPr>
              <a:t> a[5]={0,1,2,3,4};</a:t>
            </a:r>
          </a:p>
          <a:p>
            <a:pPr marL="495300" indent="-495300">
              <a:lnSpc>
                <a:spcPct val="110000"/>
              </a:lnSpc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lang="zh-CN" altLang="en-US" dirty="0" smtClean="0">
                <a:ea typeface="楷体_GB2312" pitchFamily="49" charset="-122"/>
              </a:rPr>
              <a:t>此时也可省略数组长度，例如：</a:t>
            </a:r>
            <a:r>
              <a:rPr lang="en-US" altLang="zh-CN" sz="2400" dirty="0" err="1" smtClean="0">
                <a:solidFill>
                  <a:srgbClr val="0000FF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400" dirty="0" smtClean="0">
                <a:solidFill>
                  <a:srgbClr val="0000FF"/>
                </a:solidFill>
                <a:ea typeface="宋体" panose="02010600030101010101" pitchFamily="2" charset="-122"/>
              </a:rPr>
              <a:t> a[ ]={0,1,2,3,4};</a:t>
            </a:r>
          </a:p>
          <a:p>
            <a:pPr marL="495300" indent="-495300">
              <a:lnSpc>
                <a:spcPct val="110000"/>
              </a:lnSpc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lang="zh-CN" altLang="en-US" dirty="0" smtClean="0">
                <a:ea typeface="楷体_GB2312" pitchFamily="49" charset="-122"/>
              </a:rPr>
              <a:t>在定义数组时，对部分数组元素赋初值：</a:t>
            </a:r>
          </a:p>
          <a:p>
            <a:pPr marL="952500" lvl="1" indent="-495300">
              <a:lnSpc>
                <a:spcPct val="110000"/>
              </a:lnSpc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zh-CN" altLang="en-US" sz="2600" dirty="0" smtClean="0">
                <a:ea typeface="楷体_GB2312" pitchFamily="49" charset="-122"/>
              </a:rPr>
              <a:t>例如：</a:t>
            </a:r>
            <a:r>
              <a:rPr lang="en-US" altLang="zh-CN" sz="2600" dirty="0" err="1" smtClean="0">
                <a:solidFill>
                  <a:srgbClr val="0000FF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600" dirty="0" smtClean="0">
                <a:solidFill>
                  <a:srgbClr val="0000FF"/>
                </a:solidFill>
                <a:ea typeface="宋体" panose="02010600030101010101" pitchFamily="2" charset="-122"/>
              </a:rPr>
              <a:t> a[5]={0,1,2};</a:t>
            </a:r>
            <a:r>
              <a:rPr lang="en-US" altLang="zh-CN" sz="2600" dirty="0" smtClean="0">
                <a:solidFill>
                  <a:srgbClr val="FF3300"/>
                </a:solidFill>
                <a:ea typeface="宋体" panose="02010600030101010101" pitchFamily="2" charset="-122"/>
              </a:rPr>
              <a:t> </a:t>
            </a:r>
            <a:r>
              <a:rPr lang="zh-CN" altLang="en-US" sz="2600" dirty="0" smtClean="0">
                <a:ea typeface="楷体_GB2312" pitchFamily="49" charset="-122"/>
              </a:rPr>
              <a:t>数组</a:t>
            </a:r>
            <a:r>
              <a:rPr lang="zh-CN" altLang="en-US" sz="2600" dirty="0" smtClean="0">
                <a:solidFill>
                  <a:srgbClr val="FF0000"/>
                </a:solidFill>
                <a:ea typeface="楷体_GB2312" pitchFamily="49" charset="-122"/>
              </a:rPr>
              <a:t>其余元素自动赋</a:t>
            </a:r>
            <a:r>
              <a:rPr lang="en-US" altLang="zh-CN" sz="2600" dirty="0" smtClean="0">
                <a:solidFill>
                  <a:srgbClr val="FF0000"/>
                </a:solidFill>
                <a:ea typeface="宋体" panose="02010600030101010101" pitchFamily="2" charset="-122"/>
              </a:rPr>
              <a:t>0</a:t>
            </a:r>
          </a:p>
          <a:p>
            <a:pPr marL="495300" indent="-495300">
              <a:lnSpc>
                <a:spcPct val="110000"/>
              </a:lnSpc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lang="zh-CN" altLang="en-US" dirty="0" smtClean="0">
                <a:ea typeface="楷体_GB2312" pitchFamily="49" charset="-122"/>
              </a:rPr>
              <a:t>当初值的个数多于数组元素个数时，编译出错</a:t>
            </a:r>
          </a:p>
          <a:p>
            <a:pPr marL="952500" lvl="1" indent="-495300">
              <a:lnSpc>
                <a:spcPct val="110000"/>
              </a:lnSpc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zh-CN" altLang="en-US" sz="2600" dirty="0" smtClean="0">
                <a:ea typeface="楷体_GB2312" pitchFamily="49" charset="-122"/>
              </a:rPr>
              <a:t>例如：</a:t>
            </a:r>
            <a:r>
              <a:rPr lang="en-US" altLang="zh-CN" sz="2600" dirty="0" err="1" smtClean="0">
                <a:solidFill>
                  <a:srgbClr val="FF0000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600" dirty="0" smtClean="0">
                <a:solidFill>
                  <a:srgbClr val="FF0000"/>
                </a:solidFill>
                <a:ea typeface="宋体" panose="02010600030101010101" pitchFamily="2" charset="-122"/>
              </a:rPr>
              <a:t> a[5]={0,1,2,3,4,5};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90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90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90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290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290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290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290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290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290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0819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Text Box 2"/>
          <p:cNvSpPr txBox="1">
            <a:spLocks noChangeArrowheads="1"/>
          </p:cNvSpPr>
          <p:nvPr/>
        </p:nvSpPr>
        <p:spPr bwMode="auto">
          <a:xfrm>
            <a:off x="323850" y="1125538"/>
            <a:ext cx="8567738" cy="1296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63538" indent="-363538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542925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Clr>
                <a:srgbClr val="0000FF"/>
              </a:buClr>
              <a:buSzPct val="85000"/>
              <a:buFont typeface="Wingdings" panose="05000000000000000000" pitchFamily="2" charset="2"/>
              <a:buChar char="l"/>
            </a:pPr>
            <a:r>
              <a:rPr kumimoji="1" lang="zh-CN" altLang="en-US" sz="2400" b="1" dirty="0"/>
              <a:t>只能逐个对数组元素进行操作（字符数组例外）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>
                <a:srgbClr val="0000FF"/>
              </a:buClr>
              <a:buSzPct val="85000"/>
              <a:buFont typeface="Wingdings" panose="05000000000000000000" pitchFamily="2" charset="2"/>
              <a:buChar char="l"/>
            </a:pPr>
            <a:r>
              <a:rPr kumimoji="1" lang="zh-CN" altLang="en-US" sz="2400" b="1" dirty="0"/>
              <a:t>一般一维数组的处理用</a:t>
            </a:r>
            <a:r>
              <a:rPr kumimoji="1" lang="zh-CN" altLang="en-US" sz="2400" b="1" dirty="0">
                <a:solidFill>
                  <a:srgbClr val="FF0000"/>
                </a:solidFill>
              </a:rPr>
              <a:t>一重循环</a:t>
            </a:r>
            <a:r>
              <a:rPr kumimoji="1" lang="zh-CN" altLang="en-US" sz="2400" b="1" dirty="0"/>
              <a:t>来实现，用循环变量的值对应数组元素的下标</a:t>
            </a:r>
          </a:p>
        </p:txBody>
      </p:sp>
      <p:sp>
        <p:nvSpPr>
          <p:cNvPr id="291843" name="Text Box 3"/>
          <p:cNvSpPr txBox="1">
            <a:spLocks noChangeArrowheads="1"/>
          </p:cNvSpPr>
          <p:nvPr/>
        </p:nvSpPr>
        <p:spPr bwMode="auto">
          <a:xfrm>
            <a:off x="744538" y="2663825"/>
            <a:ext cx="24590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1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solidFill>
                  <a:srgbClr val="0000FF"/>
                </a:solidFill>
              </a:rPr>
              <a:t>动态赋值方法：</a:t>
            </a:r>
          </a:p>
        </p:txBody>
      </p:sp>
      <p:sp>
        <p:nvSpPr>
          <p:cNvPr id="291844" name="Text Box 4"/>
          <p:cNvSpPr txBox="1">
            <a:spLocks noChangeArrowheads="1"/>
          </p:cNvSpPr>
          <p:nvPr/>
        </p:nvSpPr>
        <p:spPr bwMode="auto">
          <a:xfrm>
            <a:off x="4356100" y="2133600"/>
            <a:ext cx="2951163" cy="547688"/>
          </a:xfrm>
          <a:prstGeom prst="rect">
            <a:avLst/>
          </a:prstGeom>
          <a:noFill/>
          <a:ln w="28575">
            <a:solidFill>
              <a:srgbClr val="FF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800" b="1">
                <a:solidFill>
                  <a:schemeClr val="accent2"/>
                </a:solidFill>
                <a:latin typeface="Courier New" panose="02070309020205020404" pitchFamily="49" charset="0"/>
              </a:rPr>
              <a:t>int</a:t>
            </a:r>
            <a:r>
              <a:rPr kumimoji="1" lang="en-US" altLang="zh-CN" sz="2800" b="1">
                <a:latin typeface="Courier New" panose="02070309020205020404" pitchFamily="49" charset="0"/>
              </a:rPr>
              <a:t> </a:t>
            </a:r>
            <a:r>
              <a:rPr kumimoji="1" lang="en-US" altLang="zh-CN" sz="2800" b="1">
                <a:solidFill>
                  <a:schemeClr val="bg2"/>
                </a:solidFill>
                <a:latin typeface="Courier New" panose="02070309020205020404" pitchFamily="49" charset="0"/>
              </a:rPr>
              <a:t>a[10],i;</a:t>
            </a:r>
          </a:p>
        </p:txBody>
      </p:sp>
      <p:sp>
        <p:nvSpPr>
          <p:cNvPr id="291845" name="Text Box 5"/>
          <p:cNvSpPr txBox="1">
            <a:spLocks noChangeArrowheads="1"/>
          </p:cNvSpPr>
          <p:nvPr/>
        </p:nvSpPr>
        <p:spPr bwMode="auto">
          <a:xfrm>
            <a:off x="612775" y="3411538"/>
            <a:ext cx="312297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 dirty="0">
                <a:solidFill>
                  <a:srgbClr val="0000FF"/>
                </a:solidFill>
              </a:rPr>
              <a:t>输入</a:t>
            </a:r>
            <a:r>
              <a:rPr kumimoji="1" lang="zh-CN" altLang="en-US" sz="2400" b="1" dirty="0" smtClean="0">
                <a:solidFill>
                  <a:srgbClr val="0000FF"/>
                </a:solidFill>
              </a:rPr>
              <a:t>第</a:t>
            </a:r>
            <a:r>
              <a:rPr kumimoji="1" lang="en-US" altLang="zh-CN" sz="2400" b="1" dirty="0" smtClean="0">
                <a:solidFill>
                  <a:srgbClr val="FF0000"/>
                </a:solidFill>
              </a:rPr>
              <a:t>3</a:t>
            </a:r>
            <a:r>
              <a:rPr kumimoji="1" lang="zh-CN" altLang="en-US" sz="2400" b="1" dirty="0" smtClean="0">
                <a:solidFill>
                  <a:srgbClr val="0000FF"/>
                </a:solidFill>
              </a:rPr>
              <a:t>个</a:t>
            </a:r>
            <a:r>
              <a:rPr kumimoji="1" lang="zh-CN" altLang="en-US" sz="2400" b="1" dirty="0">
                <a:solidFill>
                  <a:srgbClr val="0000FF"/>
                </a:solidFill>
              </a:rPr>
              <a:t>数组元素：</a:t>
            </a:r>
          </a:p>
        </p:txBody>
      </p:sp>
      <p:sp>
        <p:nvSpPr>
          <p:cNvPr id="291846" name="Text Box 6"/>
          <p:cNvSpPr txBox="1">
            <a:spLocks noChangeArrowheads="1"/>
          </p:cNvSpPr>
          <p:nvPr/>
        </p:nvSpPr>
        <p:spPr bwMode="auto">
          <a:xfrm>
            <a:off x="1012825" y="4021138"/>
            <a:ext cx="284565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kumimoji="1" lang="en-US" altLang="zh-CN" sz="2400" b="1" dirty="0" err="1">
                <a:solidFill>
                  <a:schemeClr val="bg2"/>
                </a:solidFill>
              </a:rPr>
              <a:t>scanf</a:t>
            </a:r>
            <a:r>
              <a:rPr kumimoji="1" lang="en-US" altLang="zh-CN" sz="2400" b="1" dirty="0">
                <a:solidFill>
                  <a:schemeClr val="bg2"/>
                </a:solidFill>
              </a:rPr>
              <a:t>(</a:t>
            </a:r>
            <a:r>
              <a:rPr lang="fr-FR" altLang="zh-CN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"</a:t>
            </a:r>
            <a:r>
              <a:rPr kumimoji="1" lang="en-US" altLang="zh-CN" sz="2400" b="1" dirty="0">
                <a:solidFill>
                  <a:schemeClr val="bg2"/>
                </a:solidFill>
              </a:rPr>
              <a:t>%d</a:t>
            </a:r>
            <a:r>
              <a:rPr lang="fr-FR" altLang="zh-CN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"</a:t>
            </a:r>
            <a:r>
              <a:rPr kumimoji="1" lang="en-US" altLang="zh-CN" sz="2400" b="1" dirty="0">
                <a:solidFill>
                  <a:schemeClr val="bg2"/>
                </a:solidFill>
              </a:rPr>
              <a:t>,</a:t>
            </a:r>
            <a:r>
              <a:rPr kumimoji="1" lang="en-US" altLang="zh-CN" sz="2400" b="1" dirty="0">
                <a:solidFill>
                  <a:srgbClr val="FF0000"/>
                </a:solidFill>
              </a:rPr>
              <a:t>&amp;</a:t>
            </a:r>
            <a:r>
              <a:rPr kumimoji="1" lang="en-US" altLang="zh-CN" sz="2400" b="1" dirty="0" smtClean="0">
                <a:solidFill>
                  <a:srgbClr val="FF0000"/>
                </a:solidFill>
              </a:rPr>
              <a:t>a[2]);</a:t>
            </a:r>
            <a:endParaRPr kumimoji="1" lang="en-US" altLang="zh-CN" sz="2400" b="1" dirty="0">
              <a:solidFill>
                <a:srgbClr val="FF0000"/>
              </a:solidFill>
            </a:endParaRPr>
          </a:p>
        </p:txBody>
      </p:sp>
      <p:sp>
        <p:nvSpPr>
          <p:cNvPr id="291847" name="Text Box 7"/>
          <p:cNvSpPr txBox="1">
            <a:spLocks noChangeArrowheads="1"/>
          </p:cNvSpPr>
          <p:nvPr/>
        </p:nvSpPr>
        <p:spPr bwMode="auto">
          <a:xfrm>
            <a:off x="612775" y="4608513"/>
            <a:ext cx="30146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solidFill>
                  <a:srgbClr val="0000FF"/>
                </a:solidFill>
              </a:rPr>
              <a:t>输入整个数组元素</a:t>
            </a:r>
            <a:r>
              <a:rPr kumimoji="1" lang="zh-CN" altLang="en-US" sz="2400">
                <a:solidFill>
                  <a:srgbClr val="0000FF"/>
                </a:solidFill>
              </a:rPr>
              <a:t>：</a:t>
            </a:r>
          </a:p>
        </p:txBody>
      </p:sp>
      <p:sp>
        <p:nvSpPr>
          <p:cNvPr id="291848" name="Text Box 8"/>
          <p:cNvSpPr txBox="1">
            <a:spLocks noChangeArrowheads="1"/>
          </p:cNvSpPr>
          <p:nvPr/>
        </p:nvSpPr>
        <p:spPr bwMode="auto">
          <a:xfrm>
            <a:off x="868363" y="5200650"/>
            <a:ext cx="3238387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125000"/>
              </a:lnSpc>
              <a:defRPr/>
            </a:pPr>
            <a:r>
              <a:rPr kumimoji="1" lang="en-US" altLang="zh-CN" sz="2400" b="1" dirty="0">
                <a:solidFill>
                  <a:schemeClr val="bg2"/>
                </a:solidFill>
              </a:rPr>
              <a:t>for (</a:t>
            </a:r>
            <a:r>
              <a:rPr kumimoji="1" lang="en-US" altLang="zh-CN" sz="2400" b="1" dirty="0" err="1">
                <a:solidFill>
                  <a:schemeClr val="bg2"/>
                </a:solidFill>
              </a:rPr>
              <a:t>i</a:t>
            </a:r>
            <a:r>
              <a:rPr kumimoji="1" lang="en-US" altLang="zh-CN" sz="2400" b="1" dirty="0">
                <a:solidFill>
                  <a:schemeClr val="bg2"/>
                </a:solidFill>
              </a:rPr>
              <a:t>=0;i&lt;10;i++)</a:t>
            </a:r>
          </a:p>
          <a:p>
            <a:pPr eaLnBrk="1" hangingPunct="1">
              <a:lnSpc>
                <a:spcPct val="125000"/>
              </a:lnSpc>
              <a:defRPr/>
            </a:pPr>
            <a:r>
              <a:rPr kumimoji="1" lang="en-US" altLang="zh-CN" sz="2400" b="1" dirty="0">
                <a:solidFill>
                  <a:schemeClr val="bg2"/>
                </a:solidFill>
              </a:rPr>
              <a:t>    </a:t>
            </a:r>
            <a:r>
              <a:rPr kumimoji="1" lang="en-US" altLang="zh-CN" sz="2400" b="1" dirty="0" err="1">
                <a:solidFill>
                  <a:schemeClr val="bg2"/>
                </a:solidFill>
              </a:rPr>
              <a:t>scanf</a:t>
            </a:r>
            <a:r>
              <a:rPr kumimoji="1" lang="en-US" altLang="zh-CN" sz="2400" b="1" dirty="0">
                <a:solidFill>
                  <a:schemeClr val="bg2"/>
                </a:solidFill>
              </a:rPr>
              <a:t>(</a:t>
            </a:r>
            <a:r>
              <a:rPr lang="fr-FR" altLang="zh-CN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"</a:t>
            </a:r>
            <a:r>
              <a:rPr kumimoji="1" lang="en-US" altLang="zh-CN" sz="2400" b="1" dirty="0">
                <a:solidFill>
                  <a:schemeClr val="bg2"/>
                </a:solidFill>
              </a:rPr>
              <a:t>%d</a:t>
            </a:r>
            <a:r>
              <a:rPr lang="fr-FR" altLang="zh-CN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"</a:t>
            </a:r>
            <a:r>
              <a:rPr kumimoji="1" lang="en-US" altLang="zh-CN" sz="2400" b="1" dirty="0" smtClean="0">
                <a:solidFill>
                  <a:schemeClr val="bg2"/>
                </a:solidFill>
              </a:rPr>
              <a:t>, </a:t>
            </a:r>
            <a:r>
              <a:rPr kumimoji="1" lang="en-US" altLang="zh-CN" sz="2400" b="1" dirty="0" smtClean="0">
                <a:solidFill>
                  <a:srgbClr val="FF0000"/>
                </a:solidFill>
              </a:rPr>
              <a:t>&amp;</a:t>
            </a:r>
            <a:r>
              <a:rPr kumimoji="1" lang="en-US" altLang="zh-CN" sz="2400" b="1" dirty="0">
                <a:solidFill>
                  <a:srgbClr val="FF0000"/>
                </a:solidFill>
              </a:rPr>
              <a:t>a[</a:t>
            </a:r>
            <a:r>
              <a:rPr kumimoji="1" lang="en-US" altLang="zh-CN" sz="2400" b="1" dirty="0" err="1">
                <a:solidFill>
                  <a:srgbClr val="FF0000"/>
                </a:solidFill>
              </a:rPr>
              <a:t>i</a:t>
            </a:r>
            <a:r>
              <a:rPr kumimoji="1" lang="en-US" altLang="zh-CN" sz="2400" b="1" dirty="0" smtClean="0">
                <a:solidFill>
                  <a:srgbClr val="FF0000"/>
                </a:solidFill>
              </a:rPr>
              <a:t>] </a:t>
            </a:r>
            <a:r>
              <a:rPr kumimoji="1" lang="en-US" altLang="zh-CN" sz="2400" b="1" dirty="0" smtClean="0">
                <a:solidFill>
                  <a:schemeClr val="bg2"/>
                </a:solidFill>
              </a:rPr>
              <a:t>);</a:t>
            </a:r>
            <a:endParaRPr kumimoji="1" lang="en-US" altLang="zh-CN" sz="2400" b="1" dirty="0">
              <a:solidFill>
                <a:schemeClr val="bg2"/>
              </a:solidFill>
            </a:endParaRPr>
          </a:p>
        </p:txBody>
      </p:sp>
      <p:sp>
        <p:nvSpPr>
          <p:cNvPr id="291849" name="Text Box 9"/>
          <p:cNvSpPr txBox="1">
            <a:spLocks noChangeArrowheads="1"/>
          </p:cNvSpPr>
          <p:nvPr/>
        </p:nvSpPr>
        <p:spPr bwMode="auto">
          <a:xfrm>
            <a:off x="4932363" y="2657475"/>
            <a:ext cx="25511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1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solidFill>
                  <a:srgbClr val="0000FF"/>
                </a:solidFill>
              </a:rPr>
              <a:t>输出方法：</a:t>
            </a:r>
          </a:p>
        </p:txBody>
      </p:sp>
      <p:sp>
        <p:nvSpPr>
          <p:cNvPr id="291850" name="Text Box 10"/>
          <p:cNvSpPr txBox="1">
            <a:spLocks noChangeArrowheads="1"/>
          </p:cNvSpPr>
          <p:nvPr/>
        </p:nvSpPr>
        <p:spPr bwMode="auto">
          <a:xfrm>
            <a:off x="5076825" y="3487738"/>
            <a:ext cx="312297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 dirty="0">
                <a:solidFill>
                  <a:srgbClr val="0000FF"/>
                </a:solidFill>
              </a:rPr>
              <a:t>输出</a:t>
            </a:r>
            <a:r>
              <a:rPr kumimoji="1" lang="zh-CN" altLang="en-US" sz="2400" b="1" dirty="0" smtClean="0">
                <a:solidFill>
                  <a:srgbClr val="0000FF"/>
                </a:solidFill>
              </a:rPr>
              <a:t>第</a:t>
            </a:r>
            <a:r>
              <a:rPr kumimoji="1" lang="en-US" altLang="zh-CN" sz="2400" b="1" dirty="0" smtClean="0">
                <a:solidFill>
                  <a:srgbClr val="0000FF"/>
                </a:solidFill>
              </a:rPr>
              <a:t>1</a:t>
            </a:r>
            <a:r>
              <a:rPr kumimoji="1" lang="zh-CN" altLang="en-US" sz="2400" b="1" dirty="0" smtClean="0">
                <a:solidFill>
                  <a:srgbClr val="0000FF"/>
                </a:solidFill>
              </a:rPr>
              <a:t>个</a:t>
            </a:r>
            <a:r>
              <a:rPr kumimoji="1" lang="zh-CN" altLang="en-US" sz="2400" b="1" dirty="0">
                <a:solidFill>
                  <a:srgbClr val="0000FF"/>
                </a:solidFill>
              </a:rPr>
              <a:t>数组元素：</a:t>
            </a:r>
          </a:p>
        </p:txBody>
      </p:sp>
      <p:sp>
        <p:nvSpPr>
          <p:cNvPr id="291851" name="Text Box 11"/>
          <p:cNvSpPr txBox="1">
            <a:spLocks noChangeArrowheads="1"/>
          </p:cNvSpPr>
          <p:nvPr/>
        </p:nvSpPr>
        <p:spPr bwMode="auto">
          <a:xfrm>
            <a:off x="5275263" y="3959225"/>
            <a:ext cx="2968625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25000"/>
              </a:lnSpc>
              <a:defRPr/>
            </a:pPr>
            <a:r>
              <a:rPr kumimoji="1" lang="en-US" altLang="zh-CN" sz="2400" b="1" dirty="0" err="1">
                <a:solidFill>
                  <a:schemeClr val="bg2"/>
                </a:solidFill>
              </a:rPr>
              <a:t>printf</a:t>
            </a:r>
            <a:r>
              <a:rPr kumimoji="1" lang="en-US" altLang="zh-CN" sz="2400" b="1" dirty="0">
                <a:solidFill>
                  <a:schemeClr val="bg2"/>
                </a:solidFill>
              </a:rPr>
              <a:t>(</a:t>
            </a:r>
            <a:r>
              <a:rPr lang="fr-FR" altLang="zh-CN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"</a:t>
            </a:r>
            <a:r>
              <a:rPr kumimoji="1" lang="en-US" altLang="zh-CN" sz="2400" b="1" dirty="0">
                <a:solidFill>
                  <a:schemeClr val="bg2"/>
                </a:solidFill>
              </a:rPr>
              <a:t>%d</a:t>
            </a:r>
            <a:r>
              <a:rPr lang="fr-FR" altLang="zh-CN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"</a:t>
            </a:r>
            <a:r>
              <a:rPr kumimoji="1" lang="en-US" altLang="zh-CN" sz="2400" b="1" dirty="0" smtClean="0">
                <a:solidFill>
                  <a:schemeClr val="bg2"/>
                </a:solidFill>
              </a:rPr>
              <a:t>, </a:t>
            </a:r>
            <a:r>
              <a:rPr kumimoji="1" lang="en-US" altLang="zh-CN" sz="2400" b="1" dirty="0" smtClean="0">
                <a:solidFill>
                  <a:srgbClr val="FF0000"/>
                </a:solidFill>
              </a:rPr>
              <a:t>a[0]</a:t>
            </a:r>
            <a:r>
              <a:rPr kumimoji="1" lang="en-US" altLang="zh-CN" sz="2400" b="1" dirty="0" smtClean="0">
                <a:solidFill>
                  <a:schemeClr val="bg2"/>
                </a:solidFill>
              </a:rPr>
              <a:t>);</a:t>
            </a:r>
            <a:endParaRPr kumimoji="1" lang="en-US" altLang="zh-CN" sz="2400" b="1" dirty="0">
              <a:solidFill>
                <a:schemeClr val="bg2"/>
              </a:solidFill>
            </a:endParaRPr>
          </a:p>
        </p:txBody>
      </p:sp>
      <p:sp>
        <p:nvSpPr>
          <p:cNvPr id="291852" name="Text Box 12"/>
          <p:cNvSpPr txBox="1">
            <a:spLocks noChangeArrowheads="1"/>
          </p:cNvSpPr>
          <p:nvPr/>
        </p:nvSpPr>
        <p:spPr bwMode="auto">
          <a:xfrm>
            <a:off x="5076825" y="4576763"/>
            <a:ext cx="3095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solidFill>
                  <a:srgbClr val="0000FF"/>
                </a:solidFill>
              </a:rPr>
              <a:t>输出整个数组元素：</a:t>
            </a:r>
          </a:p>
        </p:txBody>
      </p:sp>
      <p:sp>
        <p:nvSpPr>
          <p:cNvPr id="291853" name="Text Box 13"/>
          <p:cNvSpPr txBox="1">
            <a:spLocks noChangeArrowheads="1"/>
          </p:cNvSpPr>
          <p:nvPr/>
        </p:nvSpPr>
        <p:spPr bwMode="auto">
          <a:xfrm>
            <a:off x="5284788" y="5127625"/>
            <a:ext cx="3066865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125000"/>
              </a:lnSpc>
              <a:defRPr/>
            </a:pPr>
            <a:r>
              <a:rPr kumimoji="1" lang="en-US" altLang="zh-CN" sz="2400" b="1" dirty="0">
                <a:solidFill>
                  <a:schemeClr val="bg2"/>
                </a:solidFill>
              </a:rPr>
              <a:t>for (</a:t>
            </a:r>
            <a:r>
              <a:rPr kumimoji="1" lang="en-US" altLang="zh-CN" sz="2400" b="1" dirty="0" err="1">
                <a:solidFill>
                  <a:schemeClr val="bg2"/>
                </a:solidFill>
              </a:rPr>
              <a:t>i</a:t>
            </a:r>
            <a:r>
              <a:rPr kumimoji="1" lang="en-US" altLang="zh-CN" sz="2400" b="1" dirty="0">
                <a:solidFill>
                  <a:schemeClr val="bg2"/>
                </a:solidFill>
              </a:rPr>
              <a:t>=0;i&lt;10;i++)</a:t>
            </a:r>
          </a:p>
          <a:p>
            <a:pPr eaLnBrk="1" hangingPunct="1">
              <a:lnSpc>
                <a:spcPct val="125000"/>
              </a:lnSpc>
              <a:defRPr/>
            </a:pPr>
            <a:r>
              <a:rPr kumimoji="1" lang="en-US" altLang="zh-CN" sz="2400" b="1" dirty="0">
                <a:solidFill>
                  <a:schemeClr val="bg2"/>
                </a:solidFill>
              </a:rPr>
              <a:t>    </a:t>
            </a:r>
            <a:r>
              <a:rPr kumimoji="1" lang="en-US" altLang="zh-CN" sz="2400" b="1" dirty="0" err="1">
                <a:solidFill>
                  <a:schemeClr val="bg2"/>
                </a:solidFill>
              </a:rPr>
              <a:t>printf</a:t>
            </a:r>
            <a:r>
              <a:rPr kumimoji="1" lang="en-US" altLang="zh-CN" sz="2400" b="1" dirty="0">
                <a:solidFill>
                  <a:schemeClr val="bg2"/>
                </a:solidFill>
              </a:rPr>
              <a:t>(</a:t>
            </a:r>
            <a:r>
              <a:rPr lang="fr-FR" altLang="zh-CN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"</a:t>
            </a:r>
            <a:r>
              <a:rPr kumimoji="1" lang="en-US" altLang="zh-CN" sz="2400" b="1" dirty="0">
                <a:solidFill>
                  <a:schemeClr val="bg2"/>
                </a:solidFill>
              </a:rPr>
              <a:t>%d</a:t>
            </a:r>
            <a:r>
              <a:rPr lang="fr-FR" altLang="zh-CN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"</a:t>
            </a:r>
            <a:r>
              <a:rPr kumimoji="1" lang="en-US" altLang="zh-CN" sz="2400" b="1" dirty="0" smtClean="0">
                <a:solidFill>
                  <a:schemeClr val="bg2"/>
                </a:solidFill>
              </a:rPr>
              <a:t>, </a:t>
            </a:r>
            <a:r>
              <a:rPr kumimoji="1" lang="en-US" altLang="zh-CN" sz="2400" b="1" dirty="0" smtClean="0">
                <a:solidFill>
                  <a:srgbClr val="FF0000"/>
                </a:solidFill>
              </a:rPr>
              <a:t>a[</a:t>
            </a:r>
            <a:r>
              <a:rPr kumimoji="1" lang="en-US" altLang="zh-CN" sz="2400" b="1" dirty="0" err="1" smtClean="0">
                <a:solidFill>
                  <a:srgbClr val="FF0000"/>
                </a:solidFill>
              </a:rPr>
              <a:t>i</a:t>
            </a:r>
            <a:r>
              <a:rPr kumimoji="1" lang="en-US" altLang="zh-CN" sz="2400" b="1" dirty="0" smtClean="0">
                <a:solidFill>
                  <a:srgbClr val="FF0000"/>
                </a:solidFill>
              </a:rPr>
              <a:t>]</a:t>
            </a:r>
            <a:r>
              <a:rPr kumimoji="1" lang="en-US" altLang="zh-CN" sz="2400" b="1" dirty="0" smtClean="0">
                <a:solidFill>
                  <a:schemeClr val="bg2"/>
                </a:solidFill>
              </a:rPr>
              <a:t> );</a:t>
            </a:r>
            <a:endParaRPr kumimoji="1" lang="en-US" altLang="zh-CN" sz="2400" b="1" dirty="0">
              <a:solidFill>
                <a:schemeClr val="bg2"/>
              </a:solidFill>
            </a:endParaRPr>
          </a:p>
        </p:txBody>
      </p:sp>
      <p:sp>
        <p:nvSpPr>
          <p:cNvPr id="17422" name="Rectangle 14"/>
          <p:cNvSpPr>
            <a:spLocks noGrp="1" noChangeArrowheads="1"/>
          </p:cNvSpPr>
          <p:nvPr>
            <p:ph type="title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en-US" sz="3600" b="0" dirty="0" smtClean="0"/>
              <a:t>一维数组的</a:t>
            </a:r>
            <a:r>
              <a:rPr lang="zh-CN" altLang="en-US" sz="3600" b="0" dirty="0" smtClean="0">
                <a:solidFill>
                  <a:srgbClr val="FF0000"/>
                </a:solidFill>
              </a:rPr>
              <a:t>动态赋值和输出</a:t>
            </a:r>
          </a:p>
        </p:txBody>
      </p:sp>
      <p:sp>
        <p:nvSpPr>
          <p:cNvPr id="291855" name="Rectangle 15"/>
          <p:cNvSpPr>
            <a:spLocks noChangeArrowheads="1"/>
          </p:cNvSpPr>
          <p:nvPr/>
        </p:nvSpPr>
        <p:spPr bwMode="auto">
          <a:xfrm>
            <a:off x="466725" y="3213100"/>
            <a:ext cx="3673475" cy="3240088"/>
          </a:xfrm>
          <a:prstGeom prst="rect">
            <a:avLst/>
          </a:prstGeom>
          <a:noFill/>
          <a:ln w="28575" algn="ctr">
            <a:solidFill>
              <a:srgbClr val="3399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91856" name="Rectangle 16"/>
          <p:cNvSpPr>
            <a:spLocks noChangeArrowheads="1"/>
          </p:cNvSpPr>
          <p:nvPr/>
        </p:nvSpPr>
        <p:spPr bwMode="auto">
          <a:xfrm>
            <a:off x="4859338" y="3213100"/>
            <a:ext cx="3673475" cy="3240088"/>
          </a:xfrm>
          <a:prstGeom prst="rect">
            <a:avLst/>
          </a:prstGeom>
          <a:noFill/>
          <a:ln w="28575" algn="ctr">
            <a:solidFill>
              <a:srgbClr val="3399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918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918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918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918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91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918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918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918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918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918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2918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2918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2918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7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918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918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2918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291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2918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2918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2918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1843" grpId="0" build="p" autoUpdateAnimBg="0"/>
      <p:bldP spid="291844" grpId="0" animBg="1" autoUpdateAnimBg="0"/>
      <p:bldP spid="291845" grpId="0" build="p" autoUpdateAnimBg="0" advAuto="0"/>
      <p:bldP spid="291846" grpId="0" build="p" autoUpdateAnimBg="0" advAuto="0"/>
      <p:bldP spid="291847" grpId="0" build="p" autoUpdateAnimBg="0" advAuto="0"/>
      <p:bldP spid="291848" grpId="0" build="p" autoUpdateAnimBg="0" advAuto="0"/>
      <p:bldP spid="291849" grpId="0" build="p" autoUpdateAnimBg="0"/>
      <p:bldP spid="291850" grpId="0" build="p" autoUpdateAnimBg="0" advAuto="0"/>
      <p:bldP spid="291851" grpId="0" build="p" autoUpdateAnimBg="0" advAuto="0"/>
      <p:bldP spid="291852" grpId="0" build="p" autoUpdateAnimBg="0" advAuto="0"/>
      <p:bldP spid="291853" grpId="0" build="p" autoUpdateAnimBg="0" advAuto="0"/>
      <p:bldP spid="291855" grpId="0" animBg="1"/>
      <p:bldP spid="29185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en-US" sz="3600" smtClean="0">
                <a:solidFill>
                  <a:srgbClr val="000000"/>
                </a:solidFill>
              </a:rPr>
              <a:t>一维数组示例</a:t>
            </a:r>
          </a:p>
        </p:txBody>
      </p:sp>
      <p:sp>
        <p:nvSpPr>
          <p:cNvPr id="292867" name="Rectangle 3"/>
          <p:cNvSpPr>
            <a:spLocks noChangeArrowheads="1"/>
          </p:cNvSpPr>
          <p:nvPr/>
        </p:nvSpPr>
        <p:spPr bwMode="auto">
          <a:xfrm>
            <a:off x="179388" y="1196975"/>
            <a:ext cx="8785225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5000"/>
              </a:lnSpc>
            </a:pPr>
            <a:r>
              <a:rPr kumimoji="1" lang="en-US" altLang="zh-CN" sz="2400">
                <a:solidFill>
                  <a:srgbClr val="0000FF"/>
                </a:solidFill>
              </a:rPr>
              <a:t>【</a:t>
            </a:r>
            <a:r>
              <a:rPr kumimoji="1" lang="zh-CN" altLang="en-US" sz="2400">
                <a:solidFill>
                  <a:srgbClr val="0000FF"/>
                </a:solidFill>
              </a:rPr>
              <a:t>例</a:t>
            </a:r>
            <a:r>
              <a:rPr kumimoji="1" lang="en-US" altLang="zh-CN" sz="2400">
                <a:solidFill>
                  <a:srgbClr val="0000FF"/>
                </a:solidFill>
              </a:rPr>
              <a:t>1】</a:t>
            </a:r>
            <a:r>
              <a:rPr lang="en-US" altLang="zh-CN" sz="2400">
                <a:ea typeface="楷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zh-CN" altLang="en-US" sz="2400">
                <a:ea typeface="楷体" panose="02010609060101010101" pitchFamily="49" charset="-122"/>
                <a:cs typeface="Arial" panose="020B0604020202020204" pitchFamily="34" charset="0"/>
              </a:rPr>
              <a:t>输入</a:t>
            </a:r>
            <a:r>
              <a:rPr lang="en-US" altLang="zh-CN" sz="2400">
                <a:ea typeface="楷体" panose="02010609060101010101" pitchFamily="49" charset="-122"/>
                <a:cs typeface="Arial" panose="020B0604020202020204" pitchFamily="34" charset="0"/>
              </a:rPr>
              <a:t>10</a:t>
            </a:r>
            <a:r>
              <a:rPr lang="zh-CN" altLang="en-US" sz="2400">
                <a:ea typeface="楷体" panose="02010609060101010101" pitchFamily="49" charset="-122"/>
                <a:cs typeface="Arial" panose="020B0604020202020204" pitchFamily="34" charset="0"/>
              </a:rPr>
              <a:t>个整数，输出它们的和，并逆序打印这些数</a:t>
            </a:r>
            <a:endParaRPr lang="zh-CN" altLang="en-US" sz="2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292868" name="Rectangle 4"/>
          <p:cNvSpPr>
            <a:spLocks noChangeArrowheads="1"/>
          </p:cNvSpPr>
          <p:nvPr/>
        </p:nvSpPr>
        <p:spPr bwMode="auto">
          <a:xfrm>
            <a:off x="2411413" y="1844675"/>
            <a:ext cx="6192837" cy="4824413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5000"/>
              </a:lnSpc>
            </a:pPr>
            <a:r>
              <a:rPr lang="en-US" altLang="zh-CN" sz="2000" b="1" i="1" dirty="0">
                <a:solidFill>
                  <a:schemeClr val="bg2"/>
                </a:solidFill>
                <a:latin typeface="Courier New" panose="02070309020205020404" pitchFamily="49" charset="0"/>
                <a:ea typeface="楷体_GB2312" pitchFamily="49" charset="-122"/>
              </a:rPr>
              <a:t>#include &lt;</a:t>
            </a:r>
            <a:r>
              <a:rPr lang="en-US" altLang="zh-CN" sz="2000" b="1" i="1" dirty="0" err="1">
                <a:solidFill>
                  <a:schemeClr val="bg2"/>
                </a:solidFill>
                <a:latin typeface="Courier New" panose="02070309020205020404" pitchFamily="49" charset="0"/>
                <a:ea typeface="楷体_GB2312" pitchFamily="49" charset="-122"/>
              </a:rPr>
              <a:t>stdio.h</a:t>
            </a:r>
            <a:r>
              <a:rPr lang="en-US" altLang="zh-CN" sz="2000" b="1" i="1" dirty="0">
                <a:solidFill>
                  <a:schemeClr val="bg2"/>
                </a:solidFill>
                <a:latin typeface="Courier New" panose="02070309020205020404" pitchFamily="49" charset="0"/>
                <a:ea typeface="楷体_GB2312" pitchFamily="49" charset="-122"/>
              </a:rPr>
              <a:t>&gt;</a:t>
            </a:r>
          </a:p>
          <a:p>
            <a:pPr eaLnBrk="1" hangingPunct="1">
              <a:lnSpc>
                <a:spcPct val="105000"/>
              </a:lnSpc>
            </a:pPr>
            <a:r>
              <a:rPr lang="en-US" altLang="zh-CN" sz="2000" b="1" i="1" dirty="0">
                <a:solidFill>
                  <a:srgbClr val="FF0000"/>
                </a:solidFill>
                <a:latin typeface="Courier New" panose="02070309020205020404" pitchFamily="49" charset="0"/>
                <a:ea typeface="楷体_GB2312" pitchFamily="49" charset="-122"/>
              </a:rPr>
              <a:t>#define N </a:t>
            </a:r>
            <a:r>
              <a:rPr lang="en-US" altLang="zh-CN" sz="2000" b="1" i="1" dirty="0" smtClean="0">
                <a:solidFill>
                  <a:srgbClr val="FF0000"/>
                </a:solidFill>
                <a:latin typeface="Courier New" panose="02070309020205020404" pitchFamily="49" charset="0"/>
                <a:ea typeface="楷体_GB2312" pitchFamily="49" charset="-122"/>
              </a:rPr>
              <a:t>10   //</a:t>
            </a:r>
            <a:r>
              <a:rPr lang="zh-CN" altLang="en-US" sz="2000" b="1" i="1" dirty="0" smtClean="0">
                <a:solidFill>
                  <a:srgbClr val="FF0000"/>
                </a:solidFill>
                <a:latin typeface="Courier New" panose="02070309020205020404" pitchFamily="49" charset="0"/>
                <a:ea typeface="楷体_GB2312" pitchFamily="49" charset="-122"/>
              </a:rPr>
              <a:t>数组程序推荐该用法</a:t>
            </a:r>
            <a:endParaRPr lang="en-US" altLang="zh-CN" sz="2000" b="1" i="1" dirty="0">
              <a:solidFill>
                <a:srgbClr val="FF0000"/>
              </a:solidFill>
              <a:latin typeface="Courier New" panose="02070309020205020404" pitchFamily="49" charset="0"/>
              <a:ea typeface="楷体_GB2312" pitchFamily="49" charset="-122"/>
            </a:endParaRPr>
          </a:p>
          <a:p>
            <a:pPr eaLnBrk="1" hangingPunct="1">
              <a:lnSpc>
                <a:spcPct val="105000"/>
              </a:lnSpc>
            </a:pPr>
            <a:r>
              <a:rPr lang="en-US" altLang="zh-CN" sz="2000" b="1" i="1" dirty="0" err="1">
                <a:solidFill>
                  <a:schemeClr val="bg2"/>
                </a:solidFill>
                <a:latin typeface="Courier New" panose="02070309020205020404" pitchFamily="49" charset="0"/>
                <a:ea typeface="楷体_GB2312" pitchFamily="49" charset="-122"/>
              </a:rPr>
              <a:t>int</a:t>
            </a:r>
            <a:r>
              <a:rPr lang="en-US" altLang="zh-CN" sz="2000" b="1" i="1" dirty="0">
                <a:solidFill>
                  <a:schemeClr val="bg2"/>
                </a:solidFill>
                <a:latin typeface="Courier New" panose="02070309020205020404" pitchFamily="49" charset="0"/>
                <a:ea typeface="楷体_GB2312" pitchFamily="49" charset="-122"/>
              </a:rPr>
              <a:t> main ()</a:t>
            </a:r>
          </a:p>
          <a:p>
            <a:pPr eaLnBrk="1" hangingPunct="1">
              <a:lnSpc>
                <a:spcPct val="105000"/>
              </a:lnSpc>
            </a:pPr>
            <a:r>
              <a:rPr lang="en-US" altLang="zh-CN" sz="2000" b="1" i="1" dirty="0">
                <a:solidFill>
                  <a:schemeClr val="bg2"/>
                </a:solidFill>
                <a:latin typeface="Courier New" panose="02070309020205020404" pitchFamily="49" charset="0"/>
                <a:ea typeface="楷体_GB2312" pitchFamily="49" charset="-122"/>
              </a:rPr>
              <a:t>{  </a:t>
            </a:r>
            <a:r>
              <a:rPr lang="en-US" altLang="zh-CN" sz="2000" b="1" i="1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2000" b="1" i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i="1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2000" b="1" i="1" dirty="0" err="1">
                <a:solidFill>
                  <a:schemeClr val="bg2"/>
                </a:solidFill>
                <a:latin typeface="Courier New" panose="02070309020205020404" pitchFamily="49" charset="0"/>
                <a:ea typeface="楷体_GB2312" pitchFamily="49" charset="-122"/>
              </a:rPr>
              <a:t>,sum</a:t>
            </a:r>
            <a:r>
              <a:rPr lang="en-US" altLang="zh-CN" sz="2000" b="1" i="1" dirty="0">
                <a:solidFill>
                  <a:schemeClr val="bg2"/>
                </a:solidFill>
                <a:latin typeface="Courier New" panose="02070309020205020404" pitchFamily="49" charset="0"/>
                <a:ea typeface="楷体_GB2312" pitchFamily="49" charset="-122"/>
              </a:rPr>
              <a:t>=0,data[N];</a:t>
            </a:r>
          </a:p>
          <a:p>
            <a:pPr eaLnBrk="1" hangingPunct="1">
              <a:lnSpc>
                <a:spcPct val="105000"/>
              </a:lnSpc>
            </a:pPr>
            <a:r>
              <a:rPr lang="en-US" altLang="zh-CN" sz="2000" b="1" i="1" dirty="0">
                <a:solidFill>
                  <a:schemeClr val="bg2"/>
                </a:solidFill>
                <a:latin typeface="Courier New" panose="02070309020205020404" pitchFamily="49" charset="0"/>
              </a:rPr>
              <a:t>   for( </a:t>
            </a:r>
            <a:r>
              <a:rPr lang="en-US" altLang="zh-CN" sz="2000" b="1" i="1" dirty="0" err="1">
                <a:solidFill>
                  <a:schemeClr val="bg2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i="1" dirty="0">
                <a:solidFill>
                  <a:schemeClr val="bg2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sz="2000" b="1" i="1" dirty="0">
                <a:solidFill>
                  <a:srgbClr val="FF0000"/>
                </a:solidFill>
                <a:latin typeface="Courier New" panose="02070309020205020404" pitchFamily="49" charset="0"/>
              </a:rPr>
              <a:t>0</a:t>
            </a:r>
            <a:r>
              <a:rPr lang="en-US" altLang="zh-CN" sz="2000" b="1" i="1" dirty="0">
                <a:solidFill>
                  <a:schemeClr val="bg2"/>
                </a:solidFill>
                <a:latin typeface="Courier New" panose="02070309020205020404" pitchFamily="49" charset="0"/>
              </a:rPr>
              <a:t>; </a:t>
            </a:r>
            <a:r>
              <a:rPr lang="en-US" altLang="zh-CN" sz="2000" b="1" i="1" dirty="0" err="1">
                <a:solidFill>
                  <a:schemeClr val="bg2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i="1" dirty="0">
                <a:solidFill>
                  <a:srgbClr val="FF0000"/>
                </a:solidFill>
                <a:latin typeface="Courier New" panose="02070309020205020404" pitchFamily="49" charset="0"/>
              </a:rPr>
              <a:t>&lt;N</a:t>
            </a:r>
            <a:r>
              <a:rPr lang="en-US" altLang="zh-CN" sz="2000" b="1" i="1" dirty="0">
                <a:solidFill>
                  <a:schemeClr val="bg2"/>
                </a:solidFill>
                <a:latin typeface="Courier New" panose="02070309020205020404" pitchFamily="49" charset="0"/>
              </a:rPr>
              <a:t>; </a:t>
            </a:r>
            <a:r>
              <a:rPr lang="en-US" altLang="zh-CN" sz="2000" b="1" i="1" dirty="0" err="1">
                <a:solidFill>
                  <a:schemeClr val="bg2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i="1" dirty="0">
                <a:solidFill>
                  <a:schemeClr val="bg2"/>
                </a:solidFill>
                <a:latin typeface="Courier New" panose="02070309020205020404" pitchFamily="49" charset="0"/>
              </a:rPr>
              <a:t>++ )</a:t>
            </a:r>
          </a:p>
          <a:p>
            <a:pPr eaLnBrk="1" hangingPunct="1">
              <a:lnSpc>
                <a:spcPct val="105000"/>
              </a:lnSpc>
            </a:pPr>
            <a:r>
              <a:rPr lang="en-US" altLang="zh-CN" sz="2000" b="1" i="1" dirty="0">
                <a:solidFill>
                  <a:schemeClr val="bg2"/>
                </a:solidFill>
                <a:latin typeface="Courier New" panose="02070309020205020404" pitchFamily="49" charset="0"/>
              </a:rPr>
              <a:t>   {  </a:t>
            </a:r>
            <a:r>
              <a:rPr lang="en-US" altLang="zh-CN" sz="2000" b="1" i="1" dirty="0" err="1">
                <a:solidFill>
                  <a:schemeClr val="bg2"/>
                </a:solidFill>
                <a:latin typeface="Courier New" panose="02070309020205020404" pitchFamily="49" charset="0"/>
              </a:rPr>
              <a:t>scanf</a:t>
            </a:r>
            <a:r>
              <a:rPr lang="en-US" altLang="zh-CN" sz="2000" b="1" i="1" dirty="0">
                <a:solidFill>
                  <a:schemeClr val="bg2"/>
                </a:solidFill>
                <a:latin typeface="Courier New" panose="02070309020205020404" pitchFamily="49" charset="0"/>
              </a:rPr>
              <a:t>( "%d", </a:t>
            </a:r>
            <a:r>
              <a:rPr lang="en-US" altLang="zh-CN" sz="2000" b="1" i="1" dirty="0">
                <a:solidFill>
                  <a:srgbClr val="FF0000"/>
                </a:solidFill>
                <a:latin typeface="Courier New" panose="02070309020205020404" pitchFamily="49" charset="0"/>
              </a:rPr>
              <a:t>&amp;data[</a:t>
            </a:r>
            <a:r>
              <a:rPr lang="en-US" altLang="zh-CN" sz="2000" b="1" i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i="1" dirty="0">
                <a:solidFill>
                  <a:srgbClr val="FF0000"/>
                </a:solidFill>
                <a:latin typeface="Courier New" panose="02070309020205020404" pitchFamily="49" charset="0"/>
              </a:rPr>
              <a:t>] </a:t>
            </a:r>
            <a:r>
              <a:rPr lang="en-US" altLang="zh-CN" sz="2000" b="1" i="1" dirty="0">
                <a:solidFill>
                  <a:schemeClr val="bg2"/>
                </a:solidFill>
                <a:latin typeface="Courier New" panose="02070309020205020404" pitchFamily="49" charset="0"/>
              </a:rPr>
              <a:t>) ;</a:t>
            </a:r>
          </a:p>
          <a:p>
            <a:pPr eaLnBrk="1" hangingPunct="1">
              <a:lnSpc>
                <a:spcPct val="105000"/>
              </a:lnSpc>
            </a:pPr>
            <a:r>
              <a:rPr lang="en-US" altLang="zh-CN" sz="2000" b="1" i="1" dirty="0">
                <a:solidFill>
                  <a:schemeClr val="bg2"/>
                </a:solidFill>
                <a:latin typeface="Courier New" panose="02070309020205020404" pitchFamily="49" charset="0"/>
              </a:rPr>
              <a:t>      sum = sum + data[</a:t>
            </a:r>
            <a:r>
              <a:rPr lang="en-US" altLang="zh-CN" sz="2000" b="1" i="1" dirty="0" err="1">
                <a:solidFill>
                  <a:schemeClr val="bg2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i="1" dirty="0">
                <a:solidFill>
                  <a:schemeClr val="bg2"/>
                </a:solidFill>
                <a:latin typeface="Courier New" panose="02070309020205020404" pitchFamily="49" charset="0"/>
              </a:rPr>
              <a:t>] ;</a:t>
            </a:r>
          </a:p>
          <a:p>
            <a:pPr eaLnBrk="1" hangingPunct="1">
              <a:lnSpc>
                <a:spcPct val="105000"/>
              </a:lnSpc>
            </a:pPr>
            <a:r>
              <a:rPr lang="en-US" altLang="zh-CN" sz="2000" b="1" i="1" dirty="0">
                <a:solidFill>
                  <a:schemeClr val="bg2"/>
                </a:solidFill>
                <a:latin typeface="Courier New" panose="02070309020205020404" pitchFamily="49" charset="0"/>
              </a:rPr>
              <a:t>   }</a:t>
            </a:r>
            <a:endParaRPr lang="en-US" altLang="zh-CN" sz="2000" i="1" dirty="0">
              <a:solidFill>
                <a:schemeClr val="bg2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105000"/>
              </a:lnSpc>
            </a:pPr>
            <a:r>
              <a:rPr lang="en-US" altLang="zh-CN" sz="2000" b="1" i="1" dirty="0">
                <a:solidFill>
                  <a:schemeClr val="bg2"/>
                </a:solidFill>
                <a:latin typeface="Courier New" panose="02070309020205020404" pitchFamily="49" charset="0"/>
                <a:ea typeface="楷体_GB2312" pitchFamily="49" charset="-122"/>
              </a:rPr>
              <a:t>   </a:t>
            </a:r>
            <a:r>
              <a:rPr lang="en-US" altLang="zh-CN" sz="2000" b="1" i="1" dirty="0" err="1">
                <a:solidFill>
                  <a:schemeClr val="bg2"/>
                </a:solidFill>
                <a:latin typeface="Courier New" panose="02070309020205020404" pitchFamily="49" charset="0"/>
              </a:rPr>
              <a:t>printf</a:t>
            </a:r>
            <a:r>
              <a:rPr lang="en-US" altLang="zh-CN" sz="2000" b="1" i="1" dirty="0">
                <a:solidFill>
                  <a:schemeClr val="bg2"/>
                </a:solidFill>
                <a:latin typeface="Courier New" panose="02070309020205020404" pitchFamily="49" charset="0"/>
              </a:rPr>
              <a:t>( "Sum = %d\n", sum );</a:t>
            </a:r>
          </a:p>
          <a:p>
            <a:pPr eaLnBrk="1" hangingPunct="1">
              <a:lnSpc>
                <a:spcPct val="105000"/>
              </a:lnSpc>
            </a:pPr>
            <a:r>
              <a:rPr lang="en-US" altLang="zh-CN" sz="2000" b="1" i="1" dirty="0">
                <a:solidFill>
                  <a:schemeClr val="bg2"/>
                </a:solidFill>
                <a:latin typeface="Courier New" panose="02070309020205020404" pitchFamily="49" charset="0"/>
                <a:ea typeface="楷体_GB2312" pitchFamily="49" charset="-122"/>
              </a:rPr>
              <a:t>   </a:t>
            </a:r>
            <a:r>
              <a:rPr lang="en-US" altLang="zh-CN" sz="2000" b="1" i="1" dirty="0">
                <a:solidFill>
                  <a:schemeClr val="bg2"/>
                </a:solidFill>
                <a:latin typeface="Courier New" panose="02070309020205020404" pitchFamily="49" charset="0"/>
              </a:rPr>
              <a:t>for( </a:t>
            </a:r>
            <a:r>
              <a:rPr lang="en-US" altLang="zh-CN" sz="2000" b="1" i="1" dirty="0" err="1">
                <a:solidFill>
                  <a:schemeClr val="bg2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i="1" dirty="0">
                <a:solidFill>
                  <a:schemeClr val="bg2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sz="2000" b="1" i="1" dirty="0">
                <a:solidFill>
                  <a:srgbClr val="FF0000"/>
                </a:solidFill>
                <a:latin typeface="Courier New" panose="02070309020205020404" pitchFamily="49" charset="0"/>
              </a:rPr>
              <a:t>N-1</a:t>
            </a:r>
            <a:r>
              <a:rPr lang="en-US" altLang="zh-CN" sz="2000" b="1" i="1" dirty="0">
                <a:solidFill>
                  <a:schemeClr val="bg2"/>
                </a:solidFill>
                <a:latin typeface="Courier New" panose="02070309020205020404" pitchFamily="49" charset="0"/>
              </a:rPr>
              <a:t>; </a:t>
            </a:r>
            <a:r>
              <a:rPr lang="en-US" altLang="zh-CN" sz="2000" b="1" i="1" dirty="0" err="1">
                <a:solidFill>
                  <a:schemeClr val="bg2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i="1" dirty="0">
                <a:solidFill>
                  <a:srgbClr val="FF0000"/>
                </a:solidFill>
                <a:latin typeface="Courier New" panose="02070309020205020404" pitchFamily="49" charset="0"/>
              </a:rPr>
              <a:t>&gt;=0</a:t>
            </a:r>
            <a:r>
              <a:rPr lang="en-US" altLang="zh-CN" sz="2000" b="1" i="1" dirty="0">
                <a:solidFill>
                  <a:schemeClr val="bg2"/>
                </a:solidFill>
                <a:latin typeface="Courier New" panose="02070309020205020404" pitchFamily="49" charset="0"/>
              </a:rPr>
              <a:t>; </a:t>
            </a:r>
            <a:r>
              <a:rPr lang="en-US" altLang="zh-CN" sz="2000" b="1" i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i="1" dirty="0">
                <a:solidFill>
                  <a:srgbClr val="FF0000"/>
                </a:solidFill>
                <a:latin typeface="Courier New" panose="02070309020205020404" pitchFamily="49" charset="0"/>
              </a:rPr>
              <a:t>--</a:t>
            </a:r>
            <a:r>
              <a:rPr lang="en-US" altLang="zh-CN" sz="2000" b="1" i="1" dirty="0">
                <a:solidFill>
                  <a:schemeClr val="bg2"/>
                </a:solidFill>
                <a:latin typeface="Courier New" panose="02070309020205020404" pitchFamily="49" charset="0"/>
              </a:rPr>
              <a:t> )</a:t>
            </a:r>
          </a:p>
          <a:p>
            <a:pPr eaLnBrk="1" hangingPunct="1">
              <a:lnSpc>
                <a:spcPct val="105000"/>
              </a:lnSpc>
            </a:pPr>
            <a:r>
              <a:rPr lang="en-US" altLang="zh-CN" sz="2000" dirty="0">
                <a:solidFill>
                  <a:schemeClr val="bg2"/>
                </a:solidFill>
                <a:latin typeface="Courier New" panose="02070309020205020404" pitchFamily="49" charset="0"/>
              </a:rPr>
              <a:t>   </a:t>
            </a:r>
            <a:r>
              <a:rPr lang="en-US" altLang="zh-CN" sz="2000" b="1" i="1" dirty="0">
                <a:solidFill>
                  <a:schemeClr val="bg2"/>
                </a:solidFill>
                <a:latin typeface="Courier New" panose="02070309020205020404" pitchFamily="49" charset="0"/>
              </a:rPr>
              <a:t>   </a:t>
            </a:r>
            <a:r>
              <a:rPr lang="en-US" altLang="zh-CN" sz="2000" b="1" i="1" dirty="0" err="1">
                <a:solidFill>
                  <a:schemeClr val="bg2"/>
                </a:solidFill>
                <a:latin typeface="Courier New" panose="02070309020205020404" pitchFamily="49" charset="0"/>
              </a:rPr>
              <a:t>printf</a:t>
            </a:r>
            <a:r>
              <a:rPr lang="en-US" altLang="zh-CN" sz="2000" b="1" i="1" dirty="0">
                <a:solidFill>
                  <a:schemeClr val="bg2"/>
                </a:solidFill>
                <a:latin typeface="Courier New" panose="02070309020205020404" pitchFamily="49" charset="0"/>
              </a:rPr>
              <a:t>( " %d", </a:t>
            </a:r>
            <a:r>
              <a:rPr lang="en-US" altLang="zh-CN" sz="2000" b="1" i="1" dirty="0">
                <a:solidFill>
                  <a:srgbClr val="FF0000"/>
                </a:solidFill>
                <a:latin typeface="Courier New" panose="02070309020205020404" pitchFamily="49" charset="0"/>
              </a:rPr>
              <a:t>data[</a:t>
            </a:r>
            <a:r>
              <a:rPr lang="en-US" altLang="zh-CN" sz="2000" b="1" i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i="1" dirty="0">
                <a:solidFill>
                  <a:srgbClr val="FF0000"/>
                </a:solidFill>
                <a:latin typeface="Courier New" panose="02070309020205020404" pitchFamily="49" charset="0"/>
              </a:rPr>
              <a:t>]</a:t>
            </a:r>
            <a:r>
              <a:rPr lang="en-US" altLang="zh-CN" sz="2000" b="1" i="1" dirty="0">
                <a:solidFill>
                  <a:schemeClr val="bg2"/>
                </a:solidFill>
                <a:latin typeface="Courier New" panose="02070309020205020404" pitchFamily="49" charset="0"/>
              </a:rPr>
              <a:t> ) ;</a:t>
            </a:r>
          </a:p>
          <a:p>
            <a:pPr eaLnBrk="1" hangingPunct="1">
              <a:lnSpc>
                <a:spcPct val="105000"/>
              </a:lnSpc>
            </a:pPr>
            <a:r>
              <a:rPr lang="en-US" altLang="zh-CN" sz="2000" b="1" i="1" dirty="0">
                <a:solidFill>
                  <a:schemeClr val="bg2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i="1" dirty="0" err="1">
                <a:solidFill>
                  <a:schemeClr val="bg2"/>
                </a:solidFill>
                <a:latin typeface="Courier New" panose="02070309020205020404" pitchFamily="49" charset="0"/>
              </a:rPr>
              <a:t>printf</a:t>
            </a:r>
            <a:r>
              <a:rPr lang="en-US" altLang="zh-CN" sz="2000" b="1" i="1" dirty="0">
                <a:solidFill>
                  <a:schemeClr val="bg2"/>
                </a:solidFill>
                <a:latin typeface="Courier New" panose="02070309020205020404" pitchFamily="49" charset="0"/>
              </a:rPr>
              <a:t>("\n");</a:t>
            </a:r>
          </a:p>
          <a:p>
            <a:pPr eaLnBrk="1" hangingPunct="1">
              <a:lnSpc>
                <a:spcPct val="105000"/>
              </a:lnSpc>
            </a:pPr>
            <a:r>
              <a:rPr lang="en-US" altLang="zh-CN" sz="2000" b="1" i="1" dirty="0">
                <a:solidFill>
                  <a:schemeClr val="bg2"/>
                </a:solidFill>
                <a:latin typeface="Courier New" panose="02070309020205020404" pitchFamily="49" charset="0"/>
              </a:rPr>
              <a:t>  return 0; </a:t>
            </a:r>
          </a:p>
          <a:p>
            <a:pPr eaLnBrk="1" hangingPunct="1">
              <a:lnSpc>
                <a:spcPct val="105000"/>
              </a:lnSpc>
            </a:pPr>
            <a:r>
              <a:rPr lang="en-US" altLang="zh-CN" sz="2000" b="1" i="1" dirty="0">
                <a:solidFill>
                  <a:schemeClr val="bg2"/>
                </a:solidFill>
                <a:latin typeface="Courier New" panose="02070309020205020404" pitchFamily="49" charset="0"/>
                <a:ea typeface="楷体_GB2312" pitchFamily="49" charset="-122"/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92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92868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92868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928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928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928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928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9286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2928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928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2928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2928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2928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2928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29286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29286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29286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2867" grpId="0" build="p"/>
      <p:bldP spid="292868" grpId="0" build="allAtOnce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en-US" sz="3600" smtClean="0">
                <a:solidFill>
                  <a:srgbClr val="000000"/>
                </a:solidFill>
              </a:rPr>
              <a:t>一维数组示例</a:t>
            </a:r>
          </a:p>
        </p:txBody>
      </p:sp>
      <p:sp>
        <p:nvSpPr>
          <p:cNvPr id="293891" name="Rectangle 3"/>
          <p:cNvSpPr>
            <a:spLocks noChangeArrowheads="1"/>
          </p:cNvSpPr>
          <p:nvPr/>
        </p:nvSpPr>
        <p:spPr bwMode="auto">
          <a:xfrm>
            <a:off x="179388" y="1125538"/>
            <a:ext cx="8785225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5000"/>
              </a:lnSpc>
            </a:pPr>
            <a:r>
              <a:rPr kumimoji="1" lang="en-US" altLang="zh-CN" sz="2400">
                <a:solidFill>
                  <a:srgbClr val="0000FF"/>
                </a:solidFill>
              </a:rPr>
              <a:t>【</a:t>
            </a:r>
            <a:r>
              <a:rPr kumimoji="1" lang="zh-CN" altLang="en-US" sz="2400">
                <a:solidFill>
                  <a:srgbClr val="0000FF"/>
                </a:solidFill>
              </a:rPr>
              <a:t>例</a:t>
            </a:r>
            <a:r>
              <a:rPr kumimoji="1" lang="en-US" altLang="zh-CN" sz="2400">
                <a:solidFill>
                  <a:srgbClr val="0000FF"/>
                </a:solidFill>
              </a:rPr>
              <a:t>2】</a:t>
            </a:r>
            <a:r>
              <a:rPr lang="zh-CN" altLang="en-US" sz="2400"/>
              <a:t>用数组来求</a:t>
            </a:r>
            <a:r>
              <a:rPr lang="en-US" altLang="zh-CN" sz="2400"/>
              <a:t>Fibonacci</a:t>
            </a:r>
            <a:r>
              <a:rPr lang="zh-CN" altLang="en-US" sz="2400"/>
              <a:t>数列前</a:t>
            </a:r>
            <a:r>
              <a:rPr lang="en-US" altLang="zh-CN" sz="2400"/>
              <a:t>20</a:t>
            </a:r>
            <a:r>
              <a:rPr lang="zh-CN" altLang="en-US" sz="2400"/>
              <a:t>项</a:t>
            </a:r>
          </a:p>
        </p:txBody>
      </p:sp>
      <p:sp>
        <p:nvSpPr>
          <p:cNvPr id="293892" name="Rectangle 4"/>
          <p:cNvSpPr>
            <a:spLocks noChangeArrowheads="1"/>
          </p:cNvSpPr>
          <p:nvPr/>
        </p:nvSpPr>
        <p:spPr bwMode="auto">
          <a:xfrm>
            <a:off x="3924300" y="1700213"/>
            <a:ext cx="4968875" cy="4967287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5000"/>
              </a:lnSpc>
            </a:pPr>
            <a:r>
              <a:rPr lang="en-US" altLang="zh-CN" sz="2000" b="1" i="1" dirty="0">
                <a:solidFill>
                  <a:schemeClr val="bg2"/>
                </a:solidFill>
                <a:latin typeface="Courier New" panose="02070309020205020404" pitchFamily="49" charset="0"/>
                <a:ea typeface="楷体_GB2312" pitchFamily="49" charset="-122"/>
              </a:rPr>
              <a:t>#include &lt;</a:t>
            </a:r>
            <a:r>
              <a:rPr lang="en-US" altLang="zh-CN" sz="2000" b="1" i="1" dirty="0" err="1">
                <a:solidFill>
                  <a:schemeClr val="bg2"/>
                </a:solidFill>
                <a:latin typeface="Courier New" panose="02070309020205020404" pitchFamily="49" charset="0"/>
                <a:ea typeface="楷体_GB2312" pitchFamily="49" charset="-122"/>
              </a:rPr>
              <a:t>stdio.h</a:t>
            </a:r>
            <a:r>
              <a:rPr lang="en-US" altLang="zh-CN" sz="2000" b="1" i="1" dirty="0">
                <a:solidFill>
                  <a:schemeClr val="bg2"/>
                </a:solidFill>
                <a:latin typeface="Courier New" panose="02070309020205020404" pitchFamily="49" charset="0"/>
                <a:ea typeface="楷体_GB2312" pitchFamily="49" charset="-122"/>
              </a:rPr>
              <a:t>&gt;</a:t>
            </a:r>
          </a:p>
          <a:p>
            <a:pPr eaLnBrk="1" hangingPunct="1">
              <a:lnSpc>
                <a:spcPct val="105000"/>
              </a:lnSpc>
            </a:pPr>
            <a:r>
              <a:rPr lang="en-US" altLang="zh-CN" sz="2000" b="1" i="1" dirty="0">
                <a:solidFill>
                  <a:schemeClr val="bg2"/>
                </a:solidFill>
                <a:latin typeface="Courier New" panose="02070309020205020404" pitchFamily="49" charset="0"/>
                <a:ea typeface="楷体_GB2312" pitchFamily="49" charset="-122"/>
              </a:rPr>
              <a:t>#define N 20</a:t>
            </a:r>
          </a:p>
          <a:p>
            <a:pPr eaLnBrk="1" hangingPunct="1">
              <a:lnSpc>
                <a:spcPct val="105000"/>
              </a:lnSpc>
            </a:pPr>
            <a:r>
              <a:rPr lang="en-US" altLang="zh-CN" sz="2000" b="1" i="1" dirty="0" err="1">
                <a:solidFill>
                  <a:schemeClr val="bg2"/>
                </a:solidFill>
                <a:latin typeface="Courier New" panose="02070309020205020404" pitchFamily="49" charset="0"/>
                <a:ea typeface="楷体_GB2312" pitchFamily="49" charset="-122"/>
              </a:rPr>
              <a:t>int</a:t>
            </a:r>
            <a:r>
              <a:rPr lang="en-US" altLang="zh-CN" sz="2000" b="1" i="1" dirty="0">
                <a:solidFill>
                  <a:schemeClr val="bg2"/>
                </a:solidFill>
                <a:latin typeface="Courier New" panose="02070309020205020404" pitchFamily="49" charset="0"/>
                <a:ea typeface="楷体_GB2312" pitchFamily="49" charset="-122"/>
              </a:rPr>
              <a:t> main ()</a:t>
            </a:r>
          </a:p>
          <a:p>
            <a:pPr eaLnBrk="1" hangingPunct="1">
              <a:lnSpc>
                <a:spcPct val="105000"/>
              </a:lnSpc>
            </a:pPr>
            <a:r>
              <a:rPr lang="en-US" altLang="zh-CN" sz="2000" b="1" i="1" dirty="0">
                <a:solidFill>
                  <a:schemeClr val="bg2"/>
                </a:solidFill>
                <a:latin typeface="Courier New" panose="02070309020205020404" pitchFamily="49" charset="0"/>
                <a:ea typeface="楷体_GB2312" pitchFamily="49" charset="-122"/>
              </a:rPr>
              <a:t>{</a:t>
            </a:r>
          </a:p>
          <a:p>
            <a:pPr eaLnBrk="1" hangingPunct="1">
              <a:lnSpc>
                <a:spcPct val="105000"/>
              </a:lnSpc>
            </a:pPr>
            <a:r>
              <a:rPr lang="en-US" altLang="zh-CN" sz="2000" b="1" i="1" dirty="0">
                <a:solidFill>
                  <a:schemeClr val="bg2"/>
                </a:solidFill>
                <a:latin typeface="Courier New" panose="02070309020205020404" pitchFamily="49" charset="0"/>
                <a:ea typeface="楷体_GB2312" pitchFamily="49" charset="-122"/>
              </a:rPr>
              <a:t>   </a:t>
            </a:r>
            <a:r>
              <a:rPr lang="en-US" altLang="zh-CN" sz="2000" b="1" i="1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2000" b="1" i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i="1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2000" b="1" i="1" dirty="0" err="1">
                <a:solidFill>
                  <a:schemeClr val="bg2"/>
                </a:solidFill>
                <a:latin typeface="Courier New" panose="02070309020205020404" pitchFamily="49" charset="0"/>
                <a:ea typeface="楷体_GB2312" pitchFamily="49" charset="-122"/>
              </a:rPr>
              <a:t>,f</a:t>
            </a:r>
            <a:r>
              <a:rPr lang="en-US" altLang="zh-CN" sz="2000" b="1" i="1" dirty="0">
                <a:solidFill>
                  <a:schemeClr val="bg2"/>
                </a:solidFill>
                <a:latin typeface="Courier New" panose="02070309020205020404" pitchFamily="49" charset="0"/>
                <a:ea typeface="楷体_GB2312" pitchFamily="49" charset="-122"/>
              </a:rPr>
              <a:t>[N] </a:t>
            </a:r>
            <a:r>
              <a:rPr lang="en-US" altLang="zh-CN" sz="2000" b="1" i="1" dirty="0">
                <a:solidFill>
                  <a:srgbClr val="FF0000"/>
                </a:solidFill>
                <a:latin typeface="Courier New" panose="02070309020205020404" pitchFamily="49" charset="0"/>
              </a:rPr>
              <a:t>={1,1}</a:t>
            </a:r>
            <a:r>
              <a:rPr lang="en-US" altLang="zh-CN" sz="2000" b="1" i="1" dirty="0">
                <a:solidFill>
                  <a:srgbClr val="FF0000"/>
                </a:solidFill>
                <a:latin typeface="Courier New" panose="02070309020205020404" pitchFamily="49" charset="0"/>
                <a:ea typeface="楷体_GB2312" pitchFamily="49" charset="-122"/>
              </a:rPr>
              <a:t>;</a:t>
            </a:r>
          </a:p>
          <a:p>
            <a:pPr eaLnBrk="1" hangingPunct="1"/>
            <a:r>
              <a:rPr lang="en-US" altLang="zh-CN" sz="2000" b="1" i="1" dirty="0">
                <a:solidFill>
                  <a:schemeClr val="bg2"/>
                </a:solidFill>
                <a:latin typeface="Courier New" panose="02070309020205020404" pitchFamily="49" charset="0"/>
              </a:rPr>
              <a:t>   for(</a:t>
            </a:r>
            <a:r>
              <a:rPr lang="en-US" altLang="zh-CN" sz="2000" b="1" i="1" dirty="0" err="1">
                <a:solidFill>
                  <a:schemeClr val="bg2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i="1" dirty="0">
                <a:solidFill>
                  <a:schemeClr val="bg2"/>
                </a:solidFill>
                <a:latin typeface="Courier New" panose="02070309020205020404" pitchFamily="49" charset="0"/>
              </a:rPr>
              <a:t>=</a:t>
            </a:r>
            <a:r>
              <a:rPr lang="en-US" altLang="zh-CN" sz="2000" b="1" i="1" dirty="0">
                <a:solidFill>
                  <a:srgbClr val="FF0000"/>
                </a:solidFill>
                <a:latin typeface="Courier New" panose="02070309020205020404" pitchFamily="49" charset="0"/>
              </a:rPr>
              <a:t>2</a:t>
            </a:r>
            <a:r>
              <a:rPr lang="en-US" altLang="zh-CN" sz="2000" b="1" i="1" dirty="0">
                <a:solidFill>
                  <a:schemeClr val="bg2"/>
                </a:solidFill>
                <a:latin typeface="Courier New" panose="02070309020205020404" pitchFamily="49" charset="0"/>
              </a:rPr>
              <a:t>;i</a:t>
            </a:r>
            <a:r>
              <a:rPr lang="en-US" altLang="zh-CN" sz="2000" b="1" i="1" dirty="0">
                <a:solidFill>
                  <a:srgbClr val="FF0000"/>
                </a:solidFill>
                <a:latin typeface="Courier New" panose="02070309020205020404" pitchFamily="49" charset="0"/>
              </a:rPr>
              <a:t>&lt;</a:t>
            </a:r>
            <a:r>
              <a:rPr lang="en-US" altLang="zh-CN" sz="2000" b="1" i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N</a:t>
            </a:r>
            <a:r>
              <a:rPr lang="en-US" altLang="zh-CN" sz="2000" b="1" i="1" dirty="0" err="1">
                <a:solidFill>
                  <a:schemeClr val="bg2"/>
                </a:solidFill>
                <a:latin typeface="Courier New" panose="02070309020205020404" pitchFamily="49" charset="0"/>
              </a:rPr>
              <a:t>;i</a:t>
            </a:r>
            <a:r>
              <a:rPr lang="en-US" altLang="zh-CN" sz="2000" b="1" i="1" dirty="0">
                <a:solidFill>
                  <a:schemeClr val="bg2"/>
                </a:solidFill>
                <a:latin typeface="Courier New" panose="02070309020205020404" pitchFamily="49" charset="0"/>
              </a:rPr>
              <a:t>++)</a:t>
            </a:r>
          </a:p>
          <a:p>
            <a:pPr eaLnBrk="1" hangingPunct="1"/>
            <a:r>
              <a:rPr lang="en-US" altLang="zh-CN" sz="2000" b="1" i="1" dirty="0">
                <a:solidFill>
                  <a:schemeClr val="bg2"/>
                </a:solidFill>
                <a:latin typeface="Courier New" panose="02070309020205020404" pitchFamily="49" charset="0"/>
              </a:rPr>
              <a:t>      f[</a:t>
            </a:r>
            <a:r>
              <a:rPr lang="en-US" altLang="zh-CN" sz="2000" b="1" i="1" dirty="0" err="1">
                <a:solidFill>
                  <a:schemeClr val="bg2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i="1" dirty="0">
                <a:solidFill>
                  <a:schemeClr val="bg2"/>
                </a:solidFill>
                <a:latin typeface="Courier New" panose="02070309020205020404" pitchFamily="49" charset="0"/>
              </a:rPr>
              <a:t>]=f[i-2]+f[i-1];</a:t>
            </a:r>
          </a:p>
          <a:p>
            <a:pPr eaLnBrk="1" hangingPunct="1"/>
            <a:r>
              <a:rPr lang="en-US" altLang="zh-CN" sz="2000" b="1" i="1" dirty="0">
                <a:solidFill>
                  <a:schemeClr val="bg2"/>
                </a:solidFill>
                <a:latin typeface="Courier New" panose="02070309020205020404" pitchFamily="49" charset="0"/>
              </a:rPr>
              <a:t>   for (</a:t>
            </a:r>
            <a:r>
              <a:rPr lang="en-US" altLang="zh-CN" sz="2000" b="1" i="1" dirty="0" err="1">
                <a:solidFill>
                  <a:schemeClr val="bg2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i="1" dirty="0">
                <a:solidFill>
                  <a:schemeClr val="bg2"/>
                </a:solidFill>
                <a:latin typeface="Courier New" panose="02070309020205020404" pitchFamily="49" charset="0"/>
              </a:rPr>
              <a:t>=0; </a:t>
            </a:r>
            <a:r>
              <a:rPr lang="en-US" altLang="zh-CN" sz="2000" b="1" i="1" dirty="0" err="1">
                <a:solidFill>
                  <a:schemeClr val="bg2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i="1" dirty="0">
                <a:solidFill>
                  <a:schemeClr val="bg2"/>
                </a:solidFill>
                <a:latin typeface="Courier New" panose="02070309020205020404" pitchFamily="49" charset="0"/>
              </a:rPr>
              <a:t>&lt;N ;</a:t>
            </a:r>
            <a:r>
              <a:rPr lang="en-US" altLang="zh-CN" sz="2000" b="1" i="1" dirty="0" err="1">
                <a:solidFill>
                  <a:schemeClr val="bg2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i="1" dirty="0">
                <a:solidFill>
                  <a:schemeClr val="bg2"/>
                </a:solidFill>
                <a:latin typeface="Courier New" panose="02070309020205020404" pitchFamily="49" charset="0"/>
              </a:rPr>
              <a:t>++)</a:t>
            </a:r>
          </a:p>
          <a:p>
            <a:pPr eaLnBrk="1" hangingPunct="1"/>
            <a:r>
              <a:rPr lang="en-US" altLang="zh-CN" sz="2000" b="1" i="1" dirty="0">
                <a:solidFill>
                  <a:schemeClr val="bg2"/>
                </a:solidFill>
                <a:latin typeface="Courier New" panose="02070309020205020404" pitchFamily="49" charset="0"/>
              </a:rPr>
              <a:t>   {  </a:t>
            </a:r>
            <a:r>
              <a:rPr lang="en-US" altLang="zh-CN" sz="2000" b="1" i="1" dirty="0">
                <a:solidFill>
                  <a:srgbClr val="FF0000"/>
                </a:solidFill>
                <a:latin typeface="Courier New" panose="02070309020205020404" pitchFamily="49" charset="0"/>
              </a:rPr>
              <a:t>if (i%4==0) </a:t>
            </a:r>
          </a:p>
          <a:p>
            <a:pPr eaLnBrk="1" hangingPunct="1"/>
            <a:r>
              <a:rPr lang="en-US" altLang="zh-CN" sz="2000" b="1" i="1" dirty="0">
                <a:solidFill>
                  <a:srgbClr val="FF0000"/>
                </a:solidFill>
                <a:latin typeface="Courier New" panose="02070309020205020404" pitchFamily="49" charset="0"/>
              </a:rPr>
              <a:t>         </a:t>
            </a:r>
            <a:r>
              <a:rPr lang="en-US" altLang="zh-CN" sz="2000" b="1" i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printf</a:t>
            </a:r>
            <a:r>
              <a:rPr lang="en-US" altLang="zh-CN" sz="2000" b="1" i="1" dirty="0">
                <a:solidFill>
                  <a:srgbClr val="FF0000"/>
                </a:solidFill>
                <a:latin typeface="Courier New" panose="02070309020205020404" pitchFamily="49" charset="0"/>
              </a:rPr>
              <a:t>("\n");</a:t>
            </a:r>
          </a:p>
          <a:p>
            <a:pPr eaLnBrk="1" hangingPunct="1"/>
            <a:r>
              <a:rPr lang="en-US" altLang="zh-CN" sz="2000" b="1" i="1" dirty="0">
                <a:solidFill>
                  <a:schemeClr val="bg2"/>
                </a:solidFill>
                <a:latin typeface="Courier New" panose="02070309020205020404" pitchFamily="49" charset="0"/>
              </a:rPr>
              <a:t>      </a:t>
            </a:r>
            <a:r>
              <a:rPr lang="en-US" altLang="zh-CN" sz="2000" b="1" i="1" dirty="0" err="1">
                <a:solidFill>
                  <a:schemeClr val="bg2"/>
                </a:solidFill>
                <a:latin typeface="Courier New" panose="02070309020205020404" pitchFamily="49" charset="0"/>
              </a:rPr>
              <a:t>printf</a:t>
            </a:r>
            <a:r>
              <a:rPr lang="en-US" altLang="zh-CN" sz="2000" b="1" i="1" dirty="0">
                <a:solidFill>
                  <a:schemeClr val="bg2"/>
                </a:solidFill>
                <a:latin typeface="Courier New" panose="02070309020205020404" pitchFamily="49" charset="0"/>
              </a:rPr>
              <a:t>("%</a:t>
            </a:r>
            <a:r>
              <a:rPr lang="en-US" altLang="zh-CN" sz="2000" b="1" i="1" dirty="0">
                <a:solidFill>
                  <a:srgbClr val="FF0000"/>
                </a:solidFill>
                <a:latin typeface="Courier New" panose="02070309020205020404" pitchFamily="49" charset="0"/>
              </a:rPr>
              <a:t>6d</a:t>
            </a:r>
            <a:r>
              <a:rPr lang="en-US" altLang="zh-CN" sz="2000" b="1" i="1" dirty="0">
                <a:solidFill>
                  <a:schemeClr val="bg2"/>
                </a:solidFill>
                <a:latin typeface="Courier New" panose="02070309020205020404" pitchFamily="49" charset="0"/>
              </a:rPr>
              <a:t>",f[</a:t>
            </a:r>
            <a:r>
              <a:rPr lang="en-US" altLang="zh-CN" sz="2000" b="1" i="1" dirty="0" err="1">
                <a:solidFill>
                  <a:schemeClr val="bg2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i="1" dirty="0">
                <a:solidFill>
                  <a:schemeClr val="bg2"/>
                </a:solidFill>
                <a:latin typeface="Courier New" panose="02070309020205020404" pitchFamily="49" charset="0"/>
              </a:rPr>
              <a:t>]);  </a:t>
            </a:r>
          </a:p>
          <a:p>
            <a:pPr eaLnBrk="1" hangingPunct="1"/>
            <a:r>
              <a:rPr lang="en-US" altLang="zh-CN" sz="2000" b="1" i="1" dirty="0">
                <a:solidFill>
                  <a:schemeClr val="bg2"/>
                </a:solidFill>
                <a:latin typeface="Courier New" panose="02070309020205020404" pitchFamily="49" charset="0"/>
              </a:rPr>
              <a:t>   </a:t>
            </a:r>
            <a:r>
              <a:rPr lang="en-US" altLang="zh-CN" sz="2000" b="1" i="1" dirty="0">
                <a:solidFill>
                  <a:schemeClr val="bg2"/>
                </a:solidFill>
                <a:latin typeface="Courier New" panose="02070309020205020404" pitchFamily="49" charset="0"/>
                <a:ea typeface="楷体_GB2312" pitchFamily="49" charset="-122"/>
              </a:rPr>
              <a:t>}</a:t>
            </a:r>
          </a:p>
          <a:p>
            <a:pPr eaLnBrk="1" hangingPunct="1"/>
            <a:r>
              <a:rPr lang="en-US" altLang="zh-CN" sz="2000" b="1" i="1" dirty="0">
                <a:solidFill>
                  <a:schemeClr val="bg2"/>
                </a:solidFill>
                <a:latin typeface="Courier New" panose="02070309020205020404" pitchFamily="49" charset="0"/>
                <a:ea typeface="楷体_GB2312" pitchFamily="49" charset="-122"/>
              </a:rPr>
              <a:t>   </a:t>
            </a:r>
            <a:r>
              <a:rPr lang="en-US" altLang="zh-CN" sz="2000" b="1" i="1" dirty="0" err="1">
                <a:solidFill>
                  <a:schemeClr val="bg2"/>
                </a:solidFill>
                <a:latin typeface="Courier New" panose="02070309020205020404" pitchFamily="49" charset="0"/>
                <a:ea typeface="楷体_GB2312" pitchFamily="49" charset="-122"/>
              </a:rPr>
              <a:t>printf</a:t>
            </a:r>
            <a:r>
              <a:rPr lang="en-US" altLang="zh-CN" sz="2000" b="1" i="1" dirty="0">
                <a:solidFill>
                  <a:schemeClr val="bg2"/>
                </a:solidFill>
                <a:latin typeface="Courier New" panose="02070309020205020404" pitchFamily="49" charset="0"/>
              </a:rPr>
              <a:t>("\n");</a:t>
            </a:r>
          </a:p>
          <a:p>
            <a:pPr eaLnBrk="1" hangingPunct="1"/>
            <a:r>
              <a:rPr lang="en-US" altLang="zh-CN" sz="2000" b="1" i="1" dirty="0">
                <a:solidFill>
                  <a:schemeClr val="bg2"/>
                </a:solidFill>
                <a:latin typeface="Courier New" panose="02070309020205020404" pitchFamily="49" charset="0"/>
              </a:rPr>
              <a:t>   return 0;</a:t>
            </a:r>
            <a:endParaRPr lang="en-US" altLang="zh-CN" sz="2000" b="1" i="1" dirty="0">
              <a:solidFill>
                <a:schemeClr val="bg2"/>
              </a:solidFill>
              <a:latin typeface="Courier New" panose="02070309020205020404" pitchFamily="49" charset="0"/>
              <a:ea typeface="楷体_GB2312" pitchFamily="49" charset="-122"/>
            </a:endParaRPr>
          </a:p>
          <a:p>
            <a:pPr eaLnBrk="1" hangingPunct="1"/>
            <a:r>
              <a:rPr lang="en-US" altLang="zh-CN" sz="2000" b="1" i="1" dirty="0">
                <a:solidFill>
                  <a:schemeClr val="bg2"/>
                </a:solidFill>
                <a:latin typeface="Courier New" panose="02070309020205020404" pitchFamily="49" charset="0"/>
                <a:ea typeface="楷体_GB2312" pitchFamily="49" charset="-122"/>
              </a:rPr>
              <a:t>}</a:t>
            </a:r>
          </a:p>
        </p:txBody>
      </p:sp>
      <p:grpSp>
        <p:nvGrpSpPr>
          <p:cNvPr id="293893" name="Group 5"/>
          <p:cNvGrpSpPr>
            <a:grpSpLocks/>
          </p:cNvGrpSpPr>
          <p:nvPr/>
        </p:nvGrpSpPr>
        <p:grpSpPr bwMode="auto">
          <a:xfrm>
            <a:off x="323850" y="3500438"/>
            <a:ext cx="3384550" cy="1584325"/>
            <a:chOff x="3515" y="754"/>
            <a:chExt cx="2359" cy="998"/>
          </a:xfrm>
        </p:grpSpPr>
        <p:sp>
          <p:nvSpPr>
            <p:cNvPr id="19464" name="Rectangle 6"/>
            <p:cNvSpPr>
              <a:spLocks noChangeArrowheads="1"/>
            </p:cNvSpPr>
            <p:nvPr/>
          </p:nvSpPr>
          <p:spPr bwMode="auto">
            <a:xfrm>
              <a:off x="3515" y="754"/>
              <a:ext cx="2359" cy="9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>
                  <a:solidFill>
                    <a:schemeClr val="bg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115000"/>
                </a:lnSpc>
                <a:spcBef>
                  <a:spcPct val="10000"/>
                </a:spcBef>
              </a:pPr>
              <a:r>
                <a:rPr lang="zh-CN" altLang="en-US" sz="2600"/>
                <a:t>          </a:t>
              </a:r>
              <a:r>
                <a:rPr lang="zh-CN" altLang="en-US" sz="2600">
                  <a:solidFill>
                    <a:srgbClr val="0000FF"/>
                  </a:solidFill>
                </a:rPr>
                <a:t>  </a:t>
              </a:r>
              <a:r>
                <a:rPr lang="en-US" altLang="zh-CN" sz="2600">
                  <a:solidFill>
                    <a:srgbClr val="0000FF"/>
                  </a:solidFill>
                </a:rPr>
                <a:t>1</a:t>
              </a:r>
              <a:r>
                <a:rPr lang="en-US" altLang="zh-CN" sz="2600"/>
                <a:t>    	      (n=1)</a:t>
              </a:r>
            </a:p>
            <a:p>
              <a:pPr>
                <a:lnSpc>
                  <a:spcPct val="115000"/>
                </a:lnSpc>
                <a:spcBef>
                  <a:spcPct val="10000"/>
                </a:spcBef>
              </a:pPr>
              <a:r>
                <a:rPr lang="en-US" altLang="zh-CN" sz="2600">
                  <a:solidFill>
                    <a:srgbClr val="0000FF"/>
                  </a:solidFill>
                </a:rPr>
                <a:t>F</a:t>
              </a:r>
              <a:r>
                <a:rPr lang="en-US" altLang="zh-CN" sz="2600" baseline="-20000">
                  <a:solidFill>
                    <a:srgbClr val="0000FF"/>
                  </a:solidFill>
                </a:rPr>
                <a:t>n</a:t>
              </a:r>
              <a:r>
                <a:rPr lang="en-US" altLang="zh-CN" sz="2600">
                  <a:solidFill>
                    <a:srgbClr val="0000FF"/>
                  </a:solidFill>
                </a:rPr>
                <a:t> =     1</a:t>
              </a:r>
              <a:r>
                <a:rPr lang="en-US" altLang="zh-CN" sz="2600"/>
                <a:t>	      (n=2)</a:t>
              </a:r>
              <a:endParaRPr lang="en-US" altLang="zh-CN" sz="2600">
                <a:solidFill>
                  <a:srgbClr val="0000FF"/>
                </a:solidFill>
              </a:endParaRPr>
            </a:p>
            <a:p>
              <a:pPr>
                <a:lnSpc>
                  <a:spcPct val="115000"/>
                </a:lnSpc>
                <a:spcBef>
                  <a:spcPct val="10000"/>
                </a:spcBef>
              </a:pPr>
              <a:r>
                <a:rPr lang="en-US" altLang="zh-CN" sz="2600">
                  <a:solidFill>
                    <a:srgbClr val="0000FF"/>
                  </a:solidFill>
                </a:rPr>
                <a:t>            F</a:t>
              </a:r>
              <a:r>
                <a:rPr lang="en-US" altLang="zh-CN" sz="2600" baseline="-20000">
                  <a:solidFill>
                    <a:srgbClr val="0000FF"/>
                  </a:solidFill>
                </a:rPr>
                <a:t>n-2</a:t>
              </a:r>
              <a:r>
                <a:rPr lang="en-US" altLang="zh-CN" sz="2600">
                  <a:solidFill>
                    <a:srgbClr val="0000FF"/>
                  </a:solidFill>
                </a:rPr>
                <a:t>+F</a:t>
              </a:r>
              <a:r>
                <a:rPr lang="en-US" altLang="zh-CN" sz="2600" baseline="-20000">
                  <a:solidFill>
                    <a:srgbClr val="0000FF"/>
                  </a:solidFill>
                </a:rPr>
                <a:t>n-1</a:t>
              </a:r>
              <a:r>
                <a:rPr lang="en-US" altLang="zh-CN" sz="2600"/>
                <a:t>   (n</a:t>
              </a:r>
              <a:r>
                <a:rPr lang="en-US" altLang="zh-CN"/>
                <a:t>≥</a:t>
              </a:r>
              <a:r>
                <a:rPr lang="en-US" altLang="zh-CN" sz="2600"/>
                <a:t>3)</a:t>
              </a:r>
            </a:p>
          </p:txBody>
        </p:sp>
        <p:sp>
          <p:nvSpPr>
            <p:cNvPr id="19465" name="AutoShape 7"/>
            <p:cNvSpPr>
              <a:spLocks/>
            </p:cNvSpPr>
            <p:nvPr/>
          </p:nvSpPr>
          <p:spPr bwMode="auto">
            <a:xfrm>
              <a:off x="3969" y="835"/>
              <a:ext cx="91" cy="771"/>
            </a:xfrm>
            <a:prstGeom prst="leftBrace">
              <a:avLst>
                <a:gd name="adj1" fmla="val 70604"/>
                <a:gd name="adj2" fmla="val 50000"/>
              </a:avLst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293896" name="Text Box 8"/>
          <p:cNvSpPr txBox="1">
            <a:spLocks noChangeArrowheads="1"/>
          </p:cNvSpPr>
          <p:nvPr/>
        </p:nvSpPr>
        <p:spPr bwMode="auto">
          <a:xfrm>
            <a:off x="468313" y="1698625"/>
            <a:ext cx="3097212" cy="1482725"/>
          </a:xfrm>
          <a:prstGeom prst="rect">
            <a:avLst/>
          </a:prstGeom>
          <a:noFill/>
          <a:ln w="19050" algn="ctr">
            <a:solidFill>
              <a:srgbClr val="3399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30000"/>
              </a:spcBef>
            </a:pPr>
            <a:r>
              <a:rPr lang="en-US" altLang="zh-CN" sz="2400" b="1">
                <a:solidFill>
                  <a:schemeClr val="bg2"/>
                </a:solidFill>
                <a:latin typeface="Arial" panose="020B0604020202020204" pitchFamily="34" charset="0"/>
              </a:rPr>
              <a:t>Fibonacci</a:t>
            </a:r>
            <a:r>
              <a:rPr lang="zh-CN" altLang="en-US" sz="2400" b="1">
                <a:solidFill>
                  <a:schemeClr val="bg2"/>
                </a:solidFill>
                <a:latin typeface="Arial" panose="020B0604020202020204" pitchFamily="34" charset="0"/>
              </a:rPr>
              <a:t>数列：</a:t>
            </a:r>
          </a:p>
          <a:p>
            <a:pPr eaLnBrk="1" hangingPunct="1">
              <a:lnSpc>
                <a:spcPct val="115000"/>
              </a:lnSpc>
              <a:spcBef>
                <a:spcPct val="30000"/>
              </a:spcBef>
            </a:pPr>
            <a:r>
              <a:rPr lang="en-US" altLang="zh-CN" sz="2400" b="1">
                <a:solidFill>
                  <a:schemeClr val="bg2"/>
                </a:solidFill>
                <a:latin typeface="Arial" panose="020B0604020202020204" pitchFamily="34" charset="0"/>
              </a:rPr>
              <a:t>1</a:t>
            </a:r>
            <a:r>
              <a:rPr lang="zh-CN" altLang="en-US" sz="2400" b="1">
                <a:solidFill>
                  <a:schemeClr val="bg2"/>
                </a:solidFill>
                <a:latin typeface="Arial" panose="020B0604020202020204" pitchFamily="34" charset="0"/>
              </a:rPr>
              <a:t>，</a:t>
            </a:r>
            <a:r>
              <a:rPr lang="en-US" altLang="zh-CN" sz="2400" b="1">
                <a:solidFill>
                  <a:schemeClr val="bg2"/>
                </a:solidFill>
                <a:latin typeface="Arial" panose="020B0604020202020204" pitchFamily="34" charset="0"/>
              </a:rPr>
              <a:t>1</a:t>
            </a:r>
            <a:r>
              <a:rPr lang="zh-CN" altLang="en-US" sz="2400" b="1">
                <a:solidFill>
                  <a:schemeClr val="bg2"/>
                </a:solidFill>
                <a:latin typeface="Arial" panose="020B0604020202020204" pitchFamily="34" charset="0"/>
              </a:rPr>
              <a:t>，</a:t>
            </a:r>
            <a:r>
              <a:rPr lang="en-US" altLang="zh-CN" sz="2400" b="1">
                <a:solidFill>
                  <a:schemeClr val="bg2"/>
                </a:solidFill>
                <a:latin typeface="Arial" panose="020B0604020202020204" pitchFamily="34" charset="0"/>
              </a:rPr>
              <a:t>2</a:t>
            </a:r>
            <a:r>
              <a:rPr lang="zh-CN" altLang="en-US" sz="2400" b="1">
                <a:solidFill>
                  <a:schemeClr val="bg2"/>
                </a:solidFill>
                <a:latin typeface="Arial" panose="020B0604020202020204" pitchFamily="34" charset="0"/>
              </a:rPr>
              <a:t>，</a:t>
            </a:r>
            <a:r>
              <a:rPr lang="en-US" altLang="zh-CN" sz="2400" b="1">
                <a:solidFill>
                  <a:schemeClr val="bg2"/>
                </a:solidFill>
                <a:latin typeface="Arial" panose="020B0604020202020204" pitchFamily="34" charset="0"/>
              </a:rPr>
              <a:t>3</a:t>
            </a:r>
            <a:r>
              <a:rPr lang="zh-CN" altLang="en-US" sz="2400" b="1">
                <a:solidFill>
                  <a:schemeClr val="bg2"/>
                </a:solidFill>
                <a:latin typeface="Arial" panose="020B0604020202020204" pitchFamily="34" charset="0"/>
              </a:rPr>
              <a:t>，</a:t>
            </a:r>
            <a:r>
              <a:rPr lang="en-US" altLang="zh-CN" sz="2400" b="1">
                <a:solidFill>
                  <a:schemeClr val="bg2"/>
                </a:solidFill>
                <a:latin typeface="Arial" panose="020B0604020202020204" pitchFamily="34" charset="0"/>
              </a:rPr>
              <a:t>5</a:t>
            </a:r>
            <a:r>
              <a:rPr lang="zh-CN" altLang="en-US" sz="2400" b="1">
                <a:solidFill>
                  <a:schemeClr val="bg2"/>
                </a:solidFill>
                <a:latin typeface="Arial" panose="020B0604020202020204" pitchFamily="34" charset="0"/>
              </a:rPr>
              <a:t>，</a:t>
            </a:r>
            <a:r>
              <a:rPr lang="en-US" altLang="zh-CN" sz="2400" b="1">
                <a:solidFill>
                  <a:schemeClr val="bg2"/>
                </a:solidFill>
                <a:latin typeface="Arial" panose="020B0604020202020204" pitchFamily="34" charset="0"/>
              </a:rPr>
              <a:t>8</a:t>
            </a:r>
            <a:r>
              <a:rPr lang="zh-CN" altLang="en-US" sz="2400" b="1">
                <a:solidFill>
                  <a:schemeClr val="bg2"/>
                </a:solidFill>
                <a:latin typeface="Arial" panose="020B0604020202020204" pitchFamily="34" charset="0"/>
              </a:rPr>
              <a:t>，</a:t>
            </a:r>
            <a:r>
              <a:rPr lang="en-US" altLang="zh-CN" sz="2400" b="1">
                <a:solidFill>
                  <a:schemeClr val="bg2"/>
                </a:solidFill>
                <a:latin typeface="Arial" panose="020B0604020202020204" pitchFamily="34" charset="0"/>
              </a:rPr>
              <a:t>13</a:t>
            </a:r>
            <a:r>
              <a:rPr lang="zh-CN" altLang="en-US" sz="2400" b="1">
                <a:solidFill>
                  <a:schemeClr val="bg2"/>
                </a:solidFill>
                <a:latin typeface="Arial" panose="020B0604020202020204" pitchFamily="34" charset="0"/>
              </a:rPr>
              <a:t>，</a:t>
            </a:r>
            <a:r>
              <a:rPr lang="en-US" altLang="zh-CN" sz="2400" b="1">
                <a:solidFill>
                  <a:schemeClr val="bg2"/>
                </a:solidFill>
                <a:latin typeface="Arial" panose="020B0604020202020204" pitchFamily="34" charset="0"/>
              </a:rPr>
              <a:t>21</a:t>
            </a:r>
            <a:r>
              <a:rPr lang="zh-CN" altLang="en-US" sz="2400" b="1">
                <a:solidFill>
                  <a:schemeClr val="bg2"/>
                </a:solidFill>
                <a:latin typeface="Arial" panose="020B0604020202020204" pitchFamily="34" charset="0"/>
              </a:rPr>
              <a:t>，</a:t>
            </a:r>
            <a:r>
              <a:rPr lang="en-US" altLang="zh-CN" sz="2400" b="1">
                <a:solidFill>
                  <a:schemeClr val="bg2"/>
                </a:solidFill>
                <a:latin typeface="Arial" panose="020B0604020202020204" pitchFamily="34" charset="0"/>
              </a:rPr>
              <a:t>34…</a:t>
            </a:r>
          </a:p>
        </p:txBody>
      </p:sp>
      <p:sp>
        <p:nvSpPr>
          <p:cNvPr id="293897" name="Rectangle 9"/>
          <p:cNvSpPr>
            <a:spLocks noChangeArrowheads="1"/>
          </p:cNvSpPr>
          <p:nvPr/>
        </p:nvSpPr>
        <p:spPr bwMode="auto">
          <a:xfrm>
            <a:off x="4500563" y="3500438"/>
            <a:ext cx="4248150" cy="577850"/>
          </a:xfrm>
          <a:prstGeom prst="rect">
            <a:avLst/>
          </a:prstGeom>
          <a:noFill/>
          <a:ln w="25400" algn="ctr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93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93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938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938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93892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93892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938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938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2938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938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29389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2938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2938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2938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0" dur="500"/>
                                        <p:tgtEl>
                                          <p:spTgt spid="293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1000"/>
                                        <p:tgtEl>
                                          <p:spTgt spid="2938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3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2938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2938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29389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29389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29389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29389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8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29389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3891" grpId="0" build="p"/>
      <p:bldP spid="293892" grpId="0" build="allAtOnce" animBg="1"/>
      <p:bldP spid="293896" grpId="0" animBg="1"/>
      <p:bldP spid="293897" grpId="0" animBg="1"/>
      <p:bldP spid="293897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 smtClean="0">
                <a:solidFill>
                  <a:srgbClr val="000000"/>
                </a:solidFill>
              </a:rPr>
              <a:t>总结理解：</a:t>
            </a:r>
            <a:r>
              <a:rPr lang="en-US" altLang="zh-CN" sz="3600" dirty="0" smtClean="0">
                <a:solidFill>
                  <a:srgbClr val="000000"/>
                </a:solidFill>
              </a:rPr>
              <a:t>C </a:t>
            </a:r>
            <a:r>
              <a:rPr lang="zh-CN" altLang="en-US" sz="3600" dirty="0" smtClean="0">
                <a:solidFill>
                  <a:srgbClr val="000000"/>
                </a:solidFill>
              </a:rPr>
              <a:t>语言中的数组</a:t>
            </a:r>
          </a:p>
        </p:txBody>
      </p:sp>
      <p:graphicFrame>
        <p:nvGraphicFramePr>
          <p:cNvPr id="284675" name="Group 3"/>
          <p:cNvGraphicFramePr>
            <a:graphicFrameLocks noGrp="1"/>
          </p:cNvGraphicFramePr>
          <p:nvPr/>
        </p:nvGraphicFramePr>
        <p:xfrm>
          <a:off x="2628900" y="2781300"/>
          <a:ext cx="2447925" cy="2435224"/>
        </p:xfrm>
        <a:graphic>
          <a:graphicData uri="http://schemas.openxmlformats.org/drawingml/2006/table">
            <a:tbl>
              <a:tblPr/>
              <a:tblGrid>
                <a:gridCol w="2447925"/>
              </a:tblGrid>
              <a:tr h="47461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score</a:t>
                      </a:r>
                    </a:p>
                  </a:txBody>
                  <a:tcPr marL="90000" marR="90000" marT="46801" marB="4680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</a:tr>
              <a:tr h="48578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85</a:t>
                      </a:r>
                    </a:p>
                  </a:txBody>
                  <a:tcPr marL="90000" marR="90000" marT="46801" marB="4680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DB7"/>
                    </a:solidFill>
                  </a:tcPr>
                </a:tc>
              </a:tr>
              <a:tr h="5016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93</a:t>
                      </a:r>
                    </a:p>
                  </a:txBody>
                  <a:tcPr marL="90000" marR="90000" marT="46801" marB="4680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DB7"/>
                    </a:solidFill>
                  </a:tcPr>
                </a:tc>
              </a:tr>
              <a:tr h="48578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77</a:t>
                      </a:r>
                    </a:p>
                  </a:txBody>
                  <a:tcPr marL="90000" marR="90000" marT="46801" marB="4680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DB7"/>
                    </a:solidFill>
                  </a:tcPr>
                </a:tc>
              </a:tr>
              <a:tr h="4873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88</a:t>
                      </a:r>
                    </a:p>
                  </a:txBody>
                  <a:tcPr marL="90000" marR="90000" marT="46801" marB="4680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DB7"/>
                    </a:solidFill>
                  </a:tcPr>
                </a:tc>
              </a:tr>
            </a:tbl>
          </a:graphicData>
        </a:graphic>
      </p:graphicFrame>
      <p:sp>
        <p:nvSpPr>
          <p:cNvPr id="10257" name="Text Box 17"/>
          <p:cNvSpPr txBox="1">
            <a:spLocks noChangeArrowheads="1"/>
          </p:cNvSpPr>
          <p:nvPr/>
        </p:nvSpPr>
        <p:spPr bwMode="auto">
          <a:xfrm>
            <a:off x="5272088" y="5046663"/>
            <a:ext cx="1841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en-US" sz="1400" b="1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284690" name="Text Box 18"/>
          <p:cNvSpPr txBox="1">
            <a:spLocks noChangeArrowheads="1"/>
          </p:cNvSpPr>
          <p:nvPr/>
        </p:nvSpPr>
        <p:spPr bwMode="auto">
          <a:xfrm>
            <a:off x="5219700" y="3244850"/>
            <a:ext cx="649288" cy="197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25000"/>
              </a:spcBef>
            </a:pPr>
            <a:r>
              <a:rPr lang="en-US" altLang="zh-CN" sz="2400" b="1">
                <a:solidFill>
                  <a:srgbClr val="FF0066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0</a:t>
            </a:r>
          </a:p>
          <a:p>
            <a:pPr eaLnBrk="1" hangingPunct="1">
              <a:lnSpc>
                <a:spcPct val="110000"/>
              </a:lnSpc>
              <a:spcBef>
                <a:spcPct val="25000"/>
              </a:spcBef>
            </a:pPr>
            <a:r>
              <a:rPr lang="en-US" altLang="zh-CN" sz="2400" b="1">
                <a:solidFill>
                  <a:srgbClr val="FF0066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1</a:t>
            </a:r>
          </a:p>
          <a:p>
            <a:pPr eaLnBrk="1" hangingPunct="1">
              <a:lnSpc>
                <a:spcPct val="110000"/>
              </a:lnSpc>
              <a:spcBef>
                <a:spcPct val="25000"/>
              </a:spcBef>
            </a:pPr>
            <a:r>
              <a:rPr lang="en-US" altLang="zh-CN" sz="2400" b="1">
                <a:solidFill>
                  <a:srgbClr val="FF0066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2</a:t>
            </a:r>
          </a:p>
          <a:p>
            <a:pPr eaLnBrk="1" hangingPunct="1">
              <a:lnSpc>
                <a:spcPct val="110000"/>
              </a:lnSpc>
              <a:spcBef>
                <a:spcPct val="25000"/>
              </a:spcBef>
            </a:pPr>
            <a:r>
              <a:rPr lang="en-US" altLang="zh-CN" sz="2400" b="1">
                <a:solidFill>
                  <a:srgbClr val="FF0066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3</a:t>
            </a:r>
          </a:p>
        </p:txBody>
      </p:sp>
      <p:sp>
        <p:nvSpPr>
          <p:cNvPr id="284691" name="Text Box 19"/>
          <p:cNvSpPr txBox="1">
            <a:spLocks noChangeArrowheads="1"/>
          </p:cNvSpPr>
          <p:nvPr/>
        </p:nvSpPr>
        <p:spPr bwMode="auto">
          <a:xfrm>
            <a:off x="2989263" y="5230813"/>
            <a:ext cx="1727200" cy="457200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400" b="1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score[</a:t>
            </a:r>
            <a:r>
              <a:rPr lang="en-US" altLang="zh-CN" sz="2400" b="1"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en-US" altLang="zh-CN" sz="2400" b="1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4</a:t>
            </a:r>
            <a:r>
              <a:rPr lang="en-US" altLang="zh-CN" sz="2400" b="1"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en-US" altLang="zh-CN" sz="2400" b="1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]</a:t>
            </a:r>
          </a:p>
        </p:txBody>
      </p:sp>
      <p:sp>
        <p:nvSpPr>
          <p:cNvPr id="284692" name="Text Box 20"/>
          <p:cNvSpPr txBox="1">
            <a:spLocks noChangeArrowheads="1"/>
          </p:cNvSpPr>
          <p:nvPr/>
        </p:nvSpPr>
        <p:spPr bwMode="auto">
          <a:xfrm>
            <a:off x="1116013" y="5157788"/>
            <a:ext cx="1152525" cy="923330"/>
          </a:xfrm>
          <a:prstGeom prst="rect">
            <a:avLst/>
          </a:prstGeom>
          <a:solidFill>
            <a:srgbClr val="FBF6C7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400" b="1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数组</a:t>
            </a:r>
            <a:r>
              <a:rPr lang="zh-CN" altLang="en-US" sz="2400" b="1" dirty="0" smtClean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名</a:t>
            </a:r>
            <a:endParaRPr lang="en-US" altLang="zh-CN" sz="2400" b="1" dirty="0" smtClean="0">
              <a:solidFill>
                <a:schemeClr val="bg2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algn="ctr" eaLnBrk="1" hangingPunct="1">
              <a:spcBef>
                <a:spcPct val="50000"/>
              </a:spcBef>
            </a:pPr>
            <a:r>
              <a:rPr lang="en-US" altLang="zh-CN" sz="2000" b="1" dirty="0" smtClean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(</a:t>
            </a:r>
            <a:r>
              <a:rPr lang="zh-CN" altLang="en-US" sz="2000" b="1" dirty="0" smtClean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首地址</a:t>
            </a:r>
            <a:r>
              <a:rPr lang="en-US" altLang="zh-CN" sz="2000" b="1" dirty="0" smtClean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)</a:t>
            </a:r>
            <a:endParaRPr lang="zh-CN" altLang="en-US" sz="2000" b="1" dirty="0">
              <a:solidFill>
                <a:schemeClr val="bg2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284693" name="Text Box 21"/>
          <p:cNvSpPr txBox="1">
            <a:spLocks noChangeArrowheads="1"/>
          </p:cNvSpPr>
          <p:nvPr/>
        </p:nvSpPr>
        <p:spPr bwMode="auto">
          <a:xfrm>
            <a:off x="6300788" y="5037138"/>
            <a:ext cx="2628900" cy="1106487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200" b="1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下标</a:t>
            </a:r>
            <a:r>
              <a:rPr lang="zh-CN" altLang="en-US" sz="2200" b="1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标明了元素在数组中的位置 ，从</a:t>
            </a:r>
            <a:r>
              <a:rPr lang="en-US" altLang="zh-CN" sz="2200" b="1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0</a:t>
            </a:r>
            <a:r>
              <a:rPr lang="zh-CN" altLang="en-US" sz="2200" b="1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开始</a:t>
            </a:r>
          </a:p>
        </p:txBody>
      </p:sp>
      <p:sp>
        <p:nvSpPr>
          <p:cNvPr id="284694" name="Line 22"/>
          <p:cNvSpPr>
            <a:spLocks noChangeShapeType="1"/>
          </p:cNvSpPr>
          <p:nvPr/>
        </p:nvSpPr>
        <p:spPr bwMode="auto">
          <a:xfrm>
            <a:off x="2311400" y="5446713"/>
            <a:ext cx="865188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4695" name="AutoShape 23"/>
          <p:cNvSpPr>
            <a:spLocks/>
          </p:cNvSpPr>
          <p:nvPr/>
        </p:nvSpPr>
        <p:spPr bwMode="auto">
          <a:xfrm>
            <a:off x="5651500" y="3317875"/>
            <a:ext cx="360363" cy="1800225"/>
          </a:xfrm>
          <a:prstGeom prst="rightBrace">
            <a:avLst>
              <a:gd name="adj1" fmla="val 41630"/>
              <a:gd name="adj2" fmla="val 50991"/>
            </a:avLst>
          </a:prstGeom>
          <a:noFill/>
          <a:ln w="25400">
            <a:solidFill>
              <a:srgbClr val="FF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84696" name="Text Box 24"/>
          <p:cNvSpPr txBox="1">
            <a:spLocks noChangeArrowheads="1"/>
          </p:cNvSpPr>
          <p:nvPr/>
        </p:nvSpPr>
        <p:spPr bwMode="auto">
          <a:xfrm>
            <a:off x="468313" y="4111625"/>
            <a:ext cx="1511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>
                <a:solidFill>
                  <a:srgbClr val="FF0066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数组元素</a:t>
            </a:r>
          </a:p>
        </p:txBody>
      </p:sp>
      <p:sp>
        <p:nvSpPr>
          <p:cNvPr id="284697" name="Text Box 25"/>
          <p:cNvSpPr txBox="1">
            <a:spLocks noChangeArrowheads="1"/>
          </p:cNvSpPr>
          <p:nvPr/>
        </p:nvSpPr>
        <p:spPr bwMode="auto">
          <a:xfrm>
            <a:off x="6156325" y="4037013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>
                <a:solidFill>
                  <a:srgbClr val="FF0066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下标</a:t>
            </a:r>
          </a:p>
        </p:txBody>
      </p:sp>
      <p:sp>
        <p:nvSpPr>
          <p:cNvPr id="284698" name="Line 26"/>
          <p:cNvSpPr>
            <a:spLocks noChangeShapeType="1"/>
          </p:cNvSpPr>
          <p:nvPr/>
        </p:nvSpPr>
        <p:spPr bwMode="auto">
          <a:xfrm flipH="1">
            <a:off x="1908175" y="3463925"/>
            <a:ext cx="1584325" cy="574675"/>
          </a:xfrm>
          <a:prstGeom prst="line">
            <a:avLst/>
          </a:prstGeom>
          <a:noFill/>
          <a:ln w="25400">
            <a:solidFill>
              <a:srgbClr val="FF00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4699" name="Line 27"/>
          <p:cNvSpPr>
            <a:spLocks noChangeShapeType="1"/>
          </p:cNvSpPr>
          <p:nvPr/>
        </p:nvSpPr>
        <p:spPr bwMode="auto">
          <a:xfrm flipH="1">
            <a:off x="1908175" y="4038600"/>
            <a:ext cx="1584325" cy="217488"/>
          </a:xfrm>
          <a:prstGeom prst="line">
            <a:avLst/>
          </a:prstGeom>
          <a:noFill/>
          <a:ln w="25400">
            <a:solidFill>
              <a:srgbClr val="FF00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4700" name="Line 28"/>
          <p:cNvSpPr>
            <a:spLocks noChangeShapeType="1"/>
          </p:cNvSpPr>
          <p:nvPr/>
        </p:nvSpPr>
        <p:spPr bwMode="auto">
          <a:xfrm flipH="1" flipV="1">
            <a:off x="1979613" y="4397375"/>
            <a:ext cx="1439862" cy="71438"/>
          </a:xfrm>
          <a:prstGeom prst="line">
            <a:avLst/>
          </a:prstGeom>
          <a:noFill/>
          <a:ln w="25400">
            <a:solidFill>
              <a:srgbClr val="FF00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4701" name="Line 29"/>
          <p:cNvSpPr>
            <a:spLocks noChangeShapeType="1"/>
          </p:cNvSpPr>
          <p:nvPr/>
        </p:nvSpPr>
        <p:spPr bwMode="auto">
          <a:xfrm flipH="1" flipV="1">
            <a:off x="1908175" y="4613275"/>
            <a:ext cx="1439863" cy="288925"/>
          </a:xfrm>
          <a:prstGeom prst="line">
            <a:avLst/>
          </a:prstGeom>
          <a:noFill/>
          <a:ln w="25400">
            <a:solidFill>
              <a:srgbClr val="FF00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4702" name="Text Box 30"/>
          <p:cNvSpPr txBox="1">
            <a:spLocks noChangeArrowheads="1"/>
          </p:cNvSpPr>
          <p:nvPr/>
        </p:nvSpPr>
        <p:spPr bwMode="auto">
          <a:xfrm>
            <a:off x="3419475" y="5949950"/>
            <a:ext cx="1511300" cy="463550"/>
          </a:xfrm>
          <a:prstGeom prst="rect">
            <a:avLst/>
          </a:prstGeom>
          <a:solidFill>
            <a:srgbClr val="FBF6C7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400" b="1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数组大小</a:t>
            </a:r>
          </a:p>
        </p:txBody>
      </p:sp>
      <p:sp>
        <p:nvSpPr>
          <p:cNvPr id="284703" name="Line 31"/>
          <p:cNvSpPr>
            <a:spLocks noChangeShapeType="1"/>
          </p:cNvSpPr>
          <p:nvPr/>
        </p:nvSpPr>
        <p:spPr bwMode="auto">
          <a:xfrm flipV="1">
            <a:off x="4211638" y="5662613"/>
            <a:ext cx="1587" cy="2159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4704" name="Rectangle 32"/>
          <p:cNvSpPr>
            <a:spLocks noGrp="1" noChangeArrowheads="1"/>
          </p:cNvSpPr>
          <p:nvPr>
            <p:ph type="body" idx="1"/>
          </p:nvPr>
        </p:nvSpPr>
        <p:spPr>
          <a:xfrm>
            <a:off x="250825" y="1125538"/>
            <a:ext cx="8893175" cy="1938337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数组是一组相同</a:t>
            </a:r>
            <a:r>
              <a:rPr lang="zh-CN" altLang="en-US" sz="2400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类型</a:t>
            </a:r>
            <a:r>
              <a:rPr lang="zh-CN" altLang="en-US" sz="2400" dirty="0" smtClean="0"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的数据组成的有限集合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zh-CN" sz="2400" dirty="0" smtClean="0">
                <a:ea typeface="楷体_GB2312" pitchFamily="49" charset="-122"/>
                <a:cs typeface="Arial" panose="020B0604020202020204" pitchFamily="34" charset="0"/>
              </a:rPr>
              <a:t>数组是可以在内存中</a:t>
            </a:r>
            <a:r>
              <a:rPr lang="zh-CN" altLang="zh-CN" sz="2400" dirty="0" smtClean="0">
                <a:solidFill>
                  <a:srgbClr val="FF0000"/>
                </a:solidFill>
                <a:ea typeface="楷体_GB2312" pitchFamily="49" charset="-122"/>
                <a:cs typeface="Arial" panose="020B0604020202020204" pitchFamily="34" charset="0"/>
              </a:rPr>
              <a:t>连续存储</a:t>
            </a:r>
            <a:r>
              <a:rPr lang="zh-CN" altLang="zh-CN" sz="2400" dirty="0" smtClean="0">
                <a:ea typeface="楷体_GB2312" pitchFamily="49" charset="-122"/>
                <a:cs typeface="Arial" panose="020B0604020202020204" pitchFamily="34" charset="0"/>
              </a:rPr>
              <a:t>多个元素的结构</a:t>
            </a:r>
            <a:endParaRPr lang="zh-CN" altLang="en-US" sz="2400" dirty="0" smtClean="0">
              <a:ea typeface="楷体_GB2312" pitchFamily="49" charset="-122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数组中的数据称为数组</a:t>
            </a:r>
            <a:r>
              <a:rPr lang="zh-CN" altLang="en-US" sz="2400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元素</a:t>
            </a:r>
            <a:r>
              <a:rPr lang="zh-CN" altLang="en-US" sz="2400" dirty="0" smtClean="0"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，数组元素个数称为数组</a:t>
            </a:r>
            <a:r>
              <a:rPr lang="zh-CN" altLang="en-US" sz="2400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长度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ea typeface="楷体_GB2312" pitchFamily="49" charset="-122"/>
                <a:cs typeface="Arial" panose="020B0604020202020204" pitchFamily="34" charset="0"/>
              </a:rPr>
              <a:t>数组元素用</a:t>
            </a:r>
            <a:r>
              <a:rPr lang="zh-CN" altLang="en-US" sz="2400" dirty="0" smtClean="0">
                <a:solidFill>
                  <a:srgbClr val="FF0000"/>
                </a:solidFill>
                <a:ea typeface="楷体_GB2312" pitchFamily="49" charset="-122"/>
                <a:cs typeface="Arial" panose="020B0604020202020204" pitchFamily="34" charset="0"/>
              </a:rPr>
              <a:t>数组名</a:t>
            </a:r>
            <a:r>
              <a:rPr lang="zh-CN" altLang="en-US" sz="2400" dirty="0" smtClean="0">
                <a:ea typeface="楷体_GB2312" pitchFamily="49" charset="-122"/>
                <a:cs typeface="Arial" panose="020B0604020202020204" pitchFamily="34" charset="0"/>
              </a:rPr>
              <a:t>和元素</a:t>
            </a:r>
            <a:r>
              <a:rPr lang="zh-CN" altLang="en-US" sz="2400" dirty="0" smtClean="0">
                <a:solidFill>
                  <a:srgbClr val="FF0000"/>
                </a:solidFill>
                <a:ea typeface="楷体_GB2312" pitchFamily="49" charset="-122"/>
                <a:cs typeface="Arial" panose="020B0604020202020204" pitchFamily="34" charset="0"/>
              </a:rPr>
              <a:t>下标</a:t>
            </a:r>
            <a:r>
              <a:rPr lang="zh-CN" altLang="en-US" sz="2400" dirty="0" smtClean="0">
                <a:ea typeface="楷体_GB2312" pitchFamily="49" charset="-122"/>
                <a:cs typeface="Arial" panose="020B0604020202020204" pitchFamily="34" charset="0"/>
              </a:rPr>
              <a:t>表示，如</a:t>
            </a:r>
            <a:r>
              <a:rPr lang="en-US" altLang="zh-CN" sz="2400" dirty="0" smtClean="0">
                <a:ea typeface="宋体" panose="02010600030101010101" pitchFamily="2" charset="-122"/>
                <a:cs typeface="Arial" panose="020B0604020202020204" pitchFamily="34" charset="0"/>
              </a:rPr>
              <a:t>score[0], score[1]</a:t>
            </a:r>
          </a:p>
        </p:txBody>
      </p:sp>
    </p:spTree>
    <p:extLst>
      <p:ext uri="{BB962C8B-B14F-4D97-AF65-F5344CB8AC3E}">
        <p14:creationId xmlns:p14="http://schemas.microsoft.com/office/powerpoint/2010/main" val="145081916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7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847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84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7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847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7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847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7" dur="500"/>
                                        <p:tgtEl>
                                          <p:spTgt spid="284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1" dur="500"/>
                                        <p:tgtEl>
                                          <p:spTgt spid="284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5" dur="500"/>
                                        <p:tgtEl>
                                          <p:spTgt spid="284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7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9" dur="500"/>
                                        <p:tgtEl>
                                          <p:spTgt spid="284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84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7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8" dur="500"/>
                                        <p:tgtEl>
                                          <p:spTgt spid="2847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84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284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84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6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284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000"/>
                                        <p:tgtEl>
                                          <p:spTgt spid="284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84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7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284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8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284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8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284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4690" grpId="0"/>
      <p:bldP spid="284691" grpId="0" animBg="1" autoUpdateAnimBg="0"/>
      <p:bldP spid="284692" grpId="0" animBg="1" autoUpdateAnimBg="0"/>
      <p:bldP spid="284693" grpId="0" animBg="1" autoUpdateAnimBg="0"/>
      <p:bldP spid="284694" grpId="0" animBg="1"/>
      <p:bldP spid="284695" grpId="0" animBg="1"/>
      <p:bldP spid="284696" grpId="0"/>
      <p:bldP spid="284697" grpId="0"/>
      <p:bldP spid="284698" grpId="0" animBg="1"/>
      <p:bldP spid="284699" grpId="0" animBg="1"/>
      <p:bldP spid="284700" grpId="0" animBg="1"/>
      <p:bldP spid="284701" grpId="0" animBg="1"/>
      <p:bldP spid="284702" grpId="0" animBg="1" autoUpdateAnimBg="0"/>
      <p:bldP spid="28470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0" dirty="0" smtClean="0">
                <a:solidFill>
                  <a:srgbClr val="FF0000"/>
                </a:solidFill>
              </a:rPr>
              <a:t>二维</a:t>
            </a:r>
            <a:r>
              <a:rPr lang="zh-CN" altLang="en-US" sz="3600" b="0" dirty="0" smtClean="0"/>
              <a:t>数组的</a:t>
            </a:r>
            <a:r>
              <a:rPr lang="zh-CN" altLang="en-US" sz="3600" b="0" dirty="0" smtClean="0">
                <a:solidFill>
                  <a:srgbClr val="FF0000"/>
                </a:solidFill>
              </a:rPr>
              <a:t>定义</a:t>
            </a:r>
            <a:r>
              <a:rPr lang="en-US" altLang="zh-CN" sz="2400" b="0" dirty="0" smtClean="0">
                <a:solidFill>
                  <a:srgbClr val="FF0000"/>
                </a:solidFill>
              </a:rPr>
              <a:t>——</a:t>
            </a:r>
            <a:r>
              <a:rPr lang="zh-CN" altLang="en-US" sz="2400" b="0" dirty="0" smtClean="0">
                <a:solidFill>
                  <a:srgbClr val="FF0000"/>
                </a:solidFill>
              </a:rPr>
              <a:t>思考为何需要二维数组？</a:t>
            </a:r>
            <a:endParaRPr lang="zh-CN" altLang="en-US" sz="2400" b="0" dirty="0" smtClean="0">
              <a:solidFill>
                <a:srgbClr val="FF0000"/>
              </a:solidFill>
            </a:endParaRPr>
          </a:p>
        </p:txBody>
      </p:sp>
      <p:sp>
        <p:nvSpPr>
          <p:cNvPr id="294915" name="Text Box 3"/>
          <p:cNvSpPr txBox="1">
            <a:spLocks noChangeArrowheads="1"/>
          </p:cNvSpPr>
          <p:nvPr/>
        </p:nvSpPr>
        <p:spPr bwMode="auto">
          <a:xfrm>
            <a:off x="900113" y="2454275"/>
            <a:ext cx="2143125" cy="469900"/>
          </a:xfrm>
          <a:prstGeom prst="rect">
            <a:avLst/>
          </a:prstGeom>
          <a:solidFill>
            <a:srgbClr val="FFFFCC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 b="1">
                <a:solidFill>
                  <a:srgbClr val="0000FF"/>
                </a:solidFill>
                <a:latin typeface="Arial" panose="020B0604020202020204" pitchFamily="34" charset="0"/>
              </a:rPr>
              <a:t>int</a:t>
            </a:r>
            <a:r>
              <a:rPr lang="en-US" altLang="zh-CN" sz="2400" b="1">
                <a:latin typeface="Arial" panose="020B0604020202020204" pitchFamily="34" charset="0"/>
              </a:rPr>
              <a:t> </a:t>
            </a:r>
            <a:r>
              <a:rPr lang="en-US" altLang="zh-CN" sz="2400" b="1">
                <a:solidFill>
                  <a:schemeClr val="bg2"/>
                </a:solidFill>
                <a:latin typeface="Arial" panose="020B0604020202020204" pitchFamily="34" charset="0"/>
              </a:rPr>
              <a:t>num[4][2];</a:t>
            </a:r>
          </a:p>
        </p:txBody>
      </p:sp>
      <p:sp>
        <p:nvSpPr>
          <p:cNvPr id="294916" name="AutoShape 4"/>
          <p:cNvSpPr>
            <a:spLocks noChangeArrowheads="1"/>
          </p:cNvSpPr>
          <p:nvPr/>
        </p:nvSpPr>
        <p:spPr bwMode="auto">
          <a:xfrm>
            <a:off x="1728788" y="1700213"/>
            <a:ext cx="533400" cy="690562"/>
          </a:xfrm>
          <a:prstGeom prst="downArrow">
            <a:avLst>
              <a:gd name="adj1" fmla="val 50000"/>
              <a:gd name="adj2" fmla="val 32366"/>
            </a:avLst>
          </a:prstGeom>
          <a:gradFill rotWithShape="1">
            <a:gsLst>
              <a:gs pos="0">
                <a:srgbClr val="FF9900"/>
              </a:gs>
              <a:gs pos="50000">
                <a:srgbClr val="FFFFFF"/>
              </a:gs>
              <a:gs pos="100000">
                <a:srgbClr val="FF9900"/>
              </a:gs>
            </a:gsLst>
            <a:lin ang="5400000" scaled="1"/>
          </a:gra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94917" name="Text Box 5"/>
          <p:cNvSpPr txBox="1">
            <a:spLocks noChangeArrowheads="1"/>
          </p:cNvSpPr>
          <p:nvPr/>
        </p:nvSpPr>
        <p:spPr bwMode="auto">
          <a:xfrm>
            <a:off x="611188" y="3573463"/>
            <a:ext cx="1420812" cy="46672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 b="1">
                <a:solidFill>
                  <a:schemeClr val="bg2"/>
                </a:solidFill>
                <a:latin typeface="Arial" panose="020B0604020202020204" pitchFamily="34" charset="0"/>
              </a:rPr>
              <a:t>4 X 2 = 8</a:t>
            </a:r>
          </a:p>
        </p:txBody>
      </p:sp>
      <p:sp>
        <p:nvSpPr>
          <p:cNvPr id="294918" name="Oval 6"/>
          <p:cNvSpPr>
            <a:spLocks noChangeArrowheads="1"/>
          </p:cNvSpPr>
          <p:nvPr/>
        </p:nvSpPr>
        <p:spPr bwMode="auto">
          <a:xfrm>
            <a:off x="1993900" y="2352675"/>
            <a:ext cx="1008063" cy="647700"/>
          </a:xfrm>
          <a:prstGeom prst="ellips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CCCC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400" b="1" i="1">
              <a:solidFill>
                <a:schemeClr val="hlink"/>
              </a:solidFill>
              <a:latin typeface="Courier New" panose="02070309020205020404" pitchFamily="49" charset="0"/>
            </a:endParaRPr>
          </a:p>
        </p:txBody>
      </p:sp>
      <p:sp>
        <p:nvSpPr>
          <p:cNvPr id="294919" name="Line 7"/>
          <p:cNvSpPr>
            <a:spLocks noChangeShapeType="1"/>
          </p:cNvSpPr>
          <p:nvPr/>
        </p:nvSpPr>
        <p:spPr bwMode="auto">
          <a:xfrm flipH="1">
            <a:off x="1119188" y="3000375"/>
            <a:ext cx="1163637" cy="53340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94920" name="Text Box 8"/>
          <p:cNvSpPr txBox="1">
            <a:spLocks noChangeArrowheads="1"/>
          </p:cNvSpPr>
          <p:nvPr/>
        </p:nvSpPr>
        <p:spPr bwMode="auto">
          <a:xfrm>
            <a:off x="468313" y="1196975"/>
            <a:ext cx="7200900" cy="517525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600" b="1">
                <a:solidFill>
                  <a:srgbClr val="0000FF"/>
                </a:solidFill>
                <a:latin typeface="Arial" panose="020B0604020202020204" pitchFamily="34" charset="0"/>
                <a:ea typeface="楷体_GB2312" pitchFamily="49" charset="-122"/>
              </a:rPr>
              <a:t>数据类型</a:t>
            </a:r>
            <a:r>
              <a:rPr lang="zh-CN" altLang="en-US" sz="2600" b="1">
                <a:latin typeface="Arial" panose="020B0604020202020204" pitchFamily="34" charset="0"/>
                <a:ea typeface="楷体_GB2312" pitchFamily="49" charset="-122"/>
              </a:rPr>
              <a:t>  </a:t>
            </a:r>
            <a:r>
              <a:rPr lang="zh-CN" altLang="en-US" sz="2600" b="1">
                <a:solidFill>
                  <a:schemeClr val="bg2"/>
                </a:solidFill>
                <a:latin typeface="Arial" panose="020B0604020202020204" pitchFamily="34" charset="0"/>
                <a:ea typeface="楷体_GB2312" pitchFamily="49" charset="-122"/>
              </a:rPr>
              <a:t>数组名</a:t>
            </a:r>
            <a:r>
              <a:rPr lang="en-US" altLang="zh-CN" sz="2600" b="1">
                <a:solidFill>
                  <a:schemeClr val="bg2"/>
                </a:solidFill>
                <a:latin typeface="Arial" panose="020B0604020202020204" pitchFamily="34" charset="0"/>
                <a:ea typeface="楷体_GB2312" pitchFamily="49" charset="-122"/>
              </a:rPr>
              <a:t>[</a:t>
            </a:r>
            <a:r>
              <a:rPr lang="zh-CN" altLang="en-US" sz="2600" b="1">
                <a:solidFill>
                  <a:schemeClr val="hlink"/>
                </a:solidFill>
                <a:latin typeface="Arial" panose="020B0604020202020204" pitchFamily="34" charset="0"/>
                <a:ea typeface="楷体_GB2312" pitchFamily="49" charset="-122"/>
              </a:rPr>
              <a:t>常量表达式</a:t>
            </a:r>
            <a:r>
              <a:rPr lang="en-US" altLang="zh-CN" sz="2600" b="1">
                <a:solidFill>
                  <a:schemeClr val="hlink"/>
                </a:solidFill>
                <a:latin typeface="Arial" panose="020B0604020202020204" pitchFamily="34" charset="0"/>
                <a:ea typeface="楷体_GB2312" pitchFamily="49" charset="-122"/>
              </a:rPr>
              <a:t>1</a:t>
            </a:r>
            <a:r>
              <a:rPr lang="en-US" altLang="zh-CN" sz="2600" b="1">
                <a:solidFill>
                  <a:schemeClr val="bg2"/>
                </a:solidFill>
                <a:latin typeface="Arial" panose="020B0604020202020204" pitchFamily="34" charset="0"/>
                <a:ea typeface="楷体_GB2312" pitchFamily="49" charset="-122"/>
              </a:rPr>
              <a:t>] </a:t>
            </a:r>
            <a:r>
              <a:rPr lang="en-US" altLang="zh-CN" sz="2600" b="1">
                <a:solidFill>
                  <a:schemeClr val="bg2"/>
                </a:solidFill>
                <a:latin typeface="Arial" panose="020B0604020202020204" pitchFamily="34" charset="0"/>
              </a:rPr>
              <a:t>[</a:t>
            </a:r>
            <a:r>
              <a:rPr lang="zh-CN" altLang="en-US" sz="2600" b="1">
                <a:solidFill>
                  <a:srgbClr val="FF3300"/>
                </a:solidFill>
                <a:latin typeface="Arial" panose="020B0604020202020204" pitchFamily="34" charset="0"/>
              </a:rPr>
              <a:t>常量表达式</a:t>
            </a:r>
            <a:r>
              <a:rPr lang="en-US" altLang="zh-CN" sz="2600" b="1">
                <a:solidFill>
                  <a:srgbClr val="FF3300"/>
                </a:solidFill>
                <a:latin typeface="Arial" panose="020B0604020202020204" pitchFamily="34" charset="0"/>
              </a:rPr>
              <a:t>2</a:t>
            </a:r>
            <a:r>
              <a:rPr lang="en-US" altLang="zh-CN" sz="2600" b="1">
                <a:solidFill>
                  <a:schemeClr val="bg2"/>
                </a:solidFill>
                <a:latin typeface="Arial" panose="020B0604020202020204" pitchFamily="34" charset="0"/>
              </a:rPr>
              <a:t>];</a:t>
            </a:r>
            <a:endParaRPr lang="en-US" altLang="zh-CN" sz="2600" b="1">
              <a:solidFill>
                <a:schemeClr val="bg2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grpSp>
        <p:nvGrpSpPr>
          <p:cNvPr id="294921" name="Group 9"/>
          <p:cNvGrpSpPr>
            <a:grpSpLocks/>
          </p:cNvGrpSpPr>
          <p:nvPr/>
        </p:nvGrpSpPr>
        <p:grpSpPr bwMode="auto">
          <a:xfrm>
            <a:off x="3348038" y="1844675"/>
            <a:ext cx="5580062" cy="4392613"/>
            <a:chOff x="2154" y="1207"/>
            <a:chExt cx="3515" cy="2767"/>
          </a:xfrm>
        </p:grpSpPr>
        <p:sp>
          <p:nvSpPr>
            <p:cNvPr id="20491" name="Rectangle 10"/>
            <p:cNvSpPr>
              <a:spLocks noChangeArrowheads="1"/>
            </p:cNvSpPr>
            <p:nvPr/>
          </p:nvSpPr>
          <p:spPr bwMode="auto">
            <a:xfrm>
              <a:off x="2154" y="1207"/>
              <a:ext cx="3515" cy="2767"/>
            </a:xfrm>
            <a:prstGeom prst="rect">
              <a:avLst/>
            </a:prstGeom>
            <a:solidFill>
              <a:srgbClr val="CCFFCC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0492" name="Text Box 11"/>
            <p:cNvSpPr txBox="1">
              <a:spLocks noChangeArrowheads="1"/>
            </p:cNvSpPr>
            <p:nvPr/>
          </p:nvSpPr>
          <p:spPr bwMode="auto">
            <a:xfrm>
              <a:off x="2336" y="1344"/>
              <a:ext cx="3091" cy="522"/>
            </a:xfrm>
            <a:prstGeom prst="rect">
              <a:avLst/>
            </a:prstGeom>
            <a:noFill/>
            <a:ln w="635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400" dirty="0">
                  <a:solidFill>
                    <a:srgbClr val="0000FF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为了便于理解，二维数组一般理解为几行几列的</a:t>
              </a:r>
              <a:r>
                <a:rPr lang="zh-CN" altLang="en-US" sz="2400" dirty="0">
                  <a:solidFill>
                    <a:srgbClr val="FF0000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矩阵</a:t>
              </a:r>
            </a:p>
          </p:txBody>
        </p:sp>
        <p:sp>
          <p:nvSpPr>
            <p:cNvPr id="20493" name="Text Box 12"/>
            <p:cNvSpPr txBox="1">
              <a:spLocks noChangeArrowheads="1"/>
            </p:cNvSpPr>
            <p:nvPr/>
          </p:nvSpPr>
          <p:spPr bwMode="auto">
            <a:xfrm>
              <a:off x="2361" y="3475"/>
              <a:ext cx="3059" cy="296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400" b="1" dirty="0">
                  <a:solidFill>
                    <a:schemeClr val="bg2"/>
                  </a:solidFill>
                  <a:latin typeface="Arial" panose="020B0604020202020204" pitchFamily="34" charset="0"/>
                </a:rPr>
                <a:t>数据类型  数组名</a:t>
              </a:r>
              <a:r>
                <a:rPr lang="en-US" altLang="zh-CN" sz="2400" b="1" dirty="0">
                  <a:solidFill>
                    <a:schemeClr val="bg2"/>
                  </a:solidFill>
                  <a:latin typeface="Arial" panose="020B0604020202020204" pitchFamily="34" charset="0"/>
                </a:rPr>
                <a:t>[</a:t>
              </a:r>
              <a:r>
                <a:rPr lang="zh-CN" altLang="en-US" sz="2400" b="1" dirty="0">
                  <a:solidFill>
                    <a:srgbClr val="FF0000"/>
                  </a:solidFill>
                  <a:latin typeface="Arial" panose="020B0604020202020204" pitchFamily="34" charset="0"/>
                </a:rPr>
                <a:t>行大小</a:t>
              </a:r>
              <a:r>
                <a:rPr lang="en-US" altLang="zh-CN" sz="2400" b="1" dirty="0">
                  <a:solidFill>
                    <a:schemeClr val="bg2"/>
                  </a:solidFill>
                  <a:latin typeface="Arial" panose="020B0604020202020204" pitchFamily="34" charset="0"/>
                </a:rPr>
                <a:t>][</a:t>
              </a:r>
              <a:r>
                <a:rPr lang="zh-CN" altLang="en-US" sz="2400" b="1" dirty="0">
                  <a:solidFill>
                    <a:srgbClr val="FF0000"/>
                  </a:solidFill>
                  <a:latin typeface="Arial" panose="020B0604020202020204" pitchFamily="34" charset="0"/>
                </a:rPr>
                <a:t>列大小</a:t>
              </a:r>
              <a:r>
                <a:rPr lang="en-US" altLang="zh-CN" sz="2400" b="1" dirty="0">
                  <a:solidFill>
                    <a:schemeClr val="bg2"/>
                  </a:solidFill>
                  <a:latin typeface="Arial" panose="020B0604020202020204" pitchFamily="34" charset="0"/>
                </a:rPr>
                <a:t>];</a:t>
              </a:r>
            </a:p>
          </p:txBody>
        </p:sp>
        <p:sp>
          <p:nvSpPr>
            <p:cNvPr id="20494" name="Rectangle 13"/>
            <p:cNvSpPr>
              <a:spLocks noChangeArrowheads="1"/>
            </p:cNvSpPr>
            <p:nvPr/>
          </p:nvSpPr>
          <p:spPr bwMode="auto">
            <a:xfrm>
              <a:off x="3912" y="2952"/>
              <a:ext cx="1326" cy="297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>
                  <a:solidFill>
                    <a:schemeClr val="bg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zh-CN" altLang="en-US" sz="2400"/>
            </a:p>
          </p:txBody>
        </p:sp>
        <p:sp>
          <p:nvSpPr>
            <p:cNvPr id="20495" name="Rectangle 14"/>
            <p:cNvSpPr>
              <a:spLocks noChangeArrowheads="1"/>
            </p:cNvSpPr>
            <p:nvPr/>
          </p:nvSpPr>
          <p:spPr bwMode="auto">
            <a:xfrm>
              <a:off x="2585" y="2952"/>
              <a:ext cx="1327" cy="297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>
                  <a:solidFill>
                    <a:schemeClr val="bg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zh-CN" altLang="en-US" sz="2400"/>
            </a:p>
          </p:txBody>
        </p:sp>
        <p:sp>
          <p:nvSpPr>
            <p:cNvPr id="20496" name="Rectangle 15"/>
            <p:cNvSpPr>
              <a:spLocks noChangeArrowheads="1"/>
            </p:cNvSpPr>
            <p:nvPr/>
          </p:nvSpPr>
          <p:spPr bwMode="auto">
            <a:xfrm>
              <a:off x="3912" y="2673"/>
              <a:ext cx="1326" cy="279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>
                  <a:solidFill>
                    <a:schemeClr val="bg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zh-CN" altLang="en-US" sz="2400"/>
            </a:p>
          </p:txBody>
        </p:sp>
        <p:sp>
          <p:nvSpPr>
            <p:cNvPr id="20497" name="Rectangle 16"/>
            <p:cNvSpPr>
              <a:spLocks noChangeArrowheads="1"/>
            </p:cNvSpPr>
            <p:nvPr/>
          </p:nvSpPr>
          <p:spPr bwMode="auto">
            <a:xfrm>
              <a:off x="2585" y="2673"/>
              <a:ext cx="1327" cy="279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>
                  <a:solidFill>
                    <a:schemeClr val="bg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zh-CN" altLang="en-US" sz="2400"/>
            </a:p>
          </p:txBody>
        </p:sp>
        <p:sp>
          <p:nvSpPr>
            <p:cNvPr id="20498" name="Rectangle 17"/>
            <p:cNvSpPr>
              <a:spLocks noChangeArrowheads="1"/>
            </p:cNvSpPr>
            <p:nvPr/>
          </p:nvSpPr>
          <p:spPr bwMode="auto">
            <a:xfrm>
              <a:off x="3912" y="2394"/>
              <a:ext cx="1326" cy="279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>
                  <a:solidFill>
                    <a:schemeClr val="bg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zh-CN" altLang="en-US" sz="2400"/>
            </a:p>
          </p:txBody>
        </p:sp>
        <p:sp>
          <p:nvSpPr>
            <p:cNvPr id="20499" name="Rectangle 18"/>
            <p:cNvSpPr>
              <a:spLocks noChangeArrowheads="1"/>
            </p:cNvSpPr>
            <p:nvPr/>
          </p:nvSpPr>
          <p:spPr bwMode="auto">
            <a:xfrm>
              <a:off x="2585" y="2394"/>
              <a:ext cx="1327" cy="279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>
                  <a:solidFill>
                    <a:schemeClr val="bg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zh-CN" altLang="en-US" sz="2400"/>
            </a:p>
          </p:txBody>
        </p:sp>
        <p:sp>
          <p:nvSpPr>
            <p:cNvPr id="20500" name="Rectangle 19"/>
            <p:cNvSpPr>
              <a:spLocks noChangeArrowheads="1"/>
            </p:cNvSpPr>
            <p:nvPr/>
          </p:nvSpPr>
          <p:spPr bwMode="auto">
            <a:xfrm>
              <a:off x="3912" y="2115"/>
              <a:ext cx="1326" cy="279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>
                  <a:solidFill>
                    <a:schemeClr val="bg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zh-CN" altLang="en-US" sz="2400"/>
            </a:p>
          </p:txBody>
        </p:sp>
        <p:sp>
          <p:nvSpPr>
            <p:cNvPr id="20501" name="Rectangle 20"/>
            <p:cNvSpPr>
              <a:spLocks noChangeArrowheads="1"/>
            </p:cNvSpPr>
            <p:nvPr/>
          </p:nvSpPr>
          <p:spPr bwMode="auto">
            <a:xfrm>
              <a:off x="2585" y="2115"/>
              <a:ext cx="1327" cy="279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>
                  <a:solidFill>
                    <a:schemeClr val="bg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zh-CN" altLang="en-US" sz="2400"/>
            </a:p>
          </p:txBody>
        </p:sp>
        <p:sp>
          <p:nvSpPr>
            <p:cNvPr id="20502" name="Line 21"/>
            <p:cNvSpPr>
              <a:spLocks noChangeShapeType="1"/>
            </p:cNvSpPr>
            <p:nvPr/>
          </p:nvSpPr>
          <p:spPr bwMode="auto">
            <a:xfrm>
              <a:off x="2585" y="2115"/>
              <a:ext cx="2653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0503" name="Line 22"/>
            <p:cNvSpPr>
              <a:spLocks noChangeShapeType="1"/>
            </p:cNvSpPr>
            <p:nvPr/>
          </p:nvSpPr>
          <p:spPr bwMode="auto">
            <a:xfrm>
              <a:off x="2585" y="2394"/>
              <a:ext cx="265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0504" name="Line 23"/>
            <p:cNvSpPr>
              <a:spLocks noChangeShapeType="1"/>
            </p:cNvSpPr>
            <p:nvPr/>
          </p:nvSpPr>
          <p:spPr bwMode="auto">
            <a:xfrm>
              <a:off x="2585" y="2673"/>
              <a:ext cx="265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0505" name="Line 24"/>
            <p:cNvSpPr>
              <a:spLocks noChangeShapeType="1"/>
            </p:cNvSpPr>
            <p:nvPr/>
          </p:nvSpPr>
          <p:spPr bwMode="auto">
            <a:xfrm>
              <a:off x="2585" y="2952"/>
              <a:ext cx="265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0506" name="Line 25"/>
            <p:cNvSpPr>
              <a:spLocks noChangeShapeType="1"/>
            </p:cNvSpPr>
            <p:nvPr/>
          </p:nvSpPr>
          <p:spPr bwMode="auto">
            <a:xfrm>
              <a:off x="2585" y="3249"/>
              <a:ext cx="2653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0507" name="Line 26"/>
            <p:cNvSpPr>
              <a:spLocks noChangeShapeType="1"/>
            </p:cNvSpPr>
            <p:nvPr/>
          </p:nvSpPr>
          <p:spPr bwMode="auto">
            <a:xfrm>
              <a:off x="2585" y="2115"/>
              <a:ext cx="0" cy="1134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0508" name="Line 27"/>
            <p:cNvSpPr>
              <a:spLocks noChangeShapeType="1"/>
            </p:cNvSpPr>
            <p:nvPr/>
          </p:nvSpPr>
          <p:spPr bwMode="auto">
            <a:xfrm>
              <a:off x="3912" y="2115"/>
              <a:ext cx="0" cy="113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0509" name="Line 28"/>
            <p:cNvSpPr>
              <a:spLocks noChangeShapeType="1"/>
            </p:cNvSpPr>
            <p:nvPr/>
          </p:nvSpPr>
          <p:spPr bwMode="auto">
            <a:xfrm>
              <a:off x="5238" y="2115"/>
              <a:ext cx="0" cy="1134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0510" name="Text Box 29"/>
            <p:cNvSpPr txBox="1">
              <a:spLocks noChangeArrowheads="1"/>
            </p:cNvSpPr>
            <p:nvPr/>
          </p:nvSpPr>
          <p:spPr bwMode="auto">
            <a:xfrm>
              <a:off x="2836" y="2124"/>
              <a:ext cx="8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CC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>
                  <a:solidFill>
                    <a:schemeClr val="bg2"/>
                  </a:solidFill>
                  <a:latin typeface="Arial" panose="020B0604020202020204" pitchFamily="34" charset="0"/>
                </a:rPr>
                <a:t>num[0][0]</a:t>
              </a:r>
            </a:p>
          </p:txBody>
        </p:sp>
        <p:sp>
          <p:nvSpPr>
            <p:cNvPr id="20511" name="Text Box 30"/>
            <p:cNvSpPr txBox="1">
              <a:spLocks noChangeArrowheads="1"/>
            </p:cNvSpPr>
            <p:nvPr/>
          </p:nvSpPr>
          <p:spPr bwMode="auto">
            <a:xfrm>
              <a:off x="4240" y="2134"/>
              <a:ext cx="84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CC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>
                  <a:solidFill>
                    <a:schemeClr val="bg2"/>
                  </a:solidFill>
                  <a:latin typeface="Arial" panose="020B0604020202020204" pitchFamily="34" charset="0"/>
                </a:rPr>
                <a:t>num[0][1]</a:t>
              </a:r>
            </a:p>
          </p:txBody>
        </p:sp>
        <p:sp>
          <p:nvSpPr>
            <p:cNvPr id="20512" name="Text Box 31"/>
            <p:cNvSpPr txBox="1">
              <a:spLocks noChangeArrowheads="1"/>
            </p:cNvSpPr>
            <p:nvPr/>
          </p:nvSpPr>
          <p:spPr bwMode="auto">
            <a:xfrm>
              <a:off x="2836" y="2407"/>
              <a:ext cx="8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CC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>
                  <a:solidFill>
                    <a:schemeClr val="bg2"/>
                  </a:solidFill>
                  <a:latin typeface="Arial" panose="020B0604020202020204" pitchFamily="34" charset="0"/>
                </a:rPr>
                <a:t>num[1][0]</a:t>
              </a:r>
            </a:p>
          </p:txBody>
        </p:sp>
        <p:sp>
          <p:nvSpPr>
            <p:cNvPr id="20513" name="Text Box 32"/>
            <p:cNvSpPr txBox="1">
              <a:spLocks noChangeArrowheads="1"/>
            </p:cNvSpPr>
            <p:nvPr/>
          </p:nvSpPr>
          <p:spPr bwMode="auto">
            <a:xfrm>
              <a:off x="4242" y="2418"/>
              <a:ext cx="8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CC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>
                  <a:solidFill>
                    <a:schemeClr val="bg2"/>
                  </a:solidFill>
                  <a:latin typeface="Arial" panose="020B0604020202020204" pitchFamily="34" charset="0"/>
                </a:rPr>
                <a:t>num[1][1]</a:t>
              </a:r>
            </a:p>
          </p:txBody>
        </p:sp>
        <p:sp>
          <p:nvSpPr>
            <p:cNvPr id="20514" name="Text Box 33"/>
            <p:cNvSpPr txBox="1">
              <a:spLocks noChangeArrowheads="1"/>
            </p:cNvSpPr>
            <p:nvPr/>
          </p:nvSpPr>
          <p:spPr bwMode="auto">
            <a:xfrm>
              <a:off x="2834" y="2687"/>
              <a:ext cx="84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CC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>
                  <a:solidFill>
                    <a:schemeClr val="bg2"/>
                  </a:solidFill>
                  <a:latin typeface="Arial" panose="020B0604020202020204" pitchFamily="34" charset="0"/>
                </a:rPr>
                <a:t>num[2][0]</a:t>
              </a:r>
            </a:p>
          </p:txBody>
        </p:sp>
        <p:sp>
          <p:nvSpPr>
            <p:cNvPr id="20515" name="Text Box 34"/>
            <p:cNvSpPr txBox="1">
              <a:spLocks noChangeArrowheads="1"/>
            </p:cNvSpPr>
            <p:nvPr/>
          </p:nvSpPr>
          <p:spPr bwMode="auto">
            <a:xfrm>
              <a:off x="4242" y="2703"/>
              <a:ext cx="8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CC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>
                  <a:solidFill>
                    <a:schemeClr val="bg2"/>
                  </a:solidFill>
                  <a:latin typeface="Arial" panose="020B0604020202020204" pitchFamily="34" charset="0"/>
                </a:rPr>
                <a:t>num[2][1]</a:t>
              </a:r>
            </a:p>
          </p:txBody>
        </p:sp>
        <p:sp>
          <p:nvSpPr>
            <p:cNvPr id="20516" name="Text Box 35"/>
            <p:cNvSpPr txBox="1">
              <a:spLocks noChangeArrowheads="1"/>
            </p:cNvSpPr>
            <p:nvPr/>
          </p:nvSpPr>
          <p:spPr bwMode="auto">
            <a:xfrm>
              <a:off x="2836" y="2966"/>
              <a:ext cx="8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CC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>
                  <a:solidFill>
                    <a:schemeClr val="bg2"/>
                  </a:solidFill>
                  <a:latin typeface="Arial" panose="020B0604020202020204" pitchFamily="34" charset="0"/>
                </a:rPr>
                <a:t>num[3][0]</a:t>
              </a:r>
            </a:p>
          </p:txBody>
        </p:sp>
        <p:sp>
          <p:nvSpPr>
            <p:cNvPr id="20517" name="Text Box 36"/>
            <p:cNvSpPr txBox="1">
              <a:spLocks noChangeArrowheads="1"/>
            </p:cNvSpPr>
            <p:nvPr/>
          </p:nvSpPr>
          <p:spPr bwMode="auto">
            <a:xfrm>
              <a:off x="4242" y="2977"/>
              <a:ext cx="8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CC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 dirty="0" err="1">
                  <a:solidFill>
                    <a:schemeClr val="bg2"/>
                  </a:solidFill>
                  <a:latin typeface="Arial" panose="020B0604020202020204" pitchFamily="34" charset="0"/>
                </a:rPr>
                <a:t>num</a:t>
              </a:r>
              <a:r>
                <a:rPr lang="en-US" altLang="zh-CN" sz="2000" b="1" dirty="0">
                  <a:solidFill>
                    <a:schemeClr val="bg2"/>
                  </a:solidFill>
                  <a:latin typeface="Arial" panose="020B0604020202020204" pitchFamily="34" charset="0"/>
                </a:rPr>
                <a:t>[3][1]</a:t>
              </a:r>
            </a:p>
          </p:txBody>
        </p:sp>
      </p:grpSp>
      <p:sp>
        <p:nvSpPr>
          <p:cNvPr id="294949" name="Text Box 37"/>
          <p:cNvSpPr txBox="1">
            <a:spLocks noChangeArrowheads="1"/>
          </p:cNvSpPr>
          <p:nvPr/>
        </p:nvSpPr>
        <p:spPr bwMode="auto">
          <a:xfrm>
            <a:off x="323850" y="4508500"/>
            <a:ext cx="2808288" cy="1562100"/>
          </a:xfrm>
          <a:prstGeom prst="rect">
            <a:avLst/>
          </a:prstGeom>
          <a:noFill/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>
                <a:solidFill>
                  <a:schemeClr val="bg2"/>
                </a:solidFill>
                <a:latin typeface="Arial" panose="020B0604020202020204" pitchFamily="34" charset="0"/>
              </a:rPr>
              <a:t>错误的定义：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solidFill>
                  <a:schemeClr val="bg2"/>
                </a:solidFill>
                <a:latin typeface="Arial" panose="020B0604020202020204" pitchFamily="34" charset="0"/>
              </a:rPr>
              <a:t>int a[3,4],b(3,4);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400" b="1">
                <a:solidFill>
                  <a:schemeClr val="bg2"/>
                </a:solidFill>
                <a:latin typeface="Arial" panose="020B0604020202020204" pitchFamily="34" charset="0"/>
              </a:rPr>
              <a:t>int c[ ][ ],d(3)(4);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2949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2949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2949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294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8" dur="80"/>
                                        <p:tgtEl>
                                          <p:spTgt spid="2949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9" dur="80"/>
                                        <p:tgtEl>
                                          <p:spTgt spid="2949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80"/>
                                        <p:tgtEl>
                                          <p:spTgt spid="2949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5" dur="1000"/>
                                        <p:tgtEl>
                                          <p:spTgt spid="294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94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1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3" dur="80"/>
                                        <p:tgtEl>
                                          <p:spTgt spid="2949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4" dur="80"/>
                                        <p:tgtEl>
                                          <p:spTgt spid="2949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80"/>
                                        <p:tgtEl>
                                          <p:spTgt spid="2949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949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949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294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4915" grpId="0" animBg="1"/>
      <p:bldP spid="294916" grpId="0" animBg="1"/>
      <p:bldP spid="294917" grpId="0" animBg="1"/>
      <p:bldP spid="294918" grpId="0" animBg="1"/>
      <p:bldP spid="294919" grpId="0" animBg="1"/>
      <p:bldP spid="294920" grpId="0" animBg="1"/>
      <p:bldP spid="29494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Text Box 2"/>
          <p:cNvSpPr txBox="1">
            <a:spLocks noChangeArrowheads="1"/>
          </p:cNvSpPr>
          <p:nvPr/>
        </p:nvSpPr>
        <p:spPr bwMode="auto">
          <a:xfrm>
            <a:off x="1331913" y="3068638"/>
            <a:ext cx="3371850" cy="588962"/>
          </a:xfrm>
          <a:prstGeom prst="rect">
            <a:avLst/>
          </a:prstGeom>
          <a:solidFill>
            <a:srgbClr val="FFCC99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3200" b="1">
                <a:solidFill>
                  <a:schemeClr val="bg2"/>
                </a:solidFill>
                <a:latin typeface="Courier New" panose="02070309020205020404" pitchFamily="49" charset="0"/>
              </a:rPr>
              <a:t>int  a[2][3];</a:t>
            </a:r>
          </a:p>
        </p:txBody>
      </p:sp>
      <p:grpSp>
        <p:nvGrpSpPr>
          <p:cNvPr id="295939" name="Group 3"/>
          <p:cNvGrpSpPr>
            <a:grpSpLocks/>
          </p:cNvGrpSpPr>
          <p:nvPr/>
        </p:nvGrpSpPr>
        <p:grpSpPr bwMode="auto">
          <a:xfrm>
            <a:off x="395288" y="3860800"/>
            <a:ext cx="762000" cy="2016125"/>
            <a:chOff x="2112" y="2352"/>
            <a:chExt cx="480" cy="1344"/>
          </a:xfrm>
        </p:grpSpPr>
        <p:sp>
          <p:nvSpPr>
            <p:cNvPr id="21945" name="Text Box 4"/>
            <p:cNvSpPr txBox="1">
              <a:spLocks noChangeArrowheads="1"/>
            </p:cNvSpPr>
            <p:nvPr/>
          </p:nvSpPr>
          <p:spPr bwMode="auto">
            <a:xfrm>
              <a:off x="2112" y="2482"/>
              <a:ext cx="462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99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600" b="1">
                  <a:solidFill>
                    <a:srgbClr val="FF0000"/>
                  </a:solidFill>
                </a:rPr>
                <a:t>a[0]</a:t>
              </a:r>
            </a:p>
          </p:txBody>
        </p:sp>
        <p:sp>
          <p:nvSpPr>
            <p:cNvPr id="21946" name="Text Box 5"/>
            <p:cNvSpPr txBox="1">
              <a:spLocks noChangeArrowheads="1"/>
            </p:cNvSpPr>
            <p:nvPr/>
          </p:nvSpPr>
          <p:spPr bwMode="auto">
            <a:xfrm>
              <a:off x="2112" y="3145"/>
              <a:ext cx="462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99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600" b="1">
                  <a:solidFill>
                    <a:srgbClr val="FF0000"/>
                  </a:solidFill>
                </a:rPr>
                <a:t>a[1]</a:t>
              </a:r>
            </a:p>
          </p:txBody>
        </p:sp>
        <p:sp>
          <p:nvSpPr>
            <p:cNvPr id="21947" name="Rectangle 6"/>
            <p:cNvSpPr>
              <a:spLocks noChangeArrowheads="1"/>
            </p:cNvSpPr>
            <p:nvPr/>
          </p:nvSpPr>
          <p:spPr bwMode="auto">
            <a:xfrm>
              <a:off x="2112" y="2352"/>
              <a:ext cx="480" cy="13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80"/>
                  </a:solidFill>
                  <a:prstDash val="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1948" name="Line 7"/>
            <p:cNvSpPr>
              <a:spLocks noChangeShapeType="1"/>
            </p:cNvSpPr>
            <p:nvPr/>
          </p:nvSpPr>
          <p:spPr bwMode="auto">
            <a:xfrm>
              <a:off x="2136" y="3000"/>
              <a:ext cx="432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000080"/>
                  </a:solidFill>
                  <a:prstDash val="dash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95944" name="Text Box 8"/>
          <p:cNvSpPr txBox="1">
            <a:spLocks noChangeArrowheads="1"/>
          </p:cNvSpPr>
          <p:nvPr/>
        </p:nvSpPr>
        <p:spPr bwMode="auto">
          <a:xfrm>
            <a:off x="1209675" y="5676900"/>
            <a:ext cx="11176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600" b="1">
                <a:solidFill>
                  <a:schemeClr val="hlink"/>
                </a:solidFill>
              </a:rPr>
              <a:t>a[1][0]</a:t>
            </a:r>
          </a:p>
        </p:txBody>
      </p:sp>
      <p:sp>
        <p:nvSpPr>
          <p:cNvPr id="295945" name="Text Box 9"/>
          <p:cNvSpPr txBox="1">
            <a:spLocks noChangeArrowheads="1"/>
          </p:cNvSpPr>
          <p:nvPr/>
        </p:nvSpPr>
        <p:spPr bwMode="auto">
          <a:xfrm>
            <a:off x="2476500" y="5661025"/>
            <a:ext cx="11176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600" b="1">
                <a:solidFill>
                  <a:schemeClr val="hlink"/>
                </a:solidFill>
              </a:rPr>
              <a:t>a[1][1]</a:t>
            </a:r>
          </a:p>
        </p:txBody>
      </p:sp>
      <p:sp>
        <p:nvSpPr>
          <p:cNvPr id="295946" name="Text Box 10"/>
          <p:cNvSpPr txBox="1">
            <a:spLocks noChangeArrowheads="1"/>
          </p:cNvSpPr>
          <p:nvPr/>
        </p:nvSpPr>
        <p:spPr bwMode="auto">
          <a:xfrm>
            <a:off x="3802063" y="5662613"/>
            <a:ext cx="11176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600" b="1">
                <a:solidFill>
                  <a:schemeClr val="hlink"/>
                </a:solidFill>
              </a:rPr>
              <a:t>a[1][2]</a:t>
            </a:r>
          </a:p>
        </p:txBody>
      </p:sp>
      <p:sp>
        <p:nvSpPr>
          <p:cNvPr id="295947" name="Text Box 11"/>
          <p:cNvSpPr txBox="1">
            <a:spLocks noChangeArrowheads="1"/>
          </p:cNvSpPr>
          <p:nvPr/>
        </p:nvSpPr>
        <p:spPr bwMode="auto">
          <a:xfrm>
            <a:off x="1150938" y="3617913"/>
            <a:ext cx="11176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600" b="1">
                <a:solidFill>
                  <a:schemeClr val="hlink"/>
                </a:solidFill>
              </a:rPr>
              <a:t>a[0][0]</a:t>
            </a:r>
          </a:p>
        </p:txBody>
      </p:sp>
      <p:sp>
        <p:nvSpPr>
          <p:cNvPr id="295948" name="Text Box 12"/>
          <p:cNvSpPr txBox="1">
            <a:spLocks noChangeArrowheads="1"/>
          </p:cNvSpPr>
          <p:nvPr/>
        </p:nvSpPr>
        <p:spPr bwMode="auto">
          <a:xfrm>
            <a:off x="2392363" y="3587750"/>
            <a:ext cx="11176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600" b="1">
                <a:solidFill>
                  <a:schemeClr val="hlink"/>
                </a:solidFill>
              </a:rPr>
              <a:t>a[0][1]</a:t>
            </a:r>
          </a:p>
        </p:txBody>
      </p:sp>
      <p:sp>
        <p:nvSpPr>
          <p:cNvPr id="295949" name="Text Box 13"/>
          <p:cNvSpPr txBox="1">
            <a:spLocks noChangeArrowheads="1"/>
          </p:cNvSpPr>
          <p:nvPr/>
        </p:nvSpPr>
        <p:spPr bwMode="auto">
          <a:xfrm>
            <a:off x="3729038" y="3548063"/>
            <a:ext cx="1214437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600" b="1">
                <a:solidFill>
                  <a:schemeClr val="hlink"/>
                </a:solidFill>
              </a:rPr>
              <a:t>a[0][2]</a:t>
            </a:r>
          </a:p>
        </p:txBody>
      </p:sp>
      <p:sp>
        <p:nvSpPr>
          <p:cNvPr id="295950" name="Text Box 14"/>
          <p:cNvSpPr txBox="1">
            <a:spLocks noChangeArrowheads="1"/>
          </p:cNvSpPr>
          <p:nvPr/>
        </p:nvSpPr>
        <p:spPr bwMode="auto">
          <a:xfrm>
            <a:off x="395288" y="1196975"/>
            <a:ext cx="5616575" cy="1862138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877888" indent="-420688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220788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28775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5000"/>
              </a:lnSpc>
              <a:spcBef>
                <a:spcPct val="10000"/>
              </a:spcBef>
              <a:buClr>
                <a:srgbClr val="CCCCFF"/>
              </a:buClr>
              <a:buFont typeface="Monotype Sorts" charset="2"/>
              <a:buNone/>
            </a:pPr>
            <a:r>
              <a:rPr kumimoji="1" lang="zh-CN" altLang="en-US" sz="2600" b="1"/>
              <a:t>二维数组元素在内存中的</a:t>
            </a:r>
            <a:r>
              <a:rPr kumimoji="1" lang="zh-CN" altLang="en-US" sz="2600" b="1">
                <a:solidFill>
                  <a:schemeClr val="hlink"/>
                </a:solidFill>
              </a:rPr>
              <a:t>存放顺序</a:t>
            </a:r>
            <a:r>
              <a:rPr kumimoji="1" lang="zh-CN" altLang="en-US" sz="2600" b="1"/>
              <a:t>：</a:t>
            </a:r>
          </a:p>
          <a:p>
            <a:pPr eaLnBrk="1" hangingPunct="1">
              <a:lnSpc>
                <a:spcPct val="105000"/>
              </a:lnSpc>
              <a:spcBef>
                <a:spcPct val="10000"/>
              </a:spcBef>
              <a:buClr>
                <a:srgbClr val="CCCCFF"/>
              </a:buClr>
              <a:buFont typeface="Monotype Sorts" charset="2"/>
              <a:buNone/>
            </a:pPr>
            <a:r>
              <a:rPr lang="zh-CN" altLang="en-US" sz="2600" b="1">
                <a:solidFill>
                  <a:srgbClr val="FF0000"/>
                </a:solidFill>
                <a:latin typeface="Arial" panose="020B0604020202020204" pitchFamily="34" charset="0"/>
              </a:rPr>
              <a:t>先按行存放，再按列存放</a:t>
            </a:r>
            <a:r>
              <a:rPr kumimoji="1" lang="zh-CN" altLang="en-US" sz="2600" b="1">
                <a:solidFill>
                  <a:srgbClr val="FF0000"/>
                </a:solidFill>
              </a:rPr>
              <a:t>，即</a:t>
            </a:r>
          </a:p>
          <a:p>
            <a:pPr lvl="1" eaLnBrk="1" hangingPunct="1">
              <a:lnSpc>
                <a:spcPct val="105000"/>
              </a:lnSpc>
              <a:spcBef>
                <a:spcPct val="10000"/>
              </a:spcBef>
              <a:buClr>
                <a:srgbClr val="0000FF"/>
              </a:buClr>
              <a:buSzPct val="90000"/>
              <a:buFont typeface="Wingdings" panose="05000000000000000000" pitchFamily="2" charset="2"/>
              <a:buChar char="Ø"/>
            </a:pPr>
            <a:r>
              <a:rPr kumimoji="1" lang="zh-CN" altLang="en-US" sz="2600" b="1"/>
              <a:t>先顺序存放第</a:t>
            </a:r>
            <a:r>
              <a:rPr kumimoji="1" lang="en-US" altLang="zh-CN" sz="2600" b="1"/>
              <a:t>0</a:t>
            </a:r>
            <a:r>
              <a:rPr kumimoji="1" lang="zh-CN" altLang="en-US" sz="2600" b="1"/>
              <a:t>行的元素</a:t>
            </a:r>
          </a:p>
          <a:p>
            <a:pPr lvl="1" eaLnBrk="1" hangingPunct="1">
              <a:lnSpc>
                <a:spcPct val="105000"/>
              </a:lnSpc>
              <a:spcBef>
                <a:spcPct val="10000"/>
              </a:spcBef>
              <a:buClr>
                <a:srgbClr val="0000FF"/>
              </a:buClr>
              <a:buSzPct val="90000"/>
              <a:buFont typeface="Wingdings" panose="05000000000000000000" pitchFamily="2" charset="2"/>
              <a:buChar char="Ø"/>
            </a:pPr>
            <a:r>
              <a:rPr kumimoji="1" lang="zh-CN" altLang="en-US" sz="2600" b="1"/>
              <a:t>再存放第</a:t>
            </a:r>
            <a:r>
              <a:rPr kumimoji="1" lang="en-US" altLang="zh-CN" sz="2600" b="1"/>
              <a:t>1</a:t>
            </a:r>
            <a:r>
              <a:rPr kumimoji="1" lang="zh-CN" altLang="en-US" sz="2600" b="1"/>
              <a:t>行的元素，</a:t>
            </a:r>
            <a:r>
              <a:rPr kumimoji="1" lang="en-US" altLang="zh-CN" sz="2600" b="1"/>
              <a:t>…</a:t>
            </a:r>
          </a:p>
        </p:txBody>
      </p:sp>
      <p:sp>
        <p:nvSpPr>
          <p:cNvPr id="295951" name="Text Box 15"/>
          <p:cNvSpPr txBox="1">
            <a:spLocks noChangeArrowheads="1"/>
          </p:cNvSpPr>
          <p:nvPr/>
        </p:nvSpPr>
        <p:spPr bwMode="auto">
          <a:xfrm>
            <a:off x="7740650" y="1906588"/>
            <a:ext cx="1052513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5000"/>
              </a:lnSpc>
              <a:spcBef>
                <a:spcPct val="5000"/>
              </a:spcBef>
            </a:pPr>
            <a:r>
              <a:rPr kumimoji="1" lang="en-US" altLang="zh-CN" sz="2000" b="1">
                <a:solidFill>
                  <a:schemeClr val="hlink"/>
                </a:solidFill>
              </a:rPr>
              <a:t>a[0][0]</a:t>
            </a:r>
          </a:p>
          <a:p>
            <a:pPr eaLnBrk="1" hangingPunct="1">
              <a:lnSpc>
                <a:spcPct val="95000"/>
              </a:lnSpc>
              <a:spcBef>
                <a:spcPct val="5000"/>
              </a:spcBef>
            </a:pPr>
            <a:endParaRPr kumimoji="1" lang="en-US" altLang="zh-CN" sz="2000" b="1">
              <a:solidFill>
                <a:schemeClr val="hlink"/>
              </a:solidFill>
            </a:endParaRPr>
          </a:p>
          <a:p>
            <a:pPr eaLnBrk="1" hangingPunct="1">
              <a:lnSpc>
                <a:spcPct val="95000"/>
              </a:lnSpc>
              <a:spcBef>
                <a:spcPct val="5000"/>
              </a:spcBef>
            </a:pPr>
            <a:r>
              <a:rPr kumimoji="1" lang="en-US" altLang="zh-CN" sz="2000" b="1">
                <a:solidFill>
                  <a:schemeClr val="hlink"/>
                </a:solidFill>
              </a:rPr>
              <a:t>a[0][1]</a:t>
            </a:r>
          </a:p>
          <a:p>
            <a:pPr eaLnBrk="1" hangingPunct="1">
              <a:lnSpc>
                <a:spcPct val="95000"/>
              </a:lnSpc>
              <a:spcBef>
                <a:spcPct val="5000"/>
              </a:spcBef>
            </a:pPr>
            <a:endParaRPr kumimoji="1" lang="en-US" altLang="zh-CN" sz="2000" b="1">
              <a:solidFill>
                <a:schemeClr val="hlink"/>
              </a:solidFill>
            </a:endParaRPr>
          </a:p>
          <a:p>
            <a:pPr eaLnBrk="1" hangingPunct="1">
              <a:lnSpc>
                <a:spcPct val="95000"/>
              </a:lnSpc>
              <a:spcBef>
                <a:spcPct val="5000"/>
              </a:spcBef>
            </a:pPr>
            <a:r>
              <a:rPr kumimoji="1" lang="en-US" altLang="zh-CN" sz="2000" b="1">
                <a:solidFill>
                  <a:schemeClr val="hlink"/>
                </a:solidFill>
              </a:rPr>
              <a:t>a[0][2]</a:t>
            </a:r>
          </a:p>
          <a:p>
            <a:pPr eaLnBrk="1" hangingPunct="1">
              <a:lnSpc>
                <a:spcPct val="95000"/>
              </a:lnSpc>
              <a:spcBef>
                <a:spcPct val="5000"/>
              </a:spcBef>
            </a:pPr>
            <a:endParaRPr kumimoji="1" lang="en-US" altLang="zh-CN" sz="2000" b="1">
              <a:solidFill>
                <a:schemeClr val="hlink"/>
              </a:solidFill>
            </a:endParaRPr>
          </a:p>
          <a:p>
            <a:pPr eaLnBrk="1" hangingPunct="1">
              <a:lnSpc>
                <a:spcPct val="95000"/>
              </a:lnSpc>
              <a:spcBef>
                <a:spcPct val="5000"/>
              </a:spcBef>
            </a:pPr>
            <a:r>
              <a:rPr kumimoji="1" lang="en-US" altLang="zh-CN" sz="2000" b="1">
                <a:solidFill>
                  <a:schemeClr val="hlink"/>
                </a:solidFill>
              </a:rPr>
              <a:t>a[1][0]</a:t>
            </a:r>
          </a:p>
          <a:p>
            <a:pPr eaLnBrk="1" hangingPunct="1">
              <a:lnSpc>
                <a:spcPct val="95000"/>
              </a:lnSpc>
              <a:spcBef>
                <a:spcPct val="5000"/>
              </a:spcBef>
            </a:pPr>
            <a:endParaRPr kumimoji="1" lang="en-US" altLang="zh-CN" sz="2000" b="1">
              <a:solidFill>
                <a:schemeClr val="hlink"/>
              </a:solidFill>
            </a:endParaRPr>
          </a:p>
          <a:p>
            <a:pPr eaLnBrk="1" hangingPunct="1">
              <a:lnSpc>
                <a:spcPct val="95000"/>
              </a:lnSpc>
              <a:spcBef>
                <a:spcPct val="5000"/>
              </a:spcBef>
            </a:pPr>
            <a:r>
              <a:rPr kumimoji="1" lang="en-US" altLang="zh-CN" sz="2000" b="1">
                <a:solidFill>
                  <a:schemeClr val="hlink"/>
                </a:solidFill>
              </a:rPr>
              <a:t>a[1][1]</a:t>
            </a:r>
          </a:p>
          <a:p>
            <a:pPr eaLnBrk="1" hangingPunct="1">
              <a:lnSpc>
                <a:spcPct val="95000"/>
              </a:lnSpc>
              <a:spcBef>
                <a:spcPct val="5000"/>
              </a:spcBef>
            </a:pPr>
            <a:endParaRPr kumimoji="1" lang="en-US" altLang="zh-CN" sz="2000" b="1">
              <a:solidFill>
                <a:schemeClr val="hlink"/>
              </a:solidFill>
            </a:endParaRPr>
          </a:p>
          <a:p>
            <a:pPr eaLnBrk="1" hangingPunct="1">
              <a:lnSpc>
                <a:spcPct val="95000"/>
              </a:lnSpc>
              <a:spcBef>
                <a:spcPct val="5000"/>
              </a:spcBef>
            </a:pPr>
            <a:r>
              <a:rPr kumimoji="1" lang="en-US" altLang="zh-CN" sz="2000" b="1">
                <a:solidFill>
                  <a:schemeClr val="hlink"/>
                </a:solidFill>
              </a:rPr>
              <a:t>a[1][2]</a:t>
            </a:r>
          </a:p>
        </p:txBody>
      </p:sp>
      <p:grpSp>
        <p:nvGrpSpPr>
          <p:cNvPr id="295952" name="Group 16"/>
          <p:cNvGrpSpPr>
            <a:grpSpLocks/>
          </p:cNvGrpSpPr>
          <p:nvPr/>
        </p:nvGrpSpPr>
        <p:grpSpPr bwMode="auto">
          <a:xfrm>
            <a:off x="6732588" y="1735138"/>
            <a:ext cx="914400" cy="4286250"/>
            <a:chOff x="4241" y="1093"/>
            <a:chExt cx="576" cy="2700"/>
          </a:xfrm>
        </p:grpSpPr>
        <p:sp>
          <p:nvSpPr>
            <p:cNvPr id="21938" name="Rectangle 17"/>
            <p:cNvSpPr>
              <a:spLocks noChangeArrowheads="1"/>
            </p:cNvSpPr>
            <p:nvPr/>
          </p:nvSpPr>
          <p:spPr bwMode="auto">
            <a:xfrm>
              <a:off x="4241" y="1489"/>
              <a:ext cx="576" cy="417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1939" name="Rectangle 18"/>
            <p:cNvSpPr>
              <a:spLocks noChangeArrowheads="1"/>
            </p:cNvSpPr>
            <p:nvPr/>
          </p:nvSpPr>
          <p:spPr bwMode="auto">
            <a:xfrm>
              <a:off x="4241" y="1876"/>
              <a:ext cx="576" cy="393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1940" name="Rectangle 19"/>
            <p:cNvSpPr>
              <a:spLocks noChangeArrowheads="1"/>
            </p:cNvSpPr>
            <p:nvPr/>
          </p:nvSpPr>
          <p:spPr bwMode="auto">
            <a:xfrm>
              <a:off x="4241" y="2263"/>
              <a:ext cx="576" cy="369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1941" name="Rectangle 20"/>
            <p:cNvSpPr>
              <a:spLocks noChangeArrowheads="1"/>
            </p:cNvSpPr>
            <p:nvPr/>
          </p:nvSpPr>
          <p:spPr bwMode="auto">
            <a:xfrm>
              <a:off x="4241" y="2632"/>
              <a:ext cx="576" cy="390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1942" name="Rectangle 21"/>
            <p:cNvSpPr>
              <a:spLocks noChangeArrowheads="1"/>
            </p:cNvSpPr>
            <p:nvPr/>
          </p:nvSpPr>
          <p:spPr bwMode="auto">
            <a:xfrm>
              <a:off x="4241" y="1093"/>
              <a:ext cx="576" cy="396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1943" name="Rectangle 22"/>
            <p:cNvSpPr>
              <a:spLocks noChangeArrowheads="1"/>
            </p:cNvSpPr>
            <p:nvPr/>
          </p:nvSpPr>
          <p:spPr bwMode="auto">
            <a:xfrm>
              <a:off x="4241" y="3430"/>
              <a:ext cx="576" cy="363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1944" name="Rectangle 23"/>
            <p:cNvSpPr>
              <a:spLocks noChangeArrowheads="1"/>
            </p:cNvSpPr>
            <p:nvPr/>
          </p:nvSpPr>
          <p:spPr bwMode="auto">
            <a:xfrm>
              <a:off x="4241" y="3019"/>
              <a:ext cx="576" cy="411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295960" name="Group 24"/>
          <p:cNvGrpSpPr>
            <a:grpSpLocks/>
          </p:cNvGrpSpPr>
          <p:nvPr/>
        </p:nvGrpSpPr>
        <p:grpSpPr bwMode="auto">
          <a:xfrm>
            <a:off x="1568450" y="4043363"/>
            <a:ext cx="495300" cy="882650"/>
            <a:chOff x="4368" y="0"/>
            <a:chExt cx="1392" cy="1559"/>
          </a:xfrm>
        </p:grpSpPr>
        <p:grpSp>
          <p:nvGrpSpPr>
            <p:cNvPr id="21904" name="Group 25"/>
            <p:cNvGrpSpPr>
              <a:grpSpLocks/>
            </p:cNvGrpSpPr>
            <p:nvPr/>
          </p:nvGrpSpPr>
          <p:grpSpPr bwMode="auto">
            <a:xfrm>
              <a:off x="4368" y="0"/>
              <a:ext cx="1392" cy="1056"/>
              <a:chOff x="4368" y="2016"/>
              <a:chExt cx="1072" cy="1344"/>
            </a:xfrm>
          </p:grpSpPr>
          <p:sp>
            <p:nvSpPr>
              <p:cNvPr id="21906" name="Freeform 26"/>
              <p:cNvSpPr>
                <a:spLocks/>
              </p:cNvSpPr>
              <p:nvPr/>
            </p:nvSpPr>
            <p:spPr bwMode="auto">
              <a:xfrm>
                <a:off x="4457" y="2460"/>
                <a:ext cx="897" cy="829"/>
              </a:xfrm>
              <a:custGeom>
                <a:avLst/>
                <a:gdLst>
                  <a:gd name="T0" fmla="*/ 445 w 897"/>
                  <a:gd name="T1" fmla="*/ 0 h 829"/>
                  <a:gd name="T2" fmla="*/ 897 w 897"/>
                  <a:gd name="T3" fmla="*/ 293 h 829"/>
                  <a:gd name="T4" fmla="*/ 897 w 897"/>
                  <a:gd name="T5" fmla="*/ 829 h 829"/>
                  <a:gd name="T6" fmla="*/ 601 w 897"/>
                  <a:gd name="T7" fmla="*/ 829 h 829"/>
                  <a:gd name="T8" fmla="*/ 296 w 897"/>
                  <a:gd name="T9" fmla="*/ 829 h 829"/>
                  <a:gd name="T10" fmla="*/ 0 w 897"/>
                  <a:gd name="T11" fmla="*/ 829 h 829"/>
                  <a:gd name="T12" fmla="*/ 0 w 897"/>
                  <a:gd name="T13" fmla="*/ 293 h 829"/>
                  <a:gd name="T14" fmla="*/ 445 w 897"/>
                  <a:gd name="T15" fmla="*/ 0 h 829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897" h="829">
                    <a:moveTo>
                      <a:pt x="445" y="0"/>
                    </a:moveTo>
                    <a:lnTo>
                      <a:pt x="897" y="293"/>
                    </a:lnTo>
                    <a:lnTo>
                      <a:pt x="897" y="829"/>
                    </a:lnTo>
                    <a:lnTo>
                      <a:pt x="601" y="829"/>
                    </a:lnTo>
                    <a:lnTo>
                      <a:pt x="296" y="829"/>
                    </a:lnTo>
                    <a:lnTo>
                      <a:pt x="0" y="829"/>
                    </a:lnTo>
                    <a:lnTo>
                      <a:pt x="0" y="293"/>
                    </a:lnTo>
                    <a:lnTo>
                      <a:pt x="445" y="0"/>
                    </a:lnTo>
                    <a:close/>
                  </a:path>
                </a:pathLst>
              </a:custGeom>
              <a:solidFill>
                <a:srgbClr val="9933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907" name="Freeform 27"/>
              <p:cNvSpPr>
                <a:spLocks/>
              </p:cNvSpPr>
              <p:nvPr/>
            </p:nvSpPr>
            <p:spPr bwMode="auto">
              <a:xfrm>
                <a:off x="4368" y="2462"/>
                <a:ext cx="416" cy="288"/>
              </a:xfrm>
              <a:custGeom>
                <a:avLst/>
                <a:gdLst>
                  <a:gd name="T0" fmla="*/ 0 w 416"/>
                  <a:gd name="T1" fmla="*/ 288 h 288"/>
                  <a:gd name="T2" fmla="*/ 416 w 416"/>
                  <a:gd name="T3" fmla="*/ 32 h 288"/>
                  <a:gd name="T4" fmla="*/ 416 w 416"/>
                  <a:gd name="T5" fmla="*/ 27 h 288"/>
                  <a:gd name="T6" fmla="*/ 416 w 416"/>
                  <a:gd name="T7" fmla="*/ 19 h 288"/>
                  <a:gd name="T8" fmla="*/ 416 w 416"/>
                  <a:gd name="T9" fmla="*/ 9 h 288"/>
                  <a:gd name="T10" fmla="*/ 416 w 416"/>
                  <a:gd name="T11" fmla="*/ 0 h 288"/>
                  <a:gd name="T12" fmla="*/ 0 w 416"/>
                  <a:gd name="T13" fmla="*/ 254 h 288"/>
                  <a:gd name="T14" fmla="*/ 0 w 416"/>
                  <a:gd name="T15" fmla="*/ 288 h 28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416" h="288">
                    <a:moveTo>
                      <a:pt x="0" y="288"/>
                    </a:moveTo>
                    <a:lnTo>
                      <a:pt x="416" y="32"/>
                    </a:lnTo>
                    <a:lnTo>
                      <a:pt x="416" y="27"/>
                    </a:lnTo>
                    <a:lnTo>
                      <a:pt x="416" y="19"/>
                    </a:lnTo>
                    <a:lnTo>
                      <a:pt x="416" y="9"/>
                    </a:lnTo>
                    <a:lnTo>
                      <a:pt x="416" y="0"/>
                    </a:lnTo>
                    <a:lnTo>
                      <a:pt x="0" y="254"/>
                    </a:lnTo>
                    <a:lnTo>
                      <a:pt x="0" y="28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908" name="Rectangle 28"/>
              <p:cNvSpPr>
                <a:spLocks noChangeArrowheads="1"/>
              </p:cNvSpPr>
              <p:nvPr/>
            </p:nvSpPr>
            <p:spPr bwMode="auto">
              <a:xfrm>
                <a:off x="4457" y="3330"/>
                <a:ext cx="897" cy="3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1909" name="Freeform 29"/>
              <p:cNvSpPr>
                <a:spLocks/>
              </p:cNvSpPr>
              <p:nvPr/>
            </p:nvSpPr>
            <p:spPr bwMode="auto">
              <a:xfrm>
                <a:off x="4786" y="2171"/>
                <a:ext cx="242" cy="327"/>
              </a:xfrm>
              <a:custGeom>
                <a:avLst/>
                <a:gdLst>
                  <a:gd name="T0" fmla="*/ 242 w 242"/>
                  <a:gd name="T1" fmla="*/ 327 h 327"/>
                  <a:gd name="T2" fmla="*/ 242 w 242"/>
                  <a:gd name="T3" fmla="*/ 0 h 327"/>
                  <a:gd name="T4" fmla="*/ 0 w 242"/>
                  <a:gd name="T5" fmla="*/ 0 h 327"/>
                  <a:gd name="T6" fmla="*/ 0 w 242"/>
                  <a:gd name="T7" fmla="*/ 321 h 327"/>
                  <a:gd name="T8" fmla="*/ 116 w 242"/>
                  <a:gd name="T9" fmla="*/ 240 h 327"/>
                  <a:gd name="T10" fmla="*/ 242 w 242"/>
                  <a:gd name="T11" fmla="*/ 327 h 32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42" h="327">
                    <a:moveTo>
                      <a:pt x="242" y="327"/>
                    </a:moveTo>
                    <a:lnTo>
                      <a:pt x="242" y="0"/>
                    </a:lnTo>
                    <a:lnTo>
                      <a:pt x="0" y="0"/>
                    </a:lnTo>
                    <a:lnTo>
                      <a:pt x="0" y="321"/>
                    </a:lnTo>
                    <a:lnTo>
                      <a:pt x="116" y="240"/>
                    </a:lnTo>
                    <a:lnTo>
                      <a:pt x="242" y="32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910" name="Freeform 30"/>
              <p:cNvSpPr>
                <a:spLocks/>
              </p:cNvSpPr>
              <p:nvPr/>
            </p:nvSpPr>
            <p:spPr bwMode="auto">
              <a:xfrm>
                <a:off x="4721" y="2016"/>
                <a:ext cx="361" cy="126"/>
              </a:xfrm>
              <a:custGeom>
                <a:avLst/>
                <a:gdLst>
                  <a:gd name="T0" fmla="*/ 181 w 361"/>
                  <a:gd name="T1" fmla="*/ 0 h 126"/>
                  <a:gd name="T2" fmla="*/ 0 w 361"/>
                  <a:gd name="T3" fmla="*/ 126 h 126"/>
                  <a:gd name="T4" fmla="*/ 361 w 361"/>
                  <a:gd name="T5" fmla="*/ 126 h 126"/>
                  <a:gd name="T6" fmla="*/ 181 w 361"/>
                  <a:gd name="T7" fmla="*/ 0 h 126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61" h="126">
                    <a:moveTo>
                      <a:pt x="181" y="0"/>
                    </a:moveTo>
                    <a:lnTo>
                      <a:pt x="0" y="126"/>
                    </a:lnTo>
                    <a:lnTo>
                      <a:pt x="361" y="126"/>
                    </a:lnTo>
                    <a:lnTo>
                      <a:pt x="18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911" name="Freeform 31"/>
              <p:cNvSpPr>
                <a:spLocks/>
              </p:cNvSpPr>
              <p:nvPr/>
            </p:nvSpPr>
            <p:spPr bwMode="auto">
              <a:xfrm>
                <a:off x="5027" y="2467"/>
                <a:ext cx="413" cy="287"/>
              </a:xfrm>
              <a:custGeom>
                <a:avLst/>
                <a:gdLst>
                  <a:gd name="T0" fmla="*/ 413 w 413"/>
                  <a:gd name="T1" fmla="*/ 287 h 287"/>
                  <a:gd name="T2" fmla="*/ 0 w 413"/>
                  <a:gd name="T3" fmla="*/ 31 h 287"/>
                  <a:gd name="T4" fmla="*/ 0 w 413"/>
                  <a:gd name="T5" fmla="*/ 25 h 287"/>
                  <a:gd name="T6" fmla="*/ 0 w 413"/>
                  <a:gd name="T7" fmla="*/ 17 h 287"/>
                  <a:gd name="T8" fmla="*/ 0 w 413"/>
                  <a:gd name="T9" fmla="*/ 9 h 287"/>
                  <a:gd name="T10" fmla="*/ 0 w 413"/>
                  <a:gd name="T11" fmla="*/ 0 h 287"/>
                  <a:gd name="T12" fmla="*/ 413 w 413"/>
                  <a:gd name="T13" fmla="*/ 253 h 287"/>
                  <a:gd name="T14" fmla="*/ 413 w 413"/>
                  <a:gd name="T15" fmla="*/ 287 h 28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413" h="287">
                    <a:moveTo>
                      <a:pt x="413" y="287"/>
                    </a:moveTo>
                    <a:lnTo>
                      <a:pt x="0" y="31"/>
                    </a:lnTo>
                    <a:lnTo>
                      <a:pt x="0" y="25"/>
                    </a:lnTo>
                    <a:lnTo>
                      <a:pt x="0" y="17"/>
                    </a:lnTo>
                    <a:lnTo>
                      <a:pt x="0" y="9"/>
                    </a:lnTo>
                    <a:lnTo>
                      <a:pt x="0" y="0"/>
                    </a:lnTo>
                    <a:lnTo>
                      <a:pt x="413" y="253"/>
                    </a:lnTo>
                    <a:lnTo>
                      <a:pt x="413" y="28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912" name="Freeform 32"/>
              <p:cNvSpPr>
                <a:spLocks/>
              </p:cNvSpPr>
              <p:nvPr/>
            </p:nvSpPr>
            <p:spPr bwMode="auto">
              <a:xfrm>
                <a:off x="4840" y="2209"/>
                <a:ext cx="127" cy="164"/>
              </a:xfrm>
              <a:custGeom>
                <a:avLst/>
                <a:gdLst>
                  <a:gd name="T0" fmla="*/ 65 w 127"/>
                  <a:gd name="T1" fmla="*/ 0 h 164"/>
                  <a:gd name="T2" fmla="*/ 51 w 127"/>
                  <a:gd name="T3" fmla="*/ 1 h 164"/>
                  <a:gd name="T4" fmla="*/ 38 w 127"/>
                  <a:gd name="T5" fmla="*/ 6 h 164"/>
                  <a:gd name="T6" fmla="*/ 27 w 127"/>
                  <a:gd name="T7" fmla="*/ 13 h 164"/>
                  <a:gd name="T8" fmla="*/ 17 w 127"/>
                  <a:gd name="T9" fmla="*/ 20 h 164"/>
                  <a:gd name="T10" fmla="*/ 9 w 127"/>
                  <a:gd name="T11" fmla="*/ 32 h 164"/>
                  <a:gd name="T12" fmla="*/ 5 w 127"/>
                  <a:gd name="T13" fmla="*/ 44 h 164"/>
                  <a:gd name="T14" fmla="*/ 1 w 127"/>
                  <a:gd name="T15" fmla="*/ 58 h 164"/>
                  <a:gd name="T16" fmla="*/ 0 w 127"/>
                  <a:gd name="T17" fmla="*/ 74 h 164"/>
                  <a:gd name="T18" fmla="*/ 0 w 127"/>
                  <a:gd name="T19" fmla="*/ 103 h 164"/>
                  <a:gd name="T20" fmla="*/ 0 w 127"/>
                  <a:gd name="T21" fmla="*/ 126 h 164"/>
                  <a:gd name="T22" fmla="*/ 0 w 127"/>
                  <a:gd name="T23" fmla="*/ 145 h 164"/>
                  <a:gd name="T24" fmla="*/ 0 w 127"/>
                  <a:gd name="T25" fmla="*/ 164 h 164"/>
                  <a:gd name="T26" fmla="*/ 27 w 127"/>
                  <a:gd name="T27" fmla="*/ 164 h 164"/>
                  <a:gd name="T28" fmla="*/ 44 w 127"/>
                  <a:gd name="T29" fmla="*/ 164 h 164"/>
                  <a:gd name="T30" fmla="*/ 55 w 127"/>
                  <a:gd name="T31" fmla="*/ 164 h 164"/>
                  <a:gd name="T32" fmla="*/ 63 w 127"/>
                  <a:gd name="T33" fmla="*/ 164 h 164"/>
                  <a:gd name="T34" fmla="*/ 71 w 127"/>
                  <a:gd name="T35" fmla="*/ 164 h 164"/>
                  <a:gd name="T36" fmla="*/ 82 w 127"/>
                  <a:gd name="T37" fmla="*/ 164 h 164"/>
                  <a:gd name="T38" fmla="*/ 100 w 127"/>
                  <a:gd name="T39" fmla="*/ 164 h 164"/>
                  <a:gd name="T40" fmla="*/ 127 w 127"/>
                  <a:gd name="T41" fmla="*/ 164 h 164"/>
                  <a:gd name="T42" fmla="*/ 127 w 127"/>
                  <a:gd name="T43" fmla="*/ 139 h 164"/>
                  <a:gd name="T44" fmla="*/ 127 w 127"/>
                  <a:gd name="T45" fmla="*/ 114 h 164"/>
                  <a:gd name="T46" fmla="*/ 127 w 127"/>
                  <a:gd name="T47" fmla="*/ 90 h 164"/>
                  <a:gd name="T48" fmla="*/ 127 w 127"/>
                  <a:gd name="T49" fmla="*/ 71 h 164"/>
                  <a:gd name="T50" fmla="*/ 127 w 127"/>
                  <a:gd name="T51" fmla="*/ 62 h 164"/>
                  <a:gd name="T52" fmla="*/ 123 w 127"/>
                  <a:gd name="T53" fmla="*/ 51 h 164"/>
                  <a:gd name="T54" fmla="*/ 119 w 127"/>
                  <a:gd name="T55" fmla="*/ 38 h 164"/>
                  <a:gd name="T56" fmla="*/ 112 w 127"/>
                  <a:gd name="T57" fmla="*/ 27 h 164"/>
                  <a:gd name="T58" fmla="*/ 104 w 127"/>
                  <a:gd name="T59" fmla="*/ 16 h 164"/>
                  <a:gd name="T60" fmla="*/ 93 w 127"/>
                  <a:gd name="T61" fmla="*/ 8 h 164"/>
                  <a:gd name="T62" fmla="*/ 81 w 127"/>
                  <a:gd name="T63" fmla="*/ 1 h 164"/>
                  <a:gd name="T64" fmla="*/ 65 w 127"/>
                  <a:gd name="T65" fmla="*/ 0 h 164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127" h="164">
                    <a:moveTo>
                      <a:pt x="65" y="0"/>
                    </a:moveTo>
                    <a:lnTo>
                      <a:pt x="51" y="1"/>
                    </a:lnTo>
                    <a:lnTo>
                      <a:pt x="38" y="6"/>
                    </a:lnTo>
                    <a:lnTo>
                      <a:pt x="27" y="13"/>
                    </a:lnTo>
                    <a:lnTo>
                      <a:pt x="17" y="20"/>
                    </a:lnTo>
                    <a:lnTo>
                      <a:pt x="9" y="32"/>
                    </a:lnTo>
                    <a:lnTo>
                      <a:pt x="5" y="44"/>
                    </a:lnTo>
                    <a:lnTo>
                      <a:pt x="1" y="58"/>
                    </a:lnTo>
                    <a:lnTo>
                      <a:pt x="0" y="74"/>
                    </a:lnTo>
                    <a:lnTo>
                      <a:pt x="0" y="103"/>
                    </a:lnTo>
                    <a:lnTo>
                      <a:pt x="0" y="126"/>
                    </a:lnTo>
                    <a:lnTo>
                      <a:pt x="0" y="145"/>
                    </a:lnTo>
                    <a:lnTo>
                      <a:pt x="0" y="164"/>
                    </a:lnTo>
                    <a:lnTo>
                      <a:pt x="27" y="164"/>
                    </a:lnTo>
                    <a:lnTo>
                      <a:pt x="44" y="164"/>
                    </a:lnTo>
                    <a:lnTo>
                      <a:pt x="55" y="164"/>
                    </a:lnTo>
                    <a:lnTo>
                      <a:pt x="63" y="164"/>
                    </a:lnTo>
                    <a:lnTo>
                      <a:pt x="71" y="164"/>
                    </a:lnTo>
                    <a:lnTo>
                      <a:pt x="82" y="164"/>
                    </a:lnTo>
                    <a:lnTo>
                      <a:pt x="100" y="164"/>
                    </a:lnTo>
                    <a:lnTo>
                      <a:pt x="127" y="164"/>
                    </a:lnTo>
                    <a:lnTo>
                      <a:pt x="127" y="139"/>
                    </a:lnTo>
                    <a:lnTo>
                      <a:pt x="127" y="114"/>
                    </a:lnTo>
                    <a:lnTo>
                      <a:pt x="127" y="90"/>
                    </a:lnTo>
                    <a:lnTo>
                      <a:pt x="127" y="71"/>
                    </a:lnTo>
                    <a:lnTo>
                      <a:pt x="127" y="62"/>
                    </a:lnTo>
                    <a:lnTo>
                      <a:pt x="123" y="51"/>
                    </a:lnTo>
                    <a:lnTo>
                      <a:pt x="119" y="38"/>
                    </a:lnTo>
                    <a:lnTo>
                      <a:pt x="112" y="27"/>
                    </a:lnTo>
                    <a:lnTo>
                      <a:pt x="104" y="16"/>
                    </a:lnTo>
                    <a:lnTo>
                      <a:pt x="93" y="8"/>
                    </a:lnTo>
                    <a:lnTo>
                      <a:pt x="81" y="1"/>
                    </a:lnTo>
                    <a:lnTo>
                      <a:pt x="6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913" name="Rectangle 33"/>
              <p:cNvSpPr>
                <a:spLocks noChangeArrowheads="1"/>
              </p:cNvSpPr>
              <p:nvPr/>
            </p:nvSpPr>
            <p:spPr bwMode="auto">
              <a:xfrm>
                <a:off x="4805" y="2900"/>
                <a:ext cx="204" cy="38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1914" name="Freeform 34"/>
              <p:cNvSpPr>
                <a:spLocks/>
              </p:cNvSpPr>
              <p:nvPr/>
            </p:nvSpPr>
            <p:spPr bwMode="auto">
              <a:xfrm>
                <a:off x="4735" y="2822"/>
                <a:ext cx="16" cy="320"/>
              </a:xfrm>
              <a:custGeom>
                <a:avLst/>
                <a:gdLst>
                  <a:gd name="T0" fmla="*/ 8 w 16"/>
                  <a:gd name="T1" fmla="*/ 16 h 320"/>
                  <a:gd name="T2" fmla="*/ 0 w 16"/>
                  <a:gd name="T3" fmla="*/ 8 h 320"/>
                  <a:gd name="T4" fmla="*/ 0 w 16"/>
                  <a:gd name="T5" fmla="*/ 320 h 320"/>
                  <a:gd name="T6" fmla="*/ 16 w 16"/>
                  <a:gd name="T7" fmla="*/ 320 h 320"/>
                  <a:gd name="T8" fmla="*/ 16 w 16"/>
                  <a:gd name="T9" fmla="*/ 8 h 320"/>
                  <a:gd name="T10" fmla="*/ 8 w 16"/>
                  <a:gd name="T11" fmla="*/ 0 h 320"/>
                  <a:gd name="T12" fmla="*/ 16 w 16"/>
                  <a:gd name="T13" fmla="*/ 8 h 320"/>
                  <a:gd name="T14" fmla="*/ 16 w 16"/>
                  <a:gd name="T15" fmla="*/ 0 h 320"/>
                  <a:gd name="T16" fmla="*/ 8 w 16"/>
                  <a:gd name="T17" fmla="*/ 0 h 320"/>
                  <a:gd name="T18" fmla="*/ 8 w 16"/>
                  <a:gd name="T19" fmla="*/ 16 h 32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6" h="320">
                    <a:moveTo>
                      <a:pt x="8" y="16"/>
                    </a:moveTo>
                    <a:lnTo>
                      <a:pt x="0" y="8"/>
                    </a:lnTo>
                    <a:lnTo>
                      <a:pt x="0" y="320"/>
                    </a:lnTo>
                    <a:lnTo>
                      <a:pt x="16" y="320"/>
                    </a:lnTo>
                    <a:lnTo>
                      <a:pt x="16" y="8"/>
                    </a:lnTo>
                    <a:lnTo>
                      <a:pt x="8" y="0"/>
                    </a:lnTo>
                    <a:lnTo>
                      <a:pt x="16" y="8"/>
                    </a:lnTo>
                    <a:lnTo>
                      <a:pt x="16" y="0"/>
                    </a:lnTo>
                    <a:lnTo>
                      <a:pt x="8" y="0"/>
                    </a:lnTo>
                    <a:lnTo>
                      <a:pt x="8" y="1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915" name="Freeform 35"/>
              <p:cNvSpPr>
                <a:spLocks/>
              </p:cNvSpPr>
              <p:nvPr/>
            </p:nvSpPr>
            <p:spPr bwMode="auto">
              <a:xfrm>
                <a:off x="4556" y="2822"/>
                <a:ext cx="187" cy="16"/>
              </a:xfrm>
              <a:custGeom>
                <a:avLst/>
                <a:gdLst>
                  <a:gd name="T0" fmla="*/ 16 w 187"/>
                  <a:gd name="T1" fmla="*/ 8 h 16"/>
                  <a:gd name="T2" fmla="*/ 8 w 187"/>
                  <a:gd name="T3" fmla="*/ 16 h 16"/>
                  <a:gd name="T4" fmla="*/ 187 w 187"/>
                  <a:gd name="T5" fmla="*/ 16 h 16"/>
                  <a:gd name="T6" fmla="*/ 187 w 187"/>
                  <a:gd name="T7" fmla="*/ 0 h 16"/>
                  <a:gd name="T8" fmla="*/ 8 w 187"/>
                  <a:gd name="T9" fmla="*/ 0 h 16"/>
                  <a:gd name="T10" fmla="*/ 0 w 187"/>
                  <a:gd name="T11" fmla="*/ 8 h 16"/>
                  <a:gd name="T12" fmla="*/ 8 w 187"/>
                  <a:gd name="T13" fmla="*/ 0 h 16"/>
                  <a:gd name="T14" fmla="*/ 0 w 187"/>
                  <a:gd name="T15" fmla="*/ 0 h 16"/>
                  <a:gd name="T16" fmla="*/ 0 w 187"/>
                  <a:gd name="T17" fmla="*/ 8 h 16"/>
                  <a:gd name="T18" fmla="*/ 16 w 187"/>
                  <a:gd name="T19" fmla="*/ 8 h 1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87" h="16">
                    <a:moveTo>
                      <a:pt x="16" y="8"/>
                    </a:moveTo>
                    <a:lnTo>
                      <a:pt x="8" y="16"/>
                    </a:lnTo>
                    <a:lnTo>
                      <a:pt x="187" y="16"/>
                    </a:lnTo>
                    <a:lnTo>
                      <a:pt x="187" y="0"/>
                    </a:lnTo>
                    <a:lnTo>
                      <a:pt x="8" y="0"/>
                    </a:lnTo>
                    <a:lnTo>
                      <a:pt x="0" y="8"/>
                    </a:lnTo>
                    <a:lnTo>
                      <a:pt x="8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16" y="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916" name="Freeform 36"/>
              <p:cNvSpPr>
                <a:spLocks/>
              </p:cNvSpPr>
              <p:nvPr/>
            </p:nvSpPr>
            <p:spPr bwMode="auto">
              <a:xfrm>
                <a:off x="4556" y="2830"/>
                <a:ext cx="16" cy="320"/>
              </a:xfrm>
              <a:custGeom>
                <a:avLst/>
                <a:gdLst>
                  <a:gd name="T0" fmla="*/ 8 w 16"/>
                  <a:gd name="T1" fmla="*/ 304 h 320"/>
                  <a:gd name="T2" fmla="*/ 16 w 16"/>
                  <a:gd name="T3" fmla="*/ 312 h 320"/>
                  <a:gd name="T4" fmla="*/ 16 w 16"/>
                  <a:gd name="T5" fmla="*/ 0 h 320"/>
                  <a:gd name="T6" fmla="*/ 0 w 16"/>
                  <a:gd name="T7" fmla="*/ 0 h 320"/>
                  <a:gd name="T8" fmla="*/ 0 w 16"/>
                  <a:gd name="T9" fmla="*/ 312 h 320"/>
                  <a:gd name="T10" fmla="*/ 8 w 16"/>
                  <a:gd name="T11" fmla="*/ 320 h 320"/>
                  <a:gd name="T12" fmla="*/ 0 w 16"/>
                  <a:gd name="T13" fmla="*/ 312 h 320"/>
                  <a:gd name="T14" fmla="*/ 0 w 16"/>
                  <a:gd name="T15" fmla="*/ 320 h 320"/>
                  <a:gd name="T16" fmla="*/ 8 w 16"/>
                  <a:gd name="T17" fmla="*/ 320 h 320"/>
                  <a:gd name="T18" fmla="*/ 8 w 16"/>
                  <a:gd name="T19" fmla="*/ 304 h 32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6" h="320">
                    <a:moveTo>
                      <a:pt x="8" y="304"/>
                    </a:moveTo>
                    <a:lnTo>
                      <a:pt x="16" y="312"/>
                    </a:lnTo>
                    <a:lnTo>
                      <a:pt x="16" y="0"/>
                    </a:lnTo>
                    <a:lnTo>
                      <a:pt x="0" y="0"/>
                    </a:lnTo>
                    <a:lnTo>
                      <a:pt x="0" y="312"/>
                    </a:lnTo>
                    <a:lnTo>
                      <a:pt x="8" y="320"/>
                    </a:lnTo>
                    <a:lnTo>
                      <a:pt x="0" y="312"/>
                    </a:lnTo>
                    <a:lnTo>
                      <a:pt x="0" y="320"/>
                    </a:lnTo>
                    <a:lnTo>
                      <a:pt x="8" y="320"/>
                    </a:lnTo>
                    <a:lnTo>
                      <a:pt x="8" y="30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917" name="Freeform 37"/>
              <p:cNvSpPr>
                <a:spLocks/>
              </p:cNvSpPr>
              <p:nvPr/>
            </p:nvSpPr>
            <p:spPr bwMode="auto">
              <a:xfrm>
                <a:off x="4564" y="3134"/>
                <a:ext cx="187" cy="16"/>
              </a:xfrm>
              <a:custGeom>
                <a:avLst/>
                <a:gdLst>
                  <a:gd name="T0" fmla="*/ 171 w 187"/>
                  <a:gd name="T1" fmla="*/ 8 h 16"/>
                  <a:gd name="T2" fmla="*/ 179 w 187"/>
                  <a:gd name="T3" fmla="*/ 0 h 16"/>
                  <a:gd name="T4" fmla="*/ 0 w 187"/>
                  <a:gd name="T5" fmla="*/ 0 h 16"/>
                  <a:gd name="T6" fmla="*/ 0 w 187"/>
                  <a:gd name="T7" fmla="*/ 16 h 16"/>
                  <a:gd name="T8" fmla="*/ 179 w 187"/>
                  <a:gd name="T9" fmla="*/ 16 h 16"/>
                  <a:gd name="T10" fmla="*/ 187 w 187"/>
                  <a:gd name="T11" fmla="*/ 8 h 16"/>
                  <a:gd name="T12" fmla="*/ 179 w 187"/>
                  <a:gd name="T13" fmla="*/ 16 h 16"/>
                  <a:gd name="T14" fmla="*/ 187 w 187"/>
                  <a:gd name="T15" fmla="*/ 16 h 16"/>
                  <a:gd name="T16" fmla="*/ 187 w 187"/>
                  <a:gd name="T17" fmla="*/ 8 h 16"/>
                  <a:gd name="T18" fmla="*/ 171 w 187"/>
                  <a:gd name="T19" fmla="*/ 8 h 1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87" h="16">
                    <a:moveTo>
                      <a:pt x="171" y="8"/>
                    </a:moveTo>
                    <a:lnTo>
                      <a:pt x="179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9" y="16"/>
                    </a:lnTo>
                    <a:lnTo>
                      <a:pt x="187" y="8"/>
                    </a:lnTo>
                    <a:lnTo>
                      <a:pt x="179" y="16"/>
                    </a:lnTo>
                    <a:lnTo>
                      <a:pt x="187" y="16"/>
                    </a:lnTo>
                    <a:lnTo>
                      <a:pt x="187" y="8"/>
                    </a:lnTo>
                    <a:lnTo>
                      <a:pt x="171" y="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918" name="Freeform 38"/>
              <p:cNvSpPr>
                <a:spLocks/>
              </p:cNvSpPr>
              <p:nvPr/>
            </p:nvSpPr>
            <p:spPr bwMode="auto">
              <a:xfrm>
                <a:off x="4566" y="2914"/>
                <a:ext cx="176" cy="16"/>
              </a:xfrm>
              <a:custGeom>
                <a:avLst/>
                <a:gdLst>
                  <a:gd name="T0" fmla="*/ 176 w 176"/>
                  <a:gd name="T1" fmla="*/ 8 h 16"/>
                  <a:gd name="T2" fmla="*/ 176 w 176"/>
                  <a:gd name="T3" fmla="*/ 0 h 16"/>
                  <a:gd name="T4" fmla="*/ 0 w 176"/>
                  <a:gd name="T5" fmla="*/ 0 h 16"/>
                  <a:gd name="T6" fmla="*/ 0 w 176"/>
                  <a:gd name="T7" fmla="*/ 16 h 16"/>
                  <a:gd name="T8" fmla="*/ 176 w 176"/>
                  <a:gd name="T9" fmla="*/ 16 h 16"/>
                  <a:gd name="T10" fmla="*/ 176 w 176"/>
                  <a:gd name="T11" fmla="*/ 8 h 1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76" h="16">
                    <a:moveTo>
                      <a:pt x="176" y="8"/>
                    </a:moveTo>
                    <a:lnTo>
                      <a:pt x="176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6" y="16"/>
                    </a:lnTo>
                    <a:lnTo>
                      <a:pt x="176" y="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919" name="Freeform 39"/>
              <p:cNvSpPr>
                <a:spLocks/>
              </p:cNvSpPr>
              <p:nvPr/>
            </p:nvSpPr>
            <p:spPr bwMode="auto">
              <a:xfrm>
                <a:off x="4566" y="3026"/>
                <a:ext cx="176" cy="16"/>
              </a:xfrm>
              <a:custGeom>
                <a:avLst/>
                <a:gdLst>
                  <a:gd name="T0" fmla="*/ 176 w 176"/>
                  <a:gd name="T1" fmla="*/ 8 h 16"/>
                  <a:gd name="T2" fmla="*/ 176 w 176"/>
                  <a:gd name="T3" fmla="*/ 0 h 16"/>
                  <a:gd name="T4" fmla="*/ 0 w 176"/>
                  <a:gd name="T5" fmla="*/ 0 h 16"/>
                  <a:gd name="T6" fmla="*/ 0 w 176"/>
                  <a:gd name="T7" fmla="*/ 16 h 16"/>
                  <a:gd name="T8" fmla="*/ 176 w 176"/>
                  <a:gd name="T9" fmla="*/ 16 h 16"/>
                  <a:gd name="T10" fmla="*/ 176 w 176"/>
                  <a:gd name="T11" fmla="*/ 8 h 1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76" h="16">
                    <a:moveTo>
                      <a:pt x="176" y="8"/>
                    </a:moveTo>
                    <a:lnTo>
                      <a:pt x="176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6" y="16"/>
                    </a:lnTo>
                    <a:lnTo>
                      <a:pt x="176" y="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920" name="Freeform 40"/>
              <p:cNvSpPr>
                <a:spLocks/>
              </p:cNvSpPr>
              <p:nvPr/>
            </p:nvSpPr>
            <p:spPr bwMode="auto">
              <a:xfrm>
                <a:off x="4644" y="2835"/>
                <a:ext cx="15" cy="302"/>
              </a:xfrm>
              <a:custGeom>
                <a:avLst/>
                <a:gdLst>
                  <a:gd name="T0" fmla="*/ 7 w 15"/>
                  <a:gd name="T1" fmla="*/ 302 h 302"/>
                  <a:gd name="T2" fmla="*/ 15 w 15"/>
                  <a:gd name="T3" fmla="*/ 302 h 302"/>
                  <a:gd name="T4" fmla="*/ 15 w 15"/>
                  <a:gd name="T5" fmla="*/ 0 h 302"/>
                  <a:gd name="T6" fmla="*/ 0 w 15"/>
                  <a:gd name="T7" fmla="*/ 0 h 302"/>
                  <a:gd name="T8" fmla="*/ 0 w 15"/>
                  <a:gd name="T9" fmla="*/ 302 h 302"/>
                  <a:gd name="T10" fmla="*/ 7 w 15"/>
                  <a:gd name="T11" fmla="*/ 302 h 30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5" h="302">
                    <a:moveTo>
                      <a:pt x="7" y="302"/>
                    </a:moveTo>
                    <a:lnTo>
                      <a:pt x="15" y="302"/>
                    </a:lnTo>
                    <a:lnTo>
                      <a:pt x="15" y="0"/>
                    </a:lnTo>
                    <a:lnTo>
                      <a:pt x="0" y="0"/>
                    </a:lnTo>
                    <a:lnTo>
                      <a:pt x="0" y="302"/>
                    </a:lnTo>
                    <a:lnTo>
                      <a:pt x="7" y="30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921" name="Freeform 41"/>
              <p:cNvSpPr>
                <a:spLocks/>
              </p:cNvSpPr>
              <p:nvPr/>
            </p:nvSpPr>
            <p:spPr bwMode="auto">
              <a:xfrm>
                <a:off x="5239" y="2822"/>
                <a:ext cx="16" cy="320"/>
              </a:xfrm>
              <a:custGeom>
                <a:avLst/>
                <a:gdLst>
                  <a:gd name="T0" fmla="*/ 8 w 16"/>
                  <a:gd name="T1" fmla="*/ 16 h 320"/>
                  <a:gd name="T2" fmla="*/ 0 w 16"/>
                  <a:gd name="T3" fmla="*/ 8 h 320"/>
                  <a:gd name="T4" fmla="*/ 0 w 16"/>
                  <a:gd name="T5" fmla="*/ 320 h 320"/>
                  <a:gd name="T6" fmla="*/ 16 w 16"/>
                  <a:gd name="T7" fmla="*/ 320 h 320"/>
                  <a:gd name="T8" fmla="*/ 16 w 16"/>
                  <a:gd name="T9" fmla="*/ 8 h 320"/>
                  <a:gd name="T10" fmla="*/ 8 w 16"/>
                  <a:gd name="T11" fmla="*/ 0 h 320"/>
                  <a:gd name="T12" fmla="*/ 16 w 16"/>
                  <a:gd name="T13" fmla="*/ 8 h 320"/>
                  <a:gd name="T14" fmla="*/ 16 w 16"/>
                  <a:gd name="T15" fmla="*/ 0 h 320"/>
                  <a:gd name="T16" fmla="*/ 8 w 16"/>
                  <a:gd name="T17" fmla="*/ 0 h 320"/>
                  <a:gd name="T18" fmla="*/ 8 w 16"/>
                  <a:gd name="T19" fmla="*/ 16 h 32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6" h="320">
                    <a:moveTo>
                      <a:pt x="8" y="16"/>
                    </a:moveTo>
                    <a:lnTo>
                      <a:pt x="0" y="8"/>
                    </a:lnTo>
                    <a:lnTo>
                      <a:pt x="0" y="320"/>
                    </a:lnTo>
                    <a:lnTo>
                      <a:pt x="16" y="320"/>
                    </a:lnTo>
                    <a:lnTo>
                      <a:pt x="16" y="8"/>
                    </a:lnTo>
                    <a:lnTo>
                      <a:pt x="8" y="0"/>
                    </a:lnTo>
                    <a:lnTo>
                      <a:pt x="16" y="8"/>
                    </a:lnTo>
                    <a:lnTo>
                      <a:pt x="16" y="0"/>
                    </a:lnTo>
                    <a:lnTo>
                      <a:pt x="8" y="0"/>
                    </a:lnTo>
                    <a:lnTo>
                      <a:pt x="8" y="1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922" name="Freeform 42"/>
              <p:cNvSpPr>
                <a:spLocks/>
              </p:cNvSpPr>
              <p:nvPr/>
            </p:nvSpPr>
            <p:spPr bwMode="auto">
              <a:xfrm>
                <a:off x="5060" y="2822"/>
                <a:ext cx="187" cy="16"/>
              </a:xfrm>
              <a:custGeom>
                <a:avLst/>
                <a:gdLst>
                  <a:gd name="T0" fmla="*/ 16 w 187"/>
                  <a:gd name="T1" fmla="*/ 8 h 16"/>
                  <a:gd name="T2" fmla="*/ 8 w 187"/>
                  <a:gd name="T3" fmla="*/ 16 h 16"/>
                  <a:gd name="T4" fmla="*/ 187 w 187"/>
                  <a:gd name="T5" fmla="*/ 16 h 16"/>
                  <a:gd name="T6" fmla="*/ 187 w 187"/>
                  <a:gd name="T7" fmla="*/ 0 h 16"/>
                  <a:gd name="T8" fmla="*/ 8 w 187"/>
                  <a:gd name="T9" fmla="*/ 0 h 16"/>
                  <a:gd name="T10" fmla="*/ 0 w 187"/>
                  <a:gd name="T11" fmla="*/ 8 h 16"/>
                  <a:gd name="T12" fmla="*/ 8 w 187"/>
                  <a:gd name="T13" fmla="*/ 0 h 16"/>
                  <a:gd name="T14" fmla="*/ 0 w 187"/>
                  <a:gd name="T15" fmla="*/ 0 h 16"/>
                  <a:gd name="T16" fmla="*/ 0 w 187"/>
                  <a:gd name="T17" fmla="*/ 8 h 16"/>
                  <a:gd name="T18" fmla="*/ 16 w 187"/>
                  <a:gd name="T19" fmla="*/ 8 h 1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87" h="16">
                    <a:moveTo>
                      <a:pt x="16" y="8"/>
                    </a:moveTo>
                    <a:lnTo>
                      <a:pt x="8" y="16"/>
                    </a:lnTo>
                    <a:lnTo>
                      <a:pt x="187" y="16"/>
                    </a:lnTo>
                    <a:lnTo>
                      <a:pt x="187" y="0"/>
                    </a:lnTo>
                    <a:lnTo>
                      <a:pt x="8" y="0"/>
                    </a:lnTo>
                    <a:lnTo>
                      <a:pt x="0" y="8"/>
                    </a:lnTo>
                    <a:lnTo>
                      <a:pt x="8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16" y="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923" name="Freeform 43"/>
              <p:cNvSpPr>
                <a:spLocks/>
              </p:cNvSpPr>
              <p:nvPr/>
            </p:nvSpPr>
            <p:spPr bwMode="auto">
              <a:xfrm>
                <a:off x="5060" y="2830"/>
                <a:ext cx="16" cy="320"/>
              </a:xfrm>
              <a:custGeom>
                <a:avLst/>
                <a:gdLst>
                  <a:gd name="T0" fmla="*/ 8 w 16"/>
                  <a:gd name="T1" fmla="*/ 304 h 320"/>
                  <a:gd name="T2" fmla="*/ 16 w 16"/>
                  <a:gd name="T3" fmla="*/ 312 h 320"/>
                  <a:gd name="T4" fmla="*/ 16 w 16"/>
                  <a:gd name="T5" fmla="*/ 0 h 320"/>
                  <a:gd name="T6" fmla="*/ 0 w 16"/>
                  <a:gd name="T7" fmla="*/ 0 h 320"/>
                  <a:gd name="T8" fmla="*/ 0 w 16"/>
                  <a:gd name="T9" fmla="*/ 312 h 320"/>
                  <a:gd name="T10" fmla="*/ 8 w 16"/>
                  <a:gd name="T11" fmla="*/ 320 h 320"/>
                  <a:gd name="T12" fmla="*/ 0 w 16"/>
                  <a:gd name="T13" fmla="*/ 312 h 320"/>
                  <a:gd name="T14" fmla="*/ 0 w 16"/>
                  <a:gd name="T15" fmla="*/ 320 h 320"/>
                  <a:gd name="T16" fmla="*/ 8 w 16"/>
                  <a:gd name="T17" fmla="*/ 320 h 320"/>
                  <a:gd name="T18" fmla="*/ 8 w 16"/>
                  <a:gd name="T19" fmla="*/ 304 h 32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6" h="320">
                    <a:moveTo>
                      <a:pt x="8" y="304"/>
                    </a:moveTo>
                    <a:lnTo>
                      <a:pt x="16" y="312"/>
                    </a:lnTo>
                    <a:lnTo>
                      <a:pt x="16" y="0"/>
                    </a:lnTo>
                    <a:lnTo>
                      <a:pt x="0" y="0"/>
                    </a:lnTo>
                    <a:lnTo>
                      <a:pt x="0" y="312"/>
                    </a:lnTo>
                    <a:lnTo>
                      <a:pt x="8" y="320"/>
                    </a:lnTo>
                    <a:lnTo>
                      <a:pt x="0" y="312"/>
                    </a:lnTo>
                    <a:lnTo>
                      <a:pt x="0" y="320"/>
                    </a:lnTo>
                    <a:lnTo>
                      <a:pt x="8" y="320"/>
                    </a:lnTo>
                    <a:lnTo>
                      <a:pt x="8" y="30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924" name="Freeform 44"/>
              <p:cNvSpPr>
                <a:spLocks/>
              </p:cNvSpPr>
              <p:nvPr/>
            </p:nvSpPr>
            <p:spPr bwMode="auto">
              <a:xfrm>
                <a:off x="5068" y="3134"/>
                <a:ext cx="187" cy="16"/>
              </a:xfrm>
              <a:custGeom>
                <a:avLst/>
                <a:gdLst>
                  <a:gd name="T0" fmla="*/ 171 w 187"/>
                  <a:gd name="T1" fmla="*/ 8 h 16"/>
                  <a:gd name="T2" fmla="*/ 179 w 187"/>
                  <a:gd name="T3" fmla="*/ 0 h 16"/>
                  <a:gd name="T4" fmla="*/ 0 w 187"/>
                  <a:gd name="T5" fmla="*/ 0 h 16"/>
                  <a:gd name="T6" fmla="*/ 0 w 187"/>
                  <a:gd name="T7" fmla="*/ 16 h 16"/>
                  <a:gd name="T8" fmla="*/ 179 w 187"/>
                  <a:gd name="T9" fmla="*/ 16 h 16"/>
                  <a:gd name="T10" fmla="*/ 187 w 187"/>
                  <a:gd name="T11" fmla="*/ 8 h 16"/>
                  <a:gd name="T12" fmla="*/ 179 w 187"/>
                  <a:gd name="T13" fmla="*/ 16 h 16"/>
                  <a:gd name="T14" fmla="*/ 187 w 187"/>
                  <a:gd name="T15" fmla="*/ 16 h 16"/>
                  <a:gd name="T16" fmla="*/ 187 w 187"/>
                  <a:gd name="T17" fmla="*/ 8 h 16"/>
                  <a:gd name="T18" fmla="*/ 171 w 187"/>
                  <a:gd name="T19" fmla="*/ 8 h 1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87" h="16">
                    <a:moveTo>
                      <a:pt x="171" y="8"/>
                    </a:moveTo>
                    <a:lnTo>
                      <a:pt x="179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9" y="16"/>
                    </a:lnTo>
                    <a:lnTo>
                      <a:pt x="187" y="8"/>
                    </a:lnTo>
                    <a:lnTo>
                      <a:pt x="179" y="16"/>
                    </a:lnTo>
                    <a:lnTo>
                      <a:pt x="187" y="16"/>
                    </a:lnTo>
                    <a:lnTo>
                      <a:pt x="187" y="8"/>
                    </a:lnTo>
                    <a:lnTo>
                      <a:pt x="171" y="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925" name="Freeform 45"/>
              <p:cNvSpPr>
                <a:spLocks/>
              </p:cNvSpPr>
              <p:nvPr/>
            </p:nvSpPr>
            <p:spPr bwMode="auto">
              <a:xfrm>
                <a:off x="5069" y="2914"/>
                <a:ext cx="175" cy="16"/>
              </a:xfrm>
              <a:custGeom>
                <a:avLst/>
                <a:gdLst>
                  <a:gd name="T0" fmla="*/ 175 w 175"/>
                  <a:gd name="T1" fmla="*/ 8 h 16"/>
                  <a:gd name="T2" fmla="*/ 175 w 175"/>
                  <a:gd name="T3" fmla="*/ 0 h 16"/>
                  <a:gd name="T4" fmla="*/ 0 w 175"/>
                  <a:gd name="T5" fmla="*/ 0 h 16"/>
                  <a:gd name="T6" fmla="*/ 0 w 175"/>
                  <a:gd name="T7" fmla="*/ 16 h 16"/>
                  <a:gd name="T8" fmla="*/ 175 w 175"/>
                  <a:gd name="T9" fmla="*/ 16 h 16"/>
                  <a:gd name="T10" fmla="*/ 175 w 175"/>
                  <a:gd name="T11" fmla="*/ 8 h 1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75" h="16">
                    <a:moveTo>
                      <a:pt x="175" y="8"/>
                    </a:moveTo>
                    <a:lnTo>
                      <a:pt x="175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5" y="16"/>
                    </a:lnTo>
                    <a:lnTo>
                      <a:pt x="175" y="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926" name="Freeform 46"/>
              <p:cNvSpPr>
                <a:spLocks/>
              </p:cNvSpPr>
              <p:nvPr/>
            </p:nvSpPr>
            <p:spPr bwMode="auto">
              <a:xfrm>
                <a:off x="5069" y="3026"/>
                <a:ext cx="175" cy="16"/>
              </a:xfrm>
              <a:custGeom>
                <a:avLst/>
                <a:gdLst>
                  <a:gd name="T0" fmla="*/ 175 w 175"/>
                  <a:gd name="T1" fmla="*/ 8 h 16"/>
                  <a:gd name="T2" fmla="*/ 175 w 175"/>
                  <a:gd name="T3" fmla="*/ 0 h 16"/>
                  <a:gd name="T4" fmla="*/ 0 w 175"/>
                  <a:gd name="T5" fmla="*/ 0 h 16"/>
                  <a:gd name="T6" fmla="*/ 0 w 175"/>
                  <a:gd name="T7" fmla="*/ 16 h 16"/>
                  <a:gd name="T8" fmla="*/ 175 w 175"/>
                  <a:gd name="T9" fmla="*/ 16 h 16"/>
                  <a:gd name="T10" fmla="*/ 175 w 175"/>
                  <a:gd name="T11" fmla="*/ 8 h 1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75" h="16">
                    <a:moveTo>
                      <a:pt x="175" y="8"/>
                    </a:moveTo>
                    <a:lnTo>
                      <a:pt x="175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5" y="16"/>
                    </a:lnTo>
                    <a:lnTo>
                      <a:pt x="175" y="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927" name="Freeform 47"/>
              <p:cNvSpPr>
                <a:spLocks/>
              </p:cNvSpPr>
              <p:nvPr/>
            </p:nvSpPr>
            <p:spPr bwMode="auto">
              <a:xfrm>
                <a:off x="5147" y="2835"/>
                <a:ext cx="16" cy="302"/>
              </a:xfrm>
              <a:custGeom>
                <a:avLst/>
                <a:gdLst>
                  <a:gd name="T0" fmla="*/ 8 w 16"/>
                  <a:gd name="T1" fmla="*/ 302 h 302"/>
                  <a:gd name="T2" fmla="*/ 16 w 16"/>
                  <a:gd name="T3" fmla="*/ 302 h 302"/>
                  <a:gd name="T4" fmla="*/ 16 w 16"/>
                  <a:gd name="T5" fmla="*/ 0 h 302"/>
                  <a:gd name="T6" fmla="*/ 0 w 16"/>
                  <a:gd name="T7" fmla="*/ 0 h 302"/>
                  <a:gd name="T8" fmla="*/ 0 w 16"/>
                  <a:gd name="T9" fmla="*/ 302 h 302"/>
                  <a:gd name="T10" fmla="*/ 8 w 16"/>
                  <a:gd name="T11" fmla="*/ 302 h 30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6" h="302">
                    <a:moveTo>
                      <a:pt x="8" y="302"/>
                    </a:moveTo>
                    <a:lnTo>
                      <a:pt x="16" y="302"/>
                    </a:lnTo>
                    <a:lnTo>
                      <a:pt x="16" y="0"/>
                    </a:lnTo>
                    <a:lnTo>
                      <a:pt x="0" y="0"/>
                    </a:lnTo>
                    <a:lnTo>
                      <a:pt x="0" y="302"/>
                    </a:lnTo>
                    <a:lnTo>
                      <a:pt x="8" y="30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928" name="Freeform 48"/>
              <p:cNvSpPr>
                <a:spLocks/>
              </p:cNvSpPr>
              <p:nvPr/>
            </p:nvSpPr>
            <p:spPr bwMode="auto">
              <a:xfrm>
                <a:off x="4849" y="2236"/>
                <a:ext cx="103" cy="112"/>
              </a:xfrm>
              <a:custGeom>
                <a:avLst/>
                <a:gdLst>
                  <a:gd name="T0" fmla="*/ 59 w 103"/>
                  <a:gd name="T1" fmla="*/ 112 h 112"/>
                  <a:gd name="T2" fmla="*/ 76 w 103"/>
                  <a:gd name="T3" fmla="*/ 112 h 112"/>
                  <a:gd name="T4" fmla="*/ 89 w 103"/>
                  <a:gd name="T5" fmla="*/ 109 h 112"/>
                  <a:gd name="T6" fmla="*/ 99 w 103"/>
                  <a:gd name="T7" fmla="*/ 107 h 112"/>
                  <a:gd name="T8" fmla="*/ 102 w 103"/>
                  <a:gd name="T9" fmla="*/ 104 h 112"/>
                  <a:gd name="T10" fmla="*/ 103 w 103"/>
                  <a:gd name="T11" fmla="*/ 103 h 112"/>
                  <a:gd name="T12" fmla="*/ 103 w 103"/>
                  <a:gd name="T13" fmla="*/ 98 h 112"/>
                  <a:gd name="T14" fmla="*/ 100 w 103"/>
                  <a:gd name="T15" fmla="*/ 88 h 112"/>
                  <a:gd name="T16" fmla="*/ 97 w 103"/>
                  <a:gd name="T17" fmla="*/ 79 h 112"/>
                  <a:gd name="T18" fmla="*/ 95 w 103"/>
                  <a:gd name="T19" fmla="*/ 73 h 112"/>
                  <a:gd name="T20" fmla="*/ 95 w 103"/>
                  <a:gd name="T21" fmla="*/ 68 h 112"/>
                  <a:gd name="T22" fmla="*/ 94 w 103"/>
                  <a:gd name="T23" fmla="*/ 66 h 112"/>
                  <a:gd name="T24" fmla="*/ 92 w 103"/>
                  <a:gd name="T25" fmla="*/ 60 h 112"/>
                  <a:gd name="T26" fmla="*/ 91 w 103"/>
                  <a:gd name="T27" fmla="*/ 50 h 112"/>
                  <a:gd name="T28" fmla="*/ 91 w 103"/>
                  <a:gd name="T29" fmla="*/ 42 h 112"/>
                  <a:gd name="T30" fmla="*/ 91 w 103"/>
                  <a:gd name="T31" fmla="*/ 41 h 112"/>
                  <a:gd name="T32" fmla="*/ 89 w 103"/>
                  <a:gd name="T33" fmla="*/ 33 h 112"/>
                  <a:gd name="T34" fmla="*/ 89 w 103"/>
                  <a:gd name="T35" fmla="*/ 22 h 112"/>
                  <a:gd name="T36" fmla="*/ 87 w 103"/>
                  <a:gd name="T37" fmla="*/ 9 h 112"/>
                  <a:gd name="T38" fmla="*/ 75 w 103"/>
                  <a:gd name="T39" fmla="*/ 1 h 112"/>
                  <a:gd name="T40" fmla="*/ 59 w 103"/>
                  <a:gd name="T41" fmla="*/ 0 h 112"/>
                  <a:gd name="T42" fmla="*/ 45 w 103"/>
                  <a:gd name="T43" fmla="*/ 3 h 112"/>
                  <a:gd name="T44" fmla="*/ 38 w 103"/>
                  <a:gd name="T45" fmla="*/ 14 h 112"/>
                  <a:gd name="T46" fmla="*/ 34 w 103"/>
                  <a:gd name="T47" fmla="*/ 25 h 112"/>
                  <a:gd name="T48" fmla="*/ 30 w 103"/>
                  <a:gd name="T49" fmla="*/ 31 h 112"/>
                  <a:gd name="T50" fmla="*/ 30 w 103"/>
                  <a:gd name="T51" fmla="*/ 33 h 112"/>
                  <a:gd name="T52" fmla="*/ 27 w 103"/>
                  <a:gd name="T53" fmla="*/ 39 h 112"/>
                  <a:gd name="T54" fmla="*/ 23 w 103"/>
                  <a:gd name="T55" fmla="*/ 49 h 112"/>
                  <a:gd name="T56" fmla="*/ 19 w 103"/>
                  <a:gd name="T57" fmla="*/ 54 h 112"/>
                  <a:gd name="T58" fmla="*/ 19 w 103"/>
                  <a:gd name="T59" fmla="*/ 55 h 112"/>
                  <a:gd name="T60" fmla="*/ 16 w 103"/>
                  <a:gd name="T61" fmla="*/ 58 h 112"/>
                  <a:gd name="T62" fmla="*/ 11 w 103"/>
                  <a:gd name="T63" fmla="*/ 63 h 112"/>
                  <a:gd name="T64" fmla="*/ 5 w 103"/>
                  <a:gd name="T65" fmla="*/ 73 h 112"/>
                  <a:gd name="T66" fmla="*/ 0 w 103"/>
                  <a:gd name="T67" fmla="*/ 82 h 112"/>
                  <a:gd name="T68" fmla="*/ 0 w 103"/>
                  <a:gd name="T69" fmla="*/ 87 h 112"/>
                  <a:gd name="T70" fmla="*/ 0 w 103"/>
                  <a:gd name="T71" fmla="*/ 88 h 112"/>
                  <a:gd name="T72" fmla="*/ 7 w 103"/>
                  <a:gd name="T73" fmla="*/ 93 h 112"/>
                  <a:gd name="T74" fmla="*/ 29 w 103"/>
                  <a:gd name="T75" fmla="*/ 106 h 112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0" t="0" r="r" b="b"/>
                <a:pathLst>
                  <a:path w="103" h="112">
                    <a:moveTo>
                      <a:pt x="48" y="110"/>
                    </a:moveTo>
                    <a:lnTo>
                      <a:pt x="59" y="112"/>
                    </a:lnTo>
                    <a:lnTo>
                      <a:pt x="68" y="112"/>
                    </a:lnTo>
                    <a:lnTo>
                      <a:pt x="76" y="112"/>
                    </a:lnTo>
                    <a:lnTo>
                      <a:pt x="84" y="110"/>
                    </a:lnTo>
                    <a:lnTo>
                      <a:pt x="89" y="109"/>
                    </a:lnTo>
                    <a:lnTo>
                      <a:pt x="94" y="107"/>
                    </a:lnTo>
                    <a:lnTo>
                      <a:pt x="99" y="107"/>
                    </a:lnTo>
                    <a:lnTo>
                      <a:pt x="100" y="106"/>
                    </a:lnTo>
                    <a:lnTo>
                      <a:pt x="102" y="104"/>
                    </a:lnTo>
                    <a:lnTo>
                      <a:pt x="102" y="103"/>
                    </a:lnTo>
                    <a:lnTo>
                      <a:pt x="103" y="103"/>
                    </a:lnTo>
                    <a:lnTo>
                      <a:pt x="103" y="101"/>
                    </a:lnTo>
                    <a:lnTo>
                      <a:pt x="103" y="98"/>
                    </a:lnTo>
                    <a:lnTo>
                      <a:pt x="103" y="93"/>
                    </a:lnTo>
                    <a:lnTo>
                      <a:pt x="100" y="88"/>
                    </a:lnTo>
                    <a:lnTo>
                      <a:pt x="99" y="82"/>
                    </a:lnTo>
                    <a:lnTo>
                      <a:pt x="97" y="79"/>
                    </a:lnTo>
                    <a:lnTo>
                      <a:pt x="97" y="76"/>
                    </a:lnTo>
                    <a:lnTo>
                      <a:pt x="95" y="73"/>
                    </a:lnTo>
                    <a:lnTo>
                      <a:pt x="95" y="69"/>
                    </a:lnTo>
                    <a:lnTo>
                      <a:pt x="95" y="68"/>
                    </a:lnTo>
                    <a:lnTo>
                      <a:pt x="94" y="66"/>
                    </a:lnTo>
                    <a:lnTo>
                      <a:pt x="92" y="60"/>
                    </a:lnTo>
                    <a:lnTo>
                      <a:pt x="92" y="55"/>
                    </a:lnTo>
                    <a:lnTo>
                      <a:pt x="91" y="50"/>
                    </a:lnTo>
                    <a:lnTo>
                      <a:pt x="91" y="44"/>
                    </a:lnTo>
                    <a:lnTo>
                      <a:pt x="91" y="42"/>
                    </a:lnTo>
                    <a:lnTo>
                      <a:pt x="91" y="41"/>
                    </a:lnTo>
                    <a:lnTo>
                      <a:pt x="89" y="33"/>
                    </a:lnTo>
                    <a:lnTo>
                      <a:pt x="89" y="27"/>
                    </a:lnTo>
                    <a:lnTo>
                      <a:pt x="89" y="22"/>
                    </a:lnTo>
                    <a:lnTo>
                      <a:pt x="89" y="17"/>
                    </a:lnTo>
                    <a:lnTo>
                      <a:pt x="87" y="9"/>
                    </a:lnTo>
                    <a:lnTo>
                      <a:pt x="83" y="5"/>
                    </a:lnTo>
                    <a:lnTo>
                      <a:pt x="75" y="1"/>
                    </a:lnTo>
                    <a:lnTo>
                      <a:pt x="67" y="0"/>
                    </a:lnTo>
                    <a:lnTo>
                      <a:pt x="59" y="0"/>
                    </a:lnTo>
                    <a:lnTo>
                      <a:pt x="51" y="0"/>
                    </a:lnTo>
                    <a:lnTo>
                      <a:pt x="45" y="3"/>
                    </a:lnTo>
                    <a:lnTo>
                      <a:pt x="40" y="9"/>
                    </a:lnTo>
                    <a:lnTo>
                      <a:pt x="38" y="14"/>
                    </a:lnTo>
                    <a:lnTo>
                      <a:pt x="37" y="19"/>
                    </a:lnTo>
                    <a:lnTo>
                      <a:pt x="34" y="25"/>
                    </a:lnTo>
                    <a:lnTo>
                      <a:pt x="30" y="31"/>
                    </a:lnTo>
                    <a:lnTo>
                      <a:pt x="30" y="33"/>
                    </a:lnTo>
                    <a:lnTo>
                      <a:pt x="30" y="35"/>
                    </a:lnTo>
                    <a:lnTo>
                      <a:pt x="27" y="39"/>
                    </a:lnTo>
                    <a:lnTo>
                      <a:pt x="26" y="44"/>
                    </a:lnTo>
                    <a:lnTo>
                      <a:pt x="23" y="49"/>
                    </a:lnTo>
                    <a:lnTo>
                      <a:pt x="19" y="54"/>
                    </a:lnTo>
                    <a:lnTo>
                      <a:pt x="19" y="55"/>
                    </a:lnTo>
                    <a:lnTo>
                      <a:pt x="18" y="55"/>
                    </a:lnTo>
                    <a:lnTo>
                      <a:pt x="16" y="58"/>
                    </a:lnTo>
                    <a:lnTo>
                      <a:pt x="15" y="61"/>
                    </a:lnTo>
                    <a:lnTo>
                      <a:pt x="11" y="63"/>
                    </a:lnTo>
                    <a:lnTo>
                      <a:pt x="10" y="66"/>
                    </a:lnTo>
                    <a:lnTo>
                      <a:pt x="5" y="73"/>
                    </a:lnTo>
                    <a:lnTo>
                      <a:pt x="2" y="77"/>
                    </a:lnTo>
                    <a:lnTo>
                      <a:pt x="0" y="82"/>
                    </a:lnTo>
                    <a:lnTo>
                      <a:pt x="0" y="85"/>
                    </a:lnTo>
                    <a:lnTo>
                      <a:pt x="0" y="87"/>
                    </a:lnTo>
                    <a:lnTo>
                      <a:pt x="0" y="88"/>
                    </a:lnTo>
                    <a:lnTo>
                      <a:pt x="2" y="88"/>
                    </a:lnTo>
                    <a:lnTo>
                      <a:pt x="7" y="93"/>
                    </a:lnTo>
                    <a:lnTo>
                      <a:pt x="15" y="99"/>
                    </a:lnTo>
                    <a:lnTo>
                      <a:pt x="29" y="106"/>
                    </a:lnTo>
                    <a:lnTo>
                      <a:pt x="48" y="1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929" name="Freeform 49"/>
              <p:cNvSpPr>
                <a:spLocks/>
              </p:cNvSpPr>
              <p:nvPr/>
            </p:nvSpPr>
            <p:spPr bwMode="auto">
              <a:xfrm>
                <a:off x="4849" y="2315"/>
                <a:ext cx="103" cy="28"/>
              </a:xfrm>
              <a:custGeom>
                <a:avLst/>
                <a:gdLst>
                  <a:gd name="T0" fmla="*/ 40 w 103"/>
                  <a:gd name="T1" fmla="*/ 3 h 28"/>
                  <a:gd name="T2" fmla="*/ 49 w 103"/>
                  <a:gd name="T3" fmla="*/ 5 h 28"/>
                  <a:gd name="T4" fmla="*/ 59 w 103"/>
                  <a:gd name="T5" fmla="*/ 6 h 28"/>
                  <a:gd name="T6" fmla="*/ 67 w 103"/>
                  <a:gd name="T7" fmla="*/ 8 h 28"/>
                  <a:gd name="T8" fmla="*/ 75 w 103"/>
                  <a:gd name="T9" fmla="*/ 11 h 28"/>
                  <a:gd name="T10" fmla="*/ 83 w 103"/>
                  <a:gd name="T11" fmla="*/ 14 h 28"/>
                  <a:gd name="T12" fmla="*/ 89 w 103"/>
                  <a:gd name="T13" fmla="*/ 17 h 28"/>
                  <a:gd name="T14" fmla="*/ 95 w 103"/>
                  <a:gd name="T15" fmla="*/ 22 h 28"/>
                  <a:gd name="T16" fmla="*/ 100 w 103"/>
                  <a:gd name="T17" fmla="*/ 27 h 28"/>
                  <a:gd name="T18" fmla="*/ 102 w 103"/>
                  <a:gd name="T19" fmla="*/ 25 h 28"/>
                  <a:gd name="T20" fmla="*/ 102 w 103"/>
                  <a:gd name="T21" fmla="*/ 24 h 28"/>
                  <a:gd name="T22" fmla="*/ 103 w 103"/>
                  <a:gd name="T23" fmla="*/ 24 h 28"/>
                  <a:gd name="T24" fmla="*/ 103 w 103"/>
                  <a:gd name="T25" fmla="*/ 22 h 28"/>
                  <a:gd name="T26" fmla="*/ 94 w 103"/>
                  <a:gd name="T27" fmla="*/ 14 h 28"/>
                  <a:gd name="T28" fmla="*/ 81 w 103"/>
                  <a:gd name="T29" fmla="*/ 9 h 28"/>
                  <a:gd name="T30" fmla="*/ 68 w 103"/>
                  <a:gd name="T31" fmla="*/ 5 h 28"/>
                  <a:gd name="T32" fmla="*/ 53 w 103"/>
                  <a:gd name="T33" fmla="*/ 1 h 28"/>
                  <a:gd name="T34" fmla="*/ 38 w 103"/>
                  <a:gd name="T35" fmla="*/ 0 h 28"/>
                  <a:gd name="T36" fmla="*/ 24 w 103"/>
                  <a:gd name="T37" fmla="*/ 0 h 28"/>
                  <a:gd name="T38" fmla="*/ 11 w 103"/>
                  <a:gd name="T39" fmla="*/ 1 h 28"/>
                  <a:gd name="T40" fmla="*/ 0 w 103"/>
                  <a:gd name="T41" fmla="*/ 6 h 28"/>
                  <a:gd name="T42" fmla="*/ 0 w 103"/>
                  <a:gd name="T43" fmla="*/ 8 h 28"/>
                  <a:gd name="T44" fmla="*/ 0 w 103"/>
                  <a:gd name="T45" fmla="*/ 8 h 28"/>
                  <a:gd name="T46" fmla="*/ 0 w 103"/>
                  <a:gd name="T47" fmla="*/ 9 h 28"/>
                  <a:gd name="T48" fmla="*/ 2 w 103"/>
                  <a:gd name="T49" fmla="*/ 9 h 28"/>
                  <a:gd name="T50" fmla="*/ 10 w 103"/>
                  <a:gd name="T51" fmla="*/ 6 h 28"/>
                  <a:gd name="T52" fmla="*/ 18 w 103"/>
                  <a:gd name="T53" fmla="*/ 5 h 28"/>
                  <a:gd name="T54" fmla="*/ 27 w 103"/>
                  <a:gd name="T55" fmla="*/ 3 h 28"/>
                  <a:gd name="T56" fmla="*/ 37 w 103"/>
                  <a:gd name="T57" fmla="*/ 3 h 28"/>
                  <a:gd name="T58" fmla="*/ 35 w 103"/>
                  <a:gd name="T59" fmla="*/ 5 h 28"/>
                  <a:gd name="T60" fmla="*/ 35 w 103"/>
                  <a:gd name="T61" fmla="*/ 6 h 28"/>
                  <a:gd name="T62" fmla="*/ 35 w 103"/>
                  <a:gd name="T63" fmla="*/ 8 h 28"/>
                  <a:gd name="T64" fmla="*/ 34 w 103"/>
                  <a:gd name="T65" fmla="*/ 9 h 28"/>
                  <a:gd name="T66" fmla="*/ 30 w 103"/>
                  <a:gd name="T67" fmla="*/ 9 h 28"/>
                  <a:gd name="T68" fmla="*/ 27 w 103"/>
                  <a:gd name="T69" fmla="*/ 11 h 28"/>
                  <a:gd name="T70" fmla="*/ 26 w 103"/>
                  <a:gd name="T71" fmla="*/ 14 h 28"/>
                  <a:gd name="T72" fmla="*/ 24 w 103"/>
                  <a:gd name="T73" fmla="*/ 16 h 28"/>
                  <a:gd name="T74" fmla="*/ 24 w 103"/>
                  <a:gd name="T75" fmla="*/ 17 h 28"/>
                  <a:gd name="T76" fmla="*/ 24 w 103"/>
                  <a:gd name="T77" fmla="*/ 20 h 28"/>
                  <a:gd name="T78" fmla="*/ 24 w 103"/>
                  <a:gd name="T79" fmla="*/ 24 h 28"/>
                  <a:gd name="T80" fmla="*/ 26 w 103"/>
                  <a:gd name="T81" fmla="*/ 27 h 28"/>
                  <a:gd name="T82" fmla="*/ 27 w 103"/>
                  <a:gd name="T83" fmla="*/ 27 h 28"/>
                  <a:gd name="T84" fmla="*/ 27 w 103"/>
                  <a:gd name="T85" fmla="*/ 27 h 28"/>
                  <a:gd name="T86" fmla="*/ 27 w 103"/>
                  <a:gd name="T87" fmla="*/ 27 h 28"/>
                  <a:gd name="T88" fmla="*/ 29 w 103"/>
                  <a:gd name="T89" fmla="*/ 27 h 28"/>
                  <a:gd name="T90" fmla="*/ 29 w 103"/>
                  <a:gd name="T91" fmla="*/ 28 h 28"/>
                  <a:gd name="T92" fmla="*/ 30 w 103"/>
                  <a:gd name="T93" fmla="*/ 28 h 28"/>
                  <a:gd name="T94" fmla="*/ 30 w 103"/>
                  <a:gd name="T95" fmla="*/ 28 h 28"/>
                  <a:gd name="T96" fmla="*/ 32 w 103"/>
                  <a:gd name="T97" fmla="*/ 28 h 28"/>
                  <a:gd name="T98" fmla="*/ 35 w 103"/>
                  <a:gd name="T99" fmla="*/ 28 h 28"/>
                  <a:gd name="T100" fmla="*/ 38 w 103"/>
                  <a:gd name="T101" fmla="*/ 25 h 28"/>
                  <a:gd name="T102" fmla="*/ 40 w 103"/>
                  <a:gd name="T103" fmla="*/ 24 h 28"/>
                  <a:gd name="T104" fmla="*/ 40 w 103"/>
                  <a:gd name="T105" fmla="*/ 22 h 28"/>
                  <a:gd name="T106" fmla="*/ 42 w 103"/>
                  <a:gd name="T107" fmla="*/ 19 h 28"/>
                  <a:gd name="T108" fmla="*/ 42 w 103"/>
                  <a:gd name="T109" fmla="*/ 16 h 28"/>
                  <a:gd name="T110" fmla="*/ 40 w 103"/>
                  <a:gd name="T111" fmla="*/ 12 h 28"/>
                  <a:gd name="T112" fmla="*/ 37 w 103"/>
                  <a:gd name="T113" fmla="*/ 11 h 28"/>
                  <a:gd name="T114" fmla="*/ 38 w 103"/>
                  <a:gd name="T115" fmla="*/ 9 h 28"/>
                  <a:gd name="T116" fmla="*/ 38 w 103"/>
                  <a:gd name="T117" fmla="*/ 6 h 28"/>
                  <a:gd name="T118" fmla="*/ 38 w 103"/>
                  <a:gd name="T119" fmla="*/ 5 h 28"/>
                  <a:gd name="T120" fmla="*/ 40 w 103"/>
                  <a:gd name="T121" fmla="*/ 3 h 28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0" t="0" r="r" b="b"/>
                <a:pathLst>
                  <a:path w="103" h="28">
                    <a:moveTo>
                      <a:pt x="40" y="3"/>
                    </a:moveTo>
                    <a:lnTo>
                      <a:pt x="49" y="5"/>
                    </a:lnTo>
                    <a:lnTo>
                      <a:pt x="59" y="6"/>
                    </a:lnTo>
                    <a:lnTo>
                      <a:pt x="67" y="8"/>
                    </a:lnTo>
                    <a:lnTo>
                      <a:pt x="75" y="11"/>
                    </a:lnTo>
                    <a:lnTo>
                      <a:pt x="83" y="14"/>
                    </a:lnTo>
                    <a:lnTo>
                      <a:pt x="89" y="17"/>
                    </a:lnTo>
                    <a:lnTo>
                      <a:pt x="95" y="22"/>
                    </a:lnTo>
                    <a:lnTo>
                      <a:pt x="100" y="27"/>
                    </a:lnTo>
                    <a:lnTo>
                      <a:pt x="102" y="25"/>
                    </a:lnTo>
                    <a:lnTo>
                      <a:pt x="102" y="24"/>
                    </a:lnTo>
                    <a:lnTo>
                      <a:pt x="103" y="24"/>
                    </a:lnTo>
                    <a:lnTo>
                      <a:pt x="103" y="22"/>
                    </a:lnTo>
                    <a:lnTo>
                      <a:pt x="94" y="14"/>
                    </a:lnTo>
                    <a:lnTo>
                      <a:pt x="81" y="9"/>
                    </a:lnTo>
                    <a:lnTo>
                      <a:pt x="68" y="5"/>
                    </a:lnTo>
                    <a:lnTo>
                      <a:pt x="53" y="1"/>
                    </a:lnTo>
                    <a:lnTo>
                      <a:pt x="38" y="0"/>
                    </a:lnTo>
                    <a:lnTo>
                      <a:pt x="24" y="0"/>
                    </a:lnTo>
                    <a:lnTo>
                      <a:pt x="11" y="1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9"/>
                    </a:lnTo>
                    <a:lnTo>
                      <a:pt x="2" y="9"/>
                    </a:lnTo>
                    <a:lnTo>
                      <a:pt x="10" y="6"/>
                    </a:lnTo>
                    <a:lnTo>
                      <a:pt x="18" y="5"/>
                    </a:lnTo>
                    <a:lnTo>
                      <a:pt x="27" y="3"/>
                    </a:lnTo>
                    <a:lnTo>
                      <a:pt x="37" y="3"/>
                    </a:lnTo>
                    <a:lnTo>
                      <a:pt x="35" y="5"/>
                    </a:lnTo>
                    <a:lnTo>
                      <a:pt x="35" y="6"/>
                    </a:lnTo>
                    <a:lnTo>
                      <a:pt x="35" y="8"/>
                    </a:lnTo>
                    <a:lnTo>
                      <a:pt x="34" y="9"/>
                    </a:lnTo>
                    <a:lnTo>
                      <a:pt x="30" y="9"/>
                    </a:lnTo>
                    <a:lnTo>
                      <a:pt x="27" y="11"/>
                    </a:lnTo>
                    <a:lnTo>
                      <a:pt x="26" y="14"/>
                    </a:lnTo>
                    <a:lnTo>
                      <a:pt x="24" y="16"/>
                    </a:lnTo>
                    <a:lnTo>
                      <a:pt x="24" y="17"/>
                    </a:lnTo>
                    <a:lnTo>
                      <a:pt x="24" y="20"/>
                    </a:lnTo>
                    <a:lnTo>
                      <a:pt x="24" y="24"/>
                    </a:lnTo>
                    <a:lnTo>
                      <a:pt x="26" y="27"/>
                    </a:lnTo>
                    <a:lnTo>
                      <a:pt x="27" y="27"/>
                    </a:lnTo>
                    <a:lnTo>
                      <a:pt x="29" y="27"/>
                    </a:lnTo>
                    <a:lnTo>
                      <a:pt x="29" y="28"/>
                    </a:lnTo>
                    <a:lnTo>
                      <a:pt x="30" y="28"/>
                    </a:lnTo>
                    <a:lnTo>
                      <a:pt x="32" y="28"/>
                    </a:lnTo>
                    <a:lnTo>
                      <a:pt x="35" y="28"/>
                    </a:lnTo>
                    <a:lnTo>
                      <a:pt x="38" y="25"/>
                    </a:lnTo>
                    <a:lnTo>
                      <a:pt x="40" y="24"/>
                    </a:lnTo>
                    <a:lnTo>
                      <a:pt x="40" y="22"/>
                    </a:lnTo>
                    <a:lnTo>
                      <a:pt x="42" y="19"/>
                    </a:lnTo>
                    <a:lnTo>
                      <a:pt x="42" y="16"/>
                    </a:lnTo>
                    <a:lnTo>
                      <a:pt x="40" y="12"/>
                    </a:lnTo>
                    <a:lnTo>
                      <a:pt x="37" y="11"/>
                    </a:lnTo>
                    <a:lnTo>
                      <a:pt x="38" y="9"/>
                    </a:lnTo>
                    <a:lnTo>
                      <a:pt x="38" y="6"/>
                    </a:lnTo>
                    <a:lnTo>
                      <a:pt x="38" y="5"/>
                    </a:lnTo>
                    <a:lnTo>
                      <a:pt x="40" y="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930" name="Freeform 50"/>
              <p:cNvSpPr>
                <a:spLocks/>
              </p:cNvSpPr>
              <p:nvPr/>
            </p:nvSpPr>
            <p:spPr bwMode="auto">
              <a:xfrm>
                <a:off x="4875" y="2342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1 w 6"/>
                  <a:gd name="T3" fmla="*/ 0 h 6"/>
                  <a:gd name="T4" fmla="*/ 1 w 6"/>
                  <a:gd name="T5" fmla="*/ 0 h 6"/>
                  <a:gd name="T6" fmla="*/ 1 w 6"/>
                  <a:gd name="T7" fmla="*/ 0 h 6"/>
                  <a:gd name="T8" fmla="*/ 3 w 6"/>
                  <a:gd name="T9" fmla="*/ 0 h 6"/>
                  <a:gd name="T10" fmla="*/ 3 w 6"/>
                  <a:gd name="T11" fmla="*/ 1 h 6"/>
                  <a:gd name="T12" fmla="*/ 4 w 6"/>
                  <a:gd name="T13" fmla="*/ 1 h 6"/>
                  <a:gd name="T14" fmla="*/ 4 w 6"/>
                  <a:gd name="T15" fmla="*/ 1 h 6"/>
                  <a:gd name="T16" fmla="*/ 6 w 6"/>
                  <a:gd name="T17" fmla="*/ 1 h 6"/>
                  <a:gd name="T18" fmla="*/ 6 w 6"/>
                  <a:gd name="T19" fmla="*/ 3 h 6"/>
                  <a:gd name="T20" fmla="*/ 6 w 6"/>
                  <a:gd name="T21" fmla="*/ 3 h 6"/>
                  <a:gd name="T22" fmla="*/ 4 w 6"/>
                  <a:gd name="T23" fmla="*/ 4 h 6"/>
                  <a:gd name="T24" fmla="*/ 3 w 6"/>
                  <a:gd name="T25" fmla="*/ 6 h 6"/>
                  <a:gd name="T26" fmla="*/ 1 w 6"/>
                  <a:gd name="T27" fmla="*/ 6 h 6"/>
                  <a:gd name="T28" fmla="*/ 0 w 6"/>
                  <a:gd name="T29" fmla="*/ 6 h 6"/>
                  <a:gd name="T30" fmla="*/ 0 w 6"/>
                  <a:gd name="T31" fmla="*/ 4 h 6"/>
                  <a:gd name="T32" fmla="*/ 0 w 6"/>
                  <a:gd name="T33" fmla="*/ 4 h 6"/>
                  <a:gd name="T34" fmla="*/ 0 w 6"/>
                  <a:gd name="T35" fmla="*/ 3 h 6"/>
                  <a:gd name="T36" fmla="*/ 0 w 6"/>
                  <a:gd name="T37" fmla="*/ 1 h 6"/>
                  <a:gd name="T38" fmla="*/ 0 w 6"/>
                  <a:gd name="T39" fmla="*/ 0 h 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1" y="0"/>
                    </a:lnTo>
                    <a:lnTo>
                      <a:pt x="3" y="0"/>
                    </a:lnTo>
                    <a:lnTo>
                      <a:pt x="3" y="1"/>
                    </a:lnTo>
                    <a:lnTo>
                      <a:pt x="4" y="1"/>
                    </a:lnTo>
                    <a:lnTo>
                      <a:pt x="6" y="1"/>
                    </a:lnTo>
                    <a:lnTo>
                      <a:pt x="6" y="3"/>
                    </a:lnTo>
                    <a:lnTo>
                      <a:pt x="4" y="4"/>
                    </a:lnTo>
                    <a:lnTo>
                      <a:pt x="3" y="6"/>
                    </a:lnTo>
                    <a:lnTo>
                      <a:pt x="1" y="6"/>
                    </a:lnTo>
                    <a:lnTo>
                      <a:pt x="0" y="6"/>
                    </a:lnTo>
                    <a:lnTo>
                      <a:pt x="0" y="4"/>
                    </a:lnTo>
                    <a:lnTo>
                      <a:pt x="0" y="3"/>
                    </a:lnTo>
                    <a:lnTo>
                      <a:pt x="0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A111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931" name="Freeform 51"/>
              <p:cNvSpPr>
                <a:spLocks/>
              </p:cNvSpPr>
              <p:nvPr/>
            </p:nvSpPr>
            <p:spPr bwMode="auto">
              <a:xfrm>
                <a:off x="4998" y="2818"/>
                <a:ext cx="16" cy="15"/>
              </a:xfrm>
              <a:custGeom>
                <a:avLst/>
                <a:gdLst>
                  <a:gd name="T0" fmla="*/ 0 w 16"/>
                  <a:gd name="T1" fmla="*/ 0 h 15"/>
                  <a:gd name="T2" fmla="*/ 0 w 16"/>
                  <a:gd name="T3" fmla="*/ 0 h 15"/>
                  <a:gd name="T4" fmla="*/ 0 w 16"/>
                  <a:gd name="T5" fmla="*/ 9 h 15"/>
                  <a:gd name="T6" fmla="*/ 0 w 16"/>
                  <a:gd name="T7" fmla="*/ 14 h 15"/>
                  <a:gd name="T8" fmla="*/ 0 w 16"/>
                  <a:gd name="T9" fmla="*/ 15 h 15"/>
                  <a:gd name="T10" fmla="*/ 8 w 16"/>
                  <a:gd name="T11" fmla="*/ 15 h 15"/>
                  <a:gd name="T12" fmla="*/ 8 w 16"/>
                  <a:gd name="T13" fmla="*/ 15 h 15"/>
                  <a:gd name="T14" fmla="*/ 16 w 16"/>
                  <a:gd name="T15" fmla="*/ 15 h 15"/>
                  <a:gd name="T16" fmla="*/ 16 w 16"/>
                  <a:gd name="T17" fmla="*/ 14 h 15"/>
                  <a:gd name="T18" fmla="*/ 16 w 16"/>
                  <a:gd name="T19" fmla="*/ 9 h 15"/>
                  <a:gd name="T20" fmla="*/ 16 w 16"/>
                  <a:gd name="T21" fmla="*/ 0 h 15"/>
                  <a:gd name="T22" fmla="*/ 16 w 16"/>
                  <a:gd name="T23" fmla="*/ 0 h 15"/>
                  <a:gd name="T24" fmla="*/ 0 w 16"/>
                  <a:gd name="T25" fmla="*/ 0 h 1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16" h="15">
                    <a:moveTo>
                      <a:pt x="0" y="0"/>
                    </a:moveTo>
                    <a:lnTo>
                      <a:pt x="0" y="0"/>
                    </a:lnTo>
                    <a:lnTo>
                      <a:pt x="0" y="9"/>
                    </a:lnTo>
                    <a:lnTo>
                      <a:pt x="0" y="14"/>
                    </a:lnTo>
                    <a:lnTo>
                      <a:pt x="0" y="15"/>
                    </a:lnTo>
                    <a:lnTo>
                      <a:pt x="8" y="15"/>
                    </a:lnTo>
                    <a:lnTo>
                      <a:pt x="16" y="15"/>
                    </a:lnTo>
                    <a:lnTo>
                      <a:pt x="16" y="14"/>
                    </a:lnTo>
                    <a:lnTo>
                      <a:pt x="16" y="9"/>
                    </a:lnTo>
                    <a:lnTo>
                      <a:pt x="1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932" name="Freeform 52"/>
              <p:cNvSpPr>
                <a:spLocks/>
              </p:cNvSpPr>
              <p:nvPr/>
            </p:nvSpPr>
            <p:spPr bwMode="auto">
              <a:xfrm>
                <a:off x="4803" y="2724"/>
                <a:ext cx="211" cy="94"/>
              </a:xfrm>
              <a:custGeom>
                <a:avLst/>
                <a:gdLst>
                  <a:gd name="T0" fmla="*/ 16 w 211"/>
                  <a:gd name="T1" fmla="*/ 94 h 94"/>
                  <a:gd name="T2" fmla="*/ 16 w 211"/>
                  <a:gd name="T3" fmla="*/ 94 h 94"/>
                  <a:gd name="T4" fmla="*/ 23 w 211"/>
                  <a:gd name="T5" fmla="*/ 59 h 94"/>
                  <a:gd name="T6" fmla="*/ 43 w 211"/>
                  <a:gd name="T7" fmla="*/ 35 h 94"/>
                  <a:gd name="T8" fmla="*/ 72 w 211"/>
                  <a:gd name="T9" fmla="*/ 21 h 94"/>
                  <a:gd name="T10" fmla="*/ 107 w 211"/>
                  <a:gd name="T11" fmla="*/ 16 h 94"/>
                  <a:gd name="T12" fmla="*/ 140 w 211"/>
                  <a:gd name="T13" fmla="*/ 21 h 94"/>
                  <a:gd name="T14" fmla="*/ 168 w 211"/>
                  <a:gd name="T15" fmla="*/ 37 h 94"/>
                  <a:gd name="T16" fmla="*/ 189 w 211"/>
                  <a:gd name="T17" fmla="*/ 60 h 94"/>
                  <a:gd name="T18" fmla="*/ 195 w 211"/>
                  <a:gd name="T19" fmla="*/ 94 h 94"/>
                  <a:gd name="T20" fmla="*/ 211 w 211"/>
                  <a:gd name="T21" fmla="*/ 94 h 94"/>
                  <a:gd name="T22" fmla="*/ 202 w 211"/>
                  <a:gd name="T23" fmla="*/ 54 h 94"/>
                  <a:gd name="T24" fmla="*/ 178 w 211"/>
                  <a:gd name="T25" fmla="*/ 24 h 94"/>
                  <a:gd name="T26" fmla="*/ 143 w 211"/>
                  <a:gd name="T27" fmla="*/ 5 h 94"/>
                  <a:gd name="T28" fmla="*/ 107 w 211"/>
                  <a:gd name="T29" fmla="*/ 0 h 94"/>
                  <a:gd name="T30" fmla="*/ 69 w 211"/>
                  <a:gd name="T31" fmla="*/ 5 h 94"/>
                  <a:gd name="T32" fmla="*/ 34 w 211"/>
                  <a:gd name="T33" fmla="*/ 23 h 94"/>
                  <a:gd name="T34" fmla="*/ 10 w 211"/>
                  <a:gd name="T35" fmla="*/ 53 h 94"/>
                  <a:gd name="T36" fmla="*/ 0 w 211"/>
                  <a:gd name="T37" fmla="*/ 94 h 94"/>
                  <a:gd name="T38" fmla="*/ 0 w 211"/>
                  <a:gd name="T39" fmla="*/ 94 h 94"/>
                  <a:gd name="T40" fmla="*/ 16 w 211"/>
                  <a:gd name="T41" fmla="*/ 94 h 94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211" h="94">
                    <a:moveTo>
                      <a:pt x="16" y="94"/>
                    </a:moveTo>
                    <a:lnTo>
                      <a:pt x="16" y="94"/>
                    </a:lnTo>
                    <a:lnTo>
                      <a:pt x="23" y="59"/>
                    </a:lnTo>
                    <a:lnTo>
                      <a:pt x="43" y="35"/>
                    </a:lnTo>
                    <a:lnTo>
                      <a:pt x="72" y="21"/>
                    </a:lnTo>
                    <a:lnTo>
                      <a:pt x="107" y="16"/>
                    </a:lnTo>
                    <a:lnTo>
                      <a:pt x="140" y="21"/>
                    </a:lnTo>
                    <a:lnTo>
                      <a:pt x="168" y="37"/>
                    </a:lnTo>
                    <a:lnTo>
                      <a:pt x="189" y="60"/>
                    </a:lnTo>
                    <a:lnTo>
                      <a:pt x="195" y="94"/>
                    </a:lnTo>
                    <a:lnTo>
                      <a:pt x="211" y="94"/>
                    </a:lnTo>
                    <a:lnTo>
                      <a:pt x="202" y="54"/>
                    </a:lnTo>
                    <a:lnTo>
                      <a:pt x="178" y="24"/>
                    </a:lnTo>
                    <a:lnTo>
                      <a:pt x="143" y="5"/>
                    </a:lnTo>
                    <a:lnTo>
                      <a:pt x="107" y="0"/>
                    </a:lnTo>
                    <a:lnTo>
                      <a:pt x="69" y="5"/>
                    </a:lnTo>
                    <a:lnTo>
                      <a:pt x="34" y="23"/>
                    </a:lnTo>
                    <a:lnTo>
                      <a:pt x="10" y="53"/>
                    </a:lnTo>
                    <a:lnTo>
                      <a:pt x="0" y="94"/>
                    </a:lnTo>
                    <a:lnTo>
                      <a:pt x="16" y="9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933" name="Freeform 53"/>
              <p:cNvSpPr>
                <a:spLocks/>
              </p:cNvSpPr>
              <p:nvPr/>
            </p:nvSpPr>
            <p:spPr bwMode="auto">
              <a:xfrm>
                <a:off x="4803" y="2818"/>
                <a:ext cx="16" cy="23"/>
              </a:xfrm>
              <a:custGeom>
                <a:avLst/>
                <a:gdLst>
                  <a:gd name="T0" fmla="*/ 8 w 16"/>
                  <a:gd name="T1" fmla="*/ 8 h 23"/>
                  <a:gd name="T2" fmla="*/ 8 w 16"/>
                  <a:gd name="T3" fmla="*/ 15 h 23"/>
                  <a:gd name="T4" fmla="*/ 16 w 16"/>
                  <a:gd name="T5" fmla="*/ 15 h 23"/>
                  <a:gd name="T6" fmla="*/ 16 w 16"/>
                  <a:gd name="T7" fmla="*/ 14 h 23"/>
                  <a:gd name="T8" fmla="*/ 16 w 16"/>
                  <a:gd name="T9" fmla="*/ 9 h 23"/>
                  <a:gd name="T10" fmla="*/ 16 w 16"/>
                  <a:gd name="T11" fmla="*/ 0 h 23"/>
                  <a:gd name="T12" fmla="*/ 0 w 16"/>
                  <a:gd name="T13" fmla="*/ 0 h 23"/>
                  <a:gd name="T14" fmla="*/ 0 w 16"/>
                  <a:gd name="T15" fmla="*/ 9 h 23"/>
                  <a:gd name="T16" fmla="*/ 0 w 16"/>
                  <a:gd name="T17" fmla="*/ 14 h 23"/>
                  <a:gd name="T18" fmla="*/ 0 w 16"/>
                  <a:gd name="T19" fmla="*/ 15 h 23"/>
                  <a:gd name="T20" fmla="*/ 8 w 16"/>
                  <a:gd name="T21" fmla="*/ 15 h 23"/>
                  <a:gd name="T22" fmla="*/ 8 w 16"/>
                  <a:gd name="T23" fmla="*/ 23 h 23"/>
                  <a:gd name="T24" fmla="*/ 0 w 16"/>
                  <a:gd name="T25" fmla="*/ 15 h 23"/>
                  <a:gd name="T26" fmla="*/ 0 w 16"/>
                  <a:gd name="T27" fmla="*/ 23 h 23"/>
                  <a:gd name="T28" fmla="*/ 8 w 16"/>
                  <a:gd name="T29" fmla="*/ 23 h 23"/>
                  <a:gd name="T30" fmla="*/ 8 w 16"/>
                  <a:gd name="T31" fmla="*/ 8 h 2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16" h="23">
                    <a:moveTo>
                      <a:pt x="8" y="8"/>
                    </a:moveTo>
                    <a:lnTo>
                      <a:pt x="8" y="15"/>
                    </a:lnTo>
                    <a:lnTo>
                      <a:pt x="16" y="15"/>
                    </a:lnTo>
                    <a:lnTo>
                      <a:pt x="16" y="14"/>
                    </a:lnTo>
                    <a:lnTo>
                      <a:pt x="16" y="9"/>
                    </a:lnTo>
                    <a:lnTo>
                      <a:pt x="16" y="0"/>
                    </a:lnTo>
                    <a:lnTo>
                      <a:pt x="0" y="0"/>
                    </a:lnTo>
                    <a:lnTo>
                      <a:pt x="0" y="9"/>
                    </a:lnTo>
                    <a:lnTo>
                      <a:pt x="0" y="14"/>
                    </a:lnTo>
                    <a:lnTo>
                      <a:pt x="0" y="15"/>
                    </a:lnTo>
                    <a:lnTo>
                      <a:pt x="8" y="15"/>
                    </a:lnTo>
                    <a:lnTo>
                      <a:pt x="8" y="23"/>
                    </a:lnTo>
                    <a:lnTo>
                      <a:pt x="0" y="15"/>
                    </a:lnTo>
                    <a:lnTo>
                      <a:pt x="0" y="23"/>
                    </a:lnTo>
                    <a:lnTo>
                      <a:pt x="8" y="23"/>
                    </a:lnTo>
                    <a:lnTo>
                      <a:pt x="8" y="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934" name="Freeform 54"/>
              <p:cNvSpPr>
                <a:spLocks/>
              </p:cNvSpPr>
              <p:nvPr/>
            </p:nvSpPr>
            <p:spPr bwMode="auto">
              <a:xfrm>
                <a:off x="4811" y="2826"/>
                <a:ext cx="203" cy="15"/>
              </a:xfrm>
              <a:custGeom>
                <a:avLst/>
                <a:gdLst>
                  <a:gd name="T0" fmla="*/ 187 w 203"/>
                  <a:gd name="T1" fmla="*/ 7 h 15"/>
                  <a:gd name="T2" fmla="*/ 195 w 203"/>
                  <a:gd name="T3" fmla="*/ 0 h 15"/>
                  <a:gd name="T4" fmla="*/ 0 w 203"/>
                  <a:gd name="T5" fmla="*/ 0 h 15"/>
                  <a:gd name="T6" fmla="*/ 0 w 203"/>
                  <a:gd name="T7" fmla="*/ 15 h 15"/>
                  <a:gd name="T8" fmla="*/ 195 w 203"/>
                  <a:gd name="T9" fmla="*/ 15 h 15"/>
                  <a:gd name="T10" fmla="*/ 203 w 203"/>
                  <a:gd name="T11" fmla="*/ 7 h 15"/>
                  <a:gd name="T12" fmla="*/ 195 w 203"/>
                  <a:gd name="T13" fmla="*/ 15 h 15"/>
                  <a:gd name="T14" fmla="*/ 203 w 203"/>
                  <a:gd name="T15" fmla="*/ 15 h 15"/>
                  <a:gd name="T16" fmla="*/ 203 w 203"/>
                  <a:gd name="T17" fmla="*/ 7 h 15"/>
                  <a:gd name="T18" fmla="*/ 187 w 203"/>
                  <a:gd name="T19" fmla="*/ 7 h 1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03" h="15">
                    <a:moveTo>
                      <a:pt x="187" y="7"/>
                    </a:moveTo>
                    <a:lnTo>
                      <a:pt x="195" y="0"/>
                    </a:lnTo>
                    <a:lnTo>
                      <a:pt x="0" y="0"/>
                    </a:lnTo>
                    <a:lnTo>
                      <a:pt x="0" y="15"/>
                    </a:lnTo>
                    <a:lnTo>
                      <a:pt x="195" y="15"/>
                    </a:lnTo>
                    <a:lnTo>
                      <a:pt x="203" y="7"/>
                    </a:lnTo>
                    <a:lnTo>
                      <a:pt x="195" y="15"/>
                    </a:lnTo>
                    <a:lnTo>
                      <a:pt x="203" y="15"/>
                    </a:lnTo>
                    <a:lnTo>
                      <a:pt x="203" y="7"/>
                    </a:lnTo>
                    <a:lnTo>
                      <a:pt x="187" y="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935" name="Freeform 55"/>
              <p:cNvSpPr>
                <a:spLocks/>
              </p:cNvSpPr>
              <p:nvPr/>
            </p:nvSpPr>
            <p:spPr bwMode="auto">
              <a:xfrm>
                <a:off x="4900" y="2732"/>
                <a:ext cx="16" cy="101"/>
              </a:xfrm>
              <a:custGeom>
                <a:avLst/>
                <a:gdLst>
                  <a:gd name="T0" fmla="*/ 8 w 16"/>
                  <a:gd name="T1" fmla="*/ 101 h 101"/>
                  <a:gd name="T2" fmla="*/ 16 w 16"/>
                  <a:gd name="T3" fmla="*/ 101 h 101"/>
                  <a:gd name="T4" fmla="*/ 16 w 16"/>
                  <a:gd name="T5" fmla="*/ 0 h 101"/>
                  <a:gd name="T6" fmla="*/ 0 w 16"/>
                  <a:gd name="T7" fmla="*/ 0 h 101"/>
                  <a:gd name="T8" fmla="*/ 0 w 16"/>
                  <a:gd name="T9" fmla="*/ 101 h 101"/>
                  <a:gd name="T10" fmla="*/ 8 w 16"/>
                  <a:gd name="T11" fmla="*/ 101 h 10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6" h="101">
                    <a:moveTo>
                      <a:pt x="8" y="101"/>
                    </a:moveTo>
                    <a:lnTo>
                      <a:pt x="16" y="101"/>
                    </a:lnTo>
                    <a:lnTo>
                      <a:pt x="16" y="0"/>
                    </a:lnTo>
                    <a:lnTo>
                      <a:pt x="0" y="0"/>
                    </a:lnTo>
                    <a:lnTo>
                      <a:pt x="0" y="101"/>
                    </a:lnTo>
                    <a:lnTo>
                      <a:pt x="8" y="10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936" name="Freeform 56"/>
              <p:cNvSpPr>
                <a:spLocks/>
              </p:cNvSpPr>
              <p:nvPr/>
            </p:nvSpPr>
            <p:spPr bwMode="auto">
              <a:xfrm>
                <a:off x="4903" y="2754"/>
                <a:ext cx="87" cy="84"/>
              </a:xfrm>
              <a:custGeom>
                <a:avLst/>
                <a:gdLst>
                  <a:gd name="T0" fmla="*/ 5 w 87"/>
                  <a:gd name="T1" fmla="*/ 79 h 84"/>
                  <a:gd name="T2" fmla="*/ 10 w 87"/>
                  <a:gd name="T3" fmla="*/ 84 h 84"/>
                  <a:gd name="T4" fmla="*/ 87 w 87"/>
                  <a:gd name="T5" fmla="*/ 10 h 84"/>
                  <a:gd name="T6" fmla="*/ 78 w 87"/>
                  <a:gd name="T7" fmla="*/ 0 h 84"/>
                  <a:gd name="T8" fmla="*/ 0 w 87"/>
                  <a:gd name="T9" fmla="*/ 75 h 84"/>
                  <a:gd name="T10" fmla="*/ 5 w 87"/>
                  <a:gd name="T11" fmla="*/ 79 h 8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87" h="84">
                    <a:moveTo>
                      <a:pt x="5" y="79"/>
                    </a:moveTo>
                    <a:lnTo>
                      <a:pt x="10" y="84"/>
                    </a:lnTo>
                    <a:lnTo>
                      <a:pt x="87" y="10"/>
                    </a:lnTo>
                    <a:lnTo>
                      <a:pt x="78" y="0"/>
                    </a:lnTo>
                    <a:lnTo>
                      <a:pt x="0" y="75"/>
                    </a:lnTo>
                    <a:lnTo>
                      <a:pt x="5" y="7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937" name="Freeform 57"/>
              <p:cNvSpPr>
                <a:spLocks/>
              </p:cNvSpPr>
              <p:nvPr/>
            </p:nvSpPr>
            <p:spPr bwMode="auto">
              <a:xfrm>
                <a:off x="4830" y="2753"/>
                <a:ext cx="83" cy="85"/>
              </a:xfrm>
              <a:custGeom>
                <a:avLst/>
                <a:gdLst>
                  <a:gd name="T0" fmla="*/ 78 w 83"/>
                  <a:gd name="T1" fmla="*/ 80 h 85"/>
                  <a:gd name="T2" fmla="*/ 83 w 83"/>
                  <a:gd name="T3" fmla="*/ 76 h 85"/>
                  <a:gd name="T4" fmla="*/ 10 w 83"/>
                  <a:gd name="T5" fmla="*/ 0 h 85"/>
                  <a:gd name="T6" fmla="*/ 0 w 83"/>
                  <a:gd name="T7" fmla="*/ 9 h 85"/>
                  <a:gd name="T8" fmla="*/ 73 w 83"/>
                  <a:gd name="T9" fmla="*/ 85 h 85"/>
                  <a:gd name="T10" fmla="*/ 78 w 83"/>
                  <a:gd name="T11" fmla="*/ 80 h 8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83" h="85">
                    <a:moveTo>
                      <a:pt x="78" y="80"/>
                    </a:moveTo>
                    <a:lnTo>
                      <a:pt x="83" y="76"/>
                    </a:lnTo>
                    <a:lnTo>
                      <a:pt x="10" y="0"/>
                    </a:lnTo>
                    <a:lnTo>
                      <a:pt x="0" y="9"/>
                    </a:lnTo>
                    <a:lnTo>
                      <a:pt x="73" y="85"/>
                    </a:lnTo>
                    <a:lnTo>
                      <a:pt x="78" y="8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1905" name="Text Box 58"/>
            <p:cNvSpPr txBox="1">
              <a:spLocks noChangeArrowheads="1"/>
            </p:cNvSpPr>
            <p:nvPr/>
          </p:nvSpPr>
          <p:spPr bwMode="auto">
            <a:xfrm>
              <a:off x="4729" y="695"/>
              <a:ext cx="518" cy="8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kumimoji="1" lang="zh-CN" altLang="en-US" sz="2600" b="1"/>
            </a:p>
          </p:txBody>
        </p:sp>
      </p:grpSp>
      <p:grpSp>
        <p:nvGrpSpPr>
          <p:cNvPr id="295995" name="Group 59"/>
          <p:cNvGrpSpPr>
            <a:grpSpLocks/>
          </p:cNvGrpSpPr>
          <p:nvPr/>
        </p:nvGrpSpPr>
        <p:grpSpPr bwMode="auto">
          <a:xfrm>
            <a:off x="2801938" y="4043363"/>
            <a:ext cx="495300" cy="882650"/>
            <a:chOff x="4368" y="0"/>
            <a:chExt cx="1392" cy="1559"/>
          </a:xfrm>
        </p:grpSpPr>
        <p:grpSp>
          <p:nvGrpSpPr>
            <p:cNvPr id="21870" name="Group 60"/>
            <p:cNvGrpSpPr>
              <a:grpSpLocks/>
            </p:cNvGrpSpPr>
            <p:nvPr/>
          </p:nvGrpSpPr>
          <p:grpSpPr bwMode="auto">
            <a:xfrm>
              <a:off x="4368" y="0"/>
              <a:ext cx="1392" cy="1056"/>
              <a:chOff x="4368" y="2016"/>
              <a:chExt cx="1072" cy="1344"/>
            </a:xfrm>
          </p:grpSpPr>
          <p:sp>
            <p:nvSpPr>
              <p:cNvPr id="21872" name="Freeform 61"/>
              <p:cNvSpPr>
                <a:spLocks/>
              </p:cNvSpPr>
              <p:nvPr/>
            </p:nvSpPr>
            <p:spPr bwMode="auto">
              <a:xfrm>
                <a:off x="4457" y="2460"/>
                <a:ext cx="897" cy="829"/>
              </a:xfrm>
              <a:custGeom>
                <a:avLst/>
                <a:gdLst>
                  <a:gd name="T0" fmla="*/ 445 w 897"/>
                  <a:gd name="T1" fmla="*/ 0 h 829"/>
                  <a:gd name="T2" fmla="*/ 897 w 897"/>
                  <a:gd name="T3" fmla="*/ 293 h 829"/>
                  <a:gd name="T4" fmla="*/ 897 w 897"/>
                  <a:gd name="T5" fmla="*/ 829 h 829"/>
                  <a:gd name="T6" fmla="*/ 601 w 897"/>
                  <a:gd name="T7" fmla="*/ 829 h 829"/>
                  <a:gd name="T8" fmla="*/ 296 w 897"/>
                  <a:gd name="T9" fmla="*/ 829 h 829"/>
                  <a:gd name="T10" fmla="*/ 0 w 897"/>
                  <a:gd name="T11" fmla="*/ 829 h 829"/>
                  <a:gd name="T12" fmla="*/ 0 w 897"/>
                  <a:gd name="T13" fmla="*/ 293 h 829"/>
                  <a:gd name="T14" fmla="*/ 445 w 897"/>
                  <a:gd name="T15" fmla="*/ 0 h 829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897" h="829">
                    <a:moveTo>
                      <a:pt x="445" y="0"/>
                    </a:moveTo>
                    <a:lnTo>
                      <a:pt x="897" y="293"/>
                    </a:lnTo>
                    <a:lnTo>
                      <a:pt x="897" y="829"/>
                    </a:lnTo>
                    <a:lnTo>
                      <a:pt x="601" y="829"/>
                    </a:lnTo>
                    <a:lnTo>
                      <a:pt x="296" y="829"/>
                    </a:lnTo>
                    <a:lnTo>
                      <a:pt x="0" y="829"/>
                    </a:lnTo>
                    <a:lnTo>
                      <a:pt x="0" y="293"/>
                    </a:lnTo>
                    <a:lnTo>
                      <a:pt x="445" y="0"/>
                    </a:lnTo>
                    <a:close/>
                  </a:path>
                </a:pathLst>
              </a:custGeom>
              <a:solidFill>
                <a:srgbClr val="9933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873" name="Freeform 62"/>
              <p:cNvSpPr>
                <a:spLocks/>
              </p:cNvSpPr>
              <p:nvPr/>
            </p:nvSpPr>
            <p:spPr bwMode="auto">
              <a:xfrm>
                <a:off x="4368" y="2462"/>
                <a:ext cx="416" cy="288"/>
              </a:xfrm>
              <a:custGeom>
                <a:avLst/>
                <a:gdLst>
                  <a:gd name="T0" fmla="*/ 0 w 416"/>
                  <a:gd name="T1" fmla="*/ 288 h 288"/>
                  <a:gd name="T2" fmla="*/ 416 w 416"/>
                  <a:gd name="T3" fmla="*/ 32 h 288"/>
                  <a:gd name="T4" fmla="*/ 416 w 416"/>
                  <a:gd name="T5" fmla="*/ 27 h 288"/>
                  <a:gd name="T6" fmla="*/ 416 w 416"/>
                  <a:gd name="T7" fmla="*/ 19 h 288"/>
                  <a:gd name="T8" fmla="*/ 416 w 416"/>
                  <a:gd name="T9" fmla="*/ 9 h 288"/>
                  <a:gd name="T10" fmla="*/ 416 w 416"/>
                  <a:gd name="T11" fmla="*/ 0 h 288"/>
                  <a:gd name="T12" fmla="*/ 0 w 416"/>
                  <a:gd name="T13" fmla="*/ 254 h 288"/>
                  <a:gd name="T14" fmla="*/ 0 w 416"/>
                  <a:gd name="T15" fmla="*/ 288 h 28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416" h="288">
                    <a:moveTo>
                      <a:pt x="0" y="288"/>
                    </a:moveTo>
                    <a:lnTo>
                      <a:pt x="416" y="32"/>
                    </a:lnTo>
                    <a:lnTo>
                      <a:pt x="416" y="27"/>
                    </a:lnTo>
                    <a:lnTo>
                      <a:pt x="416" y="19"/>
                    </a:lnTo>
                    <a:lnTo>
                      <a:pt x="416" y="9"/>
                    </a:lnTo>
                    <a:lnTo>
                      <a:pt x="416" y="0"/>
                    </a:lnTo>
                    <a:lnTo>
                      <a:pt x="0" y="254"/>
                    </a:lnTo>
                    <a:lnTo>
                      <a:pt x="0" y="28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874" name="Rectangle 63"/>
              <p:cNvSpPr>
                <a:spLocks noChangeArrowheads="1"/>
              </p:cNvSpPr>
              <p:nvPr/>
            </p:nvSpPr>
            <p:spPr bwMode="auto">
              <a:xfrm>
                <a:off x="4457" y="3330"/>
                <a:ext cx="897" cy="3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1875" name="Freeform 64"/>
              <p:cNvSpPr>
                <a:spLocks/>
              </p:cNvSpPr>
              <p:nvPr/>
            </p:nvSpPr>
            <p:spPr bwMode="auto">
              <a:xfrm>
                <a:off x="4786" y="2171"/>
                <a:ext cx="242" cy="327"/>
              </a:xfrm>
              <a:custGeom>
                <a:avLst/>
                <a:gdLst>
                  <a:gd name="T0" fmla="*/ 242 w 242"/>
                  <a:gd name="T1" fmla="*/ 327 h 327"/>
                  <a:gd name="T2" fmla="*/ 242 w 242"/>
                  <a:gd name="T3" fmla="*/ 0 h 327"/>
                  <a:gd name="T4" fmla="*/ 0 w 242"/>
                  <a:gd name="T5" fmla="*/ 0 h 327"/>
                  <a:gd name="T6" fmla="*/ 0 w 242"/>
                  <a:gd name="T7" fmla="*/ 321 h 327"/>
                  <a:gd name="T8" fmla="*/ 116 w 242"/>
                  <a:gd name="T9" fmla="*/ 240 h 327"/>
                  <a:gd name="T10" fmla="*/ 242 w 242"/>
                  <a:gd name="T11" fmla="*/ 327 h 32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42" h="327">
                    <a:moveTo>
                      <a:pt x="242" y="327"/>
                    </a:moveTo>
                    <a:lnTo>
                      <a:pt x="242" y="0"/>
                    </a:lnTo>
                    <a:lnTo>
                      <a:pt x="0" y="0"/>
                    </a:lnTo>
                    <a:lnTo>
                      <a:pt x="0" y="321"/>
                    </a:lnTo>
                    <a:lnTo>
                      <a:pt x="116" y="240"/>
                    </a:lnTo>
                    <a:lnTo>
                      <a:pt x="242" y="32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876" name="Freeform 65"/>
              <p:cNvSpPr>
                <a:spLocks/>
              </p:cNvSpPr>
              <p:nvPr/>
            </p:nvSpPr>
            <p:spPr bwMode="auto">
              <a:xfrm>
                <a:off x="4721" y="2016"/>
                <a:ext cx="361" cy="126"/>
              </a:xfrm>
              <a:custGeom>
                <a:avLst/>
                <a:gdLst>
                  <a:gd name="T0" fmla="*/ 181 w 361"/>
                  <a:gd name="T1" fmla="*/ 0 h 126"/>
                  <a:gd name="T2" fmla="*/ 0 w 361"/>
                  <a:gd name="T3" fmla="*/ 126 h 126"/>
                  <a:gd name="T4" fmla="*/ 361 w 361"/>
                  <a:gd name="T5" fmla="*/ 126 h 126"/>
                  <a:gd name="T6" fmla="*/ 181 w 361"/>
                  <a:gd name="T7" fmla="*/ 0 h 126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61" h="126">
                    <a:moveTo>
                      <a:pt x="181" y="0"/>
                    </a:moveTo>
                    <a:lnTo>
                      <a:pt x="0" y="126"/>
                    </a:lnTo>
                    <a:lnTo>
                      <a:pt x="361" y="126"/>
                    </a:lnTo>
                    <a:lnTo>
                      <a:pt x="18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877" name="Freeform 66"/>
              <p:cNvSpPr>
                <a:spLocks/>
              </p:cNvSpPr>
              <p:nvPr/>
            </p:nvSpPr>
            <p:spPr bwMode="auto">
              <a:xfrm>
                <a:off x="5027" y="2467"/>
                <a:ext cx="413" cy="287"/>
              </a:xfrm>
              <a:custGeom>
                <a:avLst/>
                <a:gdLst>
                  <a:gd name="T0" fmla="*/ 413 w 413"/>
                  <a:gd name="T1" fmla="*/ 287 h 287"/>
                  <a:gd name="T2" fmla="*/ 0 w 413"/>
                  <a:gd name="T3" fmla="*/ 31 h 287"/>
                  <a:gd name="T4" fmla="*/ 0 w 413"/>
                  <a:gd name="T5" fmla="*/ 25 h 287"/>
                  <a:gd name="T6" fmla="*/ 0 w 413"/>
                  <a:gd name="T7" fmla="*/ 17 h 287"/>
                  <a:gd name="T8" fmla="*/ 0 w 413"/>
                  <a:gd name="T9" fmla="*/ 9 h 287"/>
                  <a:gd name="T10" fmla="*/ 0 w 413"/>
                  <a:gd name="T11" fmla="*/ 0 h 287"/>
                  <a:gd name="T12" fmla="*/ 413 w 413"/>
                  <a:gd name="T13" fmla="*/ 253 h 287"/>
                  <a:gd name="T14" fmla="*/ 413 w 413"/>
                  <a:gd name="T15" fmla="*/ 287 h 28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413" h="287">
                    <a:moveTo>
                      <a:pt x="413" y="287"/>
                    </a:moveTo>
                    <a:lnTo>
                      <a:pt x="0" y="31"/>
                    </a:lnTo>
                    <a:lnTo>
                      <a:pt x="0" y="25"/>
                    </a:lnTo>
                    <a:lnTo>
                      <a:pt x="0" y="17"/>
                    </a:lnTo>
                    <a:lnTo>
                      <a:pt x="0" y="9"/>
                    </a:lnTo>
                    <a:lnTo>
                      <a:pt x="0" y="0"/>
                    </a:lnTo>
                    <a:lnTo>
                      <a:pt x="413" y="253"/>
                    </a:lnTo>
                    <a:lnTo>
                      <a:pt x="413" y="28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878" name="Freeform 67"/>
              <p:cNvSpPr>
                <a:spLocks/>
              </p:cNvSpPr>
              <p:nvPr/>
            </p:nvSpPr>
            <p:spPr bwMode="auto">
              <a:xfrm>
                <a:off x="4840" y="2209"/>
                <a:ext cx="127" cy="164"/>
              </a:xfrm>
              <a:custGeom>
                <a:avLst/>
                <a:gdLst>
                  <a:gd name="T0" fmla="*/ 65 w 127"/>
                  <a:gd name="T1" fmla="*/ 0 h 164"/>
                  <a:gd name="T2" fmla="*/ 51 w 127"/>
                  <a:gd name="T3" fmla="*/ 1 h 164"/>
                  <a:gd name="T4" fmla="*/ 38 w 127"/>
                  <a:gd name="T5" fmla="*/ 6 h 164"/>
                  <a:gd name="T6" fmla="*/ 27 w 127"/>
                  <a:gd name="T7" fmla="*/ 13 h 164"/>
                  <a:gd name="T8" fmla="*/ 17 w 127"/>
                  <a:gd name="T9" fmla="*/ 20 h 164"/>
                  <a:gd name="T10" fmla="*/ 9 w 127"/>
                  <a:gd name="T11" fmla="*/ 32 h 164"/>
                  <a:gd name="T12" fmla="*/ 5 w 127"/>
                  <a:gd name="T13" fmla="*/ 44 h 164"/>
                  <a:gd name="T14" fmla="*/ 1 w 127"/>
                  <a:gd name="T15" fmla="*/ 58 h 164"/>
                  <a:gd name="T16" fmla="*/ 0 w 127"/>
                  <a:gd name="T17" fmla="*/ 74 h 164"/>
                  <a:gd name="T18" fmla="*/ 0 w 127"/>
                  <a:gd name="T19" fmla="*/ 103 h 164"/>
                  <a:gd name="T20" fmla="*/ 0 w 127"/>
                  <a:gd name="T21" fmla="*/ 126 h 164"/>
                  <a:gd name="T22" fmla="*/ 0 w 127"/>
                  <a:gd name="T23" fmla="*/ 145 h 164"/>
                  <a:gd name="T24" fmla="*/ 0 w 127"/>
                  <a:gd name="T25" fmla="*/ 164 h 164"/>
                  <a:gd name="T26" fmla="*/ 27 w 127"/>
                  <a:gd name="T27" fmla="*/ 164 h 164"/>
                  <a:gd name="T28" fmla="*/ 44 w 127"/>
                  <a:gd name="T29" fmla="*/ 164 h 164"/>
                  <a:gd name="T30" fmla="*/ 55 w 127"/>
                  <a:gd name="T31" fmla="*/ 164 h 164"/>
                  <a:gd name="T32" fmla="*/ 63 w 127"/>
                  <a:gd name="T33" fmla="*/ 164 h 164"/>
                  <a:gd name="T34" fmla="*/ 71 w 127"/>
                  <a:gd name="T35" fmla="*/ 164 h 164"/>
                  <a:gd name="T36" fmla="*/ 82 w 127"/>
                  <a:gd name="T37" fmla="*/ 164 h 164"/>
                  <a:gd name="T38" fmla="*/ 100 w 127"/>
                  <a:gd name="T39" fmla="*/ 164 h 164"/>
                  <a:gd name="T40" fmla="*/ 127 w 127"/>
                  <a:gd name="T41" fmla="*/ 164 h 164"/>
                  <a:gd name="T42" fmla="*/ 127 w 127"/>
                  <a:gd name="T43" fmla="*/ 139 h 164"/>
                  <a:gd name="T44" fmla="*/ 127 w 127"/>
                  <a:gd name="T45" fmla="*/ 114 h 164"/>
                  <a:gd name="T46" fmla="*/ 127 w 127"/>
                  <a:gd name="T47" fmla="*/ 90 h 164"/>
                  <a:gd name="T48" fmla="*/ 127 w 127"/>
                  <a:gd name="T49" fmla="*/ 71 h 164"/>
                  <a:gd name="T50" fmla="*/ 127 w 127"/>
                  <a:gd name="T51" fmla="*/ 62 h 164"/>
                  <a:gd name="T52" fmla="*/ 123 w 127"/>
                  <a:gd name="T53" fmla="*/ 51 h 164"/>
                  <a:gd name="T54" fmla="*/ 119 w 127"/>
                  <a:gd name="T55" fmla="*/ 38 h 164"/>
                  <a:gd name="T56" fmla="*/ 112 w 127"/>
                  <a:gd name="T57" fmla="*/ 27 h 164"/>
                  <a:gd name="T58" fmla="*/ 104 w 127"/>
                  <a:gd name="T59" fmla="*/ 16 h 164"/>
                  <a:gd name="T60" fmla="*/ 93 w 127"/>
                  <a:gd name="T61" fmla="*/ 8 h 164"/>
                  <a:gd name="T62" fmla="*/ 81 w 127"/>
                  <a:gd name="T63" fmla="*/ 1 h 164"/>
                  <a:gd name="T64" fmla="*/ 65 w 127"/>
                  <a:gd name="T65" fmla="*/ 0 h 164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127" h="164">
                    <a:moveTo>
                      <a:pt x="65" y="0"/>
                    </a:moveTo>
                    <a:lnTo>
                      <a:pt x="51" y="1"/>
                    </a:lnTo>
                    <a:lnTo>
                      <a:pt x="38" y="6"/>
                    </a:lnTo>
                    <a:lnTo>
                      <a:pt x="27" y="13"/>
                    </a:lnTo>
                    <a:lnTo>
                      <a:pt x="17" y="20"/>
                    </a:lnTo>
                    <a:lnTo>
                      <a:pt x="9" y="32"/>
                    </a:lnTo>
                    <a:lnTo>
                      <a:pt x="5" y="44"/>
                    </a:lnTo>
                    <a:lnTo>
                      <a:pt x="1" y="58"/>
                    </a:lnTo>
                    <a:lnTo>
                      <a:pt x="0" y="74"/>
                    </a:lnTo>
                    <a:lnTo>
                      <a:pt x="0" y="103"/>
                    </a:lnTo>
                    <a:lnTo>
                      <a:pt x="0" y="126"/>
                    </a:lnTo>
                    <a:lnTo>
                      <a:pt x="0" y="145"/>
                    </a:lnTo>
                    <a:lnTo>
                      <a:pt x="0" y="164"/>
                    </a:lnTo>
                    <a:lnTo>
                      <a:pt x="27" y="164"/>
                    </a:lnTo>
                    <a:lnTo>
                      <a:pt x="44" y="164"/>
                    </a:lnTo>
                    <a:lnTo>
                      <a:pt x="55" y="164"/>
                    </a:lnTo>
                    <a:lnTo>
                      <a:pt x="63" y="164"/>
                    </a:lnTo>
                    <a:lnTo>
                      <a:pt x="71" y="164"/>
                    </a:lnTo>
                    <a:lnTo>
                      <a:pt x="82" y="164"/>
                    </a:lnTo>
                    <a:lnTo>
                      <a:pt x="100" y="164"/>
                    </a:lnTo>
                    <a:lnTo>
                      <a:pt x="127" y="164"/>
                    </a:lnTo>
                    <a:lnTo>
                      <a:pt x="127" y="139"/>
                    </a:lnTo>
                    <a:lnTo>
                      <a:pt x="127" y="114"/>
                    </a:lnTo>
                    <a:lnTo>
                      <a:pt x="127" y="90"/>
                    </a:lnTo>
                    <a:lnTo>
                      <a:pt x="127" y="71"/>
                    </a:lnTo>
                    <a:lnTo>
                      <a:pt x="127" y="62"/>
                    </a:lnTo>
                    <a:lnTo>
                      <a:pt x="123" y="51"/>
                    </a:lnTo>
                    <a:lnTo>
                      <a:pt x="119" y="38"/>
                    </a:lnTo>
                    <a:lnTo>
                      <a:pt x="112" y="27"/>
                    </a:lnTo>
                    <a:lnTo>
                      <a:pt x="104" y="16"/>
                    </a:lnTo>
                    <a:lnTo>
                      <a:pt x="93" y="8"/>
                    </a:lnTo>
                    <a:lnTo>
                      <a:pt x="81" y="1"/>
                    </a:lnTo>
                    <a:lnTo>
                      <a:pt x="6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879" name="Rectangle 68"/>
              <p:cNvSpPr>
                <a:spLocks noChangeArrowheads="1"/>
              </p:cNvSpPr>
              <p:nvPr/>
            </p:nvSpPr>
            <p:spPr bwMode="auto">
              <a:xfrm>
                <a:off x="4805" y="2900"/>
                <a:ext cx="204" cy="38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1880" name="Freeform 69"/>
              <p:cNvSpPr>
                <a:spLocks/>
              </p:cNvSpPr>
              <p:nvPr/>
            </p:nvSpPr>
            <p:spPr bwMode="auto">
              <a:xfrm>
                <a:off x="4735" y="2822"/>
                <a:ext cx="16" cy="320"/>
              </a:xfrm>
              <a:custGeom>
                <a:avLst/>
                <a:gdLst>
                  <a:gd name="T0" fmla="*/ 8 w 16"/>
                  <a:gd name="T1" fmla="*/ 16 h 320"/>
                  <a:gd name="T2" fmla="*/ 0 w 16"/>
                  <a:gd name="T3" fmla="*/ 8 h 320"/>
                  <a:gd name="T4" fmla="*/ 0 w 16"/>
                  <a:gd name="T5" fmla="*/ 320 h 320"/>
                  <a:gd name="T6" fmla="*/ 16 w 16"/>
                  <a:gd name="T7" fmla="*/ 320 h 320"/>
                  <a:gd name="T8" fmla="*/ 16 w 16"/>
                  <a:gd name="T9" fmla="*/ 8 h 320"/>
                  <a:gd name="T10" fmla="*/ 8 w 16"/>
                  <a:gd name="T11" fmla="*/ 0 h 320"/>
                  <a:gd name="T12" fmla="*/ 16 w 16"/>
                  <a:gd name="T13" fmla="*/ 8 h 320"/>
                  <a:gd name="T14" fmla="*/ 16 w 16"/>
                  <a:gd name="T15" fmla="*/ 0 h 320"/>
                  <a:gd name="T16" fmla="*/ 8 w 16"/>
                  <a:gd name="T17" fmla="*/ 0 h 320"/>
                  <a:gd name="T18" fmla="*/ 8 w 16"/>
                  <a:gd name="T19" fmla="*/ 16 h 32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6" h="320">
                    <a:moveTo>
                      <a:pt x="8" y="16"/>
                    </a:moveTo>
                    <a:lnTo>
                      <a:pt x="0" y="8"/>
                    </a:lnTo>
                    <a:lnTo>
                      <a:pt x="0" y="320"/>
                    </a:lnTo>
                    <a:lnTo>
                      <a:pt x="16" y="320"/>
                    </a:lnTo>
                    <a:lnTo>
                      <a:pt x="16" y="8"/>
                    </a:lnTo>
                    <a:lnTo>
                      <a:pt x="8" y="0"/>
                    </a:lnTo>
                    <a:lnTo>
                      <a:pt x="16" y="8"/>
                    </a:lnTo>
                    <a:lnTo>
                      <a:pt x="16" y="0"/>
                    </a:lnTo>
                    <a:lnTo>
                      <a:pt x="8" y="0"/>
                    </a:lnTo>
                    <a:lnTo>
                      <a:pt x="8" y="1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881" name="Freeform 70"/>
              <p:cNvSpPr>
                <a:spLocks/>
              </p:cNvSpPr>
              <p:nvPr/>
            </p:nvSpPr>
            <p:spPr bwMode="auto">
              <a:xfrm>
                <a:off x="4556" y="2822"/>
                <a:ext cx="187" cy="16"/>
              </a:xfrm>
              <a:custGeom>
                <a:avLst/>
                <a:gdLst>
                  <a:gd name="T0" fmla="*/ 16 w 187"/>
                  <a:gd name="T1" fmla="*/ 8 h 16"/>
                  <a:gd name="T2" fmla="*/ 8 w 187"/>
                  <a:gd name="T3" fmla="*/ 16 h 16"/>
                  <a:gd name="T4" fmla="*/ 187 w 187"/>
                  <a:gd name="T5" fmla="*/ 16 h 16"/>
                  <a:gd name="T6" fmla="*/ 187 w 187"/>
                  <a:gd name="T7" fmla="*/ 0 h 16"/>
                  <a:gd name="T8" fmla="*/ 8 w 187"/>
                  <a:gd name="T9" fmla="*/ 0 h 16"/>
                  <a:gd name="T10" fmla="*/ 0 w 187"/>
                  <a:gd name="T11" fmla="*/ 8 h 16"/>
                  <a:gd name="T12" fmla="*/ 8 w 187"/>
                  <a:gd name="T13" fmla="*/ 0 h 16"/>
                  <a:gd name="T14" fmla="*/ 0 w 187"/>
                  <a:gd name="T15" fmla="*/ 0 h 16"/>
                  <a:gd name="T16" fmla="*/ 0 w 187"/>
                  <a:gd name="T17" fmla="*/ 8 h 16"/>
                  <a:gd name="T18" fmla="*/ 16 w 187"/>
                  <a:gd name="T19" fmla="*/ 8 h 1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87" h="16">
                    <a:moveTo>
                      <a:pt x="16" y="8"/>
                    </a:moveTo>
                    <a:lnTo>
                      <a:pt x="8" y="16"/>
                    </a:lnTo>
                    <a:lnTo>
                      <a:pt x="187" y="16"/>
                    </a:lnTo>
                    <a:lnTo>
                      <a:pt x="187" y="0"/>
                    </a:lnTo>
                    <a:lnTo>
                      <a:pt x="8" y="0"/>
                    </a:lnTo>
                    <a:lnTo>
                      <a:pt x="0" y="8"/>
                    </a:lnTo>
                    <a:lnTo>
                      <a:pt x="8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16" y="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882" name="Freeform 71"/>
              <p:cNvSpPr>
                <a:spLocks/>
              </p:cNvSpPr>
              <p:nvPr/>
            </p:nvSpPr>
            <p:spPr bwMode="auto">
              <a:xfrm>
                <a:off x="4556" y="2830"/>
                <a:ext cx="16" cy="320"/>
              </a:xfrm>
              <a:custGeom>
                <a:avLst/>
                <a:gdLst>
                  <a:gd name="T0" fmla="*/ 8 w 16"/>
                  <a:gd name="T1" fmla="*/ 304 h 320"/>
                  <a:gd name="T2" fmla="*/ 16 w 16"/>
                  <a:gd name="T3" fmla="*/ 312 h 320"/>
                  <a:gd name="T4" fmla="*/ 16 w 16"/>
                  <a:gd name="T5" fmla="*/ 0 h 320"/>
                  <a:gd name="T6" fmla="*/ 0 w 16"/>
                  <a:gd name="T7" fmla="*/ 0 h 320"/>
                  <a:gd name="T8" fmla="*/ 0 w 16"/>
                  <a:gd name="T9" fmla="*/ 312 h 320"/>
                  <a:gd name="T10" fmla="*/ 8 w 16"/>
                  <a:gd name="T11" fmla="*/ 320 h 320"/>
                  <a:gd name="T12" fmla="*/ 0 w 16"/>
                  <a:gd name="T13" fmla="*/ 312 h 320"/>
                  <a:gd name="T14" fmla="*/ 0 w 16"/>
                  <a:gd name="T15" fmla="*/ 320 h 320"/>
                  <a:gd name="T16" fmla="*/ 8 w 16"/>
                  <a:gd name="T17" fmla="*/ 320 h 320"/>
                  <a:gd name="T18" fmla="*/ 8 w 16"/>
                  <a:gd name="T19" fmla="*/ 304 h 32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6" h="320">
                    <a:moveTo>
                      <a:pt x="8" y="304"/>
                    </a:moveTo>
                    <a:lnTo>
                      <a:pt x="16" y="312"/>
                    </a:lnTo>
                    <a:lnTo>
                      <a:pt x="16" y="0"/>
                    </a:lnTo>
                    <a:lnTo>
                      <a:pt x="0" y="0"/>
                    </a:lnTo>
                    <a:lnTo>
                      <a:pt x="0" y="312"/>
                    </a:lnTo>
                    <a:lnTo>
                      <a:pt x="8" y="320"/>
                    </a:lnTo>
                    <a:lnTo>
                      <a:pt x="0" y="312"/>
                    </a:lnTo>
                    <a:lnTo>
                      <a:pt x="0" y="320"/>
                    </a:lnTo>
                    <a:lnTo>
                      <a:pt x="8" y="320"/>
                    </a:lnTo>
                    <a:lnTo>
                      <a:pt x="8" y="30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883" name="Freeform 72"/>
              <p:cNvSpPr>
                <a:spLocks/>
              </p:cNvSpPr>
              <p:nvPr/>
            </p:nvSpPr>
            <p:spPr bwMode="auto">
              <a:xfrm>
                <a:off x="4564" y="3134"/>
                <a:ext cx="187" cy="16"/>
              </a:xfrm>
              <a:custGeom>
                <a:avLst/>
                <a:gdLst>
                  <a:gd name="T0" fmla="*/ 171 w 187"/>
                  <a:gd name="T1" fmla="*/ 8 h 16"/>
                  <a:gd name="T2" fmla="*/ 179 w 187"/>
                  <a:gd name="T3" fmla="*/ 0 h 16"/>
                  <a:gd name="T4" fmla="*/ 0 w 187"/>
                  <a:gd name="T5" fmla="*/ 0 h 16"/>
                  <a:gd name="T6" fmla="*/ 0 w 187"/>
                  <a:gd name="T7" fmla="*/ 16 h 16"/>
                  <a:gd name="T8" fmla="*/ 179 w 187"/>
                  <a:gd name="T9" fmla="*/ 16 h 16"/>
                  <a:gd name="T10" fmla="*/ 187 w 187"/>
                  <a:gd name="T11" fmla="*/ 8 h 16"/>
                  <a:gd name="T12" fmla="*/ 179 w 187"/>
                  <a:gd name="T13" fmla="*/ 16 h 16"/>
                  <a:gd name="T14" fmla="*/ 187 w 187"/>
                  <a:gd name="T15" fmla="*/ 16 h 16"/>
                  <a:gd name="T16" fmla="*/ 187 w 187"/>
                  <a:gd name="T17" fmla="*/ 8 h 16"/>
                  <a:gd name="T18" fmla="*/ 171 w 187"/>
                  <a:gd name="T19" fmla="*/ 8 h 1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87" h="16">
                    <a:moveTo>
                      <a:pt x="171" y="8"/>
                    </a:moveTo>
                    <a:lnTo>
                      <a:pt x="179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9" y="16"/>
                    </a:lnTo>
                    <a:lnTo>
                      <a:pt x="187" y="8"/>
                    </a:lnTo>
                    <a:lnTo>
                      <a:pt x="179" y="16"/>
                    </a:lnTo>
                    <a:lnTo>
                      <a:pt x="187" y="16"/>
                    </a:lnTo>
                    <a:lnTo>
                      <a:pt x="187" y="8"/>
                    </a:lnTo>
                    <a:lnTo>
                      <a:pt x="171" y="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884" name="Freeform 73"/>
              <p:cNvSpPr>
                <a:spLocks/>
              </p:cNvSpPr>
              <p:nvPr/>
            </p:nvSpPr>
            <p:spPr bwMode="auto">
              <a:xfrm>
                <a:off x="4566" y="2914"/>
                <a:ext cx="176" cy="16"/>
              </a:xfrm>
              <a:custGeom>
                <a:avLst/>
                <a:gdLst>
                  <a:gd name="T0" fmla="*/ 176 w 176"/>
                  <a:gd name="T1" fmla="*/ 8 h 16"/>
                  <a:gd name="T2" fmla="*/ 176 w 176"/>
                  <a:gd name="T3" fmla="*/ 0 h 16"/>
                  <a:gd name="T4" fmla="*/ 0 w 176"/>
                  <a:gd name="T5" fmla="*/ 0 h 16"/>
                  <a:gd name="T6" fmla="*/ 0 w 176"/>
                  <a:gd name="T7" fmla="*/ 16 h 16"/>
                  <a:gd name="T8" fmla="*/ 176 w 176"/>
                  <a:gd name="T9" fmla="*/ 16 h 16"/>
                  <a:gd name="T10" fmla="*/ 176 w 176"/>
                  <a:gd name="T11" fmla="*/ 8 h 1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76" h="16">
                    <a:moveTo>
                      <a:pt x="176" y="8"/>
                    </a:moveTo>
                    <a:lnTo>
                      <a:pt x="176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6" y="16"/>
                    </a:lnTo>
                    <a:lnTo>
                      <a:pt x="176" y="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885" name="Freeform 74"/>
              <p:cNvSpPr>
                <a:spLocks/>
              </p:cNvSpPr>
              <p:nvPr/>
            </p:nvSpPr>
            <p:spPr bwMode="auto">
              <a:xfrm>
                <a:off x="4566" y="3026"/>
                <a:ext cx="176" cy="16"/>
              </a:xfrm>
              <a:custGeom>
                <a:avLst/>
                <a:gdLst>
                  <a:gd name="T0" fmla="*/ 176 w 176"/>
                  <a:gd name="T1" fmla="*/ 8 h 16"/>
                  <a:gd name="T2" fmla="*/ 176 w 176"/>
                  <a:gd name="T3" fmla="*/ 0 h 16"/>
                  <a:gd name="T4" fmla="*/ 0 w 176"/>
                  <a:gd name="T5" fmla="*/ 0 h 16"/>
                  <a:gd name="T6" fmla="*/ 0 w 176"/>
                  <a:gd name="T7" fmla="*/ 16 h 16"/>
                  <a:gd name="T8" fmla="*/ 176 w 176"/>
                  <a:gd name="T9" fmla="*/ 16 h 16"/>
                  <a:gd name="T10" fmla="*/ 176 w 176"/>
                  <a:gd name="T11" fmla="*/ 8 h 1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76" h="16">
                    <a:moveTo>
                      <a:pt x="176" y="8"/>
                    </a:moveTo>
                    <a:lnTo>
                      <a:pt x="176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6" y="16"/>
                    </a:lnTo>
                    <a:lnTo>
                      <a:pt x="176" y="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886" name="Freeform 75"/>
              <p:cNvSpPr>
                <a:spLocks/>
              </p:cNvSpPr>
              <p:nvPr/>
            </p:nvSpPr>
            <p:spPr bwMode="auto">
              <a:xfrm>
                <a:off x="4644" y="2835"/>
                <a:ext cx="15" cy="302"/>
              </a:xfrm>
              <a:custGeom>
                <a:avLst/>
                <a:gdLst>
                  <a:gd name="T0" fmla="*/ 7 w 15"/>
                  <a:gd name="T1" fmla="*/ 302 h 302"/>
                  <a:gd name="T2" fmla="*/ 15 w 15"/>
                  <a:gd name="T3" fmla="*/ 302 h 302"/>
                  <a:gd name="T4" fmla="*/ 15 w 15"/>
                  <a:gd name="T5" fmla="*/ 0 h 302"/>
                  <a:gd name="T6" fmla="*/ 0 w 15"/>
                  <a:gd name="T7" fmla="*/ 0 h 302"/>
                  <a:gd name="T8" fmla="*/ 0 w 15"/>
                  <a:gd name="T9" fmla="*/ 302 h 302"/>
                  <a:gd name="T10" fmla="*/ 7 w 15"/>
                  <a:gd name="T11" fmla="*/ 302 h 30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5" h="302">
                    <a:moveTo>
                      <a:pt x="7" y="302"/>
                    </a:moveTo>
                    <a:lnTo>
                      <a:pt x="15" y="302"/>
                    </a:lnTo>
                    <a:lnTo>
                      <a:pt x="15" y="0"/>
                    </a:lnTo>
                    <a:lnTo>
                      <a:pt x="0" y="0"/>
                    </a:lnTo>
                    <a:lnTo>
                      <a:pt x="0" y="302"/>
                    </a:lnTo>
                    <a:lnTo>
                      <a:pt x="7" y="30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887" name="Freeform 76"/>
              <p:cNvSpPr>
                <a:spLocks/>
              </p:cNvSpPr>
              <p:nvPr/>
            </p:nvSpPr>
            <p:spPr bwMode="auto">
              <a:xfrm>
                <a:off x="5239" y="2822"/>
                <a:ext cx="16" cy="320"/>
              </a:xfrm>
              <a:custGeom>
                <a:avLst/>
                <a:gdLst>
                  <a:gd name="T0" fmla="*/ 8 w 16"/>
                  <a:gd name="T1" fmla="*/ 16 h 320"/>
                  <a:gd name="T2" fmla="*/ 0 w 16"/>
                  <a:gd name="T3" fmla="*/ 8 h 320"/>
                  <a:gd name="T4" fmla="*/ 0 w 16"/>
                  <a:gd name="T5" fmla="*/ 320 h 320"/>
                  <a:gd name="T6" fmla="*/ 16 w 16"/>
                  <a:gd name="T7" fmla="*/ 320 h 320"/>
                  <a:gd name="T8" fmla="*/ 16 w 16"/>
                  <a:gd name="T9" fmla="*/ 8 h 320"/>
                  <a:gd name="T10" fmla="*/ 8 w 16"/>
                  <a:gd name="T11" fmla="*/ 0 h 320"/>
                  <a:gd name="T12" fmla="*/ 16 w 16"/>
                  <a:gd name="T13" fmla="*/ 8 h 320"/>
                  <a:gd name="T14" fmla="*/ 16 w 16"/>
                  <a:gd name="T15" fmla="*/ 0 h 320"/>
                  <a:gd name="T16" fmla="*/ 8 w 16"/>
                  <a:gd name="T17" fmla="*/ 0 h 320"/>
                  <a:gd name="T18" fmla="*/ 8 w 16"/>
                  <a:gd name="T19" fmla="*/ 16 h 32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6" h="320">
                    <a:moveTo>
                      <a:pt x="8" y="16"/>
                    </a:moveTo>
                    <a:lnTo>
                      <a:pt x="0" y="8"/>
                    </a:lnTo>
                    <a:lnTo>
                      <a:pt x="0" y="320"/>
                    </a:lnTo>
                    <a:lnTo>
                      <a:pt x="16" y="320"/>
                    </a:lnTo>
                    <a:lnTo>
                      <a:pt x="16" y="8"/>
                    </a:lnTo>
                    <a:lnTo>
                      <a:pt x="8" y="0"/>
                    </a:lnTo>
                    <a:lnTo>
                      <a:pt x="16" y="8"/>
                    </a:lnTo>
                    <a:lnTo>
                      <a:pt x="16" y="0"/>
                    </a:lnTo>
                    <a:lnTo>
                      <a:pt x="8" y="0"/>
                    </a:lnTo>
                    <a:lnTo>
                      <a:pt x="8" y="1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888" name="Freeform 77"/>
              <p:cNvSpPr>
                <a:spLocks/>
              </p:cNvSpPr>
              <p:nvPr/>
            </p:nvSpPr>
            <p:spPr bwMode="auto">
              <a:xfrm>
                <a:off x="5060" y="2822"/>
                <a:ext cx="187" cy="16"/>
              </a:xfrm>
              <a:custGeom>
                <a:avLst/>
                <a:gdLst>
                  <a:gd name="T0" fmla="*/ 16 w 187"/>
                  <a:gd name="T1" fmla="*/ 8 h 16"/>
                  <a:gd name="T2" fmla="*/ 8 w 187"/>
                  <a:gd name="T3" fmla="*/ 16 h 16"/>
                  <a:gd name="T4" fmla="*/ 187 w 187"/>
                  <a:gd name="T5" fmla="*/ 16 h 16"/>
                  <a:gd name="T6" fmla="*/ 187 w 187"/>
                  <a:gd name="T7" fmla="*/ 0 h 16"/>
                  <a:gd name="T8" fmla="*/ 8 w 187"/>
                  <a:gd name="T9" fmla="*/ 0 h 16"/>
                  <a:gd name="T10" fmla="*/ 0 w 187"/>
                  <a:gd name="T11" fmla="*/ 8 h 16"/>
                  <a:gd name="T12" fmla="*/ 8 w 187"/>
                  <a:gd name="T13" fmla="*/ 0 h 16"/>
                  <a:gd name="T14" fmla="*/ 0 w 187"/>
                  <a:gd name="T15" fmla="*/ 0 h 16"/>
                  <a:gd name="T16" fmla="*/ 0 w 187"/>
                  <a:gd name="T17" fmla="*/ 8 h 16"/>
                  <a:gd name="T18" fmla="*/ 16 w 187"/>
                  <a:gd name="T19" fmla="*/ 8 h 1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87" h="16">
                    <a:moveTo>
                      <a:pt x="16" y="8"/>
                    </a:moveTo>
                    <a:lnTo>
                      <a:pt x="8" y="16"/>
                    </a:lnTo>
                    <a:lnTo>
                      <a:pt x="187" y="16"/>
                    </a:lnTo>
                    <a:lnTo>
                      <a:pt x="187" y="0"/>
                    </a:lnTo>
                    <a:lnTo>
                      <a:pt x="8" y="0"/>
                    </a:lnTo>
                    <a:lnTo>
                      <a:pt x="0" y="8"/>
                    </a:lnTo>
                    <a:lnTo>
                      <a:pt x="8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16" y="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889" name="Freeform 78"/>
              <p:cNvSpPr>
                <a:spLocks/>
              </p:cNvSpPr>
              <p:nvPr/>
            </p:nvSpPr>
            <p:spPr bwMode="auto">
              <a:xfrm>
                <a:off x="5060" y="2830"/>
                <a:ext cx="16" cy="320"/>
              </a:xfrm>
              <a:custGeom>
                <a:avLst/>
                <a:gdLst>
                  <a:gd name="T0" fmla="*/ 8 w 16"/>
                  <a:gd name="T1" fmla="*/ 304 h 320"/>
                  <a:gd name="T2" fmla="*/ 16 w 16"/>
                  <a:gd name="T3" fmla="*/ 312 h 320"/>
                  <a:gd name="T4" fmla="*/ 16 w 16"/>
                  <a:gd name="T5" fmla="*/ 0 h 320"/>
                  <a:gd name="T6" fmla="*/ 0 w 16"/>
                  <a:gd name="T7" fmla="*/ 0 h 320"/>
                  <a:gd name="T8" fmla="*/ 0 w 16"/>
                  <a:gd name="T9" fmla="*/ 312 h 320"/>
                  <a:gd name="T10" fmla="*/ 8 w 16"/>
                  <a:gd name="T11" fmla="*/ 320 h 320"/>
                  <a:gd name="T12" fmla="*/ 0 w 16"/>
                  <a:gd name="T13" fmla="*/ 312 h 320"/>
                  <a:gd name="T14" fmla="*/ 0 w 16"/>
                  <a:gd name="T15" fmla="*/ 320 h 320"/>
                  <a:gd name="T16" fmla="*/ 8 w 16"/>
                  <a:gd name="T17" fmla="*/ 320 h 320"/>
                  <a:gd name="T18" fmla="*/ 8 w 16"/>
                  <a:gd name="T19" fmla="*/ 304 h 32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6" h="320">
                    <a:moveTo>
                      <a:pt x="8" y="304"/>
                    </a:moveTo>
                    <a:lnTo>
                      <a:pt x="16" y="312"/>
                    </a:lnTo>
                    <a:lnTo>
                      <a:pt x="16" y="0"/>
                    </a:lnTo>
                    <a:lnTo>
                      <a:pt x="0" y="0"/>
                    </a:lnTo>
                    <a:lnTo>
                      <a:pt x="0" y="312"/>
                    </a:lnTo>
                    <a:lnTo>
                      <a:pt x="8" y="320"/>
                    </a:lnTo>
                    <a:lnTo>
                      <a:pt x="0" y="312"/>
                    </a:lnTo>
                    <a:lnTo>
                      <a:pt x="0" y="320"/>
                    </a:lnTo>
                    <a:lnTo>
                      <a:pt x="8" y="320"/>
                    </a:lnTo>
                    <a:lnTo>
                      <a:pt x="8" y="30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890" name="Freeform 79"/>
              <p:cNvSpPr>
                <a:spLocks/>
              </p:cNvSpPr>
              <p:nvPr/>
            </p:nvSpPr>
            <p:spPr bwMode="auto">
              <a:xfrm>
                <a:off x="5068" y="3134"/>
                <a:ext cx="187" cy="16"/>
              </a:xfrm>
              <a:custGeom>
                <a:avLst/>
                <a:gdLst>
                  <a:gd name="T0" fmla="*/ 171 w 187"/>
                  <a:gd name="T1" fmla="*/ 8 h 16"/>
                  <a:gd name="T2" fmla="*/ 179 w 187"/>
                  <a:gd name="T3" fmla="*/ 0 h 16"/>
                  <a:gd name="T4" fmla="*/ 0 w 187"/>
                  <a:gd name="T5" fmla="*/ 0 h 16"/>
                  <a:gd name="T6" fmla="*/ 0 w 187"/>
                  <a:gd name="T7" fmla="*/ 16 h 16"/>
                  <a:gd name="T8" fmla="*/ 179 w 187"/>
                  <a:gd name="T9" fmla="*/ 16 h 16"/>
                  <a:gd name="T10" fmla="*/ 187 w 187"/>
                  <a:gd name="T11" fmla="*/ 8 h 16"/>
                  <a:gd name="T12" fmla="*/ 179 w 187"/>
                  <a:gd name="T13" fmla="*/ 16 h 16"/>
                  <a:gd name="T14" fmla="*/ 187 w 187"/>
                  <a:gd name="T15" fmla="*/ 16 h 16"/>
                  <a:gd name="T16" fmla="*/ 187 w 187"/>
                  <a:gd name="T17" fmla="*/ 8 h 16"/>
                  <a:gd name="T18" fmla="*/ 171 w 187"/>
                  <a:gd name="T19" fmla="*/ 8 h 1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87" h="16">
                    <a:moveTo>
                      <a:pt x="171" y="8"/>
                    </a:moveTo>
                    <a:lnTo>
                      <a:pt x="179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9" y="16"/>
                    </a:lnTo>
                    <a:lnTo>
                      <a:pt x="187" y="8"/>
                    </a:lnTo>
                    <a:lnTo>
                      <a:pt x="179" y="16"/>
                    </a:lnTo>
                    <a:lnTo>
                      <a:pt x="187" y="16"/>
                    </a:lnTo>
                    <a:lnTo>
                      <a:pt x="187" y="8"/>
                    </a:lnTo>
                    <a:lnTo>
                      <a:pt x="171" y="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891" name="Freeform 80"/>
              <p:cNvSpPr>
                <a:spLocks/>
              </p:cNvSpPr>
              <p:nvPr/>
            </p:nvSpPr>
            <p:spPr bwMode="auto">
              <a:xfrm>
                <a:off x="5069" y="2914"/>
                <a:ext cx="175" cy="16"/>
              </a:xfrm>
              <a:custGeom>
                <a:avLst/>
                <a:gdLst>
                  <a:gd name="T0" fmla="*/ 175 w 175"/>
                  <a:gd name="T1" fmla="*/ 8 h 16"/>
                  <a:gd name="T2" fmla="*/ 175 w 175"/>
                  <a:gd name="T3" fmla="*/ 0 h 16"/>
                  <a:gd name="T4" fmla="*/ 0 w 175"/>
                  <a:gd name="T5" fmla="*/ 0 h 16"/>
                  <a:gd name="T6" fmla="*/ 0 w 175"/>
                  <a:gd name="T7" fmla="*/ 16 h 16"/>
                  <a:gd name="T8" fmla="*/ 175 w 175"/>
                  <a:gd name="T9" fmla="*/ 16 h 16"/>
                  <a:gd name="T10" fmla="*/ 175 w 175"/>
                  <a:gd name="T11" fmla="*/ 8 h 1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75" h="16">
                    <a:moveTo>
                      <a:pt x="175" y="8"/>
                    </a:moveTo>
                    <a:lnTo>
                      <a:pt x="175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5" y="16"/>
                    </a:lnTo>
                    <a:lnTo>
                      <a:pt x="175" y="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892" name="Freeform 81"/>
              <p:cNvSpPr>
                <a:spLocks/>
              </p:cNvSpPr>
              <p:nvPr/>
            </p:nvSpPr>
            <p:spPr bwMode="auto">
              <a:xfrm>
                <a:off x="5069" y="3026"/>
                <a:ext cx="175" cy="16"/>
              </a:xfrm>
              <a:custGeom>
                <a:avLst/>
                <a:gdLst>
                  <a:gd name="T0" fmla="*/ 175 w 175"/>
                  <a:gd name="T1" fmla="*/ 8 h 16"/>
                  <a:gd name="T2" fmla="*/ 175 w 175"/>
                  <a:gd name="T3" fmla="*/ 0 h 16"/>
                  <a:gd name="T4" fmla="*/ 0 w 175"/>
                  <a:gd name="T5" fmla="*/ 0 h 16"/>
                  <a:gd name="T6" fmla="*/ 0 w 175"/>
                  <a:gd name="T7" fmla="*/ 16 h 16"/>
                  <a:gd name="T8" fmla="*/ 175 w 175"/>
                  <a:gd name="T9" fmla="*/ 16 h 16"/>
                  <a:gd name="T10" fmla="*/ 175 w 175"/>
                  <a:gd name="T11" fmla="*/ 8 h 1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75" h="16">
                    <a:moveTo>
                      <a:pt x="175" y="8"/>
                    </a:moveTo>
                    <a:lnTo>
                      <a:pt x="175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5" y="16"/>
                    </a:lnTo>
                    <a:lnTo>
                      <a:pt x="175" y="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893" name="Freeform 82"/>
              <p:cNvSpPr>
                <a:spLocks/>
              </p:cNvSpPr>
              <p:nvPr/>
            </p:nvSpPr>
            <p:spPr bwMode="auto">
              <a:xfrm>
                <a:off x="5147" y="2835"/>
                <a:ext cx="16" cy="302"/>
              </a:xfrm>
              <a:custGeom>
                <a:avLst/>
                <a:gdLst>
                  <a:gd name="T0" fmla="*/ 8 w 16"/>
                  <a:gd name="T1" fmla="*/ 302 h 302"/>
                  <a:gd name="T2" fmla="*/ 16 w 16"/>
                  <a:gd name="T3" fmla="*/ 302 h 302"/>
                  <a:gd name="T4" fmla="*/ 16 w 16"/>
                  <a:gd name="T5" fmla="*/ 0 h 302"/>
                  <a:gd name="T6" fmla="*/ 0 w 16"/>
                  <a:gd name="T7" fmla="*/ 0 h 302"/>
                  <a:gd name="T8" fmla="*/ 0 w 16"/>
                  <a:gd name="T9" fmla="*/ 302 h 302"/>
                  <a:gd name="T10" fmla="*/ 8 w 16"/>
                  <a:gd name="T11" fmla="*/ 302 h 30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6" h="302">
                    <a:moveTo>
                      <a:pt x="8" y="302"/>
                    </a:moveTo>
                    <a:lnTo>
                      <a:pt x="16" y="302"/>
                    </a:lnTo>
                    <a:lnTo>
                      <a:pt x="16" y="0"/>
                    </a:lnTo>
                    <a:lnTo>
                      <a:pt x="0" y="0"/>
                    </a:lnTo>
                    <a:lnTo>
                      <a:pt x="0" y="302"/>
                    </a:lnTo>
                    <a:lnTo>
                      <a:pt x="8" y="30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894" name="Freeform 83"/>
              <p:cNvSpPr>
                <a:spLocks/>
              </p:cNvSpPr>
              <p:nvPr/>
            </p:nvSpPr>
            <p:spPr bwMode="auto">
              <a:xfrm>
                <a:off x="4849" y="2236"/>
                <a:ext cx="103" cy="112"/>
              </a:xfrm>
              <a:custGeom>
                <a:avLst/>
                <a:gdLst>
                  <a:gd name="T0" fmla="*/ 59 w 103"/>
                  <a:gd name="T1" fmla="*/ 112 h 112"/>
                  <a:gd name="T2" fmla="*/ 76 w 103"/>
                  <a:gd name="T3" fmla="*/ 112 h 112"/>
                  <a:gd name="T4" fmla="*/ 89 w 103"/>
                  <a:gd name="T5" fmla="*/ 109 h 112"/>
                  <a:gd name="T6" fmla="*/ 99 w 103"/>
                  <a:gd name="T7" fmla="*/ 107 h 112"/>
                  <a:gd name="T8" fmla="*/ 102 w 103"/>
                  <a:gd name="T9" fmla="*/ 104 h 112"/>
                  <a:gd name="T10" fmla="*/ 103 w 103"/>
                  <a:gd name="T11" fmla="*/ 103 h 112"/>
                  <a:gd name="T12" fmla="*/ 103 w 103"/>
                  <a:gd name="T13" fmla="*/ 98 h 112"/>
                  <a:gd name="T14" fmla="*/ 100 w 103"/>
                  <a:gd name="T15" fmla="*/ 88 h 112"/>
                  <a:gd name="T16" fmla="*/ 97 w 103"/>
                  <a:gd name="T17" fmla="*/ 79 h 112"/>
                  <a:gd name="T18" fmla="*/ 95 w 103"/>
                  <a:gd name="T19" fmla="*/ 73 h 112"/>
                  <a:gd name="T20" fmla="*/ 95 w 103"/>
                  <a:gd name="T21" fmla="*/ 68 h 112"/>
                  <a:gd name="T22" fmla="*/ 94 w 103"/>
                  <a:gd name="T23" fmla="*/ 66 h 112"/>
                  <a:gd name="T24" fmla="*/ 92 w 103"/>
                  <a:gd name="T25" fmla="*/ 60 h 112"/>
                  <a:gd name="T26" fmla="*/ 91 w 103"/>
                  <a:gd name="T27" fmla="*/ 50 h 112"/>
                  <a:gd name="T28" fmla="*/ 91 w 103"/>
                  <a:gd name="T29" fmla="*/ 42 h 112"/>
                  <a:gd name="T30" fmla="*/ 91 w 103"/>
                  <a:gd name="T31" fmla="*/ 41 h 112"/>
                  <a:gd name="T32" fmla="*/ 89 w 103"/>
                  <a:gd name="T33" fmla="*/ 33 h 112"/>
                  <a:gd name="T34" fmla="*/ 89 w 103"/>
                  <a:gd name="T35" fmla="*/ 22 h 112"/>
                  <a:gd name="T36" fmla="*/ 87 w 103"/>
                  <a:gd name="T37" fmla="*/ 9 h 112"/>
                  <a:gd name="T38" fmla="*/ 75 w 103"/>
                  <a:gd name="T39" fmla="*/ 1 h 112"/>
                  <a:gd name="T40" fmla="*/ 59 w 103"/>
                  <a:gd name="T41" fmla="*/ 0 h 112"/>
                  <a:gd name="T42" fmla="*/ 45 w 103"/>
                  <a:gd name="T43" fmla="*/ 3 h 112"/>
                  <a:gd name="T44" fmla="*/ 38 w 103"/>
                  <a:gd name="T45" fmla="*/ 14 h 112"/>
                  <a:gd name="T46" fmla="*/ 34 w 103"/>
                  <a:gd name="T47" fmla="*/ 25 h 112"/>
                  <a:gd name="T48" fmla="*/ 30 w 103"/>
                  <a:gd name="T49" fmla="*/ 31 h 112"/>
                  <a:gd name="T50" fmla="*/ 30 w 103"/>
                  <a:gd name="T51" fmla="*/ 33 h 112"/>
                  <a:gd name="T52" fmla="*/ 27 w 103"/>
                  <a:gd name="T53" fmla="*/ 39 h 112"/>
                  <a:gd name="T54" fmla="*/ 23 w 103"/>
                  <a:gd name="T55" fmla="*/ 49 h 112"/>
                  <a:gd name="T56" fmla="*/ 19 w 103"/>
                  <a:gd name="T57" fmla="*/ 54 h 112"/>
                  <a:gd name="T58" fmla="*/ 19 w 103"/>
                  <a:gd name="T59" fmla="*/ 55 h 112"/>
                  <a:gd name="T60" fmla="*/ 16 w 103"/>
                  <a:gd name="T61" fmla="*/ 58 h 112"/>
                  <a:gd name="T62" fmla="*/ 11 w 103"/>
                  <a:gd name="T63" fmla="*/ 63 h 112"/>
                  <a:gd name="T64" fmla="*/ 5 w 103"/>
                  <a:gd name="T65" fmla="*/ 73 h 112"/>
                  <a:gd name="T66" fmla="*/ 0 w 103"/>
                  <a:gd name="T67" fmla="*/ 82 h 112"/>
                  <a:gd name="T68" fmla="*/ 0 w 103"/>
                  <a:gd name="T69" fmla="*/ 87 h 112"/>
                  <a:gd name="T70" fmla="*/ 0 w 103"/>
                  <a:gd name="T71" fmla="*/ 88 h 112"/>
                  <a:gd name="T72" fmla="*/ 7 w 103"/>
                  <a:gd name="T73" fmla="*/ 93 h 112"/>
                  <a:gd name="T74" fmla="*/ 29 w 103"/>
                  <a:gd name="T75" fmla="*/ 106 h 112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0" t="0" r="r" b="b"/>
                <a:pathLst>
                  <a:path w="103" h="112">
                    <a:moveTo>
                      <a:pt x="48" y="110"/>
                    </a:moveTo>
                    <a:lnTo>
                      <a:pt x="59" y="112"/>
                    </a:lnTo>
                    <a:lnTo>
                      <a:pt x="68" y="112"/>
                    </a:lnTo>
                    <a:lnTo>
                      <a:pt x="76" y="112"/>
                    </a:lnTo>
                    <a:lnTo>
                      <a:pt x="84" y="110"/>
                    </a:lnTo>
                    <a:lnTo>
                      <a:pt x="89" y="109"/>
                    </a:lnTo>
                    <a:lnTo>
                      <a:pt x="94" y="107"/>
                    </a:lnTo>
                    <a:lnTo>
                      <a:pt x="99" y="107"/>
                    </a:lnTo>
                    <a:lnTo>
                      <a:pt x="100" y="106"/>
                    </a:lnTo>
                    <a:lnTo>
                      <a:pt x="102" y="104"/>
                    </a:lnTo>
                    <a:lnTo>
                      <a:pt x="102" y="103"/>
                    </a:lnTo>
                    <a:lnTo>
                      <a:pt x="103" y="103"/>
                    </a:lnTo>
                    <a:lnTo>
                      <a:pt x="103" y="101"/>
                    </a:lnTo>
                    <a:lnTo>
                      <a:pt x="103" y="98"/>
                    </a:lnTo>
                    <a:lnTo>
                      <a:pt x="103" y="93"/>
                    </a:lnTo>
                    <a:lnTo>
                      <a:pt x="100" y="88"/>
                    </a:lnTo>
                    <a:lnTo>
                      <a:pt x="99" y="82"/>
                    </a:lnTo>
                    <a:lnTo>
                      <a:pt x="97" y="79"/>
                    </a:lnTo>
                    <a:lnTo>
                      <a:pt x="97" y="76"/>
                    </a:lnTo>
                    <a:lnTo>
                      <a:pt x="95" y="73"/>
                    </a:lnTo>
                    <a:lnTo>
                      <a:pt x="95" y="69"/>
                    </a:lnTo>
                    <a:lnTo>
                      <a:pt x="95" y="68"/>
                    </a:lnTo>
                    <a:lnTo>
                      <a:pt x="94" y="66"/>
                    </a:lnTo>
                    <a:lnTo>
                      <a:pt x="92" y="60"/>
                    </a:lnTo>
                    <a:lnTo>
                      <a:pt x="92" y="55"/>
                    </a:lnTo>
                    <a:lnTo>
                      <a:pt x="91" y="50"/>
                    </a:lnTo>
                    <a:lnTo>
                      <a:pt x="91" y="44"/>
                    </a:lnTo>
                    <a:lnTo>
                      <a:pt x="91" y="42"/>
                    </a:lnTo>
                    <a:lnTo>
                      <a:pt x="91" y="41"/>
                    </a:lnTo>
                    <a:lnTo>
                      <a:pt x="89" y="33"/>
                    </a:lnTo>
                    <a:lnTo>
                      <a:pt x="89" y="27"/>
                    </a:lnTo>
                    <a:lnTo>
                      <a:pt x="89" y="22"/>
                    </a:lnTo>
                    <a:lnTo>
                      <a:pt x="89" y="17"/>
                    </a:lnTo>
                    <a:lnTo>
                      <a:pt x="87" y="9"/>
                    </a:lnTo>
                    <a:lnTo>
                      <a:pt x="83" y="5"/>
                    </a:lnTo>
                    <a:lnTo>
                      <a:pt x="75" y="1"/>
                    </a:lnTo>
                    <a:lnTo>
                      <a:pt x="67" y="0"/>
                    </a:lnTo>
                    <a:lnTo>
                      <a:pt x="59" y="0"/>
                    </a:lnTo>
                    <a:lnTo>
                      <a:pt x="51" y="0"/>
                    </a:lnTo>
                    <a:lnTo>
                      <a:pt x="45" y="3"/>
                    </a:lnTo>
                    <a:lnTo>
                      <a:pt x="40" y="9"/>
                    </a:lnTo>
                    <a:lnTo>
                      <a:pt x="38" y="14"/>
                    </a:lnTo>
                    <a:lnTo>
                      <a:pt x="37" y="19"/>
                    </a:lnTo>
                    <a:lnTo>
                      <a:pt x="34" y="25"/>
                    </a:lnTo>
                    <a:lnTo>
                      <a:pt x="30" y="31"/>
                    </a:lnTo>
                    <a:lnTo>
                      <a:pt x="30" y="33"/>
                    </a:lnTo>
                    <a:lnTo>
                      <a:pt x="30" y="35"/>
                    </a:lnTo>
                    <a:lnTo>
                      <a:pt x="27" y="39"/>
                    </a:lnTo>
                    <a:lnTo>
                      <a:pt x="26" y="44"/>
                    </a:lnTo>
                    <a:lnTo>
                      <a:pt x="23" y="49"/>
                    </a:lnTo>
                    <a:lnTo>
                      <a:pt x="19" y="54"/>
                    </a:lnTo>
                    <a:lnTo>
                      <a:pt x="19" y="55"/>
                    </a:lnTo>
                    <a:lnTo>
                      <a:pt x="18" y="55"/>
                    </a:lnTo>
                    <a:lnTo>
                      <a:pt x="16" y="58"/>
                    </a:lnTo>
                    <a:lnTo>
                      <a:pt x="15" y="61"/>
                    </a:lnTo>
                    <a:lnTo>
                      <a:pt x="11" y="63"/>
                    </a:lnTo>
                    <a:lnTo>
                      <a:pt x="10" y="66"/>
                    </a:lnTo>
                    <a:lnTo>
                      <a:pt x="5" y="73"/>
                    </a:lnTo>
                    <a:lnTo>
                      <a:pt x="2" y="77"/>
                    </a:lnTo>
                    <a:lnTo>
                      <a:pt x="0" y="82"/>
                    </a:lnTo>
                    <a:lnTo>
                      <a:pt x="0" y="85"/>
                    </a:lnTo>
                    <a:lnTo>
                      <a:pt x="0" y="87"/>
                    </a:lnTo>
                    <a:lnTo>
                      <a:pt x="0" y="88"/>
                    </a:lnTo>
                    <a:lnTo>
                      <a:pt x="2" y="88"/>
                    </a:lnTo>
                    <a:lnTo>
                      <a:pt x="7" y="93"/>
                    </a:lnTo>
                    <a:lnTo>
                      <a:pt x="15" y="99"/>
                    </a:lnTo>
                    <a:lnTo>
                      <a:pt x="29" y="106"/>
                    </a:lnTo>
                    <a:lnTo>
                      <a:pt x="48" y="1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895" name="Freeform 84"/>
              <p:cNvSpPr>
                <a:spLocks/>
              </p:cNvSpPr>
              <p:nvPr/>
            </p:nvSpPr>
            <p:spPr bwMode="auto">
              <a:xfrm>
                <a:off x="4849" y="2315"/>
                <a:ext cx="103" cy="28"/>
              </a:xfrm>
              <a:custGeom>
                <a:avLst/>
                <a:gdLst>
                  <a:gd name="T0" fmla="*/ 40 w 103"/>
                  <a:gd name="T1" fmla="*/ 3 h 28"/>
                  <a:gd name="T2" fmla="*/ 49 w 103"/>
                  <a:gd name="T3" fmla="*/ 5 h 28"/>
                  <a:gd name="T4" fmla="*/ 59 w 103"/>
                  <a:gd name="T5" fmla="*/ 6 h 28"/>
                  <a:gd name="T6" fmla="*/ 67 w 103"/>
                  <a:gd name="T7" fmla="*/ 8 h 28"/>
                  <a:gd name="T8" fmla="*/ 75 w 103"/>
                  <a:gd name="T9" fmla="*/ 11 h 28"/>
                  <a:gd name="T10" fmla="*/ 83 w 103"/>
                  <a:gd name="T11" fmla="*/ 14 h 28"/>
                  <a:gd name="T12" fmla="*/ 89 w 103"/>
                  <a:gd name="T13" fmla="*/ 17 h 28"/>
                  <a:gd name="T14" fmla="*/ 95 w 103"/>
                  <a:gd name="T15" fmla="*/ 22 h 28"/>
                  <a:gd name="T16" fmla="*/ 100 w 103"/>
                  <a:gd name="T17" fmla="*/ 27 h 28"/>
                  <a:gd name="T18" fmla="*/ 102 w 103"/>
                  <a:gd name="T19" fmla="*/ 25 h 28"/>
                  <a:gd name="T20" fmla="*/ 102 w 103"/>
                  <a:gd name="T21" fmla="*/ 24 h 28"/>
                  <a:gd name="T22" fmla="*/ 103 w 103"/>
                  <a:gd name="T23" fmla="*/ 24 h 28"/>
                  <a:gd name="T24" fmla="*/ 103 w 103"/>
                  <a:gd name="T25" fmla="*/ 22 h 28"/>
                  <a:gd name="T26" fmla="*/ 94 w 103"/>
                  <a:gd name="T27" fmla="*/ 14 h 28"/>
                  <a:gd name="T28" fmla="*/ 81 w 103"/>
                  <a:gd name="T29" fmla="*/ 9 h 28"/>
                  <a:gd name="T30" fmla="*/ 68 w 103"/>
                  <a:gd name="T31" fmla="*/ 5 h 28"/>
                  <a:gd name="T32" fmla="*/ 53 w 103"/>
                  <a:gd name="T33" fmla="*/ 1 h 28"/>
                  <a:gd name="T34" fmla="*/ 38 w 103"/>
                  <a:gd name="T35" fmla="*/ 0 h 28"/>
                  <a:gd name="T36" fmla="*/ 24 w 103"/>
                  <a:gd name="T37" fmla="*/ 0 h 28"/>
                  <a:gd name="T38" fmla="*/ 11 w 103"/>
                  <a:gd name="T39" fmla="*/ 1 h 28"/>
                  <a:gd name="T40" fmla="*/ 0 w 103"/>
                  <a:gd name="T41" fmla="*/ 6 h 28"/>
                  <a:gd name="T42" fmla="*/ 0 w 103"/>
                  <a:gd name="T43" fmla="*/ 8 h 28"/>
                  <a:gd name="T44" fmla="*/ 0 w 103"/>
                  <a:gd name="T45" fmla="*/ 8 h 28"/>
                  <a:gd name="T46" fmla="*/ 0 w 103"/>
                  <a:gd name="T47" fmla="*/ 9 h 28"/>
                  <a:gd name="T48" fmla="*/ 2 w 103"/>
                  <a:gd name="T49" fmla="*/ 9 h 28"/>
                  <a:gd name="T50" fmla="*/ 10 w 103"/>
                  <a:gd name="T51" fmla="*/ 6 h 28"/>
                  <a:gd name="T52" fmla="*/ 18 w 103"/>
                  <a:gd name="T53" fmla="*/ 5 h 28"/>
                  <a:gd name="T54" fmla="*/ 27 w 103"/>
                  <a:gd name="T55" fmla="*/ 3 h 28"/>
                  <a:gd name="T56" fmla="*/ 37 w 103"/>
                  <a:gd name="T57" fmla="*/ 3 h 28"/>
                  <a:gd name="T58" fmla="*/ 35 w 103"/>
                  <a:gd name="T59" fmla="*/ 5 h 28"/>
                  <a:gd name="T60" fmla="*/ 35 w 103"/>
                  <a:gd name="T61" fmla="*/ 6 h 28"/>
                  <a:gd name="T62" fmla="*/ 35 w 103"/>
                  <a:gd name="T63" fmla="*/ 8 h 28"/>
                  <a:gd name="T64" fmla="*/ 34 w 103"/>
                  <a:gd name="T65" fmla="*/ 9 h 28"/>
                  <a:gd name="T66" fmla="*/ 30 w 103"/>
                  <a:gd name="T67" fmla="*/ 9 h 28"/>
                  <a:gd name="T68" fmla="*/ 27 w 103"/>
                  <a:gd name="T69" fmla="*/ 11 h 28"/>
                  <a:gd name="T70" fmla="*/ 26 w 103"/>
                  <a:gd name="T71" fmla="*/ 14 h 28"/>
                  <a:gd name="T72" fmla="*/ 24 w 103"/>
                  <a:gd name="T73" fmla="*/ 16 h 28"/>
                  <a:gd name="T74" fmla="*/ 24 w 103"/>
                  <a:gd name="T75" fmla="*/ 17 h 28"/>
                  <a:gd name="T76" fmla="*/ 24 w 103"/>
                  <a:gd name="T77" fmla="*/ 20 h 28"/>
                  <a:gd name="T78" fmla="*/ 24 w 103"/>
                  <a:gd name="T79" fmla="*/ 24 h 28"/>
                  <a:gd name="T80" fmla="*/ 26 w 103"/>
                  <a:gd name="T81" fmla="*/ 27 h 28"/>
                  <a:gd name="T82" fmla="*/ 27 w 103"/>
                  <a:gd name="T83" fmla="*/ 27 h 28"/>
                  <a:gd name="T84" fmla="*/ 27 w 103"/>
                  <a:gd name="T85" fmla="*/ 27 h 28"/>
                  <a:gd name="T86" fmla="*/ 27 w 103"/>
                  <a:gd name="T87" fmla="*/ 27 h 28"/>
                  <a:gd name="T88" fmla="*/ 29 w 103"/>
                  <a:gd name="T89" fmla="*/ 27 h 28"/>
                  <a:gd name="T90" fmla="*/ 29 w 103"/>
                  <a:gd name="T91" fmla="*/ 28 h 28"/>
                  <a:gd name="T92" fmla="*/ 30 w 103"/>
                  <a:gd name="T93" fmla="*/ 28 h 28"/>
                  <a:gd name="T94" fmla="*/ 30 w 103"/>
                  <a:gd name="T95" fmla="*/ 28 h 28"/>
                  <a:gd name="T96" fmla="*/ 32 w 103"/>
                  <a:gd name="T97" fmla="*/ 28 h 28"/>
                  <a:gd name="T98" fmla="*/ 35 w 103"/>
                  <a:gd name="T99" fmla="*/ 28 h 28"/>
                  <a:gd name="T100" fmla="*/ 38 w 103"/>
                  <a:gd name="T101" fmla="*/ 25 h 28"/>
                  <a:gd name="T102" fmla="*/ 40 w 103"/>
                  <a:gd name="T103" fmla="*/ 24 h 28"/>
                  <a:gd name="T104" fmla="*/ 40 w 103"/>
                  <a:gd name="T105" fmla="*/ 22 h 28"/>
                  <a:gd name="T106" fmla="*/ 42 w 103"/>
                  <a:gd name="T107" fmla="*/ 19 h 28"/>
                  <a:gd name="T108" fmla="*/ 42 w 103"/>
                  <a:gd name="T109" fmla="*/ 16 h 28"/>
                  <a:gd name="T110" fmla="*/ 40 w 103"/>
                  <a:gd name="T111" fmla="*/ 12 h 28"/>
                  <a:gd name="T112" fmla="*/ 37 w 103"/>
                  <a:gd name="T113" fmla="*/ 11 h 28"/>
                  <a:gd name="T114" fmla="*/ 38 w 103"/>
                  <a:gd name="T115" fmla="*/ 9 h 28"/>
                  <a:gd name="T116" fmla="*/ 38 w 103"/>
                  <a:gd name="T117" fmla="*/ 6 h 28"/>
                  <a:gd name="T118" fmla="*/ 38 w 103"/>
                  <a:gd name="T119" fmla="*/ 5 h 28"/>
                  <a:gd name="T120" fmla="*/ 40 w 103"/>
                  <a:gd name="T121" fmla="*/ 3 h 28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0" t="0" r="r" b="b"/>
                <a:pathLst>
                  <a:path w="103" h="28">
                    <a:moveTo>
                      <a:pt x="40" y="3"/>
                    </a:moveTo>
                    <a:lnTo>
                      <a:pt x="49" y="5"/>
                    </a:lnTo>
                    <a:lnTo>
                      <a:pt x="59" y="6"/>
                    </a:lnTo>
                    <a:lnTo>
                      <a:pt x="67" y="8"/>
                    </a:lnTo>
                    <a:lnTo>
                      <a:pt x="75" y="11"/>
                    </a:lnTo>
                    <a:lnTo>
                      <a:pt x="83" y="14"/>
                    </a:lnTo>
                    <a:lnTo>
                      <a:pt x="89" y="17"/>
                    </a:lnTo>
                    <a:lnTo>
                      <a:pt x="95" y="22"/>
                    </a:lnTo>
                    <a:lnTo>
                      <a:pt x="100" y="27"/>
                    </a:lnTo>
                    <a:lnTo>
                      <a:pt x="102" y="25"/>
                    </a:lnTo>
                    <a:lnTo>
                      <a:pt x="102" y="24"/>
                    </a:lnTo>
                    <a:lnTo>
                      <a:pt x="103" y="24"/>
                    </a:lnTo>
                    <a:lnTo>
                      <a:pt x="103" y="22"/>
                    </a:lnTo>
                    <a:lnTo>
                      <a:pt x="94" y="14"/>
                    </a:lnTo>
                    <a:lnTo>
                      <a:pt x="81" y="9"/>
                    </a:lnTo>
                    <a:lnTo>
                      <a:pt x="68" y="5"/>
                    </a:lnTo>
                    <a:lnTo>
                      <a:pt x="53" y="1"/>
                    </a:lnTo>
                    <a:lnTo>
                      <a:pt x="38" y="0"/>
                    </a:lnTo>
                    <a:lnTo>
                      <a:pt x="24" y="0"/>
                    </a:lnTo>
                    <a:lnTo>
                      <a:pt x="11" y="1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9"/>
                    </a:lnTo>
                    <a:lnTo>
                      <a:pt x="2" y="9"/>
                    </a:lnTo>
                    <a:lnTo>
                      <a:pt x="10" y="6"/>
                    </a:lnTo>
                    <a:lnTo>
                      <a:pt x="18" y="5"/>
                    </a:lnTo>
                    <a:lnTo>
                      <a:pt x="27" y="3"/>
                    </a:lnTo>
                    <a:lnTo>
                      <a:pt x="37" y="3"/>
                    </a:lnTo>
                    <a:lnTo>
                      <a:pt x="35" y="5"/>
                    </a:lnTo>
                    <a:lnTo>
                      <a:pt x="35" y="6"/>
                    </a:lnTo>
                    <a:lnTo>
                      <a:pt x="35" y="8"/>
                    </a:lnTo>
                    <a:lnTo>
                      <a:pt x="34" y="9"/>
                    </a:lnTo>
                    <a:lnTo>
                      <a:pt x="30" y="9"/>
                    </a:lnTo>
                    <a:lnTo>
                      <a:pt x="27" y="11"/>
                    </a:lnTo>
                    <a:lnTo>
                      <a:pt x="26" y="14"/>
                    </a:lnTo>
                    <a:lnTo>
                      <a:pt x="24" y="16"/>
                    </a:lnTo>
                    <a:lnTo>
                      <a:pt x="24" y="17"/>
                    </a:lnTo>
                    <a:lnTo>
                      <a:pt x="24" y="20"/>
                    </a:lnTo>
                    <a:lnTo>
                      <a:pt x="24" y="24"/>
                    </a:lnTo>
                    <a:lnTo>
                      <a:pt x="26" y="27"/>
                    </a:lnTo>
                    <a:lnTo>
                      <a:pt x="27" y="27"/>
                    </a:lnTo>
                    <a:lnTo>
                      <a:pt x="29" y="27"/>
                    </a:lnTo>
                    <a:lnTo>
                      <a:pt x="29" y="28"/>
                    </a:lnTo>
                    <a:lnTo>
                      <a:pt x="30" y="28"/>
                    </a:lnTo>
                    <a:lnTo>
                      <a:pt x="32" y="28"/>
                    </a:lnTo>
                    <a:lnTo>
                      <a:pt x="35" y="28"/>
                    </a:lnTo>
                    <a:lnTo>
                      <a:pt x="38" y="25"/>
                    </a:lnTo>
                    <a:lnTo>
                      <a:pt x="40" y="24"/>
                    </a:lnTo>
                    <a:lnTo>
                      <a:pt x="40" y="22"/>
                    </a:lnTo>
                    <a:lnTo>
                      <a:pt x="42" y="19"/>
                    </a:lnTo>
                    <a:lnTo>
                      <a:pt x="42" y="16"/>
                    </a:lnTo>
                    <a:lnTo>
                      <a:pt x="40" y="12"/>
                    </a:lnTo>
                    <a:lnTo>
                      <a:pt x="37" y="11"/>
                    </a:lnTo>
                    <a:lnTo>
                      <a:pt x="38" y="9"/>
                    </a:lnTo>
                    <a:lnTo>
                      <a:pt x="38" y="6"/>
                    </a:lnTo>
                    <a:lnTo>
                      <a:pt x="38" y="5"/>
                    </a:lnTo>
                    <a:lnTo>
                      <a:pt x="40" y="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896" name="Freeform 85"/>
              <p:cNvSpPr>
                <a:spLocks/>
              </p:cNvSpPr>
              <p:nvPr/>
            </p:nvSpPr>
            <p:spPr bwMode="auto">
              <a:xfrm>
                <a:off x="4875" y="2342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1 w 6"/>
                  <a:gd name="T3" fmla="*/ 0 h 6"/>
                  <a:gd name="T4" fmla="*/ 1 w 6"/>
                  <a:gd name="T5" fmla="*/ 0 h 6"/>
                  <a:gd name="T6" fmla="*/ 1 w 6"/>
                  <a:gd name="T7" fmla="*/ 0 h 6"/>
                  <a:gd name="T8" fmla="*/ 3 w 6"/>
                  <a:gd name="T9" fmla="*/ 0 h 6"/>
                  <a:gd name="T10" fmla="*/ 3 w 6"/>
                  <a:gd name="T11" fmla="*/ 1 h 6"/>
                  <a:gd name="T12" fmla="*/ 4 w 6"/>
                  <a:gd name="T13" fmla="*/ 1 h 6"/>
                  <a:gd name="T14" fmla="*/ 4 w 6"/>
                  <a:gd name="T15" fmla="*/ 1 h 6"/>
                  <a:gd name="T16" fmla="*/ 6 w 6"/>
                  <a:gd name="T17" fmla="*/ 1 h 6"/>
                  <a:gd name="T18" fmla="*/ 6 w 6"/>
                  <a:gd name="T19" fmla="*/ 3 h 6"/>
                  <a:gd name="T20" fmla="*/ 6 w 6"/>
                  <a:gd name="T21" fmla="*/ 3 h 6"/>
                  <a:gd name="T22" fmla="*/ 4 w 6"/>
                  <a:gd name="T23" fmla="*/ 4 h 6"/>
                  <a:gd name="T24" fmla="*/ 3 w 6"/>
                  <a:gd name="T25" fmla="*/ 6 h 6"/>
                  <a:gd name="T26" fmla="*/ 1 w 6"/>
                  <a:gd name="T27" fmla="*/ 6 h 6"/>
                  <a:gd name="T28" fmla="*/ 0 w 6"/>
                  <a:gd name="T29" fmla="*/ 6 h 6"/>
                  <a:gd name="T30" fmla="*/ 0 w 6"/>
                  <a:gd name="T31" fmla="*/ 4 h 6"/>
                  <a:gd name="T32" fmla="*/ 0 w 6"/>
                  <a:gd name="T33" fmla="*/ 4 h 6"/>
                  <a:gd name="T34" fmla="*/ 0 w 6"/>
                  <a:gd name="T35" fmla="*/ 3 h 6"/>
                  <a:gd name="T36" fmla="*/ 0 w 6"/>
                  <a:gd name="T37" fmla="*/ 1 h 6"/>
                  <a:gd name="T38" fmla="*/ 0 w 6"/>
                  <a:gd name="T39" fmla="*/ 0 h 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1" y="0"/>
                    </a:lnTo>
                    <a:lnTo>
                      <a:pt x="3" y="0"/>
                    </a:lnTo>
                    <a:lnTo>
                      <a:pt x="3" y="1"/>
                    </a:lnTo>
                    <a:lnTo>
                      <a:pt x="4" y="1"/>
                    </a:lnTo>
                    <a:lnTo>
                      <a:pt x="6" y="1"/>
                    </a:lnTo>
                    <a:lnTo>
                      <a:pt x="6" y="3"/>
                    </a:lnTo>
                    <a:lnTo>
                      <a:pt x="4" y="4"/>
                    </a:lnTo>
                    <a:lnTo>
                      <a:pt x="3" y="6"/>
                    </a:lnTo>
                    <a:lnTo>
                      <a:pt x="1" y="6"/>
                    </a:lnTo>
                    <a:lnTo>
                      <a:pt x="0" y="6"/>
                    </a:lnTo>
                    <a:lnTo>
                      <a:pt x="0" y="4"/>
                    </a:lnTo>
                    <a:lnTo>
                      <a:pt x="0" y="3"/>
                    </a:lnTo>
                    <a:lnTo>
                      <a:pt x="0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A111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897" name="Freeform 86"/>
              <p:cNvSpPr>
                <a:spLocks/>
              </p:cNvSpPr>
              <p:nvPr/>
            </p:nvSpPr>
            <p:spPr bwMode="auto">
              <a:xfrm>
                <a:off x="4998" y="2818"/>
                <a:ext cx="16" cy="15"/>
              </a:xfrm>
              <a:custGeom>
                <a:avLst/>
                <a:gdLst>
                  <a:gd name="T0" fmla="*/ 0 w 16"/>
                  <a:gd name="T1" fmla="*/ 0 h 15"/>
                  <a:gd name="T2" fmla="*/ 0 w 16"/>
                  <a:gd name="T3" fmla="*/ 0 h 15"/>
                  <a:gd name="T4" fmla="*/ 0 w 16"/>
                  <a:gd name="T5" fmla="*/ 9 h 15"/>
                  <a:gd name="T6" fmla="*/ 0 w 16"/>
                  <a:gd name="T7" fmla="*/ 14 h 15"/>
                  <a:gd name="T8" fmla="*/ 0 w 16"/>
                  <a:gd name="T9" fmla="*/ 15 h 15"/>
                  <a:gd name="T10" fmla="*/ 8 w 16"/>
                  <a:gd name="T11" fmla="*/ 15 h 15"/>
                  <a:gd name="T12" fmla="*/ 8 w 16"/>
                  <a:gd name="T13" fmla="*/ 15 h 15"/>
                  <a:gd name="T14" fmla="*/ 16 w 16"/>
                  <a:gd name="T15" fmla="*/ 15 h 15"/>
                  <a:gd name="T16" fmla="*/ 16 w 16"/>
                  <a:gd name="T17" fmla="*/ 14 h 15"/>
                  <a:gd name="T18" fmla="*/ 16 w 16"/>
                  <a:gd name="T19" fmla="*/ 9 h 15"/>
                  <a:gd name="T20" fmla="*/ 16 w 16"/>
                  <a:gd name="T21" fmla="*/ 0 h 15"/>
                  <a:gd name="T22" fmla="*/ 16 w 16"/>
                  <a:gd name="T23" fmla="*/ 0 h 15"/>
                  <a:gd name="T24" fmla="*/ 0 w 16"/>
                  <a:gd name="T25" fmla="*/ 0 h 1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16" h="15">
                    <a:moveTo>
                      <a:pt x="0" y="0"/>
                    </a:moveTo>
                    <a:lnTo>
                      <a:pt x="0" y="0"/>
                    </a:lnTo>
                    <a:lnTo>
                      <a:pt x="0" y="9"/>
                    </a:lnTo>
                    <a:lnTo>
                      <a:pt x="0" y="14"/>
                    </a:lnTo>
                    <a:lnTo>
                      <a:pt x="0" y="15"/>
                    </a:lnTo>
                    <a:lnTo>
                      <a:pt x="8" y="15"/>
                    </a:lnTo>
                    <a:lnTo>
                      <a:pt x="16" y="15"/>
                    </a:lnTo>
                    <a:lnTo>
                      <a:pt x="16" y="14"/>
                    </a:lnTo>
                    <a:lnTo>
                      <a:pt x="16" y="9"/>
                    </a:lnTo>
                    <a:lnTo>
                      <a:pt x="1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898" name="Freeform 87"/>
              <p:cNvSpPr>
                <a:spLocks/>
              </p:cNvSpPr>
              <p:nvPr/>
            </p:nvSpPr>
            <p:spPr bwMode="auto">
              <a:xfrm>
                <a:off x="4803" y="2724"/>
                <a:ext cx="211" cy="94"/>
              </a:xfrm>
              <a:custGeom>
                <a:avLst/>
                <a:gdLst>
                  <a:gd name="T0" fmla="*/ 16 w 211"/>
                  <a:gd name="T1" fmla="*/ 94 h 94"/>
                  <a:gd name="T2" fmla="*/ 16 w 211"/>
                  <a:gd name="T3" fmla="*/ 94 h 94"/>
                  <a:gd name="T4" fmla="*/ 23 w 211"/>
                  <a:gd name="T5" fmla="*/ 59 h 94"/>
                  <a:gd name="T6" fmla="*/ 43 w 211"/>
                  <a:gd name="T7" fmla="*/ 35 h 94"/>
                  <a:gd name="T8" fmla="*/ 72 w 211"/>
                  <a:gd name="T9" fmla="*/ 21 h 94"/>
                  <a:gd name="T10" fmla="*/ 107 w 211"/>
                  <a:gd name="T11" fmla="*/ 16 h 94"/>
                  <a:gd name="T12" fmla="*/ 140 w 211"/>
                  <a:gd name="T13" fmla="*/ 21 h 94"/>
                  <a:gd name="T14" fmla="*/ 168 w 211"/>
                  <a:gd name="T15" fmla="*/ 37 h 94"/>
                  <a:gd name="T16" fmla="*/ 189 w 211"/>
                  <a:gd name="T17" fmla="*/ 60 h 94"/>
                  <a:gd name="T18" fmla="*/ 195 w 211"/>
                  <a:gd name="T19" fmla="*/ 94 h 94"/>
                  <a:gd name="T20" fmla="*/ 211 w 211"/>
                  <a:gd name="T21" fmla="*/ 94 h 94"/>
                  <a:gd name="T22" fmla="*/ 202 w 211"/>
                  <a:gd name="T23" fmla="*/ 54 h 94"/>
                  <a:gd name="T24" fmla="*/ 178 w 211"/>
                  <a:gd name="T25" fmla="*/ 24 h 94"/>
                  <a:gd name="T26" fmla="*/ 143 w 211"/>
                  <a:gd name="T27" fmla="*/ 5 h 94"/>
                  <a:gd name="T28" fmla="*/ 107 w 211"/>
                  <a:gd name="T29" fmla="*/ 0 h 94"/>
                  <a:gd name="T30" fmla="*/ 69 w 211"/>
                  <a:gd name="T31" fmla="*/ 5 h 94"/>
                  <a:gd name="T32" fmla="*/ 34 w 211"/>
                  <a:gd name="T33" fmla="*/ 23 h 94"/>
                  <a:gd name="T34" fmla="*/ 10 w 211"/>
                  <a:gd name="T35" fmla="*/ 53 h 94"/>
                  <a:gd name="T36" fmla="*/ 0 w 211"/>
                  <a:gd name="T37" fmla="*/ 94 h 94"/>
                  <a:gd name="T38" fmla="*/ 0 w 211"/>
                  <a:gd name="T39" fmla="*/ 94 h 94"/>
                  <a:gd name="T40" fmla="*/ 16 w 211"/>
                  <a:gd name="T41" fmla="*/ 94 h 94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211" h="94">
                    <a:moveTo>
                      <a:pt x="16" y="94"/>
                    </a:moveTo>
                    <a:lnTo>
                      <a:pt x="16" y="94"/>
                    </a:lnTo>
                    <a:lnTo>
                      <a:pt x="23" y="59"/>
                    </a:lnTo>
                    <a:lnTo>
                      <a:pt x="43" y="35"/>
                    </a:lnTo>
                    <a:lnTo>
                      <a:pt x="72" y="21"/>
                    </a:lnTo>
                    <a:lnTo>
                      <a:pt x="107" y="16"/>
                    </a:lnTo>
                    <a:lnTo>
                      <a:pt x="140" y="21"/>
                    </a:lnTo>
                    <a:lnTo>
                      <a:pt x="168" y="37"/>
                    </a:lnTo>
                    <a:lnTo>
                      <a:pt x="189" y="60"/>
                    </a:lnTo>
                    <a:lnTo>
                      <a:pt x="195" y="94"/>
                    </a:lnTo>
                    <a:lnTo>
                      <a:pt x="211" y="94"/>
                    </a:lnTo>
                    <a:lnTo>
                      <a:pt x="202" y="54"/>
                    </a:lnTo>
                    <a:lnTo>
                      <a:pt x="178" y="24"/>
                    </a:lnTo>
                    <a:lnTo>
                      <a:pt x="143" y="5"/>
                    </a:lnTo>
                    <a:lnTo>
                      <a:pt x="107" y="0"/>
                    </a:lnTo>
                    <a:lnTo>
                      <a:pt x="69" y="5"/>
                    </a:lnTo>
                    <a:lnTo>
                      <a:pt x="34" y="23"/>
                    </a:lnTo>
                    <a:lnTo>
                      <a:pt x="10" y="53"/>
                    </a:lnTo>
                    <a:lnTo>
                      <a:pt x="0" y="94"/>
                    </a:lnTo>
                    <a:lnTo>
                      <a:pt x="16" y="9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899" name="Freeform 88"/>
              <p:cNvSpPr>
                <a:spLocks/>
              </p:cNvSpPr>
              <p:nvPr/>
            </p:nvSpPr>
            <p:spPr bwMode="auto">
              <a:xfrm>
                <a:off x="4803" y="2818"/>
                <a:ext cx="16" cy="23"/>
              </a:xfrm>
              <a:custGeom>
                <a:avLst/>
                <a:gdLst>
                  <a:gd name="T0" fmla="*/ 8 w 16"/>
                  <a:gd name="T1" fmla="*/ 8 h 23"/>
                  <a:gd name="T2" fmla="*/ 8 w 16"/>
                  <a:gd name="T3" fmla="*/ 15 h 23"/>
                  <a:gd name="T4" fmla="*/ 16 w 16"/>
                  <a:gd name="T5" fmla="*/ 15 h 23"/>
                  <a:gd name="T6" fmla="*/ 16 w 16"/>
                  <a:gd name="T7" fmla="*/ 14 h 23"/>
                  <a:gd name="T8" fmla="*/ 16 w 16"/>
                  <a:gd name="T9" fmla="*/ 9 h 23"/>
                  <a:gd name="T10" fmla="*/ 16 w 16"/>
                  <a:gd name="T11" fmla="*/ 0 h 23"/>
                  <a:gd name="T12" fmla="*/ 0 w 16"/>
                  <a:gd name="T13" fmla="*/ 0 h 23"/>
                  <a:gd name="T14" fmla="*/ 0 w 16"/>
                  <a:gd name="T15" fmla="*/ 9 h 23"/>
                  <a:gd name="T16" fmla="*/ 0 w 16"/>
                  <a:gd name="T17" fmla="*/ 14 h 23"/>
                  <a:gd name="T18" fmla="*/ 0 w 16"/>
                  <a:gd name="T19" fmla="*/ 15 h 23"/>
                  <a:gd name="T20" fmla="*/ 8 w 16"/>
                  <a:gd name="T21" fmla="*/ 15 h 23"/>
                  <a:gd name="T22" fmla="*/ 8 w 16"/>
                  <a:gd name="T23" fmla="*/ 23 h 23"/>
                  <a:gd name="T24" fmla="*/ 0 w 16"/>
                  <a:gd name="T25" fmla="*/ 15 h 23"/>
                  <a:gd name="T26" fmla="*/ 0 w 16"/>
                  <a:gd name="T27" fmla="*/ 23 h 23"/>
                  <a:gd name="T28" fmla="*/ 8 w 16"/>
                  <a:gd name="T29" fmla="*/ 23 h 23"/>
                  <a:gd name="T30" fmla="*/ 8 w 16"/>
                  <a:gd name="T31" fmla="*/ 8 h 2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16" h="23">
                    <a:moveTo>
                      <a:pt x="8" y="8"/>
                    </a:moveTo>
                    <a:lnTo>
                      <a:pt x="8" y="15"/>
                    </a:lnTo>
                    <a:lnTo>
                      <a:pt x="16" y="15"/>
                    </a:lnTo>
                    <a:lnTo>
                      <a:pt x="16" y="14"/>
                    </a:lnTo>
                    <a:lnTo>
                      <a:pt x="16" y="9"/>
                    </a:lnTo>
                    <a:lnTo>
                      <a:pt x="16" y="0"/>
                    </a:lnTo>
                    <a:lnTo>
                      <a:pt x="0" y="0"/>
                    </a:lnTo>
                    <a:lnTo>
                      <a:pt x="0" y="9"/>
                    </a:lnTo>
                    <a:lnTo>
                      <a:pt x="0" y="14"/>
                    </a:lnTo>
                    <a:lnTo>
                      <a:pt x="0" y="15"/>
                    </a:lnTo>
                    <a:lnTo>
                      <a:pt x="8" y="15"/>
                    </a:lnTo>
                    <a:lnTo>
                      <a:pt x="8" y="23"/>
                    </a:lnTo>
                    <a:lnTo>
                      <a:pt x="0" y="15"/>
                    </a:lnTo>
                    <a:lnTo>
                      <a:pt x="0" y="23"/>
                    </a:lnTo>
                    <a:lnTo>
                      <a:pt x="8" y="23"/>
                    </a:lnTo>
                    <a:lnTo>
                      <a:pt x="8" y="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900" name="Freeform 89"/>
              <p:cNvSpPr>
                <a:spLocks/>
              </p:cNvSpPr>
              <p:nvPr/>
            </p:nvSpPr>
            <p:spPr bwMode="auto">
              <a:xfrm>
                <a:off x="4811" y="2826"/>
                <a:ext cx="203" cy="15"/>
              </a:xfrm>
              <a:custGeom>
                <a:avLst/>
                <a:gdLst>
                  <a:gd name="T0" fmla="*/ 187 w 203"/>
                  <a:gd name="T1" fmla="*/ 7 h 15"/>
                  <a:gd name="T2" fmla="*/ 195 w 203"/>
                  <a:gd name="T3" fmla="*/ 0 h 15"/>
                  <a:gd name="T4" fmla="*/ 0 w 203"/>
                  <a:gd name="T5" fmla="*/ 0 h 15"/>
                  <a:gd name="T6" fmla="*/ 0 w 203"/>
                  <a:gd name="T7" fmla="*/ 15 h 15"/>
                  <a:gd name="T8" fmla="*/ 195 w 203"/>
                  <a:gd name="T9" fmla="*/ 15 h 15"/>
                  <a:gd name="T10" fmla="*/ 203 w 203"/>
                  <a:gd name="T11" fmla="*/ 7 h 15"/>
                  <a:gd name="T12" fmla="*/ 195 w 203"/>
                  <a:gd name="T13" fmla="*/ 15 h 15"/>
                  <a:gd name="T14" fmla="*/ 203 w 203"/>
                  <a:gd name="T15" fmla="*/ 15 h 15"/>
                  <a:gd name="T16" fmla="*/ 203 w 203"/>
                  <a:gd name="T17" fmla="*/ 7 h 15"/>
                  <a:gd name="T18" fmla="*/ 187 w 203"/>
                  <a:gd name="T19" fmla="*/ 7 h 1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03" h="15">
                    <a:moveTo>
                      <a:pt x="187" y="7"/>
                    </a:moveTo>
                    <a:lnTo>
                      <a:pt x="195" y="0"/>
                    </a:lnTo>
                    <a:lnTo>
                      <a:pt x="0" y="0"/>
                    </a:lnTo>
                    <a:lnTo>
                      <a:pt x="0" y="15"/>
                    </a:lnTo>
                    <a:lnTo>
                      <a:pt x="195" y="15"/>
                    </a:lnTo>
                    <a:lnTo>
                      <a:pt x="203" y="7"/>
                    </a:lnTo>
                    <a:lnTo>
                      <a:pt x="195" y="15"/>
                    </a:lnTo>
                    <a:lnTo>
                      <a:pt x="203" y="15"/>
                    </a:lnTo>
                    <a:lnTo>
                      <a:pt x="203" y="7"/>
                    </a:lnTo>
                    <a:lnTo>
                      <a:pt x="187" y="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901" name="Freeform 90"/>
              <p:cNvSpPr>
                <a:spLocks/>
              </p:cNvSpPr>
              <p:nvPr/>
            </p:nvSpPr>
            <p:spPr bwMode="auto">
              <a:xfrm>
                <a:off x="4900" y="2732"/>
                <a:ext cx="16" cy="101"/>
              </a:xfrm>
              <a:custGeom>
                <a:avLst/>
                <a:gdLst>
                  <a:gd name="T0" fmla="*/ 8 w 16"/>
                  <a:gd name="T1" fmla="*/ 101 h 101"/>
                  <a:gd name="T2" fmla="*/ 16 w 16"/>
                  <a:gd name="T3" fmla="*/ 101 h 101"/>
                  <a:gd name="T4" fmla="*/ 16 w 16"/>
                  <a:gd name="T5" fmla="*/ 0 h 101"/>
                  <a:gd name="T6" fmla="*/ 0 w 16"/>
                  <a:gd name="T7" fmla="*/ 0 h 101"/>
                  <a:gd name="T8" fmla="*/ 0 w 16"/>
                  <a:gd name="T9" fmla="*/ 101 h 101"/>
                  <a:gd name="T10" fmla="*/ 8 w 16"/>
                  <a:gd name="T11" fmla="*/ 101 h 10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6" h="101">
                    <a:moveTo>
                      <a:pt x="8" y="101"/>
                    </a:moveTo>
                    <a:lnTo>
                      <a:pt x="16" y="101"/>
                    </a:lnTo>
                    <a:lnTo>
                      <a:pt x="16" y="0"/>
                    </a:lnTo>
                    <a:lnTo>
                      <a:pt x="0" y="0"/>
                    </a:lnTo>
                    <a:lnTo>
                      <a:pt x="0" y="101"/>
                    </a:lnTo>
                    <a:lnTo>
                      <a:pt x="8" y="10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902" name="Freeform 91"/>
              <p:cNvSpPr>
                <a:spLocks/>
              </p:cNvSpPr>
              <p:nvPr/>
            </p:nvSpPr>
            <p:spPr bwMode="auto">
              <a:xfrm>
                <a:off x="4903" y="2754"/>
                <a:ext cx="87" cy="84"/>
              </a:xfrm>
              <a:custGeom>
                <a:avLst/>
                <a:gdLst>
                  <a:gd name="T0" fmla="*/ 5 w 87"/>
                  <a:gd name="T1" fmla="*/ 79 h 84"/>
                  <a:gd name="T2" fmla="*/ 10 w 87"/>
                  <a:gd name="T3" fmla="*/ 84 h 84"/>
                  <a:gd name="T4" fmla="*/ 87 w 87"/>
                  <a:gd name="T5" fmla="*/ 10 h 84"/>
                  <a:gd name="T6" fmla="*/ 78 w 87"/>
                  <a:gd name="T7" fmla="*/ 0 h 84"/>
                  <a:gd name="T8" fmla="*/ 0 w 87"/>
                  <a:gd name="T9" fmla="*/ 75 h 84"/>
                  <a:gd name="T10" fmla="*/ 5 w 87"/>
                  <a:gd name="T11" fmla="*/ 79 h 8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87" h="84">
                    <a:moveTo>
                      <a:pt x="5" y="79"/>
                    </a:moveTo>
                    <a:lnTo>
                      <a:pt x="10" y="84"/>
                    </a:lnTo>
                    <a:lnTo>
                      <a:pt x="87" y="10"/>
                    </a:lnTo>
                    <a:lnTo>
                      <a:pt x="78" y="0"/>
                    </a:lnTo>
                    <a:lnTo>
                      <a:pt x="0" y="75"/>
                    </a:lnTo>
                    <a:lnTo>
                      <a:pt x="5" y="7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903" name="Freeform 92"/>
              <p:cNvSpPr>
                <a:spLocks/>
              </p:cNvSpPr>
              <p:nvPr/>
            </p:nvSpPr>
            <p:spPr bwMode="auto">
              <a:xfrm>
                <a:off x="4830" y="2753"/>
                <a:ext cx="83" cy="85"/>
              </a:xfrm>
              <a:custGeom>
                <a:avLst/>
                <a:gdLst>
                  <a:gd name="T0" fmla="*/ 78 w 83"/>
                  <a:gd name="T1" fmla="*/ 80 h 85"/>
                  <a:gd name="T2" fmla="*/ 83 w 83"/>
                  <a:gd name="T3" fmla="*/ 76 h 85"/>
                  <a:gd name="T4" fmla="*/ 10 w 83"/>
                  <a:gd name="T5" fmla="*/ 0 h 85"/>
                  <a:gd name="T6" fmla="*/ 0 w 83"/>
                  <a:gd name="T7" fmla="*/ 9 h 85"/>
                  <a:gd name="T8" fmla="*/ 73 w 83"/>
                  <a:gd name="T9" fmla="*/ 85 h 85"/>
                  <a:gd name="T10" fmla="*/ 78 w 83"/>
                  <a:gd name="T11" fmla="*/ 80 h 8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83" h="85">
                    <a:moveTo>
                      <a:pt x="78" y="80"/>
                    </a:moveTo>
                    <a:lnTo>
                      <a:pt x="83" y="76"/>
                    </a:lnTo>
                    <a:lnTo>
                      <a:pt x="10" y="0"/>
                    </a:lnTo>
                    <a:lnTo>
                      <a:pt x="0" y="9"/>
                    </a:lnTo>
                    <a:lnTo>
                      <a:pt x="73" y="85"/>
                    </a:lnTo>
                    <a:lnTo>
                      <a:pt x="78" y="8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1871" name="Text Box 93"/>
            <p:cNvSpPr txBox="1">
              <a:spLocks noChangeArrowheads="1"/>
            </p:cNvSpPr>
            <p:nvPr/>
          </p:nvSpPr>
          <p:spPr bwMode="auto">
            <a:xfrm>
              <a:off x="4729" y="695"/>
              <a:ext cx="518" cy="8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kumimoji="1" lang="zh-CN" altLang="en-US" sz="2600" b="1"/>
            </a:p>
          </p:txBody>
        </p:sp>
      </p:grpSp>
      <p:grpSp>
        <p:nvGrpSpPr>
          <p:cNvPr id="296030" name="Group 94"/>
          <p:cNvGrpSpPr>
            <a:grpSpLocks/>
          </p:cNvGrpSpPr>
          <p:nvPr/>
        </p:nvGrpSpPr>
        <p:grpSpPr bwMode="auto">
          <a:xfrm>
            <a:off x="4170363" y="4043363"/>
            <a:ext cx="495300" cy="882650"/>
            <a:chOff x="4368" y="0"/>
            <a:chExt cx="1392" cy="1559"/>
          </a:xfrm>
        </p:grpSpPr>
        <p:grpSp>
          <p:nvGrpSpPr>
            <p:cNvPr id="21836" name="Group 95"/>
            <p:cNvGrpSpPr>
              <a:grpSpLocks/>
            </p:cNvGrpSpPr>
            <p:nvPr/>
          </p:nvGrpSpPr>
          <p:grpSpPr bwMode="auto">
            <a:xfrm>
              <a:off x="4368" y="0"/>
              <a:ext cx="1392" cy="1056"/>
              <a:chOff x="4368" y="2016"/>
              <a:chExt cx="1072" cy="1344"/>
            </a:xfrm>
          </p:grpSpPr>
          <p:sp>
            <p:nvSpPr>
              <p:cNvPr id="21838" name="Freeform 96"/>
              <p:cNvSpPr>
                <a:spLocks/>
              </p:cNvSpPr>
              <p:nvPr/>
            </p:nvSpPr>
            <p:spPr bwMode="auto">
              <a:xfrm>
                <a:off x="4457" y="2460"/>
                <a:ext cx="897" cy="829"/>
              </a:xfrm>
              <a:custGeom>
                <a:avLst/>
                <a:gdLst>
                  <a:gd name="T0" fmla="*/ 445 w 897"/>
                  <a:gd name="T1" fmla="*/ 0 h 829"/>
                  <a:gd name="T2" fmla="*/ 897 w 897"/>
                  <a:gd name="T3" fmla="*/ 293 h 829"/>
                  <a:gd name="T4" fmla="*/ 897 w 897"/>
                  <a:gd name="T5" fmla="*/ 829 h 829"/>
                  <a:gd name="T6" fmla="*/ 601 w 897"/>
                  <a:gd name="T7" fmla="*/ 829 h 829"/>
                  <a:gd name="T8" fmla="*/ 296 w 897"/>
                  <a:gd name="T9" fmla="*/ 829 h 829"/>
                  <a:gd name="T10" fmla="*/ 0 w 897"/>
                  <a:gd name="T11" fmla="*/ 829 h 829"/>
                  <a:gd name="T12" fmla="*/ 0 w 897"/>
                  <a:gd name="T13" fmla="*/ 293 h 829"/>
                  <a:gd name="T14" fmla="*/ 445 w 897"/>
                  <a:gd name="T15" fmla="*/ 0 h 829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897" h="829">
                    <a:moveTo>
                      <a:pt x="445" y="0"/>
                    </a:moveTo>
                    <a:lnTo>
                      <a:pt x="897" y="293"/>
                    </a:lnTo>
                    <a:lnTo>
                      <a:pt x="897" y="829"/>
                    </a:lnTo>
                    <a:lnTo>
                      <a:pt x="601" y="829"/>
                    </a:lnTo>
                    <a:lnTo>
                      <a:pt x="296" y="829"/>
                    </a:lnTo>
                    <a:lnTo>
                      <a:pt x="0" y="829"/>
                    </a:lnTo>
                    <a:lnTo>
                      <a:pt x="0" y="293"/>
                    </a:lnTo>
                    <a:lnTo>
                      <a:pt x="445" y="0"/>
                    </a:lnTo>
                    <a:close/>
                  </a:path>
                </a:pathLst>
              </a:custGeom>
              <a:solidFill>
                <a:srgbClr val="9933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839" name="Freeform 97"/>
              <p:cNvSpPr>
                <a:spLocks/>
              </p:cNvSpPr>
              <p:nvPr/>
            </p:nvSpPr>
            <p:spPr bwMode="auto">
              <a:xfrm>
                <a:off x="4368" y="2462"/>
                <a:ext cx="416" cy="288"/>
              </a:xfrm>
              <a:custGeom>
                <a:avLst/>
                <a:gdLst>
                  <a:gd name="T0" fmla="*/ 0 w 416"/>
                  <a:gd name="T1" fmla="*/ 288 h 288"/>
                  <a:gd name="T2" fmla="*/ 416 w 416"/>
                  <a:gd name="T3" fmla="*/ 32 h 288"/>
                  <a:gd name="T4" fmla="*/ 416 w 416"/>
                  <a:gd name="T5" fmla="*/ 27 h 288"/>
                  <a:gd name="T6" fmla="*/ 416 w 416"/>
                  <a:gd name="T7" fmla="*/ 19 h 288"/>
                  <a:gd name="T8" fmla="*/ 416 w 416"/>
                  <a:gd name="T9" fmla="*/ 9 h 288"/>
                  <a:gd name="T10" fmla="*/ 416 w 416"/>
                  <a:gd name="T11" fmla="*/ 0 h 288"/>
                  <a:gd name="T12" fmla="*/ 0 w 416"/>
                  <a:gd name="T13" fmla="*/ 254 h 288"/>
                  <a:gd name="T14" fmla="*/ 0 w 416"/>
                  <a:gd name="T15" fmla="*/ 288 h 28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416" h="288">
                    <a:moveTo>
                      <a:pt x="0" y="288"/>
                    </a:moveTo>
                    <a:lnTo>
                      <a:pt x="416" y="32"/>
                    </a:lnTo>
                    <a:lnTo>
                      <a:pt x="416" y="27"/>
                    </a:lnTo>
                    <a:lnTo>
                      <a:pt x="416" y="19"/>
                    </a:lnTo>
                    <a:lnTo>
                      <a:pt x="416" y="9"/>
                    </a:lnTo>
                    <a:lnTo>
                      <a:pt x="416" y="0"/>
                    </a:lnTo>
                    <a:lnTo>
                      <a:pt x="0" y="254"/>
                    </a:lnTo>
                    <a:lnTo>
                      <a:pt x="0" y="28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840" name="Rectangle 98"/>
              <p:cNvSpPr>
                <a:spLocks noChangeArrowheads="1"/>
              </p:cNvSpPr>
              <p:nvPr/>
            </p:nvSpPr>
            <p:spPr bwMode="auto">
              <a:xfrm>
                <a:off x="4457" y="3330"/>
                <a:ext cx="897" cy="3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1841" name="Freeform 99"/>
              <p:cNvSpPr>
                <a:spLocks/>
              </p:cNvSpPr>
              <p:nvPr/>
            </p:nvSpPr>
            <p:spPr bwMode="auto">
              <a:xfrm>
                <a:off x="4786" y="2171"/>
                <a:ext cx="242" cy="327"/>
              </a:xfrm>
              <a:custGeom>
                <a:avLst/>
                <a:gdLst>
                  <a:gd name="T0" fmla="*/ 242 w 242"/>
                  <a:gd name="T1" fmla="*/ 327 h 327"/>
                  <a:gd name="T2" fmla="*/ 242 w 242"/>
                  <a:gd name="T3" fmla="*/ 0 h 327"/>
                  <a:gd name="T4" fmla="*/ 0 w 242"/>
                  <a:gd name="T5" fmla="*/ 0 h 327"/>
                  <a:gd name="T6" fmla="*/ 0 w 242"/>
                  <a:gd name="T7" fmla="*/ 321 h 327"/>
                  <a:gd name="T8" fmla="*/ 116 w 242"/>
                  <a:gd name="T9" fmla="*/ 240 h 327"/>
                  <a:gd name="T10" fmla="*/ 242 w 242"/>
                  <a:gd name="T11" fmla="*/ 327 h 32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42" h="327">
                    <a:moveTo>
                      <a:pt x="242" y="327"/>
                    </a:moveTo>
                    <a:lnTo>
                      <a:pt x="242" y="0"/>
                    </a:lnTo>
                    <a:lnTo>
                      <a:pt x="0" y="0"/>
                    </a:lnTo>
                    <a:lnTo>
                      <a:pt x="0" y="321"/>
                    </a:lnTo>
                    <a:lnTo>
                      <a:pt x="116" y="240"/>
                    </a:lnTo>
                    <a:lnTo>
                      <a:pt x="242" y="32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842" name="Freeform 100"/>
              <p:cNvSpPr>
                <a:spLocks/>
              </p:cNvSpPr>
              <p:nvPr/>
            </p:nvSpPr>
            <p:spPr bwMode="auto">
              <a:xfrm>
                <a:off x="4721" y="2016"/>
                <a:ext cx="361" cy="126"/>
              </a:xfrm>
              <a:custGeom>
                <a:avLst/>
                <a:gdLst>
                  <a:gd name="T0" fmla="*/ 181 w 361"/>
                  <a:gd name="T1" fmla="*/ 0 h 126"/>
                  <a:gd name="T2" fmla="*/ 0 w 361"/>
                  <a:gd name="T3" fmla="*/ 126 h 126"/>
                  <a:gd name="T4" fmla="*/ 361 w 361"/>
                  <a:gd name="T5" fmla="*/ 126 h 126"/>
                  <a:gd name="T6" fmla="*/ 181 w 361"/>
                  <a:gd name="T7" fmla="*/ 0 h 126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61" h="126">
                    <a:moveTo>
                      <a:pt x="181" y="0"/>
                    </a:moveTo>
                    <a:lnTo>
                      <a:pt x="0" y="126"/>
                    </a:lnTo>
                    <a:lnTo>
                      <a:pt x="361" y="126"/>
                    </a:lnTo>
                    <a:lnTo>
                      <a:pt x="18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843" name="Freeform 101"/>
              <p:cNvSpPr>
                <a:spLocks/>
              </p:cNvSpPr>
              <p:nvPr/>
            </p:nvSpPr>
            <p:spPr bwMode="auto">
              <a:xfrm>
                <a:off x="5027" y="2467"/>
                <a:ext cx="413" cy="287"/>
              </a:xfrm>
              <a:custGeom>
                <a:avLst/>
                <a:gdLst>
                  <a:gd name="T0" fmla="*/ 413 w 413"/>
                  <a:gd name="T1" fmla="*/ 287 h 287"/>
                  <a:gd name="T2" fmla="*/ 0 w 413"/>
                  <a:gd name="T3" fmla="*/ 31 h 287"/>
                  <a:gd name="T4" fmla="*/ 0 w 413"/>
                  <a:gd name="T5" fmla="*/ 25 h 287"/>
                  <a:gd name="T6" fmla="*/ 0 w 413"/>
                  <a:gd name="T7" fmla="*/ 17 h 287"/>
                  <a:gd name="T8" fmla="*/ 0 w 413"/>
                  <a:gd name="T9" fmla="*/ 9 h 287"/>
                  <a:gd name="T10" fmla="*/ 0 w 413"/>
                  <a:gd name="T11" fmla="*/ 0 h 287"/>
                  <a:gd name="T12" fmla="*/ 413 w 413"/>
                  <a:gd name="T13" fmla="*/ 253 h 287"/>
                  <a:gd name="T14" fmla="*/ 413 w 413"/>
                  <a:gd name="T15" fmla="*/ 287 h 28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413" h="287">
                    <a:moveTo>
                      <a:pt x="413" y="287"/>
                    </a:moveTo>
                    <a:lnTo>
                      <a:pt x="0" y="31"/>
                    </a:lnTo>
                    <a:lnTo>
                      <a:pt x="0" y="25"/>
                    </a:lnTo>
                    <a:lnTo>
                      <a:pt x="0" y="17"/>
                    </a:lnTo>
                    <a:lnTo>
                      <a:pt x="0" y="9"/>
                    </a:lnTo>
                    <a:lnTo>
                      <a:pt x="0" y="0"/>
                    </a:lnTo>
                    <a:lnTo>
                      <a:pt x="413" y="253"/>
                    </a:lnTo>
                    <a:lnTo>
                      <a:pt x="413" y="28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844" name="Freeform 102"/>
              <p:cNvSpPr>
                <a:spLocks/>
              </p:cNvSpPr>
              <p:nvPr/>
            </p:nvSpPr>
            <p:spPr bwMode="auto">
              <a:xfrm>
                <a:off x="4840" y="2209"/>
                <a:ext cx="127" cy="164"/>
              </a:xfrm>
              <a:custGeom>
                <a:avLst/>
                <a:gdLst>
                  <a:gd name="T0" fmla="*/ 65 w 127"/>
                  <a:gd name="T1" fmla="*/ 0 h 164"/>
                  <a:gd name="T2" fmla="*/ 51 w 127"/>
                  <a:gd name="T3" fmla="*/ 1 h 164"/>
                  <a:gd name="T4" fmla="*/ 38 w 127"/>
                  <a:gd name="T5" fmla="*/ 6 h 164"/>
                  <a:gd name="T6" fmla="*/ 27 w 127"/>
                  <a:gd name="T7" fmla="*/ 13 h 164"/>
                  <a:gd name="T8" fmla="*/ 17 w 127"/>
                  <a:gd name="T9" fmla="*/ 20 h 164"/>
                  <a:gd name="T10" fmla="*/ 9 w 127"/>
                  <a:gd name="T11" fmla="*/ 32 h 164"/>
                  <a:gd name="T12" fmla="*/ 5 w 127"/>
                  <a:gd name="T13" fmla="*/ 44 h 164"/>
                  <a:gd name="T14" fmla="*/ 1 w 127"/>
                  <a:gd name="T15" fmla="*/ 58 h 164"/>
                  <a:gd name="T16" fmla="*/ 0 w 127"/>
                  <a:gd name="T17" fmla="*/ 74 h 164"/>
                  <a:gd name="T18" fmla="*/ 0 w 127"/>
                  <a:gd name="T19" fmla="*/ 103 h 164"/>
                  <a:gd name="T20" fmla="*/ 0 w 127"/>
                  <a:gd name="T21" fmla="*/ 126 h 164"/>
                  <a:gd name="T22" fmla="*/ 0 w 127"/>
                  <a:gd name="T23" fmla="*/ 145 h 164"/>
                  <a:gd name="T24" fmla="*/ 0 w 127"/>
                  <a:gd name="T25" fmla="*/ 164 h 164"/>
                  <a:gd name="T26" fmla="*/ 27 w 127"/>
                  <a:gd name="T27" fmla="*/ 164 h 164"/>
                  <a:gd name="T28" fmla="*/ 44 w 127"/>
                  <a:gd name="T29" fmla="*/ 164 h 164"/>
                  <a:gd name="T30" fmla="*/ 55 w 127"/>
                  <a:gd name="T31" fmla="*/ 164 h 164"/>
                  <a:gd name="T32" fmla="*/ 63 w 127"/>
                  <a:gd name="T33" fmla="*/ 164 h 164"/>
                  <a:gd name="T34" fmla="*/ 71 w 127"/>
                  <a:gd name="T35" fmla="*/ 164 h 164"/>
                  <a:gd name="T36" fmla="*/ 82 w 127"/>
                  <a:gd name="T37" fmla="*/ 164 h 164"/>
                  <a:gd name="T38" fmla="*/ 100 w 127"/>
                  <a:gd name="T39" fmla="*/ 164 h 164"/>
                  <a:gd name="T40" fmla="*/ 127 w 127"/>
                  <a:gd name="T41" fmla="*/ 164 h 164"/>
                  <a:gd name="T42" fmla="*/ 127 w 127"/>
                  <a:gd name="T43" fmla="*/ 139 h 164"/>
                  <a:gd name="T44" fmla="*/ 127 w 127"/>
                  <a:gd name="T45" fmla="*/ 114 h 164"/>
                  <a:gd name="T46" fmla="*/ 127 w 127"/>
                  <a:gd name="T47" fmla="*/ 90 h 164"/>
                  <a:gd name="T48" fmla="*/ 127 w 127"/>
                  <a:gd name="T49" fmla="*/ 71 h 164"/>
                  <a:gd name="T50" fmla="*/ 127 w 127"/>
                  <a:gd name="T51" fmla="*/ 62 h 164"/>
                  <a:gd name="T52" fmla="*/ 123 w 127"/>
                  <a:gd name="T53" fmla="*/ 51 h 164"/>
                  <a:gd name="T54" fmla="*/ 119 w 127"/>
                  <a:gd name="T55" fmla="*/ 38 h 164"/>
                  <a:gd name="T56" fmla="*/ 112 w 127"/>
                  <a:gd name="T57" fmla="*/ 27 h 164"/>
                  <a:gd name="T58" fmla="*/ 104 w 127"/>
                  <a:gd name="T59" fmla="*/ 16 h 164"/>
                  <a:gd name="T60" fmla="*/ 93 w 127"/>
                  <a:gd name="T61" fmla="*/ 8 h 164"/>
                  <a:gd name="T62" fmla="*/ 81 w 127"/>
                  <a:gd name="T63" fmla="*/ 1 h 164"/>
                  <a:gd name="T64" fmla="*/ 65 w 127"/>
                  <a:gd name="T65" fmla="*/ 0 h 164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127" h="164">
                    <a:moveTo>
                      <a:pt x="65" y="0"/>
                    </a:moveTo>
                    <a:lnTo>
                      <a:pt x="51" y="1"/>
                    </a:lnTo>
                    <a:lnTo>
                      <a:pt x="38" y="6"/>
                    </a:lnTo>
                    <a:lnTo>
                      <a:pt x="27" y="13"/>
                    </a:lnTo>
                    <a:lnTo>
                      <a:pt x="17" y="20"/>
                    </a:lnTo>
                    <a:lnTo>
                      <a:pt x="9" y="32"/>
                    </a:lnTo>
                    <a:lnTo>
                      <a:pt x="5" y="44"/>
                    </a:lnTo>
                    <a:lnTo>
                      <a:pt x="1" y="58"/>
                    </a:lnTo>
                    <a:lnTo>
                      <a:pt x="0" y="74"/>
                    </a:lnTo>
                    <a:lnTo>
                      <a:pt x="0" y="103"/>
                    </a:lnTo>
                    <a:lnTo>
                      <a:pt x="0" y="126"/>
                    </a:lnTo>
                    <a:lnTo>
                      <a:pt x="0" y="145"/>
                    </a:lnTo>
                    <a:lnTo>
                      <a:pt x="0" y="164"/>
                    </a:lnTo>
                    <a:lnTo>
                      <a:pt x="27" y="164"/>
                    </a:lnTo>
                    <a:lnTo>
                      <a:pt x="44" y="164"/>
                    </a:lnTo>
                    <a:lnTo>
                      <a:pt x="55" y="164"/>
                    </a:lnTo>
                    <a:lnTo>
                      <a:pt x="63" y="164"/>
                    </a:lnTo>
                    <a:lnTo>
                      <a:pt x="71" y="164"/>
                    </a:lnTo>
                    <a:lnTo>
                      <a:pt x="82" y="164"/>
                    </a:lnTo>
                    <a:lnTo>
                      <a:pt x="100" y="164"/>
                    </a:lnTo>
                    <a:lnTo>
                      <a:pt x="127" y="164"/>
                    </a:lnTo>
                    <a:lnTo>
                      <a:pt x="127" y="139"/>
                    </a:lnTo>
                    <a:lnTo>
                      <a:pt x="127" y="114"/>
                    </a:lnTo>
                    <a:lnTo>
                      <a:pt x="127" y="90"/>
                    </a:lnTo>
                    <a:lnTo>
                      <a:pt x="127" y="71"/>
                    </a:lnTo>
                    <a:lnTo>
                      <a:pt x="127" y="62"/>
                    </a:lnTo>
                    <a:lnTo>
                      <a:pt x="123" y="51"/>
                    </a:lnTo>
                    <a:lnTo>
                      <a:pt x="119" y="38"/>
                    </a:lnTo>
                    <a:lnTo>
                      <a:pt x="112" y="27"/>
                    </a:lnTo>
                    <a:lnTo>
                      <a:pt x="104" y="16"/>
                    </a:lnTo>
                    <a:lnTo>
                      <a:pt x="93" y="8"/>
                    </a:lnTo>
                    <a:lnTo>
                      <a:pt x="81" y="1"/>
                    </a:lnTo>
                    <a:lnTo>
                      <a:pt x="6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845" name="Rectangle 103"/>
              <p:cNvSpPr>
                <a:spLocks noChangeArrowheads="1"/>
              </p:cNvSpPr>
              <p:nvPr/>
            </p:nvSpPr>
            <p:spPr bwMode="auto">
              <a:xfrm>
                <a:off x="4805" y="2900"/>
                <a:ext cx="204" cy="38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1846" name="Freeform 104"/>
              <p:cNvSpPr>
                <a:spLocks/>
              </p:cNvSpPr>
              <p:nvPr/>
            </p:nvSpPr>
            <p:spPr bwMode="auto">
              <a:xfrm>
                <a:off x="4735" y="2822"/>
                <a:ext cx="16" cy="320"/>
              </a:xfrm>
              <a:custGeom>
                <a:avLst/>
                <a:gdLst>
                  <a:gd name="T0" fmla="*/ 8 w 16"/>
                  <a:gd name="T1" fmla="*/ 16 h 320"/>
                  <a:gd name="T2" fmla="*/ 0 w 16"/>
                  <a:gd name="T3" fmla="*/ 8 h 320"/>
                  <a:gd name="T4" fmla="*/ 0 w 16"/>
                  <a:gd name="T5" fmla="*/ 320 h 320"/>
                  <a:gd name="T6" fmla="*/ 16 w 16"/>
                  <a:gd name="T7" fmla="*/ 320 h 320"/>
                  <a:gd name="T8" fmla="*/ 16 w 16"/>
                  <a:gd name="T9" fmla="*/ 8 h 320"/>
                  <a:gd name="T10" fmla="*/ 8 w 16"/>
                  <a:gd name="T11" fmla="*/ 0 h 320"/>
                  <a:gd name="T12" fmla="*/ 16 w 16"/>
                  <a:gd name="T13" fmla="*/ 8 h 320"/>
                  <a:gd name="T14" fmla="*/ 16 w 16"/>
                  <a:gd name="T15" fmla="*/ 0 h 320"/>
                  <a:gd name="T16" fmla="*/ 8 w 16"/>
                  <a:gd name="T17" fmla="*/ 0 h 320"/>
                  <a:gd name="T18" fmla="*/ 8 w 16"/>
                  <a:gd name="T19" fmla="*/ 16 h 32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6" h="320">
                    <a:moveTo>
                      <a:pt x="8" y="16"/>
                    </a:moveTo>
                    <a:lnTo>
                      <a:pt x="0" y="8"/>
                    </a:lnTo>
                    <a:lnTo>
                      <a:pt x="0" y="320"/>
                    </a:lnTo>
                    <a:lnTo>
                      <a:pt x="16" y="320"/>
                    </a:lnTo>
                    <a:lnTo>
                      <a:pt x="16" y="8"/>
                    </a:lnTo>
                    <a:lnTo>
                      <a:pt x="8" y="0"/>
                    </a:lnTo>
                    <a:lnTo>
                      <a:pt x="16" y="8"/>
                    </a:lnTo>
                    <a:lnTo>
                      <a:pt x="16" y="0"/>
                    </a:lnTo>
                    <a:lnTo>
                      <a:pt x="8" y="0"/>
                    </a:lnTo>
                    <a:lnTo>
                      <a:pt x="8" y="1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847" name="Freeform 105"/>
              <p:cNvSpPr>
                <a:spLocks/>
              </p:cNvSpPr>
              <p:nvPr/>
            </p:nvSpPr>
            <p:spPr bwMode="auto">
              <a:xfrm>
                <a:off x="4556" y="2822"/>
                <a:ext cx="187" cy="16"/>
              </a:xfrm>
              <a:custGeom>
                <a:avLst/>
                <a:gdLst>
                  <a:gd name="T0" fmla="*/ 16 w 187"/>
                  <a:gd name="T1" fmla="*/ 8 h 16"/>
                  <a:gd name="T2" fmla="*/ 8 w 187"/>
                  <a:gd name="T3" fmla="*/ 16 h 16"/>
                  <a:gd name="T4" fmla="*/ 187 w 187"/>
                  <a:gd name="T5" fmla="*/ 16 h 16"/>
                  <a:gd name="T6" fmla="*/ 187 w 187"/>
                  <a:gd name="T7" fmla="*/ 0 h 16"/>
                  <a:gd name="T8" fmla="*/ 8 w 187"/>
                  <a:gd name="T9" fmla="*/ 0 h 16"/>
                  <a:gd name="T10" fmla="*/ 0 w 187"/>
                  <a:gd name="T11" fmla="*/ 8 h 16"/>
                  <a:gd name="T12" fmla="*/ 8 w 187"/>
                  <a:gd name="T13" fmla="*/ 0 h 16"/>
                  <a:gd name="T14" fmla="*/ 0 w 187"/>
                  <a:gd name="T15" fmla="*/ 0 h 16"/>
                  <a:gd name="T16" fmla="*/ 0 w 187"/>
                  <a:gd name="T17" fmla="*/ 8 h 16"/>
                  <a:gd name="T18" fmla="*/ 16 w 187"/>
                  <a:gd name="T19" fmla="*/ 8 h 1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87" h="16">
                    <a:moveTo>
                      <a:pt x="16" y="8"/>
                    </a:moveTo>
                    <a:lnTo>
                      <a:pt x="8" y="16"/>
                    </a:lnTo>
                    <a:lnTo>
                      <a:pt x="187" y="16"/>
                    </a:lnTo>
                    <a:lnTo>
                      <a:pt x="187" y="0"/>
                    </a:lnTo>
                    <a:lnTo>
                      <a:pt x="8" y="0"/>
                    </a:lnTo>
                    <a:lnTo>
                      <a:pt x="0" y="8"/>
                    </a:lnTo>
                    <a:lnTo>
                      <a:pt x="8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16" y="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848" name="Freeform 106"/>
              <p:cNvSpPr>
                <a:spLocks/>
              </p:cNvSpPr>
              <p:nvPr/>
            </p:nvSpPr>
            <p:spPr bwMode="auto">
              <a:xfrm>
                <a:off x="4556" y="2830"/>
                <a:ext cx="16" cy="320"/>
              </a:xfrm>
              <a:custGeom>
                <a:avLst/>
                <a:gdLst>
                  <a:gd name="T0" fmla="*/ 8 w 16"/>
                  <a:gd name="T1" fmla="*/ 304 h 320"/>
                  <a:gd name="T2" fmla="*/ 16 w 16"/>
                  <a:gd name="T3" fmla="*/ 312 h 320"/>
                  <a:gd name="T4" fmla="*/ 16 w 16"/>
                  <a:gd name="T5" fmla="*/ 0 h 320"/>
                  <a:gd name="T6" fmla="*/ 0 w 16"/>
                  <a:gd name="T7" fmla="*/ 0 h 320"/>
                  <a:gd name="T8" fmla="*/ 0 w 16"/>
                  <a:gd name="T9" fmla="*/ 312 h 320"/>
                  <a:gd name="T10" fmla="*/ 8 w 16"/>
                  <a:gd name="T11" fmla="*/ 320 h 320"/>
                  <a:gd name="T12" fmla="*/ 0 w 16"/>
                  <a:gd name="T13" fmla="*/ 312 h 320"/>
                  <a:gd name="T14" fmla="*/ 0 w 16"/>
                  <a:gd name="T15" fmla="*/ 320 h 320"/>
                  <a:gd name="T16" fmla="*/ 8 w 16"/>
                  <a:gd name="T17" fmla="*/ 320 h 320"/>
                  <a:gd name="T18" fmla="*/ 8 w 16"/>
                  <a:gd name="T19" fmla="*/ 304 h 32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6" h="320">
                    <a:moveTo>
                      <a:pt x="8" y="304"/>
                    </a:moveTo>
                    <a:lnTo>
                      <a:pt x="16" y="312"/>
                    </a:lnTo>
                    <a:lnTo>
                      <a:pt x="16" y="0"/>
                    </a:lnTo>
                    <a:lnTo>
                      <a:pt x="0" y="0"/>
                    </a:lnTo>
                    <a:lnTo>
                      <a:pt x="0" y="312"/>
                    </a:lnTo>
                    <a:lnTo>
                      <a:pt x="8" y="320"/>
                    </a:lnTo>
                    <a:lnTo>
                      <a:pt x="0" y="312"/>
                    </a:lnTo>
                    <a:lnTo>
                      <a:pt x="0" y="320"/>
                    </a:lnTo>
                    <a:lnTo>
                      <a:pt x="8" y="320"/>
                    </a:lnTo>
                    <a:lnTo>
                      <a:pt x="8" y="30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849" name="Freeform 107"/>
              <p:cNvSpPr>
                <a:spLocks/>
              </p:cNvSpPr>
              <p:nvPr/>
            </p:nvSpPr>
            <p:spPr bwMode="auto">
              <a:xfrm>
                <a:off x="4564" y="3134"/>
                <a:ext cx="187" cy="16"/>
              </a:xfrm>
              <a:custGeom>
                <a:avLst/>
                <a:gdLst>
                  <a:gd name="T0" fmla="*/ 171 w 187"/>
                  <a:gd name="T1" fmla="*/ 8 h 16"/>
                  <a:gd name="T2" fmla="*/ 179 w 187"/>
                  <a:gd name="T3" fmla="*/ 0 h 16"/>
                  <a:gd name="T4" fmla="*/ 0 w 187"/>
                  <a:gd name="T5" fmla="*/ 0 h 16"/>
                  <a:gd name="T6" fmla="*/ 0 w 187"/>
                  <a:gd name="T7" fmla="*/ 16 h 16"/>
                  <a:gd name="T8" fmla="*/ 179 w 187"/>
                  <a:gd name="T9" fmla="*/ 16 h 16"/>
                  <a:gd name="T10" fmla="*/ 187 w 187"/>
                  <a:gd name="T11" fmla="*/ 8 h 16"/>
                  <a:gd name="T12" fmla="*/ 179 w 187"/>
                  <a:gd name="T13" fmla="*/ 16 h 16"/>
                  <a:gd name="T14" fmla="*/ 187 w 187"/>
                  <a:gd name="T15" fmla="*/ 16 h 16"/>
                  <a:gd name="T16" fmla="*/ 187 w 187"/>
                  <a:gd name="T17" fmla="*/ 8 h 16"/>
                  <a:gd name="T18" fmla="*/ 171 w 187"/>
                  <a:gd name="T19" fmla="*/ 8 h 1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87" h="16">
                    <a:moveTo>
                      <a:pt x="171" y="8"/>
                    </a:moveTo>
                    <a:lnTo>
                      <a:pt x="179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9" y="16"/>
                    </a:lnTo>
                    <a:lnTo>
                      <a:pt x="187" y="8"/>
                    </a:lnTo>
                    <a:lnTo>
                      <a:pt x="179" y="16"/>
                    </a:lnTo>
                    <a:lnTo>
                      <a:pt x="187" y="16"/>
                    </a:lnTo>
                    <a:lnTo>
                      <a:pt x="187" y="8"/>
                    </a:lnTo>
                    <a:lnTo>
                      <a:pt x="171" y="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850" name="Freeform 108"/>
              <p:cNvSpPr>
                <a:spLocks/>
              </p:cNvSpPr>
              <p:nvPr/>
            </p:nvSpPr>
            <p:spPr bwMode="auto">
              <a:xfrm>
                <a:off x="4566" y="2914"/>
                <a:ext cx="176" cy="16"/>
              </a:xfrm>
              <a:custGeom>
                <a:avLst/>
                <a:gdLst>
                  <a:gd name="T0" fmla="*/ 176 w 176"/>
                  <a:gd name="T1" fmla="*/ 8 h 16"/>
                  <a:gd name="T2" fmla="*/ 176 w 176"/>
                  <a:gd name="T3" fmla="*/ 0 h 16"/>
                  <a:gd name="T4" fmla="*/ 0 w 176"/>
                  <a:gd name="T5" fmla="*/ 0 h 16"/>
                  <a:gd name="T6" fmla="*/ 0 w 176"/>
                  <a:gd name="T7" fmla="*/ 16 h 16"/>
                  <a:gd name="T8" fmla="*/ 176 w 176"/>
                  <a:gd name="T9" fmla="*/ 16 h 16"/>
                  <a:gd name="T10" fmla="*/ 176 w 176"/>
                  <a:gd name="T11" fmla="*/ 8 h 1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76" h="16">
                    <a:moveTo>
                      <a:pt x="176" y="8"/>
                    </a:moveTo>
                    <a:lnTo>
                      <a:pt x="176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6" y="16"/>
                    </a:lnTo>
                    <a:lnTo>
                      <a:pt x="176" y="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851" name="Freeform 109"/>
              <p:cNvSpPr>
                <a:spLocks/>
              </p:cNvSpPr>
              <p:nvPr/>
            </p:nvSpPr>
            <p:spPr bwMode="auto">
              <a:xfrm>
                <a:off x="4566" y="3026"/>
                <a:ext cx="176" cy="16"/>
              </a:xfrm>
              <a:custGeom>
                <a:avLst/>
                <a:gdLst>
                  <a:gd name="T0" fmla="*/ 176 w 176"/>
                  <a:gd name="T1" fmla="*/ 8 h 16"/>
                  <a:gd name="T2" fmla="*/ 176 w 176"/>
                  <a:gd name="T3" fmla="*/ 0 h 16"/>
                  <a:gd name="T4" fmla="*/ 0 w 176"/>
                  <a:gd name="T5" fmla="*/ 0 h 16"/>
                  <a:gd name="T6" fmla="*/ 0 w 176"/>
                  <a:gd name="T7" fmla="*/ 16 h 16"/>
                  <a:gd name="T8" fmla="*/ 176 w 176"/>
                  <a:gd name="T9" fmla="*/ 16 h 16"/>
                  <a:gd name="T10" fmla="*/ 176 w 176"/>
                  <a:gd name="T11" fmla="*/ 8 h 1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76" h="16">
                    <a:moveTo>
                      <a:pt x="176" y="8"/>
                    </a:moveTo>
                    <a:lnTo>
                      <a:pt x="176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6" y="16"/>
                    </a:lnTo>
                    <a:lnTo>
                      <a:pt x="176" y="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852" name="Freeform 110"/>
              <p:cNvSpPr>
                <a:spLocks/>
              </p:cNvSpPr>
              <p:nvPr/>
            </p:nvSpPr>
            <p:spPr bwMode="auto">
              <a:xfrm>
                <a:off x="4644" y="2835"/>
                <a:ext cx="15" cy="302"/>
              </a:xfrm>
              <a:custGeom>
                <a:avLst/>
                <a:gdLst>
                  <a:gd name="T0" fmla="*/ 7 w 15"/>
                  <a:gd name="T1" fmla="*/ 302 h 302"/>
                  <a:gd name="T2" fmla="*/ 15 w 15"/>
                  <a:gd name="T3" fmla="*/ 302 h 302"/>
                  <a:gd name="T4" fmla="*/ 15 w 15"/>
                  <a:gd name="T5" fmla="*/ 0 h 302"/>
                  <a:gd name="T6" fmla="*/ 0 w 15"/>
                  <a:gd name="T7" fmla="*/ 0 h 302"/>
                  <a:gd name="T8" fmla="*/ 0 w 15"/>
                  <a:gd name="T9" fmla="*/ 302 h 302"/>
                  <a:gd name="T10" fmla="*/ 7 w 15"/>
                  <a:gd name="T11" fmla="*/ 302 h 30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5" h="302">
                    <a:moveTo>
                      <a:pt x="7" y="302"/>
                    </a:moveTo>
                    <a:lnTo>
                      <a:pt x="15" y="302"/>
                    </a:lnTo>
                    <a:lnTo>
                      <a:pt x="15" y="0"/>
                    </a:lnTo>
                    <a:lnTo>
                      <a:pt x="0" y="0"/>
                    </a:lnTo>
                    <a:lnTo>
                      <a:pt x="0" y="302"/>
                    </a:lnTo>
                    <a:lnTo>
                      <a:pt x="7" y="30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853" name="Freeform 111"/>
              <p:cNvSpPr>
                <a:spLocks/>
              </p:cNvSpPr>
              <p:nvPr/>
            </p:nvSpPr>
            <p:spPr bwMode="auto">
              <a:xfrm>
                <a:off x="5239" y="2822"/>
                <a:ext cx="16" cy="320"/>
              </a:xfrm>
              <a:custGeom>
                <a:avLst/>
                <a:gdLst>
                  <a:gd name="T0" fmla="*/ 8 w 16"/>
                  <a:gd name="T1" fmla="*/ 16 h 320"/>
                  <a:gd name="T2" fmla="*/ 0 w 16"/>
                  <a:gd name="T3" fmla="*/ 8 h 320"/>
                  <a:gd name="T4" fmla="*/ 0 w 16"/>
                  <a:gd name="T5" fmla="*/ 320 h 320"/>
                  <a:gd name="T6" fmla="*/ 16 w 16"/>
                  <a:gd name="T7" fmla="*/ 320 h 320"/>
                  <a:gd name="T8" fmla="*/ 16 w 16"/>
                  <a:gd name="T9" fmla="*/ 8 h 320"/>
                  <a:gd name="T10" fmla="*/ 8 w 16"/>
                  <a:gd name="T11" fmla="*/ 0 h 320"/>
                  <a:gd name="T12" fmla="*/ 16 w 16"/>
                  <a:gd name="T13" fmla="*/ 8 h 320"/>
                  <a:gd name="T14" fmla="*/ 16 w 16"/>
                  <a:gd name="T15" fmla="*/ 0 h 320"/>
                  <a:gd name="T16" fmla="*/ 8 w 16"/>
                  <a:gd name="T17" fmla="*/ 0 h 320"/>
                  <a:gd name="T18" fmla="*/ 8 w 16"/>
                  <a:gd name="T19" fmla="*/ 16 h 32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6" h="320">
                    <a:moveTo>
                      <a:pt x="8" y="16"/>
                    </a:moveTo>
                    <a:lnTo>
                      <a:pt x="0" y="8"/>
                    </a:lnTo>
                    <a:lnTo>
                      <a:pt x="0" y="320"/>
                    </a:lnTo>
                    <a:lnTo>
                      <a:pt x="16" y="320"/>
                    </a:lnTo>
                    <a:lnTo>
                      <a:pt x="16" y="8"/>
                    </a:lnTo>
                    <a:lnTo>
                      <a:pt x="8" y="0"/>
                    </a:lnTo>
                    <a:lnTo>
                      <a:pt x="16" y="8"/>
                    </a:lnTo>
                    <a:lnTo>
                      <a:pt x="16" y="0"/>
                    </a:lnTo>
                    <a:lnTo>
                      <a:pt x="8" y="0"/>
                    </a:lnTo>
                    <a:lnTo>
                      <a:pt x="8" y="1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854" name="Freeform 112"/>
              <p:cNvSpPr>
                <a:spLocks/>
              </p:cNvSpPr>
              <p:nvPr/>
            </p:nvSpPr>
            <p:spPr bwMode="auto">
              <a:xfrm>
                <a:off x="5060" y="2822"/>
                <a:ext cx="187" cy="16"/>
              </a:xfrm>
              <a:custGeom>
                <a:avLst/>
                <a:gdLst>
                  <a:gd name="T0" fmla="*/ 16 w 187"/>
                  <a:gd name="T1" fmla="*/ 8 h 16"/>
                  <a:gd name="T2" fmla="*/ 8 w 187"/>
                  <a:gd name="T3" fmla="*/ 16 h 16"/>
                  <a:gd name="T4" fmla="*/ 187 w 187"/>
                  <a:gd name="T5" fmla="*/ 16 h 16"/>
                  <a:gd name="T6" fmla="*/ 187 w 187"/>
                  <a:gd name="T7" fmla="*/ 0 h 16"/>
                  <a:gd name="T8" fmla="*/ 8 w 187"/>
                  <a:gd name="T9" fmla="*/ 0 h 16"/>
                  <a:gd name="T10" fmla="*/ 0 w 187"/>
                  <a:gd name="T11" fmla="*/ 8 h 16"/>
                  <a:gd name="T12" fmla="*/ 8 w 187"/>
                  <a:gd name="T13" fmla="*/ 0 h 16"/>
                  <a:gd name="T14" fmla="*/ 0 w 187"/>
                  <a:gd name="T15" fmla="*/ 0 h 16"/>
                  <a:gd name="T16" fmla="*/ 0 w 187"/>
                  <a:gd name="T17" fmla="*/ 8 h 16"/>
                  <a:gd name="T18" fmla="*/ 16 w 187"/>
                  <a:gd name="T19" fmla="*/ 8 h 1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87" h="16">
                    <a:moveTo>
                      <a:pt x="16" y="8"/>
                    </a:moveTo>
                    <a:lnTo>
                      <a:pt x="8" y="16"/>
                    </a:lnTo>
                    <a:lnTo>
                      <a:pt x="187" y="16"/>
                    </a:lnTo>
                    <a:lnTo>
                      <a:pt x="187" y="0"/>
                    </a:lnTo>
                    <a:lnTo>
                      <a:pt x="8" y="0"/>
                    </a:lnTo>
                    <a:lnTo>
                      <a:pt x="0" y="8"/>
                    </a:lnTo>
                    <a:lnTo>
                      <a:pt x="8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16" y="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855" name="Freeform 113"/>
              <p:cNvSpPr>
                <a:spLocks/>
              </p:cNvSpPr>
              <p:nvPr/>
            </p:nvSpPr>
            <p:spPr bwMode="auto">
              <a:xfrm>
                <a:off x="5060" y="2830"/>
                <a:ext cx="16" cy="320"/>
              </a:xfrm>
              <a:custGeom>
                <a:avLst/>
                <a:gdLst>
                  <a:gd name="T0" fmla="*/ 8 w 16"/>
                  <a:gd name="T1" fmla="*/ 304 h 320"/>
                  <a:gd name="T2" fmla="*/ 16 w 16"/>
                  <a:gd name="T3" fmla="*/ 312 h 320"/>
                  <a:gd name="T4" fmla="*/ 16 w 16"/>
                  <a:gd name="T5" fmla="*/ 0 h 320"/>
                  <a:gd name="T6" fmla="*/ 0 w 16"/>
                  <a:gd name="T7" fmla="*/ 0 h 320"/>
                  <a:gd name="T8" fmla="*/ 0 w 16"/>
                  <a:gd name="T9" fmla="*/ 312 h 320"/>
                  <a:gd name="T10" fmla="*/ 8 w 16"/>
                  <a:gd name="T11" fmla="*/ 320 h 320"/>
                  <a:gd name="T12" fmla="*/ 0 w 16"/>
                  <a:gd name="T13" fmla="*/ 312 h 320"/>
                  <a:gd name="T14" fmla="*/ 0 w 16"/>
                  <a:gd name="T15" fmla="*/ 320 h 320"/>
                  <a:gd name="T16" fmla="*/ 8 w 16"/>
                  <a:gd name="T17" fmla="*/ 320 h 320"/>
                  <a:gd name="T18" fmla="*/ 8 w 16"/>
                  <a:gd name="T19" fmla="*/ 304 h 32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6" h="320">
                    <a:moveTo>
                      <a:pt x="8" y="304"/>
                    </a:moveTo>
                    <a:lnTo>
                      <a:pt x="16" y="312"/>
                    </a:lnTo>
                    <a:lnTo>
                      <a:pt x="16" y="0"/>
                    </a:lnTo>
                    <a:lnTo>
                      <a:pt x="0" y="0"/>
                    </a:lnTo>
                    <a:lnTo>
                      <a:pt x="0" y="312"/>
                    </a:lnTo>
                    <a:lnTo>
                      <a:pt x="8" y="320"/>
                    </a:lnTo>
                    <a:lnTo>
                      <a:pt x="0" y="312"/>
                    </a:lnTo>
                    <a:lnTo>
                      <a:pt x="0" y="320"/>
                    </a:lnTo>
                    <a:lnTo>
                      <a:pt x="8" y="320"/>
                    </a:lnTo>
                    <a:lnTo>
                      <a:pt x="8" y="30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856" name="Freeform 114"/>
              <p:cNvSpPr>
                <a:spLocks/>
              </p:cNvSpPr>
              <p:nvPr/>
            </p:nvSpPr>
            <p:spPr bwMode="auto">
              <a:xfrm>
                <a:off x="5068" y="3134"/>
                <a:ext cx="187" cy="16"/>
              </a:xfrm>
              <a:custGeom>
                <a:avLst/>
                <a:gdLst>
                  <a:gd name="T0" fmla="*/ 171 w 187"/>
                  <a:gd name="T1" fmla="*/ 8 h 16"/>
                  <a:gd name="T2" fmla="*/ 179 w 187"/>
                  <a:gd name="T3" fmla="*/ 0 h 16"/>
                  <a:gd name="T4" fmla="*/ 0 w 187"/>
                  <a:gd name="T5" fmla="*/ 0 h 16"/>
                  <a:gd name="T6" fmla="*/ 0 w 187"/>
                  <a:gd name="T7" fmla="*/ 16 h 16"/>
                  <a:gd name="T8" fmla="*/ 179 w 187"/>
                  <a:gd name="T9" fmla="*/ 16 h 16"/>
                  <a:gd name="T10" fmla="*/ 187 w 187"/>
                  <a:gd name="T11" fmla="*/ 8 h 16"/>
                  <a:gd name="T12" fmla="*/ 179 w 187"/>
                  <a:gd name="T13" fmla="*/ 16 h 16"/>
                  <a:gd name="T14" fmla="*/ 187 w 187"/>
                  <a:gd name="T15" fmla="*/ 16 h 16"/>
                  <a:gd name="T16" fmla="*/ 187 w 187"/>
                  <a:gd name="T17" fmla="*/ 8 h 16"/>
                  <a:gd name="T18" fmla="*/ 171 w 187"/>
                  <a:gd name="T19" fmla="*/ 8 h 1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87" h="16">
                    <a:moveTo>
                      <a:pt x="171" y="8"/>
                    </a:moveTo>
                    <a:lnTo>
                      <a:pt x="179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9" y="16"/>
                    </a:lnTo>
                    <a:lnTo>
                      <a:pt x="187" y="8"/>
                    </a:lnTo>
                    <a:lnTo>
                      <a:pt x="179" y="16"/>
                    </a:lnTo>
                    <a:lnTo>
                      <a:pt x="187" y="16"/>
                    </a:lnTo>
                    <a:lnTo>
                      <a:pt x="187" y="8"/>
                    </a:lnTo>
                    <a:lnTo>
                      <a:pt x="171" y="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857" name="Freeform 115"/>
              <p:cNvSpPr>
                <a:spLocks/>
              </p:cNvSpPr>
              <p:nvPr/>
            </p:nvSpPr>
            <p:spPr bwMode="auto">
              <a:xfrm>
                <a:off x="5069" y="2914"/>
                <a:ext cx="175" cy="16"/>
              </a:xfrm>
              <a:custGeom>
                <a:avLst/>
                <a:gdLst>
                  <a:gd name="T0" fmla="*/ 175 w 175"/>
                  <a:gd name="T1" fmla="*/ 8 h 16"/>
                  <a:gd name="T2" fmla="*/ 175 w 175"/>
                  <a:gd name="T3" fmla="*/ 0 h 16"/>
                  <a:gd name="T4" fmla="*/ 0 w 175"/>
                  <a:gd name="T5" fmla="*/ 0 h 16"/>
                  <a:gd name="T6" fmla="*/ 0 w 175"/>
                  <a:gd name="T7" fmla="*/ 16 h 16"/>
                  <a:gd name="T8" fmla="*/ 175 w 175"/>
                  <a:gd name="T9" fmla="*/ 16 h 16"/>
                  <a:gd name="T10" fmla="*/ 175 w 175"/>
                  <a:gd name="T11" fmla="*/ 8 h 1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75" h="16">
                    <a:moveTo>
                      <a:pt x="175" y="8"/>
                    </a:moveTo>
                    <a:lnTo>
                      <a:pt x="175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5" y="16"/>
                    </a:lnTo>
                    <a:lnTo>
                      <a:pt x="175" y="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858" name="Freeform 116"/>
              <p:cNvSpPr>
                <a:spLocks/>
              </p:cNvSpPr>
              <p:nvPr/>
            </p:nvSpPr>
            <p:spPr bwMode="auto">
              <a:xfrm>
                <a:off x="5069" y="3026"/>
                <a:ext cx="175" cy="16"/>
              </a:xfrm>
              <a:custGeom>
                <a:avLst/>
                <a:gdLst>
                  <a:gd name="T0" fmla="*/ 175 w 175"/>
                  <a:gd name="T1" fmla="*/ 8 h 16"/>
                  <a:gd name="T2" fmla="*/ 175 w 175"/>
                  <a:gd name="T3" fmla="*/ 0 h 16"/>
                  <a:gd name="T4" fmla="*/ 0 w 175"/>
                  <a:gd name="T5" fmla="*/ 0 h 16"/>
                  <a:gd name="T6" fmla="*/ 0 w 175"/>
                  <a:gd name="T7" fmla="*/ 16 h 16"/>
                  <a:gd name="T8" fmla="*/ 175 w 175"/>
                  <a:gd name="T9" fmla="*/ 16 h 16"/>
                  <a:gd name="T10" fmla="*/ 175 w 175"/>
                  <a:gd name="T11" fmla="*/ 8 h 1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75" h="16">
                    <a:moveTo>
                      <a:pt x="175" y="8"/>
                    </a:moveTo>
                    <a:lnTo>
                      <a:pt x="175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5" y="16"/>
                    </a:lnTo>
                    <a:lnTo>
                      <a:pt x="175" y="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859" name="Freeform 117"/>
              <p:cNvSpPr>
                <a:spLocks/>
              </p:cNvSpPr>
              <p:nvPr/>
            </p:nvSpPr>
            <p:spPr bwMode="auto">
              <a:xfrm>
                <a:off x="5147" y="2835"/>
                <a:ext cx="16" cy="302"/>
              </a:xfrm>
              <a:custGeom>
                <a:avLst/>
                <a:gdLst>
                  <a:gd name="T0" fmla="*/ 8 w 16"/>
                  <a:gd name="T1" fmla="*/ 302 h 302"/>
                  <a:gd name="T2" fmla="*/ 16 w 16"/>
                  <a:gd name="T3" fmla="*/ 302 h 302"/>
                  <a:gd name="T4" fmla="*/ 16 w 16"/>
                  <a:gd name="T5" fmla="*/ 0 h 302"/>
                  <a:gd name="T6" fmla="*/ 0 w 16"/>
                  <a:gd name="T7" fmla="*/ 0 h 302"/>
                  <a:gd name="T8" fmla="*/ 0 w 16"/>
                  <a:gd name="T9" fmla="*/ 302 h 302"/>
                  <a:gd name="T10" fmla="*/ 8 w 16"/>
                  <a:gd name="T11" fmla="*/ 302 h 30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6" h="302">
                    <a:moveTo>
                      <a:pt x="8" y="302"/>
                    </a:moveTo>
                    <a:lnTo>
                      <a:pt x="16" y="302"/>
                    </a:lnTo>
                    <a:lnTo>
                      <a:pt x="16" y="0"/>
                    </a:lnTo>
                    <a:lnTo>
                      <a:pt x="0" y="0"/>
                    </a:lnTo>
                    <a:lnTo>
                      <a:pt x="0" y="302"/>
                    </a:lnTo>
                    <a:lnTo>
                      <a:pt x="8" y="30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860" name="Freeform 118"/>
              <p:cNvSpPr>
                <a:spLocks/>
              </p:cNvSpPr>
              <p:nvPr/>
            </p:nvSpPr>
            <p:spPr bwMode="auto">
              <a:xfrm>
                <a:off x="4849" y="2236"/>
                <a:ext cx="103" cy="112"/>
              </a:xfrm>
              <a:custGeom>
                <a:avLst/>
                <a:gdLst>
                  <a:gd name="T0" fmla="*/ 59 w 103"/>
                  <a:gd name="T1" fmla="*/ 112 h 112"/>
                  <a:gd name="T2" fmla="*/ 76 w 103"/>
                  <a:gd name="T3" fmla="*/ 112 h 112"/>
                  <a:gd name="T4" fmla="*/ 89 w 103"/>
                  <a:gd name="T5" fmla="*/ 109 h 112"/>
                  <a:gd name="T6" fmla="*/ 99 w 103"/>
                  <a:gd name="T7" fmla="*/ 107 h 112"/>
                  <a:gd name="T8" fmla="*/ 102 w 103"/>
                  <a:gd name="T9" fmla="*/ 104 h 112"/>
                  <a:gd name="T10" fmla="*/ 103 w 103"/>
                  <a:gd name="T11" fmla="*/ 103 h 112"/>
                  <a:gd name="T12" fmla="*/ 103 w 103"/>
                  <a:gd name="T13" fmla="*/ 98 h 112"/>
                  <a:gd name="T14" fmla="*/ 100 w 103"/>
                  <a:gd name="T15" fmla="*/ 88 h 112"/>
                  <a:gd name="T16" fmla="*/ 97 w 103"/>
                  <a:gd name="T17" fmla="*/ 79 h 112"/>
                  <a:gd name="T18" fmla="*/ 95 w 103"/>
                  <a:gd name="T19" fmla="*/ 73 h 112"/>
                  <a:gd name="T20" fmla="*/ 95 w 103"/>
                  <a:gd name="T21" fmla="*/ 68 h 112"/>
                  <a:gd name="T22" fmla="*/ 94 w 103"/>
                  <a:gd name="T23" fmla="*/ 66 h 112"/>
                  <a:gd name="T24" fmla="*/ 92 w 103"/>
                  <a:gd name="T25" fmla="*/ 60 h 112"/>
                  <a:gd name="T26" fmla="*/ 91 w 103"/>
                  <a:gd name="T27" fmla="*/ 50 h 112"/>
                  <a:gd name="T28" fmla="*/ 91 w 103"/>
                  <a:gd name="T29" fmla="*/ 42 h 112"/>
                  <a:gd name="T30" fmla="*/ 91 w 103"/>
                  <a:gd name="T31" fmla="*/ 41 h 112"/>
                  <a:gd name="T32" fmla="*/ 89 w 103"/>
                  <a:gd name="T33" fmla="*/ 33 h 112"/>
                  <a:gd name="T34" fmla="*/ 89 w 103"/>
                  <a:gd name="T35" fmla="*/ 22 h 112"/>
                  <a:gd name="T36" fmla="*/ 87 w 103"/>
                  <a:gd name="T37" fmla="*/ 9 h 112"/>
                  <a:gd name="T38" fmla="*/ 75 w 103"/>
                  <a:gd name="T39" fmla="*/ 1 h 112"/>
                  <a:gd name="T40" fmla="*/ 59 w 103"/>
                  <a:gd name="T41" fmla="*/ 0 h 112"/>
                  <a:gd name="T42" fmla="*/ 45 w 103"/>
                  <a:gd name="T43" fmla="*/ 3 h 112"/>
                  <a:gd name="T44" fmla="*/ 38 w 103"/>
                  <a:gd name="T45" fmla="*/ 14 h 112"/>
                  <a:gd name="T46" fmla="*/ 34 w 103"/>
                  <a:gd name="T47" fmla="*/ 25 h 112"/>
                  <a:gd name="T48" fmla="*/ 30 w 103"/>
                  <a:gd name="T49" fmla="*/ 31 h 112"/>
                  <a:gd name="T50" fmla="*/ 30 w 103"/>
                  <a:gd name="T51" fmla="*/ 33 h 112"/>
                  <a:gd name="T52" fmla="*/ 27 w 103"/>
                  <a:gd name="T53" fmla="*/ 39 h 112"/>
                  <a:gd name="T54" fmla="*/ 23 w 103"/>
                  <a:gd name="T55" fmla="*/ 49 h 112"/>
                  <a:gd name="T56" fmla="*/ 19 w 103"/>
                  <a:gd name="T57" fmla="*/ 54 h 112"/>
                  <a:gd name="T58" fmla="*/ 19 w 103"/>
                  <a:gd name="T59" fmla="*/ 55 h 112"/>
                  <a:gd name="T60" fmla="*/ 16 w 103"/>
                  <a:gd name="T61" fmla="*/ 58 h 112"/>
                  <a:gd name="T62" fmla="*/ 11 w 103"/>
                  <a:gd name="T63" fmla="*/ 63 h 112"/>
                  <a:gd name="T64" fmla="*/ 5 w 103"/>
                  <a:gd name="T65" fmla="*/ 73 h 112"/>
                  <a:gd name="T66" fmla="*/ 0 w 103"/>
                  <a:gd name="T67" fmla="*/ 82 h 112"/>
                  <a:gd name="T68" fmla="*/ 0 w 103"/>
                  <a:gd name="T69" fmla="*/ 87 h 112"/>
                  <a:gd name="T70" fmla="*/ 0 w 103"/>
                  <a:gd name="T71" fmla="*/ 88 h 112"/>
                  <a:gd name="T72" fmla="*/ 7 w 103"/>
                  <a:gd name="T73" fmla="*/ 93 h 112"/>
                  <a:gd name="T74" fmla="*/ 29 w 103"/>
                  <a:gd name="T75" fmla="*/ 106 h 112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0" t="0" r="r" b="b"/>
                <a:pathLst>
                  <a:path w="103" h="112">
                    <a:moveTo>
                      <a:pt x="48" y="110"/>
                    </a:moveTo>
                    <a:lnTo>
                      <a:pt x="59" y="112"/>
                    </a:lnTo>
                    <a:lnTo>
                      <a:pt x="68" y="112"/>
                    </a:lnTo>
                    <a:lnTo>
                      <a:pt x="76" y="112"/>
                    </a:lnTo>
                    <a:lnTo>
                      <a:pt x="84" y="110"/>
                    </a:lnTo>
                    <a:lnTo>
                      <a:pt x="89" y="109"/>
                    </a:lnTo>
                    <a:lnTo>
                      <a:pt x="94" y="107"/>
                    </a:lnTo>
                    <a:lnTo>
                      <a:pt x="99" y="107"/>
                    </a:lnTo>
                    <a:lnTo>
                      <a:pt x="100" y="106"/>
                    </a:lnTo>
                    <a:lnTo>
                      <a:pt x="102" y="104"/>
                    </a:lnTo>
                    <a:lnTo>
                      <a:pt x="102" y="103"/>
                    </a:lnTo>
                    <a:lnTo>
                      <a:pt x="103" y="103"/>
                    </a:lnTo>
                    <a:lnTo>
                      <a:pt x="103" y="101"/>
                    </a:lnTo>
                    <a:lnTo>
                      <a:pt x="103" y="98"/>
                    </a:lnTo>
                    <a:lnTo>
                      <a:pt x="103" y="93"/>
                    </a:lnTo>
                    <a:lnTo>
                      <a:pt x="100" y="88"/>
                    </a:lnTo>
                    <a:lnTo>
                      <a:pt x="99" y="82"/>
                    </a:lnTo>
                    <a:lnTo>
                      <a:pt x="97" y="79"/>
                    </a:lnTo>
                    <a:lnTo>
                      <a:pt x="97" y="76"/>
                    </a:lnTo>
                    <a:lnTo>
                      <a:pt x="95" y="73"/>
                    </a:lnTo>
                    <a:lnTo>
                      <a:pt x="95" y="69"/>
                    </a:lnTo>
                    <a:lnTo>
                      <a:pt x="95" y="68"/>
                    </a:lnTo>
                    <a:lnTo>
                      <a:pt x="94" y="66"/>
                    </a:lnTo>
                    <a:lnTo>
                      <a:pt x="92" y="60"/>
                    </a:lnTo>
                    <a:lnTo>
                      <a:pt x="92" y="55"/>
                    </a:lnTo>
                    <a:lnTo>
                      <a:pt x="91" y="50"/>
                    </a:lnTo>
                    <a:lnTo>
                      <a:pt x="91" y="44"/>
                    </a:lnTo>
                    <a:lnTo>
                      <a:pt x="91" y="42"/>
                    </a:lnTo>
                    <a:lnTo>
                      <a:pt x="91" y="41"/>
                    </a:lnTo>
                    <a:lnTo>
                      <a:pt x="89" y="33"/>
                    </a:lnTo>
                    <a:lnTo>
                      <a:pt x="89" y="27"/>
                    </a:lnTo>
                    <a:lnTo>
                      <a:pt x="89" y="22"/>
                    </a:lnTo>
                    <a:lnTo>
                      <a:pt x="89" y="17"/>
                    </a:lnTo>
                    <a:lnTo>
                      <a:pt x="87" y="9"/>
                    </a:lnTo>
                    <a:lnTo>
                      <a:pt x="83" y="5"/>
                    </a:lnTo>
                    <a:lnTo>
                      <a:pt x="75" y="1"/>
                    </a:lnTo>
                    <a:lnTo>
                      <a:pt x="67" y="0"/>
                    </a:lnTo>
                    <a:lnTo>
                      <a:pt x="59" y="0"/>
                    </a:lnTo>
                    <a:lnTo>
                      <a:pt x="51" y="0"/>
                    </a:lnTo>
                    <a:lnTo>
                      <a:pt x="45" y="3"/>
                    </a:lnTo>
                    <a:lnTo>
                      <a:pt x="40" y="9"/>
                    </a:lnTo>
                    <a:lnTo>
                      <a:pt x="38" y="14"/>
                    </a:lnTo>
                    <a:lnTo>
                      <a:pt x="37" y="19"/>
                    </a:lnTo>
                    <a:lnTo>
                      <a:pt x="34" y="25"/>
                    </a:lnTo>
                    <a:lnTo>
                      <a:pt x="30" y="31"/>
                    </a:lnTo>
                    <a:lnTo>
                      <a:pt x="30" y="33"/>
                    </a:lnTo>
                    <a:lnTo>
                      <a:pt x="30" y="35"/>
                    </a:lnTo>
                    <a:lnTo>
                      <a:pt x="27" y="39"/>
                    </a:lnTo>
                    <a:lnTo>
                      <a:pt x="26" y="44"/>
                    </a:lnTo>
                    <a:lnTo>
                      <a:pt x="23" y="49"/>
                    </a:lnTo>
                    <a:lnTo>
                      <a:pt x="19" y="54"/>
                    </a:lnTo>
                    <a:lnTo>
                      <a:pt x="19" y="55"/>
                    </a:lnTo>
                    <a:lnTo>
                      <a:pt x="18" y="55"/>
                    </a:lnTo>
                    <a:lnTo>
                      <a:pt x="16" y="58"/>
                    </a:lnTo>
                    <a:lnTo>
                      <a:pt x="15" y="61"/>
                    </a:lnTo>
                    <a:lnTo>
                      <a:pt x="11" y="63"/>
                    </a:lnTo>
                    <a:lnTo>
                      <a:pt x="10" y="66"/>
                    </a:lnTo>
                    <a:lnTo>
                      <a:pt x="5" y="73"/>
                    </a:lnTo>
                    <a:lnTo>
                      <a:pt x="2" y="77"/>
                    </a:lnTo>
                    <a:lnTo>
                      <a:pt x="0" y="82"/>
                    </a:lnTo>
                    <a:lnTo>
                      <a:pt x="0" y="85"/>
                    </a:lnTo>
                    <a:lnTo>
                      <a:pt x="0" y="87"/>
                    </a:lnTo>
                    <a:lnTo>
                      <a:pt x="0" y="88"/>
                    </a:lnTo>
                    <a:lnTo>
                      <a:pt x="2" y="88"/>
                    </a:lnTo>
                    <a:lnTo>
                      <a:pt x="7" y="93"/>
                    </a:lnTo>
                    <a:lnTo>
                      <a:pt x="15" y="99"/>
                    </a:lnTo>
                    <a:lnTo>
                      <a:pt x="29" y="106"/>
                    </a:lnTo>
                    <a:lnTo>
                      <a:pt x="48" y="1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861" name="Freeform 119"/>
              <p:cNvSpPr>
                <a:spLocks/>
              </p:cNvSpPr>
              <p:nvPr/>
            </p:nvSpPr>
            <p:spPr bwMode="auto">
              <a:xfrm>
                <a:off x="4849" y="2315"/>
                <a:ext cx="103" cy="28"/>
              </a:xfrm>
              <a:custGeom>
                <a:avLst/>
                <a:gdLst>
                  <a:gd name="T0" fmla="*/ 40 w 103"/>
                  <a:gd name="T1" fmla="*/ 3 h 28"/>
                  <a:gd name="T2" fmla="*/ 49 w 103"/>
                  <a:gd name="T3" fmla="*/ 5 h 28"/>
                  <a:gd name="T4" fmla="*/ 59 w 103"/>
                  <a:gd name="T5" fmla="*/ 6 h 28"/>
                  <a:gd name="T6" fmla="*/ 67 w 103"/>
                  <a:gd name="T7" fmla="*/ 8 h 28"/>
                  <a:gd name="T8" fmla="*/ 75 w 103"/>
                  <a:gd name="T9" fmla="*/ 11 h 28"/>
                  <a:gd name="T10" fmla="*/ 83 w 103"/>
                  <a:gd name="T11" fmla="*/ 14 h 28"/>
                  <a:gd name="T12" fmla="*/ 89 w 103"/>
                  <a:gd name="T13" fmla="*/ 17 h 28"/>
                  <a:gd name="T14" fmla="*/ 95 w 103"/>
                  <a:gd name="T15" fmla="*/ 22 h 28"/>
                  <a:gd name="T16" fmla="*/ 100 w 103"/>
                  <a:gd name="T17" fmla="*/ 27 h 28"/>
                  <a:gd name="T18" fmla="*/ 102 w 103"/>
                  <a:gd name="T19" fmla="*/ 25 h 28"/>
                  <a:gd name="T20" fmla="*/ 102 w 103"/>
                  <a:gd name="T21" fmla="*/ 24 h 28"/>
                  <a:gd name="T22" fmla="*/ 103 w 103"/>
                  <a:gd name="T23" fmla="*/ 24 h 28"/>
                  <a:gd name="T24" fmla="*/ 103 w 103"/>
                  <a:gd name="T25" fmla="*/ 22 h 28"/>
                  <a:gd name="T26" fmla="*/ 94 w 103"/>
                  <a:gd name="T27" fmla="*/ 14 h 28"/>
                  <a:gd name="T28" fmla="*/ 81 w 103"/>
                  <a:gd name="T29" fmla="*/ 9 h 28"/>
                  <a:gd name="T30" fmla="*/ 68 w 103"/>
                  <a:gd name="T31" fmla="*/ 5 h 28"/>
                  <a:gd name="T32" fmla="*/ 53 w 103"/>
                  <a:gd name="T33" fmla="*/ 1 h 28"/>
                  <a:gd name="T34" fmla="*/ 38 w 103"/>
                  <a:gd name="T35" fmla="*/ 0 h 28"/>
                  <a:gd name="T36" fmla="*/ 24 w 103"/>
                  <a:gd name="T37" fmla="*/ 0 h 28"/>
                  <a:gd name="T38" fmla="*/ 11 w 103"/>
                  <a:gd name="T39" fmla="*/ 1 h 28"/>
                  <a:gd name="T40" fmla="*/ 0 w 103"/>
                  <a:gd name="T41" fmla="*/ 6 h 28"/>
                  <a:gd name="T42" fmla="*/ 0 w 103"/>
                  <a:gd name="T43" fmla="*/ 8 h 28"/>
                  <a:gd name="T44" fmla="*/ 0 w 103"/>
                  <a:gd name="T45" fmla="*/ 8 h 28"/>
                  <a:gd name="T46" fmla="*/ 0 w 103"/>
                  <a:gd name="T47" fmla="*/ 9 h 28"/>
                  <a:gd name="T48" fmla="*/ 2 w 103"/>
                  <a:gd name="T49" fmla="*/ 9 h 28"/>
                  <a:gd name="T50" fmla="*/ 10 w 103"/>
                  <a:gd name="T51" fmla="*/ 6 h 28"/>
                  <a:gd name="T52" fmla="*/ 18 w 103"/>
                  <a:gd name="T53" fmla="*/ 5 h 28"/>
                  <a:gd name="T54" fmla="*/ 27 w 103"/>
                  <a:gd name="T55" fmla="*/ 3 h 28"/>
                  <a:gd name="T56" fmla="*/ 37 w 103"/>
                  <a:gd name="T57" fmla="*/ 3 h 28"/>
                  <a:gd name="T58" fmla="*/ 35 w 103"/>
                  <a:gd name="T59" fmla="*/ 5 h 28"/>
                  <a:gd name="T60" fmla="*/ 35 w 103"/>
                  <a:gd name="T61" fmla="*/ 6 h 28"/>
                  <a:gd name="T62" fmla="*/ 35 w 103"/>
                  <a:gd name="T63" fmla="*/ 8 h 28"/>
                  <a:gd name="T64" fmla="*/ 34 w 103"/>
                  <a:gd name="T65" fmla="*/ 9 h 28"/>
                  <a:gd name="T66" fmla="*/ 30 w 103"/>
                  <a:gd name="T67" fmla="*/ 9 h 28"/>
                  <a:gd name="T68" fmla="*/ 27 w 103"/>
                  <a:gd name="T69" fmla="*/ 11 h 28"/>
                  <a:gd name="T70" fmla="*/ 26 w 103"/>
                  <a:gd name="T71" fmla="*/ 14 h 28"/>
                  <a:gd name="T72" fmla="*/ 24 w 103"/>
                  <a:gd name="T73" fmla="*/ 16 h 28"/>
                  <a:gd name="T74" fmla="*/ 24 w 103"/>
                  <a:gd name="T75" fmla="*/ 17 h 28"/>
                  <a:gd name="T76" fmla="*/ 24 w 103"/>
                  <a:gd name="T77" fmla="*/ 20 h 28"/>
                  <a:gd name="T78" fmla="*/ 24 w 103"/>
                  <a:gd name="T79" fmla="*/ 24 h 28"/>
                  <a:gd name="T80" fmla="*/ 26 w 103"/>
                  <a:gd name="T81" fmla="*/ 27 h 28"/>
                  <a:gd name="T82" fmla="*/ 27 w 103"/>
                  <a:gd name="T83" fmla="*/ 27 h 28"/>
                  <a:gd name="T84" fmla="*/ 27 w 103"/>
                  <a:gd name="T85" fmla="*/ 27 h 28"/>
                  <a:gd name="T86" fmla="*/ 27 w 103"/>
                  <a:gd name="T87" fmla="*/ 27 h 28"/>
                  <a:gd name="T88" fmla="*/ 29 w 103"/>
                  <a:gd name="T89" fmla="*/ 27 h 28"/>
                  <a:gd name="T90" fmla="*/ 29 w 103"/>
                  <a:gd name="T91" fmla="*/ 28 h 28"/>
                  <a:gd name="T92" fmla="*/ 30 w 103"/>
                  <a:gd name="T93" fmla="*/ 28 h 28"/>
                  <a:gd name="T94" fmla="*/ 30 w 103"/>
                  <a:gd name="T95" fmla="*/ 28 h 28"/>
                  <a:gd name="T96" fmla="*/ 32 w 103"/>
                  <a:gd name="T97" fmla="*/ 28 h 28"/>
                  <a:gd name="T98" fmla="*/ 35 w 103"/>
                  <a:gd name="T99" fmla="*/ 28 h 28"/>
                  <a:gd name="T100" fmla="*/ 38 w 103"/>
                  <a:gd name="T101" fmla="*/ 25 h 28"/>
                  <a:gd name="T102" fmla="*/ 40 w 103"/>
                  <a:gd name="T103" fmla="*/ 24 h 28"/>
                  <a:gd name="T104" fmla="*/ 40 w 103"/>
                  <a:gd name="T105" fmla="*/ 22 h 28"/>
                  <a:gd name="T106" fmla="*/ 42 w 103"/>
                  <a:gd name="T107" fmla="*/ 19 h 28"/>
                  <a:gd name="T108" fmla="*/ 42 w 103"/>
                  <a:gd name="T109" fmla="*/ 16 h 28"/>
                  <a:gd name="T110" fmla="*/ 40 w 103"/>
                  <a:gd name="T111" fmla="*/ 12 h 28"/>
                  <a:gd name="T112" fmla="*/ 37 w 103"/>
                  <a:gd name="T113" fmla="*/ 11 h 28"/>
                  <a:gd name="T114" fmla="*/ 38 w 103"/>
                  <a:gd name="T115" fmla="*/ 9 h 28"/>
                  <a:gd name="T116" fmla="*/ 38 w 103"/>
                  <a:gd name="T117" fmla="*/ 6 h 28"/>
                  <a:gd name="T118" fmla="*/ 38 w 103"/>
                  <a:gd name="T119" fmla="*/ 5 h 28"/>
                  <a:gd name="T120" fmla="*/ 40 w 103"/>
                  <a:gd name="T121" fmla="*/ 3 h 28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0" t="0" r="r" b="b"/>
                <a:pathLst>
                  <a:path w="103" h="28">
                    <a:moveTo>
                      <a:pt x="40" y="3"/>
                    </a:moveTo>
                    <a:lnTo>
                      <a:pt x="49" y="5"/>
                    </a:lnTo>
                    <a:lnTo>
                      <a:pt x="59" y="6"/>
                    </a:lnTo>
                    <a:lnTo>
                      <a:pt x="67" y="8"/>
                    </a:lnTo>
                    <a:lnTo>
                      <a:pt x="75" y="11"/>
                    </a:lnTo>
                    <a:lnTo>
                      <a:pt x="83" y="14"/>
                    </a:lnTo>
                    <a:lnTo>
                      <a:pt x="89" y="17"/>
                    </a:lnTo>
                    <a:lnTo>
                      <a:pt x="95" y="22"/>
                    </a:lnTo>
                    <a:lnTo>
                      <a:pt x="100" y="27"/>
                    </a:lnTo>
                    <a:lnTo>
                      <a:pt x="102" y="25"/>
                    </a:lnTo>
                    <a:lnTo>
                      <a:pt x="102" y="24"/>
                    </a:lnTo>
                    <a:lnTo>
                      <a:pt x="103" y="24"/>
                    </a:lnTo>
                    <a:lnTo>
                      <a:pt x="103" y="22"/>
                    </a:lnTo>
                    <a:lnTo>
                      <a:pt x="94" y="14"/>
                    </a:lnTo>
                    <a:lnTo>
                      <a:pt x="81" y="9"/>
                    </a:lnTo>
                    <a:lnTo>
                      <a:pt x="68" y="5"/>
                    </a:lnTo>
                    <a:lnTo>
                      <a:pt x="53" y="1"/>
                    </a:lnTo>
                    <a:lnTo>
                      <a:pt x="38" y="0"/>
                    </a:lnTo>
                    <a:lnTo>
                      <a:pt x="24" y="0"/>
                    </a:lnTo>
                    <a:lnTo>
                      <a:pt x="11" y="1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9"/>
                    </a:lnTo>
                    <a:lnTo>
                      <a:pt x="2" y="9"/>
                    </a:lnTo>
                    <a:lnTo>
                      <a:pt x="10" y="6"/>
                    </a:lnTo>
                    <a:lnTo>
                      <a:pt x="18" y="5"/>
                    </a:lnTo>
                    <a:lnTo>
                      <a:pt x="27" y="3"/>
                    </a:lnTo>
                    <a:lnTo>
                      <a:pt x="37" y="3"/>
                    </a:lnTo>
                    <a:lnTo>
                      <a:pt x="35" y="5"/>
                    </a:lnTo>
                    <a:lnTo>
                      <a:pt x="35" y="6"/>
                    </a:lnTo>
                    <a:lnTo>
                      <a:pt x="35" y="8"/>
                    </a:lnTo>
                    <a:lnTo>
                      <a:pt x="34" y="9"/>
                    </a:lnTo>
                    <a:lnTo>
                      <a:pt x="30" y="9"/>
                    </a:lnTo>
                    <a:lnTo>
                      <a:pt x="27" y="11"/>
                    </a:lnTo>
                    <a:lnTo>
                      <a:pt x="26" y="14"/>
                    </a:lnTo>
                    <a:lnTo>
                      <a:pt x="24" y="16"/>
                    </a:lnTo>
                    <a:lnTo>
                      <a:pt x="24" y="17"/>
                    </a:lnTo>
                    <a:lnTo>
                      <a:pt x="24" y="20"/>
                    </a:lnTo>
                    <a:lnTo>
                      <a:pt x="24" y="24"/>
                    </a:lnTo>
                    <a:lnTo>
                      <a:pt x="26" y="27"/>
                    </a:lnTo>
                    <a:lnTo>
                      <a:pt x="27" y="27"/>
                    </a:lnTo>
                    <a:lnTo>
                      <a:pt x="29" y="27"/>
                    </a:lnTo>
                    <a:lnTo>
                      <a:pt x="29" y="28"/>
                    </a:lnTo>
                    <a:lnTo>
                      <a:pt x="30" y="28"/>
                    </a:lnTo>
                    <a:lnTo>
                      <a:pt x="32" y="28"/>
                    </a:lnTo>
                    <a:lnTo>
                      <a:pt x="35" y="28"/>
                    </a:lnTo>
                    <a:lnTo>
                      <a:pt x="38" y="25"/>
                    </a:lnTo>
                    <a:lnTo>
                      <a:pt x="40" y="24"/>
                    </a:lnTo>
                    <a:lnTo>
                      <a:pt x="40" y="22"/>
                    </a:lnTo>
                    <a:lnTo>
                      <a:pt x="42" y="19"/>
                    </a:lnTo>
                    <a:lnTo>
                      <a:pt x="42" y="16"/>
                    </a:lnTo>
                    <a:lnTo>
                      <a:pt x="40" y="12"/>
                    </a:lnTo>
                    <a:lnTo>
                      <a:pt x="37" y="11"/>
                    </a:lnTo>
                    <a:lnTo>
                      <a:pt x="38" y="9"/>
                    </a:lnTo>
                    <a:lnTo>
                      <a:pt x="38" y="6"/>
                    </a:lnTo>
                    <a:lnTo>
                      <a:pt x="38" y="5"/>
                    </a:lnTo>
                    <a:lnTo>
                      <a:pt x="40" y="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862" name="Freeform 120"/>
              <p:cNvSpPr>
                <a:spLocks/>
              </p:cNvSpPr>
              <p:nvPr/>
            </p:nvSpPr>
            <p:spPr bwMode="auto">
              <a:xfrm>
                <a:off x="4875" y="2342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1 w 6"/>
                  <a:gd name="T3" fmla="*/ 0 h 6"/>
                  <a:gd name="T4" fmla="*/ 1 w 6"/>
                  <a:gd name="T5" fmla="*/ 0 h 6"/>
                  <a:gd name="T6" fmla="*/ 1 w 6"/>
                  <a:gd name="T7" fmla="*/ 0 h 6"/>
                  <a:gd name="T8" fmla="*/ 3 w 6"/>
                  <a:gd name="T9" fmla="*/ 0 h 6"/>
                  <a:gd name="T10" fmla="*/ 3 w 6"/>
                  <a:gd name="T11" fmla="*/ 1 h 6"/>
                  <a:gd name="T12" fmla="*/ 4 w 6"/>
                  <a:gd name="T13" fmla="*/ 1 h 6"/>
                  <a:gd name="T14" fmla="*/ 4 w 6"/>
                  <a:gd name="T15" fmla="*/ 1 h 6"/>
                  <a:gd name="T16" fmla="*/ 6 w 6"/>
                  <a:gd name="T17" fmla="*/ 1 h 6"/>
                  <a:gd name="T18" fmla="*/ 6 w 6"/>
                  <a:gd name="T19" fmla="*/ 3 h 6"/>
                  <a:gd name="T20" fmla="*/ 6 w 6"/>
                  <a:gd name="T21" fmla="*/ 3 h 6"/>
                  <a:gd name="T22" fmla="*/ 4 w 6"/>
                  <a:gd name="T23" fmla="*/ 4 h 6"/>
                  <a:gd name="T24" fmla="*/ 3 w 6"/>
                  <a:gd name="T25" fmla="*/ 6 h 6"/>
                  <a:gd name="T26" fmla="*/ 1 w 6"/>
                  <a:gd name="T27" fmla="*/ 6 h 6"/>
                  <a:gd name="T28" fmla="*/ 0 w 6"/>
                  <a:gd name="T29" fmla="*/ 6 h 6"/>
                  <a:gd name="T30" fmla="*/ 0 w 6"/>
                  <a:gd name="T31" fmla="*/ 4 h 6"/>
                  <a:gd name="T32" fmla="*/ 0 w 6"/>
                  <a:gd name="T33" fmla="*/ 4 h 6"/>
                  <a:gd name="T34" fmla="*/ 0 w 6"/>
                  <a:gd name="T35" fmla="*/ 3 h 6"/>
                  <a:gd name="T36" fmla="*/ 0 w 6"/>
                  <a:gd name="T37" fmla="*/ 1 h 6"/>
                  <a:gd name="T38" fmla="*/ 0 w 6"/>
                  <a:gd name="T39" fmla="*/ 0 h 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1" y="0"/>
                    </a:lnTo>
                    <a:lnTo>
                      <a:pt x="3" y="0"/>
                    </a:lnTo>
                    <a:lnTo>
                      <a:pt x="3" y="1"/>
                    </a:lnTo>
                    <a:lnTo>
                      <a:pt x="4" y="1"/>
                    </a:lnTo>
                    <a:lnTo>
                      <a:pt x="6" y="1"/>
                    </a:lnTo>
                    <a:lnTo>
                      <a:pt x="6" y="3"/>
                    </a:lnTo>
                    <a:lnTo>
                      <a:pt x="4" y="4"/>
                    </a:lnTo>
                    <a:lnTo>
                      <a:pt x="3" y="6"/>
                    </a:lnTo>
                    <a:lnTo>
                      <a:pt x="1" y="6"/>
                    </a:lnTo>
                    <a:lnTo>
                      <a:pt x="0" y="6"/>
                    </a:lnTo>
                    <a:lnTo>
                      <a:pt x="0" y="4"/>
                    </a:lnTo>
                    <a:lnTo>
                      <a:pt x="0" y="3"/>
                    </a:lnTo>
                    <a:lnTo>
                      <a:pt x="0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A111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863" name="Freeform 121"/>
              <p:cNvSpPr>
                <a:spLocks/>
              </p:cNvSpPr>
              <p:nvPr/>
            </p:nvSpPr>
            <p:spPr bwMode="auto">
              <a:xfrm>
                <a:off x="4998" y="2818"/>
                <a:ext cx="16" cy="15"/>
              </a:xfrm>
              <a:custGeom>
                <a:avLst/>
                <a:gdLst>
                  <a:gd name="T0" fmla="*/ 0 w 16"/>
                  <a:gd name="T1" fmla="*/ 0 h 15"/>
                  <a:gd name="T2" fmla="*/ 0 w 16"/>
                  <a:gd name="T3" fmla="*/ 0 h 15"/>
                  <a:gd name="T4" fmla="*/ 0 w 16"/>
                  <a:gd name="T5" fmla="*/ 9 h 15"/>
                  <a:gd name="T6" fmla="*/ 0 w 16"/>
                  <a:gd name="T7" fmla="*/ 14 h 15"/>
                  <a:gd name="T8" fmla="*/ 0 w 16"/>
                  <a:gd name="T9" fmla="*/ 15 h 15"/>
                  <a:gd name="T10" fmla="*/ 8 w 16"/>
                  <a:gd name="T11" fmla="*/ 15 h 15"/>
                  <a:gd name="T12" fmla="*/ 8 w 16"/>
                  <a:gd name="T13" fmla="*/ 15 h 15"/>
                  <a:gd name="T14" fmla="*/ 16 w 16"/>
                  <a:gd name="T15" fmla="*/ 15 h 15"/>
                  <a:gd name="T16" fmla="*/ 16 w 16"/>
                  <a:gd name="T17" fmla="*/ 14 h 15"/>
                  <a:gd name="T18" fmla="*/ 16 w 16"/>
                  <a:gd name="T19" fmla="*/ 9 h 15"/>
                  <a:gd name="T20" fmla="*/ 16 w 16"/>
                  <a:gd name="T21" fmla="*/ 0 h 15"/>
                  <a:gd name="T22" fmla="*/ 16 w 16"/>
                  <a:gd name="T23" fmla="*/ 0 h 15"/>
                  <a:gd name="T24" fmla="*/ 0 w 16"/>
                  <a:gd name="T25" fmla="*/ 0 h 1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16" h="15">
                    <a:moveTo>
                      <a:pt x="0" y="0"/>
                    </a:moveTo>
                    <a:lnTo>
                      <a:pt x="0" y="0"/>
                    </a:lnTo>
                    <a:lnTo>
                      <a:pt x="0" y="9"/>
                    </a:lnTo>
                    <a:lnTo>
                      <a:pt x="0" y="14"/>
                    </a:lnTo>
                    <a:lnTo>
                      <a:pt x="0" y="15"/>
                    </a:lnTo>
                    <a:lnTo>
                      <a:pt x="8" y="15"/>
                    </a:lnTo>
                    <a:lnTo>
                      <a:pt x="16" y="15"/>
                    </a:lnTo>
                    <a:lnTo>
                      <a:pt x="16" y="14"/>
                    </a:lnTo>
                    <a:lnTo>
                      <a:pt x="16" y="9"/>
                    </a:lnTo>
                    <a:lnTo>
                      <a:pt x="1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864" name="Freeform 122"/>
              <p:cNvSpPr>
                <a:spLocks/>
              </p:cNvSpPr>
              <p:nvPr/>
            </p:nvSpPr>
            <p:spPr bwMode="auto">
              <a:xfrm>
                <a:off x="4803" y="2724"/>
                <a:ext cx="211" cy="94"/>
              </a:xfrm>
              <a:custGeom>
                <a:avLst/>
                <a:gdLst>
                  <a:gd name="T0" fmla="*/ 16 w 211"/>
                  <a:gd name="T1" fmla="*/ 94 h 94"/>
                  <a:gd name="T2" fmla="*/ 16 w 211"/>
                  <a:gd name="T3" fmla="*/ 94 h 94"/>
                  <a:gd name="T4" fmla="*/ 23 w 211"/>
                  <a:gd name="T5" fmla="*/ 59 h 94"/>
                  <a:gd name="T6" fmla="*/ 43 w 211"/>
                  <a:gd name="T7" fmla="*/ 35 h 94"/>
                  <a:gd name="T8" fmla="*/ 72 w 211"/>
                  <a:gd name="T9" fmla="*/ 21 h 94"/>
                  <a:gd name="T10" fmla="*/ 107 w 211"/>
                  <a:gd name="T11" fmla="*/ 16 h 94"/>
                  <a:gd name="T12" fmla="*/ 140 w 211"/>
                  <a:gd name="T13" fmla="*/ 21 h 94"/>
                  <a:gd name="T14" fmla="*/ 168 w 211"/>
                  <a:gd name="T15" fmla="*/ 37 h 94"/>
                  <a:gd name="T16" fmla="*/ 189 w 211"/>
                  <a:gd name="T17" fmla="*/ 60 h 94"/>
                  <a:gd name="T18" fmla="*/ 195 w 211"/>
                  <a:gd name="T19" fmla="*/ 94 h 94"/>
                  <a:gd name="T20" fmla="*/ 211 w 211"/>
                  <a:gd name="T21" fmla="*/ 94 h 94"/>
                  <a:gd name="T22" fmla="*/ 202 w 211"/>
                  <a:gd name="T23" fmla="*/ 54 h 94"/>
                  <a:gd name="T24" fmla="*/ 178 w 211"/>
                  <a:gd name="T25" fmla="*/ 24 h 94"/>
                  <a:gd name="T26" fmla="*/ 143 w 211"/>
                  <a:gd name="T27" fmla="*/ 5 h 94"/>
                  <a:gd name="T28" fmla="*/ 107 w 211"/>
                  <a:gd name="T29" fmla="*/ 0 h 94"/>
                  <a:gd name="T30" fmla="*/ 69 w 211"/>
                  <a:gd name="T31" fmla="*/ 5 h 94"/>
                  <a:gd name="T32" fmla="*/ 34 w 211"/>
                  <a:gd name="T33" fmla="*/ 23 h 94"/>
                  <a:gd name="T34" fmla="*/ 10 w 211"/>
                  <a:gd name="T35" fmla="*/ 53 h 94"/>
                  <a:gd name="T36" fmla="*/ 0 w 211"/>
                  <a:gd name="T37" fmla="*/ 94 h 94"/>
                  <a:gd name="T38" fmla="*/ 0 w 211"/>
                  <a:gd name="T39" fmla="*/ 94 h 94"/>
                  <a:gd name="T40" fmla="*/ 16 w 211"/>
                  <a:gd name="T41" fmla="*/ 94 h 94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211" h="94">
                    <a:moveTo>
                      <a:pt x="16" y="94"/>
                    </a:moveTo>
                    <a:lnTo>
                      <a:pt x="16" y="94"/>
                    </a:lnTo>
                    <a:lnTo>
                      <a:pt x="23" y="59"/>
                    </a:lnTo>
                    <a:lnTo>
                      <a:pt x="43" y="35"/>
                    </a:lnTo>
                    <a:lnTo>
                      <a:pt x="72" y="21"/>
                    </a:lnTo>
                    <a:lnTo>
                      <a:pt x="107" y="16"/>
                    </a:lnTo>
                    <a:lnTo>
                      <a:pt x="140" y="21"/>
                    </a:lnTo>
                    <a:lnTo>
                      <a:pt x="168" y="37"/>
                    </a:lnTo>
                    <a:lnTo>
                      <a:pt x="189" y="60"/>
                    </a:lnTo>
                    <a:lnTo>
                      <a:pt x="195" y="94"/>
                    </a:lnTo>
                    <a:lnTo>
                      <a:pt x="211" y="94"/>
                    </a:lnTo>
                    <a:lnTo>
                      <a:pt x="202" y="54"/>
                    </a:lnTo>
                    <a:lnTo>
                      <a:pt x="178" y="24"/>
                    </a:lnTo>
                    <a:lnTo>
                      <a:pt x="143" y="5"/>
                    </a:lnTo>
                    <a:lnTo>
                      <a:pt x="107" y="0"/>
                    </a:lnTo>
                    <a:lnTo>
                      <a:pt x="69" y="5"/>
                    </a:lnTo>
                    <a:lnTo>
                      <a:pt x="34" y="23"/>
                    </a:lnTo>
                    <a:lnTo>
                      <a:pt x="10" y="53"/>
                    </a:lnTo>
                    <a:lnTo>
                      <a:pt x="0" y="94"/>
                    </a:lnTo>
                    <a:lnTo>
                      <a:pt x="16" y="9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865" name="Freeform 123"/>
              <p:cNvSpPr>
                <a:spLocks/>
              </p:cNvSpPr>
              <p:nvPr/>
            </p:nvSpPr>
            <p:spPr bwMode="auto">
              <a:xfrm>
                <a:off x="4803" y="2818"/>
                <a:ext cx="16" cy="23"/>
              </a:xfrm>
              <a:custGeom>
                <a:avLst/>
                <a:gdLst>
                  <a:gd name="T0" fmla="*/ 8 w 16"/>
                  <a:gd name="T1" fmla="*/ 8 h 23"/>
                  <a:gd name="T2" fmla="*/ 8 w 16"/>
                  <a:gd name="T3" fmla="*/ 15 h 23"/>
                  <a:gd name="T4" fmla="*/ 16 w 16"/>
                  <a:gd name="T5" fmla="*/ 15 h 23"/>
                  <a:gd name="T6" fmla="*/ 16 w 16"/>
                  <a:gd name="T7" fmla="*/ 14 h 23"/>
                  <a:gd name="T8" fmla="*/ 16 w 16"/>
                  <a:gd name="T9" fmla="*/ 9 h 23"/>
                  <a:gd name="T10" fmla="*/ 16 w 16"/>
                  <a:gd name="T11" fmla="*/ 0 h 23"/>
                  <a:gd name="T12" fmla="*/ 0 w 16"/>
                  <a:gd name="T13" fmla="*/ 0 h 23"/>
                  <a:gd name="T14" fmla="*/ 0 w 16"/>
                  <a:gd name="T15" fmla="*/ 9 h 23"/>
                  <a:gd name="T16" fmla="*/ 0 w 16"/>
                  <a:gd name="T17" fmla="*/ 14 h 23"/>
                  <a:gd name="T18" fmla="*/ 0 w 16"/>
                  <a:gd name="T19" fmla="*/ 15 h 23"/>
                  <a:gd name="T20" fmla="*/ 8 w 16"/>
                  <a:gd name="T21" fmla="*/ 15 h 23"/>
                  <a:gd name="T22" fmla="*/ 8 w 16"/>
                  <a:gd name="T23" fmla="*/ 23 h 23"/>
                  <a:gd name="T24" fmla="*/ 0 w 16"/>
                  <a:gd name="T25" fmla="*/ 15 h 23"/>
                  <a:gd name="T26" fmla="*/ 0 w 16"/>
                  <a:gd name="T27" fmla="*/ 23 h 23"/>
                  <a:gd name="T28" fmla="*/ 8 w 16"/>
                  <a:gd name="T29" fmla="*/ 23 h 23"/>
                  <a:gd name="T30" fmla="*/ 8 w 16"/>
                  <a:gd name="T31" fmla="*/ 8 h 2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16" h="23">
                    <a:moveTo>
                      <a:pt x="8" y="8"/>
                    </a:moveTo>
                    <a:lnTo>
                      <a:pt x="8" y="15"/>
                    </a:lnTo>
                    <a:lnTo>
                      <a:pt x="16" y="15"/>
                    </a:lnTo>
                    <a:lnTo>
                      <a:pt x="16" y="14"/>
                    </a:lnTo>
                    <a:lnTo>
                      <a:pt x="16" y="9"/>
                    </a:lnTo>
                    <a:lnTo>
                      <a:pt x="16" y="0"/>
                    </a:lnTo>
                    <a:lnTo>
                      <a:pt x="0" y="0"/>
                    </a:lnTo>
                    <a:lnTo>
                      <a:pt x="0" y="9"/>
                    </a:lnTo>
                    <a:lnTo>
                      <a:pt x="0" y="14"/>
                    </a:lnTo>
                    <a:lnTo>
                      <a:pt x="0" y="15"/>
                    </a:lnTo>
                    <a:lnTo>
                      <a:pt x="8" y="15"/>
                    </a:lnTo>
                    <a:lnTo>
                      <a:pt x="8" y="23"/>
                    </a:lnTo>
                    <a:lnTo>
                      <a:pt x="0" y="15"/>
                    </a:lnTo>
                    <a:lnTo>
                      <a:pt x="0" y="23"/>
                    </a:lnTo>
                    <a:lnTo>
                      <a:pt x="8" y="23"/>
                    </a:lnTo>
                    <a:lnTo>
                      <a:pt x="8" y="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866" name="Freeform 124"/>
              <p:cNvSpPr>
                <a:spLocks/>
              </p:cNvSpPr>
              <p:nvPr/>
            </p:nvSpPr>
            <p:spPr bwMode="auto">
              <a:xfrm>
                <a:off x="4811" y="2826"/>
                <a:ext cx="203" cy="15"/>
              </a:xfrm>
              <a:custGeom>
                <a:avLst/>
                <a:gdLst>
                  <a:gd name="T0" fmla="*/ 187 w 203"/>
                  <a:gd name="T1" fmla="*/ 7 h 15"/>
                  <a:gd name="T2" fmla="*/ 195 w 203"/>
                  <a:gd name="T3" fmla="*/ 0 h 15"/>
                  <a:gd name="T4" fmla="*/ 0 w 203"/>
                  <a:gd name="T5" fmla="*/ 0 h 15"/>
                  <a:gd name="T6" fmla="*/ 0 w 203"/>
                  <a:gd name="T7" fmla="*/ 15 h 15"/>
                  <a:gd name="T8" fmla="*/ 195 w 203"/>
                  <a:gd name="T9" fmla="*/ 15 h 15"/>
                  <a:gd name="T10" fmla="*/ 203 w 203"/>
                  <a:gd name="T11" fmla="*/ 7 h 15"/>
                  <a:gd name="T12" fmla="*/ 195 w 203"/>
                  <a:gd name="T13" fmla="*/ 15 h 15"/>
                  <a:gd name="T14" fmla="*/ 203 w 203"/>
                  <a:gd name="T15" fmla="*/ 15 h 15"/>
                  <a:gd name="T16" fmla="*/ 203 w 203"/>
                  <a:gd name="T17" fmla="*/ 7 h 15"/>
                  <a:gd name="T18" fmla="*/ 187 w 203"/>
                  <a:gd name="T19" fmla="*/ 7 h 1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03" h="15">
                    <a:moveTo>
                      <a:pt x="187" y="7"/>
                    </a:moveTo>
                    <a:lnTo>
                      <a:pt x="195" y="0"/>
                    </a:lnTo>
                    <a:lnTo>
                      <a:pt x="0" y="0"/>
                    </a:lnTo>
                    <a:lnTo>
                      <a:pt x="0" y="15"/>
                    </a:lnTo>
                    <a:lnTo>
                      <a:pt x="195" y="15"/>
                    </a:lnTo>
                    <a:lnTo>
                      <a:pt x="203" y="7"/>
                    </a:lnTo>
                    <a:lnTo>
                      <a:pt x="195" y="15"/>
                    </a:lnTo>
                    <a:lnTo>
                      <a:pt x="203" y="15"/>
                    </a:lnTo>
                    <a:lnTo>
                      <a:pt x="203" y="7"/>
                    </a:lnTo>
                    <a:lnTo>
                      <a:pt x="187" y="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867" name="Freeform 125"/>
              <p:cNvSpPr>
                <a:spLocks/>
              </p:cNvSpPr>
              <p:nvPr/>
            </p:nvSpPr>
            <p:spPr bwMode="auto">
              <a:xfrm>
                <a:off x="4900" y="2732"/>
                <a:ext cx="16" cy="101"/>
              </a:xfrm>
              <a:custGeom>
                <a:avLst/>
                <a:gdLst>
                  <a:gd name="T0" fmla="*/ 8 w 16"/>
                  <a:gd name="T1" fmla="*/ 101 h 101"/>
                  <a:gd name="T2" fmla="*/ 16 w 16"/>
                  <a:gd name="T3" fmla="*/ 101 h 101"/>
                  <a:gd name="T4" fmla="*/ 16 w 16"/>
                  <a:gd name="T5" fmla="*/ 0 h 101"/>
                  <a:gd name="T6" fmla="*/ 0 w 16"/>
                  <a:gd name="T7" fmla="*/ 0 h 101"/>
                  <a:gd name="T8" fmla="*/ 0 w 16"/>
                  <a:gd name="T9" fmla="*/ 101 h 101"/>
                  <a:gd name="T10" fmla="*/ 8 w 16"/>
                  <a:gd name="T11" fmla="*/ 101 h 10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6" h="101">
                    <a:moveTo>
                      <a:pt x="8" y="101"/>
                    </a:moveTo>
                    <a:lnTo>
                      <a:pt x="16" y="101"/>
                    </a:lnTo>
                    <a:lnTo>
                      <a:pt x="16" y="0"/>
                    </a:lnTo>
                    <a:lnTo>
                      <a:pt x="0" y="0"/>
                    </a:lnTo>
                    <a:lnTo>
                      <a:pt x="0" y="101"/>
                    </a:lnTo>
                    <a:lnTo>
                      <a:pt x="8" y="10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868" name="Freeform 126"/>
              <p:cNvSpPr>
                <a:spLocks/>
              </p:cNvSpPr>
              <p:nvPr/>
            </p:nvSpPr>
            <p:spPr bwMode="auto">
              <a:xfrm>
                <a:off x="4903" y="2754"/>
                <a:ext cx="87" cy="84"/>
              </a:xfrm>
              <a:custGeom>
                <a:avLst/>
                <a:gdLst>
                  <a:gd name="T0" fmla="*/ 5 w 87"/>
                  <a:gd name="T1" fmla="*/ 79 h 84"/>
                  <a:gd name="T2" fmla="*/ 10 w 87"/>
                  <a:gd name="T3" fmla="*/ 84 h 84"/>
                  <a:gd name="T4" fmla="*/ 87 w 87"/>
                  <a:gd name="T5" fmla="*/ 10 h 84"/>
                  <a:gd name="T6" fmla="*/ 78 w 87"/>
                  <a:gd name="T7" fmla="*/ 0 h 84"/>
                  <a:gd name="T8" fmla="*/ 0 w 87"/>
                  <a:gd name="T9" fmla="*/ 75 h 84"/>
                  <a:gd name="T10" fmla="*/ 5 w 87"/>
                  <a:gd name="T11" fmla="*/ 79 h 8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87" h="84">
                    <a:moveTo>
                      <a:pt x="5" y="79"/>
                    </a:moveTo>
                    <a:lnTo>
                      <a:pt x="10" y="84"/>
                    </a:lnTo>
                    <a:lnTo>
                      <a:pt x="87" y="10"/>
                    </a:lnTo>
                    <a:lnTo>
                      <a:pt x="78" y="0"/>
                    </a:lnTo>
                    <a:lnTo>
                      <a:pt x="0" y="75"/>
                    </a:lnTo>
                    <a:lnTo>
                      <a:pt x="5" y="7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869" name="Freeform 127"/>
              <p:cNvSpPr>
                <a:spLocks/>
              </p:cNvSpPr>
              <p:nvPr/>
            </p:nvSpPr>
            <p:spPr bwMode="auto">
              <a:xfrm>
                <a:off x="4830" y="2753"/>
                <a:ext cx="83" cy="85"/>
              </a:xfrm>
              <a:custGeom>
                <a:avLst/>
                <a:gdLst>
                  <a:gd name="T0" fmla="*/ 78 w 83"/>
                  <a:gd name="T1" fmla="*/ 80 h 85"/>
                  <a:gd name="T2" fmla="*/ 83 w 83"/>
                  <a:gd name="T3" fmla="*/ 76 h 85"/>
                  <a:gd name="T4" fmla="*/ 10 w 83"/>
                  <a:gd name="T5" fmla="*/ 0 h 85"/>
                  <a:gd name="T6" fmla="*/ 0 w 83"/>
                  <a:gd name="T7" fmla="*/ 9 h 85"/>
                  <a:gd name="T8" fmla="*/ 73 w 83"/>
                  <a:gd name="T9" fmla="*/ 85 h 85"/>
                  <a:gd name="T10" fmla="*/ 78 w 83"/>
                  <a:gd name="T11" fmla="*/ 80 h 8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83" h="85">
                    <a:moveTo>
                      <a:pt x="78" y="80"/>
                    </a:moveTo>
                    <a:lnTo>
                      <a:pt x="83" y="76"/>
                    </a:lnTo>
                    <a:lnTo>
                      <a:pt x="10" y="0"/>
                    </a:lnTo>
                    <a:lnTo>
                      <a:pt x="0" y="9"/>
                    </a:lnTo>
                    <a:lnTo>
                      <a:pt x="73" y="85"/>
                    </a:lnTo>
                    <a:lnTo>
                      <a:pt x="78" y="8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1837" name="Text Box 128"/>
            <p:cNvSpPr txBox="1">
              <a:spLocks noChangeArrowheads="1"/>
            </p:cNvSpPr>
            <p:nvPr/>
          </p:nvSpPr>
          <p:spPr bwMode="auto">
            <a:xfrm>
              <a:off x="4729" y="695"/>
              <a:ext cx="518" cy="8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kumimoji="1" lang="zh-CN" altLang="en-US" sz="2600" b="1"/>
            </a:p>
          </p:txBody>
        </p:sp>
      </p:grpSp>
      <p:grpSp>
        <p:nvGrpSpPr>
          <p:cNvPr id="296065" name="Group 129"/>
          <p:cNvGrpSpPr>
            <a:grpSpLocks/>
          </p:cNvGrpSpPr>
          <p:nvPr/>
        </p:nvGrpSpPr>
        <p:grpSpPr bwMode="auto">
          <a:xfrm>
            <a:off x="1568450" y="4979988"/>
            <a:ext cx="495300" cy="882650"/>
            <a:chOff x="4368" y="0"/>
            <a:chExt cx="1392" cy="1559"/>
          </a:xfrm>
        </p:grpSpPr>
        <p:grpSp>
          <p:nvGrpSpPr>
            <p:cNvPr id="21802" name="Group 130"/>
            <p:cNvGrpSpPr>
              <a:grpSpLocks/>
            </p:cNvGrpSpPr>
            <p:nvPr/>
          </p:nvGrpSpPr>
          <p:grpSpPr bwMode="auto">
            <a:xfrm>
              <a:off x="4368" y="0"/>
              <a:ext cx="1392" cy="1056"/>
              <a:chOff x="4368" y="2016"/>
              <a:chExt cx="1072" cy="1344"/>
            </a:xfrm>
          </p:grpSpPr>
          <p:sp>
            <p:nvSpPr>
              <p:cNvPr id="21804" name="Freeform 131"/>
              <p:cNvSpPr>
                <a:spLocks/>
              </p:cNvSpPr>
              <p:nvPr/>
            </p:nvSpPr>
            <p:spPr bwMode="auto">
              <a:xfrm>
                <a:off x="4457" y="2460"/>
                <a:ext cx="897" cy="829"/>
              </a:xfrm>
              <a:custGeom>
                <a:avLst/>
                <a:gdLst>
                  <a:gd name="T0" fmla="*/ 445 w 897"/>
                  <a:gd name="T1" fmla="*/ 0 h 829"/>
                  <a:gd name="T2" fmla="*/ 897 w 897"/>
                  <a:gd name="T3" fmla="*/ 293 h 829"/>
                  <a:gd name="T4" fmla="*/ 897 w 897"/>
                  <a:gd name="T5" fmla="*/ 829 h 829"/>
                  <a:gd name="T6" fmla="*/ 601 w 897"/>
                  <a:gd name="T7" fmla="*/ 829 h 829"/>
                  <a:gd name="T8" fmla="*/ 296 w 897"/>
                  <a:gd name="T9" fmla="*/ 829 h 829"/>
                  <a:gd name="T10" fmla="*/ 0 w 897"/>
                  <a:gd name="T11" fmla="*/ 829 h 829"/>
                  <a:gd name="T12" fmla="*/ 0 w 897"/>
                  <a:gd name="T13" fmla="*/ 293 h 829"/>
                  <a:gd name="T14" fmla="*/ 445 w 897"/>
                  <a:gd name="T15" fmla="*/ 0 h 829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897" h="829">
                    <a:moveTo>
                      <a:pt x="445" y="0"/>
                    </a:moveTo>
                    <a:lnTo>
                      <a:pt x="897" y="293"/>
                    </a:lnTo>
                    <a:lnTo>
                      <a:pt x="897" y="829"/>
                    </a:lnTo>
                    <a:lnTo>
                      <a:pt x="601" y="829"/>
                    </a:lnTo>
                    <a:lnTo>
                      <a:pt x="296" y="829"/>
                    </a:lnTo>
                    <a:lnTo>
                      <a:pt x="0" y="829"/>
                    </a:lnTo>
                    <a:lnTo>
                      <a:pt x="0" y="293"/>
                    </a:lnTo>
                    <a:lnTo>
                      <a:pt x="445" y="0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805" name="Freeform 132"/>
              <p:cNvSpPr>
                <a:spLocks/>
              </p:cNvSpPr>
              <p:nvPr/>
            </p:nvSpPr>
            <p:spPr bwMode="auto">
              <a:xfrm>
                <a:off x="4368" y="2462"/>
                <a:ext cx="416" cy="288"/>
              </a:xfrm>
              <a:custGeom>
                <a:avLst/>
                <a:gdLst>
                  <a:gd name="T0" fmla="*/ 0 w 416"/>
                  <a:gd name="T1" fmla="*/ 288 h 288"/>
                  <a:gd name="T2" fmla="*/ 416 w 416"/>
                  <a:gd name="T3" fmla="*/ 32 h 288"/>
                  <a:gd name="T4" fmla="*/ 416 w 416"/>
                  <a:gd name="T5" fmla="*/ 27 h 288"/>
                  <a:gd name="T6" fmla="*/ 416 w 416"/>
                  <a:gd name="T7" fmla="*/ 19 h 288"/>
                  <a:gd name="T8" fmla="*/ 416 w 416"/>
                  <a:gd name="T9" fmla="*/ 9 h 288"/>
                  <a:gd name="T10" fmla="*/ 416 w 416"/>
                  <a:gd name="T11" fmla="*/ 0 h 288"/>
                  <a:gd name="T12" fmla="*/ 0 w 416"/>
                  <a:gd name="T13" fmla="*/ 254 h 288"/>
                  <a:gd name="T14" fmla="*/ 0 w 416"/>
                  <a:gd name="T15" fmla="*/ 288 h 28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416" h="288">
                    <a:moveTo>
                      <a:pt x="0" y="288"/>
                    </a:moveTo>
                    <a:lnTo>
                      <a:pt x="416" y="32"/>
                    </a:lnTo>
                    <a:lnTo>
                      <a:pt x="416" y="27"/>
                    </a:lnTo>
                    <a:lnTo>
                      <a:pt x="416" y="19"/>
                    </a:lnTo>
                    <a:lnTo>
                      <a:pt x="416" y="9"/>
                    </a:lnTo>
                    <a:lnTo>
                      <a:pt x="416" y="0"/>
                    </a:lnTo>
                    <a:lnTo>
                      <a:pt x="0" y="254"/>
                    </a:lnTo>
                    <a:lnTo>
                      <a:pt x="0" y="28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806" name="Rectangle 133"/>
              <p:cNvSpPr>
                <a:spLocks noChangeArrowheads="1"/>
              </p:cNvSpPr>
              <p:nvPr/>
            </p:nvSpPr>
            <p:spPr bwMode="auto">
              <a:xfrm>
                <a:off x="4457" y="3330"/>
                <a:ext cx="897" cy="3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1807" name="Freeform 134"/>
              <p:cNvSpPr>
                <a:spLocks/>
              </p:cNvSpPr>
              <p:nvPr/>
            </p:nvSpPr>
            <p:spPr bwMode="auto">
              <a:xfrm>
                <a:off x="4786" y="2171"/>
                <a:ext cx="242" cy="327"/>
              </a:xfrm>
              <a:custGeom>
                <a:avLst/>
                <a:gdLst>
                  <a:gd name="T0" fmla="*/ 242 w 242"/>
                  <a:gd name="T1" fmla="*/ 327 h 327"/>
                  <a:gd name="T2" fmla="*/ 242 w 242"/>
                  <a:gd name="T3" fmla="*/ 0 h 327"/>
                  <a:gd name="T4" fmla="*/ 0 w 242"/>
                  <a:gd name="T5" fmla="*/ 0 h 327"/>
                  <a:gd name="T6" fmla="*/ 0 w 242"/>
                  <a:gd name="T7" fmla="*/ 321 h 327"/>
                  <a:gd name="T8" fmla="*/ 116 w 242"/>
                  <a:gd name="T9" fmla="*/ 240 h 327"/>
                  <a:gd name="T10" fmla="*/ 242 w 242"/>
                  <a:gd name="T11" fmla="*/ 327 h 32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42" h="327">
                    <a:moveTo>
                      <a:pt x="242" y="327"/>
                    </a:moveTo>
                    <a:lnTo>
                      <a:pt x="242" y="0"/>
                    </a:lnTo>
                    <a:lnTo>
                      <a:pt x="0" y="0"/>
                    </a:lnTo>
                    <a:lnTo>
                      <a:pt x="0" y="321"/>
                    </a:lnTo>
                    <a:lnTo>
                      <a:pt x="116" y="240"/>
                    </a:lnTo>
                    <a:lnTo>
                      <a:pt x="242" y="32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808" name="Freeform 135"/>
              <p:cNvSpPr>
                <a:spLocks/>
              </p:cNvSpPr>
              <p:nvPr/>
            </p:nvSpPr>
            <p:spPr bwMode="auto">
              <a:xfrm>
                <a:off x="4721" y="2016"/>
                <a:ext cx="361" cy="126"/>
              </a:xfrm>
              <a:custGeom>
                <a:avLst/>
                <a:gdLst>
                  <a:gd name="T0" fmla="*/ 181 w 361"/>
                  <a:gd name="T1" fmla="*/ 0 h 126"/>
                  <a:gd name="T2" fmla="*/ 0 w 361"/>
                  <a:gd name="T3" fmla="*/ 126 h 126"/>
                  <a:gd name="T4" fmla="*/ 361 w 361"/>
                  <a:gd name="T5" fmla="*/ 126 h 126"/>
                  <a:gd name="T6" fmla="*/ 181 w 361"/>
                  <a:gd name="T7" fmla="*/ 0 h 126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61" h="126">
                    <a:moveTo>
                      <a:pt x="181" y="0"/>
                    </a:moveTo>
                    <a:lnTo>
                      <a:pt x="0" y="126"/>
                    </a:lnTo>
                    <a:lnTo>
                      <a:pt x="361" y="126"/>
                    </a:lnTo>
                    <a:lnTo>
                      <a:pt x="18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809" name="Freeform 136"/>
              <p:cNvSpPr>
                <a:spLocks/>
              </p:cNvSpPr>
              <p:nvPr/>
            </p:nvSpPr>
            <p:spPr bwMode="auto">
              <a:xfrm>
                <a:off x="5027" y="2467"/>
                <a:ext cx="413" cy="287"/>
              </a:xfrm>
              <a:custGeom>
                <a:avLst/>
                <a:gdLst>
                  <a:gd name="T0" fmla="*/ 413 w 413"/>
                  <a:gd name="T1" fmla="*/ 287 h 287"/>
                  <a:gd name="T2" fmla="*/ 0 w 413"/>
                  <a:gd name="T3" fmla="*/ 31 h 287"/>
                  <a:gd name="T4" fmla="*/ 0 w 413"/>
                  <a:gd name="T5" fmla="*/ 25 h 287"/>
                  <a:gd name="T6" fmla="*/ 0 w 413"/>
                  <a:gd name="T7" fmla="*/ 17 h 287"/>
                  <a:gd name="T8" fmla="*/ 0 w 413"/>
                  <a:gd name="T9" fmla="*/ 9 h 287"/>
                  <a:gd name="T10" fmla="*/ 0 w 413"/>
                  <a:gd name="T11" fmla="*/ 0 h 287"/>
                  <a:gd name="T12" fmla="*/ 413 w 413"/>
                  <a:gd name="T13" fmla="*/ 253 h 287"/>
                  <a:gd name="T14" fmla="*/ 413 w 413"/>
                  <a:gd name="T15" fmla="*/ 287 h 28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413" h="287">
                    <a:moveTo>
                      <a:pt x="413" y="287"/>
                    </a:moveTo>
                    <a:lnTo>
                      <a:pt x="0" y="31"/>
                    </a:lnTo>
                    <a:lnTo>
                      <a:pt x="0" y="25"/>
                    </a:lnTo>
                    <a:lnTo>
                      <a:pt x="0" y="17"/>
                    </a:lnTo>
                    <a:lnTo>
                      <a:pt x="0" y="9"/>
                    </a:lnTo>
                    <a:lnTo>
                      <a:pt x="0" y="0"/>
                    </a:lnTo>
                    <a:lnTo>
                      <a:pt x="413" y="253"/>
                    </a:lnTo>
                    <a:lnTo>
                      <a:pt x="413" y="28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810" name="Freeform 137"/>
              <p:cNvSpPr>
                <a:spLocks/>
              </p:cNvSpPr>
              <p:nvPr/>
            </p:nvSpPr>
            <p:spPr bwMode="auto">
              <a:xfrm>
                <a:off x="4840" y="2209"/>
                <a:ext cx="127" cy="164"/>
              </a:xfrm>
              <a:custGeom>
                <a:avLst/>
                <a:gdLst>
                  <a:gd name="T0" fmla="*/ 65 w 127"/>
                  <a:gd name="T1" fmla="*/ 0 h 164"/>
                  <a:gd name="T2" fmla="*/ 51 w 127"/>
                  <a:gd name="T3" fmla="*/ 1 h 164"/>
                  <a:gd name="T4" fmla="*/ 38 w 127"/>
                  <a:gd name="T5" fmla="*/ 6 h 164"/>
                  <a:gd name="T6" fmla="*/ 27 w 127"/>
                  <a:gd name="T7" fmla="*/ 13 h 164"/>
                  <a:gd name="T8" fmla="*/ 17 w 127"/>
                  <a:gd name="T9" fmla="*/ 20 h 164"/>
                  <a:gd name="T10" fmla="*/ 9 w 127"/>
                  <a:gd name="T11" fmla="*/ 32 h 164"/>
                  <a:gd name="T12" fmla="*/ 5 w 127"/>
                  <a:gd name="T13" fmla="*/ 44 h 164"/>
                  <a:gd name="T14" fmla="*/ 1 w 127"/>
                  <a:gd name="T15" fmla="*/ 58 h 164"/>
                  <a:gd name="T16" fmla="*/ 0 w 127"/>
                  <a:gd name="T17" fmla="*/ 74 h 164"/>
                  <a:gd name="T18" fmla="*/ 0 w 127"/>
                  <a:gd name="T19" fmla="*/ 103 h 164"/>
                  <a:gd name="T20" fmla="*/ 0 w 127"/>
                  <a:gd name="T21" fmla="*/ 126 h 164"/>
                  <a:gd name="T22" fmla="*/ 0 w 127"/>
                  <a:gd name="T23" fmla="*/ 145 h 164"/>
                  <a:gd name="T24" fmla="*/ 0 w 127"/>
                  <a:gd name="T25" fmla="*/ 164 h 164"/>
                  <a:gd name="T26" fmla="*/ 27 w 127"/>
                  <a:gd name="T27" fmla="*/ 164 h 164"/>
                  <a:gd name="T28" fmla="*/ 44 w 127"/>
                  <a:gd name="T29" fmla="*/ 164 h 164"/>
                  <a:gd name="T30" fmla="*/ 55 w 127"/>
                  <a:gd name="T31" fmla="*/ 164 h 164"/>
                  <a:gd name="T32" fmla="*/ 63 w 127"/>
                  <a:gd name="T33" fmla="*/ 164 h 164"/>
                  <a:gd name="T34" fmla="*/ 71 w 127"/>
                  <a:gd name="T35" fmla="*/ 164 h 164"/>
                  <a:gd name="T36" fmla="*/ 82 w 127"/>
                  <a:gd name="T37" fmla="*/ 164 h 164"/>
                  <a:gd name="T38" fmla="*/ 100 w 127"/>
                  <a:gd name="T39" fmla="*/ 164 h 164"/>
                  <a:gd name="T40" fmla="*/ 127 w 127"/>
                  <a:gd name="T41" fmla="*/ 164 h 164"/>
                  <a:gd name="T42" fmla="*/ 127 w 127"/>
                  <a:gd name="T43" fmla="*/ 139 h 164"/>
                  <a:gd name="T44" fmla="*/ 127 w 127"/>
                  <a:gd name="T45" fmla="*/ 114 h 164"/>
                  <a:gd name="T46" fmla="*/ 127 w 127"/>
                  <a:gd name="T47" fmla="*/ 90 h 164"/>
                  <a:gd name="T48" fmla="*/ 127 w 127"/>
                  <a:gd name="T49" fmla="*/ 71 h 164"/>
                  <a:gd name="T50" fmla="*/ 127 w 127"/>
                  <a:gd name="T51" fmla="*/ 62 h 164"/>
                  <a:gd name="T52" fmla="*/ 123 w 127"/>
                  <a:gd name="T53" fmla="*/ 51 h 164"/>
                  <a:gd name="T54" fmla="*/ 119 w 127"/>
                  <a:gd name="T55" fmla="*/ 38 h 164"/>
                  <a:gd name="T56" fmla="*/ 112 w 127"/>
                  <a:gd name="T57" fmla="*/ 27 h 164"/>
                  <a:gd name="T58" fmla="*/ 104 w 127"/>
                  <a:gd name="T59" fmla="*/ 16 h 164"/>
                  <a:gd name="T60" fmla="*/ 93 w 127"/>
                  <a:gd name="T61" fmla="*/ 8 h 164"/>
                  <a:gd name="T62" fmla="*/ 81 w 127"/>
                  <a:gd name="T63" fmla="*/ 1 h 164"/>
                  <a:gd name="T64" fmla="*/ 65 w 127"/>
                  <a:gd name="T65" fmla="*/ 0 h 164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127" h="164">
                    <a:moveTo>
                      <a:pt x="65" y="0"/>
                    </a:moveTo>
                    <a:lnTo>
                      <a:pt x="51" y="1"/>
                    </a:lnTo>
                    <a:lnTo>
                      <a:pt x="38" y="6"/>
                    </a:lnTo>
                    <a:lnTo>
                      <a:pt x="27" y="13"/>
                    </a:lnTo>
                    <a:lnTo>
                      <a:pt x="17" y="20"/>
                    </a:lnTo>
                    <a:lnTo>
                      <a:pt x="9" y="32"/>
                    </a:lnTo>
                    <a:lnTo>
                      <a:pt x="5" y="44"/>
                    </a:lnTo>
                    <a:lnTo>
                      <a:pt x="1" y="58"/>
                    </a:lnTo>
                    <a:lnTo>
                      <a:pt x="0" y="74"/>
                    </a:lnTo>
                    <a:lnTo>
                      <a:pt x="0" y="103"/>
                    </a:lnTo>
                    <a:lnTo>
                      <a:pt x="0" y="126"/>
                    </a:lnTo>
                    <a:lnTo>
                      <a:pt x="0" y="145"/>
                    </a:lnTo>
                    <a:lnTo>
                      <a:pt x="0" y="164"/>
                    </a:lnTo>
                    <a:lnTo>
                      <a:pt x="27" y="164"/>
                    </a:lnTo>
                    <a:lnTo>
                      <a:pt x="44" y="164"/>
                    </a:lnTo>
                    <a:lnTo>
                      <a:pt x="55" y="164"/>
                    </a:lnTo>
                    <a:lnTo>
                      <a:pt x="63" y="164"/>
                    </a:lnTo>
                    <a:lnTo>
                      <a:pt x="71" y="164"/>
                    </a:lnTo>
                    <a:lnTo>
                      <a:pt x="82" y="164"/>
                    </a:lnTo>
                    <a:lnTo>
                      <a:pt x="100" y="164"/>
                    </a:lnTo>
                    <a:lnTo>
                      <a:pt x="127" y="164"/>
                    </a:lnTo>
                    <a:lnTo>
                      <a:pt x="127" y="139"/>
                    </a:lnTo>
                    <a:lnTo>
                      <a:pt x="127" y="114"/>
                    </a:lnTo>
                    <a:lnTo>
                      <a:pt x="127" y="90"/>
                    </a:lnTo>
                    <a:lnTo>
                      <a:pt x="127" y="71"/>
                    </a:lnTo>
                    <a:lnTo>
                      <a:pt x="127" y="62"/>
                    </a:lnTo>
                    <a:lnTo>
                      <a:pt x="123" y="51"/>
                    </a:lnTo>
                    <a:lnTo>
                      <a:pt x="119" y="38"/>
                    </a:lnTo>
                    <a:lnTo>
                      <a:pt x="112" y="27"/>
                    </a:lnTo>
                    <a:lnTo>
                      <a:pt x="104" y="16"/>
                    </a:lnTo>
                    <a:lnTo>
                      <a:pt x="93" y="8"/>
                    </a:lnTo>
                    <a:lnTo>
                      <a:pt x="81" y="1"/>
                    </a:lnTo>
                    <a:lnTo>
                      <a:pt x="6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811" name="Rectangle 138"/>
              <p:cNvSpPr>
                <a:spLocks noChangeArrowheads="1"/>
              </p:cNvSpPr>
              <p:nvPr/>
            </p:nvSpPr>
            <p:spPr bwMode="auto">
              <a:xfrm>
                <a:off x="4805" y="2900"/>
                <a:ext cx="204" cy="38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1812" name="Freeform 139"/>
              <p:cNvSpPr>
                <a:spLocks/>
              </p:cNvSpPr>
              <p:nvPr/>
            </p:nvSpPr>
            <p:spPr bwMode="auto">
              <a:xfrm>
                <a:off x="4735" y="2822"/>
                <a:ext cx="16" cy="320"/>
              </a:xfrm>
              <a:custGeom>
                <a:avLst/>
                <a:gdLst>
                  <a:gd name="T0" fmla="*/ 8 w 16"/>
                  <a:gd name="T1" fmla="*/ 16 h 320"/>
                  <a:gd name="T2" fmla="*/ 0 w 16"/>
                  <a:gd name="T3" fmla="*/ 8 h 320"/>
                  <a:gd name="T4" fmla="*/ 0 w 16"/>
                  <a:gd name="T5" fmla="*/ 320 h 320"/>
                  <a:gd name="T6" fmla="*/ 16 w 16"/>
                  <a:gd name="T7" fmla="*/ 320 h 320"/>
                  <a:gd name="T8" fmla="*/ 16 w 16"/>
                  <a:gd name="T9" fmla="*/ 8 h 320"/>
                  <a:gd name="T10" fmla="*/ 8 w 16"/>
                  <a:gd name="T11" fmla="*/ 0 h 320"/>
                  <a:gd name="T12" fmla="*/ 16 w 16"/>
                  <a:gd name="T13" fmla="*/ 8 h 320"/>
                  <a:gd name="T14" fmla="*/ 16 w 16"/>
                  <a:gd name="T15" fmla="*/ 0 h 320"/>
                  <a:gd name="T16" fmla="*/ 8 w 16"/>
                  <a:gd name="T17" fmla="*/ 0 h 320"/>
                  <a:gd name="T18" fmla="*/ 8 w 16"/>
                  <a:gd name="T19" fmla="*/ 16 h 32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6" h="320">
                    <a:moveTo>
                      <a:pt x="8" y="16"/>
                    </a:moveTo>
                    <a:lnTo>
                      <a:pt x="0" y="8"/>
                    </a:lnTo>
                    <a:lnTo>
                      <a:pt x="0" y="320"/>
                    </a:lnTo>
                    <a:lnTo>
                      <a:pt x="16" y="320"/>
                    </a:lnTo>
                    <a:lnTo>
                      <a:pt x="16" y="8"/>
                    </a:lnTo>
                    <a:lnTo>
                      <a:pt x="8" y="0"/>
                    </a:lnTo>
                    <a:lnTo>
                      <a:pt x="16" y="8"/>
                    </a:lnTo>
                    <a:lnTo>
                      <a:pt x="16" y="0"/>
                    </a:lnTo>
                    <a:lnTo>
                      <a:pt x="8" y="0"/>
                    </a:lnTo>
                    <a:lnTo>
                      <a:pt x="8" y="1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813" name="Freeform 140"/>
              <p:cNvSpPr>
                <a:spLocks/>
              </p:cNvSpPr>
              <p:nvPr/>
            </p:nvSpPr>
            <p:spPr bwMode="auto">
              <a:xfrm>
                <a:off x="4556" y="2822"/>
                <a:ext cx="187" cy="16"/>
              </a:xfrm>
              <a:custGeom>
                <a:avLst/>
                <a:gdLst>
                  <a:gd name="T0" fmla="*/ 16 w 187"/>
                  <a:gd name="T1" fmla="*/ 8 h 16"/>
                  <a:gd name="T2" fmla="*/ 8 w 187"/>
                  <a:gd name="T3" fmla="*/ 16 h 16"/>
                  <a:gd name="T4" fmla="*/ 187 w 187"/>
                  <a:gd name="T5" fmla="*/ 16 h 16"/>
                  <a:gd name="T6" fmla="*/ 187 w 187"/>
                  <a:gd name="T7" fmla="*/ 0 h 16"/>
                  <a:gd name="T8" fmla="*/ 8 w 187"/>
                  <a:gd name="T9" fmla="*/ 0 h 16"/>
                  <a:gd name="T10" fmla="*/ 0 w 187"/>
                  <a:gd name="T11" fmla="*/ 8 h 16"/>
                  <a:gd name="T12" fmla="*/ 8 w 187"/>
                  <a:gd name="T13" fmla="*/ 0 h 16"/>
                  <a:gd name="T14" fmla="*/ 0 w 187"/>
                  <a:gd name="T15" fmla="*/ 0 h 16"/>
                  <a:gd name="T16" fmla="*/ 0 w 187"/>
                  <a:gd name="T17" fmla="*/ 8 h 16"/>
                  <a:gd name="T18" fmla="*/ 16 w 187"/>
                  <a:gd name="T19" fmla="*/ 8 h 1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87" h="16">
                    <a:moveTo>
                      <a:pt x="16" y="8"/>
                    </a:moveTo>
                    <a:lnTo>
                      <a:pt x="8" y="16"/>
                    </a:lnTo>
                    <a:lnTo>
                      <a:pt x="187" y="16"/>
                    </a:lnTo>
                    <a:lnTo>
                      <a:pt x="187" y="0"/>
                    </a:lnTo>
                    <a:lnTo>
                      <a:pt x="8" y="0"/>
                    </a:lnTo>
                    <a:lnTo>
                      <a:pt x="0" y="8"/>
                    </a:lnTo>
                    <a:lnTo>
                      <a:pt x="8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16" y="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814" name="Freeform 141"/>
              <p:cNvSpPr>
                <a:spLocks/>
              </p:cNvSpPr>
              <p:nvPr/>
            </p:nvSpPr>
            <p:spPr bwMode="auto">
              <a:xfrm>
                <a:off x="4556" y="2830"/>
                <a:ext cx="16" cy="320"/>
              </a:xfrm>
              <a:custGeom>
                <a:avLst/>
                <a:gdLst>
                  <a:gd name="T0" fmla="*/ 8 w 16"/>
                  <a:gd name="T1" fmla="*/ 304 h 320"/>
                  <a:gd name="T2" fmla="*/ 16 w 16"/>
                  <a:gd name="T3" fmla="*/ 312 h 320"/>
                  <a:gd name="T4" fmla="*/ 16 w 16"/>
                  <a:gd name="T5" fmla="*/ 0 h 320"/>
                  <a:gd name="T6" fmla="*/ 0 w 16"/>
                  <a:gd name="T7" fmla="*/ 0 h 320"/>
                  <a:gd name="T8" fmla="*/ 0 w 16"/>
                  <a:gd name="T9" fmla="*/ 312 h 320"/>
                  <a:gd name="T10" fmla="*/ 8 w 16"/>
                  <a:gd name="T11" fmla="*/ 320 h 320"/>
                  <a:gd name="T12" fmla="*/ 0 w 16"/>
                  <a:gd name="T13" fmla="*/ 312 h 320"/>
                  <a:gd name="T14" fmla="*/ 0 w 16"/>
                  <a:gd name="T15" fmla="*/ 320 h 320"/>
                  <a:gd name="T16" fmla="*/ 8 w 16"/>
                  <a:gd name="T17" fmla="*/ 320 h 320"/>
                  <a:gd name="T18" fmla="*/ 8 w 16"/>
                  <a:gd name="T19" fmla="*/ 304 h 32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6" h="320">
                    <a:moveTo>
                      <a:pt x="8" y="304"/>
                    </a:moveTo>
                    <a:lnTo>
                      <a:pt x="16" y="312"/>
                    </a:lnTo>
                    <a:lnTo>
                      <a:pt x="16" y="0"/>
                    </a:lnTo>
                    <a:lnTo>
                      <a:pt x="0" y="0"/>
                    </a:lnTo>
                    <a:lnTo>
                      <a:pt x="0" y="312"/>
                    </a:lnTo>
                    <a:lnTo>
                      <a:pt x="8" y="320"/>
                    </a:lnTo>
                    <a:lnTo>
                      <a:pt x="0" y="312"/>
                    </a:lnTo>
                    <a:lnTo>
                      <a:pt x="0" y="320"/>
                    </a:lnTo>
                    <a:lnTo>
                      <a:pt x="8" y="320"/>
                    </a:lnTo>
                    <a:lnTo>
                      <a:pt x="8" y="30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815" name="Freeform 142"/>
              <p:cNvSpPr>
                <a:spLocks/>
              </p:cNvSpPr>
              <p:nvPr/>
            </p:nvSpPr>
            <p:spPr bwMode="auto">
              <a:xfrm>
                <a:off x="4564" y="3134"/>
                <a:ext cx="187" cy="16"/>
              </a:xfrm>
              <a:custGeom>
                <a:avLst/>
                <a:gdLst>
                  <a:gd name="T0" fmla="*/ 171 w 187"/>
                  <a:gd name="T1" fmla="*/ 8 h 16"/>
                  <a:gd name="T2" fmla="*/ 179 w 187"/>
                  <a:gd name="T3" fmla="*/ 0 h 16"/>
                  <a:gd name="T4" fmla="*/ 0 w 187"/>
                  <a:gd name="T5" fmla="*/ 0 h 16"/>
                  <a:gd name="T6" fmla="*/ 0 w 187"/>
                  <a:gd name="T7" fmla="*/ 16 h 16"/>
                  <a:gd name="T8" fmla="*/ 179 w 187"/>
                  <a:gd name="T9" fmla="*/ 16 h 16"/>
                  <a:gd name="T10" fmla="*/ 187 w 187"/>
                  <a:gd name="T11" fmla="*/ 8 h 16"/>
                  <a:gd name="T12" fmla="*/ 179 w 187"/>
                  <a:gd name="T13" fmla="*/ 16 h 16"/>
                  <a:gd name="T14" fmla="*/ 187 w 187"/>
                  <a:gd name="T15" fmla="*/ 16 h 16"/>
                  <a:gd name="T16" fmla="*/ 187 w 187"/>
                  <a:gd name="T17" fmla="*/ 8 h 16"/>
                  <a:gd name="T18" fmla="*/ 171 w 187"/>
                  <a:gd name="T19" fmla="*/ 8 h 1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87" h="16">
                    <a:moveTo>
                      <a:pt x="171" y="8"/>
                    </a:moveTo>
                    <a:lnTo>
                      <a:pt x="179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9" y="16"/>
                    </a:lnTo>
                    <a:lnTo>
                      <a:pt x="187" y="8"/>
                    </a:lnTo>
                    <a:lnTo>
                      <a:pt x="179" y="16"/>
                    </a:lnTo>
                    <a:lnTo>
                      <a:pt x="187" y="16"/>
                    </a:lnTo>
                    <a:lnTo>
                      <a:pt x="187" y="8"/>
                    </a:lnTo>
                    <a:lnTo>
                      <a:pt x="171" y="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816" name="Freeform 143"/>
              <p:cNvSpPr>
                <a:spLocks/>
              </p:cNvSpPr>
              <p:nvPr/>
            </p:nvSpPr>
            <p:spPr bwMode="auto">
              <a:xfrm>
                <a:off x="4566" y="2914"/>
                <a:ext cx="176" cy="16"/>
              </a:xfrm>
              <a:custGeom>
                <a:avLst/>
                <a:gdLst>
                  <a:gd name="T0" fmla="*/ 176 w 176"/>
                  <a:gd name="T1" fmla="*/ 8 h 16"/>
                  <a:gd name="T2" fmla="*/ 176 w 176"/>
                  <a:gd name="T3" fmla="*/ 0 h 16"/>
                  <a:gd name="T4" fmla="*/ 0 w 176"/>
                  <a:gd name="T5" fmla="*/ 0 h 16"/>
                  <a:gd name="T6" fmla="*/ 0 w 176"/>
                  <a:gd name="T7" fmla="*/ 16 h 16"/>
                  <a:gd name="T8" fmla="*/ 176 w 176"/>
                  <a:gd name="T9" fmla="*/ 16 h 16"/>
                  <a:gd name="T10" fmla="*/ 176 w 176"/>
                  <a:gd name="T11" fmla="*/ 8 h 1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76" h="16">
                    <a:moveTo>
                      <a:pt x="176" y="8"/>
                    </a:moveTo>
                    <a:lnTo>
                      <a:pt x="176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6" y="16"/>
                    </a:lnTo>
                    <a:lnTo>
                      <a:pt x="176" y="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817" name="Freeform 144"/>
              <p:cNvSpPr>
                <a:spLocks/>
              </p:cNvSpPr>
              <p:nvPr/>
            </p:nvSpPr>
            <p:spPr bwMode="auto">
              <a:xfrm>
                <a:off x="4566" y="3026"/>
                <a:ext cx="176" cy="16"/>
              </a:xfrm>
              <a:custGeom>
                <a:avLst/>
                <a:gdLst>
                  <a:gd name="T0" fmla="*/ 176 w 176"/>
                  <a:gd name="T1" fmla="*/ 8 h 16"/>
                  <a:gd name="T2" fmla="*/ 176 w 176"/>
                  <a:gd name="T3" fmla="*/ 0 h 16"/>
                  <a:gd name="T4" fmla="*/ 0 w 176"/>
                  <a:gd name="T5" fmla="*/ 0 h 16"/>
                  <a:gd name="T6" fmla="*/ 0 w 176"/>
                  <a:gd name="T7" fmla="*/ 16 h 16"/>
                  <a:gd name="T8" fmla="*/ 176 w 176"/>
                  <a:gd name="T9" fmla="*/ 16 h 16"/>
                  <a:gd name="T10" fmla="*/ 176 w 176"/>
                  <a:gd name="T11" fmla="*/ 8 h 1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76" h="16">
                    <a:moveTo>
                      <a:pt x="176" y="8"/>
                    </a:moveTo>
                    <a:lnTo>
                      <a:pt x="176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6" y="16"/>
                    </a:lnTo>
                    <a:lnTo>
                      <a:pt x="176" y="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818" name="Freeform 145"/>
              <p:cNvSpPr>
                <a:spLocks/>
              </p:cNvSpPr>
              <p:nvPr/>
            </p:nvSpPr>
            <p:spPr bwMode="auto">
              <a:xfrm>
                <a:off x="4644" y="2835"/>
                <a:ext cx="15" cy="302"/>
              </a:xfrm>
              <a:custGeom>
                <a:avLst/>
                <a:gdLst>
                  <a:gd name="T0" fmla="*/ 7 w 15"/>
                  <a:gd name="T1" fmla="*/ 302 h 302"/>
                  <a:gd name="T2" fmla="*/ 15 w 15"/>
                  <a:gd name="T3" fmla="*/ 302 h 302"/>
                  <a:gd name="T4" fmla="*/ 15 w 15"/>
                  <a:gd name="T5" fmla="*/ 0 h 302"/>
                  <a:gd name="T6" fmla="*/ 0 w 15"/>
                  <a:gd name="T7" fmla="*/ 0 h 302"/>
                  <a:gd name="T8" fmla="*/ 0 w 15"/>
                  <a:gd name="T9" fmla="*/ 302 h 302"/>
                  <a:gd name="T10" fmla="*/ 7 w 15"/>
                  <a:gd name="T11" fmla="*/ 302 h 30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5" h="302">
                    <a:moveTo>
                      <a:pt x="7" y="302"/>
                    </a:moveTo>
                    <a:lnTo>
                      <a:pt x="15" y="302"/>
                    </a:lnTo>
                    <a:lnTo>
                      <a:pt x="15" y="0"/>
                    </a:lnTo>
                    <a:lnTo>
                      <a:pt x="0" y="0"/>
                    </a:lnTo>
                    <a:lnTo>
                      <a:pt x="0" y="302"/>
                    </a:lnTo>
                    <a:lnTo>
                      <a:pt x="7" y="30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819" name="Freeform 146"/>
              <p:cNvSpPr>
                <a:spLocks/>
              </p:cNvSpPr>
              <p:nvPr/>
            </p:nvSpPr>
            <p:spPr bwMode="auto">
              <a:xfrm>
                <a:off x="5239" y="2822"/>
                <a:ext cx="16" cy="320"/>
              </a:xfrm>
              <a:custGeom>
                <a:avLst/>
                <a:gdLst>
                  <a:gd name="T0" fmla="*/ 8 w 16"/>
                  <a:gd name="T1" fmla="*/ 16 h 320"/>
                  <a:gd name="T2" fmla="*/ 0 w 16"/>
                  <a:gd name="T3" fmla="*/ 8 h 320"/>
                  <a:gd name="T4" fmla="*/ 0 w 16"/>
                  <a:gd name="T5" fmla="*/ 320 h 320"/>
                  <a:gd name="T6" fmla="*/ 16 w 16"/>
                  <a:gd name="T7" fmla="*/ 320 h 320"/>
                  <a:gd name="T8" fmla="*/ 16 w 16"/>
                  <a:gd name="T9" fmla="*/ 8 h 320"/>
                  <a:gd name="T10" fmla="*/ 8 w 16"/>
                  <a:gd name="T11" fmla="*/ 0 h 320"/>
                  <a:gd name="T12" fmla="*/ 16 w 16"/>
                  <a:gd name="T13" fmla="*/ 8 h 320"/>
                  <a:gd name="T14" fmla="*/ 16 w 16"/>
                  <a:gd name="T15" fmla="*/ 0 h 320"/>
                  <a:gd name="T16" fmla="*/ 8 w 16"/>
                  <a:gd name="T17" fmla="*/ 0 h 320"/>
                  <a:gd name="T18" fmla="*/ 8 w 16"/>
                  <a:gd name="T19" fmla="*/ 16 h 32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6" h="320">
                    <a:moveTo>
                      <a:pt x="8" y="16"/>
                    </a:moveTo>
                    <a:lnTo>
                      <a:pt x="0" y="8"/>
                    </a:lnTo>
                    <a:lnTo>
                      <a:pt x="0" y="320"/>
                    </a:lnTo>
                    <a:lnTo>
                      <a:pt x="16" y="320"/>
                    </a:lnTo>
                    <a:lnTo>
                      <a:pt x="16" y="8"/>
                    </a:lnTo>
                    <a:lnTo>
                      <a:pt x="8" y="0"/>
                    </a:lnTo>
                    <a:lnTo>
                      <a:pt x="16" y="8"/>
                    </a:lnTo>
                    <a:lnTo>
                      <a:pt x="16" y="0"/>
                    </a:lnTo>
                    <a:lnTo>
                      <a:pt x="8" y="0"/>
                    </a:lnTo>
                    <a:lnTo>
                      <a:pt x="8" y="1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820" name="Freeform 147"/>
              <p:cNvSpPr>
                <a:spLocks/>
              </p:cNvSpPr>
              <p:nvPr/>
            </p:nvSpPr>
            <p:spPr bwMode="auto">
              <a:xfrm>
                <a:off x="5060" y="2822"/>
                <a:ext cx="187" cy="16"/>
              </a:xfrm>
              <a:custGeom>
                <a:avLst/>
                <a:gdLst>
                  <a:gd name="T0" fmla="*/ 16 w 187"/>
                  <a:gd name="T1" fmla="*/ 8 h 16"/>
                  <a:gd name="T2" fmla="*/ 8 w 187"/>
                  <a:gd name="T3" fmla="*/ 16 h 16"/>
                  <a:gd name="T4" fmla="*/ 187 w 187"/>
                  <a:gd name="T5" fmla="*/ 16 h 16"/>
                  <a:gd name="T6" fmla="*/ 187 w 187"/>
                  <a:gd name="T7" fmla="*/ 0 h 16"/>
                  <a:gd name="T8" fmla="*/ 8 w 187"/>
                  <a:gd name="T9" fmla="*/ 0 h 16"/>
                  <a:gd name="T10" fmla="*/ 0 w 187"/>
                  <a:gd name="T11" fmla="*/ 8 h 16"/>
                  <a:gd name="T12" fmla="*/ 8 w 187"/>
                  <a:gd name="T13" fmla="*/ 0 h 16"/>
                  <a:gd name="T14" fmla="*/ 0 w 187"/>
                  <a:gd name="T15" fmla="*/ 0 h 16"/>
                  <a:gd name="T16" fmla="*/ 0 w 187"/>
                  <a:gd name="T17" fmla="*/ 8 h 16"/>
                  <a:gd name="T18" fmla="*/ 16 w 187"/>
                  <a:gd name="T19" fmla="*/ 8 h 1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87" h="16">
                    <a:moveTo>
                      <a:pt x="16" y="8"/>
                    </a:moveTo>
                    <a:lnTo>
                      <a:pt x="8" y="16"/>
                    </a:lnTo>
                    <a:lnTo>
                      <a:pt x="187" y="16"/>
                    </a:lnTo>
                    <a:lnTo>
                      <a:pt x="187" y="0"/>
                    </a:lnTo>
                    <a:lnTo>
                      <a:pt x="8" y="0"/>
                    </a:lnTo>
                    <a:lnTo>
                      <a:pt x="0" y="8"/>
                    </a:lnTo>
                    <a:lnTo>
                      <a:pt x="8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16" y="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821" name="Freeform 148"/>
              <p:cNvSpPr>
                <a:spLocks/>
              </p:cNvSpPr>
              <p:nvPr/>
            </p:nvSpPr>
            <p:spPr bwMode="auto">
              <a:xfrm>
                <a:off x="5060" y="2830"/>
                <a:ext cx="16" cy="320"/>
              </a:xfrm>
              <a:custGeom>
                <a:avLst/>
                <a:gdLst>
                  <a:gd name="T0" fmla="*/ 8 w 16"/>
                  <a:gd name="T1" fmla="*/ 304 h 320"/>
                  <a:gd name="T2" fmla="*/ 16 w 16"/>
                  <a:gd name="T3" fmla="*/ 312 h 320"/>
                  <a:gd name="T4" fmla="*/ 16 w 16"/>
                  <a:gd name="T5" fmla="*/ 0 h 320"/>
                  <a:gd name="T6" fmla="*/ 0 w 16"/>
                  <a:gd name="T7" fmla="*/ 0 h 320"/>
                  <a:gd name="T8" fmla="*/ 0 w 16"/>
                  <a:gd name="T9" fmla="*/ 312 h 320"/>
                  <a:gd name="T10" fmla="*/ 8 w 16"/>
                  <a:gd name="T11" fmla="*/ 320 h 320"/>
                  <a:gd name="T12" fmla="*/ 0 w 16"/>
                  <a:gd name="T13" fmla="*/ 312 h 320"/>
                  <a:gd name="T14" fmla="*/ 0 w 16"/>
                  <a:gd name="T15" fmla="*/ 320 h 320"/>
                  <a:gd name="T16" fmla="*/ 8 w 16"/>
                  <a:gd name="T17" fmla="*/ 320 h 320"/>
                  <a:gd name="T18" fmla="*/ 8 w 16"/>
                  <a:gd name="T19" fmla="*/ 304 h 32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6" h="320">
                    <a:moveTo>
                      <a:pt x="8" y="304"/>
                    </a:moveTo>
                    <a:lnTo>
                      <a:pt x="16" y="312"/>
                    </a:lnTo>
                    <a:lnTo>
                      <a:pt x="16" y="0"/>
                    </a:lnTo>
                    <a:lnTo>
                      <a:pt x="0" y="0"/>
                    </a:lnTo>
                    <a:lnTo>
                      <a:pt x="0" y="312"/>
                    </a:lnTo>
                    <a:lnTo>
                      <a:pt x="8" y="320"/>
                    </a:lnTo>
                    <a:lnTo>
                      <a:pt x="0" y="312"/>
                    </a:lnTo>
                    <a:lnTo>
                      <a:pt x="0" y="320"/>
                    </a:lnTo>
                    <a:lnTo>
                      <a:pt x="8" y="320"/>
                    </a:lnTo>
                    <a:lnTo>
                      <a:pt x="8" y="30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822" name="Freeform 149"/>
              <p:cNvSpPr>
                <a:spLocks/>
              </p:cNvSpPr>
              <p:nvPr/>
            </p:nvSpPr>
            <p:spPr bwMode="auto">
              <a:xfrm>
                <a:off x="5068" y="3134"/>
                <a:ext cx="187" cy="16"/>
              </a:xfrm>
              <a:custGeom>
                <a:avLst/>
                <a:gdLst>
                  <a:gd name="T0" fmla="*/ 171 w 187"/>
                  <a:gd name="T1" fmla="*/ 8 h 16"/>
                  <a:gd name="T2" fmla="*/ 179 w 187"/>
                  <a:gd name="T3" fmla="*/ 0 h 16"/>
                  <a:gd name="T4" fmla="*/ 0 w 187"/>
                  <a:gd name="T5" fmla="*/ 0 h 16"/>
                  <a:gd name="T6" fmla="*/ 0 w 187"/>
                  <a:gd name="T7" fmla="*/ 16 h 16"/>
                  <a:gd name="T8" fmla="*/ 179 w 187"/>
                  <a:gd name="T9" fmla="*/ 16 h 16"/>
                  <a:gd name="T10" fmla="*/ 187 w 187"/>
                  <a:gd name="T11" fmla="*/ 8 h 16"/>
                  <a:gd name="T12" fmla="*/ 179 w 187"/>
                  <a:gd name="T13" fmla="*/ 16 h 16"/>
                  <a:gd name="T14" fmla="*/ 187 w 187"/>
                  <a:gd name="T15" fmla="*/ 16 h 16"/>
                  <a:gd name="T16" fmla="*/ 187 w 187"/>
                  <a:gd name="T17" fmla="*/ 8 h 16"/>
                  <a:gd name="T18" fmla="*/ 171 w 187"/>
                  <a:gd name="T19" fmla="*/ 8 h 1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87" h="16">
                    <a:moveTo>
                      <a:pt x="171" y="8"/>
                    </a:moveTo>
                    <a:lnTo>
                      <a:pt x="179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9" y="16"/>
                    </a:lnTo>
                    <a:lnTo>
                      <a:pt x="187" y="8"/>
                    </a:lnTo>
                    <a:lnTo>
                      <a:pt x="179" y="16"/>
                    </a:lnTo>
                    <a:lnTo>
                      <a:pt x="187" y="16"/>
                    </a:lnTo>
                    <a:lnTo>
                      <a:pt x="187" y="8"/>
                    </a:lnTo>
                    <a:lnTo>
                      <a:pt x="171" y="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823" name="Freeform 150"/>
              <p:cNvSpPr>
                <a:spLocks/>
              </p:cNvSpPr>
              <p:nvPr/>
            </p:nvSpPr>
            <p:spPr bwMode="auto">
              <a:xfrm>
                <a:off x="5069" y="2914"/>
                <a:ext cx="175" cy="16"/>
              </a:xfrm>
              <a:custGeom>
                <a:avLst/>
                <a:gdLst>
                  <a:gd name="T0" fmla="*/ 175 w 175"/>
                  <a:gd name="T1" fmla="*/ 8 h 16"/>
                  <a:gd name="T2" fmla="*/ 175 w 175"/>
                  <a:gd name="T3" fmla="*/ 0 h 16"/>
                  <a:gd name="T4" fmla="*/ 0 w 175"/>
                  <a:gd name="T5" fmla="*/ 0 h 16"/>
                  <a:gd name="T6" fmla="*/ 0 w 175"/>
                  <a:gd name="T7" fmla="*/ 16 h 16"/>
                  <a:gd name="T8" fmla="*/ 175 w 175"/>
                  <a:gd name="T9" fmla="*/ 16 h 16"/>
                  <a:gd name="T10" fmla="*/ 175 w 175"/>
                  <a:gd name="T11" fmla="*/ 8 h 1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75" h="16">
                    <a:moveTo>
                      <a:pt x="175" y="8"/>
                    </a:moveTo>
                    <a:lnTo>
                      <a:pt x="175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5" y="16"/>
                    </a:lnTo>
                    <a:lnTo>
                      <a:pt x="175" y="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824" name="Freeform 151"/>
              <p:cNvSpPr>
                <a:spLocks/>
              </p:cNvSpPr>
              <p:nvPr/>
            </p:nvSpPr>
            <p:spPr bwMode="auto">
              <a:xfrm>
                <a:off x="5069" y="3026"/>
                <a:ext cx="175" cy="16"/>
              </a:xfrm>
              <a:custGeom>
                <a:avLst/>
                <a:gdLst>
                  <a:gd name="T0" fmla="*/ 175 w 175"/>
                  <a:gd name="T1" fmla="*/ 8 h 16"/>
                  <a:gd name="T2" fmla="*/ 175 w 175"/>
                  <a:gd name="T3" fmla="*/ 0 h 16"/>
                  <a:gd name="T4" fmla="*/ 0 w 175"/>
                  <a:gd name="T5" fmla="*/ 0 h 16"/>
                  <a:gd name="T6" fmla="*/ 0 w 175"/>
                  <a:gd name="T7" fmla="*/ 16 h 16"/>
                  <a:gd name="T8" fmla="*/ 175 w 175"/>
                  <a:gd name="T9" fmla="*/ 16 h 16"/>
                  <a:gd name="T10" fmla="*/ 175 w 175"/>
                  <a:gd name="T11" fmla="*/ 8 h 1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75" h="16">
                    <a:moveTo>
                      <a:pt x="175" y="8"/>
                    </a:moveTo>
                    <a:lnTo>
                      <a:pt x="175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5" y="16"/>
                    </a:lnTo>
                    <a:lnTo>
                      <a:pt x="175" y="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825" name="Freeform 152"/>
              <p:cNvSpPr>
                <a:spLocks/>
              </p:cNvSpPr>
              <p:nvPr/>
            </p:nvSpPr>
            <p:spPr bwMode="auto">
              <a:xfrm>
                <a:off x="5147" y="2835"/>
                <a:ext cx="16" cy="302"/>
              </a:xfrm>
              <a:custGeom>
                <a:avLst/>
                <a:gdLst>
                  <a:gd name="T0" fmla="*/ 8 w 16"/>
                  <a:gd name="T1" fmla="*/ 302 h 302"/>
                  <a:gd name="T2" fmla="*/ 16 w 16"/>
                  <a:gd name="T3" fmla="*/ 302 h 302"/>
                  <a:gd name="T4" fmla="*/ 16 w 16"/>
                  <a:gd name="T5" fmla="*/ 0 h 302"/>
                  <a:gd name="T6" fmla="*/ 0 w 16"/>
                  <a:gd name="T7" fmla="*/ 0 h 302"/>
                  <a:gd name="T8" fmla="*/ 0 w 16"/>
                  <a:gd name="T9" fmla="*/ 302 h 302"/>
                  <a:gd name="T10" fmla="*/ 8 w 16"/>
                  <a:gd name="T11" fmla="*/ 302 h 30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6" h="302">
                    <a:moveTo>
                      <a:pt x="8" y="302"/>
                    </a:moveTo>
                    <a:lnTo>
                      <a:pt x="16" y="302"/>
                    </a:lnTo>
                    <a:lnTo>
                      <a:pt x="16" y="0"/>
                    </a:lnTo>
                    <a:lnTo>
                      <a:pt x="0" y="0"/>
                    </a:lnTo>
                    <a:lnTo>
                      <a:pt x="0" y="302"/>
                    </a:lnTo>
                    <a:lnTo>
                      <a:pt x="8" y="30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826" name="Freeform 153"/>
              <p:cNvSpPr>
                <a:spLocks/>
              </p:cNvSpPr>
              <p:nvPr/>
            </p:nvSpPr>
            <p:spPr bwMode="auto">
              <a:xfrm>
                <a:off x="4849" y="2236"/>
                <a:ext cx="103" cy="112"/>
              </a:xfrm>
              <a:custGeom>
                <a:avLst/>
                <a:gdLst>
                  <a:gd name="T0" fmla="*/ 59 w 103"/>
                  <a:gd name="T1" fmla="*/ 112 h 112"/>
                  <a:gd name="T2" fmla="*/ 76 w 103"/>
                  <a:gd name="T3" fmla="*/ 112 h 112"/>
                  <a:gd name="T4" fmla="*/ 89 w 103"/>
                  <a:gd name="T5" fmla="*/ 109 h 112"/>
                  <a:gd name="T6" fmla="*/ 99 w 103"/>
                  <a:gd name="T7" fmla="*/ 107 h 112"/>
                  <a:gd name="T8" fmla="*/ 102 w 103"/>
                  <a:gd name="T9" fmla="*/ 104 h 112"/>
                  <a:gd name="T10" fmla="*/ 103 w 103"/>
                  <a:gd name="T11" fmla="*/ 103 h 112"/>
                  <a:gd name="T12" fmla="*/ 103 w 103"/>
                  <a:gd name="T13" fmla="*/ 98 h 112"/>
                  <a:gd name="T14" fmla="*/ 100 w 103"/>
                  <a:gd name="T15" fmla="*/ 88 h 112"/>
                  <a:gd name="T16" fmla="*/ 97 w 103"/>
                  <a:gd name="T17" fmla="*/ 79 h 112"/>
                  <a:gd name="T18" fmla="*/ 95 w 103"/>
                  <a:gd name="T19" fmla="*/ 73 h 112"/>
                  <a:gd name="T20" fmla="*/ 95 w 103"/>
                  <a:gd name="T21" fmla="*/ 68 h 112"/>
                  <a:gd name="T22" fmla="*/ 94 w 103"/>
                  <a:gd name="T23" fmla="*/ 66 h 112"/>
                  <a:gd name="T24" fmla="*/ 92 w 103"/>
                  <a:gd name="T25" fmla="*/ 60 h 112"/>
                  <a:gd name="T26" fmla="*/ 91 w 103"/>
                  <a:gd name="T27" fmla="*/ 50 h 112"/>
                  <a:gd name="T28" fmla="*/ 91 w 103"/>
                  <a:gd name="T29" fmla="*/ 42 h 112"/>
                  <a:gd name="T30" fmla="*/ 91 w 103"/>
                  <a:gd name="T31" fmla="*/ 41 h 112"/>
                  <a:gd name="T32" fmla="*/ 89 w 103"/>
                  <a:gd name="T33" fmla="*/ 33 h 112"/>
                  <a:gd name="T34" fmla="*/ 89 w 103"/>
                  <a:gd name="T35" fmla="*/ 22 h 112"/>
                  <a:gd name="T36" fmla="*/ 87 w 103"/>
                  <a:gd name="T37" fmla="*/ 9 h 112"/>
                  <a:gd name="T38" fmla="*/ 75 w 103"/>
                  <a:gd name="T39" fmla="*/ 1 h 112"/>
                  <a:gd name="T40" fmla="*/ 59 w 103"/>
                  <a:gd name="T41" fmla="*/ 0 h 112"/>
                  <a:gd name="T42" fmla="*/ 45 w 103"/>
                  <a:gd name="T43" fmla="*/ 3 h 112"/>
                  <a:gd name="T44" fmla="*/ 38 w 103"/>
                  <a:gd name="T45" fmla="*/ 14 h 112"/>
                  <a:gd name="T46" fmla="*/ 34 w 103"/>
                  <a:gd name="T47" fmla="*/ 25 h 112"/>
                  <a:gd name="T48" fmla="*/ 30 w 103"/>
                  <a:gd name="T49" fmla="*/ 31 h 112"/>
                  <a:gd name="T50" fmla="*/ 30 w 103"/>
                  <a:gd name="T51" fmla="*/ 33 h 112"/>
                  <a:gd name="T52" fmla="*/ 27 w 103"/>
                  <a:gd name="T53" fmla="*/ 39 h 112"/>
                  <a:gd name="T54" fmla="*/ 23 w 103"/>
                  <a:gd name="T55" fmla="*/ 49 h 112"/>
                  <a:gd name="T56" fmla="*/ 19 w 103"/>
                  <a:gd name="T57" fmla="*/ 54 h 112"/>
                  <a:gd name="T58" fmla="*/ 19 w 103"/>
                  <a:gd name="T59" fmla="*/ 55 h 112"/>
                  <a:gd name="T60" fmla="*/ 16 w 103"/>
                  <a:gd name="T61" fmla="*/ 58 h 112"/>
                  <a:gd name="T62" fmla="*/ 11 w 103"/>
                  <a:gd name="T63" fmla="*/ 63 h 112"/>
                  <a:gd name="T64" fmla="*/ 5 w 103"/>
                  <a:gd name="T65" fmla="*/ 73 h 112"/>
                  <a:gd name="T66" fmla="*/ 0 w 103"/>
                  <a:gd name="T67" fmla="*/ 82 h 112"/>
                  <a:gd name="T68" fmla="*/ 0 w 103"/>
                  <a:gd name="T69" fmla="*/ 87 h 112"/>
                  <a:gd name="T70" fmla="*/ 0 w 103"/>
                  <a:gd name="T71" fmla="*/ 88 h 112"/>
                  <a:gd name="T72" fmla="*/ 7 w 103"/>
                  <a:gd name="T73" fmla="*/ 93 h 112"/>
                  <a:gd name="T74" fmla="*/ 29 w 103"/>
                  <a:gd name="T75" fmla="*/ 106 h 112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0" t="0" r="r" b="b"/>
                <a:pathLst>
                  <a:path w="103" h="112">
                    <a:moveTo>
                      <a:pt x="48" y="110"/>
                    </a:moveTo>
                    <a:lnTo>
                      <a:pt x="59" y="112"/>
                    </a:lnTo>
                    <a:lnTo>
                      <a:pt x="68" y="112"/>
                    </a:lnTo>
                    <a:lnTo>
                      <a:pt x="76" y="112"/>
                    </a:lnTo>
                    <a:lnTo>
                      <a:pt x="84" y="110"/>
                    </a:lnTo>
                    <a:lnTo>
                      <a:pt x="89" y="109"/>
                    </a:lnTo>
                    <a:lnTo>
                      <a:pt x="94" y="107"/>
                    </a:lnTo>
                    <a:lnTo>
                      <a:pt x="99" y="107"/>
                    </a:lnTo>
                    <a:lnTo>
                      <a:pt x="100" y="106"/>
                    </a:lnTo>
                    <a:lnTo>
                      <a:pt x="102" y="104"/>
                    </a:lnTo>
                    <a:lnTo>
                      <a:pt x="102" y="103"/>
                    </a:lnTo>
                    <a:lnTo>
                      <a:pt x="103" y="103"/>
                    </a:lnTo>
                    <a:lnTo>
                      <a:pt x="103" y="101"/>
                    </a:lnTo>
                    <a:lnTo>
                      <a:pt x="103" y="98"/>
                    </a:lnTo>
                    <a:lnTo>
                      <a:pt x="103" y="93"/>
                    </a:lnTo>
                    <a:lnTo>
                      <a:pt x="100" y="88"/>
                    </a:lnTo>
                    <a:lnTo>
                      <a:pt x="99" y="82"/>
                    </a:lnTo>
                    <a:lnTo>
                      <a:pt x="97" y="79"/>
                    </a:lnTo>
                    <a:lnTo>
                      <a:pt x="97" y="76"/>
                    </a:lnTo>
                    <a:lnTo>
                      <a:pt x="95" y="73"/>
                    </a:lnTo>
                    <a:lnTo>
                      <a:pt x="95" y="69"/>
                    </a:lnTo>
                    <a:lnTo>
                      <a:pt x="95" y="68"/>
                    </a:lnTo>
                    <a:lnTo>
                      <a:pt x="94" y="66"/>
                    </a:lnTo>
                    <a:lnTo>
                      <a:pt x="92" y="60"/>
                    </a:lnTo>
                    <a:lnTo>
                      <a:pt x="92" y="55"/>
                    </a:lnTo>
                    <a:lnTo>
                      <a:pt x="91" y="50"/>
                    </a:lnTo>
                    <a:lnTo>
                      <a:pt x="91" y="44"/>
                    </a:lnTo>
                    <a:lnTo>
                      <a:pt x="91" y="42"/>
                    </a:lnTo>
                    <a:lnTo>
                      <a:pt x="91" y="41"/>
                    </a:lnTo>
                    <a:lnTo>
                      <a:pt x="89" y="33"/>
                    </a:lnTo>
                    <a:lnTo>
                      <a:pt x="89" y="27"/>
                    </a:lnTo>
                    <a:lnTo>
                      <a:pt x="89" y="22"/>
                    </a:lnTo>
                    <a:lnTo>
                      <a:pt x="89" y="17"/>
                    </a:lnTo>
                    <a:lnTo>
                      <a:pt x="87" y="9"/>
                    </a:lnTo>
                    <a:lnTo>
                      <a:pt x="83" y="5"/>
                    </a:lnTo>
                    <a:lnTo>
                      <a:pt x="75" y="1"/>
                    </a:lnTo>
                    <a:lnTo>
                      <a:pt x="67" y="0"/>
                    </a:lnTo>
                    <a:lnTo>
                      <a:pt x="59" y="0"/>
                    </a:lnTo>
                    <a:lnTo>
                      <a:pt x="51" y="0"/>
                    </a:lnTo>
                    <a:lnTo>
                      <a:pt x="45" y="3"/>
                    </a:lnTo>
                    <a:lnTo>
                      <a:pt x="40" y="9"/>
                    </a:lnTo>
                    <a:lnTo>
                      <a:pt x="38" y="14"/>
                    </a:lnTo>
                    <a:lnTo>
                      <a:pt x="37" y="19"/>
                    </a:lnTo>
                    <a:lnTo>
                      <a:pt x="34" y="25"/>
                    </a:lnTo>
                    <a:lnTo>
                      <a:pt x="30" y="31"/>
                    </a:lnTo>
                    <a:lnTo>
                      <a:pt x="30" y="33"/>
                    </a:lnTo>
                    <a:lnTo>
                      <a:pt x="30" y="35"/>
                    </a:lnTo>
                    <a:lnTo>
                      <a:pt x="27" y="39"/>
                    </a:lnTo>
                    <a:lnTo>
                      <a:pt x="26" y="44"/>
                    </a:lnTo>
                    <a:lnTo>
                      <a:pt x="23" y="49"/>
                    </a:lnTo>
                    <a:lnTo>
                      <a:pt x="19" y="54"/>
                    </a:lnTo>
                    <a:lnTo>
                      <a:pt x="19" y="55"/>
                    </a:lnTo>
                    <a:lnTo>
                      <a:pt x="18" y="55"/>
                    </a:lnTo>
                    <a:lnTo>
                      <a:pt x="16" y="58"/>
                    </a:lnTo>
                    <a:lnTo>
                      <a:pt x="15" y="61"/>
                    </a:lnTo>
                    <a:lnTo>
                      <a:pt x="11" y="63"/>
                    </a:lnTo>
                    <a:lnTo>
                      <a:pt x="10" y="66"/>
                    </a:lnTo>
                    <a:lnTo>
                      <a:pt x="5" y="73"/>
                    </a:lnTo>
                    <a:lnTo>
                      <a:pt x="2" y="77"/>
                    </a:lnTo>
                    <a:lnTo>
                      <a:pt x="0" y="82"/>
                    </a:lnTo>
                    <a:lnTo>
                      <a:pt x="0" y="85"/>
                    </a:lnTo>
                    <a:lnTo>
                      <a:pt x="0" y="87"/>
                    </a:lnTo>
                    <a:lnTo>
                      <a:pt x="0" y="88"/>
                    </a:lnTo>
                    <a:lnTo>
                      <a:pt x="2" y="88"/>
                    </a:lnTo>
                    <a:lnTo>
                      <a:pt x="7" y="93"/>
                    </a:lnTo>
                    <a:lnTo>
                      <a:pt x="15" y="99"/>
                    </a:lnTo>
                    <a:lnTo>
                      <a:pt x="29" y="106"/>
                    </a:lnTo>
                    <a:lnTo>
                      <a:pt x="48" y="1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827" name="Freeform 154"/>
              <p:cNvSpPr>
                <a:spLocks/>
              </p:cNvSpPr>
              <p:nvPr/>
            </p:nvSpPr>
            <p:spPr bwMode="auto">
              <a:xfrm>
                <a:off x="4849" y="2315"/>
                <a:ext cx="103" cy="28"/>
              </a:xfrm>
              <a:custGeom>
                <a:avLst/>
                <a:gdLst>
                  <a:gd name="T0" fmla="*/ 40 w 103"/>
                  <a:gd name="T1" fmla="*/ 3 h 28"/>
                  <a:gd name="T2" fmla="*/ 49 w 103"/>
                  <a:gd name="T3" fmla="*/ 5 h 28"/>
                  <a:gd name="T4" fmla="*/ 59 w 103"/>
                  <a:gd name="T5" fmla="*/ 6 h 28"/>
                  <a:gd name="T6" fmla="*/ 67 w 103"/>
                  <a:gd name="T7" fmla="*/ 8 h 28"/>
                  <a:gd name="T8" fmla="*/ 75 w 103"/>
                  <a:gd name="T9" fmla="*/ 11 h 28"/>
                  <a:gd name="T10" fmla="*/ 83 w 103"/>
                  <a:gd name="T11" fmla="*/ 14 h 28"/>
                  <a:gd name="T12" fmla="*/ 89 w 103"/>
                  <a:gd name="T13" fmla="*/ 17 h 28"/>
                  <a:gd name="T14" fmla="*/ 95 w 103"/>
                  <a:gd name="T15" fmla="*/ 22 h 28"/>
                  <a:gd name="T16" fmla="*/ 100 w 103"/>
                  <a:gd name="T17" fmla="*/ 27 h 28"/>
                  <a:gd name="T18" fmla="*/ 102 w 103"/>
                  <a:gd name="T19" fmla="*/ 25 h 28"/>
                  <a:gd name="T20" fmla="*/ 102 w 103"/>
                  <a:gd name="T21" fmla="*/ 24 h 28"/>
                  <a:gd name="T22" fmla="*/ 103 w 103"/>
                  <a:gd name="T23" fmla="*/ 24 h 28"/>
                  <a:gd name="T24" fmla="*/ 103 w 103"/>
                  <a:gd name="T25" fmla="*/ 22 h 28"/>
                  <a:gd name="T26" fmla="*/ 94 w 103"/>
                  <a:gd name="T27" fmla="*/ 14 h 28"/>
                  <a:gd name="T28" fmla="*/ 81 w 103"/>
                  <a:gd name="T29" fmla="*/ 9 h 28"/>
                  <a:gd name="T30" fmla="*/ 68 w 103"/>
                  <a:gd name="T31" fmla="*/ 5 h 28"/>
                  <a:gd name="T32" fmla="*/ 53 w 103"/>
                  <a:gd name="T33" fmla="*/ 1 h 28"/>
                  <a:gd name="T34" fmla="*/ 38 w 103"/>
                  <a:gd name="T35" fmla="*/ 0 h 28"/>
                  <a:gd name="T36" fmla="*/ 24 w 103"/>
                  <a:gd name="T37" fmla="*/ 0 h 28"/>
                  <a:gd name="T38" fmla="*/ 11 w 103"/>
                  <a:gd name="T39" fmla="*/ 1 h 28"/>
                  <a:gd name="T40" fmla="*/ 0 w 103"/>
                  <a:gd name="T41" fmla="*/ 6 h 28"/>
                  <a:gd name="T42" fmla="*/ 0 w 103"/>
                  <a:gd name="T43" fmla="*/ 8 h 28"/>
                  <a:gd name="T44" fmla="*/ 0 w 103"/>
                  <a:gd name="T45" fmla="*/ 8 h 28"/>
                  <a:gd name="T46" fmla="*/ 0 w 103"/>
                  <a:gd name="T47" fmla="*/ 9 h 28"/>
                  <a:gd name="T48" fmla="*/ 2 w 103"/>
                  <a:gd name="T49" fmla="*/ 9 h 28"/>
                  <a:gd name="T50" fmla="*/ 10 w 103"/>
                  <a:gd name="T51" fmla="*/ 6 h 28"/>
                  <a:gd name="T52" fmla="*/ 18 w 103"/>
                  <a:gd name="T53" fmla="*/ 5 h 28"/>
                  <a:gd name="T54" fmla="*/ 27 w 103"/>
                  <a:gd name="T55" fmla="*/ 3 h 28"/>
                  <a:gd name="T56" fmla="*/ 37 w 103"/>
                  <a:gd name="T57" fmla="*/ 3 h 28"/>
                  <a:gd name="T58" fmla="*/ 35 w 103"/>
                  <a:gd name="T59" fmla="*/ 5 h 28"/>
                  <a:gd name="T60" fmla="*/ 35 w 103"/>
                  <a:gd name="T61" fmla="*/ 6 h 28"/>
                  <a:gd name="T62" fmla="*/ 35 w 103"/>
                  <a:gd name="T63" fmla="*/ 8 h 28"/>
                  <a:gd name="T64" fmla="*/ 34 w 103"/>
                  <a:gd name="T65" fmla="*/ 9 h 28"/>
                  <a:gd name="T66" fmla="*/ 30 w 103"/>
                  <a:gd name="T67" fmla="*/ 9 h 28"/>
                  <a:gd name="T68" fmla="*/ 27 w 103"/>
                  <a:gd name="T69" fmla="*/ 11 h 28"/>
                  <a:gd name="T70" fmla="*/ 26 w 103"/>
                  <a:gd name="T71" fmla="*/ 14 h 28"/>
                  <a:gd name="T72" fmla="*/ 24 w 103"/>
                  <a:gd name="T73" fmla="*/ 16 h 28"/>
                  <a:gd name="T74" fmla="*/ 24 w 103"/>
                  <a:gd name="T75" fmla="*/ 17 h 28"/>
                  <a:gd name="T76" fmla="*/ 24 w 103"/>
                  <a:gd name="T77" fmla="*/ 20 h 28"/>
                  <a:gd name="T78" fmla="*/ 24 w 103"/>
                  <a:gd name="T79" fmla="*/ 24 h 28"/>
                  <a:gd name="T80" fmla="*/ 26 w 103"/>
                  <a:gd name="T81" fmla="*/ 27 h 28"/>
                  <a:gd name="T82" fmla="*/ 27 w 103"/>
                  <a:gd name="T83" fmla="*/ 27 h 28"/>
                  <a:gd name="T84" fmla="*/ 27 w 103"/>
                  <a:gd name="T85" fmla="*/ 27 h 28"/>
                  <a:gd name="T86" fmla="*/ 27 w 103"/>
                  <a:gd name="T87" fmla="*/ 27 h 28"/>
                  <a:gd name="T88" fmla="*/ 29 w 103"/>
                  <a:gd name="T89" fmla="*/ 27 h 28"/>
                  <a:gd name="T90" fmla="*/ 29 w 103"/>
                  <a:gd name="T91" fmla="*/ 28 h 28"/>
                  <a:gd name="T92" fmla="*/ 30 w 103"/>
                  <a:gd name="T93" fmla="*/ 28 h 28"/>
                  <a:gd name="T94" fmla="*/ 30 w 103"/>
                  <a:gd name="T95" fmla="*/ 28 h 28"/>
                  <a:gd name="T96" fmla="*/ 32 w 103"/>
                  <a:gd name="T97" fmla="*/ 28 h 28"/>
                  <a:gd name="T98" fmla="*/ 35 w 103"/>
                  <a:gd name="T99" fmla="*/ 28 h 28"/>
                  <a:gd name="T100" fmla="*/ 38 w 103"/>
                  <a:gd name="T101" fmla="*/ 25 h 28"/>
                  <a:gd name="T102" fmla="*/ 40 w 103"/>
                  <a:gd name="T103" fmla="*/ 24 h 28"/>
                  <a:gd name="T104" fmla="*/ 40 w 103"/>
                  <a:gd name="T105" fmla="*/ 22 h 28"/>
                  <a:gd name="T106" fmla="*/ 42 w 103"/>
                  <a:gd name="T107" fmla="*/ 19 h 28"/>
                  <a:gd name="T108" fmla="*/ 42 w 103"/>
                  <a:gd name="T109" fmla="*/ 16 h 28"/>
                  <a:gd name="T110" fmla="*/ 40 w 103"/>
                  <a:gd name="T111" fmla="*/ 12 h 28"/>
                  <a:gd name="T112" fmla="*/ 37 w 103"/>
                  <a:gd name="T113" fmla="*/ 11 h 28"/>
                  <a:gd name="T114" fmla="*/ 38 w 103"/>
                  <a:gd name="T115" fmla="*/ 9 h 28"/>
                  <a:gd name="T116" fmla="*/ 38 w 103"/>
                  <a:gd name="T117" fmla="*/ 6 h 28"/>
                  <a:gd name="T118" fmla="*/ 38 w 103"/>
                  <a:gd name="T119" fmla="*/ 5 h 28"/>
                  <a:gd name="T120" fmla="*/ 40 w 103"/>
                  <a:gd name="T121" fmla="*/ 3 h 28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0" t="0" r="r" b="b"/>
                <a:pathLst>
                  <a:path w="103" h="28">
                    <a:moveTo>
                      <a:pt x="40" y="3"/>
                    </a:moveTo>
                    <a:lnTo>
                      <a:pt x="49" y="5"/>
                    </a:lnTo>
                    <a:lnTo>
                      <a:pt x="59" y="6"/>
                    </a:lnTo>
                    <a:lnTo>
                      <a:pt x="67" y="8"/>
                    </a:lnTo>
                    <a:lnTo>
                      <a:pt x="75" y="11"/>
                    </a:lnTo>
                    <a:lnTo>
                      <a:pt x="83" y="14"/>
                    </a:lnTo>
                    <a:lnTo>
                      <a:pt x="89" y="17"/>
                    </a:lnTo>
                    <a:lnTo>
                      <a:pt x="95" y="22"/>
                    </a:lnTo>
                    <a:lnTo>
                      <a:pt x="100" y="27"/>
                    </a:lnTo>
                    <a:lnTo>
                      <a:pt x="102" y="25"/>
                    </a:lnTo>
                    <a:lnTo>
                      <a:pt x="102" y="24"/>
                    </a:lnTo>
                    <a:lnTo>
                      <a:pt x="103" y="24"/>
                    </a:lnTo>
                    <a:lnTo>
                      <a:pt x="103" y="22"/>
                    </a:lnTo>
                    <a:lnTo>
                      <a:pt x="94" y="14"/>
                    </a:lnTo>
                    <a:lnTo>
                      <a:pt x="81" y="9"/>
                    </a:lnTo>
                    <a:lnTo>
                      <a:pt x="68" y="5"/>
                    </a:lnTo>
                    <a:lnTo>
                      <a:pt x="53" y="1"/>
                    </a:lnTo>
                    <a:lnTo>
                      <a:pt x="38" y="0"/>
                    </a:lnTo>
                    <a:lnTo>
                      <a:pt x="24" y="0"/>
                    </a:lnTo>
                    <a:lnTo>
                      <a:pt x="11" y="1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9"/>
                    </a:lnTo>
                    <a:lnTo>
                      <a:pt x="2" y="9"/>
                    </a:lnTo>
                    <a:lnTo>
                      <a:pt x="10" y="6"/>
                    </a:lnTo>
                    <a:lnTo>
                      <a:pt x="18" y="5"/>
                    </a:lnTo>
                    <a:lnTo>
                      <a:pt x="27" y="3"/>
                    </a:lnTo>
                    <a:lnTo>
                      <a:pt x="37" y="3"/>
                    </a:lnTo>
                    <a:lnTo>
                      <a:pt x="35" y="5"/>
                    </a:lnTo>
                    <a:lnTo>
                      <a:pt x="35" y="6"/>
                    </a:lnTo>
                    <a:lnTo>
                      <a:pt x="35" y="8"/>
                    </a:lnTo>
                    <a:lnTo>
                      <a:pt x="34" y="9"/>
                    </a:lnTo>
                    <a:lnTo>
                      <a:pt x="30" y="9"/>
                    </a:lnTo>
                    <a:lnTo>
                      <a:pt x="27" y="11"/>
                    </a:lnTo>
                    <a:lnTo>
                      <a:pt x="26" y="14"/>
                    </a:lnTo>
                    <a:lnTo>
                      <a:pt x="24" y="16"/>
                    </a:lnTo>
                    <a:lnTo>
                      <a:pt x="24" y="17"/>
                    </a:lnTo>
                    <a:lnTo>
                      <a:pt x="24" y="20"/>
                    </a:lnTo>
                    <a:lnTo>
                      <a:pt x="24" y="24"/>
                    </a:lnTo>
                    <a:lnTo>
                      <a:pt x="26" y="27"/>
                    </a:lnTo>
                    <a:lnTo>
                      <a:pt x="27" y="27"/>
                    </a:lnTo>
                    <a:lnTo>
                      <a:pt x="29" y="27"/>
                    </a:lnTo>
                    <a:lnTo>
                      <a:pt x="29" y="28"/>
                    </a:lnTo>
                    <a:lnTo>
                      <a:pt x="30" y="28"/>
                    </a:lnTo>
                    <a:lnTo>
                      <a:pt x="32" y="28"/>
                    </a:lnTo>
                    <a:lnTo>
                      <a:pt x="35" y="28"/>
                    </a:lnTo>
                    <a:lnTo>
                      <a:pt x="38" y="25"/>
                    </a:lnTo>
                    <a:lnTo>
                      <a:pt x="40" y="24"/>
                    </a:lnTo>
                    <a:lnTo>
                      <a:pt x="40" y="22"/>
                    </a:lnTo>
                    <a:lnTo>
                      <a:pt x="42" y="19"/>
                    </a:lnTo>
                    <a:lnTo>
                      <a:pt x="42" y="16"/>
                    </a:lnTo>
                    <a:lnTo>
                      <a:pt x="40" y="12"/>
                    </a:lnTo>
                    <a:lnTo>
                      <a:pt x="37" y="11"/>
                    </a:lnTo>
                    <a:lnTo>
                      <a:pt x="38" y="9"/>
                    </a:lnTo>
                    <a:lnTo>
                      <a:pt x="38" y="6"/>
                    </a:lnTo>
                    <a:lnTo>
                      <a:pt x="38" y="5"/>
                    </a:lnTo>
                    <a:lnTo>
                      <a:pt x="40" y="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828" name="Freeform 155"/>
              <p:cNvSpPr>
                <a:spLocks/>
              </p:cNvSpPr>
              <p:nvPr/>
            </p:nvSpPr>
            <p:spPr bwMode="auto">
              <a:xfrm>
                <a:off x="4875" y="2342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1 w 6"/>
                  <a:gd name="T3" fmla="*/ 0 h 6"/>
                  <a:gd name="T4" fmla="*/ 1 w 6"/>
                  <a:gd name="T5" fmla="*/ 0 h 6"/>
                  <a:gd name="T6" fmla="*/ 1 w 6"/>
                  <a:gd name="T7" fmla="*/ 0 h 6"/>
                  <a:gd name="T8" fmla="*/ 3 w 6"/>
                  <a:gd name="T9" fmla="*/ 0 h 6"/>
                  <a:gd name="T10" fmla="*/ 3 w 6"/>
                  <a:gd name="T11" fmla="*/ 1 h 6"/>
                  <a:gd name="T12" fmla="*/ 4 w 6"/>
                  <a:gd name="T13" fmla="*/ 1 h 6"/>
                  <a:gd name="T14" fmla="*/ 4 w 6"/>
                  <a:gd name="T15" fmla="*/ 1 h 6"/>
                  <a:gd name="T16" fmla="*/ 6 w 6"/>
                  <a:gd name="T17" fmla="*/ 1 h 6"/>
                  <a:gd name="T18" fmla="*/ 6 w 6"/>
                  <a:gd name="T19" fmla="*/ 3 h 6"/>
                  <a:gd name="T20" fmla="*/ 6 w 6"/>
                  <a:gd name="T21" fmla="*/ 3 h 6"/>
                  <a:gd name="T22" fmla="*/ 4 w 6"/>
                  <a:gd name="T23" fmla="*/ 4 h 6"/>
                  <a:gd name="T24" fmla="*/ 3 w 6"/>
                  <a:gd name="T25" fmla="*/ 6 h 6"/>
                  <a:gd name="T26" fmla="*/ 1 w 6"/>
                  <a:gd name="T27" fmla="*/ 6 h 6"/>
                  <a:gd name="T28" fmla="*/ 0 w 6"/>
                  <a:gd name="T29" fmla="*/ 6 h 6"/>
                  <a:gd name="T30" fmla="*/ 0 w 6"/>
                  <a:gd name="T31" fmla="*/ 4 h 6"/>
                  <a:gd name="T32" fmla="*/ 0 w 6"/>
                  <a:gd name="T33" fmla="*/ 4 h 6"/>
                  <a:gd name="T34" fmla="*/ 0 w 6"/>
                  <a:gd name="T35" fmla="*/ 3 h 6"/>
                  <a:gd name="T36" fmla="*/ 0 w 6"/>
                  <a:gd name="T37" fmla="*/ 1 h 6"/>
                  <a:gd name="T38" fmla="*/ 0 w 6"/>
                  <a:gd name="T39" fmla="*/ 0 h 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1" y="0"/>
                    </a:lnTo>
                    <a:lnTo>
                      <a:pt x="3" y="0"/>
                    </a:lnTo>
                    <a:lnTo>
                      <a:pt x="3" y="1"/>
                    </a:lnTo>
                    <a:lnTo>
                      <a:pt x="4" y="1"/>
                    </a:lnTo>
                    <a:lnTo>
                      <a:pt x="6" y="1"/>
                    </a:lnTo>
                    <a:lnTo>
                      <a:pt x="6" y="3"/>
                    </a:lnTo>
                    <a:lnTo>
                      <a:pt x="4" y="4"/>
                    </a:lnTo>
                    <a:lnTo>
                      <a:pt x="3" y="6"/>
                    </a:lnTo>
                    <a:lnTo>
                      <a:pt x="1" y="6"/>
                    </a:lnTo>
                    <a:lnTo>
                      <a:pt x="0" y="6"/>
                    </a:lnTo>
                    <a:lnTo>
                      <a:pt x="0" y="4"/>
                    </a:lnTo>
                    <a:lnTo>
                      <a:pt x="0" y="3"/>
                    </a:lnTo>
                    <a:lnTo>
                      <a:pt x="0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A111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829" name="Freeform 156"/>
              <p:cNvSpPr>
                <a:spLocks/>
              </p:cNvSpPr>
              <p:nvPr/>
            </p:nvSpPr>
            <p:spPr bwMode="auto">
              <a:xfrm>
                <a:off x="4998" y="2818"/>
                <a:ext cx="16" cy="15"/>
              </a:xfrm>
              <a:custGeom>
                <a:avLst/>
                <a:gdLst>
                  <a:gd name="T0" fmla="*/ 0 w 16"/>
                  <a:gd name="T1" fmla="*/ 0 h 15"/>
                  <a:gd name="T2" fmla="*/ 0 w 16"/>
                  <a:gd name="T3" fmla="*/ 0 h 15"/>
                  <a:gd name="T4" fmla="*/ 0 w 16"/>
                  <a:gd name="T5" fmla="*/ 9 h 15"/>
                  <a:gd name="T6" fmla="*/ 0 w 16"/>
                  <a:gd name="T7" fmla="*/ 14 h 15"/>
                  <a:gd name="T8" fmla="*/ 0 w 16"/>
                  <a:gd name="T9" fmla="*/ 15 h 15"/>
                  <a:gd name="T10" fmla="*/ 8 w 16"/>
                  <a:gd name="T11" fmla="*/ 15 h 15"/>
                  <a:gd name="T12" fmla="*/ 8 w 16"/>
                  <a:gd name="T13" fmla="*/ 15 h 15"/>
                  <a:gd name="T14" fmla="*/ 16 w 16"/>
                  <a:gd name="T15" fmla="*/ 15 h 15"/>
                  <a:gd name="T16" fmla="*/ 16 w 16"/>
                  <a:gd name="T17" fmla="*/ 14 h 15"/>
                  <a:gd name="T18" fmla="*/ 16 w 16"/>
                  <a:gd name="T19" fmla="*/ 9 h 15"/>
                  <a:gd name="T20" fmla="*/ 16 w 16"/>
                  <a:gd name="T21" fmla="*/ 0 h 15"/>
                  <a:gd name="T22" fmla="*/ 16 w 16"/>
                  <a:gd name="T23" fmla="*/ 0 h 15"/>
                  <a:gd name="T24" fmla="*/ 0 w 16"/>
                  <a:gd name="T25" fmla="*/ 0 h 1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16" h="15">
                    <a:moveTo>
                      <a:pt x="0" y="0"/>
                    </a:moveTo>
                    <a:lnTo>
                      <a:pt x="0" y="0"/>
                    </a:lnTo>
                    <a:lnTo>
                      <a:pt x="0" y="9"/>
                    </a:lnTo>
                    <a:lnTo>
                      <a:pt x="0" y="14"/>
                    </a:lnTo>
                    <a:lnTo>
                      <a:pt x="0" y="15"/>
                    </a:lnTo>
                    <a:lnTo>
                      <a:pt x="8" y="15"/>
                    </a:lnTo>
                    <a:lnTo>
                      <a:pt x="16" y="15"/>
                    </a:lnTo>
                    <a:lnTo>
                      <a:pt x="16" y="14"/>
                    </a:lnTo>
                    <a:lnTo>
                      <a:pt x="16" y="9"/>
                    </a:lnTo>
                    <a:lnTo>
                      <a:pt x="1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830" name="Freeform 157"/>
              <p:cNvSpPr>
                <a:spLocks/>
              </p:cNvSpPr>
              <p:nvPr/>
            </p:nvSpPr>
            <p:spPr bwMode="auto">
              <a:xfrm>
                <a:off x="4803" y="2724"/>
                <a:ext cx="211" cy="94"/>
              </a:xfrm>
              <a:custGeom>
                <a:avLst/>
                <a:gdLst>
                  <a:gd name="T0" fmla="*/ 16 w 211"/>
                  <a:gd name="T1" fmla="*/ 94 h 94"/>
                  <a:gd name="T2" fmla="*/ 16 w 211"/>
                  <a:gd name="T3" fmla="*/ 94 h 94"/>
                  <a:gd name="T4" fmla="*/ 23 w 211"/>
                  <a:gd name="T5" fmla="*/ 59 h 94"/>
                  <a:gd name="T6" fmla="*/ 43 w 211"/>
                  <a:gd name="T7" fmla="*/ 35 h 94"/>
                  <a:gd name="T8" fmla="*/ 72 w 211"/>
                  <a:gd name="T9" fmla="*/ 21 h 94"/>
                  <a:gd name="T10" fmla="*/ 107 w 211"/>
                  <a:gd name="T11" fmla="*/ 16 h 94"/>
                  <a:gd name="T12" fmla="*/ 140 w 211"/>
                  <a:gd name="T13" fmla="*/ 21 h 94"/>
                  <a:gd name="T14" fmla="*/ 168 w 211"/>
                  <a:gd name="T15" fmla="*/ 37 h 94"/>
                  <a:gd name="T16" fmla="*/ 189 w 211"/>
                  <a:gd name="T17" fmla="*/ 60 h 94"/>
                  <a:gd name="T18" fmla="*/ 195 w 211"/>
                  <a:gd name="T19" fmla="*/ 94 h 94"/>
                  <a:gd name="T20" fmla="*/ 211 w 211"/>
                  <a:gd name="T21" fmla="*/ 94 h 94"/>
                  <a:gd name="T22" fmla="*/ 202 w 211"/>
                  <a:gd name="T23" fmla="*/ 54 h 94"/>
                  <a:gd name="T24" fmla="*/ 178 w 211"/>
                  <a:gd name="T25" fmla="*/ 24 h 94"/>
                  <a:gd name="T26" fmla="*/ 143 w 211"/>
                  <a:gd name="T27" fmla="*/ 5 h 94"/>
                  <a:gd name="T28" fmla="*/ 107 w 211"/>
                  <a:gd name="T29" fmla="*/ 0 h 94"/>
                  <a:gd name="T30" fmla="*/ 69 w 211"/>
                  <a:gd name="T31" fmla="*/ 5 h 94"/>
                  <a:gd name="T32" fmla="*/ 34 w 211"/>
                  <a:gd name="T33" fmla="*/ 23 h 94"/>
                  <a:gd name="T34" fmla="*/ 10 w 211"/>
                  <a:gd name="T35" fmla="*/ 53 h 94"/>
                  <a:gd name="T36" fmla="*/ 0 w 211"/>
                  <a:gd name="T37" fmla="*/ 94 h 94"/>
                  <a:gd name="T38" fmla="*/ 0 w 211"/>
                  <a:gd name="T39" fmla="*/ 94 h 94"/>
                  <a:gd name="T40" fmla="*/ 16 w 211"/>
                  <a:gd name="T41" fmla="*/ 94 h 94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211" h="94">
                    <a:moveTo>
                      <a:pt x="16" y="94"/>
                    </a:moveTo>
                    <a:lnTo>
                      <a:pt x="16" y="94"/>
                    </a:lnTo>
                    <a:lnTo>
                      <a:pt x="23" y="59"/>
                    </a:lnTo>
                    <a:lnTo>
                      <a:pt x="43" y="35"/>
                    </a:lnTo>
                    <a:lnTo>
                      <a:pt x="72" y="21"/>
                    </a:lnTo>
                    <a:lnTo>
                      <a:pt x="107" y="16"/>
                    </a:lnTo>
                    <a:lnTo>
                      <a:pt x="140" y="21"/>
                    </a:lnTo>
                    <a:lnTo>
                      <a:pt x="168" y="37"/>
                    </a:lnTo>
                    <a:lnTo>
                      <a:pt x="189" y="60"/>
                    </a:lnTo>
                    <a:lnTo>
                      <a:pt x="195" y="94"/>
                    </a:lnTo>
                    <a:lnTo>
                      <a:pt x="211" y="94"/>
                    </a:lnTo>
                    <a:lnTo>
                      <a:pt x="202" y="54"/>
                    </a:lnTo>
                    <a:lnTo>
                      <a:pt x="178" y="24"/>
                    </a:lnTo>
                    <a:lnTo>
                      <a:pt x="143" y="5"/>
                    </a:lnTo>
                    <a:lnTo>
                      <a:pt x="107" y="0"/>
                    </a:lnTo>
                    <a:lnTo>
                      <a:pt x="69" y="5"/>
                    </a:lnTo>
                    <a:lnTo>
                      <a:pt x="34" y="23"/>
                    </a:lnTo>
                    <a:lnTo>
                      <a:pt x="10" y="53"/>
                    </a:lnTo>
                    <a:lnTo>
                      <a:pt x="0" y="94"/>
                    </a:lnTo>
                    <a:lnTo>
                      <a:pt x="16" y="9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831" name="Freeform 158"/>
              <p:cNvSpPr>
                <a:spLocks/>
              </p:cNvSpPr>
              <p:nvPr/>
            </p:nvSpPr>
            <p:spPr bwMode="auto">
              <a:xfrm>
                <a:off x="4803" y="2818"/>
                <a:ext cx="16" cy="23"/>
              </a:xfrm>
              <a:custGeom>
                <a:avLst/>
                <a:gdLst>
                  <a:gd name="T0" fmla="*/ 8 w 16"/>
                  <a:gd name="T1" fmla="*/ 8 h 23"/>
                  <a:gd name="T2" fmla="*/ 8 w 16"/>
                  <a:gd name="T3" fmla="*/ 15 h 23"/>
                  <a:gd name="T4" fmla="*/ 16 w 16"/>
                  <a:gd name="T5" fmla="*/ 15 h 23"/>
                  <a:gd name="T6" fmla="*/ 16 w 16"/>
                  <a:gd name="T7" fmla="*/ 14 h 23"/>
                  <a:gd name="T8" fmla="*/ 16 w 16"/>
                  <a:gd name="T9" fmla="*/ 9 h 23"/>
                  <a:gd name="T10" fmla="*/ 16 w 16"/>
                  <a:gd name="T11" fmla="*/ 0 h 23"/>
                  <a:gd name="T12" fmla="*/ 0 w 16"/>
                  <a:gd name="T13" fmla="*/ 0 h 23"/>
                  <a:gd name="T14" fmla="*/ 0 w 16"/>
                  <a:gd name="T15" fmla="*/ 9 h 23"/>
                  <a:gd name="T16" fmla="*/ 0 w 16"/>
                  <a:gd name="T17" fmla="*/ 14 h 23"/>
                  <a:gd name="T18" fmla="*/ 0 w 16"/>
                  <a:gd name="T19" fmla="*/ 15 h 23"/>
                  <a:gd name="T20" fmla="*/ 8 w 16"/>
                  <a:gd name="T21" fmla="*/ 15 h 23"/>
                  <a:gd name="T22" fmla="*/ 8 w 16"/>
                  <a:gd name="T23" fmla="*/ 23 h 23"/>
                  <a:gd name="T24" fmla="*/ 0 w 16"/>
                  <a:gd name="T25" fmla="*/ 15 h 23"/>
                  <a:gd name="T26" fmla="*/ 0 w 16"/>
                  <a:gd name="T27" fmla="*/ 23 h 23"/>
                  <a:gd name="T28" fmla="*/ 8 w 16"/>
                  <a:gd name="T29" fmla="*/ 23 h 23"/>
                  <a:gd name="T30" fmla="*/ 8 w 16"/>
                  <a:gd name="T31" fmla="*/ 8 h 2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16" h="23">
                    <a:moveTo>
                      <a:pt x="8" y="8"/>
                    </a:moveTo>
                    <a:lnTo>
                      <a:pt x="8" y="15"/>
                    </a:lnTo>
                    <a:lnTo>
                      <a:pt x="16" y="15"/>
                    </a:lnTo>
                    <a:lnTo>
                      <a:pt x="16" y="14"/>
                    </a:lnTo>
                    <a:lnTo>
                      <a:pt x="16" y="9"/>
                    </a:lnTo>
                    <a:lnTo>
                      <a:pt x="16" y="0"/>
                    </a:lnTo>
                    <a:lnTo>
                      <a:pt x="0" y="0"/>
                    </a:lnTo>
                    <a:lnTo>
                      <a:pt x="0" y="9"/>
                    </a:lnTo>
                    <a:lnTo>
                      <a:pt x="0" y="14"/>
                    </a:lnTo>
                    <a:lnTo>
                      <a:pt x="0" y="15"/>
                    </a:lnTo>
                    <a:lnTo>
                      <a:pt x="8" y="15"/>
                    </a:lnTo>
                    <a:lnTo>
                      <a:pt x="8" y="23"/>
                    </a:lnTo>
                    <a:lnTo>
                      <a:pt x="0" y="15"/>
                    </a:lnTo>
                    <a:lnTo>
                      <a:pt x="0" y="23"/>
                    </a:lnTo>
                    <a:lnTo>
                      <a:pt x="8" y="23"/>
                    </a:lnTo>
                    <a:lnTo>
                      <a:pt x="8" y="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832" name="Freeform 159"/>
              <p:cNvSpPr>
                <a:spLocks/>
              </p:cNvSpPr>
              <p:nvPr/>
            </p:nvSpPr>
            <p:spPr bwMode="auto">
              <a:xfrm>
                <a:off x="4811" y="2826"/>
                <a:ext cx="203" cy="15"/>
              </a:xfrm>
              <a:custGeom>
                <a:avLst/>
                <a:gdLst>
                  <a:gd name="T0" fmla="*/ 187 w 203"/>
                  <a:gd name="T1" fmla="*/ 7 h 15"/>
                  <a:gd name="T2" fmla="*/ 195 w 203"/>
                  <a:gd name="T3" fmla="*/ 0 h 15"/>
                  <a:gd name="T4" fmla="*/ 0 w 203"/>
                  <a:gd name="T5" fmla="*/ 0 h 15"/>
                  <a:gd name="T6" fmla="*/ 0 w 203"/>
                  <a:gd name="T7" fmla="*/ 15 h 15"/>
                  <a:gd name="T8" fmla="*/ 195 w 203"/>
                  <a:gd name="T9" fmla="*/ 15 h 15"/>
                  <a:gd name="T10" fmla="*/ 203 w 203"/>
                  <a:gd name="T11" fmla="*/ 7 h 15"/>
                  <a:gd name="T12" fmla="*/ 195 w 203"/>
                  <a:gd name="T13" fmla="*/ 15 h 15"/>
                  <a:gd name="T14" fmla="*/ 203 w 203"/>
                  <a:gd name="T15" fmla="*/ 15 h 15"/>
                  <a:gd name="T16" fmla="*/ 203 w 203"/>
                  <a:gd name="T17" fmla="*/ 7 h 15"/>
                  <a:gd name="T18" fmla="*/ 187 w 203"/>
                  <a:gd name="T19" fmla="*/ 7 h 1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03" h="15">
                    <a:moveTo>
                      <a:pt x="187" y="7"/>
                    </a:moveTo>
                    <a:lnTo>
                      <a:pt x="195" y="0"/>
                    </a:lnTo>
                    <a:lnTo>
                      <a:pt x="0" y="0"/>
                    </a:lnTo>
                    <a:lnTo>
                      <a:pt x="0" y="15"/>
                    </a:lnTo>
                    <a:lnTo>
                      <a:pt x="195" y="15"/>
                    </a:lnTo>
                    <a:lnTo>
                      <a:pt x="203" y="7"/>
                    </a:lnTo>
                    <a:lnTo>
                      <a:pt x="195" y="15"/>
                    </a:lnTo>
                    <a:lnTo>
                      <a:pt x="203" y="15"/>
                    </a:lnTo>
                    <a:lnTo>
                      <a:pt x="203" y="7"/>
                    </a:lnTo>
                    <a:lnTo>
                      <a:pt x="187" y="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833" name="Freeform 160"/>
              <p:cNvSpPr>
                <a:spLocks/>
              </p:cNvSpPr>
              <p:nvPr/>
            </p:nvSpPr>
            <p:spPr bwMode="auto">
              <a:xfrm>
                <a:off x="4900" y="2732"/>
                <a:ext cx="16" cy="101"/>
              </a:xfrm>
              <a:custGeom>
                <a:avLst/>
                <a:gdLst>
                  <a:gd name="T0" fmla="*/ 8 w 16"/>
                  <a:gd name="T1" fmla="*/ 101 h 101"/>
                  <a:gd name="T2" fmla="*/ 16 w 16"/>
                  <a:gd name="T3" fmla="*/ 101 h 101"/>
                  <a:gd name="T4" fmla="*/ 16 w 16"/>
                  <a:gd name="T5" fmla="*/ 0 h 101"/>
                  <a:gd name="T6" fmla="*/ 0 w 16"/>
                  <a:gd name="T7" fmla="*/ 0 h 101"/>
                  <a:gd name="T8" fmla="*/ 0 w 16"/>
                  <a:gd name="T9" fmla="*/ 101 h 101"/>
                  <a:gd name="T10" fmla="*/ 8 w 16"/>
                  <a:gd name="T11" fmla="*/ 101 h 10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6" h="101">
                    <a:moveTo>
                      <a:pt x="8" y="101"/>
                    </a:moveTo>
                    <a:lnTo>
                      <a:pt x="16" y="101"/>
                    </a:lnTo>
                    <a:lnTo>
                      <a:pt x="16" y="0"/>
                    </a:lnTo>
                    <a:lnTo>
                      <a:pt x="0" y="0"/>
                    </a:lnTo>
                    <a:lnTo>
                      <a:pt x="0" y="101"/>
                    </a:lnTo>
                    <a:lnTo>
                      <a:pt x="8" y="10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834" name="Freeform 161"/>
              <p:cNvSpPr>
                <a:spLocks/>
              </p:cNvSpPr>
              <p:nvPr/>
            </p:nvSpPr>
            <p:spPr bwMode="auto">
              <a:xfrm>
                <a:off x="4903" y="2754"/>
                <a:ext cx="87" cy="84"/>
              </a:xfrm>
              <a:custGeom>
                <a:avLst/>
                <a:gdLst>
                  <a:gd name="T0" fmla="*/ 5 w 87"/>
                  <a:gd name="T1" fmla="*/ 79 h 84"/>
                  <a:gd name="T2" fmla="*/ 10 w 87"/>
                  <a:gd name="T3" fmla="*/ 84 h 84"/>
                  <a:gd name="T4" fmla="*/ 87 w 87"/>
                  <a:gd name="T5" fmla="*/ 10 h 84"/>
                  <a:gd name="T6" fmla="*/ 78 w 87"/>
                  <a:gd name="T7" fmla="*/ 0 h 84"/>
                  <a:gd name="T8" fmla="*/ 0 w 87"/>
                  <a:gd name="T9" fmla="*/ 75 h 84"/>
                  <a:gd name="T10" fmla="*/ 5 w 87"/>
                  <a:gd name="T11" fmla="*/ 79 h 8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87" h="84">
                    <a:moveTo>
                      <a:pt x="5" y="79"/>
                    </a:moveTo>
                    <a:lnTo>
                      <a:pt x="10" y="84"/>
                    </a:lnTo>
                    <a:lnTo>
                      <a:pt x="87" y="10"/>
                    </a:lnTo>
                    <a:lnTo>
                      <a:pt x="78" y="0"/>
                    </a:lnTo>
                    <a:lnTo>
                      <a:pt x="0" y="75"/>
                    </a:lnTo>
                    <a:lnTo>
                      <a:pt x="5" y="7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835" name="Freeform 162"/>
              <p:cNvSpPr>
                <a:spLocks/>
              </p:cNvSpPr>
              <p:nvPr/>
            </p:nvSpPr>
            <p:spPr bwMode="auto">
              <a:xfrm>
                <a:off x="4830" y="2753"/>
                <a:ext cx="83" cy="85"/>
              </a:xfrm>
              <a:custGeom>
                <a:avLst/>
                <a:gdLst>
                  <a:gd name="T0" fmla="*/ 78 w 83"/>
                  <a:gd name="T1" fmla="*/ 80 h 85"/>
                  <a:gd name="T2" fmla="*/ 83 w 83"/>
                  <a:gd name="T3" fmla="*/ 76 h 85"/>
                  <a:gd name="T4" fmla="*/ 10 w 83"/>
                  <a:gd name="T5" fmla="*/ 0 h 85"/>
                  <a:gd name="T6" fmla="*/ 0 w 83"/>
                  <a:gd name="T7" fmla="*/ 9 h 85"/>
                  <a:gd name="T8" fmla="*/ 73 w 83"/>
                  <a:gd name="T9" fmla="*/ 85 h 85"/>
                  <a:gd name="T10" fmla="*/ 78 w 83"/>
                  <a:gd name="T11" fmla="*/ 80 h 8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83" h="85">
                    <a:moveTo>
                      <a:pt x="78" y="80"/>
                    </a:moveTo>
                    <a:lnTo>
                      <a:pt x="83" y="76"/>
                    </a:lnTo>
                    <a:lnTo>
                      <a:pt x="10" y="0"/>
                    </a:lnTo>
                    <a:lnTo>
                      <a:pt x="0" y="9"/>
                    </a:lnTo>
                    <a:lnTo>
                      <a:pt x="73" y="85"/>
                    </a:lnTo>
                    <a:lnTo>
                      <a:pt x="78" y="8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1803" name="Text Box 163"/>
            <p:cNvSpPr txBox="1">
              <a:spLocks noChangeArrowheads="1"/>
            </p:cNvSpPr>
            <p:nvPr/>
          </p:nvSpPr>
          <p:spPr bwMode="auto">
            <a:xfrm>
              <a:off x="4729" y="695"/>
              <a:ext cx="518" cy="8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kumimoji="1" lang="zh-CN" altLang="en-US" sz="2600" b="1"/>
            </a:p>
          </p:txBody>
        </p:sp>
      </p:grpSp>
      <p:grpSp>
        <p:nvGrpSpPr>
          <p:cNvPr id="296100" name="Group 164"/>
          <p:cNvGrpSpPr>
            <a:grpSpLocks/>
          </p:cNvGrpSpPr>
          <p:nvPr/>
        </p:nvGrpSpPr>
        <p:grpSpPr bwMode="auto">
          <a:xfrm>
            <a:off x="2801938" y="4979988"/>
            <a:ext cx="495300" cy="882650"/>
            <a:chOff x="4368" y="0"/>
            <a:chExt cx="1392" cy="1559"/>
          </a:xfrm>
        </p:grpSpPr>
        <p:grpSp>
          <p:nvGrpSpPr>
            <p:cNvPr id="21768" name="Group 165"/>
            <p:cNvGrpSpPr>
              <a:grpSpLocks/>
            </p:cNvGrpSpPr>
            <p:nvPr/>
          </p:nvGrpSpPr>
          <p:grpSpPr bwMode="auto">
            <a:xfrm>
              <a:off x="4368" y="0"/>
              <a:ext cx="1392" cy="1056"/>
              <a:chOff x="4368" y="2016"/>
              <a:chExt cx="1072" cy="1344"/>
            </a:xfrm>
          </p:grpSpPr>
          <p:sp>
            <p:nvSpPr>
              <p:cNvPr id="21770" name="Freeform 166"/>
              <p:cNvSpPr>
                <a:spLocks/>
              </p:cNvSpPr>
              <p:nvPr/>
            </p:nvSpPr>
            <p:spPr bwMode="auto">
              <a:xfrm>
                <a:off x="4457" y="2460"/>
                <a:ext cx="897" cy="829"/>
              </a:xfrm>
              <a:custGeom>
                <a:avLst/>
                <a:gdLst>
                  <a:gd name="T0" fmla="*/ 445 w 897"/>
                  <a:gd name="T1" fmla="*/ 0 h 829"/>
                  <a:gd name="T2" fmla="*/ 897 w 897"/>
                  <a:gd name="T3" fmla="*/ 293 h 829"/>
                  <a:gd name="T4" fmla="*/ 897 w 897"/>
                  <a:gd name="T5" fmla="*/ 829 h 829"/>
                  <a:gd name="T6" fmla="*/ 601 w 897"/>
                  <a:gd name="T7" fmla="*/ 829 h 829"/>
                  <a:gd name="T8" fmla="*/ 296 w 897"/>
                  <a:gd name="T9" fmla="*/ 829 h 829"/>
                  <a:gd name="T10" fmla="*/ 0 w 897"/>
                  <a:gd name="T11" fmla="*/ 829 h 829"/>
                  <a:gd name="T12" fmla="*/ 0 w 897"/>
                  <a:gd name="T13" fmla="*/ 293 h 829"/>
                  <a:gd name="T14" fmla="*/ 445 w 897"/>
                  <a:gd name="T15" fmla="*/ 0 h 829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897" h="829">
                    <a:moveTo>
                      <a:pt x="445" y="0"/>
                    </a:moveTo>
                    <a:lnTo>
                      <a:pt x="897" y="293"/>
                    </a:lnTo>
                    <a:lnTo>
                      <a:pt x="897" y="829"/>
                    </a:lnTo>
                    <a:lnTo>
                      <a:pt x="601" y="829"/>
                    </a:lnTo>
                    <a:lnTo>
                      <a:pt x="296" y="829"/>
                    </a:lnTo>
                    <a:lnTo>
                      <a:pt x="0" y="829"/>
                    </a:lnTo>
                    <a:lnTo>
                      <a:pt x="0" y="293"/>
                    </a:lnTo>
                    <a:lnTo>
                      <a:pt x="445" y="0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771" name="Freeform 167"/>
              <p:cNvSpPr>
                <a:spLocks/>
              </p:cNvSpPr>
              <p:nvPr/>
            </p:nvSpPr>
            <p:spPr bwMode="auto">
              <a:xfrm>
                <a:off x="4368" y="2462"/>
                <a:ext cx="416" cy="288"/>
              </a:xfrm>
              <a:custGeom>
                <a:avLst/>
                <a:gdLst>
                  <a:gd name="T0" fmla="*/ 0 w 416"/>
                  <a:gd name="T1" fmla="*/ 288 h 288"/>
                  <a:gd name="T2" fmla="*/ 416 w 416"/>
                  <a:gd name="T3" fmla="*/ 32 h 288"/>
                  <a:gd name="T4" fmla="*/ 416 w 416"/>
                  <a:gd name="T5" fmla="*/ 27 h 288"/>
                  <a:gd name="T6" fmla="*/ 416 w 416"/>
                  <a:gd name="T7" fmla="*/ 19 h 288"/>
                  <a:gd name="T8" fmla="*/ 416 w 416"/>
                  <a:gd name="T9" fmla="*/ 9 h 288"/>
                  <a:gd name="T10" fmla="*/ 416 w 416"/>
                  <a:gd name="T11" fmla="*/ 0 h 288"/>
                  <a:gd name="T12" fmla="*/ 0 w 416"/>
                  <a:gd name="T13" fmla="*/ 254 h 288"/>
                  <a:gd name="T14" fmla="*/ 0 w 416"/>
                  <a:gd name="T15" fmla="*/ 288 h 28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416" h="288">
                    <a:moveTo>
                      <a:pt x="0" y="288"/>
                    </a:moveTo>
                    <a:lnTo>
                      <a:pt x="416" y="32"/>
                    </a:lnTo>
                    <a:lnTo>
                      <a:pt x="416" y="27"/>
                    </a:lnTo>
                    <a:lnTo>
                      <a:pt x="416" y="19"/>
                    </a:lnTo>
                    <a:lnTo>
                      <a:pt x="416" y="9"/>
                    </a:lnTo>
                    <a:lnTo>
                      <a:pt x="416" y="0"/>
                    </a:lnTo>
                    <a:lnTo>
                      <a:pt x="0" y="254"/>
                    </a:lnTo>
                    <a:lnTo>
                      <a:pt x="0" y="28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772" name="Rectangle 168"/>
              <p:cNvSpPr>
                <a:spLocks noChangeArrowheads="1"/>
              </p:cNvSpPr>
              <p:nvPr/>
            </p:nvSpPr>
            <p:spPr bwMode="auto">
              <a:xfrm>
                <a:off x="4457" y="3330"/>
                <a:ext cx="897" cy="3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1773" name="Freeform 169"/>
              <p:cNvSpPr>
                <a:spLocks/>
              </p:cNvSpPr>
              <p:nvPr/>
            </p:nvSpPr>
            <p:spPr bwMode="auto">
              <a:xfrm>
                <a:off x="4786" y="2171"/>
                <a:ext cx="242" cy="327"/>
              </a:xfrm>
              <a:custGeom>
                <a:avLst/>
                <a:gdLst>
                  <a:gd name="T0" fmla="*/ 242 w 242"/>
                  <a:gd name="T1" fmla="*/ 327 h 327"/>
                  <a:gd name="T2" fmla="*/ 242 w 242"/>
                  <a:gd name="T3" fmla="*/ 0 h 327"/>
                  <a:gd name="T4" fmla="*/ 0 w 242"/>
                  <a:gd name="T5" fmla="*/ 0 h 327"/>
                  <a:gd name="T6" fmla="*/ 0 w 242"/>
                  <a:gd name="T7" fmla="*/ 321 h 327"/>
                  <a:gd name="T8" fmla="*/ 116 w 242"/>
                  <a:gd name="T9" fmla="*/ 240 h 327"/>
                  <a:gd name="T10" fmla="*/ 242 w 242"/>
                  <a:gd name="T11" fmla="*/ 327 h 32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42" h="327">
                    <a:moveTo>
                      <a:pt x="242" y="327"/>
                    </a:moveTo>
                    <a:lnTo>
                      <a:pt x="242" y="0"/>
                    </a:lnTo>
                    <a:lnTo>
                      <a:pt x="0" y="0"/>
                    </a:lnTo>
                    <a:lnTo>
                      <a:pt x="0" y="321"/>
                    </a:lnTo>
                    <a:lnTo>
                      <a:pt x="116" y="240"/>
                    </a:lnTo>
                    <a:lnTo>
                      <a:pt x="242" y="32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774" name="Freeform 170"/>
              <p:cNvSpPr>
                <a:spLocks/>
              </p:cNvSpPr>
              <p:nvPr/>
            </p:nvSpPr>
            <p:spPr bwMode="auto">
              <a:xfrm>
                <a:off x="4721" y="2016"/>
                <a:ext cx="361" cy="126"/>
              </a:xfrm>
              <a:custGeom>
                <a:avLst/>
                <a:gdLst>
                  <a:gd name="T0" fmla="*/ 181 w 361"/>
                  <a:gd name="T1" fmla="*/ 0 h 126"/>
                  <a:gd name="T2" fmla="*/ 0 w 361"/>
                  <a:gd name="T3" fmla="*/ 126 h 126"/>
                  <a:gd name="T4" fmla="*/ 361 w 361"/>
                  <a:gd name="T5" fmla="*/ 126 h 126"/>
                  <a:gd name="T6" fmla="*/ 181 w 361"/>
                  <a:gd name="T7" fmla="*/ 0 h 126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61" h="126">
                    <a:moveTo>
                      <a:pt x="181" y="0"/>
                    </a:moveTo>
                    <a:lnTo>
                      <a:pt x="0" y="126"/>
                    </a:lnTo>
                    <a:lnTo>
                      <a:pt x="361" y="126"/>
                    </a:lnTo>
                    <a:lnTo>
                      <a:pt x="18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775" name="Freeform 171"/>
              <p:cNvSpPr>
                <a:spLocks/>
              </p:cNvSpPr>
              <p:nvPr/>
            </p:nvSpPr>
            <p:spPr bwMode="auto">
              <a:xfrm>
                <a:off x="5027" y="2467"/>
                <a:ext cx="413" cy="287"/>
              </a:xfrm>
              <a:custGeom>
                <a:avLst/>
                <a:gdLst>
                  <a:gd name="T0" fmla="*/ 413 w 413"/>
                  <a:gd name="T1" fmla="*/ 287 h 287"/>
                  <a:gd name="T2" fmla="*/ 0 w 413"/>
                  <a:gd name="T3" fmla="*/ 31 h 287"/>
                  <a:gd name="T4" fmla="*/ 0 w 413"/>
                  <a:gd name="T5" fmla="*/ 25 h 287"/>
                  <a:gd name="T6" fmla="*/ 0 w 413"/>
                  <a:gd name="T7" fmla="*/ 17 h 287"/>
                  <a:gd name="T8" fmla="*/ 0 w 413"/>
                  <a:gd name="T9" fmla="*/ 9 h 287"/>
                  <a:gd name="T10" fmla="*/ 0 w 413"/>
                  <a:gd name="T11" fmla="*/ 0 h 287"/>
                  <a:gd name="T12" fmla="*/ 413 w 413"/>
                  <a:gd name="T13" fmla="*/ 253 h 287"/>
                  <a:gd name="T14" fmla="*/ 413 w 413"/>
                  <a:gd name="T15" fmla="*/ 287 h 28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413" h="287">
                    <a:moveTo>
                      <a:pt x="413" y="287"/>
                    </a:moveTo>
                    <a:lnTo>
                      <a:pt x="0" y="31"/>
                    </a:lnTo>
                    <a:lnTo>
                      <a:pt x="0" y="25"/>
                    </a:lnTo>
                    <a:lnTo>
                      <a:pt x="0" y="17"/>
                    </a:lnTo>
                    <a:lnTo>
                      <a:pt x="0" y="9"/>
                    </a:lnTo>
                    <a:lnTo>
                      <a:pt x="0" y="0"/>
                    </a:lnTo>
                    <a:lnTo>
                      <a:pt x="413" y="253"/>
                    </a:lnTo>
                    <a:lnTo>
                      <a:pt x="413" y="28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776" name="Freeform 172"/>
              <p:cNvSpPr>
                <a:spLocks/>
              </p:cNvSpPr>
              <p:nvPr/>
            </p:nvSpPr>
            <p:spPr bwMode="auto">
              <a:xfrm>
                <a:off x="4840" y="2209"/>
                <a:ext cx="127" cy="164"/>
              </a:xfrm>
              <a:custGeom>
                <a:avLst/>
                <a:gdLst>
                  <a:gd name="T0" fmla="*/ 65 w 127"/>
                  <a:gd name="T1" fmla="*/ 0 h 164"/>
                  <a:gd name="T2" fmla="*/ 51 w 127"/>
                  <a:gd name="T3" fmla="*/ 1 h 164"/>
                  <a:gd name="T4" fmla="*/ 38 w 127"/>
                  <a:gd name="T5" fmla="*/ 6 h 164"/>
                  <a:gd name="T6" fmla="*/ 27 w 127"/>
                  <a:gd name="T7" fmla="*/ 13 h 164"/>
                  <a:gd name="T8" fmla="*/ 17 w 127"/>
                  <a:gd name="T9" fmla="*/ 20 h 164"/>
                  <a:gd name="T10" fmla="*/ 9 w 127"/>
                  <a:gd name="T11" fmla="*/ 32 h 164"/>
                  <a:gd name="T12" fmla="*/ 5 w 127"/>
                  <a:gd name="T13" fmla="*/ 44 h 164"/>
                  <a:gd name="T14" fmla="*/ 1 w 127"/>
                  <a:gd name="T15" fmla="*/ 58 h 164"/>
                  <a:gd name="T16" fmla="*/ 0 w 127"/>
                  <a:gd name="T17" fmla="*/ 74 h 164"/>
                  <a:gd name="T18" fmla="*/ 0 w 127"/>
                  <a:gd name="T19" fmla="*/ 103 h 164"/>
                  <a:gd name="T20" fmla="*/ 0 w 127"/>
                  <a:gd name="T21" fmla="*/ 126 h 164"/>
                  <a:gd name="T22" fmla="*/ 0 w 127"/>
                  <a:gd name="T23" fmla="*/ 145 h 164"/>
                  <a:gd name="T24" fmla="*/ 0 w 127"/>
                  <a:gd name="T25" fmla="*/ 164 h 164"/>
                  <a:gd name="T26" fmla="*/ 27 w 127"/>
                  <a:gd name="T27" fmla="*/ 164 h 164"/>
                  <a:gd name="T28" fmla="*/ 44 w 127"/>
                  <a:gd name="T29" fmla="*/ 164 h 164"/>
                  <a:gd name="T30" fmla="*/ 55 w 127"/>
                  <a:gd name="T31" fmla="*/ 164 h 164"/>
                  <a:gd name="T32" fmla="*/ 63 w 127"/>
                  <a:gd name="T33" fmla="*/ 164 h 164"/>
                  <a:gd name="T34" fmla="*/ 71 w 127"/>
                  <a:gd name="T35" fmla="*/ 164 h 164"/>
                  <a:gd name="T36" fmla="*/ 82 w 127"/>
                  <a:gd name="T37" fmla="*/ 164 h 164"/>
                  <a:gd name="T38" fmla="*/ 100 w 127"/>
                  <a:gd name="T39" fmla="*/ 164 h 164"/>
                  <a:gd name="T40" fmla="*/ 127 w 127"/>
                  <a:gd name="T41" fmla="*/ 164 h 164"/>
                  <a:gd name="T42" fmla="*/ 127 w 127"/>
                  <a:gd name="T43" fmla="*/ 139 h 164"/>
                  <a:gd name="T44" fmla="*/ 127 w 127"/>
                  <a:gd name="T45" fmla="*/ 114 h 164"/>
                  <a:gd name="T46" fmla="*/ 127 w 127"/>
                  <a:gd name="T47" fmla="*/ 90 h 164"/>
                  <a:gd name="T48" fmla="*/ 127 w 127"/>
                  <a:gd name="T49" fmla="*/ 71 h 164"/>
                  <a:gd name="T50" fmla="*/ 127 w 127"/>
                  <a:gd name="T51" fmla="*/ 62 h 164"/>
                  <a:gd name="T52" fmla="*/ 123 w 127"/>
                  <a:gd name="T53" fmla="*/ 51 h 164"/>
                  <a:gd name="T54" fmla="*/ 119 w 127"/>
                  <a:gd name="T55" fmla="*/ 38 h 164"/>
                  <a:gd name="T56" fmla="*/ 112 w 127"/>
                  <a:gd name="T57" fmla="*/ 27 h 164"/>
                  <a:gd name="T58" fmla="*/ 104 w 127"/>
                  <a:gd name="T59" fmla="*/ 16 h 164"/>
                  <a:gd name="T60" fmla="*/ 93 w 127"/>
                  <a:gd name="T61" fmla="*/ 8 h 164"/>
                  <a:gd name="T62" fmla="*/ 81 w 127"/>
                  <a:gd name="T63" fmla="*/ 1 h 164"/>
                  <a:gd name="T64" fmla="*/ 65 w 127"/>
                  <a:gd name="T65" fmla="*/ 0 h 164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127" h="164">
                    <a:moveTo>
                      <a:pt x="65" y="0"/>
                    </a:moveTo>
                    <a:lnTo>
                      <a:pt x="51" y="1"/>
                    </a:lnTo>
                    <a:lnTo>
                      <a:pt x="38" y="6"/>
                    </a:lnTo>
                    <a:lnTo>
                      <a:pt x="27" y="13"/>
                    </a:lnTo>
                    <a:lnTo>
                      <a:pt x="17" y="20"/>
                    </a:lnTo>
                    <a:lnTo>
                      <a:pt x="9" y="32"/>
                    </a:lnTo>
                    <a:lnTo>
                      <a:pt x="5" y="44"/>
                    </a:lnTo>
                    <a:lnTo>
                      <a:pt x="1" y="58"/>
                    </a:lnTo>
                    <a:lnTo>
                      <a:pt x="0" y="74"/>
                    </a:lnTo>
                    <a:lnTo>
                      <a:pt x="0" y="103"/>
                    </a:lnTo>
                    <a:lnTo>
                      <a:pt x="0" y="126"/>
                    </a:lnTo>
                    <a:lnTo>
                      <a:pt x="0" y="145"/>
                    </a:lnTo>
                    <a:lnTo>
                      <a:pt x="0" y="164"/>
                    </a:lnTo>
                    <a:lnTo>
                      <a:pt x="27" y="164"/>
                    </a:lnTo>
                    <a:lnTo>
                      <a:pt x="44" y="164"/>
                    </a:lnTo>
                    <a:lnTo>
                      <a:pt x="55" y="164"/>
                    </a:lnTo>
                    <a:lnTo>
                      <a:pt x="63" y="164"/>
                    </a:lnTo>
                    <a:lnTo>
                      <a:pt x="71" y="164"/>
                    </a:lnTo>
                    <a:lnTo>
                      <a:pt x="82" y="164"/>
                    </a:lnTo>
                    <a:lnTo>
                      <a:pt x="100" y="164"/>
                    </a:lnTo>
                    <a:lnTo>
                      <a:pt x="127" y="164"/>
                    </a:lnTo>
                    <a:lnTo>
                      <a:pt x="127" y="139"/>
                    </a:lnTo>
                    <a:lnTo>
                      <a:pt x="127" y="114"/>
                    </a:lnTo>
                    <a:lnTo>
                      <a:pt x="127" y="90"/>
                    </a:lnTo>
                    <a:lnTo>
                      <a:pt x="127" y="71"/>
                    </a:lnTo>
                    <a:lnTo>
                      <a:pt x="127" y="62"/>
                    </a:lnTo>
                    <a:lnTo>
                      <a:pt x="123" y="51"/>
                    </a:lnTo>
                    <a:lnTo>
                      <a:pt x="119" y="38"/>
                    </a:lnTo>
                    <a:lnTo>
                      <a:pt x="112" y="27"/>
                    </a:lnTo>
                    <a:lnTo>
                      <a:pt x="104" y="16"/>
                    </a:lnTo>
                    <a:lnTo>
                      <a:pt x="93" y="8"/>
                    </a:lnTo>
                    <a:lnTo>
                      <a:pt x="81" y="1"/>
                    </a:lnTo>
                    <a:lnTo>
                      <a:pt x="6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777" name="Rectangle 173"/>
              <p:cNvSpPr>
                <a:spLocks noChangeArrowheads="1"/>
              </p:cNvSpPr>
              <p:nvPr/>
            </p:nvSpPr>
            <p:spPr bwMode="auto">
              <a:xfrm>
                <a:off x="4805" y="2900"/>
                <a:ext cx="204" cy="38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1778" name="Freeform 174"/>
              <p:cNvSpPr>
                <a:spLocks/>
              </p:cNvSpPr>
              <p:nvPr/>
            </p:nvSpPr>
            <p:spPr bwMode="auto">
              <a:xfrm>
                <a:off x="4735" y="2822"/>
                <a:ext cx="16" cy="320"/>
              </a:xfrm>
              <a:custGeom>
                <a:avLst/>
                <a:gdLst>
                  <a:gd name="T0" fmla="*/ 8 w 16"/>
                  <a:gd name="T1" fmla="*/ 16 h 320"/>
                  <a:gd name="T2" fmla="*/ 0 w 16"/>
                  <a:gd name="T3" fmla="*/ 8 h 320"/>
                  <a:gd name="T4" fmla="*/ 0 w 16"/>
                  <a:gd name="T5" fmla="*/ 320 h 320"/>
                  <a:gd name="T6" fmla="*/ 16 w 16"/>
                  <a:gd name="T7" fmla="*/ 320 h 320"/>
                  <a:gd name="T8" fmla="*/ 16 w 16"/>
                  <a:gd name="T9" fmla="*/ 8 h 320"/>
                  <a:gd name="T10" fmla="*/ 8 w 16"/>
                  <a:gd name="T11" fmla="*/ 0 h 320"/>
                  <a:gd name="T12" fmla="*/ 16 w 16"/>
                  <a:gd name="T13" fmla="*/ 8 h 320"/>
                  <a:gd name="T14" fmla="*/ 16 w 16"/>
                  <a:gd name="T15" fmla="*/ 0 h 320"/>
                  <a:gd name="T16" fmla="*/ 8 w 16"/>
                  <a:gd name="T17" fmla="*/ 0 h 320"/>
                  <a:gd name="T18" fmla="*/ 8 w 16"/>
                  <a:gd name="T19" fmla="*/ 16 h 32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6" h="320">
                    <a:moveTo>
                      <a:pt x="8" y="16"/>
                    </a:moveTo>
                    <a:lnTo>
                      <a:pt x="0" y="8"/>
                    </a:lnTo>
                    <a:lnTo>
                      <a:pt x="0" y="320"/>
                    </a:lnTo>
                    <a:lnTo>
                      <a:pt x="16" y="320"/>
                    </a:lnTo>
                    <a:lnTo>
                      <a:pt x="16" y="8"/>
                    </a:lnTo>
                    <a:lnTo>
                      <a:pt x="8" y="0"/>
                    </a:lnTo>
                    <a:lnTo>
                      <a:pt x="16" y="8"/>
                    </a:lnTo>
                    <a:lnTo>
                      <a:pt x="16" y="0"/>
                    </a:lnTo>
                    <a:lnTo>
                      <a:pt x="8" y="0"/>
                    </a:lnTo>
                    <a:lnTo>
                      <a:pt x="8" y="1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779" name="Freeform 175"/>
              <p:cNvSpPr>
                <a:spLocks/>
              </p:cNvSpPr>
              <p:nvPr/>
            </p:nvSpPr>
            <p:spPr bwMode="auto">
              <a:xfrm>
                <a:off x="4556" y="2822"/>
                <a:ext cx="187" cy="16"/>
              </a:xfrm>
              <a:custGeom>
                <a:avLst/>
                <a:gdLst>
                  <a:gd name="T0" fmla="*/ 16 w 187"/>
                  <a:gd name="T1" fmla="*/ 8 h 16"/>
                  <a:gd name="T2" fmla="*/ 8 w 187"/>
                  <a:gd name="T3" fmla="*/ 16 h 16"/>
                  <a:gd name="T4" fmla="*/ 187 w 187"/>
                  <a:gd name="T5" fmla="*/ 16 h 16"/>
                  <a:gd name="T6" fmla="*/ 187 w 187"/>
                  <a:gd name="T7" fmla="*/ 0 h 16"/>
                  <a:gd name="T8" fmla="*/ 8 w 187"/>
                  <a:gd name="T9" fmla="*/ 0 h 16"/>
                  <a:gd name="T10" fmla="*/ 0 w 187"/>
                  <a:gd name="T11" fmla="*/ 8 h 16"/>
                  <a:gd name="T12" fmla="*/ 8 w 187"/>
                  <a:gd name="T13" fmla="*/ 0 h 16"/>
                  <a:gd name="T14" fmla="*/ 0 w 187"/>
                  <a:gd name="T15" fmla="*/ 0 h 16"/>
                  <a:gd name="T16" fmla="*/ 0 w 187"/>
                  <a:gd name="T17" fmla="*/ 8 h 16"/>
                  <a:gd name="T18" fmla="*/ 16 w 187"/>
                  <a:gd name="T19" fmla="*/ 8 h 1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87" h="16">
                    <a:moveTo>
                      <a:pt x="16" y="8"/>
                    </a:moveTo>
                    <a:lnTo>
                      <a:pt x="8" y="16"/>
                    </a:lnTo>
                    <a:lnTo>
                      <a:pt x="187" y="16"/>
                    </a:lnTo>
                    <a:lnTo>
                      <a:pt x="187" y="0"/>
                    </a:lnTo>
                    <a:lnTo>
                      <a:pt x="8" y="0"/>
                    </a:lnTo>
                    <a:lnTo>
                      <a:pt x="0" y="8"/>
                    </a:lnTo>
                    <a:lnTo>
                      <a:pt x="8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16" y="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780" name="Freeform 176"/>
              <p:cNvSpPr>
                <a:spLocks/>
              </p:cNvSpPr>
              <p:nvPr/>
            </p:nvSpPr>
            <p:spPr bwMode="auto">
              <a:xfrm>
                <a:off x="4556" y="2830"/>
                <a:ext cx="16" cy="320"/>
              </a:xfrm>
              <a:custGeom>
                <a:avLst/>
                <a:gdLst>
                  <a:gd name="T0" fmla="*/ 8 w 16"/>
                  <a:gd name="T1" fmla="*/ 304 h 320"/>
                  <a:gd name="T2" fmla="*/ 16 w 16"/>
                  <a:gd name="T3" fmla="*/ 312 h 320"/>
                  <a:gd name="T4" fmla="*/ 16 w 16"/>
                  <a:gd name="T5" fmla="*/ 0 h 320"/>
                  <a:gd name="T6" fmla="*/ 0 w 16"/>
                  <a:gd name="T7" fmla="*/ 0 h 320"/>
                  <a:gd name="T8" fmla="*/ 0 w 16"/>
                  <a:gd name="T9" fmla="*/ 312 h 320"/>
                  <a:gd name="T10" fmla="*/ 8 w 16"/>
                  <a:gd name="T11" fmla="*/ 320 h 320"/>
                  <a:gd name="T12" fmla="*/ 0 w 16"/>
                  <a:gd name="T13" fmla="*/ 312 h 320"/>
                  <a:gd name="T14" fmla="*/ 0 w 16"/>
                  <a:gd name="T15" fmla="*/ 320 h 320"/>
                  <a:gd name="T16" fmla="*/ 8 w 16"/>
                  <a:gd name="T17" fmla="*/ 320 h 320"/>
                  <a:gd name="T18" fmla="*/ 8 w 16"/>
                  <a:gd name="T19" fmla="*/ 304 h 32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6" h="320">
                    <a:moveTo>
                      <a:pt x="8" y="304"/>
                    </a:moveTo>
                    <a:lnTo>
                      <a:pt x="16" y="312"/>
                    </a:lnTo>
                    <a:lnTo>
                      <a:pt x="16" y="0"/>
                    </a:lnTo>
                    <a:lnTo>
                      <a:pt x="0" y="0"/>
                    </a:lnTo>
                    <a:lnTo>
                      <a:pt x="0" y="312"/>
                    </a:lnTo>
                    <a:lnTo>
                      <a:pt x="8" y="320"/>
                    </a:lnTo>
                    <a:lnTo>
                      <a:pt x="0" y="312"/>
                    </a:lnTo>
                    <a:lnTo>
                      <a:pt x="0" y="320"/>
                    </a:lnTo>
                    <a:lnTo>
                      <a:pt x="8" y="320"/>
                    </a:lnTo>
                    <a:lnTo>
                      <a:pt x="8" y="30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781" name="Freeform 177"/>
              <p:cNvSpPr>
                <a:spLocks/>
              </p:cNvSpPr>
              <p:nvPr/>
            </p:nvSpPr>
            <p:spPr bwMode="auto">
              <a:xfrm>
                <a:off x="4564" y="3134"/>
                <a:ext cx="187" cy="16"/>
              </a:xfrm>
              <a:custGeom>
                <a:avLst/>
                <a:gdLst>
                  <a:gd name="T0" fmla="*/ 171 w 187"/>
                  <a:gd name="T1" fmla="*/ 8 h 16"/>
                  <a:gd name="T2" fmla="*/ 179 w 187"/>
                  <a:gd name="T3" fmla="*/ 0 h 16"/>
                  <a:gd name="T4" fmla="*/ 0 w 187"/>
                  <a:gd name="T5" fmla="*/ 0 h 16"/>
                  <a:gd name="T6" fmla="*/ 0 w 187"/>
                  <a:gd name="T7" fmla="*/ 16 h 16"/>
                  <a:gd name="T8" fmla="*/ 179 w 187"/>
                  <a:gd name="T9" fmla="*/ 16 h 16"/>
                  <a:gd name="T10" fmla="*/ 187 w 187"/>
                  <a:gd name="T11" fmla="*/ 8 h 16"/>
                  <a:gd name="T12" fmla="*/ 179 w 187"/>
                  <a:gd name="T13" fmla="*/ 16 h 16"/>
                  <a:gd name="T14" fmla="*/ 187 w 187"/>
                  <a:gd name="T15" fmla="*/ 16 h 16"/>
                  <a:gd name="T16" fmla="*/ 187 w 187"/>
                  <a:gd name="T17" fmla="*/ 8 h 16"/>
                  <a:gd name="T18" fmla="*/ 171 w 187"/>
                  <a:gd name="T19" fmla="*/ 8 h 1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87" h="16">
                    <a:moveTo>
                      <a:pt x="171" y="8"/>
                    </a:moveTo>
                    <a:lnTo>
                      <a:pt x="179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9" y="16"/>
                    </a:lnTo>
                    <a:lnTo>
                      <a:pt x="187" y="8"/>
                    </a:lnTo>
                    <a:lnTo>
                      <a:pt x="179" y="16"/>
                    </a:lnTo>
                    <a:lnTo>
                      <a:pt x="187" y="16"/>
                    </a:lnTo>
                    <a:lnTo>
                      <a:pt x="187" y="8"/>
                    </a:lnTo>
                    <a:lnTo>
                      <a:pt x="171" y="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782" name="Freeform 178"/>
              <p:cNvSpPr>
                <a:spLocks/>
              </p:cNvSpPr>
              <p:nvPr/>
            </p:nvSpPr>
            <p:spPr bwMode="auto">
              <a:xfrm>
                <a:off x="4566" y="2914"/>
                <a:ext cx="176" cy="16"/>
              </a:xfrm>
              <a:custGeom>
                <a:avLst/>
                <a:gdLst>
                  <a:gd name="T0" fmla="*/ 176 w 176"/>
                  <a:gd name="T1" fmla="*/ 8 h 16"/>
                  <a:gd name="T2" fmla="*/ 176 w 176"/>
                  <a:gd name="T3" fmla="*/ 0 h 16"/>
                  <a:gd name="T4" fmla="*/ 0 w 176"/>
                  <a:gd name="T5" fmla="*/ 0 h 16"/>
                  <a:gd name="T6" fmla="*/ 0 w 176"/>
                  <a:gd name="T7" fmla="*/ 16 h 16"/>
                  <a:gd name="T8" fmla="*/ 176 w 176"/>
                  <a:gd name="T9" fmla="*/ 16 h 16"/>
                  <a:gd name="T10" fmla="*/ 176 w 176"/>
                  <a:gd name="T11" fmla="*/ 8 h 1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76" h="16">
                    <a:moveTo>
                      <a:pt x="176" y="8"/>
                    </a:moveTo>
                    <a:lnTo>
                      <a:pt x="176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6" y="16"/>
                    </a:lnTo>
                    <a:lnTo>
                      <a:pt x="176" y="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783" name="Freeform 179"/>
              <p:cNvSpPr>
                <a:spLocks/>
              </p:cNvSpPr>
              <p:nvPr/>
            </p:nvSpPr>
            <p:spPr bwMode="auto">
              <a:xfrm>
                <a:off x="4566" y="3026"/>
                <a:ext cx="176" cy="16"/>
              </a:xfrm>
              <a:custGeom>
                <a:avLst/>
                <a:gdLst>
                  <a:gd name="T0" fmla="*/ 176 w 176"/>
                  <a:gd name="T1" fmla="*/ 8 h 16"/>
                  <a:gd name="T2" fmla="*/ 176 w 176"/>
                  <a:gd name="T3" fmla="*/ 0 h 16"/>
                  <a:gd name="T4" fmla="*/ 0 w 176"/>
                  <a:gd name="T5" fmla="*/ 0 h 16"/>
                  <a:gd name="T6" fmla="*/ 0 w 176"/>
                  <a:gd name="T7" fmla="*/ 16 h 16"/>
                  <a:gd name="T8" fmla="*/ 176 w 176"/>
                  <a:gd name="T9" fmla="*/ 16 h 16"/>
                  <a:gd name="T10" fmla="*/ 176 w 176"/>
                  <a:gd name="T11" fmla="*/ 8 h 1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76" h="16">
                    <a:moveTo>
                      <a:pt x="176" y="8"/>
                    </a:moveTo>
                    <a:lnTo>
                      <a:pt x="176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6" y="16"/>
                    </a:lnTo>
                    <a:lnTo>
                      <a:pt x="176" y="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784" name="Freeform 180"/>
              <p:cNvSpPr>
                <a:spLocks/>
              </p:cNvSpPr>
              <p:nvPr/>
            </p:nvSpPr>
            <p:spPr bwMode="auto">
              <a:xfrm>
                <a:off x="4644" y="2835"/>
                <a:ext cx="15" cy="302"/>
              </a:xfrm>
              <a:custGeom>
                <a:avLst/>
                <a:gdLst>
                  <a:gd name="T0" fmla="*/ 7 w 15"/>
                  <a:gd name="T1" fmla="*/ 302 h 302"/>
                  <a:gd name="T2" fmla="*/ 15 w 15"/>
                  <a:gd name="T3" fmla="*/ 302 h 302"/>
                  <a:gd name="T4" fmla="*/ 15 w 15"/>
                  <a:gd name="T5" fmla="*/ 0 h 302"/>
                  <a:gd name="T6" fmla="*/ 0 w 15"/>
                  <a:gd name="T7" fmla="*/ 0 h 302"/>
                  <a:gd name="T8" fmla="*/ 0 w 15"/>
                  <a:gd name="T9" fmla="*/ 302 h 302"/>
                  <a:gd name="T10" fmla="*/ 7 w 15"/>
                  <a:gd name="T11" fmla="*/ 302 h 30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5" h="302">
                    <a:moveTo>
                      <a:pt x="7" y="302"/>
                    </a:moveTo>
                    <a:lnTo>
                      <a:pt x="15" y="302"/>
                    </a:lnTo>
                    <a:lnTo>
                      <a:pt x="15" y="0"/>
                    </a:lnTo>
                    <a:lnTo>
                      <a:pt x="0" y="0"/>
                    </a:lnTo>
                    <a:lnTo>
                      <a:pt x="0" y="302"/>
                    </a:lnTo>
                    <a:lnTo>
                      <a:pt x="7" y="30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785" name="Freeform 181"/>
              <p:cNvSpPr>
                <a:spLocks/>
              </p:cNvSpPr>
              <p:nvPr/>
            </p:nvSpPr>
            <p:spPr bwMode="auto">
              <a:xfrm>
                <a:off x="5239" y="2822"/>
                <a:ext cx="16" cy="320"/>
              </a:xfrm>
              <a:custGeom>
                <a:avLst/>
                <a:gdLst>
                  <a:gd name="T0" fmla="*/ 8 w 16"/>
                  <a:gd name="T1" fmla="*/ 16 h 320"/>
                  <a:gd name="T2" fmla="*/ 0 w 16"/>
                  <a:gd name="T3" fmla="*/ 8 h 320"/>
                  <a:gd name="T4" fmla="*/ 0 w 16"/>
                  <a:gd name="T5" fmla="*/ 320 h 320"/>
                  <a:gd name="T6" fmla="*/ 16 w 16"/>
                  <a:gd name="T7" fmla="*/ 320 h 320"/>
                  <a:gd name="T8" fmla="*/ 16 w 16"/>
                  <a:gd name="T9" fmla="*/ 8 h 320"/>
                  <a:gd name="T10" fmla="*/ 8 w 16"/>
                  <a:gd name="T11" fmla="*/ 0 h 320"/>
                  <a:gd name="T12" fmla="*/ 16 w 16"/>
                  <a:gd name="T13" fmla="*/ 8 h 320"/>
                  <a:gd name="T14" fmla="*/ 16 w 16"/>
                  <a:gd name="T15" fmla="*/ 0 h 320"/>
                  <a:gd name="T16" fmla="*/ 8 w 16"/>
                  <a:gd name="T17" fmla="*/ 0 h 320"/>
                  <a:gd name="T18" fmla="*/ 8 w 16"/>
                  <a:gd name="T19" fmla="*/ 16 h 32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6" h="320">
                    <a:moveTo>
                      <a:pt x="8" y="16"/>
                    </a:moveTo>
                    <a:lnTo>
                      <a:pt x="0" y="8"/>
                    </a:lnTo>
                    <a:lnTo>
                      <a:pt x="0" y="320"/>
                    </a:lnTo>
                    <a:lnTo>
                      <a:pt x="16" y="320"/>
                    </a:lnTo>
                    <a:lnTo>
                      <a:pt x="16" y="8"/>
                    </a:lnTo>
                    <a:lnTo>
                      <a:pt x="8" y="0"/>
                    </a:lnTo>
                    <a:lnTo>
                      <a:pt x="16" y="8"/>
                    </a:lnTo>
                    <a:lnTo>
                      <a:pt x="16" y="0"/>
                    </a:lnTo>
                    <a:lnTo>
                      <a:pt x="8" y="0"/>
                    </a:lnTo>
                    <a:lnTo>
                      <a:pt x="8" y="1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786" name="Freeform 182"/>
              <p:cNvSpPr>
                <a:spLocks/>
              </p:cNvSpPr>
              <p:nvPr/>
            </p:nvSpPr>
            <p:spPr bwMode="auto">
              <a:xfrm>
                <a:off x="5060" y="2822"/>
                <a:ext cx="187" cy="16"/>
              </a:xfrm>
              <a:custGeom>
                <a:avLst/>
                <a:gdLst>
                  <a:gd name="T0" fmla="*/ 16 w 187"/>
                  <a:gd name="T1" fmla="*/ 8 h 16"/>
                  <a:gd name="T2" fmla="*/ 8 w 187"/>
                  <a:gd name="T3" fmla="*/ 16 h 16"/>
                  <a:gd name="T4" fmla="*/ 187 w 187"/>
                  <a:gd name="T5" fmla="*/ 16 h 16"/>
                  <a:gd name="T6" fmla="*/ 187 w 187"/>
                  <a:gd name="T7" fmla="*/ 0 h 16"/>
                  <a:gd name="T8" fmla="*/ 8 w 187"/>
                  <a:gd name="T9" fmla="*/ 0 h 16"/>
                  <a:gd name="T10" fmla="*/ 0 w 187"/>
                  <a:gd name="T11" fmla="*/ 8 h 16"/>
                  <a:gd name="T12" fmla="*/ 8 w 187"/>
                  <a:gd name="T13" fmla="*/ 0 h 16"/>
                  <a:gd name="T14" fmla="*/ 0 w 187"/>
                  <a:gd name="T15" fmla="*/ 0 h 16"/>
                  <a:gd name="T16" fmla="*/ 0 w 187"/>
                  <a:gd name="T17" fmla="*/ 8 h 16"/>
                  <a:gd name="T18" fmla="*/ 16 w 187"/>
                  <a:gd name="T19" fmla="*/ 8 h 1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87" h="16">
                    <a:moveTo>
                      <a:pt x="16" y="8"/>
                    </a:moveTo>
                    <a:lnTo>
                      <a:pt x="8" y="16"/>
                    </a:lnTo>
                    <a:lnTo>
                      <a:pt x="187" y="16"/>
                    </a:lnTo>
                    <a:lnTo>
                      <a:pt x="187" y="0"/>
                    </a:lnTo>
                    <a:lnTo>
                      <a:pt x="8" y="0"/>
                    </a:lnTo>
                    <a:lnTo>
                      <a:pt x="0" y="8"/>
                    </a:lnTo>
                    <a:lnTo>
                      <a:pt x="8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16" y="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787" name="Freeform 183"/>
              <p:cNvSpPr>
                <a:spLocks/>
              </p:cNvSpPr>
              <p:nvPr/>
            </p:nvSpPr>
            <p:spPr bwMode="auto">
              <a:xfrm>
                <a:off x="5060" y="2830"/>
                <a:ext cx="16" cy="320"/>
              </a:xfrm>
              <a:custGeom>
                <a:avLst/>
                <a:gdLst>
                  <a:gd name="T0" fmla="*/ 8 w 16"/>
                  <a:gd name="T1" fmla="*/ 304 h 320"/>
                  <a:gd name="T2" fmla="*/ 16 w 16"/>
                  <a:gd name="T3" fmla="*/ 312 h 320"/>
                  <a:gd name="T4" fmla="*/ 16 w 16"/>
                  <a:gd name="T5" fmla="*/ 0 h 320"/>
                  <a:gd name="T6" fmla="*/ 0 w 16"/>
                  <a:gd name="T7" fmla="*/ 0 h 320"/>
                  <a:gd name="T8" fmla="*/ 0 w 16"/>
                  <a:gd name="T9" fmla="*/ 312 h 320"/>
                  <a:gd name="T10" fmla="*/ 8 w 16"/>
                  <a:gd name="T11" fmla="*/ 320 h 320"/>
                  <a:gd name="T12" fmla="*/ 0 w 16"/>
                  <a:gd name="T13" fmla="*/ 312 h 320"/>
                  <a:gd name="T14" fmla="*/ 0 w 16"/>
                  <a:gd name="T15" fmla="*/ 320 h 320"/>
                  <a:gd name="T16" fmla="*/ 8 w 16"/>
                  <a:gd name="T17" fmla="*/ 320 h 320"/>
                  <a:gd name="T18" fmla="*/ 8 w 16"/>
                  <a:gd name="T19" fmla="*/ 304 h 32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6" h="320">
                    <a:moveTo>
                      <a:pt x="8" y="304"/>
                    </a:moveTo>
                    <a:lnTo>
                      <a:pt x="16" y="312"/>
                    </a:lnTo>
                    <a:lnTo>
                      <a:pt x="16" y="0"/>
                    </a:lnTo>
                    <a:lnTo>
                      <a:pt x="0" y="0"/>
                    </a:lnTo>
                    <a:lnTo>
                      <a:pt x="0" y="312"/>
                    </a:lnTo>
                    <a:lnTo>
                      <a:pt x="8" y="320"/>
                    </a:lnTo>
                    <a:lnTo>
                      <a:pt x="0" y="312"/>
                    </a:lnTo>
                    <a:lnTo>
                      <a:pt x="0" y="320"/>
                    </a:lnTo>
                    <a:lnTo>
                      <a:pt x="8" y="320"/>
                    </a:lnTo>
                    <a:lnTo>
                      <a:pt x="8" y="30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788" name="Freeform 184"/>
              <p:cNvSpPr>
                <a:spLocks/>
              </p:cNvSpPr>
              <p:nvPr/>
            </p:nvSpPr>
            <p:spPr bwMode="auto">
              <a:xfrm>
                <a:off x="5068" y="3134"/>
                <a:ext cx="187" cy="16"/>
              </a:xfrm>
              <a:custGeom>
                <a:avLst/>
                <a:gdLst>
                  <a:gd name="T0" fmla="*/ 171 w 187"/>
                  <a:gd name="T1" fmla="*/ 8 h 16"/>
                  <a:gd name="T2" fmla="*/ 179 w 187"/>
                  <a:gd name="T3" fmla="*/ 0 h 16"/>
                  <a:gd name="T4" fmla="*/ 0 w 187"/>
                  <a:gd name="T5" fmla="*/ 0 h 16"/>
                  <a:gd name="T6" fmla="*/ 0 w 187"/>
                  <a:gd name="T7" fmla="*/ 16 h 16"/>
                  <a:gd name="T8" fmla="*/ 179 w 187"/>
                  <a:gd name="T9" fmla="*/ 16 h 16"/>
                  <a:gd name="T10" fmla="*/ 187 w 187"/>
                  <a:gd name="T11" fmla="*/ 8 h 16"/>
                  <a:gd name="T12" fmla="*/ 179 w 187"/>
                  <a:gd name="T13" fmla="*/ 16 h 16"/>
                  <a:gd name="T14" fmla="*/ 187 w 187"/>
                  <a:gd name="T15" fmla="*/ 16 h 16"/>
                  <a:gd name="T16" fmla="*/ 187 w 187"/>
                  <a:gd name="T17" fmla="*/ 8 h 16"/>
                  <a:gd name="T18" fmla="*/ 171 w 187"/>
                  <a:gd name="T19" fmla="*/ 8 h 1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87" h="16">
                    <a:moveTo>
                      <a:pt x="171" y="8"/>
                    </a:moveTo>
                    <a:lnTo>
                      <a:pt x="179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9" y="16"/>
                    </a:lnTo>
                    <a:lnTo>
                      <a:pt x="187" y="8"/>
                    </a:lnTo>
                    <a:lnTo>
                      <a:pt x="179" y="16"/>
                    </a:lnTo>
                    <a:lnTo>
                      <a:pt x="187" y="16"/>
                    </a:lnTo>
                    <a:lnTo>
                      <a:pt x="187" y="8"/>
                    </a:lnTo>
                    <a:lnTo>
                      <a:pt x="171" y="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789" name="Freeform 185"/>
              <p:cNvSpPr>
                <a:spLocks/>
              </p:cNvSpPr>
              <p:nvPr/>
            </p:nvSpPr>
            <p:spPr bwMode="auto">
              <a:xfrm>
                <a:off x="5069" y="2914"/>
                <a:ext cx="175" cy="16"/>
              </a:xfrm>
              <a:custGeom>
                <a:avLst/>
                <a:gdLst>
                  <a:gd name="T0" fmla="*/ 175 w 175"/>
                  <a:gd name="T1" fmla="*/ 8 h 16"/>
                  <a:gd name="T2" fmla="*/ 175 w 175"/>
                  <a:gd name="T3" fmla="*/ 0 h 16"/>
                  <a:gd name="T4" fmla="*/ 0 w 175"/>
                  <a:gd name="T5" fmla="*/ 0 h 16"/>
                  <a:gd name="T6" fmla="*/ 0 w 175"/>
                  <a:gd name="T7" fmla="*/ 16 h 16"/>
                  <a:gd name="T8" fmla="*/ 175 w 175"/>
                  <a:gd name="T9" fmla="*/ 16 h 16"/>
                  <a:gd name="T10" fmla="*/ 175 w 175"/>
                  <a:gd name="T11" fmla="*/ 8 h 1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75" h="16">
                    <a:moveTo>
                      <a:pt x="175" y="8"/>
                    </a:moveTo>
                    <a:lnTo>
                      <a:pt x="175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5" y="16"/>
                    </a:lnTo>
                    <a:lnTo>
                      <a:pt x="175" y="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790" name="Freeform 186"/>
              <p:cNvSpPr>
                <a:spLocks/>
              </p:cNvSpPr>
              <p:nvPr/>
            </p:nvSpPr>
            <p:spPr bwMode="auto">
              <a:xfrm>
                <a:off x="5069" y="3026"/>
                <a:ext cx="175" cy="16"/>
              </a:xfrm>
              <a:custGeom>
                <a:avLst/>
                <a:gdLst>
                  <a:gd name="T0" fmla="*/ 175 w 175"/>
                  <a:gd name="T1" fmla="*/ 8 h 16"/>
                  <a:gd name="T2" fmla="*/ 175 w 175"/>
                  <a:gd name="T3" fmla="*/ 0 h 16"/>
                  <a:gd name="T4" fmla="*/ 0 w 175"/>
                  <a:gd name="T5" fmla="*/ 0 h 16"/>
                  <a:gd name="T6" fmla="*/ 0 w 175"/>
                  <a:gd name="T7" fmla="*/ 16 h 16"/>
                  <a:gd name="T8" fmla="*/ 175 w 175"/>
                  <a:gd name="T9" fmla="*/ 16 h 16"/>
                  <a:gd name="T10" fmla="*/ 175 w 175"/>
                  <a:gd name="T11" fmla="*/ 8 h 1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75" h="16">
                    <a:moveTo>
                      <a:pt x="175" y="8"/>
                    </a:moveTo>
                    <a:lnTo>
                      <a:pt x="175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5" y="16"/>
                    </a:lnTo>
                    <a:lnTo>
                      <a:pt x="175" y="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791" name="Freeform 187"/>
              <p:cNvSpPr>
                <a:spLocks/>
              </p:cNvSpPr>
              <p:nvPr/>
            </p:nvSpPr>
            <p:spPr bwMode="auto">
              <a:xfrm>
                <a:off x="5147" y="2835"/>
                <a:ext cx="16" cy="302"/>
              </a:xfrm>
              <a:custGeom>
                <a:avLst/>
                <a:gdLst>
                  <a:gd name="T0" fmla="*/ 8 w 16"/>
                  <a:gd name="T1" fmla="*/ 302 h 302"/>
                  <a:gd name="T2" fmla="*/ 16 w 16"/>
                  <a:gd name="T3" fmla="*/ 302 h 302"/>
                  <a:gd name="T4" fmla="*/ 16 w 16"/>
                  <a:gd name="T5" fmla="*/ 0 h 302"/>
                  <a:gd name="T6" fmla="*/ 0 w 16"/>
                  <a:gd name="T7" fmla="*/ 0 h 302"/>
                  <a:gd name="T8" fmla="*/ 0 w 16"/>
                  <a:gd name="T9" fmla="*/ 302 h 302"/>
                  <a:gd name="T10" fmla="*/ 8 w 16"/>
                  <a:gd name="T11" fmla="*/ 302 h 30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6" h="302">
                    <a:moveTo>
                      <a:pt x="8" y="302"/>
                    </a:moveTo>
                    <a:lnTo>
                      <a:pt x="16" y="302"/>
                    </a:lnTo>
                    <a:lnTo>
                      <a:pt x="16" y="0"/>
                    </a:lnTo>
                    <a:lnTo>
                      <a:pt x="0" y="0"/>
                    </a:lnTo>
                    <a:lnTo>
                      <a:pt x="0" y="302"/>
                    </a:lnTo>
                    <a:lnTo>
                      <a:pt x="8" y="30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792" name="Freeform 188"/>
              <p:cNvSpPr>
                <a:spLocks/>
              </p:cNvSpPr>
              <p:nvPr/>
            </p:nvSpPr>
            <p:spPr bwMode="auto">
              <a:xfrm>
                <a:off x="4849" y="2236"/>
                <a:ext cx="103" cy="112"/>
              </a:xfrm>
              <a:custGeom>
                <a:avLst/>
                <a:gdLst>
                  <a:gd name="T0" fmla="*/ 59 w 103"/>
                  <a:gd name="T1" fmla="*/ 112 h 112"/>
                  <a:gd name="T2" fmla="*/ 76 w 103"/>
                  <a:gd name="T3" fmla="*/ 112 h 112"/>
                  <a:gd name="T4" fmla="*/ 89 w 103"/>
                  <a:gd name="T5" fmla="*/ 109 h 112"/>
                  <a:gd name="T6" fmla="*/ 99 w 103"/>
                  <a:gd name="T7" fmla="*/ 107 h 112"/>
                  <a:gd name="T8" fmla="*/ 102 w 103"/>
                  <a:gd name="T9" fmla="*/ 104 h 112"/>
                  <a:gd name="T10" fmla="*/ 103 w 103"/>
                  <a:gd name="T11" fmla="*/ 103 h 112"/>
                  <a:gd name="T12" fmla="*/ 103 w 103"/>
                  <a:gd name="T13" fmla="*/ 98 h 112"/>
                  <a:gd name="T14" fmla="*/ 100 w 103"/>
                  <a:gd name="T15" fmla="*/ 88 h 112"/>
                  <a:gd name="T16" fmla="*/ 97 w 103"/>
                  <a:gd name="T17" fmla="*/ 79 h 112"/>
                  <a:gd name="T18" fmla="*/ 95 w 103"/>
                  <a:gd name="T19" fmla="*/ 73 h 112"/>
                  <a:gd name="T20" fmla="*/ 95 w 103"/>
                  <a:gd name="T21" fmla="*/ 68 h 112"/>
                  <a:gd name="T22" fmla="*/ 94 w 103"/>
                  <a:gd name="T23" fmla="*/ 66 h 112"/>
                  <a:gd name="T24" fmla="*/ 92 w 103"/>
                  <a:gd name="T25" fmla="*/ 60 h 112"/>
                  <a:gd name="T26" fmla="*/ 91 w 103"/>
                  <a:gd name="T27" fmla="*/ 50 h 112"/>
                  <a:gd name="T28" fmla="*/ 91 w 103"/>
                  <a:gd name="T29" fmla="*/ 42 h 112"/>
                  <a:gd name="T30" fmla="*/ 91 w 103"/>
                  <a:gd name="T31" fmla="*/ 41 h 112"/>
                  <a:gd name="T32" fmla="*/ 89 w 103"/>
                  <a:gd name="T33" fmla="*/ 33 h 112"/>
                  <a:gd name="T34" fmla="*/ 89 w 103"/>
                  <a:gd name="T35" fmla="*/ 22 h 112"/>
                  <a:gd name="T36" fmla="*/ 87 w 103"/>
                  <a:gd name="T37" fmla="*/ 9 h 112"/>
                  <a:gd name="T38" fmla="*/ 75 w 103"/>
                  <a:gd name="T39" fmla="*/ 1 h 112"/>
                  <a:gd name="T40" fmla="*/ 59 w 103"/>
                  <a:gd name="T41" fmla="*/ 0 h 112"/>
                  <a:gd name="T42" fmla="*/ 45 w 103"/>
                  <a:gd name="T43" fmla="*/ 3 h 112"/>
                  <a:gd name="T44" fmla="*/ 38 w 103"/>
                  <a:gd name="T45" fmla="*/ 14 h 112"/>
                  <a:gd name="T46" fmla="*/ 34 w 103"/>
                  <a:gd name="T47" fmla="*/ 25 h 112"/>
                  <a:gd name="T48" fmla="*/ 30 w 103"/>
                  <a:gd name="T49" fmla="*/ 31 h 112"/>
                  <a:gd name="T50" fmla="*/ 30 w 103"/>
                  <a:gd name="T51" fmla="*/ 33 h 112"/>
                  <a:gd name="T52" fmla="*/ 27 w 103"/>
                  <a:gd name="T53" fmla="*/ 39 h 112"/>
                  <a:gd name="T54" fmla="*/ 23 w 103"/>
                  <a:gd name="T55" fmla="*/ 49 h 112"/>
                  <a:gd name="T56" fmla="*/ 19 w 103"/>
                  <a:gd name="T57" fmla="*/ 54 h 112"/>
                  <a:gd name="T58" fmla="*/ 19 w 103"/>
                  <a:gd name="T59" fmla="*/ 55 h 112"/>
                  <a:gd name="T60" fmla="*/ 16 w 103"/>
                  <a:gd name="T61" fmla="*/ 58 h 112"/>
                  <a:gd name="T62" fmla="*/ 11 w 103"/>
                  <a:gd name="T63" fmla="*/ 63 h 112"/>
                  <a:gd name="T64" fmla="*/ 5 w 103"/>
                  <a:gd name="T65" fmla="*/ 73 h 112"/>
                  <a:gd name="T66" fmla="*/ 0 w 103"/>
                  <a:gd name="T67" fmla="*/ 82 h 112"/>
                  <a:gd name="T68" fmla="*/ 0 w 103"/>
                  <a:gd name="T69" fmla="*/ 87 h 112"/>
                  <a:gd name="T70" fmla="*/ 0 w 103"/>
                  <a:gd name="T71" fmla="*/ 88 h 112"/>
                  <a:gd name="T72" fmla="*/ 7 w 103"/>
                  <a:gd name="T73" fmla="*/ 93 h 112"/>
                  <a:gd name="T74" fmla="*/ 29 w 103"/>
                  <a:gd name="T75" fmla="*/ 106 h 112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0" t="0" r="r" b="b"/>
                <a:pathLst>
                  <a:path w="103" h="112">
                    <a:moveTo>
                      <a:pt x="48" y="110"/>
                    </a:moveTo>
                    <a:lnTo>
                      <a:pt x="59" y="112"/>
                    </a:lnTo>
                    <a:lnTo>
                      <a:pt x="68" y="112"/>
                    </a:lnTo>
                    <a:lnTo>
                      <a:pt x="76" y="112"/>
                    </a:lnTo>
                    <a:lnTo>
                      <a:pt x="84" y="110"/>
                    </a:lnTo>
                    <a:lnTo>
                      <a:pt x="89" y="109"/>
                    </a:lnTo>
                    <a:lnTo>
                      <a:pt x="94" y="107"/>
                    </a:lnTo>
                    <a:lnTo>
                      <a:pt x="99" y="107"/>
                    </a:lnTo>
                    <a:lnTo>
                      <a:pt x="100" y="106"/>
                    </a:lnTo>
                    <a:lnTo>
                      <a:pt x="102" y="104"/>
                    </a:lnTo>
                    <a:lnTo>
                      <a:pt x="102" y="103"/>
                    </a:lnTo>
                    <a:lnTo>
                      <a:pt x="103" y="103"/>
                    </a:lnTo>
                    <a:lnTo>
                      <a:pt x="103" y="101"/>
                    </a:lnTo>
                    <a:lnTo>
                      <a:pt x="103" y="98"/>
                    </a:lnTo>
                    <a:lnTo>
                      <a:pt x="103" y="93"/>
                    </a:lnTo>
                    <a:lnTo>
                      <a:pt x="100" y="88"/>
                    </a:lnTo>
                    <a:lnTo>
                      <a:pt x="99" y="82"/>
                    </a:lnTo>
                    <a:lnTo>
                      <a:pt x="97" y="79"/>
                    </a:lnTo>
                    <a:lnTo>
                      <a:pt x="97" y="76"/>
                    </a:lnTo>
                    <a:lnTo>
                      <a:pt x="95" y="73"/>
                    </a:lnTo>
                    <a:lnTo>
                      <a:pt x="95" y="69"/>
                    </a:lnTo>
                    <a:lnTo>
                      <a:pt x="95" y="68"/>
                    </a:lnTo>
                    <a:lnTo>
                      <a:pt x="94" y="66"/>
                    </a:lnTo>
                    <a:lnTo>
                      <a:pt x="92" y="60"/>
                    </a:lnTo>
                    <a:lnTo>
                      <a:pt x="92" y="55"/>
                    </a:lnTo>
                    <a:lnTo>
                      <a:pt x="91" y="50"/>
                    </a:lnTo>
                    <a:lnTo>
                      <a:pt x="91" y="44"/>
                    </a:lnTo>
                    <a:lnTo>
                      <a:pt x="91" y="42"/>
                    </a:lnTo>
                    <a:lnTo>
                      <a:pt x="91" y="41"/>
                    </a:lnTo>
                    <a:lnTo>
                      <a:pt x="89" y="33"/>
                    </a:lnTo>
                    <a:lnTo>
                      <a:pt x="89" y="27"/>
                    </a:lnTo>
                    <a:lnTo>
                      <a:pt x="89" y="22"/>
                    </a:lnTo>
                    <a:lnTo>
                      <a:pt x="89" y="17"/>
                    </a:lnTo>
                    <a:lnTo>
                      <a:pt x="87" y="9"/>
                    </a:lnTo>
                    <a:lnTo>
                      <a:pt x="83" y="5"/>
                    </a:lnTo>
                    <a:lnTo>
                      <a:pt x="75" y="1"/>
                    </a:lnTo>
                    <a:lnTo>
                      <a:pt x="67" y="0"/>
                    </a:lnTo>
                    <a:lnTo>
                      <a:pt x="59" y="0"/>
                    </a:lnTo>
                    <a:lnTo>
                      <a:pt x="51" y="0"/>
                    </a:lnTo>
                    <a:lnTo>
                      <a:pt x="45" y="3"/>
                    </a:lnTo>
                    <a:lnTo>
                      <a:pt x="40" y="9"/>
                    </a:lnTo>
                    <a:lnTo>
                      <a:pt x="38" y="14"/>
                    </a:lnTo>
                    <a:lnTo>
                      <a:pt x="37" y="19"/>
                    </a:lnTo>
                    <a:lnTo>
                      <a:pt x="34" y="25"/>
                    </a:lnTo>
                    <a:lnTo>
                      <a:pt x="30" y="31"/>
                    </a:lnTo>
                    <a:lnTo>
                      <a:pt x="30" y="33"/>
                    </a:lnTo>
                    <a:lnTo>
                      <a:pt x="30" y="35"/>
                    </a:lnTo>
                    <a:lnTo>
                      <a:pt x="27" y="39"/>
                    </a:lnTo>
                    <a:lnTo>
                      <a:pt x="26" y="44"/>
                    </a:lnTo>
                    <a:lnTo>
                      <a:pt x="23" y="49"/>
                    </a:lnTo>
                    <a:lnTo>
                      <a:pt x="19" y="54"/>
                    </a:lnTo>
                    <a:lnTo>
                      <a:pt x="19" y="55"/>
                    </a:lnTo>
                    <a:lnTo>
                      <a:pt x="18" y="55"/>
                    </a:lnTo>
                    <a:lnTo>
                      <a:pt x="16" y="58"/>
                    </a:lnTo>
                    <a:lnTo>
                      <a:pt x="15" y="61"/>
                    </a:lnTo>
                    <a:lnTo>
                      <a:pt x="11" y="63"/>
                    </a:lnTo>
                    <a:lnTo>
                      <a:pt x="10" y="66"/>
                    </a:lnTo>
                    <a:lnTo>
                      <a:pt x="5" y="73"/>
                    </a:lnTo>
                    <a:lnTo>
                      <a:pt x="2" y="77"/>
                    </a:lnTo>
                    <a:lnTo>
                      <a:pt x="0" y="82"/>
                    </a:lnTo>
                    <a:lnTo>
                      <a:pt x="0" y="85"/>
                    </a:lnTo>
                    <a:lnTo>
                      <a:pt x="0" y="87"/>
                    </a:lnTo>
                    <a:lnTo>
                      <a:pt x="0" y="88"/>
                    </a:lnTo>
                    <a:lnTo>
                      <a:pt x="2" y="88"/>
                    </a:lnTo>
                    <a:lnTo>
                      <a:pt x="7" y="93"/>
                    </a:lnTo>
                    <a:lnTo>
                      <a:pt x="15" y="99"/>
                    </a:lnTo>
                    <a:lnTo>
                      <a:pt x="29" y="106"/>
                    </a:lnTo>
                    <a:lnTo>
                      <a:pt x="48" y="1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793" name="Freeform 189"/>
              <p:cNvSpPr>
                <a:spLocks/>
              </p:cNvSpPr>
              <p:nvPr/>
            </p:nvSpPr>
            <p:spPr bwMode="auto">
              <a:xfrm>
                <a:off x="4849" y="2315"/>
                <a:ext cx="103" cy="28"/>
              </a:xfrm>
              <a:custGeom>
                <a:avLst/>
                <a:gdLst>
                  <a:gd name="T0" fmla="*/ 40 w 103"/>
                  <a:gd name="T1" fmla="*/ 3 h 28"/>
                  <a:gd name="T2" fmla="*/ 49 w 103"/>
                  <a:gd name="T3" fmla="*/ 5 h 28"/>
                  <a:gd name="T4" fmla="*/ 59 w 103"/>
                  <a:gd name="T5" fmla="*/ 6 h 28"/>
                  <a:gd name="T6" fmla="*/ 67 w 103"/>
                  <a:gd name="T7" fmla="*/ 8 h 28"/>
                  <a:gd name="T8" fmla="*/ 75 w 103"/>
                  <a:gd name="T9" fmla="*/ 11 h 28"/>
                  <a:gd name="T10" fmla="*/ 83 w 103"/>
                  <a:gd name="T11" fmla="*/ 14 h 28"/>
                  <a:gd name="T12" fmla="*/ 89 w 103"/>
                  <a:gd name="T13" fmla="*/ 17 h 28"/>
                  <a:gd name="T14" fmla="*/ 95 w 103"/>
                  <a:gd name="T15" fmla="*/ 22 h 28"/>
                  <a:gd name="T16" fmla="*/ 100 w 103"/>
                  <a:gd name="T17" fmla="*/ 27 h 28"/>
                  <a:gd name="T18" fmla="*/ 102 w 103"/>
                  <a:gd name="T19" fmla="*/ 25 h 28"/>
                  <a:gd name="T20" fmla="*/ 102 w 103"/>
                  <a:gd name="T21" fmla="*/ 24 h 28"/>
                  <a:gd name="T22" fmla="*/ 103 w 103"/>
                  <a:gd name="T23" fmla="*/ 24 h 28"/>
                  <a:gd name="T24" fmla="*/ 103 w 103"/>
                  <a:gd name="T25" fmla="*/ 22 h 28"/>
                  <a:gd name="T26" fmla="*/ 94 w 103"/>
                  <a:gd name="T27" fmla="*/ 14 h 28"/>
                  <a:gd name="T28" fmla="*/ 81 w 103"/>
                  <a:gd name="T29" fmla="*/ 9 h 28"/>
                  <a:gd name="T30" fmla="*/ 68 w 103"/>
                  <a:gd name="T31" fmla="*/ 5 h 28"/>
                  <a:gd name="T32" fmla="*/ 53 w 103"/>
                  <a:gd name="T33" fmla="*/ 1 h 28"/>
                  <a:gd name="T34" fmla="*/ 38 w 103"/>
                  <a:gd name="T35" fmla="*/ 0 h 28"/>
                  <a:gd name="T36" fmla="*/ 24 w 103"/>
                  <a:gd name="T37" fmla="*/ 0 h 28"/>
                  <a:gd name="T38" fmla="*/ 11 w 103"/>
                  <a:gd name="T39" fmla="*/ 1 h 28"/>
                  <a:gd name="T40" fmla="*/ 0 w 103"/>
                  <a:gd name="T41" fmla="*/ 6 h 28"/>
                  <a:gd name="T42" fmla="*/ 0 w 103"/>
                  <a:gd name="T43" fmla="*/ 8 h 28"/>
                  <a:gd name="T44" fmla="*/ 0 w 103"/>
                  <a:gd name="T45" fmla="*/ 8 h 28"/>
                  <a:gd name="T46" fmla="*/ 0 w 103"/>
                  <a:gd name="T47" fmla="*/ 9 h 28"/>
                  <a:gd name="T48" fmla="*/ 2 w 103"/>
                  <a:gd name="T49" fmla="*/ 9 h 28"/>
                  <a:gd name="T50" fmla="*/ 10 w 103"/>
                  <a:gd name="T51" fmla="*/ 6 h 28"/>
                  <a:gd name="T52" fmla="*/ 18 w 103"/>
                  <a:gd name="T53" fmla="*/ 5 h 28"/>
                  <a:gd name="T54" fmla="*/ 27 w 103"/>
                  <a:gd name="T55" fmla="*/ 3 h 28"/>
                  <a:gd name="T56" fmla="*/ 37 w 103"/>
                  <a:gd name="T57" fmla="*/ 3 h 28"/>
                  <a:gd name="T58" fmla="*/ 35 w 103"/>
                  <a:gd name="T59" fmla="*/ 5 h 28"/>
                  <a:gd name="T60" fmla="*/ 35 w 103"/>
                  <a:gd name="T61" fmla="*/ 6 h 28"/>
                  <a:gd name="T62" fmla="*/ 35 w 103"/>
                  <a:gd name="T63" fmla="*/ 8 h 28"/>
                  <a:gd name="T64" fmla="*/ 34 w 103"/>
                  <a:gd name="T65" fmla="*/ 9 h 28"/>
                  <a:gd name="T66" fmla="*/ 30 w 103"/>
                  <a:gd name="T67" fmla="*/ 9 h 28"/>
                  <a:gd name="T68" fmla="*/ 27 w 103"/>
                  <a:gd name="T69" fmla="*/ 11 h 28"/>
                  <a:gd name="T70" fmla="*/ 26 w 103"/>
                  <a:gd name="T71" fmla="*/ 14 h 28"/>
                  <a:gd name="T72" fmla="*/ 24 w 103"/>
                  <a:gd name="T73" fmla="*/ 16 h 28"/>
                  <a:gd name="T74" fmla="*/ 24 w 103"/>
                  <a:gd name="T75" fmla="*/ 17 h 28"/>
                  <a:gd name="T76" fmla="*/ 24 w 103"/>
                  <a:gd name="T77" fmla="*/ 20 h 28"/>
                  <a:gd name="T78" fmla="*/ 24 w 103"/>
                  <a:gd name="T79" fmla="*/ 24 h 28"/>
                  <a:gd name="T80" fmla="*/ 26 w 103"/>
                  <a:gd name="T81" fmla="*/ 27 h 28"/>
                  <a:gd name="T82" fmla="*/ 27 w 103"/>
                  <a:gd name="T83" fmla="*/ 27 h 28"/>
                  <a:gd name="T84" fmla="*/ 27 w 103"/>
                  <a:gd name="T85" fmla="*/ 27 h 28"/>
                  <a:gd name="T86" fmla="*/ 27 w 103"/>
                  <a:gd name="T87" fmla="*/ 27 h 28"/>
                  <a:gd name="T88" fmla="*/ 29 w 103"/>
                  <a:gd name="T89" fmla="*/ 27 h 28"/>
                  <a:gd name="T90" fmla="*/ 29 w 103"/>
                  <a:gd name="T91" fmla="*/ 28 h 28"/>
                  <a:gd name="T92" fmla="*/ 30 w 103"/>
                  <a:gd name="T93" fmla="*/ 28 h 28"/>
                  <a:gd name="T94" fmla="*/ 30 w 103"/>
                  <a:gd name="T95" fmla="*/ 28 h 28"/>
                  <a:gd name="T96" fmla="*/ 32 w 103"/>
                  <a:gd name="T97" fmla="*/ 28 h 28"/>
                  <a:gd name="T98" fmla="*/ 35 w 103"/>
                  <a:gd name="T99" fmla="*/ 28 h 28"/>
                  <a:gd name="T100" fmla="*/ 38 w 103"/>
                  <a:gd name="T101" fmla="*/ 25 h 28"/>
                  <a:gd name="T102" fmla="*/ 40 w 103"/>
                  <a:gd name="T103" fmla="*/ 24 h 28"/>
                  <a:gd name="T104" fmla="*/ 40 w 103"/>
                  <a:gd name="T105" fmla="*/ 22 h 28"/>
                  <a:gd name="T106" fmla="*/ 42 w 103"/>
                  <a:gd name="T107" fmla="*/ 19 h 28"/>
                  <a:gd name="T108" fmla="*/ 42 w 103"/>
                  <a:gd name="T109" fmla="*/ 16 h 28"/>
                  <a:gd name="T110" fmla="*/ 40 w 103"/>
                  <a:gd name="T111" fmla="*/ 12 h 28"/>
                  <a:gd name="T112" fmla="*/ 37 w 103"/>
                  <a:gd name="T113" fmla="*/ 11 h 28"/>
                  <a:gd name="T114" fmla="*/ 38 w 103"/>
                  <a:gd name="T115" fmla="*/ 9 h 28"/>
                  <a:gd name="T116" fmla="*/ 38 w 103"/>
                  <a:gd name="T117" fmla="*/ 6 h 28"/>
                  <a:gd name="T118" fmla="*/ 38 w 103"/>
                  <a:gd name="T119" fmla="*/ 5 h 28"/>
                  <a:gd name="T120" fmla="*/ 40 w 103"/>
                  <a:gd name="T121" fmla="*/ 3 h 28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0" t="0" r="r" b="b"/>
                <a:pathLst>
                  <a:path w="103" h="28">
                    <a:moveTo>
                      <a:pt x="40" y="3"/>
                    </a:moveTo>
                    <a:lnTo>
                      <a:pt x="49" y="5"/>
                    </a:lnTo>
                    <a:lnTo>
                      <a:pt x="59" y="6"/>
                    </a:lnTo>
                    <a:lnTo>
                      <a:pt x="67" y="8"/>
                    </a:lnTo>
                    <a:lnTo>
                      <a:pt x="75" y="11"/>
                    </a:lnTo>
                    <a:lnTo>
                      <a:pt x="83" y="14"/>
                    </a:lnTo>
                    <a:lnTo>
                      <a:pt x="89" y="17"/>
                    </a:lnTo>
                    <a:lnTo>
                      <a:pt x="95" y="22"/>
                    </a:lnTo>
                    <a:lnTo>
                      <a:pt x="100" y="27"/>
                    </a:lnTo>
                    <a:lnTo>
                      <a:pt x="102" y="25"/>
                    </a:lnTo>
                    <a:lnTo>
                      <a:pt x="102" y="24"/>
                    </a:lnTo>
                    <a:lnTo>
                      <a:pt x="103" y="24"/>
                    </a:lnTo>
                    <a:lnTo>
                      <a:pt x="103" y="22"/>
                    </a:lnTo>
                    <a:lnTo>
                      <a:pt x="94" y="14"/>
                    </a:lnTo>
                    <a:lnTo>
                      <a:pt x="81" y="9"/>
                    </a:lnTo>
                    <a:lnTo>
                      <a:pt x="68" y="5"/>
                    </a:lnTo>
                    <a:lnTo>
                      <a:pt x="53" y="1"/>
                    </a:lnTo>
                    <a:lnTo>
                      <a:pt x="38" y="0"/>
                    </a:lnTo>
                    <a:lnTo>
                      <a:pt x="24" y="0"/>
                    </a:lnTo>
                    <a:lnTo>
                      <a:pt x="11" y="1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9"/>
                    </a:lnTo>
                    <a:lnTo>
                      <a:pt x="2" y="9"/>
                    </a:lnTo>
                    <a:lnTo>
                      <a:pt x="10" y="6"/>
                    </a:lnTo>
                    <a:lnTo>
                      <a:pt x="18" y="5"/>
                    </a:lnTo>
                    <a:lnTo>
                      <a:pt x="27" y="3"/>
                    </a:lnTo>
                    <a:lnTo>
                      <a:pt x="37" y="3"/>
                    </a:lnTo>
                    <a:lnTo>
                      <a:pt x="35" y="5"/>
                    </a:lnTo>
                    <a:lnTo>
                      <a:pt x="35" y="6"/>
                    </a:lnTo>
                    <a:lnTo>
                      <a:pt x="35" y="8"/>
                    </a:lnTo>
                    <a:lnTo>
                      <a:pt x="34" y="9"/>
                    </a:lnTo>
                    <a:lnTo>
                      <a:pt x="30" y="9"/>
                    </a:lnTo>
                    <a:lnTo>
                      <a:pt x="27" y="11"/>
                    </a:lnTo>
                    <a:lnTo>
                      <a:pt x="26" y="14"/>
                    </a:lnTo>
                    <a:lnTo>
                      <a:pt x="24" y="16"/>
                    </a:lnTo>
                    <a:lnTo>
                      <a:pt x="24" y="17"/>
                    </a:lnTo>
                    <a:lnTo>
                      <a:pt x="24" y="20"/>
                    </a:lnTo>
                    <a:lnTo>
                      <a:pt x="24" y="24"/>
                    </a:lnTo>
                    <a:lnTo>
                      <a:pt x="26" y="27"/>
                    </a:lnTo>
                    <a:lnTo>
                      <a:pt x="27" y="27"/>
                    </a:lnTo>
                    <a:lnTo>
                      <a:pt x="29" y="27"/>
                    </a:lnTo>
                    <a:lnTo>
                      <a:pt x="29" y="28"/>
                    </a:lnTo>
                    <a:lnTo>
                      <a:pt x="30" y="28"/>
                    </a:lnTo>
                    <a:lnTo>
                      <a:pt x="32" y="28"/>
                    </a:lnTo>
                    <a:lnTo>
                      <a:pt x="35" y="28"/>
                    </a:lnTo>
                    <a:lnTo>
                      <a:pt x="38" y="25"/>
                    </a:lnTo>
                    <a:lnTo>
                      <a:pt x="40" y="24"/>
                    </a:lnTo>
                    <a:lnTo>
                      <a:pt x="40" y="22"/>
                    </a:lnTo>
                    <a:lnTo>
                      <a:pt x="42" y="19"/>
                    </a:lnTo>
                    <a:lnTo>
                      <a:pt x="42" y="16"/>
                    </a:lnTo>
                    <a:lnTo>
                      <a:pt x="40" y="12"/>
                    </a:lnTo>
                    <a:lnTo>
                      <a:pt x="37" y="11"/>
                    </a:lnTo>
                    <a:lnTo>
                      <a:pt x="38" y="9"/>
                    </a:lnTo>
                    <a:lnTo>
                      <a:pt x="38" y="6"/>
                    </a:lnTo>
                    <a:lnTo>
                      <a:pt x="38" y="5"/>
                    </a:lnTo>
                    <a:lnTo>
                      <a:pt x="40" y="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794" name="Freeform 190"/>
              <p:cNvSpPr>
                <a:spLocks/>
              </p:cNvSpPr>
              <p:nvPr/>
            </p:nvSpPr>
            <p:spPr bwMode="auto">
              <a:xfrm>
                <a:off x="4875" y="2342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1 w 6"/>
                  <a:gd name="T3" fmla="*/ 0 h 6"/>
                  <a:gd name="T4" fmla="*/ 1 w 6"/>
                  <a:gd name="T5" fmla="*/ 0 h 6"/>
                  <a:gd name="T6" fmla="*/ 1 w 6"/>
                  <a:gd name="T7" fmla="*/ 0 h 6"/>
                  <a:gd name="T8" fmla="*/ 3 w 6"/>
                  <a:gd name="T9" fmla="*/ 0 h 6"/>
                  <a:gd name="T10" fmla="*/ 3 w 6"/>
                  <a:gd name="T11" fmla="*/ 1 h 6"/>
                  <a:gd name="T12" fmla="*/ 4 w 6"/>
                  <a:gd name="T13" fmla="*/ 1 h 6"/>
                  <a:gd name="T14" fmla="*/ 4 w 6"/>
                  <a:gd name="T15" fmla="*/ 1 h 6"/>
                  <a:gd name="T16" fmla="*/ 6 w 6"/>
                  <a:gd name="T17" fmla="*/ 1 h 6"/>
                  <a:gd name="T18" fmla="*/ 6 w 6"/>
                  <a:gd name="T19" fmla="*/ 3 h 6"/>
                  <a:gd name="T20" fmla="*/ 6 w 6"/>
                  <a:gd name="T21" fmla="*/ 3 h 6"/>
                  <a:gd name="T22" fmla="*/ 4 w 6"/>
                  <a:gd name="T23" fmla="*/ 4 h 6"/>
                  <a:gd name="T24" fmla="*/ 3 w 6"/>
                  <a:gd name="T25" fmla="*/ 6 h 6"/>
                  <a:gd name="T26" fmla="*/ 1 w 6"/>
                  <a:gd name="T27" fmla="*/ 6 h 6"/>
                  <a:gd name="T28" fmla="*/ 0 w 6"/>
                  <a:gd name="T29" fmla="*/ 6 h 6"/>
                  <a:gd name="T30" fmla="*/ 0 w 6"/>
                  <a:gd name="T31" fmla="*/ 4 h 6"/>
                  <a:gd name="T32" fmla="*/ 0 w 6"/>
                  <a:gd name="T33" fmla="*/ 4 h 6"/>
                  <a:gd name="T34" fmla="*/ 0 w 6"/>
                  <a:gd name="T35" fmla="*/ 3 h 6"/>
                  <a:gd name="T36" fmla="*/ 0 w 6"/>
                  <a:gd name="T37" fmla="*/ 1 h 6"/>
                  <a:gd name="T38" fmla="*/ 0 w 6"/>
                  <a:gd name="T39" fmla="*/ 0 h 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1" y="0"/>
                    </a:lnTo>
                    <a:lnTo>
                      <a:pt x="3" y="0"/>
                    </a:lnTo>
                    <a:lnTo>
                      <a:pt x="3" y="1"/>
                    </a:lnTo>
                    <a:lnTo>
                      <a:pt x="4" y="1"/>
                    </a:lnTo>
                    <a:lnTo>
                      <a:pt x="6" y="1"/>
                    </a:lnTo>
                    <a:lnTo>
                      <a:pt x="6" y="3"/>
                    </a:lnTo>
                    <a:lnTo>
                      <a:pt x="4" y="4"/>
                    </a:lnTo>
                    <a:lnTo>
                      <a:pt x="3" y="6"/>
                    </a:lnTo>
                    <a:lnTo>
                      <a:pt x="1" y="6"/>
                    </a:lnTo>
                    <a:lnTo>
                      <a:pt x="0" y="6"/>
                    </a:lnTo>
                    <a:lnTo>
                      <a:pt x="0" y="4"/>
                    </a:lnTo>
                    <a:lnTo>
                      <a:pt x="0" y="3"/>
                    </a:lnTo>
                    <a:lnTo>
                      <a:pt x="0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A111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795" name="Freeform 191"/>
              <p:cNvSpPr>
                <a:spLocks/>
              </p:cNvSpPr>
              <p:nvPr/>
            </p:nvSpPr>
            <p:spPr bwMode="auto">
              <a:xfrm>
                <a:off x="4998" y="2818"/>
                <a:ext cx="16" cy="15"/>
              </a:xfrm>
              <a:custGeom>
                <a:avLst/>
                <a:gdLst>
                  <a:gd name="T0" fmla="*/ 0 w 16"/>
                  <a:gd name="T1" fmla="*/ 0 h 15"/>
                  <a:gd name="T2" fmla="*/ 0 w 16"/>
                  <a:gd name="T3" fmla="*/ 0 h 15"/>
                  <a:gd name="T4" fmla="*/ 0 w 16"/>
                  <a:gd name="T5" fmla="*/ 9 h 15"/>
                  <a:gd name="T6" fmla="*/ 0 w 16"/>
                  <a:gd name="T7" fmla="*/ 14 h 15"/>
                  <a:gd name="T8" fmla="*/ 0 w 16"/>
                  <a:gd name="T9" fmla="*/ 15 h 15"/>
                  <a:gd name="T10" fmla="*/ 8 w 16"/>
                  <a:gd name="T11" fmla="*/ 15 h 15"/>
                  <a:gd name="T12" fmla="*/ 8 w 16"/>
                  <a:gd name="T13" fmla="*/ 15 h 15"/>
                  <a:gd name="T14" fmla="*/ 16 w 16"/>
                  <a:gd name="T15" fmla="*/ 15 h 15"/>
                  <a:gd name="T16" fmla="*/ 16 w 16"/>
                  <a:gd name="T17" fmla="*/ 14 h 15"/>
                  <a:gd name="T18" fmla="*/ 16 w 16"/>
                  <a:gd name="T19" fmla="*/ 9 h 15"/>
                  <a:gd name="T20" fmla="*/ 16 w 16"/>
                  <a:gd name="T21" fmla="*/ 0 h 15"/>
                  <a:gd name="T22" fmla="*/ 16 w 16"/>
                  <a:gd name="T23" fmla="*/ 0 h 15"/>
                  <a:gd name="T24" fmla="*/ 0 w 16"/>
                  <a:gd name="T25" fmla="*/ 0 h 1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16" h="15">
                    <a:moveTo>
                      <a:pt x="0" y="0"/>
                    </a:moveTo>
                    <a:lnTo>
                      <a:pt x="0" y="0"/>
                    </a:lnTo>
                    <a:lnTo>
                      <a:pt x="0" y="9"/>
                    </a:lnTo>
                    <a:lnTo>
                      <a:pt x="0" y="14"/>
                    </a:lnTo>
                    <a:lnTo>
                      <a:pt x="0" y="15"/>
                    </a:lnTo>
                    <a:lnTo>
                      <a:pt x="8" y="15"/>
                    </a:lnTo>
                    <a:lnTo>
                      <a:pt x="16" y="15"/>
                    </a:lnTo>
                    <a:lnTo>
                      <a:pt x="16" y="14"/>
                    </a:lnTo>
                    <a:lnTo>
                      <a:pt x="16" y="9"/>
                    </a:lnTo>
                    <a:lnTo>
                      <a:pt x="1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796" name="Freeform 192"/>
              <p:cNvSpPr>
                <a:spLocks/>
              </p:cNvSpPr>
              <p:nvPr/>
            </p:nvSpPr>
            <p:spPr bwMode="auto">
              <a:xfrm>
                <a:off x="4803" y="2724"/>
                <a:ext cx="211" cy="94"/>
              </a:xfrm>
              <a:custGeom>
                <a:avLst/>
                <a:gdLst>
                  <a:gd name="T0" fmla="*/ 16 w 211"/>
                  <a:gd name="T1" fmla="*/ 94 h 94"/>
                  <a:gd name="T2" fmla="*/ 16 w 211"/>
                  <a:gd name="T3" fmla="*/ 94 h 94"/>
                  <a:gd name="T4" fmla="*/ 23 w 211"/>
                  <a:gd name="T5" fmla="*/ 59 h 94"/>
                  <a:gd name="T6" fmla="*/ 43 w 211"/>
                  <a:gd name="T7" fmla="*/ 35 h 94"/>
                  <a:gd name="T8" fmla="*/ 72 w 211"/>
                  <a:gd name="T9" fmla="*/ 21 h 94"/>
                  <a:gd name="T10" fmla="*/ 107 w 211"/>
                  <a:gd name="T11" fmla="*/ 16 h 94"/>
                  <a:gd name="T12" fmla="*/ 140 w 211"/>
                  <a:gd name="T13" fmla="*/ 21 h 94"/>
                  <a:gd name="T14" fmla="*/ 168 w 211"/>
                  <a:gd name="T15" fmla="*/ 37 h 94"/>
                  <a:gd name="T16" fmla="*/ 189 w 211"/>
                  <a:gd name="T17" fmla="*/ 60 h 94"/>
                  <a:gd name="T18" fmla="*/ 195 w 211"/>
                  <a:gd name="T19" fmla="*/ 94 h 94"/>
                  <a:gd name="T20" fmla="*/ 211 w 211"/>
                  <a:gd name="T21" fmla="*/ 94 h 94"/>
                  <a:gd name="T22" fmla="*/ 202 w 211"/>
                  <a:gd name="T23" fmla="*/ 54 h 94"/>
                  <a:gd name="T24" fmla="*/ 178 w 211"/>
                  <a:gd name="T25" fmla="*/ 24 h 94"/>
                  <a:gd name="T26" fmla="*/ 143 w 211"/>
                  <a:gd name="T27" fmla="*/ 5 h 94"/>
                  <a:gd name="T28" fmla="*/ 107 w 211"/>
                  <a:gd name="T29" fmla="*/ 0 h 94"/>
                  <a:gd name="T30" fmla="*/ 69 w 211"/>
                  <a:gd name="T31" fmla="*/ 5 h 94"/>
                  <a:gd name="T32" fmla="*/ 34 w 211"/>
                  <a:gd name="T33" fmla="*/ 23 h 94"/>
                  <a:gd name="T34" fmla="*/ 10 w 211"/>
                  <a:gd name="T35" fmla="*/ 53 h 94"/>
                  <a:gd name="T36" fmla="*/ 0 w 211"/>
                  <a:gd name="T37" fmla="*/ 94 h 94"/>
                  <a:gd name="T38" fmla="*/ 0 w 211"/>
                  <a:gd name="T39" fmla="*/ 94 h 94"/>
                  <a:gd name="T40" fmla="*/ 16 w 211"/>
                  <a:gd name="T41" fmla="*/ 94 h 94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211" h="94">
                    <a:moveTo>
                      <a:pt x="16" y="94"/>
                    </a:moveTo>
                    <a:lnTo>
                      <a:pt x="16" y="94"/>
                    </a:lnTo>
                    <a:lnTo>
                      <a:pt x="23" y="59"/>
                    </a:lnTo>
                    <a:lnTo>
                      <a:pt x="43" y="35"/>
                    </a:lnTo>
                    <a:lnTo>
                      <a:pt x="72" y="21"/>
                    </a:lnTo>
                    <a:lnTo>
                      <a:pt x="107" y="16"/>
                    </a:lnTo>
                    <a:lnTo>
                      <a:pt x="140" y="21"/>
                    </a:lnTo>
                    <a:lnTo>
                      <a:pt x="168" y="37"/>
                    </a:lnTo>
                    <a:lnTo>
                      <a:pt x="189" y="60"/>
                    </a:lnTo>
                    <a:lnTo>
                      <a:pt x="195" y="94"/>
                    </a:lnTo>
                    <a:lnTo>
                      <a:pt x="211" y="94"/>
                    </a:lnTo>
                    <a:lnTo>
                      <a:pt x="202" y="54"/>
                    </a:lnTo>
                    <a:lnTo>
                      <a:pt x="178" y="24"/>
                    </a:lnTo>
                    <a:lnTo>
                      <a:pt x="143" y="5"/>
                    </a:lnTo>
                    <a:lnTo>
                      <a:pt x="107" y="0"/>
                    </a:lnTo>
                    <a:lnTo>
                      <a:pt x="69" y="5"/>
                    </a:lnTo>
                    <a:lnTo>
                      <a:pt x="34" y="23"/>
                    </a:lnTo>
                    <a:lnTo>
                      <a:pt x="10" y="53"/>
                    </a:lnTo>
                    <a:lnTo>
                      <a:pt x="0" y="94"/>
                    </a:lnTo>
                    <a:lnTo>
                      <a:pt x="16" y="9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797" name="Freeform 193"/>
              <p:cNvSpPr>
                <a:spLocks/>
              </p:cNvSpPr>
              <p:nvPr/>
            </p:nvSpPr>
            <p:spPr bwMode="auto">
              <a:xfrm>
                <a:off x="4803" y="2818"/>
                <a:ext cx="16" cy="23"/>
              </a:xfrm>
              <a:custGeom>
                <a:avLst/>
                <a:gdLst>
                  <a:gd name="T0" fmla="*/ 8 w 16"/>
                  <a:gd name="T1" fmla="*/ 8 h 23"/>
                  <a:gd name="T2" fmla="*/ 8 w 16"/>
                  <a:gd name="T3" fmla="*/ 15 h 23"/>
                  <a:gd name="T4" fmla="*/ 16 w 16"/>
                  <a:gd name="T5" fmla="*/ 15 h 23"/>
                  <a:gd name="T6" fmla="*/ 16 w 16"/>
                  <a:gd name="T7" fmla="*/ 14 h 23"/>
                  <a:gd name="T8" fmla="*/ 16 w 16"/>
                  <a:gd name="T9" fmla="*/ 9 h 23"/>
                  <a:gd name="T10" fmla="*/ 16 w 16"/>
                  <a:gd name="T11" fmla="*/ 0 h 23"/>
                  <a:gd name="T12" fmla="*/ 0 w 16"/>
                  <a:gd name="T13" fmla="*/ 0 h 23"/>
                  <a:gd name="T14" fmla="*/ 0 w 16"/>
                  <a:gd name="T15" fmla="*/ 9 h 23"/>
                  <a:gd name="T16" fmla="*/ 0 w 16"/>
                  <a:gd name="T17" fmla="*/ 14 h 23"/>
                  <a:gd name="T18" fmla="*/ 0 w 16"/>
                  <a:gd name="T19" fmla="*/ 15 h 23"/>
                  <a:gd name="T20" fmla="*/ 8 w 16"/>
                  <a:gd name="T21" fmla="*/ 15 h 23"/>
                  <a:gd name="T22" fmla="*/ 8 w 16"/>
                  <a:gd name="T23" fmla="*/ 23 h 23"/>
                  <a:gd name="T24" fmla="*/ 0 w 16"/>
                  <a:gd name="T25" fmla="*/ 15 h 23"/>
                  <a:gd name="T26" fmla="*/ 0 w 16"/>
                  <a:gd name="T27" fmla="*/ 23 h 23"/>
                  <a:gd name="T28" fmla="*/ 8 w 16"/>
                  <a:gd name="T29" fmla="*/ 23 h 23"/>
                  <a:gd name="T30" fmla="*/ 8 w 16"/>
                  <a:gd name="T31" fmla="*/ 8 h 2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16" h="23">
                    <a:moveTo>
                      <a:pt x="8" y="8"/>
                    </a:moveTo>
                    <a:lnTo>
                      <a:pt x="8" y="15"/>
                    </a:lnTo>
                    <a:lnTo>
                      <a:pt x="16" y="15"/>
                    </a:lnTo>
                    <a:lnTo>
                      <a:pt x="16" y="14"/>
                    </a:lnTo>
                    <a:lnTo>
                      <a:pt x="16" y="9"/>
                    </a:lnTo>
                    <a:lnTo>
                      <a:pt x="16" y="0"/>
                    </a:lnTo>
                    <a:lnTo>
                      <a:pt x="0" y="0"/>
                    </a:lnTo>
                    <a:lnTo>
                      <a:pt x="0" y="9"/>
                    </a:lnTo>
                    <a:lnTo>
                      <a:pt x="0" y="14"/>
                    </a:lnTo>
                    <a:lnTo>
                      <a:pt x="0" y="15"/>
                    </a:lnTo>
                    <a:lnTo>
                      <a:pt x="8" y="15"/>
                    </a:lnTo>
                    <a:lnTo>
                      <a:pt x="8" y="23"/>
                    </a:lnTo>
                    <a:lnTo>
                      <a:pt x="0" y="15"/>
                    </a:lnTo>
                    <a:lnTo>
                      <a:pt x="0" y="23"/>
                    </a:lnTo>
                    <a:lnTo>
                      <a:pt x="8" y="23"/>
                    </a:lnTo>
                    <a:lnTo>
                      <a:pt x="8" y="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798" name="Freeform 194"/>
              <p:cNvSpPr>
                <a:spLocks/>
              </p:cNvSpPr>
              <p:nvPr/>
            </p:nvSpPr>
            <p:spPr bwMode="auto">
              <a:xfrm>
                <a:off x="4811" y="2826"/>
                <a:ext cx="203" cy="15"/>
              </a:xfrm>
              <a:custGeom>
                <a:avLst/>
                <a:gdLst>
                  <a:gd name="T0" fmla="*/ 187 w 203"/>
                  <a:gd name="T1" fmla="*/ 7 h 15"/>
                  <a:gd name="T2" fmla="*/ 195 w 203"/>
                  <a:gd name="T3" fmla="*/ 0 h 15"/>
                  <a:gd name="T4" fmla="*/ 0 w 203"/>
                  <a:gd name="T5" fmla="*/ 0 h 15"/>
                  <a:gd name="T6" fmla="*/ 0 w 203"/>
                  <a:gd name="T7" fmla="*/ 15 h 15"/>
                  <a:gd name="T8" fmla="*/ 195 w 203"/>
                  <a:gd name="T9" fmla="*/ 15 h 15"/>
                  <a:gd name="T10" fmla="*/ 203 w 203"/>
                  <a:gd name="T11" fmla="*/ 7 h 15"/>
                  <a:gd name="T12" fmla="*/ 195 w 203"/>
                  <a:gd name="T13" fmla="*/ 15 h 15"/>
                  <a:gd name="T14" fmla="*/ 203 w 203"/>
                  <a:gd name="T15" fmla="*/ 15 h 15"/>
                  <a:gd name="T16" fmla="*/ 203 w 203"/>
                  <a:gd name="T17" fmla="*/ 7 h 15"/>
                  <a:gd name="T18" fmla="*/ 187 w 203"/>
                  <a:gd name="T19" fmla="*/ 7 h 1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03" h="15">
                    <a:moveTo>
                      <a:pt x="187" y="7"/>
                    </a:moveTo>
                    <a:lnTo>
                      <a:pt x="195" y="0"/>
                    </a:lnTo>
                    <a:lnTo>
                      <a:pt x="0" y="0"/>
                    </a:lnTo>
                    <a:lnTo>
                      <a:pt x="0" y="15"/>
                    </a:lnTo>
                    <a:lnTo>
                      <a:pt x="195" y="15"/>
                    </a:lnTo>
                    <a:lnTo>
                      <a:pt x="203" y="7"/>
                    </a:lnTo>
                    <a:lnTo>
                      <a:pt x="195" y="15"/>
                    </a:lnTo>
                    <a:lnTo>
                      <a:pt x="203" y="15"/>
                    </a:lnTo>
                    <a:lnTo>
                      <a:pt x="203" y="7"/>
                    </a:lnTo>
                    <a:lnTo>
                      <a:pt x="187" y="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799" name="Freeform 195"/>
              <p:cNvSpPr>
                <a:spLocks/>
              </p:cNvSpPr>
              <p:nvPr/>
            </p:nvSpPr>
            <p:spPr bwMode="auto">
              <a:xfrm>
                <a:off x="4900" y="2732"/>
                <a:ext cx="16" cy="101"/>
              </a:xfrm>
              <a:custGeom>
                <a:avLst/>
                <a:gdLst>
                  <a:gd name="T0" fmla="*/ 8 w 16"/>
                  <a:gd name="T1" fmla="*/ 101 h 101"/>
                  <a:gd name="T2" fmla="*/ 16 w 16"/>
                  <a:gd name="T3" fmla="*/ 101 h 101"/>
                  <a:gd name="T4" fmla="*/ 16 w 16"/>
                  <a:gd name="T5" fmla="*/ 0 h 101"/>
                  <a:gd name="T6" fmla="*/ 0 w 16"/>
                  <a:gd name="T7" fmla="*/ 0 h 101"/>
                  <a:gd name="T8" fmla="*/ 0 w 16"/>
                  <a:gd name="T9" fmla="*/ 101 h 101"/>
                  <a:gd name="T10" fmla="*/ 8 w 16"/>
                  <a:gd name="T11" fmla="*/ 101 h 10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6" h="101">
                    <a:moveTo>
                      <a:pt x="8" y="101"/>
                    </a:moveTo>
                    <a:lnTo>
                      <a:pt x="16" y="101"/>
                    </a:lnTo>
                    <a:lnTo>
                      <a:pt x="16" y="0"/>
                    </a:lnTo>
                    <a:lnTo>
                      <a:pt x="0" y="0"/>
                    </a:lnTo>
                    <a:lnTo>
                      <a:pt x="0" y="101"/>
                    </a:lnTo>
                    <a:lnTo>
                      <a:pt x="8" y="10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800" name="Freeform 196"/>
              <p:cNvSpPr>
                <a:spLocks/>
              </p:cNvSpPr>
              <p:nvPr/>
            </p:nvSpPr>
            <p:spPr bwMode="auto">
              <a:xfrm>
                <a:off x="4903" y="2754"/>
                <a:ext cx="87" cy="84"/>
              </a:xfrm>
              <a:custGeom>
                <a:avLst/>
                <a:gdLst>
                  <a:gd name="T0" fmla="*/ 5 w 87"/>
                  <a:gd name="T1" fmla="*/ 79 h 84"/>
                  <a:gd name="T2" fmla="*/ 10 w 87"/>
                  <a:gd name="T3" fmla="*/ 84 h 84"/>
                  <a:gd name="T4" fmla="*/ 87 w 87"/>
                  <a:gd name="T5" fmla="*/ 10 h 84"/>
                  <a:gd name="T6" fmla="*/ 78 w 87"/>
                  <a:gd name="T7" fmla="*/ 0 h 84"/>
                  <a:gd name="T8" fmla="*/ 0 w 87"/>
                  <a:gd name="T9" fmla="*/ 75 h 84"/>
                  <a:gd name="T10" fmla="*/ 5 w 87"/>
                  <a:gd name="T11" fmla="*/ 79 h 8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87" h="84">
                    <a:moveTo>
                      <a:pt x="5" y="79"/>
                    </a:moveTo>
                    <a:lnTo>
                      <a:pt x="10" y="84"/>
                    </a:lnTo>
                    <a:lnTo>
                      <a:pt x="87" y="10"/>
                    </a:lnTo>
                    <a:lnTo>
                      <a:pt x="78" y="0"/>
                    </a:lnTo>
                    <a:lnTo>
                      <a:pt x="0" y="75"/>
                    </a:lnTo>
                    <a:lnTo>
                      <a:pt x="5" y="7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801" name="Freeform 197"/>
              <p:cNvSpPr>
                <a:spLocks/>
              </p:cNvSpPr>
              <p:nvPr/>
            </p:nvSpPr>
            <p:spPr bwMode="auto">
              <a:xfrm>
                <a:off x="4830" y="2753"/>
                <a:ext cx="83" cy="85"/>
              </a:xfrm>
              <a:custGeom>
                <a:avLst/>
                <a:gdLst>
                  <a:gd name="T0" fmla="*/ 78 w 83"/>
                  <a:gd name="T1" fmla="*/ 80 h 85"/>
                  <a:gd name="T2" fmla="*/ 83 w 83"/>
                  <a:gd name="T3" fmla="*/ 76 h 85"/>
                  <a:gd name="T4" fmla="*/ 10 w 83"/>
                  <a:gd name="T5" fmla="*/ 0 h 85"/>
                  <a:gd name="T6" fmla="*/ 0 w 83"/>
                  <a:gd name="T7" fmla="*/ 9 h 85"/>
                  <a:gd name="T8" fmla="*/ 73 w 83"/>
                  <a:gd name="T9" fmla="*/ 85 h 85"/>
                  <a:gd name="T10" fmla="*/ 78 w 83"/>
                  <a:gd name="T11" fmla="*/ 80 h 8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83" h="85">
                    <a:moveTo>
                      <a:pt x="78" y="80"/>
                    </a:moveTo>
                    <a:lnTo>
                      <a:pt x="83" y="76"/>
                    </a:lnTo>
                    <a:lnTo>
                      <a:pt x="10" y="0"/>
                    </a:lnTo>
                    <a:lnTo>
                      <a:pt x="0" y="9"/>
                    </a:lnTo>
                    <a:lnTo>
                      <a:pt x="73" y="85"/>
                    </a:lnTo>
                    <a:lnTo>
                      <a:pt x="78" y="8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1769" name="Text Box 198"/>
            <p:cNvSpPr txBox="1">
              <a:spLocks noChangeArrowheads="1"/>
            </p:cNvSpPr>
            <p:nvPr/>
          </p:nvSpPr>
          <p:spPr bwMode="auto">
            <a:xfrm>
              <a:off x="4729" y="695"/>
              <a:ext cx="518" cy="8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kumimoji="1" lang="zh-CN" altLang="en-US" sz="2600" b="1"/>
            </a:p>
          </p:txBody>
        </p:sp>
      </p:grpSp>
      <p:grpSp>
        <p:nvGrpSpPr>
          <p:cNvPr id="296135" name="Group 199"/>
          <p:cNvGrpSpPr>
            <a:grpSpLocks/>
          </p:cNvGrpSpPr>
          <p:nvPr/>
        </p:nvGrpSpPr>
        <p:grpSpPr bwMode="auto">
          <a:xfrm>
            <a:off x="4170363" y="4979988"/>
            <a:ext cx="495300" cy="882650"/>
            <a:chOff x="4368" y="0"/>
            <a:chExt cx="1392" cy="1559"/>
          </a:xfrm>
        </p:grpSpPr>
        <p:grpSp>
          <p:nvGrpSpPr>
            <p:cNvPr id="21734" name="Group 200"/>
            <p:cNvGrpSpPr>
              <a:grpSpLocks/>
            </p:cNvGrpSpPr>
            <p:nvPr/>
          </p:nvGrpSpPr>
          <p:grpSpPr bwMode="auto">
            <a:xfrm>
              <a:off x="4368" y="0"/>
              <a:ext cx="1392" cy="1056"/>
              <a:chOff x="4368" y="2016"/>
              <a:chExt cx="1072" cy="1344"/>
            </a:xfrm>
          </p:grpSpPr>
          <p:sp>
            <p:nvSpPr>
              <p:cNvPr id="21736" name="Freeform 201"/>
              <p:cNvSpPr>
                <a:spLocks/>
              </p:cNvSpPr>
              <p:nvPr/>
            </p:nvSpPr>
            <p:spPr bwMode="auto">
              <a:xfrm>
                <a:off x="4457" y="2460"/>
                <a:ext cx="897" cy="829"/>
              </a:xfrm>
              <a:custGeom>
                <a:avLst/>
                <a:gdLst>
                  <a:gd name="T0" fmla="*/ 445 w 897"/>
                  <a:gd name="T1" fmla="*/ 0 h 829"/>
                  <a:gd name="T2" fmla="*/ 897 w 897"/>
                  <a:gd name="T3" fmla="*/ 293 h 829"/>
                  <a:gd name="T4" fmla="*/ 897 w 897"/>
                  <a:gd name="T5" fmla="*/ 829 h 829"/>
                  <a:gd name="T6" fmla="*/ 601 w 897"/>
                  <a:gd name="T7" fmla="*/ 829 h 829"/>
                  <a:gd name="T8" fmla="*/ 296 w 897"/>
                  <a:gd name="T9" fmla="*/ 829 h 829"/>
                  <a:gd name="T10" fmla="*/ 0 w 897"/>
                  <a:gd name="T11" fmla="*/ 829 h 829"/>
                  <a:gd name="T12" fmla="*/ 0 w 897"/>
                  <a:gd name="T13" fmla="*/ 293 h 829"/>
                  <a:gd name="T14" fmla="*/ 445 w 897"/>
                  <a:gd name="T15" fmla="*/ 0 h 829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897" h="829">
                    <a:moveTo>
                      <a:pt x="445" y="0"/>
                    </a:moveTo>
                    <a:lnTo>
                      <a:pt x="897" y="293"/>
                    </a:lnTo>
                    <a:lnTo>
                      <a:pt x="897" y="829"/>
                    </a:lnTo>
                    <a:lnTo>
                      <a:pt x="601" y="829"/>
                    </a:lnTo>
                    <a:lnTo>
                      <a:pt x="296" y="829"/>
                    </a:lnTo>
                    <a:lnTo>
                      <a:pt x="0" y="829"/>
                    </a:lnTo>
                    <a:lnTo>
                      <a:pt x="0" y="293"/>
                    </a:lnTo>
                    <a:lnTo>
                      <a:pt x="445" y="0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737" name="Freeform 202"/>
              <p:cNvSpPr>
                <a:spLocks/>
              </p:cNvSpPr>
              <p:nvPr/>
            </p:nvSpPr>
            <p:spPr bwMode="auto">
              <a:xfrm>
                <a:off x="4368" y="2462"/>
                <a:ext cx="416" cy="288"/>
              </a:xfrm>
              <a:custGeom>
                <a:avLst/>
                <a:gdLst>
                  <a:gd name="T0" fmla="*/ 0 w 416"/>
                  <a:gd name="T1" fmla="*/ 288 h 288"/>
                  <a:gd name="T2" fmla="*/ 416 w 416"/>
                  <a:gd name="T3" fmla="*/ 32 h 288"/>
                  <a:gd name="T4" fmla="*/ 416 w 416"/>
                  <a:gd name="T5" fmla="*/ 27 h 288"/>
                  <a:gd name="T6" fmla="*/ 416 w 416"/>
                  <a:gd name="T7" fmla="*/ 19 h 288"/>
                  <a:gd name="T8" fmla="*/ 416 w 416"/>
                  <a:gd name="T9" fmla="*/ 9 h 288"/>
                  <a:gd name="T10" fmla="*/ 416 w 416"/>
                  <a:gd name="T11" fmla="*/ 0 h 288"/>
                  <a:gd name="T12" fmla="*/ 0 w 416"/>
                  <a:gd name="T13" fmla="*/ 254 h 288"/>
                  <a:gd name="T14" fmla="*/ 0 w 416"/>
                  <a:gd name="T15" fmla="*/ 288 h 28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416" h="288">
                    <a:moveTo>
                      <a:pt x="0" y="288"/>
                    </a:moveTo>
                    <a:lnTo>
                      <a:pt x="416" y="32"/>
                    </a:lnTo>
                    <a:lnTo>
                      <a:pt x="416" y="27"/>
                    </a:lnTo>
                    <a:lnTo>
                      <a:pt x="416" y="19"/>
                    </a:lnTo>
                    <a:lnTo>
                      <a:pt x="416" y="9"/>
                    </a:lnTo>
                    <a:lnTo>
                      <a:pt x="416" y="0"/>
                    </a:lnTo>
                    <a:lnTo>
                      <a:pt x="0" y="254"/>
                    </a:lnTo>
                    <a:lnTo>
                      <a:pt x="0" y="28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738" name="Rectangle 203"/>
              <p:cNvSpPr>
                <a:spLocks noChangeArrowheads="1"/>
              </p:cNvSpPr>
              <p:nvPr/>
            </p:nvSpPr>
            <p:spPr bwMode="auto">
              <a:xfrm>
                <a:off x="4457" y="3330"/>
                <a:ext cx="897" cy="3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1739" name="Freeform 204"/>
              <p:cNvSpPr>
                <a:spLocks/>
              </p:cNvSpPr>
              <p:nvPr/>
            </p:nvSpPr>
            <p:spPr bwMode="auto">
              <a:xfrm>
                <a:off x="4786" y="2171"/>
                <a:ext cx="242" cy="327"/>
              </a:xfrm>
              <a:custGeom>
                <a:avLst/>
                <a:gdLst>
                  <a:gd name="T0" fmla="*/ 242 w 242"/>
                  <a:gd name="T1" fmla="*/ 327 h 327"/>
                  <a:gd name="T2" fmla="*/ 242 w 242"/>
                  <a:gd name="T3" fmla="*/ 0 h 327"/>
                  <a:gd name="T4" fmla="*/ 0 w 242"/>
                  <a:gd name="T5" fmla="*/ 0 h 327"/>
                  <a:gd name="T6" fmla="*/ 0 w 242"/>
                  <a:gd name="T7" fmla="*/ 321 h 327"/>
                  <a:gd name="T8" fmla="*/ 116 w 242"/>
                  <a:gd name="T9" fmla="*/ 240 h 327"/>
                  <a:gd name="T10" fmla="*/ 242 w 242"/>
                  <a:gd name="T11" fmla="*/ 327 h 32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42" h="327">
                    <a:moveTo>
                      <a:pt x="242" y="327"/>
                    </a:moveTo>
                    <a:lnTo>
                      <a:pt x="242" y="0"/>
                    </a:lnTo>
                    <a:lnTo>
                      <a:pt x="0" y="0"/>
                    </a:lnTo>
                    <a:lnTo>
                      <a:pt x="0" y="321"/>
                    </a:lnTo>
                    <a:lnTo>
                      <a:pt x="116" y="240"/>
                    </a:lnTo>
                    <a:lnTo>
                      <a:pt x="242" y="32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740" name="Freeform 205"/>
              <p:cNvSpPr>
                <a:spLocks/>
              </p:cNvSpPr>
              <p:nvPr/>
            </p:nvSpPr>
            <p:spPr bwMode="auto">
              <a:xfrm>
                <a:off x="4721" y="2016"/>
                <a:ext cx="361" cy="126"/>
              </a:xfrm>
              <a:custGeom>
                <a:avLst/>
                <a:gdLst>
                  <a:gd name="T0" fmla="*/ 181 w 361"/>
                  <a:gd name="T1" fmla="*/ 0 h 126"/>
                  <a:gd name="T2" fmla="*/ 0 w 361"/>
                  <a:gd name="T3" fmla="*/ 126 h 126"/>
                  <a:gd name="T4" fmla="*/ 361 w 361"/>
                  <a:gd name="T5" fmla="*/ 126 h 126"/>
                  <a:gd name="T6" fmla="*/ 181 w 361"/>
                  <a:gd name="T7" fmla="*/ 0 h 126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61" h="126">
                    <a:moveTo>
                      <a:pt x="181" y="0"/>
                    </a:moveTo>
                    <a:lnTo>
                      <a:pt x="0" y="126"/>
                    </a:lnTo>
                    <a:lnTo>
                      <a:pt x="361" y="126"/>
                    </a:lnTo>
                    <a:lnTo>
                      <a:pt x="18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741" name="Freeform 206"/>
              <p:cNvSpPr>
                <a:spLocks/>
              </p:cNvSpPr>
              <p:nvPr/>
            </p:nvSpPr>
            <p:spPr bwMode="auto">
              <a:xfrm>
                <a:off x="5027" y="2467"/>
                <a:ext cx="413" cy="287"/>
              </a:xfrm>
              <a:custGeom>
                <a:avLst/>
                <a:gdLst>
                  <a:gd name="T0" fmla="*/ 413 w 413"/>
                  <a:gd name="T1" fmla="*/ 287 h 287"/>
                  <a:gd name="T2" fmla="*/ 0 w 413"/>
                  <a:gd name="T3" fmla="*/ 31 h 287"/>
                  <a:gd name="T4" fmla="*/ 0 w 413"/>
                  <a:gd name="T5" fmla="*/ 25 h 287"/>
                  <a:gd name="T6" fmla="*/ 0 w 413"/>
                  <a:gd name="T7" fmla="*/ 17 h 287"/>
                  <a:gd name="T8" fmla="*/ 0 w 413"/>
                  <a:gd name="T9" fmla="*/ 9 h 287"/>
                  <a:gd name="T10" fmla="*/ 0 w 413"/>
                  <a:gd name="T11" fmla="*/ 0 h 287"/>
                  <a:gd name="T12" fmla="*/ 413 w 413"/>
                  <a:gd name="T13" fmla="*/ 253 h 287"/>
                  <a:gd name="T14" fmla="*/ 413 w 413"/>
                  <a:gd name="T15" fmla="*/ 287 h 28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413" h="287">
                    <a:moveTo>
                      <a:pt x="413" y="287"/>
                    </a:moveTo>
                    <a:lnTo>
                      <a:pt x="0" y="31"/>
                    </a:lnTo>
                    <a:lnTo>
                      <a:pt x="0" y="25"/>
                    </a:lnTo>
                    <a:lnTo>
                      <a:pt x="0" y="17"/>
                    </a:lnTo>
                    <a:lnTo>
                      <a:pt x="0" y="9"/>
                    </a:lnTo>
                    <a:lnTo>
                      <a:pt x="0" y="0"/>
                    </a:lnTo>
                    <a:lnTo>
                      <a:pt x="413" y="253"/>
                    </a:lnTo>
                    <a:lnTo>
                      <a:pt x="413" y="28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742" name="Freeform 207"/>
              <p:cNvSpPr>
                <a:spLocks/>
              </p:cNvSpPr>
              <p:nvPr/>
            </p:nvSpPr>
            <p:spPr bwMode="auto">
              <a:xfrm>
                <a:off x="4840" y="2209"/>
                <a:ext cx="127" cy="164"/>
              </a:xfrm>
              <a:custGeom>
                <a:avLst/>
                <a:gdLst>
                  <a:gd name="T0" fmla="*/ 65 w 127"/>
                  <a:gd name="T1" fmla="*/ 0 h 164"/>
                  <a:gd name="T2" fmla="*/ 51 w 127"/>
                  <a:gd name="T3" fmla="*/ 1 h 164"/>
                  <a:gd name="T4" fmla="*/ 38 w 127"/>
                  <a:gd name="T5" fmla="*/ 6 h 164"/>
                  <a:gd name="T6" fmla="*/ 27 w 127"/>
                  <a:gd name="T7" fmla="*/ 13 h 164"/>
                  <a:gd name="T8" fmla="*/ 17 w 127"/>
                  <a:gd name="T9" fmla="*/ 20 h 164"/>
                  <a:gd name="T10" fmla="*/ 9 w 127"/>
                  <a:gd name="T11" fmla="*/ 32 h 164"/>
                  <a:gd name="T12" fmla="*/ 5 w 127"/>
                  <a:gd name="T13" fmla="*/ 44 h 164"/>
                  <a:gd name="T14" fmla="*/ 1 w 127"/>
                  <a:gd name="T15" fmla="*/ 58 h 164"/>
                  <a:gd name="T16" fmla="*/ 0 w 127"/>
                  <a:gd name="T17" fmla="*/ 74 h 164"/>
                  <a:gd name="T18" fmla="*/ 0 w 127"/>
                  <a:gd name="T19" fmla="*/ 103 h 164"/>
                  <a:gd name="T20" fmla="*/ 0 w 127"/>
                  <a:gd name="T21" fmla="*/ 126 h 164"/>
                  <a:gd name="T22" fmla="*/ 0 w 127"/>
                  <a:gd name="T23" fmla="*/ 145 h 164"/>
                  <a:gd name="T24" fmla="*/ 0 w 127"/>
                  <a:gd name="T25" fmla="*/ 164 h 164"/>
                  <a:gd name="T26" fmla="*/ 27 w 127"/>
                  <a:gd name="T27" fmla="*/ 164 h 164"/>
                  <a:gd name="T28" fmla="*/ 44 w 127"/>
                  <a:gd name="T29" fmla="*/ 164 h 164"/>
                  <a:gd name="T30" fmla="*/ 55 w 127"/>
                  <a:gd name="T31" fmla="*/ 164 h 164"/>
                  <a:gd name="T32" fmla="*/ 63 w 127"/>
                  <a:gd name="T33" fmla="*/ 164 h 164"/>
                  <a:gd name="T34" fmla="*/ 71 w 127"/>
                  <a:gd name="T35" fmla="*/ 164 h 164"/>
                  <a:gd name="T36" fmla="*/ 82 w 127"/>
                  <a:gd name="T37" fmla="*/ 164 h 164"/>
                  <a:gd name="T38" fmla="*/ 100 w 127"/>
                  <a:gd name="T39" fmla="*/ 164 h 164"/>
                  <a:gd name="T40" fmla="*/ 127 w 127"/>
                  <a:gd name="T41" fmla="*/ 164 h 164"/>
                  <a:gd name="T42" fmla="*/ 127 w 127"/>
                  <a:gd name="T43" fmla="*/ 139 h 164"/>
                  <a:gd name="T44" fmla="*/ 127 w 127"/>
                  <a:gd name="T45" fmla="*/ 114 h 164"/>
                  <a:gd name="T46" fmla="*/ 127 w 127"/>
                  <a:gd name="T47" fmla="*/ 90 h 164"/>
                  <a:gd name="T48" fmla="*/ 127 w 127"/>
                  <a:gd name="T49" fmla="*/ 71 h 164"/>
                  <a:gd name="T50" fmla="*/ 127 w 127"/>
                  <a:gd name="T51" fmla="*/ 62 h 164"/>
                  <a:gd name="T52" fmla="*/ 123 w 127"/>
                  <a:gd name="T53" fmla="*/ 51 h 164"/>
                  <a:gd name="T54" fmla="*/ 119 w 127"/>
                  <a:gd name="T55" fmla="*/ 38 h 164"/>
                  <a:gd name="T56" fmla="*/ 112 w 127"/>
                  <a:gd name="T57" fmla="*/ 27 h 164"/>
                  <a:gd name="T58" fmla="*/ 104 w 127"/>
                  <a:gd name="T59" fmla="*/ 16 h 164"/>
                  <a:gd name="T60" fmla="*/ 93 w 127"/>
                  <a:gd name="T61" fmla="*/ 8 h 164"/>
                  <a:gd name="T62" fmla="*/ 81 w 127"/>
                  <a:gd name="T63" fmla="*/ 1 h 164"/>
                  <a:gd name="T64" fmla="*/ 65 w 127"/>
                  <a:gd name="T65" fmla="*/ 0 h 164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127" h="164">
                    <a:moveTo>
                      <a:pt x="65" y="0"/>
                    </a:moveTo>
                    <a:lnTo>
                      <a:pt x="51" y="1"/>
                    </a:lnTo>
                    <a:lnTo>
                      <a:pt x="38" y="6"/>
                    </a:lnTo>
                    <a:lnTo>
                      <a:pt x="27" y="13"/>
                    </a:lnTo>
                    <a:lnTo>
                      <a:pt x="17" y="20"/>
                    </a:lnTo>
                    <a:lnTo>
                      <a:pt x="9" y="32"/>
                    </a:lnTo>
                    <a:lnTo>
                      <a:pt x="5" y="44"/>
                    </a:lnTo>
                    <a:lnTo>
                      <a:pt x="1" y="58"/>
                    </a:lnTo>
                    <a:lnTo>
                      <a:pt x="0" y="74"/>
                    </a:lnTo>
                    <a:lnTo>
                      <a:pt x="0" y="103"/>
                    </a:lnTo>
                    <a:lnTo>
                      <a:pt x="0" y="126"/>
                    </a:lnTo>
                    <a:lnTo>
                      <a:pt x="0" y="145"/>
                    </a:lnTo>
                    <a:lnTo>
                      <a:pt x="0" y="164"/>
                    </a:lnTo>
                    <a:lnTo>
                      <a:pt x="27" y="164"/>
                    </a:lnTo>
                    <a:lnTo>
                      <a:pt x="44" y="164"/>
                    </a:lnTo>
                    <a:lnTo>
                      <a:pt x="55" y="164"/>
                    </a:lnTo>
                    <a:lnTo>
                      <a:pt x="63" y="164"/>
                    </a:lnTo>
                    <a:lnTo>
                      <a:pt x="71" y="164"/>
                    </a:lnTo>
                    <a:lnTo>
                      <a:pt x="82" y="164"/>
                    </a:lnTo>
                    <a:lnTo>
                      <a:pt x="100" y="164"/>
                    </a:lnTo>
                    <a:lnTo>
                      <a:pt x="127" y="164"/>
                    </a:lnTo>
                    <a:lnTo>
                      <a:pt x="127" y="139"/>
                    </a:lnTo>
                    <a:lnTo>
                      <a:pt x="127" y="114"/>
                    </a:lnTo>
                    <a:lnTo>
                      <a:pt x="127" y="90"/>
                    </a:lnTo>
                    <a:lnTo>
                      <a:pt x="127" y="71"/>
                    </a:lnTo>
                    <a:lnTo>
                      <a:pt x="127" y="62"/>
                    </a:lnTo>
                    <a:lnTo>
                      <a:pt x="123" y="51"/>
                    </a:lnTo>
                    <a:lnTo>
                      <a:pt x="119" y="38"/>
                    </a:lnTo>
                    <a:lnTo>
                      <a:pt x="112" y="27"/>
                    </a:lnTo>
                    <a:lnTo>
                      <a:pt x="104" y="16"/>
                    </a:lnTo>
                    <a:lnTo>
                      <a:pt x="93" y="8"/>
                    </a:lnTo>
                    <a:lnTo>
                      <a:pt x="81" y="1"/>
                    </a:lnTo>
                    <a:lnTo>
                      <a:pt x="6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743" name="Rectangle 208"/>
              <p:cNvSpPr>
                <a:spLocks noChangeArrowheads="1"/>
              </p:cNvSpPr>
              <p:nvPr/>
            </p:nvSpPr>
            <p:spPr bwMode="auto">
              <a:xfrm>
                <a:off x="4805" y="2900"/>
                <a:ext cx="204" cy="38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1744" name="Freeform 209"/>
              <p:cNvSpPr>
                <a:spLocks/>
              </p:cNvSpPr>
              <p:nvPr/>
            </p:nvSpPr>
            <p:spPr bwMode="auto">
              <a:xfrm>
                <a:off x="4735" y="2822"/>
                <a:ext cx="16" cy="320"/>
              </a:xfrm>
              <a:custGeom>
                <a:avLst/>
                <a:gdLst>
                  <a:gd name="T0" fmla="*/ 8 w 16"/>
                  <a:gd name="T1" fmla="*/ 16 h 320"/>
                  <a:gd name="T2" fmla="*/ 0 w 16"/>
                  <a:gd name="T3" fmla="*/ 8 h 320"/>
                  <a:gd name="T4" fmla="*/ 0 w 16"/>
                  <a:gd name="T5" fmla="*/ 320 h 320"/>
                  <a:gd name="T6" fmla="*/ 16 w 16"/>
                  <a:gd name="T7" fmla="*/ 320 h 320"/>
                  <a:gd name="T8" fmla="*/ 16 w 16"/>
                  <a:gd name="T9" fmla="*/ 8 h 320"/>
                  <a:gd name="T10" fmla="*/ 8 w 16"/>
                  <a:gd name="T11" fmla="*/ 0 h 320"/>
                  <a:gd name="T12" fmla="*/ 16 w 16"/>
                  <a:gd name="T13" fmla="*/ 8 h 320"/>
                  <a:gd name="T14" fmla="*/ 16 w 16"/>
                  <a:gd name="T15" fmla="*/ 0 h 320"/>
                  <a:gd name="T16" fmla="*/ 8 w 16"/>
                  <a:gd name="T17" fmla="*/ 0 h 320"/>
                  <a:gd name="T18" fmla="*/ 8 w 16"/>
                  <a:gd name="T19" fmla="*/ 16 h 32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6" h="320">
                    <a:moveTo>
                      <a:pt x="8" y="16"/>
                    </a:moveTo>
                    <a:lnTo>
                      <a:pt x="0" y="8"/>
                    </a:lnTo>
                    <a:lnTo>
                      <a:pt x="0" y="320"/>
                    </a:lnTo>
                    <a:lnTo>
                      <a:pt x="16" y="320"/>
                    </a:lnTo>
                    <a:lnTo>
                      <a:pt x="16" y="8"/>
                    </a:lnTo>
                    <a:lnTo>
                      <a:pt x="8" y="0"/>
                    </a:lnTo>
                    <a:lnTo>
                      <a:pt x="16" y="8"/>
                    </a:lnTo>
                    <a:lnTo>
                      <a:pt x="16" y="0"/>
                    </a:lnTo>
                    <a:lnTo>
                      <a:pt x="8" y="0"/>
                    </a:lnTo>
                    <a:lnTo>
                      <a:pt x="8" y="1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745" name="Freeform 210"/>
              <p:cNvSpPr>
                <a:spLocks/>
              </p:cNvSpPr>
              <p:nvPr/>
            </p:nvSpPr>
            <p:spPr bwMode="auto">
              <a:xfrm>
                <a:off x="4556" y="2822"/>
                <a:ext cx="187" cy="16"/>
              </a:xfrm>
              <a:custGeom>
                <a:avLst/>
                <a:gdLst>
                  <a:gd name="T0" fmla="*/ 16 w 187"/>
                  <a:gd name="T1" fmla="*/ 8 h 16"/>
                  <a:gd name="T2" fmla="*/ 8 w 187"/>
                  <a:gd name="T3" fmla="*/ 16 h 16"/>
                  <a:gd name="T4" fmla="*/ 187 w 187"/>
                  <a:gd name="T5" fmla="*/ 16 h 16"/>
                  <a:gd name="T6" fmla="*/ 187 w 187"/>
                  <a:gd name="T7" fmla="*/ 0 h 16"/>
                  <a:gd name="T8" fmla="*/ 8 w 187"/>
                  <a:gd name="T9" fmla="*/ 0 h 16"/>
                  <a:gd name="T10" fmla="*/ 0 w 187"/>
                  <a:gd name="T11" fmla="*/ 8 h 16"/>
                  <a:gd name="T12" fmla="*/ 8 w 187"/>
                  <a:gd name="T13" fmla="*/ 0 h 16"/>
                  <a:gd name="T14" fmla="*/ 0 w 187"/>
                  <a:gd name="T15" fmla="*/ 0 h 16"/>
                  <a:gd name="T16" fmla="*/ 0 w 187"/>
                  <a:gd name="T17" fmla="*/ 8 h 16"/>
                  <a:gd name="T18" fmla="*/ 16 w 187"/>
                  <a:gd name="T19" fmla="*/ 8 h 1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87" h="16">
                    <a:moveTo>
                      <a:pt x="16" y="8"/>
                    </a:moveTo>
                    <a:lnTo>
                      <a:pt x="8" y="16"/>
                    </a:lnTo>
                    <a:lnTo>
                      <a:pt x="187" y="16"/>
                    </a:lnTo>
                    <a:lnTo>
                      <a:pt x="187" y="0"/>
                    </a:lnTo>
                    <a:lnTo>
                      <a:pt x="8" y="0"/>
                    </a:lnTo>
                    <a:lnTo>
                      <a:pt x="0" y="8"/>
                    </a:lnTo>
                    <a:lnTo>
                      <a:pt x="8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16" y="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746" name="Freeform 211"/>
              <p:cNvSpPr>
                <a:spLocks/>
              </p:cNvSpPr>
              <p:nvPr/>
            </p:nvSpPr>
            <p:spPr bwMode="auto">
              <a:xfrm>
                <a:off x="4556" y="2830"/>
                <a:ext cx="16" cy="320"/>
              </a:xfrm>
              <a:custGeom>
                <a:avLst/>
                <a:gdLst>
                  <a:gd name="T0" fmla="*/ 8 w 16"/>
                  <a:gd name="T1" fmla="*/ 304 h 320"/>
                  <a:gd name="T2" fmla="*/ 16 w 16"/>
                  <a:gd name="T3" fmla="*/ 312 h 320"/>
                  <a:gd name="T4" fmla="*/ 16 w 16"/>
                  <a:gd name="T5" fmla="*/ 0 h 320"/>
                  <a:gd name="T6" fmla="*/ 0 w 16"/>
                  <a:gd name="T7" fmla="*/ 0 h 320"/>
                  <a:gd name="T8" fmla="*/ 0 w 16"/>
                  <a:gd name="T9" fmla="*/ 312 h 320"/>
                  <a:gd name="T10" fmla="*/ 8 w 16"/>
                  <a:gd name="T11" fmla="*/ 320 h 320"/>
                  <a:gd name="T12" fmla="*/ 0 w 16"/>
                  <a:gd name="T13" fmla="*/ 312 h 320"/>
                  <a:gd name="T14" fmla="*/ 0 w 16"/>
                  <a:gd name="T15" fmla="*/ 320 h 320"/>
                  <a:gd name="T16" fmla="*/ 8 w 16"/>
                  <a:gd name="T17" fmla="*/ 320 h 320"/>
                  <a:gd name="T18" fmla="*/ 8 w 16"/>
                  <a:gd name="T19" fmla="*/ 304 h 32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6" h="320">
                    <a:moveTo>
                      <a:pt x="8" y="304"/>
                    </a:moveTo>
                    <a:lnTo>
                      <a:pt x="16" y="312"/>
                    </a:lnTo>
                    <a:lnTo>
                      <a:pt x="16" y="0"/>
                    </a:lnTo>
                    <a:lnTo>
                      <a:pt x="0" y="0"/>
                    </a:lnTo>
                    <a:lnTo>
                      <a:pt x="0" y="312"/>
                    </a:lnTo>
                    <a:lnTo>
                      <a:pt x="8" y="320"/>
                    </a:lnTo>
                    <a:lnTo>
                      <a:pt x="0" y="312"/>
                    </a:lnTo>
                    <a:lnTo>
                      <a:pt x="0" y="320"/>
                    </a:lnTo>
                    <a:lnTo>
                      <a:pt x="8" y="320"/>
                    </a:lnTo>
                    <a:lnTo>
                      <a:pt x="8" y="30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747" name="Freeform 212"/>
              <p:cNvSpPr>
                <a:spLocks/>
              </p:cNvSpPr>
              <p:nvPr/>
            </p:nvSpPr>
            <p:spPr bwMode="auto">
              <a:xfrm>
                <a:off x="4564" y="3134"/>
                <a:ext cx="187" cy="16"/>
              </a:xfrm>
              <a:custGeom>
                <a:avLst/>
                <a:gdLst>
                  <a:gd name="T0" fmla="*/ 171 w 187"/>
                  <a:gd name="T1" fmla="*/ 8 h 16"/>
                  <a:gd name="T2" fmla="*/ 179 w 187"/>
                  <a:gd name="T3" fmla="*/ 0 h 16"/>
                  <a:gd name="T4" fmla="*/ 0 w 187"/>
                  <a:gd name="T5" fmla="*/ 0 h 16"/>
                  <a:gd name="T6" fmla="*/ 0 w 187"/>
                  <a:gd name="T7" fmla="*/ 16 h 16"/>
                  <a:gd name="T8" fmla="*/ 179 w 187"/>
                  <a:gd name="T9" fmla="*/ 16 h 16"/>
                  <a:gd name="T10" fmla="*/ 187 w 187"/>
                  <a:gd name="T11" fmla="*/ 8 h 16"/>
                  <a:gd name="T12" fmla="*/ 179 w 187"/>
                  <a:gd name="T13" fmla="*/ 16 h 16"/>
                  <a:gd name="T14" fmla="*/ 187 w 187"/>
                  <a:gd name="T15" fmla="*/ 16 h 16"/>
                  <a:gd name="T16" fmla="*/ 187 w 187"/>
                  <a:gd name="T17" fmla="*/ 8 h 16"/>
                  <a:gd name="T18" fmla="*/ 171 w 187"/>
                  <a:gd name="T19" fmla="*/ 8 h 1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87" h="16">
                    <a:moveTo>
                      <a:pt x="171" y="8"/>
                    </a:moveTo>
                    <a:lnTo>
                      <a:pt x="179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9" y="16"/>
                    </a:lnTo>
                    <a:lnTo>
                      <a:pt x="187" y="8"/>
                    </a:lnTo>
                    <a:lnTo>
                      <a:pt x="179" y="16"/>
                    </a:lnTo>
                    <a:lnTo>
                      <a:pt x="187" y="16"/>
                    </a:lnTo>
                    <a:lnTo>
                      <a:pt x="187" y="8"/>
                    </a:lnTo>
                    <a:lnTo>
                      <a:pt x="171" y="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748" name="Freeform 213"/>
              <p:cNvSpPr>
                <a:spLocks/>
              </p:cNvSpPr>
              <p:nvPr/>
            </p:nvSpPr>
            <p:spPr bwMode="auto">
              <a:xfrm>
                <a:off x="4566" y="2914"/>
                <a:ext cx="176" cy="16"/>
              </a:xfrm>
              <a:custGeom>
                <a:avLst/>
                <a:gdLst>
                  <a:gd name="T0" fmla="*/ 176 w 176"/>
                  <a:gd name="T1" fmla="*/ 8 h 16"/>
                  <a:gd name="T2" fmla="*/ 176 w 176"/>
                  <a:gd name="T3" fmla="*/ 0 h 16"/>
                  <a:gd name="T4" fmla="*/ 0 w 176"/>
                  <a:gd name="T5" fmla="*/ 0 h 16"/>
                  <a:gd name="T6" fmla="*/ 0 w 176"/>
                  <a:gd name="T7" fmla="*/ 16 h 16"/>
                  <a:gd name="T8" fmla="*/ 176 w 176"/>
                  <a:gd name="T9" fmla="*/ 16 h 16"/>
                  <a:gd name="T10" fmla="*/ 176 w 176"/>
                  <a:gd name="T11" fmla="*/ 8 h 1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76" h="16">
                    <a:moveTo>
                      <a:pt x="176" y="8"/>
                    </a:moveTo>
                    <a:lnTo>
                      <a:pt x="176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6" y="16"/>
                    </a:lnTo>
                    <a:lnTo>
                      <a:pt x="176" y="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749" name="Freeform 214"/>
              <p:cNvSpPr>
                <a:spLocks/>
              </p:cNvSpPr>
              <p:nvPr/>
            </p:nvSpPr>
            <p:spPr bwMode="auto">
              <a:xfrm>
                <a:off x="4566" y="3026"/>
                <a:ext cx="176" cy="16"/>
              </a:xfrm>
              <a:custGeom>
                <a:avLst/>
                <a:gdLst>
                  <a:gd name="T0" fmla="*/ 176 w 176"/>
                  <a:gd name="T1" fmla="*/ 8 h 16"/>
                  <a:gd name="T2" fmla="*/ 176 w 176"/>
                  <a:gd name="T3" fmla="*/ 0 h 16"/>
                  <a:gd name="T4" fmla="*/ 0 w 176"/>
                  <a:gd name="T5" fmla="*/ 0 h 16"/>
                  <a:gd name="T6" fmla="*/ 0 w 176"/>
                  <a:gd name="T7" fmla="*/ 16 h 16"/>
                  <a:gd name="T8" fmla="*/ 176 w 176"/>
                  <a:gd name="T9" fmla="*/ 16 h 16"/>
                  <a:gd name="T10" fmla="*/ 176 w 176"/>
                  <a:gd name="T11" fmla="*/ 8 h 1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76" h="16">
                    <a:moveTo>
                      <a:pt x="176" y="8"/>
                    </a:moveTo>
                    <a:lnTo>
                      <a:pt x="176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6" y="16"/>
                    </a:lnTo>
                    <a:lnTo>
                      <a:pt x="176" y="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750" name="Freeform 215"/>
              <p:cNvSpPr>
                <a:spLocks/>
              </p:cNvSpPr>
              <p:nvPr/>
            </p:nvSpPr>
            <p:spPr bwMode="auto">
              <a:xfrm>
                <a:off x="4644" y="2835"/>
                <a:ext cx="15" cy="302"/>
              </a:xfrm>
              <a:custGeom>
                <a:avLst/>
                <a:gdLst>
                  <a:gd name="T0" fmla="*/ 7 w 15"/>
                  <a:gd name="T1" fmla="*/ 302 h 302"/>
                  <a:gd name="T2" fmla="*/ 15 w 15"/>
                  <a:gd name="T3" fmla="*/ 302 h 302"/>
                  <a:gd name="T4" fmla="*/ 15 w 15"/>
                  <a:gd name="T5" fmla="*/ 0 h 302"/>
                  <a:gd name="T6" fmla="*/ 0 w 15"/>
                  <a:gd name="T7" fmla="*/ 0 h 302"/>
                  <a:gd name="T8" fmla="*/ 0 w 15"/>
                  <a:gd name="T9" fmla="*/ 302 h 302"/>
                  <a:gd name="T10" fmla="*/ 7 w 15"/>
                  <a:gd name="T11" fmla="*/ 302 h 30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5" h="302">
                    <a:moveTo>
                      <a:pt x="7" y="302"/>
                    </a:moveTo>
                    <a:lnTo>
                      <a:pt x="15" y="302"/>
                    </a:lnTo>
                    <a:lnTo>
                      <a:pt x="15" y="0"/>
                    </a:lnTo>
                    <a:lnTo>
                      <a:pt x="0" y="0"/>
                    </a:lnTo>
                    <a:lnTo>
                      <a:pt x="0" y="302"/>
                    </a:lnTo>
                    <a:lnTo>
                      <a:pt x="7" y="30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751" name="Freeform 216"/>
              <p:cNvSpPr>
                <a:spLocks/>
              </p:cNvSpPr>
              <p:nvPr/>
            </p:nvSpPr>
            <p:spPr bwMode="auto">
              <a:xfrm>
                <a:off x="5239" y="2822"/>
                <a:ext cx="16" cy="320"/>
              </a:xfrm>
              <a:custGeom>
                <a:avLst/>
                <a:gdLst>
                  <a:gd name="T0" fmla="*/ 8 w 16"/>
                  <a:gd name="T1" fmla="*/ 16 h 320"/>
                  <a:gd name="T2" fmla="*/ 0 w 16"/>
                  <a:gd name="T3" fmla="*/ 8 h 320"/>
                  <a:gd name="T4" fmla="*/ 0 w 16"/>
                  <a:gd name="T5" fmla="*/ 320 h 320"/>
                  <a:gd name="T6" fmla="*/ 16 w 16"/>
                  <a:gd name="T7" fmla="*/ 320 h 320"/>
                  <a:gd name="T8" fmla="*/ 16 w 16"/>
                  <a:gd name="T9" fmla="*/ 8 h 320"/>
                  <a:gd name="T10" fmla="*/ 8 w 16"/>
                  <a:gd name="T11" fmla="*/ 0 h 320"/>
                  <a:gd name="T12" fmla="*/ 16 w 16"/>
                  <a:gd name="T13" fmla="*/ 8 h 320"/>
                  <a:gd name="T14" fmla="*/ 16 w 16"/>
                  <a:gd name="T15" fmla="*/ 0 h 320"/>
                  <a:gd name="T16" fmla="*/ 8 w 16"/>
                  <a:gd name="T17" fmla="*/ 0 h 320"/>
                  <a:gd name="T18" fmla="*/ 8 w 16"/>
                  <a:gd name="T19" fmla="*/ 16 h 32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6" h="320">
                    <a:moveTo>
                      <a:pt x="8" y="16"/>
                    </a:moveTo>
                    <a:lnTo>
                      <a:pt x="0" y="8"/>
                    </a:lnTo>
                    <a:lnTo>
                      <a:pt x="0" y="320"/>
                    </a:lnTo>
                    <a:lnTo>
                      <a:pt x="16" y="320"/>
                    </a:lnTo>
                    <a:lnTo>
                      <a:pt x="16" y="8"/>
                    </a:lnTo>
                    <a:lnTo>
                      <a:pt x="8" y="0"/>
                    </a:lnTo>
                    <a:lnTo>
                      <a:pt x="16" y="8"/>
                    </a:lnTo>
                    <a:lnTo>
                      <a:pt x="16" y="0"/>
                    </a:lnTo>
                    <a:lnTo>
                      <a:pt x="8" y="0"/>
                    </a:lnTo>
                    <a:lnTo>
                      <a:pt x="8" y="1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752" name="Freeform 217"/>
              <p:cNvSpPr>
                <a:spLocks/>
              </p:cNvSpPr>
              <p:nvPr/>
            </p:nvSpPr>
            <p:spPr bwMode="auto">
              <a:xfrm>
                <a:off x="5060" y="2822"/>
                <a:ext cx="187" cy="16"/>
              </a:xfrm>
              <a:custGeom>
                <a:avLst/>
                <a:gdLst>
                  <a:gd name="T0" fmla="*/ 16 w 187"/>
                  <a:gd name="T1" fmla="*/ 8 h 16"/>
                  <a:gd name="T2" fmla="*/ 8 w 187"/>
                  <a:gd name="T3" fmla="*/ 16 h 16"/>
                  <a:gd name="T4" fmla="*/ 187 w 187"/>
                  <a:gd name="T5" fmla="*/ 16 h 16"/>
                  <a:gd name="T6" fmla="*/ 187 w 187"/>
                  <a:gd name="T7" fmla="*/ 0 h 16"/>
                  <a:gd name="T8" fmla="*/ 8 w 187"/>
                  <a:gd name="T9" fmla="*/ 0 h 16"/>
                  <a:gd name="T10" fmla="*/ 0 w 187"/>
                  <a:gd name="T11" fmla="*/ 8 h 16"/>
                  <a:gd name="T12" fmla="*/ 8 w 187"/>
                  <a:gd name="T13" fmla="*/ 0 h 16"/>
                  <a:gd name="T14" fmla="*/ 0 w 187"/>
                  <a:gd name="T15" fmla="*/ 0 h 16"/>
                  <a:gd name="T16" fmla="*/ 0 w 187"/>
                  <a:gd name="T17" fmla="*/ 8 h 16"/>
                  <a:gd name="T18" fmla="*/ 16 w 187"/>
                  <a:gd name="T19" fmla="*/ 8 h 1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87" h="16">
                    <a:moveTo>
                      <a:pt x="16" y="8"/>
                    </a:moveTo>
                    <a:lnTo>
                      <a:pt x="8" y="16"/>
                    </a:lnTo>
                    <a:lnTo>
                      <a:pt x="187" y="16"/>
                    </a:lnTo>
                    <a:lnTo>
                      <a:pt x="187" y="0"/>
                    </a:lnTo>
                    <a:lnTo>
                      <a:pt x="8" y="0"/>
                    </a:lnTo>
                    <a:lnTo>
                      <a:pt x="0" y="8"/>
                    </a:lnTo>
                    <a:lnTo>
                      <a:pt x="8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16" y="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753" name="Freeform 218"/>
              <p:cNvSpPr>
                <a:spLocks/>
              </p:cNvSpPr>
              <p:nvPr/>
            </p:nvSpPr>
            <p:spPr bwMode="auto">
              <a:xfrm>
                <a:off x="5060" y="2830"/>
                <a:ext cx="16" cy="320"/>
              </a:xfrm>
              <a:custGeom>
                <a:avLst/>
                <a:gdLst>
                  <a:gd name="T0" fmla="*/ 8 w 16"/>
                  <a:gd name="T1" fmla="*/ 304 h 320"/>
                  <a:gd name="T2" fmla="*/ 16 w 16"/>
                  <a:gd name="T3" fmla="*/ 312 h 320"/>
                  <a:gd name="T4" fmla="*/ 16 w 16"/>
                  <a:gd name="T5" fmla="*/ 0 h 320"/>
                  <a:gd name="T6" fmla="*/ 0 w 16"/>
                  <a:gd name="T7" fmla="*/ 0 h 320"/>
                  <a:gd name="T8" fmla="*/ 0 w 16"/>
                  <a:gd name="T9" fmla="*/ 312 h 320"/>
                  <a:gd name="T10" fmla="*/ 8 w 16"/>
                  <a:gd name="T11" fmla="*/ 320 h 320"/>
                  <a:gd name="T12" fmla="*/ 0 w 16"/>
                  <a:gd name="T13" fmla="*/ 312 h 320"/>
                  <a:gd name="T14" fmla="*/ 0 w 16"/>
                  <a:gd name="T15" fmla="*/ 320 h 320"/>
                  <a:gd name="T16" fmla="*/ 8 w 16"/>
                  <a:gd name="T17" fmla="*/ 320 h 320"/>
                  <a:gd name="T18" fmla="*/ 8 w 16"/>
                  <a:gd name="T19" fmla="*/ 304 h 32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6" h="320">
                    <a:moveTo>
                      <a:pt x="8" y="304"/>
                    </a:moveTo>
                    <a:lnTo>
                      <a:pt x="16" y="312"/>
                    </a:lnTo>
                    <a:lnTo>
                      <a:pt x="16" y="0"/>
                    </a:lnTo>
                    <a:lnTo>
                      <a:pt x="0" y="0"/>
                    </a:lnTo>
                    <a:lnTo>
                      <a:pt x="0" y="312"/>
                    </a:lnTo>
                    <a:lnTo>
                      <a:pt x="8" y="320"/>
                    </a:lnTo>
                    <a:lnTo>
                      <a:pt x="0" y="312"/>
                    </a:lnTo>
                    <a:lnTo>
                      <a:pt x="0" y="320"/>
                    </a:lnTo>
                    <a:lnTo>
                      <a:pt x="8" y="320"/>
                    </a:lnTo>
                    <a:lnTo>
                      <a:pt x="8" y="30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754" name="Freeform 219"/>
              <p:cNvSpPr>
                <a:spLocks/>
              </p:cNvSpPr>
              <p:nvPr/>
            </p:nvSpPr>
            <p:spPr bwMode="auto">
              <a:xfrm>
                <a:off x="5068" y="3134"/>
                <a:ext cx="187" cy="16"/>
              </a:xfrm>
              <a:custGeom>
                <a:avLst/>
                <a:gdLst>
                  <a:gd name="T0" fmla="*/ 171 w 187"/>
                  <a:gd name="T1" fmla="*/ 8 h 16"/>
                  <a:gd name="T2" fmla="*/ 179 w 187"/>
                  <a:gd name="T3" fmla="*/ 0 h 16"/>
                  <a:gd name="T4" fmla="*/ 0 w 187"/>
                  <a:gd name="T5" fmla="*/ 0 h 16"/>
                  <a:gd name="T6" fmla="*/ 0 w 187"/>
                  <a:gd name="T7" fmla="*/ 16 h 16"/>
                  <a:gd name="T8" fmla="*/ 179 w 187"/>
                  <a:gd name="T9" fmla="*/ 16 h 16"/>
                  <a:gd name="T10" fmla="*/ 187 w 187"/>
                  <a:gd name="T11" fmla="*/ 8 h 16"/>
                  <a:gd name="T12" fmla="*/ 179 w 187"/>
                  <a:gd name="T13" fmla="*/ 16 h 16"/>
                  <a:gd name="T14" fmla="*/ 187 w 187"/>
                  <a:gd name="T15" fmla="*/ 16 h 16"/>
                  <a:gd name="T16" fmla="*/ 187 w 187"/>
                  <a:gd name="T17" fmla="*/ 8 h 16"/>
                  <a:gd name="T18" fmla="*/ 171 w 187"/>
                  <a:gd name="T19" fmla="*/ 8 h 1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87" h="16">
                    <a:moveTo>
                      <a:pt x="171" y="8"/>
                    </a:moveTo>
                    <a:lnTo>
                      <a:pt x="179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9" y="16"/>
                    </a:lnTo>
                    <a:lnTo>
                      <a:pt x="187" y="8"/>
                    </a:lnTo>
                    <a:lnTo>
                      <a:pt x="179" y="16"/>
                    </a:lnTo>
                    <a:lnTo>
                      <a:pt x="187" y="16"/>
                    </a:lnTo>
                    <a:lnTo>
                      <a:pt x="187" y="8"/>
                    </a:lnTo>
                    <a:lnTo>
                      <a:pt x="171" y="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755" name="Freeform 220"/>
              <p:cNvSpPr>
                <a:spLocks/>
              </p:cNvSpPr>
              <p:nvPr/>
            </p:nvSpPr>
            <p:spPr bwMode="auto">
              <a:xfrm>
                <a:off x="5069" y="2914"/>
                <a:ext cx="175" cy="16"/>
              </a:xfrm>
              <a:custGeom>
                <a:avLst/>
                <a:gdLst>
                  <a:gd name="T0" fmla="*/ 175 w 175"/>
                  <a:gd name="T1" fmla="*/ 8 h 16"/>
                  <a:gd name="T2" fmla="*/ 175 w 175"/>
                  <a:gd name="T3" fmla="*/ 0 h 16"/>
                  <a:gd name="T4" fmla="*/ 0 w 175"/>
                  <a:gd name="T5" fmla="*/ 0 h 16"/>
                  <a:gd name="T6" fmla="*/ 0 w 175"/>
                  <a:gd name="T7" fmla="*/ 16 h 16"/>
                  <a:gd name="T8" fmla="*/ 175 w 175"/>
                  <a:gd name="T9" fmla="*/ 16 h 16"/>
                  <a:gd name="T10" fmla="*/ 175 w 175"/>
                  <a:gd name="T11" fmla="*/ 8 h 1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75" h="16">
                    <a:moveTo>
                      <a:pt x="175" y="8"/>
                    </a:moveTo>
                    <a:lnTo>
                      <a:pt x="175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5" y="16"/>
                    </a:lnTo>
                    <a:lnTo>
                      <a:pt x="175" y="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756" name="Freeform 221"/>
              <p:cNvSpPr>
                <a:spLocks/>
              </p:cNvSpPr>
              <p:nvPr/>
            </p:nvSpPr>
            <p:spPr bwMode="auto">
              <a:xfrm>
                <a:off x="5069" y="3026"/>
                <a:ext cx="175" cy="16"/>
              </a:xfrm>
              <a:custGeom>
                <a:avLst/>
                <a:gdLst>
                  <a:gd name="T0" fmla="*/ 175 w 175"/>
                  <a:gd name="T1" fmla="*/ 8 h 16"/>
                  <a:gd name="T2" fmla="*/ 175 w 175"/>
                  <a:gd name="T3" fmla="*/ 0 h 16"/>
                  <a:gd name="T4" fmla="*/ 0 w 175"/>
                  <a:gd name="T5" fmla="*/ 0 h 16"/>
                  <a:gd name="T6" fmla="*/ 0 w 175"/>
                  <a:gd name="T7" fmla="*/ 16 h 16"/>
                  <a:gd name="T8" fmla="*/ 175 w 175"/>
                  <a:gd name="T9" fmla="*/ 16 h 16"/>
                  <a:gd name="T10" fmla="*/ 175 w 175"/>
                  <a:gd name="T11" fmla="*/ 8 h 1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75" h="16">
                    <a:moveTo>
                      <a:pt x="175" y="8"/>
                    </a:moveTo>
                    <a:lnTo>
                      <a:pt x="175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5" y="16"/>
                    </a:lnTo>
                    <a:lnTo>
                      <a:pt x="175" y="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757" name="Freeform 222"/>
              <p:cNvSpPr>
                <a:spLocks/>
              </p:cNvSpPr>
              <p:nvPr/>
            </p:nvSpPr>
            <p:spPr bwMode="auto">
              <a:xfrm>
                <a:off x="5147" y="2835"/>
                <a:ext cx="16" cy="302"/>
              </a:xfrm>
              <a:custGeom>
                <a:avLst/>
                <a:gdLst>
                  <a:gd name="T0" fmla="*/ 8 w 16"/>
                  <a:gd name="T1" fmla="*/ 302 h 302"/>
                  <a:gd name="T2" fmla="*/ 16 w 16"/>
                  <a:gd name="T3" fmla="*/ 302 h 302"/>
                  <a:gd name="T4" fmla="*/ 16 w 16"/>
                  <a:gd name="T5" fmla="*/ 0 h 302"/>
                  <a:gd name="T6" fmla="*/ 0 w 16"/>
                  <a:gd name="T7" fmla="*/ 0 h 302"/>
                  <a:gd name="T8" fmla="*/ 0 w 16"/>
                  <a:gd name="T9" fmla="*/ 302 h 302"/>
                  <a:gd name="T10" fmla="*/ 8 w 16"/>
                  <a:gd name="T11" fmla="*/ 302 h 30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6" h="302">
                    <a:moveTo>
                      <a:pt x="8" y="302"/>
                    </a:moveTo>
                    <a:lnTo>
                      <a:pt x="16" y="302"/>
                    </a:lnTo>
                    <a:lnTo>
                      <a:pt x="16" y="0"/>
                    </a:lnTo>
                    <a:lnTo>
                      <a:pt x="0" y="0"/>
                    </a:lnTo>
                    <a:lnTo>
                      <a:pt x="0" y="302"/>
                    </a:lnTo>
                    <a:lnTo>
                      <a:pt x="8" y="30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758" name="Freeform 223"/>
              <p:cNvSpPr>
                <a:spLocks/>
              </p:cNvSpPr>
              <p:nvPr/>
            </p:nvSpPr>
            <p:spPr bwMode="auto">
              <a:xfrm>
                <a:off x="4849" y="2236"/>
                <a:ext cx="103" cy="112"/>
              </a:xfrm>
              <a:custGeom>
                <a:avLst/>
                <a:gdLst>
                  <a:gd name="T0" fmla="*/ 59 w 103"/>
                  <a:gd name="T1" fmla="*/ 112 h 112"/>
                  <a:gd name="T2" fmla="*/ 76 w 103"/>
                  <a:gd name="T3" fmla="*/ 112 h 112"/>
                  <a:gd name="T4" fmla="*/ 89 w 103"/>
                  <a:gd name="T5" fmla="*/ 109 h 112"/>
                  <a:gd name="T6" fmla="*/ 99 w 103"/>
                  <a:gd name="T7" fmla="*/ 107 h 112"/>
                  <a:gd name="T8" fmla="*/ 102 w 103"/>
                  <a:gd name="T9" fmla="*/ 104 h 112"/>
                  <a:gd name="T10" fmla="*/ 103 w 103"/>
                  <a:gd name="T11" fmla="*/ 103 h 112"/>
                  <a:gd name="T12" fmla="*/ 103 w 103"/>
                  <a:gd name="T13" fmla="*/ 98 h 112"/>
                  <a:gd name="T14" fmla="*/ 100 w 103"/>
                  <a:gd name="T15" fmla="*/ 88 h 112"/>
                  <a:gd name="T16" fmla="*/ 97 w 103"/>
                  <a:gd name="T17" fmla="*/ 79 h 112"/>
                  <a:gd name="T18" fmla="*/ 95 w 103"/>
                  <a:gd name="T19" fmla="*/ 73 h 112"/>
                  <a:gd name="T20" fmla="*/ 95 w 103"/>
                  <a:gd name="T21" fmla="*/ 68 h 112"/>
                  <a:gd name="T22" fmla="*/ 94 w 103"/>
                  <a:gd name="T23" fmla="*/ 66 h 112"/>
                  <a:gd name="T24" fmla="*/ 92 w 103"/>
                  <a:gd name="T25" fmla="*/ 60 h 112"/>
                  <a:gd name="T26" fmla="*/ 91 w 103"/>
                  <a:gd name="T27" fmla="*/ 50 h 112"/>
                  <a:gd name="T28" fmla="*/ 91 w 103"/>
                  <a:gd name="T29" fmla="*/ 42 h 112"/>
                  <a:gd name="T30" fmla="*/ 91 w 103"/>
                  <a:gd name="T31" fmla="*/ 41 h 112"/>
                  <a:gd name="T32" fmla="*/ 89 w 103"/>
                  <a:gd name="T33" fmla="*/ 33 h 112"/>
                  <a:gd name="T34" fmla="*/ 89 w 103"/>
                  <a:gd name="T35" fmla="*/ 22 h 112"/>
                  <a:gd name="T36" fmla="*/ 87 w 103"/>
                  <a:gd name="T37" fmla="*/ 9 h 112"/>
                  <a:gd name="T38" fmla="*/ 75 w 103"/>
                  <a:gd name="T39" fmla="*/ 1 h 112"/>
                  <a:gd name="T40" fmla="*/ 59 w 103"/>
                  <a:gd name="T41" fmla="*/ 0 h 112"/>
                  <a:gd name="T42" fmla="*/ 45 w 103"/>
                  <a:gd name="T43" fmla="*/ 3 h 112"/>
                  <a:gd name="T44" fmla="*/ 38 w 103"/>
                  <a:gd name="T45" fmla="*/ 14 h 112"/>
                  <a:gd name="T46" fmla="*/ 34 w 103"/>
                  <a:gd name="T47" fmla="*/ 25 h 112"/>
                  <a:gd name="T48" fmla="*/ 30 w 103"/>
                  <a:gd name="T49" fmla="*/ 31 h 112"/>
                  <a:gd name="T50" fmla="*/ 30 w 103"/>
                  <a:gd name="T51" fmla="*/ 33 h 112"/>
                  <a:gd name="T52" fmla="*/ 27 w 103"/>
                  <a:gd name="T53" fmla="*/ 39 h 112"/>
                  <a:gd name="T54" fmla="*/ 23 w 103"/>
                  <a:gd name="T55" fmla="*/ 49 h 112"/>
                  <a:gd name="T56" fmla="*/ 19 w 103"/>
                  <a:gd name="T57" fmla="*/ 54 h 112"/>
                  <a:gd name="T58" fmla="*/ 19 w 103"/>
                  <a:gd name="T59" fmla="*/ 55 h 112"/>
                  <a:gd name="T60" fmla="*/ 16 w 103"/>
                  <a:gd name="T61" fmla="*/ 58 h 112"/>
                  <a:gd name="T62" fmla="*/ 11 w 103"/>
                  <a:gd name="T63" fmla="*/ 63 h 112"/>
                  <a:gd name="T64" fmla="*/ 5 w 103"/>
                  <a:gd name="T65" fmla="*/ 73 h 112"/>
                  <a:gd name="T66" fmla="*/ 0 w 103"/>
                  <a:gd name="T67" fmla="*/ 82 h 112"/>
                  <a:gd name="T68" fmla="*/ 0 w 103"/>
                  <a:gd name="T69" fmla="*/ 87 h 112"/>
                  <a:gd name="T70" fmla="*/ 0 w 103"/>
                  <a:gd name="T71" fmla="*/ 88 h 112"/>
                  <a:gd name="T72" fmla="*/ 7 w 103"/>
                  <a:gd name="T73" fmla="*/ 93 h 112"/>
                  <a:gd name="T74" fmla="*/ 29 w 103"/>
                  <a:gd name="T75" fmla="*/ 106 h 112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0" t="0" r="r" b="b"/>
                <a:pathLst>
                  <a:path w="103" h="112">
                    <a:moveTo>
                      <a:pt x="48" y="110"/>
                    </a:moveTo>
                    <a:lnTo>
                      <a:pt x="59" y="112"/>
                    </a:lnTo>
                    <a:lnTo>
                      <a:pt x="68" y="112"/>
                    </a:lnTo>
                    <a:lnTo>
                      <a:pt x="76" y="112"/>
                    </a:lnTo>
                    <a:lnTo>
                      <a:pt x="84" y="110"/>
                    </a:lnTo>
                    <a:lnTo>
                      <a:pt x="89" y="109"/>
                    </a:lnTo>
                    <a:lnTo>
                      <a:pt x="94" y="107"/>
                    </a:lnTo>
                    <a:lnTo>
                      <a:pt x="99" y="107"/>
                    </a:lnTo>
                    <a:lnTo>
                      <a:pt x="100" y="106"/>
                    </a:lnTo>
                    <a:lnTo>
                      <a:pt x="102" y="104"/>
                    </a:lnTo>
                    <a:lnTo>
                      <a:pt x="102" y="103"/>
                    </a:lnTo>
                    <a:lnTo>
                      <a:pt x="103" y="103"/>
                    </a:lnTo>
                    <a:lnTo>
                      <a:pt x="103" y="101"/>
                    </a:lnTo>
                    <a:lnTo>
                      <a:pt x="103" y="98"/>
                    </a:lnTo>
                    <a:lnTo>
                      <a:pt x="103" y="93"/>
                    </a:lnTo>
                    <a:lnTo>
                      <a:pt x="100" y="88"/>
                    </a:lnTo>
                    <a:lnTo>
                      <a:pt x="99" y="82"/>
                    </a:lnTo>
                    <a:lnTo>
                      <a:pt x="97" y="79"/>
                    </a:lnTo>
                    <a:lnTo>
                      <a:pt x="97" y="76"/>
                    </a:lnTo>
                    <a:lnTo>
                      <a:pt x="95" y="73"/>
                    </a:lnTo>
                    <a:lnTo>
                      <a:pt x="95" y="69"/>
                    </a:lnTo>
                    <a:lnTo>
                      <a:pt x="95" y="68"/>
                    </a:lnTo>
                    <a:lnTo>
                      <a:pt x="94" y="66"/>
                    </a:lnTo>
                    <a:lnTo>
                      <a:pt x="92" y="60"/>
                    </a:lnTo>
                    <a:lnTo>
                      <a:pt x="92" y="55"/>
                    </a:lnTo>
                    <a:lnTo>
                      <a:pt x="91" y="50"/>
                    </a:lnTo>
                    <a:lnTo>
                      <a:pt x="91" y="44"/>
                    </a:lnTo>
                    <a:lnTo>
                      <a:pt x="91" y="42"/>
                    </a:lnTo>
                    <a:lnTo>
                      <a:pt x="91" y="41"/>
                    </a:lnTo>
                    <a:lnTo>
                      <a:pt x="89" y="33"/>
                    </a:lnTo>
                    <a:lnTo>
                      <a:pt x="89" y="27"/>
                    </a:lnTo>
                    <a:lnTo>
                      <a:pt x="89" y="22"/>
                    </a:lnTo>
                    <a:lnTo>
                      <a:pt x="89" y="17"/>
                    </a:lnTo>
                    <a:lnTo>
                      <a:pt x="87" y="9"/>
                    </a:lnTo>
                    <a:lnTo>
                      <a:pt x="83" y="5"/>
                    </a:lnTo>
                    <a:lnTo>
                      <a:pt x="75" y="1"/>
                    </a:lnTo>
                    <a:lnTo>
                      <a:pt x="67" y="0"/>
                    </a:lnTo>
                    <a:lnTo>
                      <a:pt x="59" y="0"/>
                    </a:lnTo>
                    <a:lnTo>
                      <a:pt x="51" y="0"/>
                    </a:lnTo>
                    <a:lnTo>
                      <a:pt x="45" y="3"/>
                    </a:lnTo>
                    <a:lnTo>
                      <a:pt x="40" y="9"/>
                    </a:lnTo>
                    <a:lnTo>
                      <a:pt x="38" y="14"/>
                    </a:lnTo>
                    <a:lnTo>
                      <a:pt x="37" y="19"/>
                    </a:lnTo>
                    <a:lnTo>
                      <a:pt x="34" y="25"/>
                    </a:lnTo>
                    <a:lnTo>
                      <a:pt x="30" y="31"/>
                    </a:lnTo>
                    <a:lnTo>
                      <a:pt x="30" y="33"/>
                    </a:lnTo>
                    <a:lnTo>
                      <a:pt x="30" y="35"/>
                    </a:lnTo>
                    <a:lnTo>
                      <a:pt x="27" y="39"/>
                    </a:lnTo>
                    <a:lnTo>
                      <a:pt x="26" y="44"/>
                    </a:lnTo>
                    <a:lnTo>
                      <a:pt x="23" y="49"/>
                    </a:lnTo>
                    <a:lnTo>
                      <a:pt x="19" y="54"/>
                    </a:lnTo>
                    <a:lnTo>
                      <a:pt x="19" y="55"/>
                    </a:lnTo>
                    <a:lnTo>
                      <a:pt x="18" y="55"/>
                    </a:lnTo>
                    <a:lnTo>
                      <a:pt x="16" y="58"/>
                    </a:lnTo>
                    <a:lnTo>
                      <a:pt x="15" y="61"/>
                    </a:lnTo>
                    <a:lnTo>
                      <a:pt x="11" y="63"/>
                    </a:lnTo>
                    <a:lnTo>
                      <a:pt x="10" y="66"/>
                    </a:lnTo>
                    <a:lnTo>
                      <a:pt x="5" y="73"/>
                    </a:lnTo>
                    <a:lnTo>
                      <a:pt x="2" y="77"/>
                    </a:lnTo>
                    <a:lnTo>
                      <a:pt x="0" y="82"/>
                    </a:lnTo>
                    <a:lnTo>
                      <a:pt x="0" y="85"/>
                    </a:lnTo>
                    <a:lnTo>
                      <a:pt x="0" y="87"/>
                    </a:lnTo>
                    <a:lnTo>
                      <a:pt x="0" y="88"/>
                    </a:lnTo>
                    <a:lnTo>
                      <a:pt x="2" y="88"/>
                    </a:lnTo>
                    <a:lnTo>
                      <a:pt x="7" y="93"/>
                    </a:lnTo>
                    <a:lnTo>
                      <a:pt x="15" y="99"/>
                    </a:lnTo>
                    <a:lnTo>
                      <a:pt x="29" y="106"/>
                    </a:lnTo>
                    <a:lnTo>
                      <a:pt x="48" y="1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759" name="Freeform 224"/>
              <p:cNvSpPr>
                <a:spLocks/>
              </p:cNvSpPr>
              <p:nvPr/>
            </p:nvSpPr>
            <p:spPr bwMode="auto">
              <a:xfrm>
                <a:off x="4849" y="2315"/>
                <a:ext cx="103" cy="28"/>
              </a:xfrm>
              <a:custGeom>
                <a:avLst/>
                <a:gdLst>
                  <a:gd name="T0" fmla="*/ 40 w 103"/>
                  <a:gd name="T1" fmla="*/ 3 h 28"/>
                  <a:gd name="T2" fmla="*/ 49 w 103"/>
                  <a:gd name="T3" fmla="*/ 5 h 28"/>
                  <a:gd name="T4" fmla="*/ 59 w 103"/>
                  <a:gd name="T5" fmla="*/ 6 h 28"/>
                  <a:gd name="T6" fmla="*/ 67 w 103"/>
                  <a:gd name="T7" fmla="*/ 8 h 28"/>
                  <a:gd name="T8" fmla="*/ 75 w 103"/>
                  <a:gd name="T9" fmla="*/ 11 h 28"/>
                  <a:gd name="T10" fmla="*/ 83 w 103"/>
                  <a:gd name="T11" fmla="*/ 14 h 28"/>
                  <a:gd name="T12" fmla="*/ 89 w 103"/>
                  <a:gd name="T13" fmla="*/ 17 h 28"/>
                  <a:gd name="T14" fmla="*/ 95 w 103"/>
                  <a:gd name="T15" fmla="*/ 22 h 28"/>
                  <a:gd name="T16" fmla="*/ 100 w 103"/>
                  <a:gd name="T17" fmla="*/ 27 h 28"/>
                  <a:gd name="T18" fmla="*/ 102 w 103"/>
                  <a:gd name="T19" fmla="*/ 25 h 28"/>
                  <a:gd name="T20" fmla="*/ 102 w 103"/>
                  <a:gd name="T21" fmla="*/ 24 h 28"/>
                  <a:gd name="T22" fmla="*/ 103 w 103"/>
                  <a:gd name="T23" fmla="*/ 24 h 28"/>
                  <a:gd name="T24" fmla="*/ 103 w 103"/>
                  <a:gd name="T25" fmla="*/ 22 h 28"/>
                  <a:gd name="T26" fmla="*/ 94 w 103"/>
                  <a:gd name="T27" fmla="*/ 14 h 28"/>
                  <a:gd name="T28" fmla="*/ 81 w 103"/>
                  <a:gd name="T29" fmla="*/ 9 h 28"/>
                  <a:gd name="T30" fmla="*/ 68 w 103"/>
                  <a:gd name="T31" fmla="*/ 5 h 28"/>
                  <a:gd name="T32" fmla="*/ 53 w 103"/>
                  <a:gd name="T33" fmla="*/ 1 h 28"/>
                  <a:gd name="T34" fmla="*/ 38 w 103"/>
                  <a:gd name="T35" fmla="*/ 0 h 28"/>
                  <a:gd name="T36" fmla="*/ 24 w 103"/>
                  <a:gd name="T37" fmla="*/ 0 h 28"/>
                  <a:gd name="T38" fmla="*/ 11 w 103"/>
                  <a:gd name="T39" fmla="*/ 1 h 28"/>
                  <a:gd name="T40" fmla="*/ 0 w 103"/>
                  <a:gd name="T41" fmla="*/ 6 h 28"/>
                  <a:gd name="T42" fmla="*/ 0 w 103"/>
                  <a:gd name="T43" fmla="*/ 8 h 28"/>
                  <a:gd name="T44" fmla="*/ 0 w 103"/>
                  <a:gd name="T45" fmla="*/ 8 h 28"/>
                  <a:gd name="T46" fmla="*/ 0 w 103"/>
                  <a:gd name="T47" fmla="*/ 9 h 28"/>
                  <a:gd name="T48" fmla="*/ 2 w 103"/>
                  <a:gd name="T49" fmla="*/ 9 h 28"/>
                  <a:gd name="T50" fmla="*/ 10 w 103"/>
                  <a:gd name="T51" fmla="*/ 6 h 28"/>
                  <a:gd name="T52" fmla="*/ 18 w 103"/>
                  <a:gd name="T53" fmla="*/ 5 h 28"/>
                  <a:gd name="T54" fmla="*/ 27 w 103"/>
                  <a:gd name="T55" fmla="*/ 3 h 28"/>
                  <a:gd name="T56" fmla="*/ 37 w 103"/>
                  <a:gd name="T57" fmla="*/ 3 h 28"/>
                  <a:gd name="T58" fmla="*/ 35 w 103"/>
                  <a:gd name="T59" fmla="*/ 5 h 28"/>
                  <a:gd name="T60" fmla="*/ 35 w 103"/>
                  <a:gd name="T61" fmla="*/ 6 h 28"/>
                  <a:gd name="T62" fmla="*/ 35 w 103"/>
                  <a:gd name="T63" fmla="*/ 8 h 28"/>
                  <a:gd name="T64" fmla="*/ 34 w 103"/>
                  <a:gd name="T65" fmla="*/ 9 h 28"/>
                  <a:gd name="T66" fmla="*/ 30 w 103"/>
                  <a:gd name="T67" fmla="*/ 9 h 28"/>
                  <a:gd name="T68" fmla="*/ 27 w 103"/>
                  <a:gd name="T69" fmla="*/ 11 h 28"/>
                  <a:gd name="T70" fmla="*/ 26 w 103"/>
                  <a:gd name="T71" fmla="*/ 14 h 28"/>
                  <a:gd name="T72" fmla="*/ 24 w 103"/>
                  <a:gd name="T73" fmla="*/ 16 h 28"/>
                  <a:gd name="T74" fmla="*/ 24 w 103"/>
                  <a:gd name="T75" fmla="*/ 17 h 28"/>
                  <a:gd name="T76" fmla="*/ 24 w 103"/>
                  <a:gd name="T77" fmla="*/ 20 h 28"/>
                  <a:gd name="T78" fmla="*/ 24 w 103"/>
                  <a:gd name="T79" fmla="*/ 24 h 28"/>
                  <a:gd name="T80" fmla="*/ 26 w 103"/>
                  <a:gd name="T81" fmla="*/ 27 h 28"/>
                  <a:gd name="T82" fmla="*/ 27 w 103"/>
                  <a:gd name="T83" fmla="*/ 27 h 28"/>
                  <a:gd name="T84" fmla="*/ 27 w 103"/>
                  <a:gd name="T85" fmla="*/ 27 h 28"/>
                  <a:gd name="T86" fmla="*/ 27 w 103"/>
                  <a:gd name="T87" fmla="*/ 27 h 28"/>
                  <a:gd name="T88" fmla="*/ 29 w 103"/>
                  <a:gd name="T89" fmla="*/ 27 h 28"/>
                  <a:gd name="T90" fmla="*/ 29 w 103"/>
                  <a:gd name="T91" fmla="*/ 28 h 28"/>
                  <a:gd name="T92" fmla="*/ 30 w 103"/>
                  <a:gd name="T93" fmla="*/ 28 h 28"/>
                  <a:gd name="T94" fmla="*/ 30 w 103"/>
                  <a:gd name="T95" fmla="*/ 28 h 28"/>
                  <a:gd name="T96" fmla="*/ 32 w 103"/>
                  <a:gd name="T97" fmla="*/ 28 h 28"/>
                  <a:gd name="T98" fmla="*/ 35 w 103"/>
                  <a:gd name="T99" fmla="*/ 28 h 28"/>
                  <a:gd name="T100" fmla="*/ 38 w 103"/>
                  <a:gd name="T101" fmla="*/ 25 h 28"/>
                  <a:gd name="T102" fmla="*/ 40 w 103"/>
                  <a:gd name="T103" fmla="*/ 24 h 28"/>
                  <a:gd name="T104" fmla="*/ 40 w 103"/>
                  <a:gd name="T105" fmla="*/ 22 h 28"/>
                  <a:gd name="T106" fmla="*/ 42 w 103"/>
                  <a:gd name="T107" fmla="*/ 19 h 28"/>
                  <a:gd name="T108" fmla="*/ 42 w 103"/>
                  <a:gd name="T109" fmla="*/ 16 h 28"/>
                  <a:gd name="T110" fmla="*/ 40 w 103"/>
                  <a:gd name="T111" fmla="*/ 12 h 28"/>
                  <a:gd name="T112" fmla="*/ 37 w 103"/>
                  <a:gd name="T113" fmla="*/ 11 h 28"/>
                  <a:gd name="T114" fmla="*/ 38 w 103"/>
                  <a:gd name="T115" fmla="*/ 9 h 28"/>
                  <a:gd name="T116" fmla="*/ 38 w 103"/>
                  <a:gd name="T117" fmla="*/ 6 h 28"/>
                  <a:gd name="T118" fmla="*/ 38 w 103"/>
                  <a:gd name="T119" fmla="*/ 5 h 28"/>
                  <a:gd name="T120" fmla="*/ 40 w 103"/>
                  <a:gd name="T121" fmla="*/ 3 h 28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0" t="0" r="r" b="b"/>
                <a:pathLst>
                  <a:path w="103" h="28">
                    <a:moveTo>
                      <a:pt x="40" y="3"/>
                    </a:moveTo>
                    <a:lnTo>
                      <a:pt x="49" y="5"/>
                    </a:lnTo>
                    <a:lnTo>
                      <a:pt x="59" y="6"/>
                    </a:lnTo>
                    <a:lnTo>
                      <a:pt x="67" y="8"/>
                    </a:lnTo>
                    <a:lnTo>
                      <a:pt x="75" y="11"/>
                    </a:lnTo>
                    <a:lnTo>
                      <a:pt x="83" y="14"/>
                    </a:lnTo>
                    <a:lnTo>
                      <a:pt x="89" y="17"/>
                    </a:lnTo>
                    <a:lnTo>
                      <a:pt x="95" y="22"/>
                    </a:lnTo>
                    <a:lnTo>
                      <a:pt x="100" y="27"/>
                    </a:lnTo>
                    <a:lnTo>
                      <a:pt x="102" y="25"/>
                    </a:lnTo>
                    <a:lnTo>
                      <a:pt x="102" y="24"/>
                    </a:lnTo>
                    <a:lnTo>
                      <a:pt x="103" y="24"/>
                    </a:lnTo>
                    <a:lnTo>
                      <a:pt x="103" y="22"/>
                    </a:lnTo>
                    <a:lnTo>
                      <a:pt x="94" y="14"/>
                    </a:lnTo>
                    <a:lnTo>
                      <a:pt x="81" y="9"/>
                    </a:lnTo>
                    <a:lnTo>
                      <a:pt x="68" y="5"/>
                    </a:lnTo>
                    <a:lnTo>
                      <a:pt x="53" y="1"/>
                    </a:lnTo>
                    <a:lnTo>
                      <a:pt x="38" y="0"/>
                    </a:lnTo>
                    <a:lnTo>
                      <a:pt x="24" y="0"/>
                    </a:lnTo>
                    <a:lnTo>
                      <a:pt x="11" y="1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9"/>
                    </a:lnTo>
                    <a:lnTo>
                      <a:pt x="2" y="9"/>
                    </a:lnTo>
                    <a:lnTo>
                      <a:pt x="10" y="6"/>
                    </a:lnTo>
                    <a:lnTo>
                      <a:pt x="18" y="5"/>
                    </a:lnTo>
                    <a:lnTo>
                      <a:pt x="27" y="3"/>
                    </a:lnTo>
                    <a:lnTo>
                      <a:pt x="37" y="3"/>
                    </a:lnTo>
                    <a:lnTo>
                      <a:pt x="35" y="5"/>
                    </a:lnTo>
                    <a:lnTo>
                      <a:pt x="35" y="6"/>
                    </a:lnTo>
                    <a:lnTo>
                      <a:pt x="35" y="8"/>
                    </a:lnTo>
                    <a:lnTo>
                      <a:pt x="34" y="9"/>
                    </a:lnTo>
                    <a:lnTo>
                      <a:pt x="30" y="9"/>
                    </a:lnTo>
                    <a:lnTo>
                      <a:pt x="27" y="11"/>
                    </a:lnTo>
                    <a:lnTo>
                      <a:pt x="26" y="14"/>
                    </a:lnTo>
                    <a:lnTo>
                      <a:pt x="24" y="16"/>
                    </a:lnTo>
                    <a:lnTo>
                      <a:pt x="24" y="17"/>
                    </a:lnTo>
                    <a:lnTo>
                      <a:pt x="24" y="20"/>
                    </a:lnTo>
                    <a:lnTo>
                      <a:pt x="24" y="24"/>
                    </a:lnTo>
                    <a:lnTo>
                      <a:pt x="26" y="27"/>
                    </a:lnTo>
                    <a:lnTo>
                      <a:pt x="27" y="27"/>
                    </a:lnTo>
                    <a:lnTo>
                      <a:pt x="29" y="27"/>
                    </a:lnTo>
                    <a:lnTo>
                      <a:pt x="29" y="28"/>
                    </a:lnTo>
                    <a:lnTo>
                      <a:pt x="30" y="28"/>
                    </a:lnTo>
                    <a:lnTo>
                      <a:pt x="32" y="28"/>
                    </a:lnTo>
                    <a:lnTo>
                      <a:pt x="35" y="28"/>
                    </a:lnTo>
                    <a:lnTo>
                      <a:pt x="38" y="25"/>
                    </a:lnTo>
                    <a:lnTo>
                      <a:pt x="40" y="24"/>
                    </a:lnTo>
                    <a:lnTo>
                      <a:pt x="40" y="22"/>
                    </a:lnTo>
                    <a:lnTo>
                      <a:pt x="42" y="19"/>
                    </a:lnTo>
                    <a:lnTo>
                      <a:pt x="42" y="16"/>
                    </a:lnTo>
                    <a:lnTo>
                      <a:pt x="40" y="12"/>
                    </a:lnTo>
                    <a:lnTo>
                      <a:pt x="37" y="11"/>
                    </a:lnTo>
                    <a:lnTo>
                      <a:pt x="38" y="9"/>
                    </a:lnTo>
                    <a:lnTo>
                      <a:pt x="38" y="6"/>
                    </a:lnTo>
                    <a:lnTo>
                      <a:pt x="38" y="5"/>
                    </a:lnTo>
                    <a:lnTo>
                      <a:pt x="40" y="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760" name="Freeform 225"/>
              <p:cNvSpPr>
                <a:spLocks/>
              </p:cNvSpPr>
              <p:nvPr/>
            </p:nvSpPr>
            <p:spPr bwMode="auto">
              <a:xfrm>
                <a:off x="4875" y="2342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1 w 6"/>
                  <a:gd name="T3" fmla="*/ 0 h 6"/>
                  <a:gd name="T4" fmla="*/ 1 w 6"/>
                  <a:gd name="T5" fmla="*/ 0 h 6"/>
                  <a:gd name="T6" fmla="*/ 1 w 6"/>
                  <a:gd name="T7" fmla="*/ 0 h 6"/>
                  <a:gd name="T8" fmla="*/ 3 w 6"/>
                  <a:gd name="T9" fmla="*/ 0 h 6"/>
                  <a:gd name="T10" fmla="*/ 3 w 6"/>
                  <a:gd name="T11" fmla="*/ 1 h 6"/>
                  <a:gd name="T12" fmla="*/ 4 w 6"/>
                  <a:gd name="T13" fmla="*/ 1 h 6"/>
                  <a:gd name="T14" fmla="*/ 4 w 6"/>
                  <a:gd name="T15" fmla="*/ 1 h 6"/>
                  <a:gd name="T16" fmla="*/ 6 w 6"/>
                  <a:gd name="T17" fmla="*/ 1 h 6"/>
                  <a:gd name="T18" fmla="*/ 6 w 6"/>
                  <a:gd name="T19" fmla="*/ 3 h 6"/>
                  <a:gd name="T20" fmla="*/ 6 w 6"/>
                  <a:gd name="T21" fmla="*/ 3 h 6"/>
                  <a:gd name="T22" fmla="*/ 4 w 6"/>
                  <a:gd name="T23" fmla="*/ 4 h 6"/>
                  <a:gd name="T24" fmla="*/ 3 w 6"/>
                  <a:gd name="T25" fmla="*/ 6 h 6"/>
                  <a:gd name="T26" fmla="*/ 1 w 6"/>
                  <a:gd name="T27" fmla="*/ 6 h 6"/>
                  <a:gd name="T28" fmla="*/ 0 w 6"/>
                  <a:gd name="T29" fmla="*/ 6 h 6"/>
                  <a:gd name="T30" fmla="*/ 0 w 6"/>
                  <a:gd name="T31" fmla="*/ 4 h 6"/>
                  <a:gd name="T32" fmla="*/ 0 w 6"/>
                  <a:gd name="T33" fmla="*/ 4 h 6"/>
                  <a:gd name="T34" fmla="*/ 0 w 6"/>
                  <a:gd name="T35" fmla="*/ 3 h 6"/>
                  <a:gd name="T36" fmla="*/ 0 w 6"/>
                  <a:gd name="T37" fmla="*/ 1 h 6"/>
                  <a:gd name="T38" fmla="*/ 0 w 6"/>
                  <a:gd name="T39" fmla="*/ 0 h 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1" y="0"/>
                    </a:lnTo>
                    <a:lnTo>
                      <a:pt x="3" y="0"/>
                    </a:lnTo>
                    <a:lnTo>
                      <a:pt x="3" y="1"/>
                    </a:lnTo>
                    <a:lnTo>
                      <a:pt x="4" y="1"/>
                    </a:lnTo>
                    <a:lnTo>
                      <a:pt x="6" y="1"/>
                    </a:lnTo>
                    <a:lnTo>
                      <a:pt x="6" y="3"/>
                    </a:lnTo>
                    <a:lnTo>
                      <a:pt x="4" y="4"/>
                    </a:lnTo>
                    <a:lnTo>
                      <a:pt x="3" y="6"/>
                    </a:lnTo>
                    <a:lnTo>
                      <a:pt x="1" y="6"/>
                    </a:lnTo>
                    <a:lnTo>
                      <a:pt x="0" y="6"/>
                    </a:lnTo>
                    <a:lnTo>
                      <a:pt x="0" y="4"/>
                    </a:lnTo>
                    <a:lnTo>
                      <a:pt x="0" y="3"/>
                    </a:lnTo>
                    <a:lnTo>
                      <a:pt x="0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A111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761" name="Freeform 226"/>
              <p:cNvSpPr>
                <a:spLocks/>
              </p:cNvSpPr>
              <p:nvPr/>
            </p:nvSpPr>
            <p:spPr bwMode="auto">
              <a:xfrm>
                <a:off x="4998" y="2818"/>
                <a:ext cx="16" cy="15"/>
              </a:xfrm>
              <a:custGeom>
                <a:avLst/>
                <a:gdLst>
                  <a:gd name="T0" fmla="*/ 0 w 16"/>
                  <a:gd name="T1" fmla="*/ 0 h 15"/>
                  <a:gd name="T2" fmla="*/ 0 w 16"/>
                  <a:gd name="T3" fmla="*/ 0 h 15"/>
                  <a:gd name="T4" fmla="*/ 0 w 16"/>
                  <a:gd name="T5" fmla="*/ 9 h 15"/>
                  <a:gd name="T6" fmla="*/ 0 w 16"/>
                  <a:gd name="T7" fmla="*/ 14 h 15"/>
                  <a:gd name="T8" fmla="*/ 0 w 16"/>
                  <a:gd name="T9" fmla="*/ 15 h 15"/>
                  <a:gd name="T10" fmla="*/ 8 w 16"/>
                  <a:gd name="T11" fmla="*/ 15 h 15"/>
                  <a:gd name="T12" fmla="*/ 8 w 16"/>
                  <a:gd name="T13" fmla="*/ 15 h 15"/>
                  <a:gd name="T14" fmla="*/ 16 w 16"/>
                  <a:gd name="T15" fmla="*/ 15 h 15"/>
                  <a:gd name="T16" fmla="*/ 16 w 16"/>
                  <a:gd name="T17" fmla="*/ 14 h 15"/>
                  <a:gd name="T18" fmla="*/ 16 w 16"/>
                  <a:gd name="T19" fmla="*/ 9 h 15"/>
                  <a:gd name="T20" fmla="*/ 16 w 16"/>
                  <a:gd name="T21" fmla="*/ 0 h 15"/>
                  <a:gd name="T22" fmla="*/ 16 w 16"/>
                  <a:gd name="T23" fmla="*/ 0 h 15"/>
                  <a:gd name="T24" fmla="*/ 0 w 16"/>
                  <a:gd name="T25" fmla="*/ 0 h 1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16" h="15">
                    <a:moveTo>
                      <a:pt x="0" y="0"/>
                    </a:moveTo>
                    <a:lnTo>
                      <a:pt x="0" y="0"/>
                    </a:lnTo>
                    <a:lnTo>
                      <a:pt x="0" y="9"/>
                    </a:lnTo>
                    <a:lnTo>
                      <a:pt x="0" y="14"/>
                    </a:lnTo>
                    <a:lnTo>
                      <a:pt x="0" y="15"/>
                    </a:lnTo>
                    <a:lnTo>
                      <a:pt x="8" y="15"/>
                    </a:lnTo>
                    <a:lnTo>
                      <a:pt x="16" y="15"/>
                    </a:lnTo>
                    <a:lnTo>
                      <a:pt x="16" y="14"/>
                    </a:lnTo>
                    <a:lnTo>
                      <a:pt x="16" y="9"/>
                    </a:lnTo>
                    <a:lnTo>
                      <a:pt x="1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762" name="Freeform 227"/>
              <p:cNvSpPr>
                <a:spLocks/>
              </p:cNvSpPr>
              <p:nvPr/>
            </p:nvSpPr>
            <p:spPr bwMode="auto">
              <a:xfrm>
                <a:off x="4803" y="2724"/>
                <a:ext cx="211" cy="94"/>
              </a:xfrm>
              <a:custGeom>
                <a:avLst/>
                <a:gdLst>
                  <a:gd name="T0" fmla="*/ 16 w 211"/>
                  <a:gd name="T1" fmla="*/ 94 h 94"/>
                  <a:gd name="T2" fmla="*/ 16 w 211"/>
                  <a:gd name="T3" fmla="*/ 94 h 94"/>
                  <a:gd name="T4" fmla="*/ 23 w 211"/>
                  <a:gd name="T5" fmla="*/ 59 h 94"/>
                  <a:gd name="T6" fmla="*/ 43 w 211"/>
                  <a:gd name="T7" fmla="*/ 35 h 94"/>
                  <a:gd name="T8" fmla="*/ 72 w 211"/>
                  <a:gd name="T9" fmla="*/ 21 h 94"/>
                  <a:gd name="T10" fmla="*/ 107 w 211"/>
                  <a:gd name="T11" fmla="*/ 16 h 94"/>
                  <a:gd name="T12" fmla="*/ 140 w 211"/>
                  <a:gd name="T13" fmla="*/ 21 h 94"/>
                  <a:gd name="T14" fmla="*/ 168 w 211"/>
                  <a:gd name="T15" fmla="*/ 37 h 94"/>
                  <a:gd name="T16" fmla="*/ 189 w 211"/>
                  <a:gd name="T17" fmla="*/ 60 h 94"/>
                  <a:gd name="T18" fmla="*/ 195 w 211"/>
                  <a:gd name="T19" fmla="*/ 94 h 94"/>
                  <a:gd name="T20" fmla="*/ 211 w 211"/>
                  <a:gd name="T21" fmla="*/ 94 h 94"/>
                  <a:gd name="T22" fmla="*/ 202 w 211"/>
                  <a:gd name="T23" fmla="*/ 54 h 94"/>
                  <a:gd name="T24" fmla="*/ 178 w 211"/>
                  <a:gd name="T25" fmla="*/ 24 h 94"/>
                  <a:gd name="T26" fmla="*/ 143 w 211"/>
                  <a:gd name="T27" fmla="*/ 5 h 94"/>
                  <a:gd name="T28" fmla="*/ 107 w 211"/>
                  <a:gd name="T29" fmla="*/ 0 h 94"/>
                  <a:gd name="T30" fmla="*/ 69 w 211"/>
                  <a:gd name="T31" fmla="*/ 5 h 94"/>
                  <a:gd name="T32" fmla="*/ 34 w 211"/>
                  <a:gd name="T33" fmla="*/ 23 h 94"/>
                  <a:gd name="T34" fmla="*/ 10 w 211"/>
                  <a:gd name="T35" fmla="*/ 53 h 94"/>
                  <a:gd name="T36" fmla="*/ 0 w 211"/>
                  <a:gd name="T37" fmla="*/ 94 h 94"/>
                  <a:gd name="T38" fmla="*/ 0 w 211"/>
                  <a:gd name="T39" fmla="*/ 94 h 94"/>
                  <a:gd name="T40" fmla="*/ 16 w 211"/>
                  <a:gd name="T41" fmla="*/ 94 h 94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211" h="94">
                    <a:moveTo>
                      <a:pt x="16" y="94"/>
                    </a:moveTo>
                    <a:lnTo>
                      <a:pt x="16" y="94"/>
                    </a:lnTo>
                    <a:lnTo>
                      <a:pt x="23" y="59"/>
                    </a:lnTo>
                    <a:lnTo>
                      <a:pt x="43" y="35"/>
                    </a:lnTo>
                    <a:lnTo>
                      <a:pt x="72" y="21"/>
                    </a:lnTo>
                    <a:lnTo>
                      <a:pt x="107" y="16"/>
                    </a:lnTo>
                    <a:lnTo>
                      <a:pt x="140" y="21"/>
                    </a:lnTo>
                    <a:lnTo>
                      <a:pt x="168" y="37"/>
                    </a:lnTo>
                    <a:lnTo>
                      <a:pt x="189" y="60"/>
                    </a:lnTo>
                    <a:lnTo>
                      <a:pt x="195" y="94"/>
                    </a:lnTo>
                    <a:lnTo>
                      <a:pt x="211" y="94"/>
                    </a:lnTo>
                    <a:lnTo>
                      <a:pt x="202" y="54"/>
                    </a:lnTo>
                    <a:lnTo>
                      <a:pt x="178" y="24"/>
                    </a:lnTo>
                    <a:lnTo>
                      <a:pt x="143" y="5"/>
                    </a:lnTo>
                    <a:lnTo>
                      <a:pt x="107" y="0"/>
                    </a:lnTo>
                    <a:lnTo>
                      <a:pt x="69" y="5"/>
                    </a:lnTo>
                    <a:lnTo>
                      <a:pt x="34" y="23"/>
                    </a:lnTo>
                    <a:lnTo>
                      <a:pt x="10" y="53"/>
                    </a:lnTo>
                    <a:lnTo>
                      <a:pt x="0" y="94"/>
                    </a:lnTo>
                    <a:lnTo>
                      <a:pt x="16" y="9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763" name="Freeform 228"/>
              <p:cNvSpPr>
                <a:spLocks/>
              </p:cNvSpPr>
              <p:nvPr/>
            </p:nvSpPr>
            <p:spPr bwMode="auto">
              <a:xfrm>
                <a:off x="4803" y="2818"/>
                <a:ext cx="16" cy="23"/>
              </a:xfrm>
              <a:custGeom>
                <a:avLst/>
                <a:gdLst>
                  <a:gd name="T0" fmla="*/ 8 w 16"/>
                  <a:gd name="T1" fmla="*/ 8 h 23"/>
                  <a:gd name="T2" fmla="*/ 8 w 16"/>
                  <a:gd name="T3" fmla="*/ 15 h 23"/>
                  <a:gd name="T4" fmla="*/ 16 w 16"/>
                  <a:gd name="T5" fmla="*/ 15 h 23"/>
                  <a:gd name="T6" fmla="*/ 16 w 16"/>
                  <a:gd name="T7" fmla="*/ 14 h 23"/>
                  <a:gd name="T8" fmla="*/ 16 w 16"/>
                  <a:gd name="T9" fmla="*/ 9 h 23"/>
                  <a:gd name="T10" fmla="*/ 16 w 16"/>
                  <a:gd name="T11" fmla="*/ 0 h 23"/>
                  <a:gd name="T12" fmla="*/ 0 w 16"/>
                  <a:gd name="T13" fmla="*/ 0 h 23"/>
                  <a:gd name="T14" fmla="*/ 0 w 16"/>
                  <a:gd name="T15" fmla="*/ 9 h 23"/>
                  <a:gd name="T16" fmla="*/ 0 w 16"/>
                  <a:gd name="T17" fmla="*/ 14 h 23"/>
                  <a:gd name="T18" fmla="*/ 0 w 16"/>
                  <a:gd name="T19" fmla="*/ 15 h 23"/>
                  <a:gd name="T20" fmla="*/ 8 w 16"/>
                  <a:gd name="T21" fmla="*/ 15 h 23"/>
                  <a:gd name="T22" fmla="*/ 8 w 16"/>
                  <a:gd name="T23" fmla="*/ 23 h 23"/>
                  <a:gd name="T24" fmla="*/ 0 w 16"/>
                  <a:gd name="T25" fmla="*/ 15 h 23"/>
                  <a:gd name="T26" fmla="*/ 0 w 16"/>
                  <a:gd name="T27" fmla="*/ 23 h 23"/>
                  <a:gd name="T28" fmla="*/ 8 w 16"/>
                  <a:gd name="T29" fmla="*/ 23 h 23"/>
                  <a:gd name="T30" fmla="*/ 8 w 16"/>
                  <a:gd name="T31" fmla="*/ 8 h 2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16" h="23">
                    <a:moveTo>
                      <a:pt x="8" y="8"/>
                    </a:moveTo>
                    <a:lnTo>
                      <a:pt x="8" y="15"/>
                    </a:lnTo>
                    <a:lnTo>
                      <a:pt x="16" y="15"/>
                    </a:lnTo>
                    <a:lnTo>
                      <a:pt x="16" y="14"/>
                    </a:lnTo>
                    <a:lnTo>
                      <a:pt x="16" y="9"/>
                    </a:lnTo>
                    <a:lnTo>
                      <a:pt x="16" y="0"/>
                    </a:lnTo>
                    <a:lnTo>
                      <a:pt x="0" y="0"/>
                    </a:lnTo>
                    <a:lnTo>
                      <a:pt x="0" y="9"/>
                    </a:lnTo>
                    <a:lnTo>
                      <a:pt x="0" y="14"/>
                    </a:lnTo>
                    <a:lnTo>
                      <a:pt x="0" y="15"/>
                    </a:lnTo>
                    <a:lnTo>
                      <a:pt x="8" y="15"/>
                    </a:lnTo>
                    <a:lnTo>
                      <a:pt x="8" y="23"/>
                    </a:lnTo>
                    <a:lnTo>
                      <a:pt x="0" y="15"/>
                    </a:lnTo>
                    <a:lnTo>
                      <a:pt x="0" y="23"/>
                    </a:lnTo>
                    <a:lnTo>
                      <a:pt x="8" y="23"/>
                    </a:lnTo>
                    <a:lnTo>
                      <a:pt x="8" y="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764" name="Freeform 229"/>
              <p:cNvSpPr>
                <a:spLocks/>
              </p:cNvSpPr>
              <p:nvPr/>
            </p:nvSpPr>
            <p:spPr bwMode="auto">
              <a:xfrm>
                <a:off x="4811" y="2826"/>
                <a:ext cx="203" cy="15"/>
              </a:xfrm>
              <a:custGeom>
                <a:avLst/>
                <a:gdLst>
                  <a:gd name="T0" fmla="*/ 187 w 203"/>
                  <a:gd name="T1" fmla="*/ 7 h 15"/>
                  <a:gd name="T2" fmla="*/ 195 w 203"/>
                  <a:gd name="T3" fmla="*/ 0 h 15"/>
                  <a:gd name="T4" fmla="*/ 0 w 203"/>
                  <a:gd name="T5" fmla="*/ 0 h 15"/>
                  <a:gd name="T6" fmla="*/ 0 w 203"/>
                  <a:gd name="T7" fmla="*/ 15 h 15"/>
                  <a:gd name="T8" fmla="*/ 195 w 203"/>
                  <a:gd name="T9" fmla="*/ 15 h 15"/>
                  <a:gd name="T10" fmla="*/ 203 w 203"/>
                  <a:gd name="T11" fmla="*/ 7 h 15"/>
                  <a:gd name="T12" fmla="*/ 195 w 203"/>
                  <a:gd name="T13" fmla="*/ 15 h 15"/>
                  <a:gd name="T14" fmla="*/ 203 w 203"/>
                  <a:gd name="T15" fmla="*/ 15 h 15"/>
                  <a:gd name="T16" fmla="*/ 203 w 203"/>
                  <a:gd name="T17" fmla="*/ 7 h 15"/>
                  <a:gd name="T18" fmla="*/ 187 w 203"/>
                  <a:gd name="T19" fmla="*/ 7 h 1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03" h="15">
                    <a:moveTo>
                      <a:pt x="187" y="7"/>
                    </a:moveTo>
                    <a:lnTo>
                      <a:pt x="195" y="0"/>
                    </a:lnTo>
                    <a:lnTo>
                      <a:pt x="0" y="0"/>
                    </a:lnTo>
                    <a:lnTo>
                      <a:pt x="0" y="15"/>
                    </a:lnTo>
                    <a:lnTo>
                      <a:pt x="195" y="15"/>
                    </a:lnTo>
                    <a:lnTo>
                      <a:pt x="203" y="7"/>
                    </a:lnTo>
                    <a:lnTo>
                      <a:pt x="195" y="15"/>
                    </a:lnTo>
                    <a:lnTo>
                      <a:pt x="203" y="15"/>
                    </a:lnTo>
                    <a:lnTo>
                      <a:pt x="203" y="7"/>
                    </a:lnTo>
                    <a:lnTo>
                      <a:pt x="187" y="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765" name="Freeform 230"/>
              <p:cNvSpPr>
                <a:spLocks/>
              </p:cNvSpPr>
              <p:nvPr/>
            </p:nvSpPr>
            <p:spPr bwMode="auto">
              <a:xfrm>
                <a:off x="4900" y="2732"/>
                <a:ext cx="16" cy="101"/>
              </a:xfrm>
              <a:custGeom>
                <a:avLst/>
                <a:gdLst>
                  <a:gd name="T0" fmla="*/ 8 w 16"/>
                  <a:gd name="T1" fmla="*/ 101 h 101"/>
                  <a:gd name="T2" fmla="*/ 16 w 16"/>
                  <a:gd name="T3" fmla="*/ 101 h 101"/>
                  <a:gd name="T4" fmla="*/ 16 w 16"/>
                  <a:gd name="T5" fmla="*/ 0 h 101"/>
                  <a:gd name="T6" fmla="*/ 0 w 16"/>
                  <a:gd name="T7" fmla="*/ 0 h 101"/>
                  <a:gd name="T8" fmla="*/ 0 w 16"/>
                  <a:gd name="T9" fmla="*/ 101 h 101"/>
                  <a:gd name="T10" fmla="*/ 8 w 16"/>
                  <a:gd name="T11" fmla="*/ 101 h 10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6" h="101">
                    <a:moveTo>
                      <a:pt x="8" y="101"/>
                    </a:moveTo>
                    <a:lnTo>
                      <a:pt x="16" y="101"/>
                    </a:lnTo>
                    <a:lnTo>
                      <a:pt x="16" y="0"/>
                    </a:lnTo>
                    <a:lnTo>
                      <a:pt x="0" y="0"/>
                    </a:lnTo>
                    <a:lnTo>
                      <a:pt x="0" y="101"/>
                    </a:lnTo>
                    <a:lnTo>
                      <a:pt x="8" y="10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766" name="Freeform 231"/>
              <p:cNvSpPr>
                <a:spLocks/>
              </p:cNvSpPr>
              <p:nvPr/>
            </p:nvSpPr>
            <p:spPr bwMode="auto">
              <a:xfrm>
                <a:off x="4903" y="2754"/>
                <a:ext cx="87" cy="84"/>
              </a:xfrm>
              <a:custGeom>
                <a:avLst/>
                <a:gdLst>
                  <a:gd name="T0" fmla="*/ 5 w 87"/>
                  <a:gd name="T1" fmla="*/ 79 h 84"/>
                  <a:gd name="T2" fmla="*/ 10 w 87"/>
                  <a:gd name="T3" fmla="*/ 84 h 84"/>
                  <a:gd name="T4" fmla="*/ 87 w 87"/>
                  <a:gd name="T5" fmla="*/ 10 h 84"/>
                  <a:gd name="T6" fmla="*/ 78 w 87"/>
                  <a:gd name="T7" fmla="*/ 0 h 84"/>
                  <a:gd name="T8" fmla="*/ 0 w 87"/>
                  <a:gd name="T9" fmla="*/ 75 h 84"/>
                  <a:gd name="T10" fmla="*/ 5 w 87"/>
                  <a:gd name="T11" fmla="*/ 79 h 8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87" h="84">
                    <a:moveTo>
                      <a:pt x="5" y="79"/>
                    </a:moveTo>
                    <a:lnTo>
                      <a:pt x="10" y="84"/>
                    </a:lnTo>
                    <a:lnTo>
                      <a:pt x="87" y="10"/>
                    </a:lnTo>
                    <a:lnTo>
                      <a:pt x="78" y="0"/>
                    </a:lnTo>
                    <a:lnTo>
                      <a:pt x="0" y="75"/>
                    </a:lnTo>
                    <a:lnTo>
                      <a:pt x="5" y="7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767" name="Freeform 232"/>
              <p:cNvSpPr>
                <a:spLocks/>
              </p:cNvSpPr>
              <p:nvPr/>
            </p:nvSpPr>
            <p:spPr bwMode="auto">
              <a:xfrm>
                <a:off x="4830" y="2753"/>
                <a:ext cx="83" cy="85"/>
              </a:xfrm>
              <a:custGeom>
                <a:avLst/>
                <a:gdLst>
                  <a:gd name="T0" fmla="*/ 78 w 83"/>
                  <a:gd name="T1" fmla="*/ 80 h 85"/>
                  <a:gd name="T2" fmla="*/ 83 w 83"/>
                  <a:gd name="T3" fmla="*/ 76 h 85"/>
                  <a:gd name="T4" fmla="*/ 10 w 83"/>
                  <a:gd name="T5" fmla="*/ 0 h 85"/>
                  <a:gd name="T6" fmla="*/ 0 w 83"/>
                  <a:gd name="T7" fmla="*/ 9 h 85"/>
                  <a:gd name="T8" fmla="*/ 73 w 83"/>
                  <a:gd name="T9" fmla="*/ 85 h 85"/>
                  <a:gd name="T10" fmla="*/ 78 w 83"/>
                  <a:gd name="T11" fmla="*/ 80 h 8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83" h="85">
                    <a:moveTo>
                      <a:pt x="78" y="80"/>
                    </a:moveTo>
                    <a:lnTo>
                      <a:pt x="83" y="76"/>
                    </a:lnTo>
                    <a:lnTo>
                      <a:pt x="10" y="0"/>
                    </a:lnTo>
                    <a:lnTo>
                      <a:pt x="0" y="9"/>
                    </a:lnTo>
                    <a:lnTo>
                      <a:pt x="73" y="85"/>
                    </a:lnTo>
                    <a:lnTo>
                      <a:pt x="78" y="8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1735" name="Text Box 233"/>
            <p:cNvSpPr txBox="1">
              <a:spLocks noChangeArrowheads="1"/>
            </p:cNvSpPr>
            <p:nvPr/>
          </p:nvSpPr>
          <p:spPr bwMode="auto">
            <a:xfrm>
              <a:off x="4729" y="695"/>
              <a:ext cx="518" cy="8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kumimoji="1" lang="zh-CN" altLang="en-US" sz="2600" b="1"/>
            </a:p>
          </p:txBody>
        </p:sp>
      </p:grpSp>
      <p:grpSp>
        <p:nvGrpSpPr>
          <p:cNvPr id="296170" name="Group 234"/>
          <p:cNvGrpSpPr>
            <a:grpSpLocks/>
          </p:cNvGrpSpPr>
          <p:nvPr/>
        </p:nvGrpSpPr>
        <p:grpSpPr bwMode="auto">
          <a:xfrm>
            <a:off x="6913563" y="1755775"/>
            <a:ext cx="495300" cy="887413"/>
            <a:chOff x="4368" y="0"/>
            <a:chExt cx="1392" cy="1567"/>
          </a:xfrm>
        </p:grpSpPr>
        <p:grpSp>
          <p:nvGrpSpPr>
            <p:cNvPr id="21700" name="Group 235"/>
            <p:cNvGrpSpPr>
              <a:grpSpLocks/>
            </p:cNvGrpSpPr>
            <p:nvPr/>
          </p:nvGrpSpPr>
          <p:grpSpPr bwMode="auto">
            <a:xfrm>
              <a:off x="4368" y="0"/>
              <a:ext cx="1392" cy="1056"/>
              <a:chOff x="4368" y="2016"/>
              <a:chExt cx="1072" cy="1344"/>
            </a:xfrm>
          </p:grpSpPr>
          <p:sp>
            <p:nvSpPr>
              <p:cNvPr id="21702" name="Freeform 236"/>
              <p:cNvSpPr>
                <a:spLocks/>
              </p:cNvSpPr>
              <p:nvPr/>
            </p:nvSpPr>
            <p:spPr bwMode="auto">
              <a:xfrm>
                <a:off x="4457" y="2460"/>
                <a:ext cx="897" cy="829"/>
              </a:xfrm>
              <a:custGeom>
                <a:avLst/>
                <a:gdLst>
                  <a:gd name="T0" fmla="*/ 445 w 897"/>
                  <a:gd name="T1" fmla="*/ 0 h 829"/>
                  <a:gd name="T2" fmla="*/ 897 w 897"/>
                  <a:gd name="T3" fmla="*/ 293 h 829"/>
                  <a:gd name="T4" fmla="*/ 897 w 897"/>
                  <a:gd name="T5" fmla="*/ 829 h 829"/>
                  <a:gd name="T6" fmla="*/ 601 w 897"/>
                  <a:gd name="T7" fmla="*/ 829 h 829"/>
                  <a:gd name="T8" fmla="*/ 296 w 897"/>
                  <a:gd name="T9" fmla="*/ 829 h 829"/>
                  <a:gd name="T10" fmla="*/ 0 w 897"/>
                  <a:gd name="T11" fmla="*/ 829 h 829"/>
                  <a:gd name="T12" fmla="*/ 0 w 897"/>
                  <a:gd name="T13" fmla="*/ 293 h 829"/>
                  <a:gd name="T14" fmla="*/ 445 w 897"/>
                  <a:gd name="T15" fmla="*/ 0 h 829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897" h="829">
                    <a:moveTo>
                      <a:pt x="445" y="0"/>
                    </a:moveTo>
                    <a:lnTo>
                      <a:pt x="897" y="293"/>
                    </a:lnTo>
                    <a:lnTo>
                      <a:pt x="897" y="829"/>
                    </a:lnTo>
                    <a:lnTo>
                      <a:pt x="601" y="829"/>
                    </a:lnTo>
                    <a:lnTo>
                      <a:pt x="296" y="829"/>
                    </a:lnTo>
                    <a:lnTo>
                      <a:pt x="0" y="829"/>
                    </a:lnTo>
                    <a:lnTo>
                      <a:pt x="0" y="293"/>
                    </a:lnTo>
                    <a:lnTo>
                      <a:pt x="445" y="0"/>
                    </a:lnTo>
                    <a:close/>
                  </a:path>
                </a:pathLst>
              </a:custGeom>
              <a:solidFill>
                <a:srgbClr val="9933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703" name="Freeform 237"/>
              <p:cNvSpPr>
                <a:spLocks/>
              </p:cNvSpPr>
              <p:nvPr/>
            </p:nvSpPr>
            <p:spPr bwMode="auto">
              <a:xfrm>
                <a:off x="4368" y="2462"/>
                <a:ext cx="416" cy="288"/>
              </a:xfrm>
              <a:custGeom>
                <a:avLst/>
                <a:gdLst>
                  <a:gd name="T0" fmla="*/ 0 w 416"/>
                  <a:gd name="T1" fmla="*/ 288 h 288"/>
                  <a:gd name="T2" fmla="*/ 416 w 416"/>
                  <a:gd name="T3" fmla="*/ 32 h 288"/>
                  <a:gd name="T4" fmla="*/ 416 w 416"/>
                  <a:gd name="T5" fmla="*/ 27 h 288"/>
                  <a:gd name="T6" fmla="*/ 416 w 416"/>
                  <a:gd name="T7" fmla="*/ 19 h 288"/>
                  <a:gd name="T8" fmla="*/ 416 w 416"/>
                  <a:gd name="T9" fmla="*/ 9 h 288"/>
                  <a:gd name="T10" fmla="*/ 416 w 416"/>
                  <a:gd name="T11" fmla="*/ 0 h 288"/>
                  <a:gd name="T12" fmla="*/ 0 w 416"/>
                  <a:gd name="T13" fmla="*/ 254 h 288"/>
                  <a:gd name="T14" fmla="*/ 0 w 416"/>
                  <a:gd name="T15" fmla="*/ 288 h 28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416" h="288">
                    <a:moveTo>
                      <a:pt x="0" y="288"/>
                    </a:moveTo>
                    <a:lnTo>
                      <a:pt x="416" y="32"/>
                    </a:lnTo>
                    <a:lnTo>
                      <a:pt x="416" y="27"/>
                    </a:lnTo>
                    <a:lnTo>
                      <a:pt x="416" y="19"/>
                    </a:lnTo>
                    <a:lnTo>
                      <a:pt x="416" y="9"/>
                    </a:lnTo>
                    <a:lnTo>
                      <a:pt x="416" y="0"/>
                    </a:lnTo>
                    <a:lnTo>
                      <a:pt x="0" y="254"/>
                    </a:lnTo>
                    <a:lnTo>
                      <a:pt x="0" y="28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704" name="Rectangle 238"/>
              <p:cNvSpPr>
                <a:spLocks noChangeArrowheads="1"/>
              </p:cNvSpPr>
              <p:nvPr/>
            </p:nvSpPr>
            <p:spPr bwMode="auto">
              <a:xfrm>
                <a:off x="4457" y="3330"/>
                <a:ext cx="897" cy="3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1705" name="Freeform 239"/>
              <p:cNvSpPr>
                <a:spLocks/>
              </p:cNvSpPr>
              <p:nvPr/>
            </p:nvSpPr>
            <p:spPr bwMode="auto">
              <a:xfrm>
                <a:off x="4786" y="2171"/>
                <a:ext cx="242" cy="327"/>
              </a:xfrm>
              <a:custGeom>
                <a:avLst/>
                <a:gdLst>
                  <a:gd name="T0" fmla="*/ 242 w 242"/>
                  <a:gd name="T1" fmla="*/ 327 h 327"/>
                  <a:gd name="T2" fmla="*/ 242 w 242"/>
                  <a:gd name="T3" fmla="*/ 0 h 327"/>
                  <a:gd name="T4" fmla="*/ 0 w 242"/>
                  <a:gd name="T5" fmla="*/ 0 h 327"/>
                  <a:gd name="T6" fmla="*/ 0 w 242"/>
                  <a:gd name="T7" fmla="*/ 321 h 327"/>
                  <a:gd name="T8" fmla="*/ 116 w 242"/>
                  <a:gd name="T9" fmla="*/ 240 h 327"/>
                  <a:gd name="T10" fmla="*/ 242 w 242"/>
                  <a:gd name="T11" fmla="*/ 327 h 32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42" h="327">
                    <a:moveTo>
                      <a:pt x="242" y="327"/>
                    </a:moveTo>
                    <a:lnTo>
                      <a:pt x="242" y="0"/>
                    </a:lnTo>
                    <a:lnTo>
                      <a:pt x="0" y="0"/>
                    </a:lnTo>
                    <a:lnTo>
                      <a:pt x="0" y="321"/>
                    </a:lnTo>
                    <a:lnTo>
                      <a:pt x="116" y="240"/>
                    </a:lnTo>
                    <a:lnTo>
                      <a:pt x="242" y="32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706" name="Freeform 240"/>
              <p:cNvSpPr>
                <a:spLocks/>
              </p:cNvSpPr>
              <p:nvPr/>
            </p:nvSpPr>
            <p:spPr bwMode="auto">
              <a:xfrm>
                <a:off x="4721" y="2016"/>
                <a:ext cx="361" cy="126"/>
              </a:xfrm>
              <a:custGeom>
                <a:avLst/>
                <a:gdLst>
                  <a:gd name="T0" fmla="*/ 181 w 361"/>
                  <a:gd name="T1" fmla="*/ 0 h 126"/>
                  <a:gd name="T2" fmla="*/ 0 w 361"/>
                  <a:gd name="T3" fmla="*/ 126 h 126"/>
                  <a:gd name="T4" fmla="*/ 361 w 361"/>
                  <a:gd name="T5" fmla="*/ 126 h 126"/>
                  <a:gd name="T6" fmla="*/ 181 w 361"/>
                  <a:gd name="T7" fmla="*/ 0 h 126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61" h="126">
                    <a:moveTo>
                      <a:pt x="181" y="0"/>
                    </a:moveTo>
                    <a:lnTo>
                      <a:pt x="0" y="126"/>
                    </a:lnTo>
                    <a:lnTo>
                      <a:pt x="361" y="126"/>
                    </a:lnTo>
                    <a:lnTo>
                      <a:pt x="18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707" name="Freeform 241"/>
              <p:cNvSpPr>
                <a:spLocks/>
              </p:cNvSpPr>
              <p:nvPr/>
            </p:nvSpPr>
            <p:spPr bwMode="auto">
              <a:xfrm>
                <a:off x="5027" y="2467"/>
                <a:ext cx="413" cy="287"/>
              </a:xfrm>
              <a:custGeom>
                <a:avLst/>
                <a:gdLst>
                  <a:gd name="T0" fmla="*/ 413 w 413"/>
                  <a:gd name="T1" fmla="*/ 287 h 287"/>
                  <a:gd name="T2" fmla="*/ 0 w 413"/>
                  <a:gd name="T3" fmla="*/ 31 h 287"/>
                  <a:gd name="T4" fmla="*/ 0 w 413"/>
                  <a:gd name="T5" fmla="*/ 25 h 287"/>
                  <a:gd name="T6" fmla="*/ 0 w 413"/>
                  <a:gd name="T7" fmla="*/ 17 h 287"/>
                  <a:gd name="T8" fmla="*/ 0 w 413"/>
                  <a:gd name="T9" fmla="*/ 9 h 287"/>
                  <a:gd name="T10" fmla="*/ 0 w 413"/>
                  <a:gd name="T11" fmla="*/ 0 h 287"/>
                  <a:gd name="T12" fmla="*/ 413 w 413"/>
                  <a:gd name="T13" fmla="*/ 253 h 287"/>
                  <a:gd name="T14" fmla="*/ 413 w 413"/>
                  <a:gd name="T15" fmla="*/ 287 h 28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413" h="287">
                    <a:moveTo>
                      <a:pt x="413" y="287"/>
                    </a:moveTo>
                    <a:lnTo>
                      <a:pt x="0" y="31"/>
                    </a:lnTo>
                    <a:lnTo>
                      <a:pt x="0" y="25"/>
                    </a:lnTo>
                    <a:lnTo>
                      <a:pt x="0" y="17"/>
                    </a:lnTo>
                    <a:lnTo>
                      <a:pt x="0" y="9"/>
                    </a:lnTo>
                    <a:lnTo>
                      <a:pt x="0" y="0"/>
                    </a:lnTo>
                    <a:lnTo>
                      <a:pt x="413" y="253"/>
                    </a:lnTo>
                    <a:lnTo>
                      <a:pt x="413" y="28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708" name="Freeform 242"/>
              <p:cNvSpPr>
                <a:spLocks/>
              </p:cNvSpPr>
              <p:nvPr/>
            </p:nvSpPr>
            <p:spPr bwMode="auto">
              <a:xfrm>
                <a:off x="4840" y="2209"/>
                <a:ext cx="127" cy="164"/>
              </a:xfrm>
              <a:custGeom>
                <a:avLst/>
                <a:gdLst>
                  <a:gd name="T0" fmla="*/ 65 w 127"/>
                  <a:gd name="T1" fmla="*/ 0 h 164"/>
                  <a:gd name="T2" fmla="*/ 51 w 127"/>
                  <a:gd name="T3" fmla="*/ 1 h 164"/>
                  <a:gd name="T4" fmla="*/ 38 w 127"/>
                  <a:gd name="T5" fmla="*/ 6 h 164"/>
                  <a:gd name="T6" fmla="*/ 27 w 127"/>
                  <a:gd name="T7" fmla="*/ 13 h 164"/>
                  <a:gd name="T8" fmla="*/ 17 w 127"/>
                  <a:gd name="T9" fmla="*/ 20 h 164"/>
                  <a:gd name="T10" fmla="*/ 9 w 127"/>
                  <a:gd name="T11" fmla="*/ 32 h 164"/>
                  <a:gd name="T12" fmla="*/ 5 w 127"/>
                  <a:gd name="T13" fmla="*/ 44 h 164"/>
                  <a:gd name="T14" fmla="*/ 1 w 127"/>
                  <a:gd name="T15" fmla="*/ 58 h 164"/>
                  <a:gd name="T16" fmla="*/ 0 w 127"/>
                  <a:gd name="T17" fmla="*/ 74 h 164"/>
                  <a:gd name="T18" fmla="*/ 0 w 127"/>
                  <a:gd name="T19" fmla="*/ 103 h 164"/>
                  <a:gd name="T20" fmla="*/ 0 w 127"/>
                  <a:gd name="T21" fmla="*/ 126 h 164"/>
                  <a:gd name="T22" fmla="*/ 0 w 127"/>
                  <a:gd name="T23" fmla="*/ 145 h 164"/>
                  <a:gd name="T24" fmla="*/ 0 w 127"/>
                  <a:gd name="T25" fmla="*/ 164 h 164"/>
                  <a:gd name="T26" fmla="*/ 27 w 127"/>
                  <a:gd name="T27" fmla="*/ 164 h 164"/>
                  <a:gd name="T28" fmla="*/ 44 w 127"/>
                  <a:gd name="T29" fmla="*/ 164 h 164"/>
                  <a:gd name="T30" fmla="*/ 55 w 127"/>
                  <a:gd name="T31" fmla="*/ 164 h 164"/>
                  <a:gd name="T32" fmla="*/ 63 w 127"/>
                  <a:gd name="T33" fmla="*/ 164 h 164"/>
                  <a:gd name="T34" fmla="*/ 71 w 127"/>
                  <a:gd name="T35" fmla="*/ 164 h 164"/>
                  <a:gd name="T36" fmla="*/ 82 w 127"/>
                  <a:gd name="T37" fmla="*/ 164 h 164"/>
                  <a:gd name="T38" fmla="*/ 100 w 127"/>
                  <a:gd name="T39" fmla="*/ 164 h 164"/>
                  <a:gd name="T40" fmla="*/ 127 w 127"/>
                  <a:gd name="T41" fmla="*/ 164 h 164"/>
                  <a:gd name="T42" fmla="*/ 127 w 127"/>
                  <a:gd name="T43" fmla="*/ 139 h 164"/>
                  <a:gd name="T44" fmla="*/ 127 w 127"/>
                  <a:gd name="T45" fmla="*/ 114 h 164"/>
                  <a:gd name="T46" fmla="*/ 127 w 127"/>
                  <a:gd name="T47" fmla="*/ 90 h 164"/>
                  <a:gd name="T48" fmla="*/ 127 w 127"/>
                  <a:gd name="T49" fmla="*/ 71 h 164"/>
                  <a:gd name="T50" fmla="*/ 127 w 127"/>
                  <a:gd name="T51" fmla="*/ 62 h 164"/>
                  <a:gd name="T52" fmla="*/ 123 w 127"/>
                  <a:gd name="T53" fmla="*/ 51 h 164"/>
                  <a:gd name="T54" fmla="*/ 119 w 127"/>
                  <a:gd name="T55" fmla="*/ 38 h 164"/>
                  <a:gd name="T56" fmla="*/ 112 w 127"/>
                  <a:gd name="T57" fmla="*/ 27 h 164"/>
                  <a:gd name="T58" fmla="*/ 104 w 127"/>
                  <a:gd name="T59" fmla="*/ 16 h 164"/>
                  <a:gd name="T60" fmla="*/ 93 w 127"/>
                  <a:gd name="T61" fmla="*/ 8 h 164"/>
                  <a:gd name="T62" fmla="*/ 81 w 127"/>
                  <a:gd name="T63" fmla="*/ 1 h 164"/>
                  <a:gd name="T64" fmla="*/ 65 w 127"/>
                  <a:gd name="T65" fmla="*/ 0 h 164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127" h="164">
                    <a:moveTo>
                      <a:pt x="65" y="0"/>
                    </a:moveTo>
                    <a:lnTo>
                      <a:pt x="51" y="1"/>
                    </a:lnTo>
                    <a:lnTo>
                      <a:pt x="38" y="6"/>
                    </a:lnTo>
                    <a:lnTo>
                      <a:pt x="27" y="13"/>
                    </a:lnTo>
                    <a:lnTo>
                      <a:pt x="17" y="20"/>
                    </a:lnTo>
                    <a:lnTo>
                      <a:pt x="9" y="32"/>
                    </a:lnTo>
                    <a:lnTo>
                      <a:pt x="5" y="44"/>
                    </a:lnTo>
                    <a:lnTo>
                      <a:pt x="1" y="58"/>
                    </a:lnTo>
                    <a:lnTo>
                      <a:pt x="0" y="74"/>
                    </a:lnTo>
                    <a:lnTo>
                      <a:pt x="0" y="103"/>
                    </a:lnTo>
                    <a:lnTo>
                      <a:pt x="0" y="126"/>
                    </a:lnTo>
                    <a:lnTo>
                      <a:pt x="0" y="145"/>
                    </a:lnTo>
                    <a:lnTo>
                      <a:pt x="0" y="164"/>
                    </a:lnTo>
                    <a:lnTo>
                      <a:pt x="27" y="164"/>
                    </a:lnTo>
                    <a:lnTo>
                      <a:pt x="44" y="164"/>
                    </a:lnTo>
                    <a:lnTo>
                      <a:pt x="55" y="164"/>
                    </a:lnTo>
                    <a:lnTo>
                      <a:pt x="63" y="164"/>
                    </a:lnTo>
                    <a:lnTo>
                      <a:pt x="71" y="164"/>
                    </a:lnTo>
                    <a:lnTo>
                      <a:pt x="82" y="164"/>
                    </a:lnTo>
                    <a:lnTo>
                      <a:pt x="100" y="164"/>
                    </a:lnTo>
                    <a:lnTo>
                      <a:pt x="127" y="164"/>
                    </a:lnTo>
                    <a:lnTo>
                      <a:pt x="127" y="139"/>
                    </a:lnTo>
                    <a:lnTo>
                      <a:pt x="127" y="114"/>
                    </a:lnTo>
                    <a:lnTo>
                      <a:pt x="127" y="90"/>
                    </a:lnTo>
                    <a:lnTo>
                      <a:pt x="127" y="71"/>
                    </a:lnTo>
                    <a:lnTo>
                      <a:pt x="127" y="62"/>
                    </a:lnTo>
                    <a:lnTo>
                      <a:pt x="123" y="51"/>
                    </a:lnTo>
                    <a:lnTo>
                      <a:pt x="119" y="38"/>
                    </a:lnTo>
                    <a:lnTo>
                      <a:pt x="112" y="27"/>
                    </a:lnTo>
                    <a:lnTo>
                      <a:pt x="104" y="16"/>
                    </a:lnTo>
                    <a:lnTo>
                      <a:pt x="93" y="8"/>
                    </a:lnTo>
                    <a:lnTo>
                      <a:pt x="81" y="1"/>
                    </a:lnTo>
                    <a:lnTo>
                      <a:pt x="6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709" name="Rectangle 243"/>
              <p:cNvSpPr>
                <a:spLocks noChangeArrowheads="1"/>
              </p:cNvSpPr>
              <p:nvPr/>
            </p:nvSpPr>
            <p:spPr bwMode="auto">
              <a:xfrm>
                <a:off x="4805" y="2900"/>
                <a:ext cx="204" cy="38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1710" name="Freeform 244"/>
              <p:cNvSpPr>
                <a:spLocks/>
              </p:cNvSpPr>
              <p:nvPr/>
            </p:nvSpPr>
            <p:spPr bwMode="auto">
              <a:xfrm>
                <a:off x="4735" y="2822"/>
                <a:ext cx="16" cy="320"/>
              </a:xfrm>
              <a:custGeom>
                <a:avLst/>
                <a:gdLst>
                  <a:gd name="T0" fmla="*/ 8 w 16"/>
                  <a:gd name="T1" fmla="*/ 16 h 320"/>
                  <a:gd name="T2" fmla="*/ 0 w 16"/>
                  <a:gd name="T3" fmla="*/ 8 h 320"/>
                  <a:gd name="T4" fmla="*/ 0 w 16"/>
                  <a:gd name="T5" fmla="*/ 320 h 320"/>
                  <a:gd name="T6" fmla="*/ 16 w 16"/>
                  <a:gd name="T7" fmla="*/ 320 h 320"/>
                  <a:gd name="T8" fmla="*/ 16 w 16"/>
                  <a:gd name="T9" fmla="*/ 8 h 320"/>
                  <a:gd name="T10" fmla="*/ 8 w 16"/>
                  <a:gd name="T11" fmla="*/ 0 h 320"/>
                  <a:gd name="T12" fmla="*/ 16 w 16"/>
                  <a:gd name="T13" fmla="*/ 8 h 320"/>
                  <a:gd name="T14" fmla="*/ 16 w 16"/>
                  <a:gd name="T15" fmla="*/ 0 h 320"/>
                  <a:gd name="T16" fmla="*/ 8 w 16"/>
                  <a:gd name="T17" fmla="*/ 0 h 320"/>
                  <a:gd name="T18" fmla="*/ 8 w 16"/>
                  <a:gd name="T19" fmla="*/ 16 h 32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6" h="320">
                    <a:moveTo>
                      <a:pt x="8" y="16"/>
                    </a:moveTo>
                    <a:lnTo>
                      <a:pt x="0" y="8"/>
                    </a:lnTo>
                    <a:lnTo>
                      <a:pt x="0" y="320"/>
                    </a:lnTo>
                    <a:lnTo>
                      <a:pt x="16" y="320"/>
                    </a:lnTo>
                    <a:lnTo>
                      <a:pt x="16" y="8"/>
                    </a:lnTo>
                    <a:lnTo>
                      <a:pt x="8" y="0"/>
                    </a:lnTo>
                    <a:lnTo>
                      <a:pt x="16" y="8"/>
                    </a:lnTo>
                    <a:lnTo>
                      <a:pt x="16" y="0"/>
                    </a:lnTo>
                    <a:lnTo>
                      <a:pt x="8" y="0"/>
                    </a:lnTo>
                    <a:lnTo>
                      <a:pt x="8" y="1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711" name="Freeform 245"/>
              <p:cNvSpPr>
                <a:spLocks/>
              </p:cNvSpPr>
              <p:nvPr/>
            </p:nvSpPr>
            <p:spPr bwMode="auto">
              <a:xfrm>
                <a:off x="4556" y="2822"/>
                <a:ext cx="187" cy="16"/>
              </a:xfrm>
              <a:custGeom>
                <a:avLst/>
                <a:gdLst>
                  <a:gd name="T0" fmla="*/ 16 w 187"/>
                  <a:gd name="T1" fmla="*/ 8 h 16"/>
                  <a:gd name="T2" fmla="*/ 8 w 187"/>
                  <a:gd name="T3" fmla="*/ 16 h 16"/>
                  <a:gd name="T4" fmla="*/ 187 w 187"/>
                  <a:gd name="T5" fmla="*/ 16 h 16"/>
                  <a:gd name="T6" fmla="*/ 187 w 187"/>
                  <a:gd name="T7" fmla="*/ 0 h 16"/>
                  <a:gd name="T8" fmla="*/ 8 w 187"/>
                  <a:gd name="T9" fmla="*/ 0 h 16"/>
                  <a:gd name="T10" fmla="*/ 0 w 187"/>
                  <a:gd name="T11" fmla="*/ 8 h 16"/>
                  <a:gd name="T12" fmla="*/ 8 w 187"/>
                  <a:gd name="T13" fmla="*/ 0 h 16"/>
                  <a:gd name="T14" fmla="*/ 0 w 187"/>
                  <a:gd name="T15" fmla="*/ 0 h 16"/>
                  <a:gd name="T16" fmla="*/ 0 w 187"/>
                  <a:gd name="T17" fmla="*/ 8 h 16"/>
                  <a:gd name="T18" fmla="*/ 16 w 187"/>
                  <a:gd name="T19" fmla="*/ 8 h 1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87" h="16">
                    <a:moveTo>
                      <a:pt x="16" y="8"/>
                    </a:moveTo>
                    <a:lnTo>
                      <a:pt x="8" y="16"/>
                    </a:lnTo>
                    <a:lnTo>
                      <a:pt x="187" y="16"/>
                    </a:lnTo>
                    <a:lnTo>
                      <a:pt x="187" y="0"/>
                    </a:lnTo>
                    <a:lnTo>
                      <a:pt x="8" y="0"/>
                    </a:lnTo>
                    <a:lnTo>
                      <a:pt x="0" y="8"/>
                    </a:lnTo>
                    <a:lnTo>
                      <a:pt x="8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16" y="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712" name="Freeform 246"/>
              <p:cNvSpPr>
                <a:spLocks/>
              </p:cNvSpPr>
              <p:nvPr/>
            </p:nvSpPr>
            <p:spPr bwMode="auto">
              <a:xfrm>
                <a:off x="4556" y="2830"/>
                <a:ext cx="16" cy="320"/>
              </a:xfrm>
              <a:custGeom>
                <a:avLst/>
                <a:gdLst>
                  <a:gd name="T0" fmla="*/ 8 w 16"/>
                  <a:gd name="T1" fmla="*/ 304 h 320"/>
                  <a:gd name="T2" fmla="*/ 16 w 16"/>
                  <a:gd name="T3" fmla="*/ 312 h 320"/>
                  <a:gd name="T4" fmla="*/ 16 w 16"/>
                  <a:gd name="T5" fmla="*/ 0 h 320"/>
                  <a:gd name="T6" fmla="*/ 0 w 16"/>
                  <a:gd name="T7" fmla="*/ 0 h 320"/>
                  <a:gd name="T8" fmla="*/ 0 w 16"/>
                  <a:gd name="T9" fmla="*/ 312 h 320"/>
                  <a:gd name="T10" fmla="*/ 8 w 16"/>
                  <a:gd name="T11" fmla="*/ 320 h 320"/>
                  <a:gd name="T12" fmla="*/ 0 w 16"/>
                  <a:gd name="T13" fmla="*/ 312 h 320"/>
                  <a:gd name="T14" fmla="*/ 0 w 16"/>
                  <a:gd name="T15" fmla="*/ 320 h 320"/>
                  <a:gd name="T16" fmla="*/ 8 w 16"/>
                  <a:gd name="T17" fmla="*/ 320 h 320"/>
                  <a:gd name="T18" fmla="*/ 8 w 16"/>
                  <a:gd name="T19" fmla="*/ 304 h 32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6" h="320">
                    <a:moveTo>
                      <a:pt x="8" y="304"/>
                    </a:moveTo>
                    <a:lnTo>
                      <a:pt x="16" y="312"/>
                    </a:lnTo>
                    <a:lnTo>
                      <a:pt x="16" y="0"/>
                    </a:lnTo>
                    <a:lnTo>
                      <a:pt x="0" y="0"/>
                    </a:lnTo>
                    <a:lnTo>
                      <a:pt x="0" y="312"/>
                    </a:lnTo>
                    <a:lnTo>
                      <a:pt x="8" y="320"/>
                    </a:lnTo>
                    <a:lnTo>
                      <a:pt x="0" y="312"/>
                    </a:lnTo>
                    <a:lnTo>
                      <a:pt x="0" y="320"/>
                    </a:lnTo>
                    <a:lnTo>
                      <a:pt x="8" y="320"/>
                    </a:lnTo>
                    <a:lnTo>
                      <a:pt x="8" y="30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713" name="Freeform 247"/>
              <p:cNvSpPr>
                <a:spLocks/>
              </p:cNvSpPr>
              <p:nvPr/>
            </p:nvSpPr>
            <p:spPr bwMode="auto">
              <a:xfrm>
                <a:off x="4564" y="3134"/>
                <a:ext cx="187" cy="16"/>
              </a:xfrm>
              <a:custGeom>
                <a:avLst/>
                <a:gdLst>
                  <a:gd name="T0" fmla="*/ 171 w 187"/>
                  <a:gd name="T1" fmla="*/ 8 h 16"/>
                  <a:gd name="T2" fmla="*/ 179 w 187"/>
                  <a:gd name="T3" fmla="*/ 0 h 16"/>
                  <a:gd name="T4" fmla="*/ 0 w 187"/>
                  <a:gd name="T5" fmla="*/ 0 h 16"/>
                  <a:gd name="T6" fmla="*/ 0 w 187"/>
                  <a:gd name="T7" fmla="*/ 16 h 16"/>
                  <a:gd name="T8" fmla="*/ 179 w 187"/>
                  <a:gd name="T9" fmla="*/ 16 h 16"/>
                  <a:gd name="T10" fmla="*/ 187 w 187"/>
                  <a:gd name="T11" fmla="*/ 8 h 16"/>
                  <a:gd name="T12" fmla="*/ 179 w 187"/>
                  <a:gd name="T13" fmla="*/ 16 h 16"/>
                  <a:gd name="T14" fmla="*/ 187 w 187"/>
                  <a:gd name="T15" fmla="*/ 16 h 16"/>
                  <a:gd name="T16" fmla="*/ 187 w 187"/>
                  <a:gd name="T17" fmla="*/ 8 h 16"/>
                  <a:gd name="T18" fmla="*/ 171 w 187"/>
                  <a:gd name="T19" fmla="*/ 8 h 1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87" h="16">
                    <a:moveTo>
                      <a:pt x="171" y="8"/>
                    </a:moveTo>
                    <a:lnTo>
                      <a:pt x="179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9" y="16"/>
                    </a:lnTo>
                    <a:lnTo>
                      <a:pt x="187" y="8"/>
                    </a:lnTo>
                    <a:lnTo>
                      <a:pt x="179" y="16"/>
                    </a:lnTo>
                    <a:lnTo>
                      <a:pt x="187" y="16"/>
                    </a:lnTo>
                    <a:lnTo>
                      <a:pt x="187" y="8"/>
                    </a:lnTo>
                    <a:lnTo>
                      <a:pt x="171" y="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714" name="Freeform 248"/>
              <p:cNvSpPr>
                <a:spLocks/>
              </p:cNvSpPr>
              <p:nvPr/>
            </p:nvSpPr>
            <p:spPr bwMode="auto">
              <a:xfrm>
                <a:off x="4566" y="2914"/>
                <a:ext cx="176" cy="16"/>
              </a:xfrm>
              <a:custGeom>
                <a:avLst/>
                <a:gdLst>
                  <a:gd name="T0" fmla="*/ 176 w 176"/>
                  <a:gd name="T1" fmla="*/ 8 h 16"/>
                  <a:gd name="T2" fmla="*/ 176 w 176"/>
                  <a:gd name="T3" fmla="*/ 0 h 16"/>
                  <a:gd name="T4" fmla="*/ 0 w 176"/>
                  <a:gd name="T5" fmla="*/ 0 h 16"/>
                  <a:gd name="T6" fmla="*/ 0 w 176"/>
                  <a:gd name="T7" fmla="*/ 16 h 16"/>
                  <a:gd name="T8" fmla="*/ 176 w 176"/>
                  <a:gd name="T9" fmla="*/ 16 h 16"/>
                  <a:gd name="T10" fmla="*/ 176 w 176"/>
                  <a:gd name="T11" fmla="*/ 8 h 1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76" h="16">
                    <a:moveTo>
                      <a:pt x="176" y="8"/>
                    </a:moveTo>
                    <a:lnTo>
                      <a:pt x="176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6" y="16"/>
                    </a:lnTo>
                    <a:lnTo>
                      <a:pt x="176" y="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715" name="Freeform 249"/>
              <p:cNvSpPr>
                <a:spLocks/>
              </p:cNvSpPr>
              <p:nvPr/>
            </p:nvSpPr>
            <p:spPr bwMode="auto">
              <a:xfrm>
                <a:off x="4566" y="3026"/>
                <a:ext cx="176" cy="16"/>
              </a:xfrm>
              <a:custGeom>
                <a:avLst/>
                <a:gdLst>
                  <a:gd name="T0" fmla="*/ 176 w 176"/>
                  <a:gd name="T1" fmla="*/ 8 h 16"/>
                  <a:gd name="T2" fmla="*/ 176 w 176"/>
                  <a:gd name="T3" fmla="*/ 0 h 16"/>
                  <a:gd name="T4" fmla="*/ 0 w 176"/>
                  <a:gd name="T5" fmla="*/ 0 h 16"/>
                  <a:gd name="T6" fmla="*/ 0 w 176"/>
                  <a:gd name="T7" fmla="*/ 16 h 16"/>
                  <a:gd name="T8" fmla="*/ 176 w 176"/>
                  <a:gd name="T9" fmla="*/ 16 h 16"/>
                  <a:gd name="T10" fmla="*/ 176 w 176"/>
                  <a:gd name="T11" fmla="*/ 8 h 1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76" h="16">
                    <a:moveTo>
                      <a:pt x="176" y="8"/>
                    </a:moveTo>
                    <a:lnTo>
                      <a:pt x="176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6" y="16"/>
                    </a:lnTo>
                    <a:lnTo>
                      <a:pt x="176" y="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716" name="Freeform 250"/>
              <p:cNvSpPr>
                <a:spLocks/>
              </p:cNvSpPr>
              <p:nvPr/>
            </p:nvSpPr>
            <p:spPr bwMode="auto">
              <a:xfrm>
                <a:off x="4644" y="2835"/>
                <a:ext cx="15" cy="302"/>
              </a:xfrm>
              <a:custGeom>
                <a:avLst/>
                <a:gdLst>
                  <a:gd name="T0" fmla="*/ 7 w 15"/>
                  <a:gd name="T1" fmla="*/ 302 h 302"/>
                  <a:gd name="T2" fmla="*/ 15 w 15"/>
                  <a:gd name="T3" fmla="*/ 302 h 302"/>
                  <a:gd name="T4" fmla="*/ 15 w 15"/>
                  <a:gd name="T5" fmla="*/ 0 h 302"/>
                  <a:gd name="T6" fmla="*/ 0 w 15"/>
                  <a:gd name="T7" fmla="*/ 0 h 302"/>
                  <a:gd name="T8" fmla="*/ 0 w 15"/>
                  <a:gd name="T9" fmla="*/ 302 h 302"/>
                  <a:gd name="T10" fmla="*/ 7 w 15"/>
                  <a:gd name="T11" fmla="*/ 302 h 30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5" h="302">
                    <a:moveTo>
                      <a:pt x="7" y="302"/>
                    </a:moveTo>
                    <a:lnTo>
                      <a:pt x="15" y="302"/>
                    </a:lnTo>
                    <a:lnTo>
                      <a:pt x="15" y="0"/>
                    </a:lnTo>
                    <a:lnTo>
                      <a:pt x="0" y="0"/>
                    </a:lnTo>
                    <a:lnTo>
                      <a:pt x="0" y="302"/>
                    </a:lnTo>
                    <a:lnTo>
                      <a:pt x="7" y="30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717" name="Freeform 251"/>
              <p:cNvSpPr>
                <a:spLocks/>
              </p:cNvSpPr>
              <p:nvPr/>
            </p:nvSpPr>
            <p:spPr bwMode="auto">
              <a:xfrm>
                <a:off x="5239" y="2822"/>
                <a:ext cx="16" cy="320"/>
              </a:xfrm>
              <a:custGeom>
                <a:avLst/>
                <a:gdLst>
                  <a:gd name="T0" fmla="*/ 8 w 16"/>
                  <a:gd name="T1" fmla="*/ 16 h 320"/>
                  <a:gd name="T2" fmla="*/ 0 w 16"/>
                  <a:gd name="T3" fmla="*/ 8 h 320"/>
                  <a:gd name="T4" fmla="*/ 0 w 16"/>
                  <a:gd name="T5" fmla="*/ 320 h 320"/>
                  <a:gd name="T6" fmla="*/ 16 w 16"/>
                  <a:gd name="T7" fmla="*/ 320 h 320"/>
                  <a:gd name="T8" fmla="*/ 16 w 16"/>
                  <a:gd name="T9" fmla="*/ 8 h 320"/>
                  <a:gd name="T10" fmla="*/ 8 w 16"/>
                  <a:gd name="T11" fmla="*/ 0 h 320"/>
                  <a:gd name="T12" fmla="*/ 16 w 16"/>
                  <a:gd name="T13" fmla="*/ 8 h 320"/>
                  <a:gd name="T14" fmla="*/ 16 w 16"/>
                  <a:gd name="T15" fmla="*/ 0 h 320"/>
                  <a:gd name="T16" fmla="*/ 8 w 16"/>
                  <a:gd name="T17" fmla="*/ 0 h 320"/>
                  <a:gd name="T18" fmla="*/ 8 w 16"/>
                  <a:gd name="T19" fmla="*/ 16 h 32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6" h="320">
                    <a:moveTo>
                      <a:pt x="8" y="16"/>
                    </a:moveTo>
                    <a:lnTo>
                      <a:pt x="0" y="8"/>
                    </a:lnTo>
                    <a:lnTo>
                      <a:pt x="0" y="320"/>
                    </a:lnTo>
                    <a:lnTo>
                      <a:pt x="16" y="320"/>
                    </a:lnTo>
                    <a:lnTo>
                      <a:pt x="16" y="8"/>
                    </a:lnTo>
                    <a:lnTo>
                      <a:pt x="8" y="0"/>
                    </a:lnTo>
                    <a:lnTo>
                      <a:pt x="16" y="8"/>
                    </a:lnTo>
                    <a:lnTo>
                      <a:pt x="16" y="0"/>
                    </a:lnTo>
                    <a:lnTo>
                      <a:pt x="8" y="0"/>
                    </a:lnTo>
                    <a:lnTo>
                      <a:pt x="8" y="1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718" name="Freeform 252"/>
              <p:cNvSpPr>
                <a:spLocks/>
              </p:cNvSpPr>
              <p:nvPr/>
            </p:nvSpPr>
            <p:spPr bwMode="auto">
              <a:xfrm>
                <a:off x="5060" y="2822"/>
                <a:ext cx="187" cy="16"/>
              </a:xfrm>
              <a:custGeom>
                <a:avLst/>
                <a:gdLst>
                  <a:gd name="T0" fmla="*/ 16 w 187"/>
                  <a:gd name="T1" fmla="*/ 8 h 16"/>
                  <a:gd name="T2" fmla="*/ 8 w 187"/>
                  <a:gd name="T3" fmla="*/ 16 h 16"/>
                  <a:gd name="T4" fmla="*/ 187 w 187"/>
                  <a:gd name="T5" fmla="*/ 16 h 16"/>
                  <a:gd name="T6" fmla="*/ 187 w 187"/>
                  <a:gd name="T7" fmla="*/ 0 h 16"/>
                  <a:gd name="T8" fmla="*/ 8 w 187"/>
                  <a:gd name="T9" fmla="*/ 0 h 16"/>
                  <a:gd name="T10" fmla="*/ 0 w 187"/>
                  <a:gd name="T11" fmla="*/ 8 h 16"/>
                  <a:gd name="T12" fmla="*/ 8 w 187"/>
                  <a:gd name="T13" fmla="*/ 0 h 16"/>
                  <a:gd name="T14" fmla="*/ 0 w 187"/>
                  <a:gd name="T15" fmla="*/ 0 h 16"/>
                  <a:gd name="T16" fmla="*/ 0 w 187"/>
                  <a:gd name="T17" fmla="*/ 8 h 16"/>
                  <a:gd name="T18" fmla="*/ 16 w 187"/>
                  <a:gd name="T19" fmla="*/ 8 h 1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87" h="16">
                    <a:moveTo>
                      <a:pt x="16" y="8"/>
                    </a:moveTo>
                    <a:lnTo>
                      <a:pt x="8" y="16"/>
                    </a:lnTo>
                    <a:lnTo>
                      <a:pt x="187" y="16"/>
                    </a:lnTo>
                    <a:lnTo>
                      <a:pt x="187" y="0"/>
                    </a:lnTo>
                    <a:lnTo>
                      <a:pt x="8" y="0"/>
                    </a:lnTo>
                    <a:lnTo>
                      <a:pt x="0" y="8"/>
                    </a:lnTo>
                    <a:lnTo>
                      <a:pt x="8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16" y="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719" name="Freeform 253"/>
              <p:cNvSpPr>
                <a:spLocks/>
              </p:cNvSpPr>
              <p:nvPr/>
            </p:nvSpPr>
            <p:spPr bwMode="auto">
              <a:xfrm>
                <a:off x="5060" y="2830"/>
                <a:ext cx="16" cy="320"/>
              </a:xfrm>
              <a:custGeom>
                <a:avLst/>
                <a:gdLst>
                  <a:gd name="T0" fmla="*/ 8 w 16"/>
                  <a:gd name="T1" fmla="*/ 304 h 320"/>
                  <a:gd name="T2" fmla="*/ 16 w 16"/>
                  <a:gd name="T3" fmla="*/ 312 h 320"/>
                  <a:gd name="T4" fmla="*/ 16 w 16"/>
                  <a:gd name="T5" fmla="*/ 0 h 320"/>
                  <a:gd name="T6" fmla="*/ 0 w 16"/>
                  <a:gd name="T7" fmla="*/ 0 h 320"/>
                  <a:gd name="T8" fmla="*/ 0 w 16"/>
                  <a:gd name="T9" fmla="*/ 312 h 320"/>
                  <a:gd name="T10" fmla="*/ 8 w 16"/>
                  <a:gd name="T11" fmla="*/ 320 h 320"/>
                  <a:gd name="T12" fmla="*/ 0 w 16"/>
                  <a:gd name="T13" fmla="*/ 312 h 320"/>
                  <a:gd name="T14" fmla="*/ 0 w 16"/>
                  <a:gd name="T15" fmla="*/ 320 h 320"/>
                  <a:gd name="T16" fmla="*/ 8 w 16"/>
                  <a:gd name="T17" fmla="*/ 320 h 320"/>
                  <a:gd name="T18" fmla="*/ 8 w 16"/>
                  <a:gd name="T19" fmla="*/ 304 h 32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6" h="320">
                    <a:moveTo>
                      <a:pt x="8" y="304"/>
                    </a:moveTo>
                    <a:lnTo>
                      <a:pt x="16" y="312"/>
                    </a:lnTo>
                    <a:lnTo>
                      <a:pt x="16" y="0"/>
                    </a:lnTo>
                    <a:lnTo>
                      <a:pt x="0" y="0"/>
                    </a:lnTo>
                    <a:lnTo>
                      <a:pt x="0" y="312"/>
                    </a:lnTo>
                    <a:lnTo>
                      <a:pt x="8" y="320"/>
                    </a:lnTo>
                    <a:lnTo>
                      <a:pt x="0" y="312"/>
                    </a:lnTo>
                    <a:lnTo>
                      <a:pt x="0" y="320"/>
                    </a:lnTo>
                    <a:lnTo>
                      <a:pt x="8" y="320"/>
                    </a:lnTo>
                    <a:lnTo>
                      <a:pt x="8" y="30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720" name="Freeform 254"/>
              <p:cNvSpPr>
                <a:spLocks/>
              </p:cNvSpPr>
              <p:nvPr/>
            </p:nvSpPr>
            <p:spPr bwMode="auto">
              <a:xfrm>
                <a:off x="5068" y="3134"/>
                <a:ext cx="187" cy="16"/>
              </a:xfrm>
              <a:custGeom>
                <a:avLst/>
                <a:gdLst>
                  <a:gd name="T0" fmla="*/ 171 w 187"/>
                  <a:gd name="T1" fmla="*/ 8 h 16"/>
                  <a:gd name="T2" fmla="*/ 179 w 187"/>
                  <a:gd name="T3" fmla="*/ 0 h 16"/>
                  <a:gd name="T4" fmla="*/ 0 w 187"/>
                  <a:gd name="T5" fmla="*/ 0 h 16"/>
                  <a:gd name="T6" fmla="*/ 0 w 187"/>
                  <a:gd name="T7" fmla="*/ 16 h 16"/>
                  <a:gd name="T8" fmla="*/ 179 w 187"/>
                  <a:gd name="T9" fmla="*/ 16 h 16"/>
                  <a:gd name="T10" fmla="*/ 187 w 187"/>
                  <a:gd name="T11" fmla="*/ 8 h 16"/>
                  <a:gd name="T12" fmla="*/ 179 w 187"/>
                  <a:gd name="T13" fmla="*/ 16 h 16"/>
                  <a:gd name="T14" fmla="*/ 187 w 187"/>
                  <a:gd name="T15" fmla="*/ 16 h 16"/>
                  <a:gd name="T16" fmla="*/ 187 w 187"/>
                  <a:gd name="T17" fmla="*/ 8 h 16"/>
                  <a:gd name="T18" fmla="*/ 171 w 187"/>
                  <a:gd name="T19" fmla="*/ 8 h 1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87" h="16">
                    <a:moveTo>
                      <a:pt x="171" y="8"/>
                    </a:moveTo>
                    <a:lnTo>
                      <a:pt x="179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9" y="16"/>
                    </a:lnTo>
                    <a:lnTo>
                      <a:pt x="187" y="8"/>
                    </a:lnTo>
                    <a:lnTo>
                      <a:pt x="179" y="16"/>
                    </a:lnTo>
                    <a:lnTo>
                      <a:pt x="187" y="16"/>
                    </a:lnTo>
                    <a:lnTo>
                      <a:pt x="187" y="8"/>
                    </a:lnTo>
                    <a:lnTo>
                      <a:pt x="171" y="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721" name="Freeform 255"/>
              <p:cNvSpPr>
                <a:spLocks/>
              </p:cNvSpPr>
              <p:nvPr/>
            </p:nvSpPr>
            <p:spPr bwMode="auto">
              <a:xfrm>
                <a:off x="5069" y="2914"/>
                <a:ext cx="175" cy="16"/>
              </a:xfrm>
              <a:custGeom>
                <a:avLst/>
                <a:gdLst>
                  <a:gd name="T0" fmla="*/ 175 w 175"/>
                  <a:gd name="T1" fmla="*/ 8 h 16"/>
                  <a:gd name="T2" fmla="*/ 175 w 175"/>
                  <a:gd name="T3" fmla="*/ 0 h 16"/>
                  <a:gd name="T4" fmla="*/ 0 w 175"/>
                  <a:gd name="T5" fmla="*/ 0 h 16"/>
                  <a:gd name="T6" fmla="*/ 0 w 175"/>
                  <a:gd name="T7" fmla="*/ 16 h 16"/>
                  <a:gd name="T8" fmla="*/ 175 w 175"/>
                  <a:gd name="T9" fmla="*/ 16 h 16"/>
                  <a:gd name="T10" fmla="*/ 175 w 175"/>
                  <a:gd name="T11" fmla="*/ 8 h 1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75" h="16">
                    <a:moveTo>
                      <a:pt x="175" y="8"/>
                    </a:moveTo>
                    <a:lnTo>
                      <a:pt x="175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5" y="16"/>
                    </a:lnTo>
                    <a:lnTo>
                      <a:pt x="175" y="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722" name="Freeform 256"/>
              <p:cNvSpPr>
                <a:spLocks/>
              </p:cNvSpPr>
              <p:nvPr/>
            </p:nvSpPr>
            <p:spPr bwMode="auto">
              <a:xfrm>
                <a:off x="5069" y="3026"/>
                <a:ext cx="175" cy="16"/>
              </a:xfrm>
              <a:custGeom>
                <a:avLst/>
                <a:gdLst>
                  <a:gd name="T0" fmla="*/ 175 w 175"/>
                  <a:gd name="T1" fmla="*/ 8 h 16"/>
                  <a:gd name="T2" fmla="*/ 175 w 175"/>
                  <a:gd name="T3" fmla="*/ 0 h 16"/>
                  <a:gd name="T4" fmla="*/ 0 w 175"/>
                  <a:gd name="T5" fmla="*/ 0 h 16"/>
                  <a:gd name="T6" fmla="*/ 0 w 175"/>
                  <a:gd name="T7" fmla="*/ 16 h 16"/>
                  <a:gd name="T8" fmla="*/ 175 w 175"/>
                  <a:gd name="T9" fmla="*/ 16 h 16"/>
                  <a:gd name="T10" fmla="*/ 175 w 175"/>
                  <a:gd name="T11" fmla="*/ 8 h 1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75" h="16">
                    <a:moveTo>
                      <a:pt x="175" y="8"/>
                    </a:moveTo>
                    <a:lnTo>
                      <a:pt x="175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5" y="16"/>
                    </a:lnTo>
                    <a:lnTo>
                      <a:pt x="175" y="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723" name="Freeform 257"/>
              <p:cNvSpPr>
                <a:spLocks/>
              </p:cNvSpPr>
              <p:nvPr/>
            </p:nvSpPr>
            <p:spPr bwMode="auto">
              <a:xfrm>
                <a:off x="5147" y="2835"/>
                <a:ext cx="16" cy="302"/>
              </a:xfrm>
              <a:custGeom>
                <a:avLst/>
                <a:gdLst>
                  <a:gd name="T0" fmla="*/ 8 w 16"/>
                  <a:gd name="T1" fmla="*/ 302 h 302"/>
                  <a:gd name="T2" fmla="*/ 16 w 16"/>
                  <a:gd name="T3" fmla="*/ 302 h 302"/>
                  <a:gd name="T4" fmla="*/ 16 w 16"/>
                  <a:gd name="T5" fmla="*/ 0 h 302"/>
                  <a:gd name="T6" fmla="*/ 0 w 16"/>
                  <a:gd name="T7" fmla="*/ 0 h 302"/>
                  <a:gd name="T8" fmla="*/ 0 w 16"/>
                  <a:gd name="T9" fmla="*/ 302 h 302"/>
                  <a:gd name="T10" fmla="*/ 8 w 16"/>
                  <a:gd name="T11" fmla="*/ 302 h 30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6" h="302">
                    <a:moveTo>
                      <a:pt x="8" y="302"/>
                    </a:moveTo>
                    <a:lnTo>
                      <a:pt x="16" y="302"/>
                    </a:lnTo>
                    <a:lnTo>
                      <a:pt x="16" y="0"/>
                    </a:lnTo>
                    <a:lnTo>
                      <a:pt x="0" y="0"/>
                    </a:lnTo>
                    <a:lnTo>
                      <a:pt x="0" y="302"/>
                    </a:lnTo>
                    <a:lnTo>
                      <a:pt x="8" y="30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724" name="Freeform 258"/>
              <p:cNvSpPr>
                <a:spLocks/>
              </p:cNvSpPr>
              <p:nvPr/>
            </p:nvSpPr>
            <p:spPr bwMode="auto">
              <a:xfrm>
                <a:off x="4849" y="2236"/>
                <a:ext cx="103" cy="112"/>
              </a:xfrm>
              <a:custGeom>
                <a:avLst/>
                <a:gdLst>
                  <a:gd name="T0" fmla="*/ 59 w 103"/>
                  <a:gd name="T1" fmla="*/ 112 h 112"/>
                  <a:gd name="T2" fmla="*/ 76 w 103"/>
                  <a:gd name="T3" fmla="*/ 112 h 112"/>
                  <a:gd name="T4" fmla="*/ 89 w 103"/>
                  <a:gd name="T5" fmla="*/ 109 h 112"/>
                  <a:gd name="T6" fmla="*/ 99 w 103"/>
                  <a:gd name="T7" fmla="*/ 107 h 112"/>
                  <a:gd name="T8" fmla="*/ 102 w 103"/>
                  <a:gd name="T9" fmla="*/ 104 h 112"/>
                  <a:gd name="T10" fmla="*/ 103 w 103"/>
                  <a:gd name="T11" fmla="*/ 103 h 112"/>
                  <a:gd name="T12" fmla="*/ 103 w 103"/>
                  <a:gd name="T13" fmla="*/ 98 h 112"/>
                  <a:gd name="T14" fmla="*/ 100 w 103"/>
                  <a:gd name="T15" fmla="*/ 88 h 112"/>
                  <a:gd name="T16" fmla="*/ 97 w 103"/>
                  <a:gd name="T17" fmla="*/ 79 h 112"/>
                  <a:gd name="T18" fmla="*/ 95 w 103"/>
                  <a:gd name="T19" fmla="*/ 73 h 112"/>
                  <a:gd name="T20" fmla="*/ 95 w 103"/>
                  <a:gd name="T21" fmla="*/ 68 h 112"/>
                  <a:gd name="T22" fmla="*/ 94 w 103"/>
                  <a:gd name="T23" fmla="*/ 66 h 112"/>
                  <a:gd name="T24" fmla="*/ 92 w 103"/>
                  <a:gd name="T25" fmla="*/ 60 h 112"/>
                  <a:gd name="T26" fmla="*/ 91 w 103"/>
                  <a:gd name="T27" fmla="*/ 50 h 112"/>
                  <a:gd name="T28" fmla="*/ 91 w 103"/>
                  <a:gd name="T29" fmla="*/ 42 h 112"/>
                  <a:gd name="T30" fmla="*/ 91 w 103"/>
                  <a:gd name="T31" fmla="*/ 41 h 112"/>
                  <a:gd name="T32" fmla="*/ 89 w 103"/>
                  <a:gd name="T33" fmla="*/ 33 h 112"/>
                  <a:gd name="T34" fmla="*/ 89 w 103"/>
                  <a:gd name="T35" fmla="*/ 22 h 112"/>
                  <a:gd name="T36" fmla="*/ 87 w 103"/>
                  <a:gd name="T37" fmla="*/ 9 h 112"/>
                  <a:gd name="T38" fmla="*/ 75 w 103"/>
                  <a:gd name="T39" fmla="*/ 1 h 112"/>
                  <a:gd name="T40" fmla="*/ 59 w 103"/>
                  <a:gd name="T41" fmla="*/ 0 h 112"/>
                  <a:gd name="T42" fmla="*/ 45 w 103"/>
                  <a:gd name="T43" fmla="*/ 3 h 112"/>
                  <a:gd name="T44" fmla="*/ 38 w 103"/>
                  <a:gd name="T45" fmla="*/ 14 h 112"/>
                  <a:gd name="T46" fmla="*/ 34 w 103"/>
                  <a:gd name="T47" fmla="*/ 25 h 112"/>
                  <a:gd name="T48" fmla="*/ 30 w 103"/>
                  <a:gd name="T49" fmla="*/ 31 h 112"/>
                  <a:gd name="T50" fmla="*/ 30 w 103"/>
                  <a:gd name="T51" fmla="*/ 33 h 112"/>
                  <a:gd name="T52" fmla="*/ 27 w 103"/>
                  <a:gd name="T53" fmla="*/ 39 h 112"/>
                  <a:gd name="T54" fmla="*/ 23 w 103"/>
                  <a:gd name="T55" fmla="*/ 49 h 112"/>
                  <a:gd name="T56" fmla="*/ 19 w 103"/>
                  <a:gd name="T57" fmla="*/ 54 h 112"/>
                  <a:gd name="T58" fmla="*/ 19 w 103"/>
                  <a:gd name="T59" fmla="*/ 55 h 112"/>
                  <a:gd name="T60" fmla="*/ 16 w 103"/>
                  <a:gd name="T61" fmla="*/ 58 h 112"/>
                  <a:gd name="T62" fmla="*/ 11 w 103"/>
                  <a:gd name="T63" fmla="*/ 63 h 112"/>
                  <a:gd name="T64" fmla="*/ 5 w 103"/>
                  <a:gd name="T65" fmla="*/ 73 h 112"/>
                  <a:gd name="T66" fmla="*/ 0 w 103"/>
                  <a:gd name="T67" fmla="*/ 82 h 112"/>
                  <a:gd name="T68" fmla="*/ 0 w 103"/>
                  <a:gd name="T69" fmla="*/ 87 h 112"/>
                  <a:gd name="T70" fmla="*/ 0 w 103"/>
                  <a:gd name="T71" fmla="*/ 88 h 112"/>
                  <a:gd name="T72" fmla="*/ 7 w 103"/>
                  <a:gd name="T73" fmla="*/ 93 h 112"/>
                  <a:gd name="T74" fmla="*/ 29 w 103"/>
                  <a:gd name="T75" fmla="*/ 106 h 112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0" t="0" r="r" b="b"/>
                <a:pathLst>
                  <a:path w="103" h="112">
                    <a:moveTo>
                      <a:pt x="48" y="110"/>
                    </a:moveTo>
                    <a:lnTo>
                      <a:pt x="59" y="112"/>
                    </a:lnTo>
                    <a:lnTo>
                      <a:pt x="68" y="112"/>
                    </a:lnTo>
                    <a:lnTo>
                      <a:pt x="76" y="112"/>
                    </a:lnTo>
                    <a:lnTo>
                      <a:pt x="84" y="110"/>
                    </a:lnTo>
                    <a:lnTo>
                      <a:pt x="89" y="109"/>
                    </a:lnTo>
                    <a:lnTo>
                      <a:pt x="94" y="107"/>
                    </a:lnTo>
                    <a:lnTo>
                      <a:pt x="99" y="107"/>
                    </a:lnTo>
                    <a:lnTo>
                      <a:pt x="100" y="106"/>
                    </a:lnTo>
                    <a:lnTo>
                      <a:pt x="102" y="104"/>
                    </a:lnTo>
                    <a:lnTo>
                      <a:pt x="102" y="103"/>
                    </a:lnTo>
                    <a:lnTo>
                      <a:pt x="103" y="103"/>
                    </a:lnTo>
                    <a:lnTo>
                      <a:pt x="103" y="101"/>
                    </a:lnTo>
                    <a:lnTo>
                      <a:pt x="103" y="98"/>
                    </a:lnTo>
                    <a:lnTo>
                      <a:pt x="103" y="93"/>
                    </a:lnTo>
                    <a:lnTo>
                      <a:pt x="100" y="88"/>
                    </a:lnTo>
                    <a:lnTo>
                      <a:pt x="99" y="82"/>
                    </a:lnTo>
                    <a:lnTo>
                      <a:pt x="97" y="79"/>
                    </a:lnTo>
                    <a:lnTo>
                      <a:pt x="97" y="76"/>
                    </a:lnTo>
                    <a:lnTo>
                      <a:pt x="95" y="73"/>
                    </a:lnTo>
                    <a:lnTo>
                      <a:pt x="95" y="69"/>
                    </a:lnTo>
                    <a:lnTo>
                      <a:pt x="95" y="68"/>
                    </a:lnTo>
                    <a:lnTo>
                      <a:pt x="94" y="66"/>
                    </a:lnTo>
                    <a:lnTo>
                      <a:pt x="92" y="60"/>
                    </a:lnTo>
                    <a:lnTo>
                      <a:pt x="92" y="55"/>
                    </a:lnTo>
                    <a:lnTo>
                      <a:pt x="91" y="50"/>
                    </a:lnTo>
                    <a:lnTo>
                      <a:pt x="91" y="44"/>
                    </a:lnTo>
                    <a:lnTo>
                      <a:pt x="91" y="42"/>
                    </a:lnTo>
                    <a:lnTo>
                      <a:pt x="91" y="41"/>
                    </a:lnTo>
                    <a:lnTo>
                      <a:pt x="89" y="33"/>
                    </a:lnTo>
                    <a:lnTo>
                      <a:pt x="89" y="27"/>
                    </a:lnTo>
                    <a:lnTo>
                      <a:pt x="89" y="22"/>
                    </a:lnTo>
                    <a:lnTo>
                      <a:pt x="89" y="17"/>
                    </a:lnTo>
                    <a:lnTo>
                      <a:pt x="87" y="9"/>
                    </a:lnTo>
                    <a:lnTo>
                      <a:pt x="83" y="5"/>
                    </a:lnTo>
                    <a:lnTo>
                      <a:pt x="75" y="1"/>
                    </a:lnTo>
                    <a:lnTo>
                      <a:pt x="67" y="0"/>
                    </a:lnTo>
                    <a:lnTo>
                      <a:pt x="59" y="0"/>
                    </a:lnTo>
                    <a:lnTo>
                      <a:pt x="51" y="0"/>
                    </a:lnTo>
                    <a:lnTo>
                      <a:pt x="45" y="3"/>
                    </a:lnTo>
                    <a:lnTo>
                      <a:pt x="40" y="9"/>
                    </a:lnTo>
                    <a:lnTo>
                      <a:pt x="38" y="14"/>
                    </a:lnTo>
                    <a:lnTo>
                      <a:pt x="37" y="19"/>
                    </a:lnTo>
                    <a:lnTo>
                      <a:pt x="34" y="25"/>
                    </a:lnTo>
                    <a:lnTo>
                      <a:pt x="30" y="31"/>
                    </a:lnTo>
                    <a:lnTo>
                      <a:pt x="30" y="33"/>
                    </a:lnTo>
                    <a:lnTo>
                      <a:pt x="30" y="35"/>
                    </a:lnTo>
                    <a:lnTo>
                      <a:pt x="27" y="39"/>
                    </a:lnTo>
                    <a:lnTo>
                      <a:pt x="26" y="44"/>
                    </a:lnTo>
                    <a:lnTo>
                      <a:pt x="23" y="49"/>
                    </a:lnTo>
                    <a:lnTo>
                      <a:pt x="19" y="54"/>
                    </a:lnTo>
                    <a:lnTo>
                      <a:pt x="19" y="55"/>
                    </a:lnTo>
                    <a:lnTo>
                      <a:pt x="18" y="55"/>
                    </a:lnTo>
                    <a:lnTo>
                      <a:pt x="16" y="58"/>
                    </a:lnTo>
                    <a:lnTo>
                      <a:pt x="15" y="61"/>
                    </a:lnTo>
                    <a:lnTo>
                      <a:pt x="11" y="63"/>
                    </a:lnTo>
                    <a:lnTo>
                      <a:pt x="10" y="66"/>
                    </a:lnTo>
                    <a:lnTo>
                      <a:pt x="5" y="73"/>
                    </a:lnTo>
                    <a:lnTo>
                      <a:pt x="2" y="77"/>
                    </a:lnTo>
                    <a:lnTo>
                      <a:pt x="0" y="82"/>
                    </a:lnTo>
                    <a:lnTo>
                      <a:pt x="0" y="85"/>
                    </a:lnTo>
                    <a:lnTo>
                      <a:pt x="0" y="87"/>
                    </a:lnTo>
                    <a:lnTo>
                      <a:pt x="0" y="88"/>
                    </a:lnTo>
                    <a:lnTo>
                      <a:pt x="2" y="88"/>
                    </a:lnTo>
                    <a:lnTo>
                      <a:pt x="7" y="93"/>
                    </a:lnTo>
                    <a:lnTo>
                      <a:pt x="15" y="99"/>
                    </a:lnTo>
                    <a:lnTo>
                      <a:pt x="29" y="106"/>
                    </a:lnTo>
                    <a:lnTo>
                      <a:pt x="48" y="1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725" name="Freeform 259"/>
              <p:cNvSpPr>
                <a:spLocks/>
              </p:cNvSpPr>
              <p:nvPr/>
            </p:nvSpPr>
            <p:spPr bwMode="auto">
              <a:xfrm>
                <a:off x="4849" y="2315"/>
                <a:ext cx="103" cy="28"/>
              </a:xfrm>
              <a:custGeom>
                <a:avLst/>
                <a:gdLst>
                  <a:gd name="T0" fmla="*/ 40 w 103"/>
                  <a:gd name="T1" fmla="*/ 3 h 28"/>
                  <a:gd name="T2" fmla="*/ 49 w 103"/>
                  <a:gd name="T3" fmla="*/ 5 h 28"/>
                  <a:gd name="T4" fmla="*/ 59 w 103"/>
                  <a:gd name="T5" fmla="*/ 6 h 28"/>
                  <a:gd name="T6" fmla="*/ 67 w 103"/>
                  <a:gd name="T7" fmla="*/ 8 h 28"/>
                  <a:gd name="T8" fmla="*/ 75 w 103"/>
                  <a:gd name="T9" fmla="*/ 11 h 28"/>
                  <a:gd name="T10" fmla="*/ 83 w 103"/>
                  <a:gd name="T11" fmla="*/ 14 h 28"/>
                  <a:gd name="T12" fmla="*/ 89 w 103"/>
                  <a:gd name="T13" fmla="*/ 17 h 28"/>
                  <a:gd name="T14" fmla="*/ 95 w 103"/>
                  <a:gd name="T15" fmla="*/ 22 h 28"/>
                  <a:gd name="T16" fmla="*/ 100 w 103"/>
                  <a:gd name="T17" fmla="*/ 27 h 28"/>
                  <a:gd name="T18" fmla="*/ 102 w 103"/>
                  <a:gd name="T19" fmla="*/ 25 h 28"/>
                  <a:gd name="T20" fmla="*/ 102 w 103"/>
                  <a:gd name="T21" fmla="*/ 24 h 28"/>
                  <a:gd name="T22" fmla="*/ 103 w 103"/>
                  <a:gd name="T23" fmla="*/ 24 h 28"/>
                  <a:gd name="T24" fmla="*/ 103 w 103"/>
                  <a:gd name="T25" fmla="*/ 22 h 28"/>
                  <a:gd name="T26" fmla="*/ 94 w 103"/>
                  <a:gd name="T27" fmla="*/ 14 h 28"/>
                  <a:gd name="T28" fmla="*/ 81 w 103"/>
                  <a:gd name="T29" fmla="*/ 9 h 28"/>
                  <a:gd name="T30" fmla="*/ 68 w 103"/>
                  <a:gd name="T31" fmla="*/ 5 h 28"/>
                  <a:gd name="T32" fmla="*/ 53 w 103"/>
                  <a:gd name="T33" fmla="*/ 1 h 28"/>
                  <a:gd name="T34" fmla="*/ 38 w 103"/>
                  <a:gd name="T35" fmla="*/ 0 h 28"/>
                  <a:gd name="T36" fmla="*/ 24 w 103"/>
                  <a:gd name="T37" fmla="*/ 0 h 28"/>
                  <a:gd name="T38" fmla="*/ 11 w 103"/>
                  <a:gd name="T39" fmla="*/ 1 h 28"/>
                  <a:gd name="T40" fmla="*/ 0 w 103"/>
                  <a:gd name="T41" fmla="*/ 6 h 28"/>
                  <a:gd name="T42" fmla="*/ 0 w 103"/>
                  <a:gd name="T43" fmla="*/ 8 h 28"/>
                  <a:gd name="T44" fmla="*/ 0 w 103"/>
                  <a:gd name="T45" fmla="*/ 8 h 28"/>
                  <a:gd name="T46" fmla="*/ 0 w 103"/>
                  <a:gd name="T47" fmla="*/ 9 h 28"/>
                  <a:gd name="T48" fmla="*/ 2 w 103"/>
                  <a:gd name="T49" fmla="*/ 9 h 28"/>
                  <a:gd name="T50" fmla="*/ 10 w 103"/>
                  <a:gd name="T51" fmla="*/ 6 h 28"/>
                  <a:gd name="T52" fmla="*/ 18 w 103"/>
                  <a:gd name="T53" fmla="*/ 5 h 28"/>
                  <a:gd name="T54" fmla="*/ 27 w 103"/>
                  <a:gd name="T55" fmla="*/ 3 h 28"/>
                  <a:gd name="T56" fmla="*/ 37 w 103"/>
                  <a:gd name="T57" fmla="*/ 3 h 28"/>
                  <a:gd name="T58" fmla="*/ 35 w 103"/>
                  <a:gd name="T59" fmla="*/ 5 h 28"/>
                  <a:gd name="T60" fmla="*/ 35 w 103"/>
                  <a:gd name="T61" fmla="*/ 6 h 28"/>
                  <a:gd name="T62" fmla="*/ 35 w 103"/>
                  <a:gd name="T63" fmla="*/ 8 h 28"/>
                  <a:gd name="T64" fmla="*/ 34 w 103"/>
                  <a:gd name="T65" fmla="*/ 9 h 28"/>
                  <a:gd name="T66" fmla="*/ 30 w 103"/>
                  <a:gd name="T67" fmla="*/ 9 h 28"/>
                  <a:gd name="T68" fmla="*/ 27 w 103"/>
                  <a:gd name="T69" fmla="*/ 11 h 28"/>
                  <a:gd name="T70" fmla="*/ 26 w 103"/>
                  <a:gd name="T71" fmla="*/ 14 h 28"/>
                  <a:gd name="T72" fmla="*/ 24 w 103"/>
                  <a:gd name="T73" fmla="*/ 16 h 28"/>
                  <a:gd name="T74" fmla="*/ 24 w 103"/>
                  <a:gd name="T75" fmla="*/ 17 h 28"/>
                  <a:gd name="T76" fmla="*/ 24 w 103"/>
                  <a:gd name="T77" fmla="*/ 20 h 28"/>
                  <a:gd name="T78" fmla="*/ 24 w 103"/>
                  <a:gd name="T79" fmla="*/ 24 h 28"/>
                  <a:gd name="T80" fmla="*/ 26 w 103"/>
                  <a:gd name="T81" fmla="*/ 27 h 28"/>
                  <a:gd name="T82" fmla="*/ 27 w 103"/>
                  <a:gd name="T83" fmla="*/ 27 h 28"/>
                  <a:gd name="T84" fmla="*/ 27 w 103"/>
                  <a:gd name="T85" fmla="*/ 27 h 28"/>
                  <a:gd name="T86" fmla="*/ 27 w 103"/>
                  <a:gd name="T87" fmla="*/ 27 h 28"/>
                  <a:gd name="T88" fmla="*/ 29 w 103"/>
                  <a:gd name="T89" fmla="*/ 27 h 28"/>
                  <a:gd name="T90" fmla="*/ 29 w 103"/>
                  <a:gd name="T91" fmla="*/ 28 h 28"/>
                  <a:gd name="T92" fmla="*/ 30 w 103"/>
                  <a:gd name="T93" fmla="*/ 28 h 28"/>
                  <a:gd name="T94" fmla="*/ 30 w 103"/>
                  <a:gd name="T95" fmla="*/ 28 h 28"/>
                  <a:gd name="T96" fmla="*/ 32 w 103"/>
                  <a:gd name="T97" fmla="*/ 28 h 28"/>
                  <a:gd name="T98" fmla="*/ 35 w 103"/>
                  <a:gd name="T99" fmla="*/ 28 h 28"/>
                  <a:gd name="T100" fmla="*/ 38 w 103"/>
                  <a:gd name="T101" fmla="*/ 25 h 28"/>
                  <a:gd name="T102" fmla="*/ 40 w 103"/>
                  <a:gd name="T103" fmla="*/ 24 h 28"/>
                  <a:gd name="T104" fmla="*/ 40 w 103"/>
                  <a:gd name="T105" fmla="*/ 22 h 28"/>
                  <a:gd name="T106" fmla="*/ 42 w 103"/>
                  <a:gd name="T107" fmla="*/ 19 h 28"/>
                  <a:gd name="T108" fmla="*/ 42 w 103"/>
                  <a:gd name="T109" fmla="*/ 16 h 28"/>
                  <a:gd name="T110" fmla="*/ 40 w 103"/>
                  <a:gd name="T111" fmla="*/ 12 h 28"/>
                  <a:gd name="T112" fmla="*/ 37 w 103"/>
                  <a:gd name="T113" fmla="*/ 11 h 28"/>
                  <a:gd name="T114" fmla="*/ 38 w 103"/>
                  <a:gd name="T115" fmla="*/ 9 h 28"/>
                  <a:gd name="T116" fmla="*/ 38 w 103"/>
                  <a:gd name="T117" fmla="*/ 6 h 28"/>
                  <a:gd name="T118" fmla="*/ 38 w 103"/>
                  <a:gd name="T119" fmla="*/ 5 h 28"/>
                  <a:gd name="T120" fmla="*/ 40 w 103"/>
                  <a:gd name="T121" fmla="*/ 3 h 28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0" t="0" r="r" b="b"/>
                <a:pathLst>
                  <a:path w="103" h="28">
                    <a:moveTo>
                      <a:pt x="40" y="3"/>
                    </a:moveTo>
                    <a:lnTo>
                      <a:pt x="49" y="5"/>
                    </a:lnTo>
                    <a:lnTo>
                      <a:pt x="59" y="6"/>
                    </a:lnTo>
                    <a:lnTo>
                      <a:pt x="67" y="8"/>
                    </a:lnTo>
                    <a:lnTo>
                      <a:pt x="75" y="11"/>
                    </a:lnTo>
                    <a:lnTo>
                      <a:pt x="83" y="14"/>
                    </a:lnTo>
                    <a:lnTo>
                      <a:pt x="89" y="17"/>
                    </a:lnTo>
                    <a:lnTo>
                      <a:pt x="95" y="22"/>
                    </a:lnTo>
                    <a:lnTo>
                      <a:pt x="100" y="27"/>
                    </a:lnTo>
                    <a:lnTo>
                      <a:pt x="102" y="25"/>
                    </a:lnTo>
                    <a:lnTo>
                      <a:pt x="102" y="24"/>
                    </a:lnTo>
                    <a:lnTo>
                      <a:pt x="103" y="24"/>
                    </a:lnTo>
                    <a:lnTo>
                      <a:pt x="103" y="22"/>
                    </a:lnTo>
                    <a:lnTo>
                      <a:pt x="94" y="14"/>
                    </a:lnTo>
                    <a:lnTo>
                      <a:pt x="81" y="9"/>
                    </a:lnTo>
                    <a:lnTo>
                      <a:pt x="68" y="5"/>
                    </a:lnTo>
                    <a:lnTo>
                      <a:pt x="53" y="1"/>
                    </a:lnTo>
                    <a:lnTo>
                      <a:pt x="38" y="0"/>
                    </a:lnTo>
                    <a:lnTo>
                      <a:pt x="24" y="0"/>
                    </a:lnTo>
                    <a:lnTo>
                      <a:pt x="11" y="1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9"/>
                    </a:lnTo>
                    <a:lnTo>
                      <a:pt x="2" y="9"/>
                    </a:lnTo>
                    <a:lnTo>
                      <a:pt x="10" y="6"/>
                    </a:lnTo>
                    <a:lnTo>
                      <a:pt x="18" y="5"/>
                    </a:lnTo>
                    <a:lnTo>
                      <a:pt x="27" y="3"/>
                    </a:lnTo>
                    <a:lnTo>
                      <a:pt x="37" y="3"/>
                    </a:lnTo>
                    <a:lnTo>
                      <a:pt x="35" y="5"/>
                    </a:lnTo>
                    <a:lnTo>
                      <a:pt x="35" y="6"/>
                    </a:lnTo>
                    <a:lnTo>
                      <a:pt x="35" y="8"/>
                    </a:lnTo>
                    <a:lnTo>
                      <a:pt x="34" y="9"/>
                    </a:lnTo>
                    <a:lnTo>
                      <a:pt x="30" y="9"/>
                    </a:lnTo>
                    <a:lnTo>
                      <a:pt x="27" y="11"/>
                    </a:lnTo>
                    <a:lnTo>
                      <a:pt x="26" y="14"/>
                    </a:lnTo>
                    <a:lnTo>
                      <a:pt x="24" y="16"/>
                    </a:lnTo>
                    <a:lnTo>
                      <a:pt x="24" y="17"/>
                    </a:lnTo>
                    <a:lnTo>
                      <a:pt x="24" y="20"/>
                    </a:lnTo>
                    <a:lnTo>
                      <a:pt x="24" y="24"/>
                    </a:lnTo>
                    <a:lnTo>
                      <a:pt x="26" y="27"/>
                    </a:lnTo>
                    <a:lnTo>
                      <a:pt x="27" y="27"/>
                    </a:lnTo>
                    <a:lnTo>
                      <a:pt x="29" y="27"/>
                    </a:lnTo>
                    <a:lnTo>
                      <a:pt x="29" y="28"/>
                    </a:lnTo>
                    <a:lnTo>
                      <a:pt x="30" y="28"/>
                    </a:lnTo>
                    <a:lnTo>
                      <a:pt x="32" y="28"/>
                    </a:lnTo>
                    <a:lnTo>
                      <a:pt x="35" y="28"/>
                    </a:lnTo>
                    <a:lnTo>
                      <a:pt x="38" y="25"/>
                    </a:lnTo>
                    <a:lnTo>
                      <a:pt x="40" y="24"/>
                    </a:lnTo>
                    <a:lnTo>
                      <a:pt x="40" y="22"/>
                    </a:lnTo>
                    <a:lnTo>
                      <a:pt x="42" y="19"/>
                    </a:lnTo>
                    <a:lnTo>
                      <a:pt x="42" y="16"/>
                    </a:lnTo>
                    <a:lnTo>
                      <a:pt x="40" y="12"/>
                    </a:lnTo>
                    <a:lnTo>
                      <a:pt x="37" y="11"/>
                    </a:lnTo>
                    <a:lnTo>
                      <a:pt x="38" y="9"/>
                    </a:lnTo>
                    <a:lnTo>
                      <a:pt x="38" y="6"/>
                    </a:lnTo>
                    <a:lnTo>
                      <a:pt x="38" y="5"/>
                    </a:lnTo>
                    <a:lnTo>
                      <a:pt x="40" y="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726" name="Freeform 260"/>
              <p:cNvSpPr>
                <a:spLocks/>
              </p:cNvSpPr>
              <p:nvPr/>
            </p:nvSpPr>
            <p:spPr bwMode="auto">
              <a:xfrm>
                <a:off x="4875" y="2342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1 w 6"/>
                  <a:gd name="T3" fmla="*/ 0 h 6"/>
                  <a:gd name="T4" fmla="*/ 1 w 6"/>
                  <a:gd name="T5" fmla="*/ 0 h 6"/>
                  <a:gd name="T6" fmla="*/ 1 w 6"/>
                  <a:gd name="T7" fmla="*/ 0 h 6"/>
                  <a:gd name="T8" fmla="*/ 3 w 6"/>
                  <a:gd name="T9" fmla="*/ 0 h 6"/>
                  <a:gd name="T10" fmla="*/ 3 w 6"/>
                  <a:gd name="T11" fmla="*/ 1 h 6"/>
                  <a:gd name="T12" fmla="*/ 4 w 6"/>
                  <a:gd name="T13" fmla="*/ 1 h 6"/>
                  <a:gd name="T14" fmla="*/ 4 w 6"/>
                  <a:gd name="T15" fmla="*/ 1 h 6"/>
                  <a:gd name="T16" fmla="*/ 6 w 6"/>
                  <a:gd name="T17" fmla="*/ 1 h 6"/>
                  <a:gd name="T18" fmla="*/ 6 w 6"/>
                  <a:gd name="T19" fmla="*/ 3 h 6"/>
                  <a:gd name="T20" fmla="*/ 6 w 6"/>
                  <a:gd name="T21" fmla="*/ 3 h 6"/>
                  <a:gd name="T22" fmla="*/ 4 w 6"/>
                  <a:gd name="T23" fmla="*/ 4 h 6"/>
                  <a:gd name="T24" fmla="*/ 3 w 6"/>
                  <a:gd name="T25" fmla="*/ 6 h 6"/>
                  <a:gd name="T26" fmla="*/ 1 w 6"/>
                  <a:gd name="T27" fmla="*/ 6 h 6"/>
                  <a:gd name="T28" fmla="*/ 0 w 6"/>
                  <a:gd name="T29" fmla="*/ 6 h 6"/>
                  <a:gd name="T30" fmla="*/ 0 w 6"/>
                  <a:gd name="T31" fmla="*/ 4 h 6"/>
                  <a:gd name="T32" fmla="*/ 0 w 6"/>
                  <a:gd name="T33" fmla="*/ 4 h 6"/>
                  <a:gd name="T34" fmla="*/ 0 w 6"/>
                  <a:gd name="T35" fmla="*/ 3 h 6"/>
                  <a:gd name="T36" fmla="*/ 0 w 6"/>
                  <a:gd name="T37" fmla="*/ 1 h 6"/>
                  <a:gd name="T38" fmla="*/ 0 w 6"/>
                  <a:gd name="T39" fmla="*/ 0 h 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1" y="0"/>
                    </a:lnTo>
                    <a:lnTo>
                      <a:pt x="3" y="0"/>
                    </a:lnTo>
                    <a:lnTo>
                      <a:pt x="3" y="1"/>
                    </a:lnTo>
                    <a:lnTo>
                      <a:pt x="4" y="1"/>
                    </a:lnTo>
                    <a:lnTo>
                      <a:pt x="6" y="1"/>
                    </a:lnTo>
                    <a:lnTo>
                      <a:pt x="6" y="3"/>
                    </a:lnTo>
                    <a:lnTo>
                      <a:pt x="4" y="4"/>
                    </a:lnTo>
                    <a:lnTo>
                      <a:pt x="3" y="6"/>
                    </a:lnTo>
                    <a:lnTo>
                      <a:pt x="1" y="6"/>
                    </a:lnTo>
                    <a:lnTo>
                      <a:pt x="0" y="6"/>
                    </a:lnTo>
                    <a:lnTo>
                      <a:pt x="0" y="4"/>
                    </a:lnTo>
                    <a:lnTo>
                      <a:pt x="0" y="3"/>
                    </a:lnTo>
                    <a:lnTo>
                      <a:pt x="0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A111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727" name="Freeform 261"/>
              <p:cNvSpPr>
                <a:spLocks/>
              </p:cNvSpPr>
              <p:nvPr/>
            </p:nvSpPr>
            <p:spPr bwMode="auto">
              <a:xfrm>
                <a:off x="4998" y="2818"/>
                <a:ext cx="16" cy="15"/>
              </a:xfrm>
              <a:custGeom>
                <a:avLst/>
                <a:gdLst>
                  <a:gd name="T0" fmla="*/ 0 w 16"/>
                  <a:gd name="T1" fmla="*/ 0 h 15"/>
                  <a:gd name="T2" fmla="*/ 0 w 16"/>
                  <a:gd name="T3" fmla="*/ 0 h 15"/>
                  <a:gd name="T4" fmla="*/ 0 w 16"/>
                  <a:gd name="T5" fmla="*/ 9 h 15"/>
                  <a:gd name="T6" fmla="*/ 0 w 16"/>
                  <a:gd name="T7" fmla="*/ 14 h 15"/>
                  <a:gd name="T8" fmla="*/ 0 w 16"/>
                  <a:gd name="T9" fmla="*/ 15 h 15"/>
                  <a:gd name="T10" fmla="*/ 8 w 16"/>
                  <a:gd name="T11" fmla="*/ 15 h 15"/>
                  <a:gd name="T12" fmla="*/ 8 w 16"/>
                  <a:gd name="T13" fmla="*/ 15 h 15"/>
                  <a:gd name="T14" fmla="*/ 16 w 16"/>
                  <a:gd name="T15" fmla="*/ 15 h 15"/>
                  <a:gd name="T16" fmla="*/ 16 w 16"/>
                  <a:gd name="T17" fmla="*/ 14 h 15"/>
                  <a:gd name="T18" fmla="*/ 16 w 16"/>
                  <a:gd name="T19" fmla="*/ 9 h 15"/>
                  <a:gd name="T20" fmla="*/ 16 w 16"/>
                  <a:gd name="T21" fmla="*/ 0 h 15"/>
                  <a:gd name="T22" fmla="*/ 16 w 16"/>
                  <a:gd name="T23" fmla="*/ 0 h 15"/>
                  <a:gd name="T24" fmla="*/ 0 w 16"/>
                  <a:gd name="T25" fmla="*/ 0 h 1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16" h="15">
                    <a:moveTo>
                      <a:pt x="0" y="0"/>
                    </a:moveTo>
                    <a:lnTo>
                      <a:pt x="0" y="0"/>
                    </a:lnTo>
                    <a:lnTo>
                      <a:pt x="0" y="9"/>
                    </a:lnTo>
                    <a:lnTo>
                      <a:pt x="0" y="14"/>
                    </a:lnTo>
                    <a:lnTo>
                      <a:pt x="0" y="15"/>
                    </a:lnTo>
                    <a:lnTo>
                      <a:pt x="8" y="15"/>
                    </a:lnTo>
                    <a:lnTo>
                      <a:pt x="16" y="15"/>
                    </a:lnTo>
                    <a:lnTo>
                      <a:pt x="16" y="14"/>
                    </a:lnTo>
                    <a:lnTo>
                      <a:pt x="16" y="9"/>
                    </a:lnTo>
                    <a:lnTo>
                      <a:pt x="1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728" name="Freeform 262"/>
              <p:cNvSpPr>
                <a:spLocks/>
              </p:cNvSpPr>
              <p:nvPr/>
            </p:nvSpPr>
            <p:spPr bwMode="auto">
              <a:xfrm>
                <a:off x="4803" y="2724"/>
                <a:ext cx="211" cy="94"/>
              </a:xfrm>
              <a:custGeom>
                <a:avLst/>
                <a:gdLst>
                  <a:gd name="T0" fmla="*/ 16 w 211"/>
                  <a:gd name="T1" fmla="*/ 94 h 94"/>
                  <a:gd name="T2" fmla="*/ 16 w 211"/>
                  <a:gd name="T3" fmla="*/ 94 h 94"/>
                  <a:gd name="T4" fmla="*/ 23 w 211"/>
                  <a:gd name="T5" fmla="*/ 59 h 94"/>
                  <a:gd name="T6" fmla="*/ 43 w 211"/>
                  <a:gd name="T7" fmla="*/ 35 h 94"/>
                  <a:gd name="T8" fmla="*/ 72 w 211"/>
                  <a:gd name="T9" fmla="*/ 21 h 94"/>
                  <a:gd name="T10" fmla="*/ 107 w 211"/>
                  <a:gd name="T11" fmla="*/ 16 h 94"/>
                  <a:gd name="T12" fmla="*/ 140 w 211"/>
                  <a:gd name="T13" fmla="*/ 21 h 94"/>
                  <a:gd name="T14" fmla="*/ 168 w 211"/>
                  <a:gd name="T15" fmla="*/ 37 h 94"/>
                  <a:gd name="T16" fmla="*/ 189 w 211"/>
                  <a:gd name="T17" fmla="*/ 60 h 94"/>
                  <a:gd name="T18" fmla="*/ 195 w 211"/>
                  <a:gd name="T19" fmla="*/ 94 h 94"/>
                  <a:gd name="T20" fmla="*/ 211 w 211"/>
                  <a:gd name="T21" fmla="*/ 94 h 94"/>
                  <a:gd name="T22" fmla="*/ 202 w 211"/>
                  <a:gd name="T23" fmla="*/ 54 h 94"/>
                  <a:gd name="T24" fmla="*/ 178 w 211"/>
                  <a:gd name="T25" fmla="*/ 24 h 94"/>
                  <a:gd name="T26" fmla="*/ 143 w 211"/>
                  <a:gd name="T27" fmla="*/ 5 h 94"/>
                  <a:gd name="T28" fmla="*/ 107 w 211"/>
                  <a:gd name="T29" fmla="*/ 0 h 94"/>
                  <a:gd name="T30" fmla="*/ 69 w 211"/>
                  <a:gd name="T31" fmla="*/ 5 h 94"/>
                  <a:gd name="T32" fmla="*/ 34 w 211"/>
                  <a:gd name="T33" fmla="*/ 23 h 94"/>
                  <a:gd name="T34" fmla="*/ 10 w 211"/>
                  <a:gd name="T35" fmla="*/ 53 h 94"/>
                  <a:gd name="T36" fmla="*/ 0 w 211"/>
                  <a:gd name="T37" fmla="*/ 94 h 94"/>
                  <a:gd name="T38" fmla="*/ 0 w 211"/>
                  <a:gd name="T39" fmla="*/ 94 h 94"/>
                  <a:gd name="T40" fmla="*/ 16 w 211"/>
                  <a:gd name="T41" fmla="*/ 94 h 94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211" h="94">
                    <a:moveTo>
                      <a:pt x="16" y="94"/>
                    </a:moveTo>
                    <a:lnTo>
                      <a:pt x="16" y="94"/>
                    </a:lnTo>
                    <a:lnTo>
                      <a:pt x="23" y="59"/>
                    </a:lnTo>
                    <a:lnTo>
                      <a:pt x="43" y="35"/>
                    </a:lnTo>
                    <a:lnTo>
                      <a:pt x="72" y="21"/>
                    </a:lnTo>
                    <a:lnTo>
                      <a:pt x="107" y="16"/>
                    </a:lnTo>
                    <a:lnTo>
                      <a:pt x="140" y="21"/>
                    </a:lnTo>
                    <a:lnTo>
                      <a:pt x="168" y="37"/>
                    </a:lnTo>
                    <a:lnTo>
                      <a:pt x="189" y="60"/>
                    </a:lnTo>
                    <a:lnTo>
                      <a:pt x="195" y="94"/>
                    </a:lnTo>
                    <a:lnTo>
                      <a:pt x="211" y="94"/>
                    </a:lnTo>
                    <a:lnTo>
                      <a:pt x="202" y="54"/>
                    </a:lnTo>
                    <a:lnTo>
                      <a:pt x="178" y="24"/>
                    </a:lnTo>
                    <a:lnTo>
                      <a:pt x="143" y="5"/>
                    </a:lnTo>
                    <a:lnTo>
                      <a:pt x="107" y="0"/>
                    </a:lnTo>
                    <a:lnTo>
                      <a:pt x="69" y="5"/>
                    </a:lnTo>
                    <a:lnTo>
                      <a:pt x="34" y="23"/>
                    </a:lnTo>
                    <a:lnTo>
                      <a:pt x="10" y="53"/>
                    </a:lnTo>
                    <a:lnTo>
                      <a:pt x="0" y="94"/>
                    </a:lnTo>
                    <a:lnTo>
                      <a:pt x="16" y="9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729" name="Freeform 263"/>
              <p:cNvSpPr>
                <a:spLocks/>
              </p:cNvSpPr>
              <p:nvPr/>
            </p:nvSpPr>
            <p:spPr bwMode="auto">
              <a:xfrm>
                <a:off x="4803" y="2818"/>
                <a:ext cx="16" cy="23"/>
              </a:xfrm>
              <a:custGeom>
                <a:avLst/>
                <a:gdLst>
                  <a:gd name="T0" fmla="*/ 8 w 16"/>
                  <a:gd name="T1" fmla="*/ 8 h 23"/>
                  <a:gd name="T2" fmla="*/ 8 w 16"/>
                  <a:gd name="T3" fmla="*/ 15 h 23"/>
                  <a:gd name="T4" fmla="*/ 16 w 16"/>
                  <a:gd name="T5" fmla="*/ 15 h 23"/>
                  <a:gd name="T6" fmla="*/ 16 w 16"/>
                  <a:gd name="T7" fmla="*/ 14 h 23"/>
                  <a:gd name="T8" fmla="*/ 16 w 16"/>
                  <a:gd name="T9" fmla="*/ 9 h 23"/>
                  <a:gd name="T10" fmla="*/ 16 w 16"/>
                  <a:gd name="T11" fmla="*/ 0 h 23"/>
                  <a:gd name="T12" fmla="*/ 0 w 16"/>
                  <a:gd name="T13" fmla="*/ 0 h 23"/>
                  <a:gd name="T14" fmla="*/ 0 w 16"/>
                  <a:gd name="T15" fmla="*/ 9 h 23"/>
                  <a:gd name="T16" fmla="*/ 0 w 16"/>
                  <a:gd name="T17" fmla="*/ 14 h 23"/>
                  <a:gd name="T18" fmla="*/ 0 w 16"/>
                  <a:gd name="T19" fmla="*/ 15 h 23"/>
                  <a:gd name="T20" fmla="*/ 8 w 16"/>
                  <a:gd name="T21" fmla="*/ 15 h 23"/>
                  <a:gd name="T22" fmla="*/ 8 w 16"/>
                  <a:gd name="T23" fmla="*/ 23 h 23"/>
                  <a:gd name="T24" fmla="*/ 0 w 16"/>
                  <a:gd name="T25" fmla="*/ 15 h 23"/>
                  <a:gd name="T26" fmla="*/ 0 w 16"/>
                  <a:gd name="T27" fmla="*/ 23 h 23"/>
                  <a:gd name="T28" fmla="*/ 8 w 16"/>
                  <a:gd name="T29" fmla="*/ 23 h 23"/>
                  <a:gd name="T30" fmla="*/ 8 w 16"/>
                  <a:gd name="T31" fmla="*/ 8 h 2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16" h="23">
                    <a:moveTo>
                      <a:pt x="8" y="8"/>
                    </a:moveTo>
                    <a:lnTo>
                      <a:pt x="8" y="15"/>
                    </a:lnTo>
                    <a:lnTo>
                      <a:pt x="16" y="15"/>
                    </a:lnTo>
                    <a:lnTo>
                      <a:pt x="16" y="14"/>
                    </a:lnTo>
                    <a:lnTo>
                      <a:pt x="16" y="9"/>
                    </a:lnTo>
                    <a:lnTo>
                      <a:pt x="16" y="0"/>
                    </a:lnTo>
                    <a:lnTo>
                      <a:pt x="0" y="0"/>
                    </a:lnTo>
                    <a:lnTo>
                      <a:pt x="0" y="9"/>
                    </a:lnTo>
                    <a:lnTo>
                      <a:pt x="0" y="14"/>
                    </a:lnTo>
                    <a:lnTo>
                      <a:pt x="0" y="15"/>
                    </a:lnTo>
                    <a:lnTo>
                      <a:pt x="8" y="15"/>
                    </a:lnTo>
                    <a:lnTo>
                      <a:pt x="8" y="23"/>
                    </a:lnTo>
                    <a:lnTo>
                      <a:pt x="0" y="15"/>
                    </a:lnTo>
                    <a:lnTo>
                      <a:pt x="0" y="23"/>
                    </a:lnTo>
                    <a:lnTo>
                      <a:pt x="8" y="23"/>
                    </a:lnTo>
                    <a:lnTo>
                      <a:pt x="8" y="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730" name="Freeform 264"/>
              <p:cNvSpPr>
                <a:spLocks/>
              </p:cNvSpPr>
              <p:nvPr/>
            </p:nvSpPr>
            <p:spPr bwMode="auto">
              <a:xfrm>
                <a:off x="4811" y="2826"/>
                <a:ext cx="203" cy="15"/>
              </a:xfrm>
              <a:custGeom>
                <a:avLst/>
                <a:gdLst>
                  <a:gd name="T0" fmla="*/ 187 w 203"/>
                  <a:gd name="T1" fmla="*/ 7 h 15"/>
                  <a:gd name="T2" fmla="*/ 195 w 203"/>
                  <a:gd name="T3" fmla="*/ 0 h 15"/>
                  <a:gd name="T4" fmla="*/ 0 w 203"/>
                  <a:gd name="T5" fmla="*/ 0 h 15"/>
                  <a:gd name="T6" fmla="*/ 0 w 203"/>
                  <a:gd name="T7" fmla="*/ 15 h 15"/>
                  <a:gd name="T8" fmla="*/ 195 w 203"/>
                  <a:gd name="T9" fmla="*/ 15 h 15"/>
                  <a:gd name="T10" fmla="*/ 203 w 203"/>
                  <a:gd name="T11" fmla="*/ 7 h 15"/>
                  <a:gd name="T12" fmla="*/ 195 w 203"/>
                  <a:gd name="T13" fmla="*/ 15 h 15"/>
                  <a:gd name="T14" fmla="*/ 203 w 203"/>
                  <a:gd name="T15" fmla="*/ 15 h 15"/>
                  <a:gd name="T16" fmla="*/ 203 w 203"/>
                  <a:gd name="T17" fmla="*/ 7 h 15"/>
                  <a:gd name="T18" fmla="*/ 187 w 203"/>
                  <a:gd name="T19" fmla="*/ 7 h 1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03" h="15">
                    <a:moveTo>
                      <a:pt x="187" y="7"/>
                    </a:moveTo>
                    <a:lnTo>
                      <a:pt x="195" y="0"/>
                    </a:lnTo>
                    <a:lnTo>
                      <a:pt x="0" y="0"/>
                    </a:lnTo>
                    <a:lnTo>
                      <a:pt x="0" y="15"/>
                    </a:lnTo>
                    <a:lnTo>
                      <a:pt x="195" y="15"/>
                    </a:lnTo>
                    <a:lnTo>
                      <a:pt x="203" y="7"/>
                    </a:lnTo>
                    <a:lnTo>
                      <a:pt x="195" y="15"/>
                    </a:lnTo>
                    <a:lnTo>
                      <a:pt x="203" y="15"/>
                    </a:lnTo>
                    <a:lnTo>
                      <a:pt x="203" y="7"/>
                    </a:lnTo>
                    <a:lnTo>
                      <a:pt x="187" y="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731" name="Freeform 265"/>
              <p:cNvSpPr>
                <a:spLocks/>
              </p:cNvSpPr>
              <p:nvPr/>
            </p:nvSpPr>
            <p:spPr bwMode="auto">
              <a:xfrm>
                <a:off x="4900" y="2732"/>
                <a:ext cx="16" cy="101"/>
              </a:xfrm>
              <a:custGeom>
                <a:avLst/>
                <a:gdLst>
                  <a:gd name="T0" fmla="*/ 8 w 16"/>
                  <a:gd name="T1" fmla="*/ 101 h 101"/>
                  <a:gd name="T2" fmla="*/ 16 w 16"/>
                  <a:gd name="T3" fmla="*/ 101 h 101"/>
                  <a:gd name="T4" fmla="*/ 16 w 16"/>
                  <a:gd name="T5" fmla="*/ 0 h 101"/>
                  <a:gd name="T6" fmla="*/ 0 w 16"/>
                  <a:gd name="T7" fmla="*/ 0 h 101"/>
                  <a:gd name="T8" fmla="*/ 0 w 16"/>
                  <a:gd name="T9" fmla="*/ 101 h 101"/>
                  <a:gd name="T10" fmla="*/ 8 w 16"/>
                  <a:gd name="T11" fmla="*/ 101 h 10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6" h="101">
                    <a:moveTo>
                      <a:pt x="8" y="101"/>
                    </a:moveTo>
                    <a:lnTo>
                      <a:pt x="16" y="101"/>
                    </a:lnTo>
                    <a:lnTo>
                      <a:pt x="16" y="0"/>
                    </a:lnTo>
                    <a:lnTo>
                      <a:pt x="0" y="0"/>
                    </a:lnTo>
                    <a:lnTo>
                      <a:pt x="0" y="101"/>
                    </a:lnTo>
                    <a:lnTo>
                      <a:pt x="8" y="10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732" name="Freeform 266"/>
              <p:cNvSpPr>
                <a:spLocks/>
              </p:cNvSpPr>
              <p:nvPr/>
            </p:nvSpPr>
            <p:spPr bwMode="auto">
              <a:xfrm>
                <a:off x="4903" y="2754"/>
                <a:ext cx="87" cy="84"/>
              </a:xfrm>
              <a:custGeom>
                <a:avLst/>
                <a:gdLst>
                  <a:gd name="T0" fmla="*/ 5 w 87"/>
                  <a:gd name="T1" fmla="*/ 79 h 84"/>
                  <a:gd name="T2" fmla="*/ 10 w 87"/>
                  <a:gd name="T3" fmla="*/ 84 h 84"/>
                  <a:gd name="T4" fmla="*/ 87 w 87"/>
                  <a:gd name="T5" fmla="*/ 10 h 84"/>
                  <a:gd name="T6" fmla="*/ 78 w 87"/>
                  <a:gd name="T7" fmla="*/ 0 h 84"/>
                  <a:gd name="T8" fmla="*/ 0 w 87"/>
                  <a:gd name="T9" fmla="*/ 75 h 84"/>
                  <a:gd name="T10" fmla="*/ 5 w 87"/>
                  <a:gd name="T11" fmla="*/ 79 h 8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87" h="84">
                    <a:moveTo>
                      <a:pt x="5" y="79"/>
                    </a:moveTo>
                    <a:lnTo>
                      <a:pt x="10" y="84"/>
                    </a:lnTo>
                    <a:lnTo>
                      <a:pt x="87" y="10"/>
                    </a:lnTo>
                    <a:lnTo>
                      <a:pt x="78" y="0"/>
                    </a:lnTo>
                    <a:lnTo>
                      <a:pt x="0" y="75"/>
                    </a:lnTo>
                    <a:lnTo>
                      <a:pt x="5" y="7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733" name="Freeform 267"/>
              <p:cNvSpPr>
                <a:spLocks/>
              </p:cNvSpPr>
              <p:nvPr/>
            </p:nvSpPr>
            <p:spPr bwMode="auto">
              <a:xfrm>
                <a:off x="4830" y="2753"/>
                <a:ext cx="83" cy="85"/>
              </a:xfrm>
              <a:custGeom>
                <a:avLst/>
                <a:gdLst>
                  <a:gd name="T0" fmla="*/ 78 w 83"/>
                  <a:gd name="T1" fmla="*/ 80 h 85"/>
                  <a:gd name="T2" fmla="*/ 83 w 83"/>
                  <a:gd name="T3" fmla="*/ 76 h 85"/>
                  <a:gd name="T4" fmla="*/ 10 w 83"/>
                  <a:gd name="T5" fmla="*/ 0 h 85"/>
                  <a:gd name="T6" fmla="*/ 0 w 83"/>
                  <a:gd name="T7" fmla="*/ 9 h 85"/>
                  <a:gd name="T8" fmla="*/ 73 w 83"/>
                  <a:gd name="T9" fmla="*/ 85 h 85"/>
                  <a:gd name="T10" fmla="*/ 78 w 83"/>
                  <a:gd name="T11" fmla="*/ 80 h 8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83" h="85">
                    <a:moveTo>
                      <a:pt x="78" y="80"/>
                    </a:moveTo>
                    <a:lnTo>
                      <a:pt x="83" y="76"/>
                    </a:lnTo>
                    <a:lnTo>
                      <a:pt x="10" y="0"/>
                    </a:lnTo>
                    <a:lnTo>
                      <a:pt x="0" y="9"/>
                    </a:lnTo>
                    <a:lnTo>
                      <a:pt x="73" y="85"/>
                    </a:lnTo>
                    <a:lnTo>
                      <a:pt x="78" y="8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1701" name="Text Box 268"/>
            <p:cNvSpPr txBox="1">
              <a:spLocks noChangeArrowheads="1"/>
            </p:cNvSpPr>
            <p:nvPr/>
          </p:nvSpPr>
          <p:spPr bwMode="auto">
            <a:xfrm>
              <a:off x="4729" y="650"/>
              <a:ext cx="518" cy="9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kumimoji="1" lang="zh-CN" altLang="en-US" sz="2800" b="1"/>
            </a:p>
          </p:txBody>
        </p:sp>
      </p:grpSp>
      <p:grpSp>
        <p:nvGrpSpPr>
          <p:cNvPr id="296205" name="Group 269"/>
          <p:cNvGrpSpPr>
            <a:grpSpLocks/>
          </p:cNvGrpSpPr>
          <p:nvPr/>
        </p:nvGrpSpPr>
        <p:grpSpPr bwMode="auto">
          <a:xfrm>
            <a:off x="6913563" y="2360613"/>
            <a:ext cx="495300" cy="887412"/>
            <a:chOff x="4368" y="0"/>
            <a:chExt cx="1392" cy="1567"/>
          </a:xfrm>
        </p:grpSpPr>
        <p:grpSp>
          <p:nvGrpSpPr>
            <p:cNvPr id="21666" name="Group 270"/>
            <p:cNvGrpSpPr>
              <a:grpSpLocks/>
            </p:cNvGrpSpPr>
            <p:nvPr/>
          </p:nvGrpSpPr>
          <p:grpSpPr bwMode="auto">
            <a:xfrm>
              <a:off x="4368" y="0"/>
              <a:ext cx="1392" cy="1056"/>
              <a:chOff x="4368" y="2016"/>
              <a:chExt cx="1072" cy="1344"/>
            </a:xfrm>
          </p:grpSpPr>
          <p:sp>
            <p:nvSpPr>
              <p:cNvPr id="21668" name="Freeform 271"/>
              <p:cNvSpPr>
                <a:spLocks/>
              </p:cNvSpPr>
              <p:nvPr/>
            </p:nvSpPr>
            <p:spPr bwMode="auto">
              <a:xfrm>
                <a:off x="4457" y="2460"/>
                <a:ext cx="897" cy="829"/>
              </a:xfrm>
              <a:custGeom>
                <a:avLst/>
                <a:gdLst>
                  <a:gd name="T0" fmla="*/ 445 w 897"/>
                  <a:gd name="T1" fmla="*/ 0 h 829"/>
                  <a:gd name="T2" fmla="*/ 897 w 897"/>
                  <a:gd name="T3" fmla="*/ 293 h 829"/>
                  <a:gd name="T4" fmla="*/ 897 w 897"/>
                  <a:gd name="T5" fmla="*/ 829 h 829"/>
                  <a:gd name="T6" fmla="*/ 601 w 897"/>
                  <a:gd name="T7" fmla="*/ 829 h 829"/>
                  <a:gd name="T8" fmla="*/ 296 w 897"/>
                  <a:gd name="T9" fmla="*/ 829 h 829"/>
                  <a:gd name="T10" fmla="*/ 0 w 897"/>
                  <a:gd name="T11" fmla="*/ 829 h 829"/>
                  <a:gd name="T12" fmla="*/ 0 w 897"/>
                  <a:gd name="T13" fmla="*/ 293 h 829"/>
                  <a:gd name="T14" fmla="*/ 445 w 897"/>
                  <a:gd name="T15" fmla="*/ 0 h 829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897" h="829">
                    <a:moveTo>
                      <a:pt x="445" y="0"/>
                    </a:moveTo>
                    <a:lnTo>
                      <a:pt x="897" y="293"/>
                    </a:lnTo>
                    <a:lnTo>
                      <a:pt x="897" y="829"/>
                    </a:lnTo>
                    <a:lnTo>
                      <a:pt x="601" y="829"/>
                    </a:lnTo>
                    <a:lnTo>
                      <a:pt x="296" y="829"/>
                    </a:lnTo>
                    <a:lnTo>
                      <a:pt x="0" y="829"/>
                    </a:lnTo>
                    <a:lnTo>
                      <a:pt x="0" y="293"/>
                    </a:lnTo>
                    <a:lnTo>
                      <a:pt x="445" y="0"/>
                    </a:lnTo>
                    <a:close/>
                  </a:path>
                </a:pathLst>
              </a:custGeom>
              <a:solidFill>
                <a:srgbClr val="9933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669" name="Freeform 272"/>
              <p:cNvSpPr>
                <a:spLocks/>
              </p:cNvSpPr>
              <p:nvPr/>
            </p:nvSpPr>
            <p:spPr bwMode="auto">
              <a:xfrm>
                <a:off x="4368" y="2462"/>
                <a:ext cx="416" cy="288"/>
              </a:xfrm>
              <a:custGeom>
                <a:avLst/>
                <a:gdLst>
                  <a:gd name="T0" fmla="*/ 0 w 416"/>
                  <a:gd name="T1" fmla="*/ 288 h 288"/>
                  <a:gd name="T2" fmla="*/ 416 w 416"/>
                  <a:gd name="T3" fmla="*/ 32 h 288"/>
                  <a:gd name="T4" fmla="*/ 416 w 416"/>
                  <a:gd name="T5" fmla="*/ 27 h 288"/>
                  <a:gd name="T6" fmla="*/ 416 w 416"/>
                  <a:gd name="T7" fmla="*/ 19 h 288"/>
                  <a:gd name="T8" fmla="*/ 416 w 416"/>
                  <a:gd name="T9" fmla="*/ 9 h 288"/>
                  <a:gd name="T10" fmla="*/ 416 w 416"/>
                  <a:gd name="T11" fmla="*/ 0 h 288"/>
                  <a:gd name="T12" fmla="*/ 0 w 416"/>
                  <a:gd name="T13" fmla="*/ 254 h 288"/>
                  <a:gd name="T14" fmla="*/ 0 w 416"/>
                  <a:gd name="T15" fmla="*/ 288 h 28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416" h="288">
                    <a:moveTo>
                      <a:pt x="0" y="288"/>
                    </a:moveTo>
                    <a:lnTo>
                      <a:pt x="416" y="32"/>
                    </a:lnTo>
                    <a:lnTo>
                      <a:pt x="416" y="27"/>
                    </a:lnTo>
                    <a:lnTo>
                      <a:pt x="416" y="19"/>
                    </a:lnTo>
                    <a:lnTo>
                      <a:pt x="416" y="9"/>
                    </a:lnTo>
                    <a:lnTo>
                      <a:pt x="416" y="0"/>
                    </a:lnTo>
                    <a:lnTo>
                      <a:pt x="0" y="254"/>
                    </a:lnTo>
                    <a:lnTo>
                      <a:pt x="0" y="28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670" name="Rectangle 273"/>
              <p:cNvSpPr>
                <a:spLocks noChangeArrowheads="1"/>
              </p:cNvSpPr>
              <p:nvPr/>
            </p:nvSpPr>
            <p:spPr bwMode="auto">
              <a:xfrm>
                <a:off x="4457" y="3330"/>
                <a:ext cx="897" cy="3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1671" name="Freeform 274"/>
              <p:cNvSpPr>
                <a:spLocks/>
              </p:cNvSpPr>
              <p:nvPr/>
            </p:nvSpPr>
            <p:spPr bwMode="auto">
              <a:xfrm>
                <a:off x="4786" y="2171"/>
                <a:ext cx="242" cy="327"/>
              </a:xfrm>
              <a:custGeom>
                <a:avLst/>
                <a:gdLst>
                  <a:gd name="T0" fmla="*/ 242 w 242"/>
                  <a:gd name="T1" fmla="*/ 327 h 327"/>
                  <a:gd name="T2" fmla="*/ 242 w 242"/>
                  <a:gd name="T3" fmla="*/ 0 h 327"/>
                  <a:gd name="T4" fmla="*/ 0 w 242"/>
                  <a:gd name="T5" fmla="*/ 0 h 327"/>
                  <a:gd name="T6" fmla="*/ 0 w 242"/>
                  <a:gd name="T7" fmla="*/ 321 h 327"/>
                  <a:gd name="T8" fmla="*/ 116 w 242"/>
                  <a:gd name="T9" fmla="*/ 240 h 327"/>
                  <a:gd name="T10" fmla="*/ 242 w 242"/>
                  <a:gd name="T11" fmla="*/ 327 h 32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42" h="327">
                    <a:moveTo>
                      <a:pt x="242" y="327"/>
                    </a:moveTo>
                    <a:lnTo>
                      <a:pt x="242" y="0"/>
                    </a:lnTo>
                    <a:lnTo>
                      <a:pt x="0" y="0"/>
                    </a:lnTo>
                    <a:lnTo>
                      <a:pt x="0" y="321"/>
                    </a:lnTo>
                    <a:lnTo>
                      <a:pt x="116" y="240"/>
                    </a:lnTo>
                    <a:lnTo>
                      <a:pt x="242" y="32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672" name="Freeform 275"/>
              <p:cNvSpPr>
                <a:spLocks/>
              </p:cNvSpPr>
              <p:nvPr/>
            </p:nvSpPr>
            <p:spPr bwMode="auto">
              <a:xfrm>
                <a:off x="4721" y="2016"/>
                <a:ext cx="361" cy="126"/>
              </a:xfrm>
              <a:custGeom>
                <a:avLst/>
                <a:gdLst>
                  <a:gd name="T0" fmla="*/ 181 w 361"/>
                  <a:gd name="T1" fmla="*/ 0 h 126"/>
                  <a:gd name="T2" fmla="*/ 0 w 361"/>
                  <a:gd name="T3" fmla="*/ 126 h 126"/>
                  <a:gd name="T4" fmla="*/ 361 w 361"/>
                  <a:gd name="T5" fmla="*/ 126 h 126"/>
                  <a:gd name="T6" fmla="*/ 181 w 361"/>
                  <a:gd name="T7" fmla="*/ 0 h 126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61" h="126">
                    <a:moveTo>
                      <a:pt x="181" y="0"/>
                    </a:moveTo>
                    <a:lnTo>
                      <a:pt x="0" y="126"/>
                    </a:lnTo>
                    <a:lnTo>
                      <a:pt x="361" y="126"/>
                    </a:lnTo>
                    <a:lnTo>
                      <a:pt x="18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673" name="Freeform 276"/>
              <p:cNvSpPr>
                <a:spLocks/>
              </p:cNvSpPr>
              <p:nvPr/>
            </p:nvSpPr>
            <p:spPr bwMode="auto">
              <a:xfrm>
                <a:off x="5027" y="2467"/>
                <a:ext cx="413" cy="287"/>
              </a:xfrm>
              <a:custGeom>
                <a:avLst/>
                <a:gdLst>
                  <a:gd name="T0" fmla="*/ 413 w 413"/>
                  <a:gd name="T1" fmla="*/ 287 h 287"/>
                  <a:gd name="T2" fmla="*/ 0 w 413"/>
                  <a:gd name="T3" fmla="*/ 31 h 287"/>
                  <a:gd name="T4" fmla="*/ 0 w 413"/>
                  <a:gd name="T5" fmla="*/ 25 h 287"/>
                  <a:gd name="T6" fmla="*/ 0 w 413"/>
                  <a:gd name="T7" fmla="*/ 17 h 287"/>
                  <a:gd name="T8" fmla="*/ 0 w 413"/>
                  <a:gd name="T9" fmla="*/ 9 h 287"/>
                  <a:gd name="T10" fmla="*/ 0 w 413"/>
                  <a:gd name="T11" fmla="*/ 0 h 287"/>
                  <a:gd name="T12" fmla="*/ 413 w 413"/>
                  <a:gd name="T13" fmla="*/ 253 h 287"/>
                  <a:gd name="T14" fmla="*/ 413 w 413"/>
                  <a:gd name="T15" fmla="*/ 287 h 28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413" h="287">
                    <a:moveTo>
                      <a:pt x="413" y="287"/>
                    </a:moveTo>
                    <a:lnTo>
                      <a:pt x="0" y="31"/>
                    </a:lnTo>
                    <a:lnTo>
                      <a:pt x="0" y="25"/>
                    </a:lnTo>
                    <a:lnTo>
                      <a:pt x="0" y="17"/>
                    </a:lnTo>
                    <a:lnTo>
                      <a:pt x="0" y="9"/>
                    </a:lnTo>
                    <a:lnTo>
                      <a:pt x="0" y="0"/>
                    </a:lnTo>
                    <a:lnTo>
                      <a:pt x="413" y="253"/>
                    </a:lnTo>
                    <a:lnTo>
                      <a:pt x="413" y="28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674" name="Freeform 277"/>
              <p:cNvSpPr>
                <a:spLocks/>
              </p:cNvSpPr>
              <p:nvPr/>
            </p:nvSpPr>
            <p:spPr bwMode="auto">
              <a:xfrm>
                <a:off x="4840" y="2209"/>
                <a:ext cx="127" cy="164"/>
              </a:xfrm>
              <a:custGeom>
                <a:avLst/>
                <a:gdLst>
                  <a:gd name="T0" fmla="*/ 65 w 127"/>
                  <a:gd name="T1" fmla="*/ 0 h 164"/>
                  <a:gd name="T2" fmla="*/ 51 w 127"/>
                  <a:gd name="T3" fmla="*/ 1 h 164"/>
                  <a:gd name="T4" fmla="*/ 38 w 127"/>
                  <a:gd name="T5" fmla="*/ 6 h 164"/>
                  <a:gd name="T6" fmla="*/ 27 w 127"/>
                  <a:gd name="T7" fmla="*/ 13 h 164"/>
                  <a:gd name="T8" fmla="*/ 17 w 127"/>
                  <a:gd name="T9" fmla="*/ 20 h 164"/>
                  <a:gd name="T10" fmla="*/ 9 w 127"/>
                  <a:gd name="T11" fmla="*/ 32 h 164"/>
                  <a:gd name="T12" fmla="*/ 5 w 127"/>
                  <a:gd name="T13" fmla="*/ 44 h 164"/>
                  <a:gd name="T14" fmla="*/ 1 w 127"/>
                  <a:gd name="T15" fmla="*/ 58 h 164"/>
                  <a:gd name="T16" fmla="*/ 0 w 127"/>
                  <a:gd name="T17" fmla="*/ 74 h 164"/>
                  <a:gd name="T18" fmla="*/ 0 w 127"/>
                  <a:gd name="T19" fmla="*/ 103 h 164"/>
                  <a:gd name="T20" fmla="*/ 0 w 127"/>
                  <a:gd name="T21" fmla="*/ 126 h 164"/>
                  <a:gd name="T22" fmla="*/ 0 w 127"/>
                  <a:gd name="T23" fmla="*/ 145 h 164"/>
                  <a:gd name="T24" fmla="*/ 0 w 127"/>
                  <a:gd name="T25" fmla="*/ 164 h 164"/>
                  <a:gd name="T26" fmla="*/ 27 w 127"/>
                  <a:gd name="T27" fmla="*/ 164 h 164"/>
                  <a:gd name="T28" fmla="*/ 44 w 127"/>
                  <a:gd name="T29" fmla="*/ 164 h 164"/>
                  <a:gd name="T30" fmla="*/ 55 w 127"/>
                  <a:gd name="T31" fmla="*/ 164 h 164"/>
                  <a:gd name="T32" fmla="*/ 63 w 127"/>
                  <a:gd name="T33" fmla="*/ 164 h 164"/>
                  <a:gd name="T34" fmla="*/ 71 w 127"/>
                  <a:gd name="T35" fmla="*/ 164 h 164"/>
                  <a:gd name="T36" fmla="*/ 82 w 127"/>
                  <a:gd name="T37" fmla="*/ 164 h 164"/>
                  <a:gd name="T38" fmla="*/ 100 w 127"/>
                  <a:gd name="T39" fmla="*/ 164 h 164"/>
                  <a:gd name="T40" fmla="*/ 127 w 127"/>
                  <a:gd name="T41" fmla="*/ 164 h 164"/>
                  <a:gd name="T42" fmla="*/ 127 w 127"/>
                  <a:gd name="T43" fmla="*/ 139 h 164"/>
                  <a:gd name="T44" fmla="*/ 127 w 127"/>
                  <a:gd name="T45" fmla="*/ 114 h 164"/>
                  <a:gd name="T46" fmla="*/ 127 w 127"/>
                  <a:gd name="T47" fmla="*/ 90 h 164"/>
                  <a:gd name="T48" fmla="*/ 127 w 127"/>
                  <a:gd name="T49" fmla="*/ 71 h 164"/>
                  <a:gd name="T50" fmla="*/ 127 w 127"/>
                  <a:gd name="T51" fmla="*/ 62 h 164"/>
                  <a:gd name="T52" fmla="*/ 123 w 127"/>
                  <a:gd name="T53" fmla="*/ 51 h 164"/>
                  <a:gd name="T54" fmla="*/ 119 w 127"/>
                  <a:gd name="T55" fmla="*/ 38 h 164"/>
                  <a:gd name="T56" fmla="*/ 112 w 127"/>
                  <a:gd name="T57" fmla="*/ 27 h 164"/>
                  <a:gd name="T58" fmla="*/ 104 w 127"/>
                  <a:gd name="T59" fmla="*/ 16 h 164"/>
                  <a:gd name="T60" fmla="*/ 93 w 127"/>
                  <a:gd name="T61" fmla="*/ 8 h 164"/>
                  <a:gd name="T62" fmla="*/ 81 w 127"/>
                  <a:gd name="T63" fmla="*/ 1 h 164"/>
                  <a:gd name="T64" fmla="*/ 65 w 127"/>
                  <a:gd name="T65" fmla="*/ 0 h 164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127" h="164">
                    <a:moveTo>
                      <a:pt x="65" y="0"/>
                    </a:moveTo>
                    <a:lnTo>
                      <a:pt x="51" y="1"/>
                    </a:lnTo>
                    <a:lnTo>
                      <a:pt x="38" y="6"/>
                    </a:lnTo>
                    <a:lnTo>
                      <a:pt x="27" y="13"/>
                    </a:lnTo>
                    <a:lnTo>
                      <a:pt x="17" y="20"/>
                    </a:lnTo>
                    <a:lnTo>
                      <a:pt x="9" y="32"/>
                    </a:lnTo>
                    <a:lnTo>
                      <a:pt x="5" y="44"/>
                    </a:lnTo>
                    <a:lnTo>
                      <a:pt x="1" y="58"/>
                    </a:lnTo>
                    <a:lnTo>
                      <a:pt x="0" y="74"/>
                    </a:lnTo>
                    <a:lnTo>
                      <a:pt x="0" y="103"/>
                    </a:lnTo>
                    <a:lnTo>
                      <a:pt x="0" y="126"/>
                    </a:lnTo>
                    <a:lnTo>
                      <a:pt x="0" y="145"/>
                    </a:lnTo>
                    <a:lnTo>
                      <a:pt x="0" y="164"/>
                    </a:lnTo>
                    <a:lnTo>
                      <a:pt x="27" y="164"/>
                    </a:lnTo>
                    <a:lnTo>
                      <a:pt x="44" y="164"/>
                    </a:lnTo>
                    <a:lnTo>
                      <a:pt x="55" y="164"/>
                    </a:lnTo>
                    <a:lnTo>
                      <a:pt x="63" y="164"/>
                    </a:lnTo>
                    <a:lnTo>
                      <a:pt x="71" y="164"/>
                    </a:lnTo>
                    <a:lnTo>
                      <a:pt x="82" y="164"/>
                    </a:lnTo>
                    <a:lnTo>
                      <a:pt x="100" y="164"/>
                    </a:lnTo>
                    <a:lnTo>
                      <a:pt x="127" y="164"/>
                    </a:lnTo>
                    <a:lnTo>
                      <a:pt x="127" y="139"/>
                    </a:lnTo>
                    <a:lnTo>
                      <a:pt x="127" y="114"/>
                    </a:lnTo>
                    <a:lnTo>
                      <a:pt x="127" y="90"/>
                    </a:lnTo>
                    <a:lnTo>
                      <a:pt x="127" y="71"/>
                    </a:lnTo>
                    <a:lnTo>
                      <a:pt x="127" y="62"/>
                    </a:lnTo>
                    <a:lnTo>
                      <a:pt x="123" y="51"/>
                    </a:lnTo>
                    <a:lnTo>
                      <a:pt x="119" y="38"/>
                    </a:lnTo>
                    <a:lnTo>
                      <a:pt x="112" y="27"/>
                    </a:lnTo>
                    <a:lnTo>
                      <a:pt x="104" y="16"/>
                    </a:lnTo>
                    <a:lnTo>
                      <a:pt x="93" y="8"/>
                    </a:lnTo>
                    <a:lnTo>
                      <a:pt x="81" y="1"/>
                    </a:lnTo>
                    <a:lnTo>
                      <a:pt x="6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675" name="Rectangle 278"/>
              <p:cNvSpPr>
                <a:spLocks noChangeArrowheads="1"/>
              </p:cNvSpPr>
              <p:nvPr/>
            </p:nvSpPr>
            <p:spPr bwMode="auto">
              <a:xfrm>
                <a:off x="4805" y="2900"/>
                <a:ext cx="204" cy="38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1676" name="Freeform 279"/>
              <p:cNvSpPr>
                <a:spLocks/>
              </p:cNvSpPr>
              <p:nvPr/>
            </p:nvSpPr>
            <p:spPr bwMode="auto">
              <a:xfrm>
                <a:off x="4735" y="2822"/>
                <a:ext cx="16" cy="320"/>
              </a:xfrm>
              <a:custGeom>
                <a:avLst/>
                <a:gdLst>
                  <a:gd name="T0" fmla="*/ 8 w 16"/>
                  <a:gd name="T1" fmla="*/ 16 h 320"/>
                  <a:gd name="T2" fmla="*/ 0 w 16"/>
                  <a:gd name="T3" fmla="*/ 8 h 320"/>
                  <a:gd name="T4" fmla="*/ 0 w 16"/>
                  <a:gd name="T5" fmla="*/ 320 h 320"/>
                  <a:gd name="T6" fmla="*/ 16 w 16"/>
                  <a:gd name="T7" fmla="*/ 320 h 320"/>
                  <a:gd name="T8" fmla="*/ 16 w 16"/>
                  <a:gd name="T9" fmla="*/ 8 h 320"/>
                  <a:gd name="T10" fmla="*/ 8 w 16"/>
                  <a:gd name="T11" fmla="*/ 0 h 320"/>
                  <a:gd name="T12" fmla="*/ 16 w 16"/>
                  <a:gd name="T13" fmla="*/ 8 h 320"/>
                  <a:gd name="T14" fmla="*/ 16 w 16"/>
                  <a:gd name="T15" fmla="*/ 0 h 320"/>
                  <a:gd name="T16" fmla="*/ 8 w 16"/>
                  <a:gd name="T17" fmla="*/ 0 h 320"/>
                  <a:gd name="T18" fmla="*/ 8 w 16"/>
                  <a:gd name="T19" fmla="*/ 16 h 32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6" h="320">
                    <a:moveTo>
                      <a:pt x="8" y="16"/>
                    </a:moveTo>
                    <a:lnTo>
                      <a:pt x="0" y="8"/>
                    </a:lnTo>
                    <a:lnTo>
                      <a:pt x="0" y="320"/>
                    </a:lnTo>
                    <a:lnTo>
                      <a:pt x="16" y="320"/>
                    </a:lnTo>
                    <a:lnTo>
                      <a:pt x="16" y="8"/>
                    </a:lnTo>
                    <a:lnTo>
                      <a:pt x="8" y="0"/>
                    </a:lnTo>
                    <a:lnTo>
                      <a:pt x="16" y="8"/>
                    </a:lnTo>
                    <a:lnTo>
                      <a:pt x="16" y="0"/>
                    </a:lnTo>
                    <a:lnTo>
                      <a:pt x="8" y="0"/>
                    </a:lnTo>
                    <a:lnTo>
                      <a:pt x="8" y="1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677" name="Freeform 280"/>
              <p:cNvSpPr>
                <a:spLocks/>
              </p:cNvSpPr>
              <p:nvPr/>
            </p:nvSpPr>
            <p:spPr bwMode="auto">
              <a:xfrm>
                <a:off x="4556" y="2822"/>
                <a:ext cx="187" cy="16"/>
              </a:xfrm>
              <a:custGeom>
                <a:avLst/>
                <a:gdLst>
                  <a:gd name="T0" fmla="*/ 16 w 187"/>
                  <a:gd name="T1" fmla="*/ 8 h 16"/>
                  <a:gd name="T2" fmla="*/ 8 w 187"/>
                  <a:gd name="T3" fmla="*/ 16 h 16"/>
                  <a:gd name="T4" fmla="*/ 187 w 187"/>
                  <a:gd name="T5" fmla="*/ 16 h 16"/>
                  <a:gd name="T6" fmla="*/ 187 w 187"/>
                  <a:gd name="T7" fmla="*/ 0 h 16"/>
                  <a:gd name="T8" fmla="*/ 8 w 187"/>
                  <a:gd name="T9" fmla="*/ 0 h 16"/>
                  <a:gd name="T10" fmla="*/ 0 w 187"/>
                  <a:gd name="T11" fmla="*/ 8 h 16"/>
                  <a:gd name="T12" fmla="*/ 8 w 187"/>
                  <a:gd name="T13" fmla="*/ 0 h 16"/>
                  <a:gd name="T14" fmla="*/ 0 w 187"/>
                  <a:gd name="T15" fmla="*/ 0 h 16"/>
                  <a:gd name="T16" fmla="*/ 0 w 187"/>
                  <a:gd name="T17" fmla="*/ 8 h 16"/>
                  <a:gd name="T18" fmla="*/ 16 w 187"/>
                  <a:gd name="T19" fmla="*/ 8 h 1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87" h="16">
                    <a:moveTo>
                      <a:pt x="16" y="8"/>
                    </a:moveTo>
                    <a:lnTo>
                      <a:pt x="8" y="16"/>
                    </a:lnTo>
                    <a:lnTo>
                      <a:pt x="187" y="16"/>
                    </a:lnTo>
                    <a:lnTo>
                      <a:pt x="187" y="0"/>
                    </a:lnTo>
                    <a:lnTo>
                      <a:pt x="8" y="0"/>
                    </a:lnTo>
                    <a:lnTo>
                      <a:pt x="0" y="8"/>
                    </a:lnTo>
                    <a:lnTo>
                      <a:pt x="8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16" y="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678" name="Freeform 281"/>
              <p:cNvSpPr>
                <a:spLocks/>
              </p:cNvSpPr>
              <p:nvPr/>
            </p:nvSpPr>
            <p:spPr bwMode="auto">
              <a:xfrm>
                <a:off x="4556" y="2830"/>
                <a:ext cx="16" cy="320"/>
              </a:xfrm>
              <a:custGeom>
                <a:avLst/>
                <a:gdLst>
                  <a:gd name="T0" fmla="*/ 8 w 16"/>
                  <a:gd name="T1" fmla="*/ 304 h 320"/>
                  <a:gd name="T2" fmla="*/ 16 w 16"/>
                  <a:gd name="T3" fmla="*/ 312 h 320"/>
                  <a:gd name="T4" fmla="*/ 16 w 16"/>
                  <a:gd name="T5" fmla="*/ 0 h 320"/>
                  <a:gd name="T6" fmla="*/ 0 w 16"/>
                  <a:gd name="T7" fmla="*/ 0 h 320"/>
                  <a:gd name="T8" fmla="*/ 0 w 16"/>
                  <a:gd name="T9" fmla="*/ 312 h 320"/>
                  <a:gd name="T10" fmla="*/ 8 w 16"/>
                  <a:gd name="T11" fmla="*/ 320 h 320"/>
                  <a:gd name="T12" fmla="*/ 0 w 16"/>
                  <a:gd name="T13" fmla="*/ 312 h 320"/>
                  <a:gd name="T14" fmla="*/ 0 w 16"/>
                  <a:gd name="T15" fmla="*/ 320 h 320"/>
                  <a:gd name="T16" fmla="*/ 8 w 16"/>
                  <a:gd name="T17" fmla="*/ 320 h 320"/>
                  <a:gd name="T18" fmla="*/ 8 w 16"/>
                  <a:gd name="T19" fmla="*/ 304 h 32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6" h="320">
                    <a:moveTo>
                      <a:pt x="8" y="304"/>
                    </a:moveTo>
                    <a:lnTo>
                      <a:pt x="16" y="312"/>
                    </a:lnTo>
                    <a:lnTo>
                      <a:pt x="16" y="0"/>
                    </a:lnTo>
                    <a:lnTo>
                      <a:pt x="0" y="0"/>
                    </a:lnTo>
                    <a:lnTo>
                      <a:pt x="0" y="312"/>
                    </a:lnTo>
                    <a:lnTo>
                      <a:pt x="8" y="320"/>
                    </a:lnTo>
                    <a:lnTo>
                      <a:pt x="0" y="312"/>
                    </a:lnTo>
                    <a:lnTo>
                      <a:pt x="0" y="320"/>
                    </a:lnTo>
                    <a:lnTo>
                      <a:pt x="8" y="320"/>
                    </a:lnTo>
                    <a:lnTo>
                      <a:pt x="8" y="30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679" name="Freeform 282"/>
              <p:cNvSpPr>
                <a:spLocks/>
              </p:cNvSpPr>
              <p:nvPr/>
            </p:nvSpPr>
            <p:spPr bwMode="auto">
              <a:xfrm>
                <a:off x="4564" y="3134"/>
                <a:ext cx="187" cy="16"/>
              </a:xfrm>
              <a:custGeom>
                <a:avLst/>
                <a:gdLst>
                  <a:gd name="T0" fmla="*/ 171 w 187"/>
                  <a:gd name="T1" fmla="*/ 8 h 16"/>
                  <a:gd name="T2" fmla="*/ 179 w 187"/>
                  <a:gd name="T3" fmla="*/ 0 h 16"/>
                  <a:gd name="T4" fmla="*/ 0 w 187"/>
                  <a:gd name="T5" fmla="*/ 0 h 16"/>
                  <a:gd name="T6" fmla="*/ 0 w 187"/>
                  <a:gd name="T7" fmla="*/ 16 h 16"/>
                  <a:gd name="T8" fmla="*/ 179 w 187"/>
                  <a:gd name="T9" fmla="*/ 16 h 16"/>
                  <a:gd name="T10" fmla="*/ 187 w 187"/>
                  <a:gd name="T11" fmla="*/ 8 h 16"/>
                  <a:gd name="T12" fmla="*/ 179 w 187"/>
                  <a:gd name="T13" fmla="*/ 16 h 16"/>
                  <a:gd name="T14" fmla="*/ 187 w 187"/>
                  <a:gd name="T15" fmla="*/ 16 h 16"/>
                  <a:gd name="T16" fmla="*/ 187 w 187"/>
                  <a:gd name="T17" fmla="*/ 8 h 16"/>
                  <a:gd name="T18" fmla="*/ 171 w 187"/>
                  <a:gd name="T19" fmla="*/ 8 h 1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87" h="16">
                    <a:moveTo>
                      <a:pt x="171" y="8"/>
                    </a:moveTo>
                    <a:lnTo>
                      <a:pt x="179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9" y="16"/>
                    </a:lnTo>
                    <a:lnTo>
                      <a:pt x="187" y="8"/>
                    </a:lnTo>
                    <a:lnTo>
                      <a:pt x="179" y="16"/>
                    </a:lnTo>
                    <a:lnTo>
                      <a:pt x="187" y="16"/>
                    </a:lnTo>
                    <a:lnTo>
                      <a:pt x="187" y="8"/>
                    </a:lnTo>
                    <a:lnTo>
                      <a:pt x="171" y="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680" name="Freeform 283"/>
              <p:cNvSpPr>
                <a:spLocks/>
              </p:cNvSpPr>
              <p:nvPr/>
            </p:nvSpPr>
            <p:spPr bwMode="auto">
              <a:xfrm>
                <a:off x="4566" y="2914"/>
                <a:ext cx="176" cy="16"/>
              </a:xfrm>
              <a:custGeom>
                <a:avLst/>
                <a:gdLst>
                  <a:gd name="T0" fmla="*/ 176 w 176"/>
                  <a:gd name="T1" fmla="*/ 8 h 16"/>
                  <a:gd name="T2" fmla="*/ 176 w 176"/>
                  <a:gd name="T3" fmla="*/ 0 h 16"/>
                  <a:gd name="T4" fmla="*/ 0 w 176"/>
                  <a:gd name="T5" fmla="*/ 0 h 16"/>
                  <a:gd name="T6" fmla="*/ 0 w 176"/>
                  <a:gd name="T7" fmla="*/ 16 h 16"/>
                  <a:gd name="T8" fmla="*/ 176 w 176"/>
                  <a:gd name="T9" fmla="*/ 16 h 16"/>
                  <a:gd name="T10" fmla="*/ 176 w 176"/>
                  <a:gd name="T11" fmla="*/ 8 h 1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76" h="16">
                    <a:moveTo>
                      <a:pt x="176" y="8"/>
                    </a:moveTo>
                    <a:lnTo>
                      <a:pt x="176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6" y="16"/>
                    </a:lnTo>
                    <a:lnTo>
                      <a:pt x="176" y="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681" name="Freeform 284"/>
              <p:cNvSpPr>
                <a:spLocks/>
              </p:cNvSpPr>
              <p:nvPr/>
            </p:nvSpPr>
            <p:spPr bwMode="auto">
              <a:xfrm>
                <a:off x="4566" y="3026"/>
                <a:ext cx="176" cy="16"/>
              </a:xfrm>
              <a:custGeom>
                <a:avLst/>
                <a:gdLst>
                  <a:gd name="T0" fmla="*/ 176 w 176"/>
                  <a:gd name="T1" fmla="*/ 8 h 16"/>
                  <a:gd name="T2" fmla="*/ 176 w 176"/>
                  <a:gd name="T3" fmla="*/ 0 h 16"/>
                  <a:gd name="T4" fmla="*/ 0 w 176"/>
                  <a:gd name="T5" fmla="*/ 0 h 16"/>
                  <a:gd name="T6" fmla="*/ 0 w 176"/>
                  <a:gd name="T7" fmla="*/ 16 h 16"/>
                  <a:gd name="T8" fmla="*/ 176 w 176"/>
                  <a:gd name="T9" fmla="*/ 16 h 16"/>
                  <a:gd name="T10" fmla="*/ 176 w 176"/>
                  <a:gd name="T11" fmla="*/ 8 h 1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76" h="16">
                    <a:moveTo>
                      <a:pt x="176" y="8"/>
                    </a:moveTo>
                    <a:lnTo>
                      <a:pt x="176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6" y="16"/>
                    </a:lnTo>
                    <a:lnTo>
                      <a:pt x="176" y="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682" name="Freeform 285"/>
              <p:cNvSpPr>
                <a:spLocks/>
              </p:cNvSpPr>
              <p:nvPr/>
            </p:nvSpPr>
            <p:spPr bwMode="auto">
              <a:xfrm>
                <a:off x="4644" y="2835"/>
                <a:ext cx="15" cy="302"/>
              </a:xfrm>
              <a:custGeom>
                <a:avLst/>
                <a:gdLst>
                  <a:gd name="T0" fmla="*/ 7 w 15"/>
                  <a:gd name="T1" fmla="*/ 302 h 302"/>
                  <a:gd name="T2" fmla="*/ 15 w 15"/>
                  <a:gd name="T3" fmla="*/ 302 h 302"/>
                  <a:gd name="T4" fmla="*/ 15 w 15"/>
                  <a:gd name="T5" fmla="*/ 0 h 302"/>
                  <a:gd name="T6" fmla="*/ 0 w 15"/>
                  <a:gd name="T7" fmla="*/ 0 h 302"/>
                  <a:gd name="T8" fmla="*/ 0 w 15"/>
                  <a:gd name="T9" fmla="*/ 302 h 302"/>
                  <a:gd name="T10" fmla="*/ 7 w 15"/>
                  <a:gd name="T11" fmla="*/ 302 h 30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5" h="302">
                    <a:moveTo>
                      <a:pt x="7" y="302"/>
                    </a:moveTo>
                    <a:lnTo>
                      <a:pt x="15" y="302"/>
                    </a:lnTo>
                    <a:lnTo>
                      <a:pt x="15" y="0"/>
                    </a:lnTo>
                    <a:lnTo>
                      <a:pt x="0" y="0"/>
                    </a:lnTo>
                    <a:lnTo>
                      <a:pt x="0" y="302"/>
                    </a:lnTo>
                    <a:lnTo>
                      <a:pt x="7" y="30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683" name="Freeform 286"/>
              <p:cNvSpPr>
                <a:spLocks/>
              </p:cNvSpPr>
              <p:nvPr/>
            </p:nvSpPr>
            <p:spPr bwMode="auto">
              <a:xfrm>
                <a:off x="5239" y="2822"/>
                <a:ext cx="16" cy="320"/>
              </a:xfrm>
              <a:custGeom>
                <a:avLst/>
                <a:gdLst>
                  <a:gd name="T0" fmla="*/ 8 w 16"/>
                  <a:gd name="T1" fmla="*/ 16 h 320"/>
                  <a:gd name="T2" fmla="*/ 0 w 16"/>
                  <a:gd name="T3" fmla="*/ 8 h 320"/>
                  <a:gd name="T4" fmla="*/ 0 w 16"/>
                  <a:gd name="T5" fmla="*/ 320 h 320"/>
                  <a:gd name="T6" fmla="*/ 16 w 16"/>
                  <a:gd name="T7" fmla="*/ 320 h 320"/>
                  <a:gd name="T8" fmla="*/ 16 w 16"/>
                  <a:gd name="T9" fmla="*/ 8 h 320"/>
                  <a:gd name="T10" fmla="*/ 8 w 16"/>
                  <a:gd name="T11" fmla="*/ 0 h 320"/>
                  <a:gd name="T12" fmla="*/ 16 w 16"/>
                  <a:gd name="T13" fmla="*/ 8 h 320"/>
                  <a:gd name="T14" fmla="*/ 16 w 16"/>
                  <a:gd name="T15" fmla="*/ 0 h 320"/>
                  <a:gd name="T16" fmla="*/ 8 w 16"/>
                  <a:gd name="T17" fmla="*/ 0 h 320"/>
                  <a:gd name="T18" fmla="*/ 8 w 16"/>
                  <a:gd name="T19" fmla="*/ 16 h 32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6" h="320">
                    <a:moveTo>
                      <a:pt x="8" y="16"/>
                    </a:moveTo>
                    <a:lnTo>
                      <a:pt x="0" y="8"/>
                    </a:lnTo>
                    <a:lnTo>
                      <a:pt x="0" y="320"/>
                    </a:lnTo>
                    <a:lnTo>
                      <a:pt x="16" y="320"/>
                    </a:lnTo>
                    <a:lnTo>
                      <a:pt x="16" y="8"/>
                    </a:lnTo>
                    <a:lnTo>
                      <a:pt x="8" y="0"/>
                    </a:lnTo>
                    <a:lnTo>
                      <a:pt x="16" y="8"/>
                    </a:lnTo>
                    <a:lnTo>
                      <a:pt x="16" y="0"/>
                    </a:lnTo>
                    <a:lnTo>
                      <a:pt x="8" y="0"/>
                    </a:lnTo>
                    <a:lnTo>
                      <a:pt x="8" y="1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684" name="Freeform 287"/>
              <p:cNvSpPr>
                <a:spLocks/>
              </p:cNvSpPr>
              <p:nvPr/>
            </p:nvSpPr>
            <p:spPr bwMode="auto">
              <a:xfrm>
                <a:off x="5060" y="2822"/>
                <a:ext cx="187" cy="16"/>
              </a:xfrm>
              <a:custGeom>
                <a:avLst/>
                <a:gdLst>
                  <a:gd name="T0" fmla="*/ 16 w 187"/>
                  <a:gd name="T1" fmla="*/ 8 h 16"/>
                  <a:gd name="T2" fmla="*/ 8 w 187"/>
                  <a:gd name="T3" fmla="*/ 16 h 16"/>
                  <a:gd name="T4" fmla="*/ 187 w 187"/>
                  <a:gd name="T5" fmla="*/ 16 h 16"/>
                  <a:gd name="T6" fmla="*/ 187 w 187"/>
                  <a:gd name="T7" fmla="*/ 0 h 16"/>
                  <a:gd name="T8" fmla="*/ 8 w 187"/>
                  <a:gd name="T9" fmla="*/ 0 h 16"/>
                  <a:gd name="T10" fmla="*/ 0 w 187"/>
                  <a:gd name="T11" fmla="*/ 8 h 16"/>
                  <a:gd name="T12" fmla="*/ 8 w 187"/>
                  <a:gd name="T13" fmla="*/ 0 h 16"/>
                  <a:gd name="T14" fmla="*/ 0 w 187"/>
                  <a:gd name="T15" fmla="*/ 0 h 16"/>
                  <a:gd name="T16" fmla="*/ 0 w 187"/>
                  <a:gd name="T17" fmla="*/ 8 h 16"/>
                  <a:gd name="T18" fmla="*/ 16 w 187"/>
                  <a:gd name="T19" fmla="*/ 8 h 1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87" h="16">
                    <a:moveTo>
                      <a:pt x="16" y="8"/>
                    </a:moveTo>
                    <a:lnTo>
                      <a:pt x="8" y="16"/>
                    </a:lnTo>
                    <a:lnTo>
                      <a:pt x="187" y="16"/>
                    </a:lnTo>
                    <a:lnTo>
                      <a:pt x="187" y="0"/>
                    </a:lnTo>
                    <a:lnTo>
                      <a:pt x="8" y="0"/>
                    </a:lnTo>
                    <a:lnTo>
                      <a:pt x="0" y="8"/>
                    </a:lnTo>
                    <a:lnTo>
                      <a:pt x="8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16" y="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685" name="Freeform 288"/>
              <p:cNvSpPr>
                <a:spLocks/>
              </p:cNvSpPr>
              <p:nvPr/>
            </p:nvSpPr>
            <p:spPr bwMode="auto">
              <a:xfrm>
                <a:off x="5060" y="2830"/>
                <a:ext cx="16" cy="320"/>
              </a:xfrm>
              <a:custGeom>
                <a:avLst/>
                <a:gdLst>
                  <a:gd name="T0" fmla="*/ 8 w 16"/>
                  <a:gd name="T1" fmla="*/ 304 h 320"/>
                  <a:gd name="T2" fmla="*/ 16 w 16"/>
                  <a:gd name="T3" fmla="*/ 312 h 320"/>
                  <a:gd name="T4" fmla="*/ 16 w 16"/>
                  <a:gd name="T5" fmla="*/ 0 h 320"/>
                  <a:gd name="T6" fmla="*/ 0 w 16"/>
                  <a:gd name="T7" fmla="*/ 0 h 320"/>
                  <a:gd name="T8" fmla="*/ 0 w 16"/>
                  <a:gd name="T9" fmla="*/ 312 h 320"/>
                  <a:gd name="T10" fmla="*/ 8 w 16"/>
                  <a:gd name="T11" fmla="*/ 320 h 320"/>
                  <a:gd name="T12" fmla="*/ 0 w 16"/>
                  <a:gd name="T13" fmla="*/ 312 h 320"/>
                  <a:gd name="T14" fmla="*/ 0 w 16"/>
                  <a:gd name="T15" fmla="*/ 320 h 320"/>
                  <a:gd name="T16" fmla="*/ 8 w 16"/>
                  <a:gd name="T17" fmla="*/ 320 h 320"/>
                  <a:gd name="T18" fmla="*/ 8 w 16"/>
                  <a:gd name="T19" fmla="*/ 304 h 32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6" h="320">
                    <a:moveTo>
                      <a:pt x="8" y="304"/>
                    </a:moveTo>
                    <a:lnTo>
                      <a:pt x="16" y="312"/>
                    </a:lnTo>
                    <a:lnTo>
                      <a:pt x="16" y="0"/>
                    </a:lnTo>
                    <a:lnTo>
                      <a:pt x="0" y="0"/>
                    </a:lnTo>
                    <a:lnTo>
                      <a:pt x="0" y="312"/>
                    </a:lnTo>
                    <a:lnTo>
                      <a:pt x="8" y="320"/>
                    </a:lnTo>
                    <a:lnTo>
                      <a:pt x="0" y="312"/>
                    </a:lnTo>
                    <a:lnTo>
                      <a:pt x="0" y="320"/>
                    </a:lnTo>
                    <a:lnTo>
                      <a:pt x="8" y="320"/>
                    </a:lnTo>
                    <a:lnTo>
                      <a:pt x="8" y="30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686" name="Freeform 289"/>
              <p:cNvSpPr>
                <a:spLocks/>
              </p:cNvSpPr>
              <p:nvPr/>
            </p:nvSpPr>
            <p:spPr bwMode="auto">
              <a:xfrm>
                <a:off x="5068" y="3134"/>
                <a:ext cx="187" cy="16"/>
              </a:xfrm>
              <a:custGeom>
                <a:avLst/>
                <a:gdLst>
                  <a:gd name="T0" fmla="*/ 171 w 187"/>
                  <a:gd name="T1" fmla="*/ 8 h 16"/>
                  <a:gd name="T2" fmla="*/ 179 w 187"/>
                  <a:gd name="T3" fmla="*/ 0 h 16"/>
                  <a:gd name="T4" fmla="*/ 0 w 187"/>
                  <a:gd name="T5" fmla="*/ 0 h 16"/>
                  <a:gd name="T6" fmla="*/ 0 w 187"/>
                  <a:gd name="T7" fmla="*/ 16 h 16"/>
                  <a:gd name="T8" fmla="*/ 179 w 187"/>
                  <a:gd name="T9" fmla="*/ 16 h 16"/>
                  <a:gd name="T10" fmla="*/ 187 w 187"/>
                  <a:gd name="T11" fmla="*/ 8 h 16"/>
                  <a:gd name="T12" fmla="*/ 179 w 187"/>
                  <a:gd name="T13" fmla="*/ 16 h 16"/>
                  <a:gd name="T14" fmla="*/ 187 w 187"/>
                  <a:gd name="T15" fmla="*/ 16 h 16"/>
                  <a:gd name="T16" fmla="*/ 187 w 187"/>
                  <a:gd name="T17" fmla="*/ 8 h 16"/>
                  <a:gd name="T18" fmla="*/ 171 w 187"/>
                  <a:gd name="T19" fmla="*/ 8 h 1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87" h="16">
                    <a:moveTo>
                      <a:pt x="171" y="8"/>
                    </a:moveTo>
                    <a:lnTo>
                      <a:pt x="179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9" y="16"/>
                    </a:lnTo>
                    <a:lnTo>
                      <a:pt x="187" y="8"/>
                    </a:lnTo>
                    <a:lnTo>
                      <a:pt x="179" y="16"/>
                    </a:lnTo>
                    <a:lnTo>
                      <a:pt x="187" y="16"/>
                    </a:lnTo>
                    <a:lnTo>
                      <a:pt x="187" y="8"/>
                    </a:lnTo>
                    <a:lnTo>
                      <a:pt x="171" y="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687" name="Freeform 290"/>
              <p:cNvSpPr>
                <a:spLocks/>
              </p:cNvSpPr>
              <p:nvPr/>
            </p:nvSpPr>
            <p:spPr bwMode="auto">
              <a:xfrm>
                <a:off x="5069" y="2914"/>
                <a:ext cx="175" cy="16"/>
              </a:xfrm>
              <a:custGeom>
                <a:avLst/>
                <a:gdLst>
                  <a:gd name="T0" fmla="*/ 175 w 175"/>
                  <a:gd name="T1" fmla="*/ 8 h 16"/>
                  <a:gd name="T2" fmla="*/ 175 w 175"/>
                  <a:gd name="T3" fmla="*/ 0 h 16"/>
                  <a:gd name="T4" fmla="*/ 0 w 175"/>
                  <a:gd name="T5" fmla="*/ 0 h 16"/>
                  <a:gd name="T6" fmla="*/ 0 w 175"/>
                  <a:gd name="T7" fmla="*/ 16 h 16"/>
                  <a:gd name="T8" fmla="*/ 175 w 175"/>
                  <a:gd name="T9" fmla="*/ 16 h 16"/>
                  <a:gd name="T10" fmla="*/ 175 w 175"/>
                  <a:gd name="T11" fmla="*/ 8 h 1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75" h="16">
                    <a:moveTo>
                      <a:pt x="175" y="8"/>
                    </a:moveTo>
                    <a:lnTo>
                      <a:pt x="175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5" y="16"/>
                    </a:lnTo>
                    <a:lnTo>
                      <a:pt x="175" y="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688" name="Freeform 291"/>
              <p:cNvSpPr>
                <a:spLocks/>
              </p:cNvSpPr>
              <p:nvPr/>
            </p:nvSpPr>
            <p:spPr bwMode="auto">
              <a:xfrm>
                <a:off x="5069" y="3026"/>
                <a:ext cx="175" cy="16"/>
              </a:xfrm>
              <a:custGeom>
                <a:avLst/>
                <a:gdLst>
                  <a:gd name="T0" fmla="*/ 175 w 175"/>
                  <a:gd name="T1" fmla="*/ 8 h 16"/>
                  <a:gd name="T2" fmla="*/ 175 w 175"/>
                  <a:gd name="T3" fmla="*/ 0 h 16"/>
                  <a:gd name="T4" fmla="*/ 0 w 175"/>
                  <a:gd name="T5" fmla="*/ 0 h 16"/>
                  <a:gd name="T6" fmla="*/ 0 w 175"/>
                  <a:gd name="T7" fmla="*/ 16 h 16"/>
                  <a:gd name="T8" fmla="*/ 175 w 175"/>
                  <a:gd name="T9" fmla="*/ 16 h 16"/>
                  <a:gd name="T10" fmla="*/ 175 w 175"/>
                  <a:gd name="T11" fmla="*/ 8 h 1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75" h="16">
                    <a:moveTo>
                      <a:pt x="175" y="8"/>
                    </a:moveTo>
                    <a:lnTo>
                      <a:pt x="175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5" y="16"/>
                    </a:lnTo>
                    <a:lnTo>
                      <a:pt x="175" y="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689" name="Freeform 292"/>
              <p:cNvSpPr>
                <a:spLocks/>
              </p:cNvSpPr>
              <p:nvPr/>
            </p:nvSpPr>
            <p:spPr bwMode="auto">
              <a:xfrm>
                <a:off x="5147" y="2835"/>
                <a:ext cx="16" cy="302"/>
              </a:xfrm>
              <a:custGeom>
                <a:avLst/>
                <a:gdLst>
                  <a:gd name="T0" fmla="*/ 8 w 16"/>
                  <a:gd name="T1" fmla="*/ 302 h 302"/>
                  <a:gd name="T2" fmla="*/ 16 w 16"/>
                  <a:gd name="T3" fmla="*/ 302 h 302"/>
                  <a:gd name="T4" fmla="*/ 16 w 16"/>
                  <a:gd name="T5" fmla="*/ 0 h 302"/>
                  <a:gd name="T6" fmla="*/ 0 w 16"/>
                  <a:gd name="T7" fmla="*/ 0 h 302"/>
                  <a:gd name="T8" fmla="*/ 0 w 16"/>
                  <a:gd name="T9" fmla="*/ 302 h 302"/>
                  <a:gd name="T10" fmla="*/ 8 w 16"/>
                  <a:gd name="T11" fmla="*/ 302 h 30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6" h="302">
                    <a:moveTo>
                      <a:pt x="8" y="302"/>
                    </a:moveTo>
                    <a:lnTo>
                      <a:pt x="16" y="302"/>
                    </a:lnTo>
                    <a:lnTo>
                      <a:pt x="16" y="0"/>
                    </a:lnTo>
                    <a:lnTo>
                      <a:pt x="0" y="0"/>
                    </a:lnTo>
                    <a:lnTo>
                      <a:pt x="0" y="302"/>
                    </a:lnTo>
                    <a:lnTo>
                      <a:pt x="8" y="30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690" name="Freeform 293"/>
              <p:cNvSpPr>
                <a:spLocks/>
              </p:cNvSpPr>
              <p:nvPr/>
            </p:nvSpPr>
            <p:spPr bwMode="auto">
              <a:xfrm>
                <a:off x="4849" y="2236"/>
                <a:ext cx="103" cy="112"/>
              </a:xfrm>
              <a:custGeom>
                <a:avLst/>
                <a:gdLst>
                  <a:gd name="T0" fmla="*/ 59 w 103"/>
                  <a:gd name="T1" fmla="*/ 112 h 112"/>
                  <a:gd name="T2" fmla="*/ 76 w 103"/>
                  <a:gd name="T3" fmla="*/ 112 h 112"/>
                  <a:gd name="T4" fmla="*/ 89 w 103"/>
                  <a:gd name="T5" fmla="*/ 109 h 112"/>
                  <a:gd name="T6" fmla="*/ 99 w 103"/>
                  <a:gd name="T7" fmla="*/ 107 h 112"/>
                  <a:gd name="T8" fmla="*/ 102 w 103"/>
                  <a:gd name="T9" fmla="*/ 104 h 112"/>
                  <a:gd name="T10" fmla="*/ 103 w 103"/>
                  <a:gd name="T11" fmla="*/ 103 h 112"/>
                  <a:gd name="T12" fmla="*/ 103 w 103"/>
                  <a:gd name="T13" fmla="*/ 98 h 112"/>
                  <a:gd name="T14" fmla="*/ 100 w 103"/>
                  <a:gd name="T15" fmla="*/ 88 h 112"/>
                  <a:gd name="T16" fmla="*/ 97 w 103"/>
                  <a:gd name="T17" fmla="*/ 79 h 112"/>
                  <a:gd name="T18" fmla="*/ 95 w 103"/>
                  <a:gd name="T19" fmla="*/ 73 h 112"/>
                  <a:gd name="T20" fmla="*/ 95 w 103"/>
                  <a:gd name="T21" fmla="*/ 68 h 112"/>
                  <a:gd name="T22" fmla="*/ 94 w 103"/>
                  <a:gd name="T23" fmla="*/ 66 h 112"/>
                  <a:gd name="T24" fmla="*/ 92 w 103"/>
                  <a:gd name="T25" fmla="*/ 60 h 112"/>
                  <a:gd name="T26" fmla="*/ 91 w 103"/>
                  <a:gd name="T27" fmla="*/ 50 h 112"/>
                  <a:gd name="T28" fmla="*/ 91 w 103"/>
                  <a:gd name="T29" fmla="*/ 42 h 112"/>
                  <a:gd name="T30" fmla="*/ 91 w 103"/>
                  <a:gd name="T31" fmla="*/ 41 h 112"/>
                  <a:gd name="T32" fmla="*/ 89 w 103"/>
                  <a:gd name="T33" fmla="*/ 33 h 112"/>
                  <a:gd name="T34" fmla="*/ 89 w 103"/>
                  <a:gd name="T35" fmla="*/ 22 h 112"/>
                  <a:gd name="T36" fmla="*/ 87 w 103"/>
                  <a:gd name="T37" fmla="*/ 9 h 112"/>
                  <a:gd name="T38" fmla="*/ 75 w 103"/>
                  <a:gd name="T39" fmla="*/ 1 h 112"/>
                  <a:gd name="T40" fmla="*/ 59 w 103"/>
                  <a:gd name="T41" fmla="*/ 0 h 112"/>
                  <a:gd name="T42" fmla="*/ 45 w 103"/>
                  <a:gd name="T43" fmla="*/ 3 h 112"/>
                  <a:gd name="T44" fmla="*/ 38 w 103"/>
                  <a:gd name="T45" fmla="*/ 14 h 112"/>
                  <a:gd name="T46" fmla="*/ 34 w 103"/>
                  <a:gd name="T47" fmla="*/ 25 h 112"/>
                  <a:gd name="T48" fmla="*/ 30 w 103"/>
                  <a:gd name="T49" fmla="*/ 31 h 112"/>
                  <a:gd name="T50" fmla="*/ 30 w 103"/>
                  <a:gd name="T51" fmla="*/ 33 h 112"/>
                  <a:gd name="T52" fmla="*/ 27 w 103"/>
                  <a:gd name="T53" fmla="*/ 39 h 112"/>
                  <a:gd name="T54" fmla="*/ 23 w 103"/>
                  <a:gd name="T55" fmla="*/ 49 h 112"/>
                  <a:gd name="T56" fmla="*/ 19 w 103"/>
                  <a:gd name="T57" fmla="*/ 54 h 112"/>
                  <a:gd name="T58" fmla="*/ 19 w 103"/>
                  <a:gd name="T59" fmla="*/ 55 h 112"/>
                  <a:gd name="T60" fmla="*/ 16 w 103"/>
                  <a:gd name="T61" fmla="*/ 58 h 112"/>
                  <a:gd name="T62" fmla="*/ 11 w 103"/>
                  <a:gd name="T63" fmla="*/ 63 h 112"/>
                  <a:gd name="T64" fmla="*/ 5 w 103"/>
                  <a:gd name="T65" fmla="*/ 73 h 112"/>
                  <a:gd name="T66" fmla="*/ 0 w 103"/>
                  <a:gd name="T67" fmla="*/ 82 h 112"/>
                  <a:gd name="T68" fmla="*/ 0 w 103"/>
                  <a:gd name="T69" fmla="*/ 87 h 112"/>
                  <a:gd name="T70" fmla="*/ 0 w 103"/>
                  <a:gd name="T71" fmla="*/ 88 h 112"/>
                  <a:gd name="T72" fmla="*/ 7 w 103"/>
                  <a:gd name="T73" fmla="*/ 93 h 112"/>
                  <a:gd name="T74" fmla="*/ 29 w 103"/>
                  <a:gd name="T75" fmla="*/ 106 h 112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0" t="0" r="r" b="b"/>
                <a:pathLst>
                  <a:path w="103" h="112">
                    <a:moveTo>
                      <a:pt x="48" y="110"/>
                    </a:moveTo>
                    <a:lnTo>
                      <a:pt x="59" y="112"/>
                    </a:lnTo>
                    <a:lnTo>
                      <a:pt x="68" y="112"/>
                    </a:lnTo>
                    <a:lnTo>
                      <a:pt x="76" y="112"/>
                    </a:lnTo>
                    <a:lnTo>
                      <a:pt x="84" y="110"/>
                    </a:lnTo>
                    <a:lnTo>
                      <a:pt x="89" y="109"/>
                    </a:lnTo>
                    <a:lnTo>
                      <a:pt x="94" y="107"/>
                    </a:lnTo>
                    <a:lnTo>
                      <a:pt x="99" y="107"/>
                    </a:lnTo>
                    <a:lnTo>
                      <a:pt x="100" y="106"/>
                    </a:lnTo>
                    <a:lnTo>
                      <a:pt x="102" y="104"/>
                    </a:lnTo>
                    <a:lnTo>
                      <a:pt x="102" y="103"/>
                    </a:lnTo>
                    <a:lnTo>
                      <a:pt x="103" y="103"/>
                    </a:lnTo>
                    <a:lnTo>
                      <a:pt x="103" y="101"/>
                    </a:lnTo>
                    <a:lnTo>
                      <a:pt x="103" y="98"/>
                    </a:lnTo>
                    <a:lnTo>
                      <a:pt x="103" y="93"/>
                    </a:lnTo>
                    <a:lnTo>
                      <a:pt x="100" y="88"/>
                    </a:lnTo>
                    <a:lnTo>
                      <a:pt x="99" y="82"/>
                    </a:lnTo>
                    <a:lnTo>
                      <a:pt x="97" y="79"/>
                    </a:lnTo>
                    <a:lnTo>
                      <a:pt x="97" y="76"/>
                    </a:lnTo>
                    <a:lnTo>
                      <a:pt x="95" y="73"/>
                    </a:lnTo>
                    <a:lnTo>
                      <a:pt x="95" y="69"/>
                    </a:lnTo>
                    <a:lnTo>
                      <a:pt x="95" y="68"/>
                    </a:lnTo>
                    <a:lnTo>
                      <a:pt x="94" y="66"/>
                    </a:lnTo>
                    <a:lnTo>
                      <a:pt x="92" y="60"/>
                    </a:lnTo>
                    <a:lnTo>
                      <a:pt x="92" y="55"/>
                    </a:lnTo>
                    <a:lnTo>
                      <a:pt x="91" y="50"/>
                    </a:lnTo>
                    <a:lnTo>
                      <a:pt x="91" y="44"/>
                    </a:lnTo>
                    <a:lnTo>
                      <a:pt x="91" y="42"/>
                    </a:lnTo>
                    <a:lnTo>
                      <a:pt x="91" y="41"/>
                    </a:lnTo>
                    <a:lnTo>
                      <a:pt x="89" y="33"/>
                    </a:lnTo>
                    <a:lnTo>
                      <a:pt x="89" y="27"/>
                    </a:lnTo>
                    <a:lnTo>
                      <a:pt x="89" y="22"/>
                    </a:lnTo>
                    <a:lnTo>
                      <a:pt x="89" y="17"/>
                    </a:lnTo>
                    <a:lnTo>
                      <a:pt x="87" y="9"/>
                    </a:lnTo>
                    <a:lnTo>
                      <a:pt x="83" y="5"/>
                    </a:lnTo>
                    <a:lnTo>
                      <a:pt x="75" y="1"/>
                    </a:lnTo>
                    <a:lnTo>
                      <a:pt x="67" y="0"/>
                    </a:lnTo>
                    <a:lnTo>
                      <a:pt x="59" y="0"/>
                    </a:lnTo>
                    <a:lnTo>
                      <a:pt x="51" y="0"/>
                    </a:lnTo>
                    <a:lnTo>
                      <a:pt x="45" y="3"/>
                    </a:lnTo>
                    <a:lnTo>
                      <a:pt x="40" y="9"/>
                    </a:lnTo>
                    <a:lnTo>
                      <a:pt x="38" y="14"/>
                    </a:lnTo>
                    <a:lnTo>
                      <a:pt x="37" y="19"/>
                    </a:lnTo>
                    <a:lnTo>
                      <a:pt x="34" y="25"/>
                    </a:lnTo>
                    <a:lnTo>
                      <a:pt x="30" y="31"/>
                    </a:lnTo>
                    <a:lnTo>
                      <a:pt x="30" y="33"/>
                    </a:lnTo>
                    <a:lnTo>
                      <a:pt x="30" y="35"/>
                    </a:lnTo>
                    <a:lnTo>
                      <a:pt x="27" y="39"/>
                    </a:lnTo>
                    <a:lnTo>
                      <a:pt x="26" y="44"/>
                    </a:lnTo>
                    <a:lnTo>
                      <a:pt x="23" y="49"/>
                    </a:lnTo>
                    <a:lnTo>
                      <a:pt x="19" y="54"/>
                    </a:lnTo>
                    <a:lnTo>
                      <a:pt x="19" y="55"/>
                    </a:lnTo>
                    <a:lnTo>
                      <a:pt x="18" y="55"/>
                    </a:lnTo>
                    <a:lnTo>
                      <a:pt x="16" y="58"/>
                    </a:lnTo>
                    <a:lnTo>
                      <a:pt x="15" y="61"/>
                    </a:lnTo>
                    <a:lnTo>
                      <a:pt x="11" y="63"/>
                    </a:lnTo>
                    <a:lnTo>
                      <a:pt x="10" y="66"/>
                    </a:lnTo>
                    <a:lnTo>
                      <a:pt x="5" y="73"/>
                    </a:lnTo>
                    <a:lnTo>
                      <a:pt x="2" y="77"/>
                    </a:lnTo>
                    <a:lnTo>
                      <a:pt x="0" y="82"/>
                    </a:lnTo>
                    <a:lnTo>
                      <a:pt x="0" y="85"/>
                    </a:lnTo>
                    <a:lnTo>
                      <a:pt x="0" y="87"/>
                    </a:lnTo>
                    <a:lnTo>
                      <a:pt x="0" y="88"/>
                    </a:lnTo>
                    <a:lnTo>
                      <a:pt x="2" y="88"/>
                    </a:lnTo>
                    <a:lnTo>
                      <a:pt x="7" y="93"/>
                    </a:lnTo>
                    <a:lnTo>
                      <a:pt x="15" y="99"/>
                    </a:lnTo>
                    <a:lnTo>
                      <a:pt x="29" y="106"/>
                    </a:lnTo>
                    <a:lnTo>
                      <a:pt x="48" y="1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691" name="Freeform 294"/>
              <p:cNvSpPr>
                <a:spLocks/>
              </p:cNvSpPr>
              <p:nvPr/>
            </p:nvSpPr>
            <p:spPr bwMode="auto">
              <a:xfrm>
                <a:off x="4849" y="2315"/>
                <a:ext cx="103" cy="28"/>
              </a:xfrm>
              <a:custGeom>
                <a:avLst/>
                <a:gdLst>
                  <a:gd name="T0" fmla="*/ 40 w 103"/>
                  <a:gd name="T1" fmla="*/ 3 h 28"/>
                  <a:gd name="T2" fmla="*/ 49 w 103"/>
                  <a:gd name="T3" fmla="*/ 5 h 28"/>
                  <a:gd name="T4" fmla="*/ 59 w 103"/>
                  <a:gd name="T5" fmla="*/ 6 h 28"/>
                  <a:gd name="T6" fmla="*/ 67 w 103"/>
                  <a:gd name="T7" fmla="*/ 8 h 28"/>
                  <a:gd name="T8" fmla="*/ 75 w 103"/>
                  <a:gd name="T9" fmla="*/ 11 h 28"/>
                  <a:gd name="T10" fmla="*/ 83 w 103"/>
                  <a:gd name="T11" fmla="*/ 14 h 28"/>
                  <a:gd name="T12" fmla="*/ 89 w 103"/>
                  <a:gd name="T13" fmla="*/ 17 h 28"/>
                  <a:gd name="T14" fmla="*/ 95 w 103"/>
                  <a:gd name="T15" fmla="*/ 22 h 28"/>
                  <a:gd name="T16" fmla="*/ 100 w 103"/>
                  <a:gd name="T17" fmla="*/ 27 h 28"/>
                  <a:gd name="T18" fmla="*/ 102 w 103"/>
                  <a:gd name="T19" fmla="*/ 25 h 28"/>
                  <a:gd name="T20" fmla="*/ 102 w 103"/>
                  <a:gd name="T21" fmla="*/ 24 h 28"/>
                  <a:gd name="T22" fmla="*/ 103 w 103"/>
                  <a:gd name="T23" fmla="*/ 24 h 28"/>
                  <a:gd name="T24" fmla="*/ 103 w 103"/>
                  <a:gd name="T25" fmla="*/ 22 h 28"/>
                  <a:gd name="T26" fmla="*/ 94 w 103"/>
                  <a:gd name="T27" fmla="*/ 14 h 28"/>
                  <a:gd name="T28" fmla="*/ 81 w 103"/>
                  <a:gd name="T29" fmla="*/ 9 h 28"/>
                  <a:gd name="T30" fmla="*/ 68 w 103"/>
                  <a:gd name="T31" fmla="*/ 5 h 28"/>
                  <a:gd name="T32" fmla="*/ 53 w 103"/>
                  <a:gd name="T33" fmla="*/ 1 h 28"/>
                  <a:gd name="T34" fmla="*/ 38 w 103"/>
                  <a:gd name="T35" fmla="*/ 0 h 28"/>
                  <a:gd name="T36" fmla="*/ 24 w 103"/>
                  <a:gd name="T37" fmla="*/ 0 h 28"/>
                  <a:gd name="T38" fmla="*/ 11 w 103"/>
                  <a:gd name="T39" fmla="*/ 1 h 28"/>
                  <a:gd name="T40" fmla="*/ 0 w 103"/>
                  <a:gd name="T41" fmla="*/ 6 h 28"/>
                  <a:gd name="T42" fmla="*/ 0 w 103"/>
                  <a:gd name="T43" fmla="*/ 8 h 28"/>
                  <a:gd name="T44" fmla="*/ 0 w 103"/>
                  <a:gd name="T45" fmla="*/ 8 h 28"/>
                  <a:gd name="T46" fmla="*/ 0 w 103"/>
                  <a:gd name="T47" fmla="*/ 9 h 28"/>
                  <a:gd name="T48" fmla="*/ 2 w 103"/>
                  <a:gd name="T49" fmla="*/ 9 h 28"/>
                  <a:gd name="T50" fmla="*/ 10 w 103"/>
                  <a:gd name="T51" fmla="*/ 6 h 28"/>
                  <a:gd name="T52" fmla="*/ 18 w 103"/>
                  <a:gd name="T53" fmla="*/ 5 h 28"/>
                  <a:gd name="T54" fmla="*/ 27 w 103"/>
                  <a:gd name="T55" fmla="*/ 3 h 28"/>
                  <a:gd name="T56" fmla="*/ 37 w 103"/>
                  <a:gd name="T57" fmla="*/ 3 h 28"/>
                  <a:gd name="T58" fmla="*/ 35 w 103"/>
                  <a:gd name="T59" fmla="*/ 5 h 28"/>
                  <a:gd name="T60" fmla="*/ 35 w 103"/>
                  <a:gd name="T61" fmla="*/ 6 h 28"/>
                  <a:gd name="T62" fmla="*/ 35 w 103"/>
                  <a:gd name="T63" fmla="*/ 8 h 28"/>
                  <a:gd name="T64" fmla="*/ 34 w 103"/>
                  <a:gd name="T65" fmla="*/ 9 h 28"/>
                  <a:gd name="T66" fmla="*/ 30 w 103"/>
                  <a:gd name="T67" fmla="*/ 9 h 28"/>
                  <a:gd name="T68" fmla="*/ 27 w 103"/>
                  <a:gd name="T69" fmla="*/ 11 h 28"/>
                  <a:gd name="T70" fmla="*/ 26 w 103"/>
                  <a:gd name="T71" fmla="*/ 14 h 28"/>
                  <a:gd name="T72" fmla="*/ 24 w 103"/>
                  <a:gd name="T73" fmla="*/ 16 h 28"/>
                  <a:gd name="T74" fmla="*/ 24 w 103"/>
                  <a:gd name="T75" fmla="*/ 17 h 28"/>
                  <a:gd name="T76" fmla="*/ 24 w 103"/>
                  <a:gd name="T77" fmla="*/ 20 h 28"/>
                  <a:gd name="T78" fmla="*/ 24 w 103"/>
                  <a:gd name="T79" fmla="*/ 24 h 28"/>
                  <a:gd name="T80" fmla="*/ 26 w 103"/>
                  <a:gd name="T81" fmla="*/ 27 h 28"/>
                  <a:gd name="T82" fmla="*/ 27 w 103"/>
                  <a:gd name="T83" fmla="*/ 27 h 28"/>
                  <a:gd name="T84" fmla="*/ 27 w 103"/>
                  <a:gd name="T85" fmla="*/ 27 h 28"/>
                  <a:gd name="T86" fmla="*/ 27 w 103"/>
                  <a:gd name="T87" fmla="*/ 27 h 28"/>
                  <a:gd name="T88" fmla="*/ 29 w 103"/>
                  <a:gd name="T89" fmla="*/ 27 h 28"/>
                  <a:gd name="T90" fmla="*/ 29 w 103"/>
                  <a:gd name="T91" fmla="*/ 28 h 28"/>
                  <a:gd name="T92" fmla="*/ 30 w 103"/>
                  <a:gd name="T93" fmla="*/ 28 h 28"/>
                  <a:gd name="T94" fmla="*/ 30 w 103"/>
                  <a:gd name="T95" fmla="*/ 28 h 28"/>
                  <a:gd name="T96" fmla="*/ 32 w 103"/>
                  <a:gd name="T97" fmla="*/ 28 h 28"/>
                  <a:gd name="T98" fmla="*/ 35 w 103"/>
                  <a:gd name="T99" fmla="*/ 28 h 28"/>
                  <a:gd name="T100" fmla="*/ 38 w 103"/>
                  <a:gd name="T101" fmla="*/ 25 h 28"/>
                  <a:gd name="T102" fmla="*/ 40 w 103"/>
                  <a:gd name="T103" fmla="*/ 24 h 28"/>
                  <a:gd name="T104" fmla="*/ 40 w 103"/>
                  <a:gd name="T105" fmla="*/ 22 h 28"/>
                  <a:gd name="T106" fmla="*/ 42 w 103"/>
                  <a:gd name="T107" fmla="*/ 19 h 28"/>
                  <a:gd name="T108" fmla="*/ 42 w 103"/>
                  <a:gd name="T109" fmla="*/ 16 h 28"/>
                  <a:gd name="T110" fmla="*/ 40 w 103"/>
                  <a:gd name="T111" fmla="*/ 12 h 28"/>
                  <a:gd name="T112" fmla="*/ 37 w 103"/>
                  <a:gd name="T113" fmla="*/ 11 h 28"/>
                  <a:gd name="T114" fmla="*/ 38 w 103"/>
                  <a:gd name="T115" fmla="*/ 9 h 28"/>
                  <a:gd name="T116" fmla="*/ 38 w 103"/>
                  <a:gd name="T117" fmla="*/ 6 h 28"/>
                  <a:gd name="T118" fmla="*/ 38 w 103"/>
                  <a:gd name="T119" fmla="*/ 5 h 28"/>
                  <a:gd name="T120" fmla="*/ 40 w 103"/>
                  <a:gd name="T121" fmla="*/ 3 h 28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0" t="0" r="r" b="b"/>
                <a:pathLst>
                  <a:path w="103" h="28">
                    <a:moveTo>
                      <a:pt x="40" y="3"/>
                    </a:moveTo>
                    <a:lnTo>
                      <a:pt x="49" y="5"/>
                    </a:lnTo>
                    <a:lnTo>
                      <a:pt x="59" y="6"/>
                    </a:lnTo>
                    <a:lnTo>
                      <a:pt x="67" y="8"/>
                    </a:lnTo>
                    <a:lnTo>
                      <a:pt x="75" y="11"/>
                    </a:lnTo>
                    <a:lnTo>
                      <a:pt x="83" y="14"/>
                    </a:lnTo>
                    <a:lnTo>
                      <a:pt x="89" y="17"/>
                    </a:lnTo>
                    <a:lnTo>
                      <a:pt x="95" y="22"/>
                    </a:lnTo>
                    <a:lnTo>
                      <a:pt x="100" y="27"/>
                    </a:lnTo>
                    <a:lnTo>
                      <a:pt x="102" y="25"/>
                    </a:lnTo>
                    <a:lnTo>
                      <a:pt x="102" y="24"/>
                    </a:lnTo>
                    <a:lnTo>
                      <a:pt x="103" y="24"/>
                    </a:lnTo>
                    <a:lnTo>
                      <a:pt x="103" y="22"/>
                    </a:lnTo>
                    <a:lnTo>
                      <a:pt x="94" y="14"/>
                    </a:lnTo>
                    <a:lnTo>
                      <a:pt x="81" y="9"/>
                    </a:lnTo>
                    <a:lnTo>
                      <a:pt x="68" y="5"/>
                    </a:lnTo>
                    <a:lnTo>
                      <a:pt x="53" y="1"/>
                    </a:lnTo>
                    <a:lnTo>
                      <a:pt x="38" y="0"/>
                    </a:lnTo>
                    <a:lnTo>
                      <a:pt x="24" y="0"/>
                    </a:lnTo>
                    <a:lnTo>
                      <a:pt x="11" y="1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9"/>
                    </a:lnTo>
                    <a:lnTo>
                      <a:pt x="2" y="9"/>
                    </a:lnTo>
                    <a:lnTo>
                      <a:pt x="10" y="6"/>
                    </a:lnTo>
                    <a:lnTo>
                      <a:pt x="18" y="5"/>
                    </a:lnTo>
                    <a:lnTo>
                      <a:pt x="27" y="3"/>
                    </a:lnTo>
                    <a:lnTo>
                      <a:pt x="37" y="3"/>
                    </a:lnTo>
                    <a:lnTo>
                      <a:pt x="35" y="5"/>
                    </a:lnTo>
                    <a:lnTo>
                      <a:pt x="35" y="6"/>
                    </a:lnTo>
                    <a:lnTo>
                      <a:pt x="35" y="8"/>
                    </a:lnTo>
                    <a:lnTo>
                      <a:pt x="34" y="9"/>
                    </a:lnTo>
                    <a:lnTo>
                      <a:pt x="30" y="9"/>
                    </a:lnTo>
                    <a:lnTo>
                      <a:pt x="27" y="11"/>
                    </a:lnTo>
                    <a:lnTo>
                      <a:pt x="26" y="14"/>
                    </a:lnTo>
                    <a:lnTo>
                      <a:pt x="24" y="16"/>
                    </a:lnTo>
                    <a:lnTo>
                      <a:pt x="24" y="17"/>
                    </a:lnTo>
                    <a:lnTo>
                      <a:pt x="24" y="20"/>
                    </a:lnTo>
                    <a:lnTo>
                      <a:pt x="24" y="24"/>
                    </a:lnTo>
                    <a:lnTo>
                      <a:pt x="26" y="27"/>
                    </a:lnTo>
                    <a:lnTo>
                      <a:pt x="27" y="27"/>
                    </a:lnTo>
                    <a:lnTo>
                      <a:pt x="29" y="27"/>
                    </a:lnTo>
                    <a:lnTo>
                      <a:pt x="29" y="28"/>
                    </a:lnTo>
                    <a:lnTo>
                      <a:pt x="30" y="28"/>
                    </a:lnTo>
                    <a:lnTo>
                      <a:pt x="32" y="28"/>
                    </a:lnTo>
                    <a:lnTo>
                      <a:pt x="35" y="28"/>
                    </a:lnTo>
                    <a:lnTo>
                      <a:pt x="38" y="25"/>
                    </a:lnTo>
                    <a:lnTo>
                      <a:pt x="40" y="24"/>
                    </a:lnTo>
                    <a:lnTo>
                      <a:pt x="40" y="22"/>
                    </a:lnTo>
                    <a:lnTo>
                      <a:pt x="42" y="19"/>
                    </a:lnTo>
                    <a:lnTo>
                      <a:pt x="42" y="16"/>
                    </a:lnTo>
                    <a:lnTo>
                      <a:pt x="40" y="12"/>
                    </a:lnTo>
                    <a:lnTo>
                      <a:pt x="37" y="11"/>
                    </a:lnTo>
                    <a:lnTo>
                      <a:pt x="38" y="9"/>
                    </a:lnTo>
                    <a:lnTo>
                      <a:pt x="38" y="6"/>
                    </a:lnTo>
                    <a:lnTo>
                      <a:pt x="38" y="5"/>
                    </a:lnTo>
                    <a:lnTo>
                      <a:pt x="40" y="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692" name="Freeform 295"/>
              <p:cNvSpPr>
                <a:spLocks/>
              </p:cNvSpPr>
              <p:nvPr/>
            </p:nvSpPr>
            <p:spPr bwMode="auto">
              <a:xfrm>
                <a:off x="4875" y="2342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1 w 6"/>
                  <a:gd name="T3" fmla="*/ 0 h 6"/>
                  <a:gd name="T4" fmla="*/ 1 w 6"/>
                  <a:gd name="T5" fmla="*/ 0 h 6"/>
                  <a:gd name="T6" fmla="*/ 1 w 6"/>
                  <a:gd name="T7" fmla="*/ 0 h 6"/>
                  <a:gd name="T8" fmla="*/ 3 w 6"/>
                  <a:gd name="T9" fmla="*/ 0 h 6"/>
                  <a:gd name="T10" fmla="*/ 3 w 6"/>
                  <a:gd name="T11" fmla="*/ 1 h 6"/>
                  <a:gd name="T12" fmla="*/ 4 w 6"/>
                  <a:gd name="T13" fmla="*/ 1 h 6"/>
                  <a:gd name="T14" fmla="*/ 4 w 6"/>
                  <a:gd name="T15" fmla="*/ 1 h 6"/>
                  <a:gd name="T16" fmla="*/ 6 w 6"/>
                  <a:gd name="T17" fmla="*/ 1 h 6"/>
                  <a:gd name="T18" fmla="*/ 6 w 6"/>
                  <a:gd name="T19" fmla="*/ 3 h 6"/>
                  <a:gd name="T20" fmla="*/ 6 w 6"/>
                  <a:gd name="T21" fmla="*/ 3 h 6"/>
                  <a:gd name="T22" fmla="*/ 4 w 6"/>
                  <a:gd name="T23" fmla="*/ 4 h 6"/>
                  <a:gd name="T24" fmla="*/ 3 w 6"/>
                  <a:gd name="T25" fmla="*/ 6 h 6"/>
                  <a:gd name="T26" fmla="*/ 1 w 6"/>
                  <a:gd name="T27" fmla="*/ 6 h 6"/>
                  <a:gd name="T28" fmla="*/ 0 w 6"/>
                  <a:gd name="T29" fmla="*/ 6 h 6"/>
                  <a:gd name="T30" fmla="*/ 0 w 6"/>
                  <a:gd name="T31" fmla="*/ 4 h 6"/>
                  <a:gd name="T32" fmla="*/ 0 w 6"/>
                  <a:gd name="T33" fmla="*/ 4 h 6"/>
                  <a:gd name="T34" fmla="*/ 0 w 6"/>
                  <a:gd name="T35" fmla="*/ 3 h 6"/>
                  <a:gd name="T36" fmla="*/ 0 w 6"/>
                  <a:gd name="T37" fmla="*/ 1 h 6"/>
                  <a:gd name="T38" fmla="*/ 0 w 6"/>
                  <a:gd name="T39" fmla="*/ 0 h 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1" y="0"/>
                    </a:lnTo>
                    <a:lnTo>
                      <a:pt x="3" y="0"/>
                    </a:lnTo>
                    <a:lnTo>
                      <a:pt x="3" y="1"/>
                    </a:lnTo>
                    <a:lnTo>
                      <a:pt x="4" y="1"/>
                    </a:lnTo>
                    <a:lnTo>
                      <a:pt x="6" y="1"/>
                    </a:lnTo>
                    <a:lnTo>
                      <a:pt x="6" y="3"/>
                    </a:lnTo>
                    <a:lnTo>
                      <a:pt x="4" y="4"/>
                    </a:lnTo>
                    <a:lnTo>
                      <a:pt x="3" y="6"/>
                    </a:lnTo>
                    <a:lnTo>
                      <a:pt x="1" y="6"/>
                    </a:lnTo>
                    <a:lnTo>
                      <a:pt x="0" y="6"/>
                    </a:lnTo>
                    <a:lnTo>
                      <a:pt x="0" y="4"/>
                    </a:lnTo>
                    <a:lnTo>
                      <a:pt x="0" y="3"/>
                    </a:lnTo>
                    <a:lnTo>
                      <a:pt x="0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A111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693" name="Freeform 296"/>
              <p:cNvSpPr>
                <a:spLocks/>
              </p:cNvSpPr>
              <p:nvPr/>
            </p:nvSpPr>
            <p:spPr bwMode="auto">
              <a:xfrm>
                <a:off x="4998" y="2818"/>
                <a:ext cx="16" cy="15"/>
              </a:xfrm>
              <a:custGeom>
                <a:avLst/>
                <a:gdLst>
                  <a:gd name="T0" fmla="*/ 0 w 16"/>
                  <a:gd name="T1" fmla="*/ 0 h 15"/>
                  <a:gd name="T2" fmla="*/ 0 w 16"/>
                  <a:gd name="T3" fmla="*/ 0 h 15"/>
                  <a:gd name="T4" fmla="*/ 0 w 16"/>
                  <a:gd name="T5" fmla="*/ 9 h 15"/>
                  <a:gd name="T6" fmla="*/ 0 w 16"/>
                  <a:gd name="T7" fmla="*/ 14 h 15"/>
                  <a:gd name="T8" fmla="*/ 0 w 16"/>
                  <a:gd name="T9" fmla="*/ 15 h 15"/>
                  <a:gd name="T10" fmla="*/ 8 w 16"/>
                  <a:gd name="T11" fmla="*/ 15 h 15"/>
                  <a:gd name="T12" fmla="*/ 8 w 16"/>
                  <a:gd name="T13" fmla="*/ 15 h 15"/>
                  <a:gd name="T14" fmla="*/ 16 w 16"/>
                  <a:gd name="T15" fmla="*/ 15 h 15"/>
                  <a:gd name="T16" fmla="*/ 16 w 16"/>
                  <a:gd name="T17" fmla="*/ 14 h 15"/>
                  <a:gd name="T18" fmla="*/ 16 w 16"/>
                  <a:gd name="T19" fmla="*/ 9 h 15"/>
                  <a:gd name="T20" fmla="*/ 16 w 16"/>
                  <a:gd name="T21" fmla="*/ 0 h 15"/>
                  <a:gd name="T22" fmla="*/ 16 w 16"/>
                  <a:gd name="T23" fmla="*/ 0 h 15"/>
                  <a:gd name="T24" fmla="*/ 0 w 16"/>
                  <a:gd name="T25" fmla="*/ 0 h 1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16" h="15">
                    <a:moveTo>
                      <a:pt x="0" y="0"/>
                    </a:moveTo>
                    <a:lnTo>
                      <a:pt x="0" y="0"/>
                    </a:lnTo>
                    <a:lnTo>
                      <a:pt x="0" y="9"/>
                    </a:lnTo>
                    <a:lnTo>
                      <a:pt x="0" y="14"/>
                    </a:lnTo>
                    <a:lnTo>
                      <a:pt x="0" y="15"/>
                    </a:lnTo>
                    <a:lnTo>
                      <a:pt x="8" y="15"/>
                    </a:lnTo>
                    <a:lnTo>
                      <a:pt x="16" y="15"/>
                    </a:lnTo>
                    <a:lnTo>
                      <a:pt x="16" y="14"/>
                    </a:lnTo>
                    <a:lnTo>
                      <a:pt x="16" y="9"/>
                    </a:lnTo>
                    <a:lnTo>
                      <a:pt x="1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694" name="Freeform 297"/>
              <p:cNvSpPr>
                <a:spLocks/>
              </p:cNvSpPr>
              <p:nvPr/>
            </p:nvSpPr>
            <p:spPr bwMode="auto">
              <a:xfrm>
                <a:off x="4803" y="2724"/>
                <a:ext cx="211" cy="94"/>
              </a:xfrm>
              <a:custGeom>
                <a:avLst/>
                <a:gdLst>
                  <a:gd name="T0" fmla="*/ 16 w 211"/>
                  <a:gd name="T1" fmla="*/ 94 h 94"/>
                  <a:gd name="T2" fmla="*/ 16 w 211"/>
                  <a:gd name="T3" fmla="*/ 94 h 94"/>
                  <a:gd name="T4" fmla="*/ 23 w 211"/>
                  <a:gd name="T5" fmla="*/ 59 h 94"/>
                  <a:gd name="T6" fmla="*/ 43 w 211"/>
                  <a:gd name="T7" fmla="*/ 35 h 94"/>
                  <a:gd name="T8" fmla="*/ 72 w 211"/>
                  <a:gd name="T9" fmla="*/ 21 h 94"/>
                  <a:gd name="T10" fmla="*/ 107 w 211"/>
                  <a:gd name="T11" fmla="*/ 16 h 94"/>
                  <a:gd name="T12" fmla="*/ 140 w 211"/>
                  <a:gd name="T13" fmla="*/ 21 h 94"/>
                  <a:gd name="T14" fmla="*/ 168 w 211"/>
                  <a:gd name="T15" fmla="*/ 37 h 94"/>
                  <a:gd name="T16" fmla="*/ 189 w 211"/>
                  <a:gd name="T17" fmla="*/ 60 h 94"/>
                  <a:gd name="T18" fmla="*/ 195 w 211"/>
                  <a:gd name="T19" fmla="*/ 94 h 94"/>
                  <a:gd name="T20" fmla="*/ 211 w 211"/>
                  <a:gd name="T21" fmla="*/ 94 h 94"/>
                  <a:gd name="T22" fmla="*/ 202 w 211"/>
                  <a:gd name="T23" fmla="*/ 54 h 94"/>
                  <a:gd name="T24" fmla="*/ 178 w 211"/>
                  <a:gd name="T25" fmla="*/ 24 h 94"/>
                  <a:gd name="T26" fmla="*/ 143 w 211"/>
                  <a:gd name="T27" fmla="*/ 5 h 94"/>
                  <a:gd name="T28" fmla="*/ 107 w 211"/>
                  <a:gd name="T29" fmla="*/ 0 h 94"/>
                  <a:gd name="T30" fmla="*/ 69 w 211"/>
                  <a:gd name="T31" fmla="*/ 5 h 94"/>
                  <a:gd name="T32" fmla="*/ 34 w 211"/>
                  <a:gd name="T33" fmla="*/ 23 h 94"/>
                  <a:gd name="T34" fmla="*/ 10 w 211"/>
                  <a:gd name="T35" fmla="*/ 53 h 94"/>
                  <a:gd name="T36" fmla="*/ 0 w 211"/>
                  <a:gd name="T37" fmla="*/ 94 h 94"/>
                  <a:gd name="T38" fmla="*/ 0 w 211"/>
                  <a:gd name="T39" fmla="*/ 94 h 94"/>
                  <a:gd name="T40" fmla="*/ 16 w 211"/>
                  <a:gd name="T41" fmla="*/ 94 h 94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211" h="94">
                    <a:moveTo>
                      <a:pt x="16" y="94"/>
                    </a:moveTo>
                    <a:lnTo>
                      <a:pt x="16" y="94"/>
                    </a:lnTo>
                    <a:lnTo>
                      <a:pt x="23" y="59"/>
                    </a:lnTo>
                    <a:lnTo>
                      <a:pt x="43" y="35"/>
                    </a:lnTo>
                    <a:lnTo>
                      <a:pt x="72" y="21"/>
                    </a:lnTo>
                    <a:lnTo>
                      <a:pt x="107" y="16"/>
                    </a:lnTo>
                    <a:lnTo>
                      <a:pt x="140" y="21"/>
                    </a:lnTo>
                    <a:lnTo>
                      <a:pt x="168" y="37"/>
                    </a:lnTo>
                    <a:lnTo>
                      <a:pt x="189" y="60"/>
                    </a:lnTo>
                    <a:lnTo>
                      <a:pt x="195" y="94"/>
                    </a:lnTo>
                    <a:lnTo>
                      <a:pt x="211" y="94"/>
                    </a:lnTo>
                    <a:lnTo>
                      <a:pt x="202" y="54"/>
                    </a:lnTo>
                    <a:lnTo>
                      <a:pt x="178" y="24"/>
                    </a:lnTo>
                    <a:lnTo>
                      <a:pt x="143" y="5"/>
                    </a:lnTo>
                    <a:lnTo>
                      <a:pt x="107" y="0"/>
                    </a:lnTo>
                    <a:lnTo>
                      <a:pt x="69" y="5"/>
                    </a:lnTo>
                    <a:lnTo>
                      <a:pt x="34" y="23"/>
                    </a:lnTo>
                    <a:lnTo>
                      <a:pt x="10" y="53"/>
                    </a:lnTo>
                    <a:lnTo>
                      <a:pt x="0" y="94"/>
                    </a:lnTo>
                    <a:lnTo>
                      <a:pt x="16" y="9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695" name="Freeform 298"/>
              <p:cNvSpPr>
                <a:spLocks/>
              </p:cNvSpPr>
              <p:nvPr/>
            </p:nvSpPr>
            <p:spPr bwMode="auto">
              <a:xfrm>
                <a:off x="4803" y="2818"/>
                <a:ext cx="16" cy="23"/>
              </a:xfrm>
              <a:custGeom>
                <a:avLst/>
                <a:gdLst>
                  <a:gd name="T0" fmla="*/ 8 w 16"/>
                  <a:gd name="T1" fmla="*/ 8 h 23"/>
                  <a:gd name="T2" fmla="*/ 8 w 16"/>
                  <a:gd name="T3" fmla="*/ 15 h 23"/>
                  <a:gd name="T4" fmla="*/ 16 w 16"/>
                  <a:gd name="T5" fmla="*/ 15 h 23"/>
                  <a:gd name="T6" fmla="*/ 16 w 16"/>
                  <a:gd name="T7" fmla="*/ 14 h 23"/>
                  <a:gd name="T8" fmla="*/ 16 w 16"/>
                  <a:gd name="T9" fmla="*/ 9 h 23"/>
                  <a:gd name="T10" fmla="*/ 16 w 16"/>
                  <a:gd name="T11" fmla="*/ 0 h 23"/>
                  <a:gd name="T12" fmla="*/ 0 w 16"/>
                  <a:gd name="T13" fmla="*/ 0 h 23"/>
                  <a:gd name="T14" fmla="*/ 0 w 16"/>
                  <a:gd name="T15" fmla="*/ 9 h 23"/>
                  <a:gd name="T16" fmla="*/ 0 w 16"/>
                  <a:gd name="T17" fmla="*/ 14 h 23"/>
                  <a:gd name="T18" fmla="*/ 0 w 16"/>
                  <a:gd name="T19" fmla="*/ 15 h 23"/>
                  <a:gd name="T20" fmla="*/ 8 w 16"/>
                  <a:gd name="T21" fmla="*/ 15 h 23"/>
                  <a:gd name="T22" fmla="*/ 8 w 16"/>
                  <a:gd name="T23" fmla="*/ 23 h 23"/>
                  <a:gd name="T24" fmla="*/ 0 w 16"/>
                  <a:gd name="T25" fmla="*/ 15 h 23"/>
                  <a:gd name="T26" fmla="*/ 0 w 16"/>
                  <a:gd name="T27" fmla="*/ 23 h 23"/>
                  <a:gd name="T28" fmla="*/ 8 w 16"/>
                  <a:gd name="T29" fmla="*/ 23 h 23"/>
                  <a:gd name="T30" fmla="*/ 8 w 16"/>
                  <a:gd name="T31" fmla="*/ 8 h 2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16" h="23">
                    <a:moveTo>
                      <a:pt x="8" y="8"/>
                    </a:moveTo>
                    <a:lnTo>
                      <a:pt x="8" y="15"/>
                    </a:lnTo>
                    <a:lnTo>
                      <a:pt x="16" y="15"/>
                    </a:lnTo>
                    <a:lnTo>
                      <a:pt x="16" y="14"/>
                    </a:lnTo>
                    <a:lnTo>
                      <a:pt x="16" y="9"/>
                    </a:lnTo>
                    <a:lnTo>
                      <a:pt x="16" y="0"/>
                    </a:lnTo>
                    <a:lnTo>
                      <a:pt x="0" y="0"/>
                    </a:lnTo>
                    <a:lnTo>
                      <a:pt x="0" y="9"/>
                    </a:lnTo>
                    <a:lnTo>
                      <a:pt x="0" y="14"/>
                    </a:lnTo>
                    <a:lnTo>
                      <a:pt x="0" y="15"/>
                    </a:lnTo>
                    <a:lnTo>
                      <a:pt x="8" y="15"/>
                    </a:lnTo>
                    <a:lnTo>
                      <a:pt x="8" y="23"/>
                    </a:lnTo>
                    <a:lnTo>
                      <a:pt x="0" y="15"/>
                    </a:lnTo>
                    <a:lnTo>
                      <a:pt x="0" y="23"/>
                    </a:lnTo>
                    <a:lnTo>
                      <a:pt x="8" y="23"/>
                    </a:lnTo>
                    <a:lnTo>
                      <a:pt x="8" y="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696" name="Freeform 299"/>
              <p:cNvSpPr>
                <a:spLocks/>
              </p:cNvSpPr>
              <p:nvPr/>
            </p:nvSpPr>
            <p:spPr bwMode="auto">
              <a:xfrm>
                <a:off x="4811" y="2826"/>
                <a:ext cx="203" cy="15"/>
              </a:xfrm>
              <a:custGeom>
                <a:avLst/>
                <a:gdLst>
                  <a:gd name="T0" fmla="*/ 187 w 203"/>
                  <a:gd name="T1" fmla="*/ 7 h 15"/>
                  <a:gd name="T2" fmla="*/ 195 w 203"/>
                  <a:gd name="T3" fmla="*/ 0 h 15"/>
                  <a:gd name="T4" fmla="*/ 0 w 203"/>
                  <a:gd name="T5" fmla="*/ 0 h 15"/>
                  <a:gd name="T6" fmla="*/ 0 w 203"/>
                  <a:gd name="T7" fmla="*/ 15 h 15"/>
                  <a:gd name="T8" fmla="*/ 195 w 203"/>
                  <a:gd name="T9" fmla="*/ 15 h 15"/>
                  <a:gd name="T10" fmla="*/ 203 w 203"/>
                  <a:gd name="T11" fmla="*/ 7 h 15"/>
                  <a:gd name="T12" fmla="*/ 195 w 203"/>
                  <a:gd name="T13" fmla="*/ 15 h 15"/>
                  <a:gd name="T14" fmla="*/ 203 w 203"/>
                  <a:gd name="T15" fmla="*/ 15 h 15"/>
                  <a:gd name="T16" fmla="*/ 203 w 203"/>
                  <a:gd name="T17" fmla="*/ 7 h 15"/>
                  <a:gd name="T18" fmla="*/ 187 w 203"/>
                  <a:gd name="T19" fmla="*/ 7 h 1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03" h="15">
                    <a:moveTo>
                      <a:pt x="187" y="7"/>
                    </a:moveTo>
                    <a:lnTo>
                      <a:pt x="195" y="0"/>
                    </a:lnTo>
                    <a:lnTo>
                      <a:pt x="0" y="0"/>
                    </a:lnTo>
                    <a:lnTo>
                      <a:pt x="0" y="15"/>
                    </a:lnTo>
                    <a:lnTo>
                      <a:pt x="195" y="15"/>
                    </a:lnTo>
                    <a:lnTo>
                      <a:pt x="203" y="7"/>
                    </a:lnTo>
                    <a:lnTo>
                      <a:pt x="195" y="15"/>
                    </a:lnTo>
                    <a:lnTo>
                      <a:pt x="203" y="15"/>
                    </a:lnTo>
                    <a:lnTo>
                      <a:pt x="203" y="7"/>
                    </a:lnTo>
                    <a:lnTo>
                      <a:pt x="187" y="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697" name="Freeform 300"/>
              <p:cNvSpPr>
                <a:spLocks/>
              </p:cNvSpPr>
              <p:nvPr/>
            </p:nvSpPr>
            <p:spPr bwMode="auto">
              <a:xfrm>
                <a:off x="4900" y="2732"/>
                <a:ext cx="16" cy="101"/>
              </a:xfrm>
              <a:custGeom>
                <a:avLst/>
                <a:gdLst>
                  <a:gd name="T0" fmla="*/ 8 w 16"/>
                  <a:gd name="T1" fmla="*/ 101 h 101"/>
                  <a:gd name="T2" fmla="*/ 16 w 16"/>
                  <a:gd name="T3" fmla="*/ 101 h 101"/>
                  <a:gd name="T4" fmla="*/ 16 w 16"/>
                  <a:gd name="T5" fmla="*/ 0 h 101"/>
                  <a:gd name="T6" fmla="*/ 0 w 16"/>
                  <a:gd name="T7" fmla="*/ 0 h 101"/>
                  <a:gd name="T8" fmla="*/ 0 w 16"/>
                  <a:gd name="T9" fmla="*/ 101 h 101"/>
                  <a:gd name="T10" fmla="*/ 8 w 16"/>
                  <a:gd name="T11" fmla="*/ 101 h 10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6" h="101">
                    <a:moveTo>
                      <a:pt x="8" y="101"/>
                    </a:moveTo>
                    <a:lnTo>
                      <a:pt x="16" y="101"/>
                    </a:lnTo>
                    <a:lnTo>
                      <a:pt x="16" y="0"/>
                    </a:lnTo>
                    <a:lnTo>
                      <a:pt x="0" y="0"/>
                    </a:lnTo>
                    <a:lnTo>
                      <a:pt x="0" y="101"/>
                    </a:lnTo>
                    <a:lnTo>
                      <a:pt x="8" y="10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698" name="Freeform 301"/>
              <p:cNvSpPr>
                <a:spLocks/>
              </p:cNvSpPr>
              <p:nvPr/>
            </p:nvSpPr>
            <p:spPr bwMode="auto">
              <a:xfrm>
                <a:off x="4903" y="2754"/>
                <a:ext cx="87" cy="84"/>
              </a:xfrm>
              <a:custGeom>
                <a:avLst/>
                <a:gdLst>
                  <a:gd name="T0" fmla="*/ 5 w 87"/>
                  <a:gd name="T1" fmla="*/ 79 h 84"/>
                  <a:gd name="T2" fmla="*/ 10 w 87"/>
                  <a:gd name="T3" fmla="*/ 84 h 84"/>
                  <a:gd name="T4" fmla="*/ 87 w 87"/>
                  <a:gd name="T5" fmla="*/ 10 h 84"/>
                  <a:gd name="T6" fmla="*/ 78 w 87"/>
                  <a:gd name="T7" fmla="*/ 0 h 84"/>
                  <a:gd name="T8" fmla="*/ 0 w 87"/>
                  <a:gd name="T9" fmla="*/ 75 h 84"/>
                  <a:gd name="T10" fmla="*/ 5 w 87"/>
                  <a:gd name="T11" fmla="*/ 79 h 8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87" h="84">
                    <a:moveTo>
                      <a:pt x="5" y="79"/>
                    </a:moveTo>
                    <a:lnTo>
                      <a:pt x="10" y="84"/>
                    </a:lnTo>
                    <a:lnTo>
                      <a:pt x="87" y="10"/>
                    </a:lnTo>
                    <a:lnTo>
                      <a:pt x="78" y="0"/>
                    </a:lnTo>
                    <a:lnTo>
                      <a:pt x="0" y="75"/>
                    </a:lnTo>
                    <a:lnTo>
                      <a:pt x="5" y="7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699" name="Freeform 302"/>
              <p:cNvSpPr>
                <a:spLocks/>
              </p:cNvSpPr>
              <p:nvPr/>
            </p:nvSpPr>
            <p:spPr bwMode="auto">
              <a:xfrm>
                <a:off x="4830" y="2753"/>
                <a:ext cx="83" cy="85"/>
              </a:xfrm>
              <a:custGeom>
                <a:avLst/>
                <a:gdLst>
                  <a:gd name="T0" fmla="*/ 78 w 83"/>
                  <a:gd name="T1" fmla="*/ 80 h 85"/>
                  <a:gd name="T2" fmla="*/ 83 w 83"/>
                  <a:gd name="T3" fmla="*/ 76 h 85"/>
                  <a:gd name="T4" fmla="*/ 10 w 83"/>
                  <a:gd name="T5" fmla="*/ 0 h 85"/>
                  <a:gd name="T6" fmla="*/ 0 w 83"/>
                  <a:gd name="T7" fmla="*/ 9 h 85"/>
                  <a:gd name="T8" fmla="*/ 73 w 83"/>
                  <a:gd name="T9" fmla="*/ 85 h 85"/>
                  <a:gd name="T10" fmla="*/ 78 w 83"/>
                  <a:gd name="T11" fmla="*/ 80 h 8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83" h="85">
                    <a:moveTo>
                      <a:pt x="78" y="80"/>
                    </a:moveTo>
                    <a:lnTo>
                      <a:pt x="83" y="76"/>
                    </a:lnTo>
                    <a:lnTo>
                      <a:pt x="10" y="0"/>
                    </a:lnTo>
                    <a:lnTo>
                      <a:pt x="0" y="9"/>
                    </a:lnTo>
                    <a:lnTo>
                      <a:pt x="73" y="85"/>
                    </a:lnTo>
                    <a:lnTo>
                      <a:pt x="78" y="8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1667" name="Text Box 303"/>
            <p:cNvSpPr txBox="1">
              <a:spLocks noChangeArrowheads="1"/>
            </p:cNvSpPr>
            <p:nvPr/>
          </p:nvSpPr>
          <p:spPr bwMode="auto">
            <a:xfrm>
              <a:off x="4729" y="650"/>
              <a:ext cx="518" cy="9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kumimoji="1" lang="zh-CN" altLang="en-US" sz="2800" b="1"/>
            </a:p>
          </p:txBody>
        </p:sp>
      </p:grpSp>
      <p:grpSp>
        <p:nvGrpSpPr>
          <p:cNvPr id="296240" name="Group 304"/>
          <p:cNvGrpSpPr>
            <a:grpSpLocks/>
          </p:cNvGrpSpPr>
          <p:nvPr/>
        </p:nvGrpSpPr>
        <p:grpSpPr bwMode="auto">
          <a:xfrm>
            <a:off x="6913563" y="2951163"/>
            <a:ext cx="495300" cy="887412"/>
            <a:chOff x="4368" y="0"/>
            <a:chExt cx="1392" cy="1567"/>
          </a:xfrm>
        </p:grpSpPr>
        <p:grpSp>
          <p:nvGrpSpPr>
            <p:cNvPr id="21632" name="Group 305"/>
            <p:cNvGrpSpPr>
              <a:grpSpLocks/>
            </p:cNvGrpSpPr>
            <p:nvPr/>
          </p:nvGrpSpPr>
          <p:grpSpPr bwMode="auto">
            <a:xfrm>
              <a:off x="4368" y="0"/>
              <a:ext cx="1392" cy="1056"/>
              <a:chOff x="4368" y="2016"/>
              <a:chExt cx="1072" cy="1344"/>
            </a:xfrm>
          </p:grpSpPr>
          <p:sp>
            <p:nvSpPr>
              <p:cNvPr id="21634" name="Freeform 306"/>
              <p:cNvSpPr>
                <a:spLocks/>
              </p:cNvSpPr>
              <p:nvPr/>
            </p:nvSpPr>
            <p:spPr bwMode="auto">
              <a:xfrm>
                <a:off x="4457" y="2460"/>
                <a:ext cx="897" cy="829"/>
              </a:xfrm>
              <a:custGeom>
                <a:avLst/>
                <a:gdLst>
                  <a:gd name="T0" fmla="*/ 445 w 897"/>
                  <a:gd name="T1" fmla="*/ 0 h 829"/>
                  <a:gd name="T2" fmla="*/ 897 w 897"/>
                  <a:gd name="T3" fmla="*/ 293 h 829"/>
                  <a:gd name="T4" fmla="*/ 897 w 897"/>
                  <a:gd name="T5" fmla="*/ 829 h 829"/>
                  <a:gd name="T6" fmla="*/ 601 w 897"/>
                  <a:gd name="T7" fmla="*/ 829 h 829"/>
                  <a:gd name="T8" fmla="*/ 296 w 897"/>
                  <a:gd name="T9" fmla="*/ 829 h 829"/>
                  <a:gd name="T10" fmla="*/ 0 w 897"/>
                  <a:gd name="T11" fmla="*/ 829 h 829"/>
                  <a:gd name="T12" fmla="*/ 0 w 897"/>
                  <a:gd name="T13" fmla="*/ 293 h 829"/>
                  <a:gd name="T14" fmla="*/ 445 w 897"/>
                  <a:gd name="T15" fmla="*/ 0 h 829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897" h="829">
                    <a:moveTo>
                      <a:pt x="445" y="0"/>
                    </a:moveTo>
                    <a:lnTo>
                      <a:pt x="897" y="293"/>
                    </a:lnTo>
                    <a:lnTo>
                      <a:pt x="897" y="829"/>
                    </a:lnTo>
                    <a:lnTo>
                      <a:pt x="601" y="829"/>
                    </a:lnTo>
                    <a:lnTo>
                      <a:pt x="296" y="829"/>
                    </a:lnTo>
                    <a:lnTo>
                      <a:pt x="0" y="829"/>
                    </a:lnTo>
                    <a:lnTo>
                      <a:pt x="0" y="293"/>
                    </a:lnTo>
                    <a:lnTo>
                      <a:pt x="445" y="0"/>
                    </a:lnTo>
                    <a:close/>
                  </a:path>
                </a:pathLst>
              </a:custGeom>
              <a:solidFill>
                <a:srgbClr val="9933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635" name="Freeform 307"/>
              <p:cNvSpPr>
                <a:spLocks/>
              </p:cNvSpPr>
              <p:nvPr/>
            </p:nvSpPr>
            <p:spPr bwMode="auto">
              <a:xfrm>
                <a:off x="4368" y="2462"/>
                <a:ext cx="416" cy="288"/>
              </a:xfrm>
              <a:custGeom>
                <a:avLst/>
                <a:gdLst>
                  <a:gd name="T0" fmla="*/ 0 w 416"/>
                  <a:gd name="T1" fmla="*/ 288 h 288"/>
                  <a:gd name="T2" fmla="*/ 416 w 416"/>
                  <a:gd name="T3" fmla="*/ 32 h 288"/>
                  <a:gd name="T4" fmla="*/ 416 w 416"/>
                  <a:gd name="T5" fmla="*/ 27 h 288"/>
                  <a:gd name="T6" fmla="*/ 416 w 416"/>
                  <a:gd name="T7" fmla="*/ 19 h 288"/>
                  <a:gd name="T8" fmla="*/ 416 w 416"/>
                  <a:gd name="T9" fmla="*/ 9 h 288"/>
                  <a:gd name="T10" fmla="*/ 416 w 416"/>
                  <a:gd name="T11" fmla="*/ 0 h 288"/>
                  <a:gd name="T12" fmla="*/ 0 w 416"/>
                  <a:gd name="T13" fmla="*/ 254 h 288"/>
                  <a:gd name="T14" fmla="*/ 0 w 416"/>
                  <a:gd name="T15" fmla="*/ 288 h 28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416" h="288">
                    <a:moveTo>
                      <a:pt x="0" y="288"/>
                    </a:moveTo>
                    <a:lnTo>
                      <a:pt x="416" y="32"/>
                    </a:lnTo>
                    <a:lnTo>
                      <a:pt x="416" y="27"/>
                    </a:lnTo>
                    <a:lnTo>
                      <a:pt x="416" y="19"/>
                    </a:lnTo>
                    <a:lnTo>
                      <a:pt x="416" y="9"/>
                    </a:lnTo>
                    <a:lnTo>
                      <a:pt x="416" y="0"/>
                    </a:lnTo>
                    <a:lnTo>
                      <a:pt x="0" y="254"/>
                    </a:lnTo>
                    <a:lnTo>
                      <a:pt x="0" y="28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636" name="Rectangle 308"/>
              <p:cNvSpPr>
                <a:spLocks noChangeArrowheads="1"/>
              </p:cNvSpPr>
              <p:nvPr/>
            </p:nvSpPr>
            <p:spPr bwMode="auto">
              <a:xfrm>
                <a:off x="4457" y="3330"/>
                <a:ext cx="897" cy="3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1637" name="Freeform 309"/>
              <p:cNvSpPr>
                <a:spLocks/>
              </p:cNvSpPr>
              <p:nvPr/>
            </p:nvSpPr>
            <p:spPr bwMode="auto">
              <a:xfrm>
                <a:off x="4786" y="2171"/>
                <a:ext cx="242" cy="327"/>
              </a:xfrm>
              <a:custGeom>
                <a:avLst/>
                <a:gdLst>
                  <a:gd name="T0" fmla="*/ 242 w 242"/>
                  <a:gd name="T1" fmla="*/ 327 h 327"/>
                  <a:gd name="T2" fmla="*/ 242 w 242"/>
                  <a:gd name="T3" fmla="*/ 0 h 327"/>
                  <a:gd name="T4" fmla="*/ 0 w 242"/>
                  <a:gd name="T5" fmla="*/ 0 h 327"/>
                  <a:gd name="T6" fmla="*/ 0 w 242"/>
                  <a:gd name="T7" fmla="*/ 321 h 327"/>
                  <a:gd name="T8" fmla="*/ 116 w 242"/>
                  <a:gd name="T9" fmla="*/ 240 h 327"/>
                  <a:gd name="T10" fmla="*/ 242 w 242"/>
                  <a:gd name="T11" fmla="*/ 327 h 32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42" h="327">
                    <a:moveTo>
                      <a:pt x="242" y="327"/>
                    </a:moveTo>
                    <a:lnTo>
                      <a:pt x="242" y="0"/>
                    </a:lnTo>
                    <a:lnTo>
                      <a:pt x="0" y="0"/>
                    </a:lnTo>
                    <a:lnTo>
                      <a:pt x="0" y="321"/>
                    </a:lnTo>
                    <a:lnTo>
                      <a:pt x="116" y="240"/>
                    </a:lnTo>
                    <a:lnTo>
                      <a:pt x="242" y="32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638" name="Freeform 310"/>
              <p:cNvSpPr>
                <a:spLocks/>
              </p:cNvSpPr>
              <p:nvPr/>
            </p:nvSpPr>
            <p:spPr bwMode="auto">
              <a:xfrm>
                <a:off x="4721" y="2016"/>
                <a:ext cx="361" cy="126"/>
              </a:xfrm>
              <a:custGeom>
                <a:avLst/>
                <a:gdLst>
                  <a:gd name="T0" fmla="*/ 181 w 361"/>
                  <a:gd name="T1" fmla="*/ 0 h 126"/>
                  <a:gd name="T2" fmla="*/ 0 w 361"/>
                  <a:gd name="T3" fmla="*/ 126 h 126"/>
                  <a:gd name="T4" fmla="*/ 361 w 361"/>
                  <a:gd name="T5" fmla="*/ 126 h 126"/>
                  <a:gd name="T6" fmla="*/ 181 w 361"/>
                  <a:gd name="T7" fmla="*/ 0 h 126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61" h="126">
                    <a:moveTo>
                      <a:pt x="181" y="0"/>
                    </a:moveTo>
                    <a:lnTo>
                      <a:pt x="0" y="126"/>
                    </a:lnTo>
                    <a:lnTo>
                      <a:pt x="361" y="126"/>
                    </a:lnTo>
                    <a:lnTo>
                      <a:pt x="18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639" name="Freeform 311"/>
              <p:cNvSpPr>
                <a:spLocks/>
              </p:cNvSpPr>
              <p:nvPr/>
            </p:nvSpPr>
            <p:spPr bwMode="auto">
              <a:xfrm>
                <a:off x="5027" y="2467"/>
                <a:ext cx="413" cy="287"/>
              </a:xfrm>
              <a:custGeom>
                <a:avLst/>
                <a:gdLst>
                  <a:gd name="T0" fmla="*/ 413 w 413"/>
                  <a:gd name="T1" fmla="*/ 287 h 287"/>
                  <a:gd name="T2" fmla="*/ 0 w 413"/>
                  <a:gd name="T3" fmla="*/ 31 h 287"/>
                  <a:gd name="T4" fmla="*/ 0 w 413"/>
                  <a:gd name="T5" fmla="*/ 25 h 287"/>
                  <a:gd name="T6" fmla="*/ 0 w 413"/>
                  <a:gd name="T7" fmla="*/ 17 h 287"/>
                  <a:gd name="T8" fmla="*/ 0 w 413"/>
                  <a:gd name="T9" fmla="*/ 9 h 287"/>
                  <a:gd name="T10" fmla="*/ 0 w 413"/>
                  <a:gd name="T11" fmla="*/ 0 h 287"/>
                  <a:gd name="T12" fmla="*/ 413 w 413"/>
                  <a:gd name="T13" fmla="*/ 253 h 287"/>
                  <a:gd name="T14" fmla="*/ 413 w 413"/>
                  <a:gd name="T15" fmla="*/ 287 h 28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413" h="287">
                    <a:moveTo>
                      <a:pt x="413" y="287"/>
                    </a:moveTo>
                    <a:lnTo>
                      <a:pt x="0" y="31"/>
                    </a:lnTo>
                    <a:lnTo>
                      <a:pt x="0" y="25"/>
                    </a:lnTo>
                    <a:lnTo>
                      <a:pt x="0" y="17"/>
                    </a:lnTo>
                    <a:lnTo>
                      <a:pt x="0" y="9"/>
                    </a:lnTo>
                    <a:lnTo>
                      <a:pt x="0" y="0"/>
                    </a:lnTo>
                    <a:lnTo>
                      <a:pt x="413" y="253"/>
                    </a:lnTo>
                    <a:lnTo>
                      <a:pt x="413" y="28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640" name="Freeform 312"/>
              <p:cNvSpPr>
                <a:spLocks/>
              </p:cNvSpPr>
              <p:nvPr/>
            </p:nvSpPr>
            <p:spPr bwMode="auto">
              <a:xfrm>
                <a:off x="4840" y="2209"/>
                <a:ext cx="127" cy="164"/>
              </a:xfrm>
              <a:custGeom>
                <a:avLst/>
                <a:gdLst>
                  <a:gd name="T0" fmla="*/ 65 w 127"/>
                  <a:gd name="T1" fmla="*/ 0 h 164"/>
                  <a:gd name="T2" fmla="*/ 51 w 127"/>
                  <a:gd name="T3" fmla="*/ 1 h 164"/>
                  <a:gd name="T4" fmla="*/ 38 w 127"/>
                  <a:gd name="T5" fmla="*/ 6 h 164"/>
                  <a:gd name="T6" fmla="*/ 27 w 127"/>
                  <a:gd name="T7" fmla="*/ 13 h 164"/>
                  <a:gd name="T8" fmla="*/ 17 w 127"/>
                  <a:gd name="T9" fmla="*/ 20 h 164"/>
                  <a:gd name="T10" fmla="*/ 9 w 127"/>
                  <a:gd name="T11" fmla="*/ 32 h 164"/>
                  <a:gd name="T12" fmla="*/ 5 w 127"/>
                  <a:gd name="T13" fmla="*/ 44 h 164"/>
                  <a:gd name="T14" fmla="*/ 1 w 127"/>
                  <a:gd name="T15" fmla="*/ 58 h 164"/>
                  <a:gd name="T16" fmla="*/ 0 w 127"/>
                  <a:gd name="T17" fmla="*/ 74 h 164"/>
                  <a:gd name="T18" fmla="*/ 0 w 127"/>
                  <a:gd name="T19" fmla="*/ 103 h 164"/>
                  <a:gd name="T20" fmla="*/ 0 w 127"/>
                  <a:gd name="T21" fmla="*/ 126 h 164"/>
                  <a:gd name="T22" fmla="*/ 0 w 127"/>
                  <a:gd name="T23" fmla="*/ 145 h 164"/>
                  <a:gd name="T24" fmla="*/ 0 w 127"/>
                  <a:gd name="T25" fmla="*/ 164 h 164"/>
                  <a:gd name="T26" fmla="*/ 27 w 127"/>
                  <a:gd name="T27" fmla="*/ 164 h 164"/>
                  <a:gd name="T28" fmla="*/ 44 w 127"/>
                  <a:gd name="T29" fmla="*/ 164 h 164"/>
                  <a:gd name="T30" fmla="*/ 55 w 127"/>
                  <a:gd name="T31" fmla="*/ 164 h 164"/>
                  <a:gd name="T32" fmla="*/ 63 w 127"/>
                  <a:gd name="T33" fmla="*/ 164 h 164"/>
                  <a:gd name="T34" fmla="*/ 71 w 127"/>
                  <a:gd name="T35" fmla="*/ 164 h 164"/>
                  <a:gd name="T36" fmla="*/ 82 w 127"/>
                  <a:gd name="T37" fmla="*/ 164 h 164"/>
                  <a:gd name="T38" fmla="*/ 100 w 127"/>
                  <a:gd name="T39" fmla="*/ 164 h 164"/>
                  <a:gd name="T40" fmla="*/ 127 w 127"/>
                  <a:gd name="T41" fmla="*/ 164 h 164"/>
                  <a:gd name="T42" fmla="*/ 127 w 127"/>
                  <a:gd name="T43" fmla="*/ 139 h 164"/>
                  <a:gd name="T44" fmla="*/ 127 w 127"/>
                  <a:gd name="T45" fmla="*/ 114 h 164"/>
                  <a:gd name="T46" fmla="*/ 127 w 127"/>
                  <a:gd name="T47" fmla="*/ 90 h 164"/>
                  <a:gd name="T48" fmla="*/ 127 w 127"/>
                  <a:gd name="T49" fmla="*/ 71 h 164"/>
                  <a:gd name="T50" fmla="*/ 127 w 127"/>
                  <a:gd name="T51" fmla="*/ 62 h 164"/>
                  <a:gd name="T52" fmla="*/ 123 w 127"/>
                  <a:gd name="T53" fmla="*/ 51 h 164"/>
                  <a:gd name="T54" fmla="*/ 119 w 127"/>
                  <a:gd name="T55" fmla="*/ 38 h 164"/>
                  <a:gd name="T56" fmla="*/ 112 w 127"/>
                  <a:gd name="T57" fmla="*/ 27 h 164"/>
                  <a:gd name="T58" fmla="*/ 104 w 127"/>
                  <a:gd name="T59" fmla="*/ 16 h 164"/>
                  <a:gd name="T60" fmla="*/ 93 w 127"/>
                  <a:gd name="T61" fmla="*/ 8 h 164"/>
                  <a:gd name="T62" fmla="*/ 81 w 127"/>
                  <a:gd name="T63" fmla="*/ 1 h 164"/>
                  <a:gd name="T64" fmla="*/ 65 w 127"/>
                  <a:gd name="T65" fmla="*/ 0 h 164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127" h="164">
                    <a:moveTo>
                      <a:pt x="65" y="0"/>
                    </a:moveTo>
                    <a:lnTo>
                      <a:pt x="51" y="1"/>
                    </a:lnTo>
                    <a:lnTo>
                      <a:pt x="38" y="6"/>
                    </a:lnTo>
                    <a:lnTo>
                      <a:pt x="27" y="13"/>
                    </a:lnTo>
                    <a:lnTo>
                      <a:pt x="17" y="20"/>
                    </a:lnTo>
                    <a:lnTo>
                      <a:pt x="9" y="32"/>
                    </a:lnTo>
                    <a:lnTo>
                      <a:pt x="5" y="44"/>
                    </a:lnTo>
                    <a:lnTo>
                      <a:pt x="1" y="58"/>
                    </a:lnTo>
                    <a:lnTo>
                      <a:pt x="0" y="74"/>
                    </a:lnTo>
                    <a:lnTo>
                      <a:pt x="0" y="103"/>
                    </a:lnTo>
                    <a:lnTo>
                      <a:pt x="0" y="126"/>
                    </a:lnTo>
                    <a:lnTo>
                      <a:pt x="0" y="145"/>
                    </a:lnTo>
                    <a:lnTo>
                      <a:pt x="0" y="164"/>
                    </a:lnTo>
                    <a:lnTo>
                      <a:pt x="27" y="164"/>
                    </a:lnTo>
                    <a:lnTo>
                      <a:pt x="44" y="164"/>
                    </a:lnTo>
                    <a:lnTo>
                      <a:pt x="55" y="164"/>
                    </a:lnTo>
                    <a:lnTo>
                      <a:pt x="63" y="164"/>
                    </a:lnTo>
                    <a:lnTo>
                      <a:pt x="71" y="164"/>
                    </a:lnTo>
                    <a:lnTo>
                      <a:pt x="82" y="164"/>
                    </a:lnTo>
                    <a:lnTo>
                      <a:pt x="100" y="164"/>
                    </a:lnTo>
                    <a:lnTo>
                      <a:pt x="127" y="164"/>
                    </a:lnTo>
                    <a:lnTo>
                      <a:pt x="127" y="139"/>
                    </a:lnTo>
                    <a:lnTo>
                      <a:pt x="127" y="114"/>
                    </a:lnTo>
                    <a:lnTo>
                      <a:pt x="127" y="90"/>
                    </a:lnTo>
                    <a:lnTo>
                      <a:pt x="127" y="71"/>
                    </a:lnTo>
                    <a:lnTo>
                      <a:pt x="127" y="62"/>
                    </a:lnTo>
                    <a:lnTo>
                      <a:pt x="123" y="51"/>
                    </a:lnTo>
                    <a:lnTo>
                      <a:pt x="119" y="38"/>
                    </a:lnTo>
                    <a:lnTo>
                      <a:pt x="112" y="27"/>
                    </a:lnTo>
                    <a:lnTo>
                      <a:pt x="104" y="16"/>
                    </a:lnTo>
                    <a:lnTo>
                      <a:pt x="93" y="8"/>
                    </a:lnTo>
                    <a:lnTo>
                      <a:pt x="81" y="1"/>
                    </a:lnTo>
                    <a:lnTo>
                      <a:pt x="6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641" name="Rectangle 313"/>
              <p:cNvSpPr>
                <a:spLocks noChangeArrowheads="1"/>
              </p:cNvSpPr>
              <p:nvPr/>
            </p:nvSpPr>
            <p:spPr bwMode="auto">
              <a:xfrm>
                <a:off x="4805" y="2900"/>
                <a:ext cx="204" cy="38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1642" name="Freeform 314"/>
              <p:cNvSpPr>
                <a:spLocks/>
              </p:cNvSpPr>
              <p:nvPr/>
            </p:nvSpPr>
            <p:spPr bwMode="auto">
              <a:xfrm>
                <a:off x="4735" y="2822"/>
                <a:ext cx="16" cy="320"/>
              </a:xfrm>
              <a:custGeom>
                <a:avLst/>
                <a:gdLst>
                  <a:gd name="T0" fmla="*/ 8 w 16"/>
                  <a:gd name="T1" fmla="*/ 16 h 320"/>
                  <a:gd name="T2" fmla="*/ 0 w 16"/>
                  <a:gd name="T3" fmla="*/ 8 h 320"/>
                  <a:gd name="T4" fmla="*/ 0 w 16"/>
                  <a:gd name="T5" fmla="*/ 320 h 320"/>
                  <a:gd name="T6" fmla="*/ 16 w 16"/>
                  <a:gd name="T7" fmla="*/ 320 h 320"/>
                  <a:gd name="T8" fmla="*/ 16 w 16"/>
                  <a:gd name="T9" fmla="*/ 8 h 320"/>
                  <a:gd name="T10" fmla="*/ 8 w 16"/>
                  <a:gd name="T11" fmla="*/ 0 h 320"/>
                  <a:gd name="T12" fmla="*/ 16 w 16"/>
                  <a:gd name="T13" fmla="*/ 8 h 320"/>
                  <a:gd name="T14" fmla="*/ 16 w 16"/>
                  <a:gd name="T15" fmla="*/ 0 h 320"/>
                  <a:gd name="T16" fmla="*/ 8 w 16"/>
                  <a:gd name="T17" fmla="*/ 0 h 320"/>
                  <a:gd name="T18" fmla="*/ 8 w 16"/>
                  <a:gd name="T19" fmla="*/ 16 h 32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6" h="320">
                    <a:moveTo>
                      <a:pt x="8" y="16"/>
                    </a:moveTo>
                    <a:lnTo>
                      <a:pt x="0" y="8"/>
                    </a:lnTo>
                    <a:lnTo>
                      <a:pt x="0" y="320"/>
                    </a:lnTo>
                    <a:lnTo>
                      <a:pt x="16" y="320"/>
                    </a:lnTo>
                    <a:lnTo>
                      <a:pt x="16" y="8"/>
                    </a:lnTo>
                    <a:lnTo>
                      <a:pt x="8" y="0"/>
                    </a:lnTo>
                    <a:lnTo>
                      <a:pt x="16" y="8"/>
                    </a:lnTo>
                    <a:lnTo>
                      <a:pt x="16" y="0"/>
                    </a:lnTo>
                    <a:lnTo>
                      <a:pt x="8" y="0"/>
                    </a:lnTo>
                    <a:lnTo>
                      <a:pt x="8" y="1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643" name="Freeform 315"/>
              <p:cNvSpPr>
                <a:spLocks/>
              </p:cNvSpPr>
              <p:nvPr/>
            </p:nvSpPr>
            <p:spPr bwMode="auto">
              <a:xfrm>
                <a:off x="4556" y="2822"/>
                <a:ext cx="187" cy="16"/>
              </a:xfrm>
              <a:custGeom>
                <a:avLst/>
                <a:gdLst>
                  <a:gd name="T0" fmla="*/ 16 w 187"/>
                  <a:gd name="T1" fmla="*/ 8 h 16"/>
                  <a:gd name="T2" fmla="*/ 8 w 187"/>
                  <a:gd name="T3" fmla="*/ 16 h 16"/>
                  <a:gd name="T4" fmla="*/ 187 w 187"/>
                  <a:gd name="T5" fmla="*/ 16 h 16"/>
                  <a:gd name="T6" fmla="*/ 187 w 187"/>
                  <a:gd name="T7" fmla="*/ 0 h 16"/>
                  <a:gd name="T8" fmla="*/ 8 w 187"/>
                  <a:gd name="T9" fmla="*/ 0 h 16"/>
                  <a:gd name="T10" fmla="*/ 0 w 187"/>
                  <a:gd name="T11" fmla="*/ 8 h 16"/>
                  <a:gd name="T12" fmla="*/ 8 w 187"/>
                  <a:gd name="T13" fmla="*/ 0 h 16"/>
                  <a:gd name="T14" fmla="*/ 0 w 187"/>
                  <a:gd name="T15" fmla="*/ 0 h 16"/>
                  <a:gd name="T16" fmla="*/ 0 w 187"/>
                  <a:gd name="T17" fmla="*/ 8 h 16"/>
                  <a:gd name="T18" fmla="*/ 16 w 187"/>
                  <a:gd name="T19" fmla="*/ 8 h 1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87" h="16">
                    <a:moveTo>
                      <a:pt x="16" y="8"/>
                    </a:moveTo>
                    <a:lnTo>
                      <a:pt x="8" y="16"/>
                    </a:lnTo>
                    <a:lnTo>
                      <a:pt x="187" y="16"/>
                    </a:lnTo>
                    <a:lnTo>
                      <a:pt x="187" y="0"/>
                    </a:lnTo>
                    <a:lnTo>
                      <a:pt x="8" y="0"/>
                    </a:lnTo>
                    <a:lnTo>
                      <a:pt x="0" y="8"/>
                    </a:lnTo>
                    <a:lnTo>
                      <a:pt x="8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16" y="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644" name="Freeform 316"/>
              <p:cNvSpPr>
                <a:spLocks/>
              </p:cNvSpPr>
              <p:nvPr/>
            </p:nvSpPr>
            <p:spPr bwMode="auto">
              <a:xfrm>
                <a:off x="4556" y="2830"/>
                <a:ext cx="16" cy="320"/>
              </a:xfrm>
              <a:custGeom>
                <a:avLst/>
                <a:gdLst>
                  <a:gd name="T0" fmla="*/ 8 w 16"/>
                  <a:gd name="T1" fmla="*/ 304 h 320"/>
                  <a:gd name="T2" fmla="*/ 16 w 16"/>
                  <a:gd name="T3" fmla="*/ 312 h 320"/>
                  <a:gd name="T4" fmla="*/ 16 w 16"/>
                  <a:gd name="T5" fmla="*/ 0 h 320"/>
                  <a:gd name="T6" fmla="*/ 0 w 16"/>
                  <a:gd name="T7" fmla="*/ 0 h 320"/>
                  <a:gd name="T8" fmla="*/ 0 w 16"/>
                  <a:gd name="T9" fmla="*/ 312 h 320"/>
                  <a:gd name="T10" fmla="*/ 8 w 16"/>
                  <a:gd name="T11" fmla="*/ 320 h 320"/>
                  <a:gd name="T12" fmla="*/ 0 w 16"/>
                  <a:gd name="T13" fmla="*/ 312 h 320"/>
                  <a:gd name="T14" fmla="*/ 0 w 16"/>
                  <a:gd name="T15" fmla="*/ 320 h 320"/>
                  <a:gd name="T16" fmla="*/ 8 w 16"/>
                  <a:gd name="T17" fmla="*/ 320 h 320"/>
                  <a:gd name="T18" fmla="*/ 8 w 16"/>
                  <a:gd name="T19" fmla="*/ 304 h 32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6" h="320">
                    <a:moveTo>
                      <a:pt x="8" y="304"/>
                    </a:moveTo>
                    <a:lnTo>
                      <a:pt x="16" y="312"/>
                    </a:lnTo>
                    <a:lnTo>
                      <a:pt x="16" y="0"/>
                    </a:lnTo>
                    <a:lnTo>
                      <a:pt x="0" y="0"/>
                    </a:lnTo>
                    <a:lnTo>
                      <a:pt x="0" y="312"/>
                    </a:lnTo>
                    <a:lnTo>
                      <a:pt x="8" y="320"/>
                    </a:lnTo>
                    <a:lnTo>
                      <a:pt x="0" y="312"/>
                    </a:lnTo>
                    <a:lnTo>
                      <a:pt x="0" y="320"/>
                    </a:lnTo>
                    <a:lnTo>
                      <a:pt x="8" y="320"/>
                    </a:lnTo>
                    <a:lnTo>
                      <a:pt x="8" y="30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645" name="Freeform 317"/>
              <p:cNvSpPr>
                <a:spLocks/>
              </p:cNvSpPr>
              <p:nvPr/>
            </p:nvSpPr>
            <p:spPr bwMode="auto">
              <a:xfrm>
                <a:off x="4564" y="3134"/>
                <a:ext cx="187" cy="16"/>
              </a:xfrm>
              <a:custGeom>
                <a:avLst/>
                <a:gdLst>
                  <a:gd name="T0" fmla="*/ 171 w 187"/>
                  <a:gd name="T1" fmla="*/ 8 h 16"/>
                  <a:gd name="T2" fmla="*/ 179 w 187"/>
                  <a:gd name="T3" fmla="*/ 0 h 16"/>
                  <a:gd name="T4" fmla="*/ 0 w 187"/>
                  <a:gd name="T5" fmla="*/ 0 h 16"/>
                  <a:gd name="T6" fmla="*/ 0 w 187"/>
                  <a:gd name="T7" fmla="*/ 16 h 16"/>
                  <a:gd name="T8" fmla="*/ 179 w 187"/>
                  <a:gd name="T9" fmla="*/ 16 h 16"/>
                  <a:gd name="T10" fmla="*/ 187 w 187"/>
                  <a:gd name="T11" fmla="*/ 8 h 16"/>
                  <a:gd name="T12" fmla="*/ 179 w 187"/>
                  <a:gd name="T13" fmla="*/ 16 h 16"/>
                  <a:gd name="T14" fmla="*/ 187 w 187"/>
                  <a:gd name="T15" fmla="*/ 16 h 16"/>
                  <a:gd name="T16" fmla="*/ 187 w 187"/>
                  <a:gd name="T17" fmla="*/ 8 h 16"/>
                  <a:gd name="T18" fmla="*/ 171 w 187"/>
                  <a:gd name="T19" fmla="*/ 8 h 1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87" h="16">
                    <a:moveTo>
                      <a:pt x="171" y="8"/>
                    </a:moveTo>
                    <a:lnTo>
                      <a:pt x="179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9" y="16"/>
                    </a:lnTo>
                    <a:lnTo>
                      <a:pt x="187" y="8"/>
                    </a:lnTo>
                    <a:lnTo>
                      <a:pt x="179" y="16"/>
                    </a:lnTo>
                    <a:lnTo>
                      <a:pt x="187" y="16"/>
                    </a:lnTo>
                    <a:lnTo>
                      <a:pt x="187" y="8"/>
                    </a:lnTo>
                    <a:lnTo>
                      <a:pt x="171" y="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646" name="Freeform 318"/>
              <p:cNvSpPr>
                <a:spLocks/>
              </p:cNvSpPr>
              <p:nvPr/>
            </p:nvSpPr>
            <p:spPr bwMode="auto">
              <a:xfrm>
                <a:off x="4566" y="2914"/>
                <a:ext cx="176" cy="16"/>
              </a:xfrm>
              <a:custGeom>
                <a:avLst/>
                <a:gdLst>
                  <a:gd name="T0" fmla="*/ 176 w 176"/>
                  <a:gd name="T1" fmla="*/ 8 h 16"/>
                  <a:gd name="T2" fmla="*/ 176 w 176"/>
                  <a:gd name="T3" fmla="*/ 0 h 16"/>
                  <a:gd name="T4" fmla="*/ 0 w 176"/>
                  <a:gd name="T5" fmla="*/ 0 h 16"/>
                  <a:gd name="T6" fmla="*/ 0 w 176"/>
                  <a:gd name="T7" fmla="*/ 16 h 16"/>
                  <a:gd name="T8" fmla="*/ 176 w 176"/>
                  <a:gd name="T9" fmla="*/ 16 h 16"/>
                  <a:gd name="T10" fmla="*/ 176 w 176"/>
                  <a:gd name="T11" fmla="*/ 8 h 1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76" h="16">
                    <a:moveTo>
                      <a:pt x="176" y="8"/>
                    </a:moveTo>
                    <a:lnTo>
                      <a:pt x="176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6" y="16"/>
                    </a:lnTo>
                    <a:lnTo>
                      <a:pt x="176" y="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647" name="Freeform 319"/>
              <p:cNvSpPr>
                <a:spLocks/>
              </p:cNvSpPr>
              <p:nvPr/>
            </p:nvSpPr>
            <p:spPr bwMode="auto">
              <a:xfrm>
                <a:off x="4566" y="3026"/>
                <a:ext cx="176" cy="16"/>
              </a:xfrm>
              <a:custGeom>
                <a:avLst/>
                <a:gdLst>
                  <a:gd name="T0" fmla="*/ 176 w 176"/>
                  <a:gd name="T1" fmla="*/ 8 h 16"/>
                  <a:gd name="T2" fmla="*/ 176 w 176"/>
                  <a:gd name="T3" fmla="*/ 0 h 16"/>
                  <a:gd name="T4" fmla="*/ 0 w 176"/>
                  <a:gd name="T5" fmla="*/ 0 h 16"/>
                  <a:gd name="T6" fmla="*/ 0 w 176"/>
                  <a:gd name="T7" fmla="*/ 16 h 16"/>
                  <a:gd name="T8" fmla="*/ 176 w 176"/>
                  <a:gd name="T9" fmla="*/ 16 h 16"/>
                  <a:gd name="T10" fmla="*/ 176 w 176"/>
                  <a:gd name="T11" fmla="*/ 8 h 1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76" h="16">
                    <a:moveTo>
                      <a:pt x="176" y="8"/>
                    </a:moveTo>
                    <a:lnTo>
                      <a:pt x="176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6" y="16"/>
                    </a:lnTo>
                    <a:lnTo>
                      <a:pt x="176" y="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648" name="Freeform 320"/>
              <p:cNvSpPr>
                <a:spLocks/>
              </p:cNvSpPr>
              <p:nvPr/>
            </p:nvSpPr>
            <p:spPr bwMode="auto">
              <a:xfrm>
                <a:off x="4644" y="2835"/>
                <a:ext cx="15" cy="302"/>
              </a:xfrm>
              <a:custGeom>
                <a:avLst/>
                <a:gdLst>
                  <a:gd name="T0" fmla="*/ 7 w 15"/>
                  <a:gd name="T1" fmla="*/ 302 h 302"/>
                  <a:gd name="T2" fmla="*/ 15 w 15"/>
                  <a:gd name="T3" fmla="*/ 302 h 302"/>
                  <a:gd name="T4" fmla="*/ 15 w 15"/>
                  <a:gd name="T5" fmla="*/ 0 h 302"/>
                  <a:gd name="T6" fmla="*/ 0 w 15"/>
                  <a:gd name="T7" fmla="*/ 0 h 302"/>
                  <a:gd name="T8" fmla="*/ 0 w 15"/>
                  <a:gd name="T9" fmla="*/ 302 h 302"/>
                  <a:gd name="T10" fmla="*/ 7 w 15"/>
                  <a:gd name="T11" fmla="*/ 302 h 30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5" h="302">
                    <a:moveTo>
                      <a:pt x="7" y="302"/>
                    </a:moveTo>
                    <a:lnTo>
                      <a:pt x="15" y="302"/>
                    </a:lnTo>
                    <a:lnTo>
                      <a:pt x="15" y="0"/>
                    </a:lnTo>
                    <a:lnTo>
                      <a:pt x="0" y="0"/>
                    </a:lnTo>
                    <a:lnTo>
                      <a:pt x="0" y="302"/>
                    </a:lnTo>
                    <a:lnTo>
                      <a:pt x="7" y="30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649" name="Freeform 321"/>
              <p:cNvSpPr>
                <a:spLocks/>
              </p:cNvSpPr>
              <p:nvPr/>
            </p:nvSpPr>
            <p:spPr bwMode="auto">
              <a:xfrm>
                <a:off x="5239" y="2822"/>
                <a:ext cx="16" cy="320"/>
              </a:xfrm>
              <a:custGeom>
                <a:avLst/>
                <a:gdLst>
                  <a:gd name="T0" fmla="*/ 8 w 16"/>
                  <a:gd name="T1" fmla="*/ 16 h 320"/>
                  <a:gd name="T2" fmla="*/ 0 w 16"/>
                  <a:gd name="T3" fmla="*/ 8 h 320"/>
                  <a:gd name="T4" fmla="*/ 0 w 16"/>
                  <a:gd name="T5" fmla="*/ 320 h 320"/>
                  <a:gd name="T6" fmla="*/ 16 w 16"/>
                  <a:gd name="T7" fmla="*/ 320 h 320"/>
                  <a:gd name="T8" fmla="*/ 16 w 16"/>
                  <a:gd name="T9" fmla="*/ 8 h 320"/>
                  <a:gd name="T10" fmla="*/ 8 w 16"/>
                  <a:gd name="T11" fmla="*/ 0 h 320"/>
                  <a:gd name="T12" fmla="*/ 16 w 16"/>
                  <a:gd name="T13" fmla="*/ 8 h 320"/>
                  <a:gd name="T14" fmla="*/ 16 w 16"/>
                  <a:gd name="T15" fmla="*/ 0 h 320"/>
                  <a:gd name="T16" fmla="*/ 8 w 16"/>
                  <a:gd name="T17" fmla="*/ 0 h 320"/>
                  <a:gd name="T18" fmla="*/ 8 w 16"/>
                  <a:gd name="T19" fmla="*/ 16 h 32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6" h="320">
                    <a:moveTo>
                      <a:pt x="8" y="16"/>
                    </a:moveTo>
                    <a:lnTo>
                      <a:pt x="0" y="8"/>
                    </a:lnTo>
                    <a:lnTo>
                      <a:pt x="0" y="320"/>
                    </a:lnTo>
                    <a:lnTo>
                      <a:pt x="16" y="320"/>
                    </a:lnTo>
                    <a:lnTo>
                      <a:pt x="16" y="8"/>
                    </a:lnTo>
                    <a:lnTo>
                      <a:pt x="8" y="0"/>
                    </a:lnTo>
                    <a:lnTo>
                      <a:pt x="16" y="8"/>
                    </a:lnTo>
                    <a:lnTo>
                      <a:pt x="16" y="0"/>
                    </a:lnTo>
                    <a:lnTo>
                      <a:pt x="8" y="0"/>
                    </a:lnTo>
                    <a:lnTo>
                      <a:pt x="8" y="1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650" name="Freeform 322"/>
              <p:cNvSpPr>
                <a:spLocks/>
              </p:cNvSpPr>
              <p:nvPr/>
            </p:nvSpPr>
            <p:spPr bwMode="auto">
              <a:xfrm>
                <a:off x="5060" y="2822"/>
                <a:ext cx="187" cy="16"/>
              </a:xfrm>
              <a:custGeom>
                <a:avLst/>
                <a:gdLst>
                  <a:gd name="T0" fmla="*/ 16 w 187"/>
                  <a:gd name="T1" fmla="*/ 8 h 16"/>
                  <a:gd name="T2" fmla="*/ 8 w 187"/>
                  <a:gd name="T3" fmla="*/ 16 h 16"/>
                  <a:gd name="T4" fmla="*/ 187 w 187"/>
                  <a:gd name="T5" fmla="*/ 16 h 16"/>
                  <a:gd name="T6" fmla="*/ 187 w 187"/>
                  <a:gd name="T7" fmla="*/ 0 h 16"/>
                  <a:gd name="T8" fmla="*/ 8 w 187"/>
                  <a:gd name="T9" fmla="*/ 0 h 16"/>
                  <a:gd name="T10" fmla="*/ 0 w 187"/>
                  <a:gd name="T11" fmla="*/ 8 h 16"/>
                  <a:gd name="T12" fmla="*/ 8 w 187"/>
                  <a:gd name="T13" fmla="*/ 0 h 16"/>
                  <a:gd name="T14" fmla="*/ 0 w 187"/>
                  <a:gd name="T15" fmla="*/ 0 h 16"/>
                  <a:gd name="T16" fmla="*/ 0 w 187"/>
                  <a:gd name="T17" fmla="*/ 8 h 16"/>
                  <a:gd name="T18" fmla="*/ 16 w 187"/>
                  <a:gd name="T19" fmla="*/ 8 h 1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87" h="16">
                    <a:moveTo>
                      <a:pt x="16" y="8"/>
                    </a:moveTo>
                    <a:lnTo>
                      <a:pt x="8" y="16"/>
                    </a:lnTo>
                    <a:lnTo>
                      <a:pt x="187" y="16"/>
                    </a:lnTo>
                    <a:lnTo>
                      <a:pt x="187" y="0"/>
                    </a:lnTo>
                    <a:lnTo>
                      <a:pt x="8" y="0"/>
                    </a:lnTo>
                    <a:lnTo>
                      <a:pt x="0" y="8"/>
                    </a:lnTo>
                    <a:lnTo>
                      <a:pt x="8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16" y="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651" name="Freeform 323"/>
              <p:cNvSpPr>
                <a:spLocks/>
              </p:cNvSpPr>
              <p:nvPr/>
            </p:nvSpPr>
            <p:spPr bwMode="auto">
              <a:xfrm>
                <a:off x="5060" y="2830"/>
                <a:ext cx="16" cy="320"/>
              </a:xfrm>
              <a:custGeom>
                <a:avLst/>
                <a:gdLst>
                  <a:gd name="T0" fmla="*/ 8 w 16"/>
                  <a:gd name="T1" fmla="*/ 304 h 320"/>
                  <a:gd name="T2" fmla="*/ 16 w 16"/>
                  <a:gd name="T3" fmla="*/ 312 h 320"/>
                  <a:gd name="T4" fmla="*/ 16 w 16"/>
                  <a:gd name="T5" fmla="*/ 0 h 320"/>
                  <a:gd name="T6" fmla="*/ 0 w 16"/>
                  <a:gd name="T7" fmla="*/ 0 h 320"/>
                  <a:gd name="T8" fmla="*/ 0 w 16"/>
                  <a:gd name="T9" fmla="*/ 312 h 320"/>
                  <a:gd name="T10" fmla="*/ 8 w 16"/>
                  <a:gd name="T11" fmla="*/ 320 h 320"/>
                  <a:gd name="T12" fmla="*/ 0 w 16"/>
                  <a:gd name="T13" fmla="*/ 312 h 320"/>
                  <a:gd name="T14" fmla="*/ 0 w 16"/>
                  <a:gd name="T15" fmla="*/ 320 h 320"/>
                  <a:gd name="T16" fmla="*/ 8 w 16"/>
                  <a:gd name="T17" fmla="*/ 320 h 320"/>
                  <a:gd name="T18" fmla="*/ 8 w 16"/>
                  <a:gd name="T19" fmla="*/ 304 h 32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6" h="320">
                    <a:moveTo>
                      <a:pt x="8" y="304"/>
                    </a:moveTo>
                    <a:lnTo>
                      <a:pt x="16" y="312"/>
                    </a:lnTo>
                    <a:lnTo>
                      <a:pt x="16" y="0"/>
                    </a:lnTo>
                    <a:lnTo>
                      <a:pt x="0" y="0"/>
                    </a:lnTo>
                    <a:lnTo>
                      <a:pt x="0" y="312"/>
                    </a:lnTo>
                    <a:lnTo>
                      <a:pt x="8" y="320"/>
                    </a:lnTo>
                    <a:lnTo>
                      <a:pt x="0" y="312"/>
                    </a:lnTo>
                    <a:lnTo>
                      <a:pt x="0" y="320"/>
                    </a:lnTo>
                    <a:lnTo>
                      <a:pt x="8" y="320"/>
                    </a:lnTo>
                    <a:lnTo>
                      <a:pt x="8" y="30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652" name="Freeform 324"/>
              <p:cNvSpPr>
                <a:spLocks/>
              </p:cNvSpPr>
              <p:nvPr/>
            </p:nvSpPr>
            <p:spPr bwMode="auto">
              <a:xfrm>
                <a:off x="5068" y="3134"/>
                <a:ext cx="187" cy="16"/>
              </a:xfrm>
              <a:custGeom>
                <a:avLst/>
                <a:gdLst>
                  <a:gd name="T0" fmla="*/ 171 w 187"/>
                  <a:gd name="T1" fmla="*/ 8 h 16"/>
                  <a:gd name="T2" fmla="*/ 179 w 187"/>
                  <a:gd name="T3" fmla="*/ 0 h 16"/>
                  <a:gd name="T4" fmla="*/ 0 w 187"/>
                  <a:gd name="T5" fmla="*/ 0 h 16"/>
                  <a:gd name="T6" fmla="*/ 0 w 187"/>
                  <a:gd name="T7" fmla="*/ 16 h 16"/>
                  <a:gd name="T8" fmla="*/ 179 w 187"/>
                  <a:gd name="T9" fmla="*/ 16 h 16"/>
                  <a:gd name="T10" fmla="*/ 187 w 187"/>
                  <a:gd name="T11" fmla="*/ 8 h 16"/>
                  <a:gd name="T12" fmla="*/ 179 w 187"/>
                  <a:gd name="T13" fmla="*/ 16 h 16"/>
                  <a:gd name="T14" fmla="*/ 187 w 187"/>
                  <a:gd name="T15" fmla="*/ 16 h 16"/>
                  <a:gd name="T16" fmla="*/ 187 w 187"/>
                  <a:gd name="T17" fmla="*/ 8 h 16"/>
                  <a:gd name="T18" fmla="*/ 171 w 187"/>
                  <a:gd name="T19" fmla="*/ 8 h 1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87" h="16">
                    <a:moveTo>
                      <a:pt x="171" y="8"/>
                    </a:moveTo>
                    <a:lnTo>
                      <a:pt x="179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9" y="16"/>
                    </a:lnTo>
                    <a:lnTo>
                      <a:pt x="187" y="8"/>
                    </a:lnTo>
                    <a:lnTo>
                      <a:pt x="179" y="16"/>
                    </a:lnTo>
                    <a:lnTo>
                      <a:pt x="187" y="16"/>
                    </a:lnTo>
                    <a:lnTo>
                      <a:pt x="187" y="8"/>
                    </a:lnTo>
                    <a:lnTo>
                      <a:pt x="171" y="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653" name="Freeform 325"/>
              <p:cNvSpPr>
                <a:spLocks/>
              </p:cNvSpPr>
              <p:nvPr/>
            </p:nvSpPr>
            <p:spPr bwMode="auto">
              <a:xfrm>
                <a:off x="5069" y="2914"/>
                <a:ext cx="175" cy="16"/>
              </a:xfrm>
              <a:custGeom>
                <a:avLst/>
                <a:gdLst>
                  <a:gd name="T0" fmla="*/ 175 w 175"/>
                  <a:gd name="T1" fmla="*/ 8 h 16"/>
                  <a:gd name="T2" fmla="*/ 175 w 175"/>
                  <a:gd name="T3" fmla="*/ 0 h 16"/>
                  <a:gd name="T4" fmla="*/ 0 w 175"/>
                  <a:gd name="T5" fmla="*/ 0 h 16"/>
                  <a:gd name="T6" fmla="*/ 0 w 175"/>
                  <a:gd name="T7" fmla="*/ 16 h 16"/>
                  <a:gd name="T8" fmla="*/ 175 w 175"/>
                  <a:gd name="T9" fmla="*/ 16 h 16"/>
                  <a:gd name="T10" fmla="*/ 175 w 175"/>
                  <a:gd name="T11" fmla="*/ 8 h 1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75" h="16">
                    <a:moveTo>
                      <a:pt x="175" y="8"/>
                    </a:moveTo>
                    <a:lnTo>
                      <a:pt x="175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5" y="16"/>
                    </a:lnTo>
                    <a:lnTo>
                      <a:pt x="175" y="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654" name="Freeform 326"/>
              <p:cNvSpPr>
                <a:spLocks/>
              </p:cNvSpPr>
              <p:nvPr/>
            </p:nvSpPr>
            <p:spPr bwMode="auto">
              <a:xfrm>
                <a:off x="5069" y="3026"/>
                <a:ext cx="175" cy="16"/>
              </a:xfrm>
              <a:custGeom>
                <a:avLst/>
                <a:gdLst>
                  <a:gd name="T0" fmla="*/ 175 w 175"/>
                  <a:gd name="T1" fmla="*/ 8 h 16"/>
                  <a:gd name="T2" fmla="*/ 175 w 175"/>
                  <a:gd name="T3" fmla="*/ 0 h 16"/>
                  <a:gd name="T4" fmla="*/ 0 w 175"/>
                  <a:gd name="T5" fmla="*/ 0 h 16"/>
                  <a:gd name="T6" fmla="*/ 0 w 175"/>
                  <a:gd name="T7" fmla="*/ 16 h 16"/>
                  <a:gd name="T8" fmla="*/ 175 w 175"/>
                  <a:gd name="T9" fmla="*/ 16 h 16"/>
                  <a:gd name="T10" fmla="*/ 175 w 175"/>
                  <a:gd name="T11" fmla="*/ 8 h 1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75" h="16">
                    <a:moveTo>
                      <a:pt x="175" y="8"/>
                    </a:moveTo>
                    <a:lnTo>
                      <a:pt x="175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5" y="16"/>
                    </a:lnTo>
                    <a:lnTo>
                      <a:pt x="175" y="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655" name="Freeform 327"/>
              <p:cNvSpPr>
                <a:spLocks/>
              </p:cNvSpPr>
              <p:nvPr/>
            </p:nvSpPr>
            <p:spPr bwMode="auto">
              <a:xfrm>
                <a:off x="5147" y="2835"/>
                <a:ext cx="16" cy="302"/>
              </a:xfrm>
              <a:custGeom>
                <a:avLst/>
                <a:gdLst>
                  <a:gd name="T0" fmla="*/ 8 w 16"/>
                  <a:gd name="T1" fmla="*/ 302 h 302"/>
                  <a:gd name="T2" fmla="*/ 16 w 16"/>
                  <a:gd name="T3" fmla="*/ 302 h 302"/>
                  <a:gd name="T4" fmla="*/ 16 w 16"/>
                  <a:gd name="T5" fmla="*/ 0 h 302"/>
                  <a:gd name="T6" fmla="*/ 0 w 16"/>
                  <a:gd name="T7" fmla="*/ 0 h 302"/>
                  <a:gd name="T8" fmla="*/ 0 w 16"/>
                  <a:gd name="T9" fmla="*/ 302 h 302"/>
                  <a:gd name="T10" fmla="*/ 8 w 16"/>
                  <a:gd name="T11" fmla="*/ 302 h 30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6" h="302">
                    <a:moveTo>
                      <a:pt x="8" y="302"/>
                    </a:moveTo>
                    <a:lnTo>
                      <a:pt x="16" y="302"/>
                    </a:lnTo>
                    <a:lnTo>
                      <a:pt x="16" y="0"/>
                    </a:lnTo>
                    <a:lnTo>
                      <a:pt x="0" y="0"/>
                    </a:lnTo>
                    <a:lnTo>
                      <a:pt x="0" y="302"/>
                    </a:lnTo>
                    <a:lnTo>
                      <a:pt x="8" y="30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656" name="Freeform 328"/>
              <p:cNvSpPr>
                <a:spLocks/>
              </p:cNvSpPr>
              <p:nvPr/>
            </p:nvSpPr>
            <p:spPr bwMode="auto">
              <a:xfrm>
                <a:off x="4849" y="2236"/>
                <a:ext cx="103" cy="112"/>
              </a:xfrm>
              <a:custGeom>
                <a:avLst/>
                <a:gdLst>
                  <a:gd name="T0" fmla="*/ 59 w 103"/>
                  <a:gd name="T1" fmla="*/ 112 h 112"/>
                  <a:gd name="T2" fmla="*/ 76 w 103"/>
                  <a:gd name="T3" fmla="*/ 112 h 112"/>
                  <a:gd name="T4" fmla="*/ 89 w 103"/>
                  <a:gd name="T5" fmla="*/ 109 h 112"/>
                  <a:gd name="T6" fmla="*/ 99 w 103"/>
                  <a:gd name="T7" fmla="*/ 107 h 112"/>
                  <a:gd name="T8" fmla="*/ 102 w 103"/>
                  <a:gd name="T9" fmla="*/ 104 h 112"/>
                  <a:gd name="T10" fmla="*/ 103 w 103"/>
                  <a:gd name="T11" fmla="*/ 103 h 112"/>
                  <a:gd name="T12" fmla="*/ 103 w 103"/>
                  <a:gd name="T13" fmla="*/ 98 h 112"/>
                  <a:gd name="T14" fmla="*/ 100 w 103"/>
                  <a:gd name="T15" fmla="*/ 88 h 112"/>
                  <a:gd name="T16" fmla="*/ 97 w 103"/>
                  <a:gd name="T17" fmla="*/ 79 h 112"/>
                  <a:gd name="T18" fmla="*/ 95 w 103"/>
                  <a:gd name="T19" fmla="*/ 73 h 112"/>
                  <a:gd name="T20" fmla="*/ 95 w 103"/>
                  <a:gd name="T21" fmla="*/ 68 h 112"/>
                  <a:gd name="T22" fmla="*/ 94 w 103"/>
                  <a:gd name="T23" fmla="*/ 66 h 112"/>
                  <a:gd name="T24" fmla="*/ 92 w 103"/>
                  <a:gd name="T25" fmla="*/ 60 h 112"/>
                  <a:gd name="T26" fmla="*/ 91 w 103"/>
                  <a:gd name="T27" fmla="*/ 50 h 112"/>
                  <a:gd name="T28" fmla="*/ 91 w 103"/>
                  <a:gd name="T29" fmla="*/ 42 h 112"/>
                  <a:gd name="T30" fmla="*/ 91 w 103"/>
                  <a:gd name="T31" fmla="*/ 41 h 112"/>
                  <a:gd name="T32" fmla="*/ 89 w 103"/>
                  <a:gd name="T33" fmla="*/ 33 h 112"/>
                  <a:gd name="T34" fmla="*/ 89 w 103"/>
                  <a:gd name="T35" fmla="*/ 22 h 112"/>
                  <a:gd name="T36" fmla="*/ 87 w 103"/>
                  <a:gd name="T37" fmla="*/ 9 h 112"/>
                  <a:gd name="T38" fmla="*/ 75 w 103"/>
                  <a:gd name="T39" fmla="*/ 1 h 112"/>
                  <a:gd name="T40" fmla="*/ 59 w 103"/>
                  <a:gd name="T41" fmla="*/ 0 h 112"/>
                  <a:gd name="T42" fmla="*/ 45 w 103"/>
                  <a:gd name="T43" fmla="*/ 3 h 112"/>
                  <a:gd name="T44" fmla="*/ 38 w 103"/>
                  <a:gd name="T45" fmla="*/ 14 h 112"/>
                  <a:gd name="T46" fmla="*/ 34 w 103"/>
                  <a:gd name="T47" fmla="*/ 25 h 112"/>
                  <a:gd name="T48" fmla="*/ 30 w 103"/>
                  <a:gd name="T49" fmla="*/ 31 h 112"/>
                  <a:gd name="T50" fmla="*/ 30 w 103"/>
                  <a:gd name="T51" fmla="*/ 33 h 112"/>
                  <a:gd name="T52" fmla="*/ 27 w 103"/>
                  <a:gd name="T53" fmla="*/ 39 h 112"/>
                  <a:gd name="T54" fmla="*/ 23 w 103"/>
                  <a:gd name="T55" fmla="*/ 49 h 112"/>
                  <a:gd name="T56" fmla="*/ 19 w 103"/>
                  <a:gd name="T57" fmla="*/ 54 h 112"/>
                  <a:gd name="T58" fmla="*/ 19 w 103"/>
                  <a:gd name="T59" fmla="*/ 55 h 112"/>
                  <a:gd name="T60" fmla="*/ 16 w 103"/>
                  <a:gd name="T61" fmla="*/ 58 h 112"/>
                  <a:gd name="T62" fmla="*/ 11 w 103"/>
                  <a:gd name="T63" fmla="*/ 63 h 112"/>
                  <a:gd name="T64" fmla="*/ 5 w 103"/>
                  <a:gd name="T65" fmla="*/ 73 h 112"/>
                  <a:gd name="T66" fmla="*/ 0 w 103"/>
                  <a:gd name="T67" fmla="*/ 82 h 112"/>
                  <a:gd name="T68" fmla="*/ 0 w 103"/>
                  <a:gd name="T69" fmla="*/ 87 h 112"/>
                  <a:gd name="T70" fmla="*/ 0 w 103"/>
                  <a:gd name="T71" fmla="*/ 88 h 112"/>
                  <a:gd name="T72" fmla="*/ 7 w 103"/>
                  <a:gd name="T73" fmla="*/ 93 h 112"/>
                  <a:gd name="T74" fmla="*/ 29 w 103"/>
                  <a:gd name="T75" fmla="*/ 106 h 112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0" t="0" r="r" b="b"/>
                <a:pathLst>
                  <a:path w="103" h="112">
                    <a:moveTo>
                      <a:pt x="48" y="110"/>
                    </a:moveTo>
                    <a:lnTo>
                      <a:pt x="59" y="112"/>
                    </a:lnTo>
                    <a:lnTo>
                      <a:pt x="68" y="112"/>
                    </a:lnTo>
                    <a:lnTo>
                      <a:pt x="76" y="112"/>
                    </a:lnTo>
                    <a:lnTo>
                      <a:pt x="84" y="110"/>
                    </a:lnTo>
                    <a:lnTo>
                      <a:pt x="89" y="109"/>
                    </a:lnTo>
                    <a:lnTo>
                      <a:pt x="94" y="107"/>
                    </a:lnTo>
                    <a:lnTo>
                      <a:pt x="99" y="107"/>
                    </a:lnTo>
                    <a:lnTo>
                      <a:pt x="100" y="106"/>
                    </a:lnTo>
                    <a:lnTo>
                      <a:pt x="102" y="104"/>
                    </a:lnTo>
                    <a:lnTo>
                      <a:pt x="102" y="103"/>
                    </a:lnTo>
                    <a:lnTo>
                      <a:pt x="103" y="103"/>
                    </a:lnTo>
                    <a:lnTo>
                      <a:pt x="103" y="101"/>
                    </a:lnTo>
                    <a:lnTo>
                      <a:pt x="103" y="98"/>
                    </a:lnTo>
                    <a:lnTo>
                      <a:pt x="103" y="93"/>
                    </a:lnTo>
                    <a:lnTo>
                      <a:pt x="100" y="88"/>
                    </a:lnTo>
                    <a:lnTo>
                      <a:pt x="99" y="82"/>
                    </a:lnTo>
                    <a:lnTo>
                      <a:pt x="97" y="79"/>
                    </a:lnTo>
                    <a:lnTo>
                      <a:pt x="97" y="76"/>
                    </a:lnTo>
                    <a:lnTo>
                      <a:pt x="95" y="73"/>
                    </a:lnTo>
                    <a:lnTo>
                      <a:pt x="95" y="69"/>
                    </a:lnTo>
                    <a:lnTo>
                      <a:pt x="95" y="68"/>
                    </a:lnTo>
                    <a:lnTo>
                      <a:pt x="94" y="66"/>
                    </a:lnTo>
                    <a:lnTo>
                      <a:pt x="92" y="60"/>
                    </a:lnTo>
                    <a:lnTo>
                      <a:pt x="92" y="55"/>
                    </a:lnTo>
                    <a:lnTo>
                      <a:pt x="91" y="50"/>
                    </a:lnTo>
                    <a:lnTo>
                      <a:pt x="91" y="44"/>
                    </a:lnTo>
                    <a:lnTo>
                      <a:pt x="91" y="42"/>
                    </a:lnTo>
                    <a:lnTo>
                      <a:pt x="91" y="41"/>
                    </a:lnTo>
                    <a:lnTo>
                      <a:pt x="89" y="33"/>
                    </a:lnTo>
                    <a:lnTo>
                      <a:pt x="89" y="27"/>
                    </a:lnTo>
                    <a:lnTo>
                      <a:pt x="89" y="22"/>
                    </a:lnTo>
                    <a:lnTo>
                      <a:pt x="89" y="17"/>
                    </a:lnTo>
                    <a:lnTo>
                      <a:pt x="87" y="9"/>
                    </a:lnTo>
                    <a:lnTo>
                      <a:pt x="83" y="5"/>
                    </a:lnTo>
                    <a:lnTo>
                      <a:pt x="75" y="1"/>
                    </a:lnTo>
                    <a:lnTo>
                      <a:pt x="67" y="0"/>
                    </a:lnTo>
                    <a:lnTo>
                      <a:pt x="59" y="0"/>
                    </a:lnTo>
                    <a:lnTo>
                      <a:pt x="51" y="0"/>
                    </a:lnTo>
                    <a:lnTo>
                      <a:pt x="45" y="3"/>
                    </a:lnTo>
                    <a:lnTo>
                      <a:pt x="40" y="9"/>
                    </a:lnTo>
                    <a:lnTo>
                      <a:pt x="38" y="14"/>
                    </a:lnTo>
                    <a:lnTo>
                      <a:pt x="37" y="19"/>
                    </a:lnTo>
                    <a:lnTo>
                      <a:pt x="34" y="25"/>
                    </a:lnTo>
                    <a:lnTo>
                      <a:pt x="30" y="31"/>
                    </a:lnTo>
                    <a:lnTo>
                      <a:pt x="30" y="33"/>
                    </a:lnTo>
                    <a:lnTo>
                      <a:pt x="30" y="35"/>
                    </a:lnTo>
                    <a:lnTo>
                      <a:pt x="27" y="39"/>
                    </a:lnTo>
                    <a:lnTo>
                      <a:pt x="26" y="44"/>
                    </a:lnTo>
                    <a:lnTo>
                      <a:pt x="23" y="49"/>
                    </a:lnTo>
                    <a:lnTo>
                      <a:pt x="19" y="54"/>
                    </a:lnTo>
                    <a:lnTo>
                      <a:pt x="19" y="55"/>
                    </a:lnTo>
                    <a:lnTo>
                      <a:pt x="18" y="55"/>
                    </a:lnTo>
                    <a:lnTo>
                      <a:pt x="16" y="58"/>
                    </a:lnTo>
                    <a:lnTo>
                      <a:pt x="15" y="61"/>
                    </a:lnTo>
                    <a:lnTo>
                      <a:pt x="11" y="63"/>
                    </a:lnTo>
                    <a:lnTo>
                      <a:pt x="10" y="66"/>
                    </a:lnTo>
                    <a:lnTo>
                      <a:pt x="5" y="73"/>
                    </a:lnTo>
                    <a:lnTo>
                      <a:pt x="2" y="77"/>
                    </a:lnTo>
                    <a:lnTo>
                      <a:pt x="0" y="82"/>
                    </a:lnTo>
                    <a:lnTo>
                      <a:pt x="0" y="85"/>
                    </a:lnTo>
                    <a:lnTo>
                      <a:pt x="0" y="87"/>
                    </a:lnTo>
                    <a:lnTo>
                      <a:pt x="0" y="88"/>
                    </a:lnTo>
                    <a:lnTo>
                      <a:pt x="2" y="88"/>
                    </a:lnTo>
                    <a:lnTo>
                      <a:pt x="7" y="93"/>
                    </a:lnTo>
                    <a:lnTo>
                      <a:pt x="15" y="99"/>
                    </a:lnTo>
                    <a:lnTo>
                      <a:pt x="29" y="106"/>
                    </a:lnTo>
                    <a:lnTo>
                      <a:pt x="48" y="1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657" name="Freeform 329"/>
              <p:cNvSpPr>
                <a:spLocks/>
              </p:cNvSpPr>
              <p:nvPr/>
            </p:nvSpPr>
            <p:spPr bwMode="auto">
              <a:xfrm>
                <a:off x="4849" y="2315"/>
                <a:ext cx="103" cy="28"/>
              </a:xfrm>
              <a:custGeom>
                <a:avLst/>
                <a:gdLst>
                  <a:gd name="T0" fmla="*/ 40 w 103"/>
                  <a:gd name="T1" fmla="*/ 3 h 28"/>
                  <a:gd name="T2" fmla="*/ 49 w 103"/>
                  <a:gd name="T3" fmla="*/ 5 h 28"/>
                  <a:gd name="T4" fmla="*/ 59 w 103"/>
                  <a:gd name="T5" fmla="*/ 6 h 28"/>
                  <a:gd name="T6" fmla="*/ 67 w 103"/>
                  <a:gd name="T7" fmla="*/ 8 h 28"/>
                  <a:gd name="T8" fmla="*/ 75 w 103"/>
                  <a:gd name="T9" fmla="*/ 11 h 28"/>
                  <a:gd name="T10" fmla="*/ 83 w 103"/>
                  <a:gd name="T11" fmla="*/ 14 h 28"/>
                  <a:gd name="T12" fmla="*/ 89 w 103"/>
                  <a:gd name="T13" fmla="*/ 17 h 28"/>
                  <a:gd name="T14" fmla="*/ 95 w 103"/>
                  <a:gd name="T15" fmla="*/ 22 h 28"/>
                  <a:gd name="T16" fmla="*/ 100 w 103"/>
                  <a:gd name="T17" fmla="*/ 27 h 28"/>
                  <a:gd name="T18" fmla="*/ 102 w 103"/>
                  <a:gd name="T19" fmla="*/ 25 h 28"/>
                  <a:gd name="T20" fmla="*/ 102 w 103"/>
                  <a:gd name="T21" fmla="*/ 24 h 28"/>
                  <a:gd name="T22" fmla="*/ 103 w 103"/>
                  <a:gd name="T23" fmla="*/ 24 h 28"/>
                  <a:gd name="T24" fmla="*/ 103 w 103"/>
                  <a:gd name="T25" fmla="*/ 22 h 28"/>
                  <a:gd name="T26" fmla="*/ 94 w 103"/>
                  <a:gd name="T27" fmla="*/ 14 h 28"/>
                  <a:gd name="T28" fmla="*/ 81 w 103"/>
                  <a:gd name="T29" fmla="*/ 9 h 28"/>
                  <a:gd name="T30" fmla="*/ 68 w 103"/>
                  <a:gd name="T31" fmla="*/ 5 h 28"/>
                  <a:gd name="T32" fmla="*/ 53 w 103"/>
                  <a:gd name="T33" fmla="*/ 1 h 28"/>
                  <a:gd name="T34" fmla="*/ 38 w 103"/>
                  <a:gd name="T35" fmla="*/ 0 h 28"/>
                  <a:gd name="T36" fmla="*/ 24 w 103"/>
                  <a:gd name="T37" fmla="*/ 0 h 28"/>
                  <a:gd name="T38" fmla="*/ 11 w 103"/>
                  <a:gd name="T39" fmla="*/ 1 h 28"/>
                  <a:gd name="T40" fmla="*/ 0 w 103"/>
                  <a:gd name="T41" fmla="*/ 6 h 28"/>
                  <a:gd name="T42" fmla="*/ 0 w 103"/>
                  <a:gd name="T43" fmla="*/ 8 h 28"/>
                  <a:gd name="T44" fmla="*/ 0 w 103"/>
                  <a:gd name="T45" fmla="*/ 8 h 28"/>
                  <a:gd name="T46" fmla="*/ 0 w 103"/>
                  <a:gd name="T47" fmla="*/ 9 h 28"/>
                  <a:gd name="T48" fmla="*/ 2 w 103"/>
                  <a:gd name="T49" fmla="*/ 9 h 28"/>
                  <a:gd name="T50" fmla="*/ 10 w 103"/>
                  <a:gd name="T51" fmla="*/ 6 h 28"/>
                  <a:gd name="T52" fmla="*/ 18 w 103"/>
                  <a:gd name="T53" fmla="*/ 5 h 28"/>
                  <a:gd name="T54" fmla="*/ 27 w 103"/>
                  <a:gd name="T55" fmla="*/ 3 h 28"/>
                  <a:gd name="T56" fmla="*/ 37 w 103"/>
                  <a:gd name="T57" fmla="*/ 3 h 28"/>
                  <a:gd name="T58" fmla="*/ 35 w 103"/>
                  <a:gd name="T59" fmla="*/ 5 h 28"/>
                  <a:gd name="T60" fmla="*/ 35 w 103"/>
                  <a:gd name="T61" fmla="*/ 6 h 28"/>
                  <a:gd name="T62" fmla="*/ 35 w 103"/>
                  <a:gd name="T63" fmla="*/ 8 h 28"/>
                  <a:gd name="T64" fmla="*/ 34 w 103"/>
                  <a:gd name="T65" fmla="*/ 9 h 28"/>
                  <a:gd name="T66" fmla="*/ 30 w 103"/>
                  <a:gd name="T67" fmla="*/ 9 h 28"/>
                  <a:gd name="T68" fmla="*/ 27 w 103"/>
                  <a:gd name="T69" fmla="*/ 11 h 28"/>
                  <a:gd name="T70" fmla="*/ 26 w 103"/>
                  <a:gd name="T71" fmla="*/ 14 h 28"/>
                  <a:gd name="T72" fmla="*/ 24 w 103"/>
                  <a:gd name="T73" fmla="*/ 16 h 28"/>
                  <a:gd name="T74" fmla="*/ 24 w 103"/>
                  <a:gd name="T75" fmla="*/ 17 h 28"/>
                  <a:gd name="T76" fmla="*/ 24 w 103"/>
                  <a:gd name="T77" fmla="*/ 20 h 28"/>
                  <a:gd name="T78" fmla="*/ 24 w 103"/>
                  <a:gd name="T79" fmla="*/ 24 h 28"/>
                  <a:gd name="T80" fmla="*/ 26 w 103"/>
                  <a:gd name="T81" fmla="*/ 27 h 28"/>
                  <a:gd name="T82" fmla="*/ 27 w 103"/>
                  <a:gd name="T83" fmla="*/ 27 h 28"/>
                  <a:gd name="T84" fmla="*/ 27 w 103"/>
                  <a:gd name="T85" fmla="*/ 27 h 28"/>
                  <a:gd name="T86" fmla="*/ 27 w 103"/>
                  <a:gd name="T87" fmla="*/ 27 h 28"/>
                  <a:gd name="T88" fmla="*/ 29 w 103"/>
                  <a:gd name="T89" fmla="*/ 27 h 28"/>
                  <a:gd name="T90" fmla="*/ 29 w 103"/>
                  <a:gd name="T91" fmla="*/ 28 h 28"/>
                  <a:gd name="T92" fmla="*/ 30 w 103"/>
                  <a:gd name="T93" fmla="*/ 28 h 28"/>
                  <a:gd name="T94" fmla="*/ 30 w 103"/>
                  <a:gd name="T95" fmla="*/ 28 h 28"/>
                  <a:gd name="T96" fmla="*/ 32 w 103"/>
                  <a:gd name="T97" fmla="*/ 28 h 28"/>
                  <a:gd name="T98" fmla="*/ 35 w 103"/>
                  <a:gd name="T99" fmla="*/ 28 h 28"/>
                  <a:gd name="T100" fmla="*/ 38 w 103"/>
                  <a:gd name="T101" fmla="*/ 25 h 28"/>
                  <a:gd name="T102" fmla="*/ 40 w 103"/>
                  <a:gd name="T103" fmla="*/ 24 h 28"/>
                  <a:gd name="T104" fmla="*/ 40 w 103"/>
                  <a:gd name="T105" fmla="*/ 22 h 28"/>
                  <a:gd name="T106" fmla="*/ 42 w 103"/>
                  <a:gd name="T107" fmla="*/ 19 h 28"/>
                  <a:gd name="T108" fmla="*/ 42 w 103"/>
                  <a:gd name="T109" fmla="*/ 16 h 28"/>
                  <a:gd name="T110" fmla="*/ 40 w 103"/>
                  <a:gd name="T111" fmla="*/ 12 h 28"/>
                  <a:gd name="T112" fmla="*/ 37 w 103"/>
                  <a:gd name="T113" fmla="*/ 11 h 28"/>
                  <a:gd name="T114" fmla="*/ 38 w 103"/>
                  <a:gd name="T115" fmla="*/ 9 h 28"/>
                  <a:gd name="T116" fmla="*/ 38 w 103"/>
                  <a:gd name="T117" fmla="*/ 6 h 28"/>
                  <a:gd name="T118" fmla="*/ 38 w 103"/>
                  <a:gd name="T119" fmla="*/ 5 h 28"/>
                  <a:gd name="T120" fmla="*/ 40 w 103"/>
                  <a:gd name="T121" fmla="*/ 3 h 28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0" t="0" r="r" b="b"/>
                <a:pathLst>
                  <a:path w="103" h="28">
                    <a:moveTo>
                      <a:pt x="40" y="3"/>
                    </a:moveTo>
                    <a:lnTo>
                      <a:pt x="49" y="5"/>
                    </a:lnTo>
                    <a:lnTo>
                      <a:pt x="59" y="6"/>
                    </a:lnTo>
                    <a:lnTo>
                      <a:pt x="67" y="8"/>
                    </a:lnTo>
                    <a:lnTo>
                      <a:pt x="75" y="11"/>
                    </a:lnTo>
                    <a:lnTo>
                      <a:pt x="83" y="14"/>
                    </a:lnTo>
                    <a:lnTo>
                      <a:pt x="89" y="17"/>
                    </a:lnTo>
                    <a:lnTo>
                      <a:pt x="95" y="22"/>
                    </a:lnTo>
                    <a:lnTo>
                      <a:pt x="100" y="27"/>
                    </a:lnTo>
                    <a:lnTo>
                      <a:pt x="102" y="25"/>
                    </a:lnTo>
                    <a:lnTo>
                      <a:pt x="102" y="24"/>
                    </a:lnTo>
                    <a:lnTo>
                      <a:pt x="103" y="24"/>
                    </a:lnTo>
                    <a:lnTo>
                      <a:pt x="103" y="22"/>
                    </a:lnTo>
                    <a:lnTo>
                      <a:pt x="94" y="14"/>
                    </a:lnTo>
                    <a:lnTo>
                      <a:pt x="81" y="9"/>
                    </a:lnTo>
                    <a:lnTo>
                      <a:pt x="68" y="5"/>
                    </a:lnTo>
                    <a:lnTo>
                      <a:pt x="53" y="1"/>
                    </a:lnTo>
                    <a:lnTo>
                      <a:pt x="38" y="0"/>
                    </a:lnTo>
                    <a:lnTo>
                      <a:pt x="24" y="0"/>
                    </a:lnTo>
                    <a:lnTo>
                      <a:pt x="11" y="1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9"/>
                    </a:lnTo>
                    <a:lnTo>
                      <a:pt x="2" y="9"/>
                    </a:lnTo>
                    <a:lnTo>
                      <a:pt x="10" y="6"/>
                    </a:lnTo>
                    <a:lnTo>
                      <a:pt x="18" y="5"/>
                    </a:lnTo>
                    <a:lnTo>
                      <a:pt x="27" y="3"/>
                    </a:lnTo>
                    <a:lnTo>
                      <a:pt x="37" y="3"/>
                    </a:lnTo>
                    <a:lnTo>
                      <a:pt x="35" y="5"/>
                    </a:lnTo>
                    <a:lnTo>
                      <a:pt x="35" y="6"/>
                    </a:lnTo>
                    <a:lnTo>
                      <a:pt x="35" y="8"/>
                    </a:lnTo>
                    <a:lnTo>
                      <a:pt x="34" y="9"/>
                    </a:lnTo>
                    <a:lnTo>
                      <a:pt x="30" y="9"/>
                    </a:lnTo>
                    <a:lnTo>
                      <a:pt x="27" y="11"/>
                    </a:lnTo>
                    <a:lnTo>
                      <a:pt x="26" y="14"/>
                    </a:lnTo>
                    <a:lnTo>
                      <a:pt x="24" y="16"/>
                    </a:lnTo>
                    <a:lnTo>
                      <a:pt x="24" y="17"/>
                    </a:lnTo>
                    <a:lnTo>
                      <a:pt x="24" y="20"/>
                    </a:lnTo>
                    <a:lnTo>
                      <a:pt x="24" y="24"/>
                    </a:lnTo>
                    <a:lnTo>
                      <a:pt x="26" y="27"/>
                    </a:lnTo>
                    <a:lnTo>
                      <a:pt x="27" y="27"/>
                    </a:lnTo>
                    <a:lnTo>
                      <a:pt x="29" y="27"/>
                    </a:lnTo>
                    <a:lnTo>
                      <a:pt x="29" y="28"/>
                    </a:lnTo>
                    <a:lnTo>
                      <a:pt x="30" y="28"/>
                    </a:lnTo>
                    <a:lnTo>
                      <a:pt x="32" y="28"/>
                    </a:lnTo>
                    <a:lnTo>
                      <a:pt x="35" y="28"/>
                    </a:lnTo>
                    <a:lnTo>
                      <a:pt x="38" y="25"/>
                    </a:lnTo>
                    <a:lnTo>
                      <a:pt x="40" y="24"/>
                    </a:lnTo>
                    <a:lnTo>
                      <a:pt x="40" y="22"/>
                    </a:lnTo>
                    <a:lnTo>
                      <a:pt x="42" y="19"/>
                    </a:lnTo>
                    <a:lnTo>
                      <a:pt x="42" y="16"/>
                    </a:lnTo>
                    <a:lnTo>
                      <a:pt x="40" y="12"/>
                    </a:lnTo>
                    <a:lnTo>
                      <a:pt x="37" y="11"/>
                    </a:lnTo>
                    <a:lnTo>
                      <a:pt x="38" y="9"/>
                    </a:lnTo>
                    <a:lnTo>
                      <a:pt x="38" y="6"/>
                    </a:lnTo>
                    <a:lnTo>
                      <a:pt x="38" y="5"/>
                    </a:lnTo>
                    <a:lnTo>
                      <a:pt x="40" y="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658" name="Freeform 330"/>
              <p:cNvSpPr>
                <a:spLocks/>
              </p:cNvSpPr>
              <p:nvPr/>
            </p:nvSpPr>
            <p:spPr bwMode="auto">
              <a:xfrm>
                <a:off x="4875" y="2342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1 w 6"/>
                  <a:gd name="T3" fmla="*/ 0 h 6"/>
                  <a:gd name="T4" fmla="*/ 1 w 6"/>
                  <a:gd name="T5" fmla="*/ 0 h 6"/>
                  <a:gd name="T6" fmla="*/ 1 w 6"/>
                  <a:gd name="T7" fmla="*/ 0 h 6"/>
                  <a:gd name="T8" fmla="*/ 3 w 6"/>
                  <a:gd name="T9" fmla="*/ 0 h 6"/>
                  <a:gd name="T10" fmla="*/ 3 w 6"/>
                  <a:gd name="T11" fmla="*/ 1 h 6"/>
                  <a:gd name="T12" fmla="*/ 4 w 6"/>
                  <a:gd name="T13" fmla="*/ 1 h 6"/>
                  <a:gd name="T14" fmla="*/ 4 w 6"/>
                  <a:gd name="T15" fmla="*/ 1 h 6"/>
                  <a:gd name="T16" fmla="*/ 6 w 6"/>
                  <a:gd name="T17" fmla="*/ 1 h 6"/>
                  <a:gd name="T18" fmla="*/ 6 w 6"/>
                  <a:gd name="T19" fmla="*/ 3 h 6"/>
                  <a:gd name="T20" fmla="*/ 6 w 6"/>
                  <a:gd name="T21" fmla="*/ 3 h 6"/>
                  <a:gd name="T22" fmla="*/ 4 w 6"/>
                  <a:gd name="T23" fmla="*/ 4 h 6"/>
                  <a:gd name="T24" fmla="*/ 3 w 6"/>
                  <a:gd name="T25" fmla="*/ 6 h 6"/>
                  <a:gd name="T26" fmla="*/ 1 w 6"/>
                  <a:gd name="T27" fmla="*/ 6 h 6"/>
                  <a:gd name="T28" fmla="*/ 0 w 6"/>
                  <a:gd name="T29" fmla="*/ 6 h 6"/>
                  <a:gd name="T30" fmla="*/ 0 w 6"/>
                  <a:gd name="T31" fmla="*/ 4 h 6"/>
                  <a:gd name="T32" fmla="*/ 0 w 6"/>
                  <a:gd name="T33" fmla="*/ 4 h 6"/>
                  <a:gd name="T34" fmla="*/ 0 w 6"/>
                  <a:gd name="T35" fmla="*/ 3 h 6"/>
                  <a:gd name="T36" fmla="*/ 0 w 6"/>
                  <a:gd name="T37" fmla="*/ 1 h 6"/>
                  <a:gd name="T38" fmla="*/ 0 w 6"/>
                  <a:gd name="T39" fmla="*/ 0 h 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1" y="0"/>
                    </a:lnTo>
                    <a:lnTo>
                      <a:pt x="3" y="0"/>
                    </a:lnTo>
                    <a:lnTo>
                      <a:pt x="3" y="1"/>
                    </a:lnTo>
                    <a:lnTo>
                      <a:pt x="4" y="1"/>
                    </a:lnTo>
                    <a:lnTo>
                      <a:pt x="6" y="1"/>
                    </a:lnTo>
                    <a:lnTo>
                      <a:pt x="6" y="3"/>
                    </a:lnTo>
                    <a:lnTo>
                      <a:pt x="4" y="4"/>
                    </a:lnTo>
                    <a:lnTo>
                      <a:pt x="3" y="6"/>
                    </a:lnTo>
                    <a:lnTo>
                      <a:pt x="1" y="6"/>
                    </a:lnTo>
                    <a:lnTo>
                      <a:pt x="0" y="6"/>
                    </a:lnTo>
                    <a:lnTo>
                      <a:pt x="0" y="4"/>
                    </a:lnTo>
                    <a:lnTo>
                      <a:pt x="0" y="3"/>
                    </a:lnTo>
                    <a:lnTo>
                      <a:pt x="0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A111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659" name="Freeform 331"/>
              <p:cNvSpPr>
                <a:spLocks/>
              </p:cNvSpPr>
              <p:nvPr/>
            </p:nvSpPr>
            <p:spPr bwMode="auto">
              <a:xfrm>
                <a:off x="4998" y="2818"/>
                <a:ext cx="16" cy="15"/>
              </a:xfrm>
              <a:custGeom>
                <a:avLst/>
                <a:gdLst>
                  <a:gd name="T0" fmla="*/ 0 w 16"/>
                  <a:gd name="T1" fmla="*/ 0 h 15"/>
                  <a:gd name="T2" fmla="*/ 0 w 16"/>
                  <a:gd name="T3" fmla="*/ 0 h 15"/>
                  <a:gd name="T4" fmla="*/ 0 w 16"/>
                  <a:gd name="T5" fmla="*/ 9 h 15"/>
                  <a:gd name="T6" fmla="*/ 0 w 16"/>
                  <a:gd name="T7" fmla="*/ 14 h 15"/>
                  <a:gd name="T8" fmla="*/ 0 w 16"/>
                  <a:gd name="T9" fmla="*/ 15 h 15"/>
                  <a:gd name="T10" fmla="*/ 8 w 16"/>
                  <a:gd name="T11" fmla="*/ 15 h 15"/>
                  <a:gd name="T12" fmla="*/ 8 w 16"/>
                  <a:gd name="T13" fmla="*/ 15 h 15"/>
                  <a:gd name="T14" fmla="*/ 16 w 16"/>
                  <a:gd name="T15" fmla="*/ 15 h 15"/>
                  <a:gd name="T16" fmla="*/ 16 w 16"/>
                  <a:gd name="T17" fmla="*/ 14 h 15"/>
                  <a:gd name="T18" fmla="*/ 16 w 16"/>
                  <a:gd name="T19" fmla="*/ 9 h 15"/>
                  <a:gd name="T20" fmla="*/ 16 w 16"/>
                  <a:gd name="T21" fmla="*/ 0 h 15"/>
                  <a:gd name="T22" fmla="*/ 16 w 16"/>
                  <a:gd name="T23" fmla="*/ 0 h 15"/>
                  <a:gd name="T24" fmla="*/ 0 w 16"/>
                  <a:gd name="T25" fmla="*/ 0 h 1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16" h="15">
                    <a:moveTo>
                      <a:pt x="0" y="0"/>
                    </a:moveTo>
                    <a:lnTo>
                      <a:pt x="0" y="0"/>
                    </a:lnTo>
                    <a:lnTo>
                      <a:pt x="0" y="9"/>
                    </a:lnTo>
                    <a:lnTo>
                      <a:pt x="0" y="14"/>
                    </a:lnTo>
                    <a:lnTo>
                      <a:pt x="0" y="15"/>
                    </a:lnTo>
                    <a:lnTo>
                      <a:pt x="8" y="15"/>
                    </a:lnTo>
                    <a:lnTo>
                      <a:pt x="16" y="15"/>
                    </a:lnTo>
                    <a:lnTo>
                      <a:pt x="16" y="14"/>
                    </a:lnTo>
                    <a:lnTo>
                      <a:pt x="16" y="9"/>
                    </a:lnTo>
                    <a:lnTo>
                      <a:pt x="1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660" name="Freeform 332"/>
              <p:cNvSpPr>
                <a:spLocks/>
              </p:cNvSpPr>
              <p:nvPr/>
            </p:nvSpPr>
            <p:spPr bwMode="auto">
              <a:xfrm>
                <a:off x="4803" y="2724"/>
                <a:ext cx="211" cy="94"/>
              </a:xfrm>
              <a:custGeom>
                <a:avLst/>
                <a:gdLst>
                  <a:gd name="T0" fmla="*/ 16 w 211"/>
                  <a:gd name="T1" fmla="*/ 94 h 94"/>
                  <a:gd name="T2" fmla="*/ 16 w 211"/>
                  <a:gd name="T3" fmla="*/ 94 h 94"/>
                  <a:gd name="T4" fmla="*/ 23 w 211"/>
                  <a:gd name="T5" fmla="*/ 59 h 94"/>
                  <a:gd name="T6" fmla="*/ 43 w 211"/>
                  <a:gd name="T7" fmla="*/ 35 h 94"/>
                  <a:gd name="T8" fmla="*/ 72 w 211"/>
                  <a:gd name="T9" fmla="*/ 21 h 94"/>
                  <a:gd name="T10" fmla="*/ 107 w 211"/>
                  <a:gd name="T11" fmla="*/ 16 h 94"/>
                  <a:gd name="T12" fmla="*/ 140 w 211"/>
                  <a:gd name="T13" fmla="*/ 21 h 94"/>
                  <a:gd name="T14" fmla="*/ 168 w 211"/>
                  <a:gd name="T15" fmla="*/ 37 h 94"/>
                  <a:gd name="T16" fmla="*/ 189 w 211"/>
                  <a:gd name="T17" fmla="*/ 60 h 94"/>
                  <a:gd name="T18" fmla="*/ 195 w 211"/>
                  <a:gd name="T19" fmla="*/ 94 h 94"/>
                  <a:gd name="T20" fmla="*/ 211 w 211"/>
                  <a:gd name="T21" fmla="*/ 94 h 94"/>
                  <a:gd name="T22" fmla="*/ 202 w 211"/>
                  <a:gd name="T23" fmla="*/ 54 h 94"/>
                  <a:gd name="T24" fmla="*/ 178 w 211"/>
                  <a:gd name="T25" fmla="*/ 24 h 94"/>
                  <a:gd name="T26" fmla="*/ 143 w 211"/>
                  <a:gd name="T27" fmla="*/ 5 h 94"/>
                  <a:gd name="T28" fmla="*/ 107 w 211"/>
                  <a:gd name="T29" fmla="*/ 0 h 94"/>
                  <a:gd name="T30" fmla="*/ 69 w 211"/>
                  <a:gd name="T31" fmla="*/ 5 h 94"/>
                  <a:gd name="T32" fmla="*/ 34 w 211"/>
                  <a:gd name="T33" fmla="*/ 23 h 94"/>
                  <a:gd name="T34" fmla="*/ 10 w 211"/>
                  <a:gd name="T35" fmla="*/ 53 h 94"/>
                  <a:gd name="T36" fmla="*/ 0 w 211"/>
                  <a:gd name="T37" fmla="*/ 94 h 94"/>
                  <a:gd name="T38" fmla="*/ 0 w 211"/>
                  <a:gd name="T39" fmla="*/ 94 h 94"/>
                  <a:gd name="T40" fmla="*/ 16 w 211"/>
                  <a:gd name="T41" fmla="*/ 94 h 94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211" h="94">
                    <a:moveTo>
                      <a:pt x="16" y="94"/>
                    </a:moveTo>
                    <a:lnTo>
                      <a:pt x="16" y="94"/>
                    </a:lnTo>
                    <a:lnTo>
                      <a:pt x="23" y="59"/>
                    </a:lnTo>
                    <a:lnTo>
                      <a:pt x="43" y="35"/>
                    </a:lnTo>
                    <a:lnTo>
                      <a:pt x="72" y="21"/>
                    </a:lnTo>
                    <a:lnTo>
                      <a:pt x="107" y="16"/>
                    </a:lnTo>
                    <a:lnTo>
                      <a:pt x="140" y="21"/>
                    </a:lnTo>
                    <a:lnTo>
                      <a:pt x="168" y="37"/>
                    </a:lnTo>
                    <a:lnTo>
                      <a:pt x="189" y="60"/>
                    </a:lnTo>
                    <a:lnTo>
                      <a:pt x="195" y="94"/>
                    </a:lnTo>
                    <a:lnTo>
                      <a:pt x="211" y="94"/>
                    </a:lnTo>
                    <a:lnTo>
                      <a:pt x="202" y="54"/>
                    </a:lnTo>
                    <a:lnTo>
                      <a:pt x="178" y="24"/>
                    </a:lnTo>
                    <a:lnTo>
                      <a:pt x="143" y="5"/>
                    </a:lnTo>
                    <a:lnTo>
                      <a:pt x="107" y="0"/>
                    </a:lnTo>
                    <a:lnTo>
                      <a:pt x="69" y="5"/>
                    </a:lnTo>
                    <a:lnTo>
                      <a:pt x="34" y="23"/>
                    </a:lnTo>
                    <a:lnTo>
                      <a:pt x="10" y="53"/>
                    </a:lnTo>
                    <a:lnTo>
                      <a:pt x="0" y="94"/>
                    </a:lnTo>
                    <a:lnTo>
                      <a:pt x="16" y="9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661" name="Freeform 333"/>
              <p:cNvSpPr>
                <a:spLocks/>
              </p:cNvSpPr>
              <p:nvPr/>
            </p:nvSpPr>
            <p:spPr bwMode="auto">
              <a:xfrm>
                <a:off x="4803" y="2818"/>
                <a:ext cx="16" cy="23"/>
              </a:xfrm>
              <a:custGeom>
                <a:avLst/>
                <a:gdLst>
                  <a:gd name="T0" fmla="*/ 8 w 16"/>
                  <a:gd name="T1" fmla="*/ 8 h 23"/>
                  <a:gd name="T2" fmla="*/ 8 w 16"/>
                  <a:gd name="T3" fmla="*/ 15 h 23"/>
                  <a:gd name="T4" fmla="*/ 16 w 16"/>
                  <a:gd name="T5" fmla="*/ 15 h 23"/>
                  <a:gd name="T6" fmla="*/ 16 w 16"/>
                  <a:gd name="T7" fmla="*/ 14 h 23"/>
                  <a:gd name="T8" fmla="*/ 16 w 16"/>
                  <a:gd name="T9" fmla="*/ 9 h 23"/>
                  <a:gd name="T10" fmla="*/ 16 w 16"/>
                  <a:gd name="T11" fmla="*/ 0 h 23"/>
                  <a:gd name="T12" fmla="*/ 0 w 16"/>
                  <a:gd name="T13" fmla="*/ 0 h 23"/>
                  <a:gd name="T14" fmla="*/ 0 w 16"/>
                  <a:gd name="T15" fmla="*/ 9 h 23"/>
                  <a:gd name="T16" fmla="*/ 0 w 16"/>
                  <a:gd name="T17" fmla="*/ 14 h 23"/>
                  <a:gd name="T18" fmla="*/ 0 w 16"/>
                  <a:gd name="T19" fmla="*/ 15 h 23"/>
                  <a:gd name="T20" fmla="*/ 8 w 16"/>
                  <a:gd name="T21" fmla="*/ 15 h 23"/>
                  <a:gd name="T22" fmla="*/ 8 w 16"/>
                  <a:gd name="T23" fmla="*/ 23 h 23"/>
                  <a:gd name="T24" fmla="*/ 0 w 16"/>
                  <a:gd name="T25" fmla="*/ 15 h 23"/>
                  <a:gd name="T26" fmla="*/ 0 w 16"/>
                  <a:gd name="T27" fmla="*/ 23 h 23"/>
                  <a:gd name="T28" fmla="*/ 8 w 16"/>
                  <a:gd name="T29" fmla="*/ 23 h 23"/>
                  <a:gd name="T30" fmla="*/ 8 w 16"/>
                  <a:gd name="T31" fmla="*/ 8 h 2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16" h="23">
                    <a:moveTo>
                      <a:pt x="8" y="8"/>
                    </a:moveTo>
                    <a:lnTo>
                      <a:pt x="8" y="15"/>
                    </a:lnTo>
                    <a:lnTo>
                      <a:pt x="16" y="15"/>
                    </a:lnTo>
                    <a:lnTo>
                      <a:pt x="16" y="14"/>
                    </a:lnTo>
                    <a:lnTo>
                      <a:pt x="16" y="9"/>
                    </a:lnTo>
                    <a:lnTo>
                      <a:pt x="16" y="0"/>
                    </a:lnTo>
                    <a:lnTo>
                      <a:pt x="0" y="0"/>
                    </a:lnTo>
                    <a:lnTo>
                      <a:pt x="0" y="9"/>
                    </a:lnTo>
                    <a:lnTo>
                      <a:pt x="0" y="14"/>
                    </a:lnTo>
                    <a:lnTo>
                      <a:pt x="0" y="15"/>
                    </a:lnTo>
                    <a:lnTo>
                      <a:pt x="8" y="15"/>
                    </a:lnTo>
                    <a:lnTo>
                      <a:pt x="8" y="23"/>
                    </a:lnTo>
                    <a:lnTo>
                      <a:pt x="0" y="15"/>
                    </a:lnTo>
                    <a:lnTo>
                      <a:pt x="0" y="23"/>
                    </a:lnTo>
                    <a:lnTo>
                      <a:pt x="8" y="23"/>
                    </a:lnTo>
                    <a:lnTo>
                      <a:pt x="8" y="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662" name="Freeform 334"/>
              <p:cNvSpPr>
                <a:spLocks/>
              </p:cNvSpPr>
              <p:nvPr/>
            </p:nvSpPr>
            <p:spPr bwMode="auto">
              <a:xfrm>
                <a:off x="4811" y="2826"/>
                <a:ext cx="203" cy="15"/>
              </a:xfrm>
              <a:custGeom>
                <a:avLst/>
                <a:gdLst>
                  <a:gd name="T0" fmla="*/ 187 w 203"/>
                  <a:gd name="T1" fmla="*/ 7 h 15"/>
                  <a:gd name="T2" fmla="*/ 195 w 203"/>
                  <a:gd name="T3" fmla="*/ 0 h 15"/>
                  <a:gd name="T4" fmla="*/ 0 w 203"/>
                  <a:gd name="T5" fmla="*/ 0 h 15"/>
                  <a:gd name="T6" fmla="*/ 0 w 203"/>
                  <a:gd name="T7" fmla="*/ 15 h 15"/>
                  <a:gd name="T8" fmla="*/ 195 w 203"/>
                  <a:gd name="T9" fmla="*/ 15 h 15"/>
                  <a:gd name="T10" fmla="*/ 203 w 203"/>
                  <a:gd name="T11" fmla="*/ 7 h 15"/>
                  <a:gd name="T12" fmla="*/ 195 w 203"/>
                  <a:gd name="T13" fmla="*/ 15 h 15"/>
                  <a:gd name="T14" fmla="*/ 203 w 203"/>
                  <a:gd name="T15" fmla="*/ 15 h 15"/>
                  <a:gd name="T16" fmla="*/ 203 w 203"/>
                  <a:gd name="T17" fmla="*/ 7 h 15"/>
                  <a:gd name="T18" fmla="*/ 187 w 203"/>
                  <a:gd name="T19" fmla="*/ 7 h 1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03" h="15">
                    <a:moveTo>
                      <a:pt x="187" y="7"/>
                    </a:moveTo>
                    <a:lnTo>
                      <a:pt x="195" y="0"/>
                    </a:lnTo>
                    <a:lnTo>
                      <a:pt x="0" y="0"/>
                    </a:lnTo>
                    <a:lnTo>
                      <a:pt x="0" y="15"/>
                    </a:lnTo>
                    <a:lnTo>
                      <a:pt x="195" y="15"/>
                    </a:lnTo>
                    <a:lnTo>
                      <a:pt x="203" y="7"/>
                    </a:lnTo>
                    <a:lnTo>
                      <a:pt x="195" y="15"/>
                    </a:lnTo>
                    <a:lnTo>
                      <a:pt x="203" y="15"/>
                    </a:lnTo>
                    <a:lnTo>
                      <a:pt x="203" y="7"/>
                    </a:lnTo>
                    <a:lnTo>
                      <a:pt x="187" y="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663" name="Freeform 335"/>
              <p:cNvSpPr>
                <a:spLocks/>
              </p:cNvSpPr>
              <p:nvPr/>
            </p:nvSpPr>
            <p:spPr bwMode="auto">
              <a:xfrm>
                <a:off x="4900" y="2732"/>
                <a:ext cx="16" cy="101"/>
              </a:xfrm>
              <a:custGeom>
                <a:avLst/>
                <a:gdLst>
                  <a:gd name="T0" fmla="*/ 8 w 16"/>
                  <a:gd name="T1" fmla="*/ 101 h 101"/>
                  <a:gd name="T2" fmla="*/ 16 w 16"/>
                  <a:gd name="T3" fmla="*/ 101 h 101"/>
                  <a:gd name="T4" fmla="*/ 16 w 16"/>
                  <a:gd name="T5" fmla="*/ 0 h 101"/>
                  <a:gd name="T6" fmla="*/ 0 w 16"/>
                  <a:gd name="T7" fmla="*/ 0 h 101"/>
                  <a:gd name="T8" fmla="*/ 0 w 16"/>
                  <a:gd name="T9" fmla="*/ 101 h 101"/>
                  <a:gd name="T10" fmla="*/ 8 w 16"/>
                  <a:gd name="T11" fmla="*/ 101 h 10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6" h="101">
                    <a:moveTo>
                      <a:pt x="8" y="101"/>
                    </a:moveTo>
                    <a:lnTo>
                      <a:pt x="16" y="101"/>
                    </a:lnTo>
                    <a:lnTo>
                      <a:pt x="16" y="0"/>
                    </a:lnTo>
                    <a:lnTo>
                      <a:pt x="0" y="0"/>
                    </a:lnTo>
                    <a:lnTo>
                      <a:pt x="0" y="101"/>
                    </a:lnTo>
                    <a:lnTo>
                      <a:pt x="8" y="10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664" name="Freeform 336"/>
              <p:cNvSpPr>
                <a:spLocks/>
              </p:cNvSpPr>
              <p:nvPr/>
            </p:nvSpPr>
            <p:spPr bwMode="auto">
              <a:xfrm>
                <a:off x="4903" y="2754"/>
                <a:ext cx="87" cy="84"/>
              </a:xfrm>
              <a:custGeom>
                <a:avLst/>
                <a:gdLst>
                  <a:gd name="T0" fmla="*/ 5 w 87"/>
                  <a:gd name="T1" fmla="*/ 79 h 84"/>
                  <a:gd name="T2" fmla="*/ 10 w 87"/>
                  <a:gd name="T3" fmla="*/ 84 h 84"/>
                  <a:gd name="T4" fmla="*/ 87 w 87"/>
                  <a:gd name="T5" fmla="*/ 10 h 84"/>
                  <a:gd name="T6" fmla="*/ 78 w 87"/>
                  <a:gd name="T7" fmla="*/ 0 h 84"/>
                  <a:gd name="T8" fmla="*/ 0 w 87"/>
                  <a:gd name="T9" fmla="*/ 75 h 84"/>
                  <a:gd name="T10" fmla="*/ 5 w 87"/>
                  <a:gd name="T11" fmla="*/ 79 h 8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87" h="84">
                    <a:moveTo>
                      <a:pt x="5" y="79"/>
                    </a:moveTo>
                    <a:lnTo>
                      <a:pt x="10" y="84"/>
                    </a:lnTo>
                    <a:lnTo>
                      <a:pt x="87" y="10"/>
                    </a:lnTo>
                    <a:lnTo>
                      <a:pt x="78" y="0"/>
                    </a:lnTo>
                    <a:lnTo>
                      <a:pt x="0" y="75"/>
                    </a:lnTo>
                    <a:lnTo>
                      <a:pt x="5" y="7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665" name="Freeform 337"/>
              <p:cNvSpPr>
                <a:spLocks/>
              </p:cNvSpPr>
              <p:nvPr/>
            </p:nvSpPr>
            <p:spPr bwMode="auto">
              <a:xfrm>
                <a:off x="4830" y="2753"/>
                <a:ext cx="83" cy="85"/>
              </a:xfrm>
              <a:custGeom>
                <a:avLst/>
                <a:gdLst>
                  <a:gd name="T0" fmla="*/ 78 w 83"/>
                  <a:gd name="T1" fmla="*/ 80 h 85"/>
                  <a:gd name="T2" fmla="*/ 83 w 83"/>
                  <a:gd name="T3" fmla="*/ 76 h 85"/>
                  <a:gd name="T4" fmla="*/ 10 w 83"/>
                  <a:gd name="T5" fmla="*/ 0 h 85"/>
                  <a:gd name="T6" fmla="*/ 0 w 83"/>
                  <a:gd name="T7" fmla="*/ 9 h 85"/>
                  <a:gd name="T8" fmla="*/ 73 w 83"/>
                  <a:gd name="T9" fmla="*/ 85 h 85"/>
                  <a:gd name="T10" fmla="*/ 78 w 83"/>
                  <a:gd name="T11" fmla="*/ 80 h 8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83" h="85">
                    <a:moveTo>
                      <a:pt x="78" y="80"/>
                    </a:moveTo>
                    <a:lnTo>
                      <a:pt x="83" y="76"/>
                    </a:lnTo>
                    <a:lnTo>
                      <a:pt x="10" y="0"/>
                    </a:lnTo>
                    <a:lnTo>
                      <a:pt x="0" y="9"/>
                    </a:lnTo>
                    <a:lnTo>
                      <a:pt x="73" y="85"/>
                    </a:lnTo>
                    <a:lnTo>
                      <a:pt x="78" y="8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1633" name="Text Box 338"/>
            <p:cNvSpPr txBox="1">
              <a:spLocks noChangeArrowheads="1"/>
            </p:cNvSpPr>
            <p:nvPr/>
          </p:nvSpPr>
          <p:spPr bwMode="auto">
            <a:xfrm>
              <a:off x="4729" y="650"/>
              <a:ext cx="518" cy="9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kumimoji="1" lang="zh-CN" altLang="en-US" sz="2800" b="1"/>
            </a:p>
          </p:txBody>
        </p:sp>
      </p:grpSp>
      <p:grpSp>
        <p:nvGrpSpPr>
          <p:cNvPr id="296275" name="Group 339"/>
          <p:cNvGrpSpPr>
            <a:grpSpLocks/>
          </p:cNvGrpSpPr>
          <p:nvPr/>
        </p:nvGrpSpPr>
        <p:grpSpPr bwMode="auto">
          <a:xfrm>
            <a:off x="6913563" y="3584575"/>
            <a:ext cx="495300" cy="887413"/>
            <a:chOff x="4368" y="0"/>
            <a:chExt cx="1392" cy="1567"/>
          </a:xfrm>
        </p:grpSpPr>
        <p:grpSp>
          <p:nvGrpSpPr>
            <p:cNvPr id="21598" name="Group 340"/>
            <p:cNvGrpSpPr>
              <a:grpSpLocks/>
            </p:cNvGrpSpPr>
            <p:nvPr/>
          </p:nvGrpSpPr>
          <p:grpSpPr bwMode="auto">
            <a:xfrm>
              <a:off x="4368" y="0"/>
              <a:ext cx="1392" cy="1056"/>
              <a:chOff x="4368" y="2016"/>
              <a:chExt cx="1072" cy="1344"/>
            </a:xfrm>
          </p:grpSpPr>
          <p:sp>
            <p:nvSpPr>
              <p:cNvPr id="21600" name="Freeform 341"/>
              <p:cNvSpPr>
                <a:spLocks/>
              </p:cNvSpPr>
              <p:nvPr/>
            </p:nvSpPr>
            <p:spPr bwMode="auto">
              <a:xfrm>
                <a:off x="4457" y="2460"/>
                <a:ext cx="897" cy="829"/>
              </a:xfrm>
              <a:custGeom>
                <a:avLst/>
                <a:gdLst>
                  <a:gd name="T0" fmla="*/ 445 w 897"/>
                  <a:gd name="T1" fmla="*/ 0 h 829"/>
                  <a:gd name="T2" fmla="*/ 897 w 897"/>
                  <a:gd name="T3" fmla="*/ 293 h 829"/>
                  <a:gd name="T4" fmla="*/ 897 w 897"/>
                  <a:gd name="T5" fmla="*/ 829 h 829"/>
                  <a:gd name="T6" fmla="*/ 601 w 897"/>
                  <a:gd name="T7" fmla="*/ 829 h 829"/>
                  <a:gd name="T8" fmla="*/ 296 w 897"/>
                  <a:gd name="T9" fmla="*/ 829 h 829"/>
                  <a:gd name="T10" fmla="*/ 0 w 897"/>
                  <a:gd name="T11" fmla="*/ 829 h 829"/>
                  <a:gd name="T12" fmla="*/ 0 w 897"/>
                  <a:gd name="T13" fmla="*/ 293 h 829"/>
                  <a:gd name="T14" fmla="*/ 445 w 897"/>
                  <a:gd name="T15" fmla="*/ 0 h 829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897" h="829">
                    <a:moveTo>
                      <a:pt x="445" y="0"/>
                    </a:moveTo>
                    <a:lnTo>
                      <a:pt x="897" y="293"/>
                    </a:lnTo>
                    <a:lnTo>
                      <a:pt x="897" y="829"/>
                    </a:lnTo>
                    <a:lnTo>
                      <a:pt x="601" y="829"/>
                    </a:lnTo>
                    <a:lnTo>
                      <a:pt x="296" y="829"/>
                    </a:lnTo>
                    <a:lnTo>
                      <a:pt x="0" y="829"/>
                    </a:lnTo>
                    <a:lnTo>
                      <a:pt x="0" y="293"/>
                    </a:lnTo>
                    <a:lnTo>
                      <a:pt x="445" y="0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601" name="Freeform 342"/>
              <p:cNvSpPr>
                <a:spLocks/>
              </p:cNvSpPr>
              <p:nvPr/>
            </p:nvSpPr>
            <p:spPr bwMode="auto">
              <a:xfrm>
                <a:off x="4368" y="2462"/>
                <a:ext cx="416" cy="288"/>
              </a:xfrm>
              <a:custGeom>
                <a:avLst/>
                <a:gdLst>
                  <a:gd name="T0" fmla="*/ 0 w 416"/>
                  <a:gd name="T1" fmla="*/ 288 h 288"/>
                  <a:gd name="T2" fmla="*/ 416 w 416"/>
                  <a:gd name="T3" fmla="*/ 32 h 288"/>
                  <a:gd name="T4" fmla="*/ 416 w 416"/>
                  <a:gd name="T5" fmla="*/ 27 h 288"/>
                  <a:gd name="T6" fmla="*/ 416 w 416"/>
                  <a:gd name="T7" fmla="*/ 19 h 288"/>
                  <a:gd name="T8" fmla="*/ 416 w 416"/>
                  <a:gd name="T9" fmla="*/ 9 h 288"/>
                  <a:gd name="T10" fmla="*/ 416 w 416"/>
                  <a:gd name="T11" fmla="*/ 0 h 288"/>
                  <a:gd name="T12" fmla="*/ 0 w 416"/>
                  <a:gd name="T13" fmla="*/ 254 h 288"/>
                  <a:gd name="T14" fmla="*/ 0 w 416"/>
                  <a:gd name="T15" fmla="*/ 288 h 28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416" h="288">
                    <a:moveTo>
                      <a:pt x="0" y="288"/>
                    </a:moveTo>
                    <a:lnTo>
                      <a:pt x="416" y="32"/>
                    </a:lnTo>
                    <a:lnTo>
                      <a:pt x="416" y="27"/>
                    </a:lnTo>
                    <a:lnTo>
                      <a:pt x="416" y="19"/>
                    </a:lnTo>
                    <a:lnTo>
                      <a:pt x="416" y="9"/>
                    </a:lnTo>
                    <a:lnTo>
                      <a:pt x="416" y="0"/>
                    </a:lnTo>
                    <a:lnTo>
                      <a:pt x="0" y="254"/>
                    </a:lnTo>
                    <a:lnTo>
                      <a:pt x="0" y="28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602" name="Rectangle 343"/>
              <p:cNvSpPr>
                <a:spLocks noChangeArrowheads="1"/>
              </p:cNvSpPr>
              <p:nvPr/>
            </p:nvSpPr>
            <p:spPr bwMode="auto">
              <a:xfrm>
                <a:off x="4457" y="3330"/>
                <a:ext cx="897" cy="3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1603" name="Freeform 344"/>
              <p:cNvSpPr>
                <a:spLocks/>
              </p:cNvSpPr>
              <p:nvPr/>
            </p:nvSpPr>
            <p:spPr bwMode="auto">
              <a:xfrm>
                <a:off x="4786" y="2171"/>
                <a:ext cx="242" cy="327"/>
              </a:xfrm>
              <a:custGeom>
                <a:avLst/>
                <a:gdLst>
                  <a:gd name="T0" fmla="*/ 242 w 242"/>
                  <a:gd name="T1" fmla="*/ 327 h 327"/>
                  <a:gd name="T2" fmla="*/ 242 w 242"/>
                  <a:gd name="T3" fmla="*/ 0 h 327"/>
                  <a:gd name="T4" fmla="*/ 0 w 242"/>
                  <a:gd name="T5" fmla="*/ 0 h 327"/>
                  <a:gd name="T6" fmla="*/ 0 w 242"/>
                  <a:gd name="T7" fmla="*/ 321 h 327"/>
                  <a:gd name="T8" fmla="*/ 116 w 242"/>
                  <a:gd name="T9" fmla="*/ 240 h 327"/>
                  <a:gd name="T10" fmla="*/ 242 w 242"/>
                  <a:gd name="T11" fmla="*/ 327 h 32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42" h="327">
                    <a:moveTo>
                      <a:pt x="242" y="327"/>
                    </a:moveTo>
                    <a:lnTo>
                      <a:pt x="242" y="0"/>
                    </a:lnTo>
                    <a:lnTo>
                      <a:pt x="0" y="0"/>
                    </a:lnTo>
                    <a:lnTo>
                      <a:pt x="0" y="321"/>
                    </a:lnTo>
                    <a:lnTo>
                      <a:pt x="116" y="240"/>
                    </a:lnTo>
                    <a:lnTo>
                      <a:pt x="242" y="32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604" name="Freeform 345"/>
              <p:cNvSpPr>
                <a:spLocks/>
              </p:cNvSpPr>
              <p:nvPr/>
            </p:nvSpPr>
            <p:spPr bwMode="auto">
              <a:xfrm>
                <a:off x="4721" y="2016"/>
                <a:ext cx="361" cy="126"/>
              </a:xfrm>
              <a:custGeom>
                <a:avLst/>
                <a:gdLst>
                  <a:gd name="T0" fmla="*/ 181 w 361"/>
                  <a:gd name="T1" fmla="*/ 0 h 126"/>
                  <a:gd name="T2" fmla="*/ 0 w 361"/>
                  <a:gd name="T3" fmla="*/ 126 h 126"/>
                  <a:gd name="T4" fmla="*/ 361 w 361"/>
                  <a:gd name="T5" fmla="*/ 126 h 126"/>
                  <a:gd name="T6" fmla="*/ 181 w 361"/>
                  <a:gd name="T7" fmla="*/ 0 h 126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61" h="126">
                    <a:moveTo>
                      <a:pt x="181" y="0"/>
                    </a:moveTo>
                    <a:lnTo>
                      <a:pt x="0" y="126"/>
                    </a:lnTo>
                    <a:lnTo>
                      <a:pt x="361" y="126"/>
                    </a:lnTo>
                    <a:lnTo>
                      <a:pt x="18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605" name="Freeform 346"/>
              <p:cNvSpPr>
                <a:spLocks/>
              </p:cNvSpPr>
              <p:nvPr/>
            </p:nvSpPr>
            <p:spPr bwMode="auto">
              <a:xfrm>
                <a:off x="5027" y="2467"/>
                <a:ext cx="413" cy="287"/>
              </a:xfrm>
              <a:custGeom>
                <a:avLst/>
                <a:gdLst>
                  <a:gd name="T0" fmla="*/ 413 w 413"/>
                  <a:gd name="T1" fmla="*/ 287 h 287"/>
                  <a:gd name="T2" fmla="*/ 0 w 413"/>
                  <a:gd name="T3" fmla="*/ 31 h 287"/>
                  <a:gd name="T4" fmla="*/ 0 w 413"/>
                  <a:gd name="T5" fmla="*/ 25 h 287"/>
                  <a:gd name="T6" fmla="*/ 0 w 413"/>
                  <a:gd name="T7" fmla="*/ 17 h 287"/>
                  <a:gd name="T8" fmla="*/ 0 w 413"/>
                  <a:gd name="T9" fmla="*/ 9 h 287"/>
                  <a:gd name="T10" fmla="*/ 0 w 413"/>
                  <a:gd name="T11" fmla="*/ 0 h 287"/>
                  <a:gd name="T12" fmla="*/ 413 w 413"/>
                  <a:gd name="T13" fmla="*/ 253 h 287"/>
                  <a:gd name="T14" fmla="*/ 413 w 413"/>
                  <a:gd name="T15" fmla="*/ 287 h 28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413" h="287">
                    <a:moveTo>
                      <a:pt x="413" y="287"/>
                    </a:moveTo>
                    <a:lnTo>
                      <a:pt x="0" y="31"/>
                    </a:lnTo>
                    <a:lnTo>
                      <a:pt x="0" y="25"/>
                    </a:lnTo>
                    <a:lnTo>
                      <a:pt x="0" y="17"/>
                    </a:lnTo>
                    <a:lnTo>
                      <a:pt x="0" y="9"/>
                    </a:lnTo>
                    <a:lnTo>
                      <a:pt x="0" y="0"/>
                    </a:lnTo>
                    <a:lnTo>
                      <a:pt x="413" y="253"/>
                    </a:lnTo>
                    <a:lnTo>
                      <a:pt x="413" y="28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606" name="Freeform 347"/>
              <p:cNvSpPr>
                <a:spLocks/>
              </p:cNvSpPr>
              <p:nvPr/>
            </p:nvSpPr>
            <p:spPr bwMode="auto">
              <a:xfrm>
                <a:off x="4840" y="2209"/>
                <a:ext cx="127" cy="164"/>
              </a:xfrm>
              <a:custGeom>
                <a:avLst/>
                <a:gdLst>
                  <a:gd name="T0" fmla="*/ 65 w 127"/>
                  <a:gd name="T1" fmla="*/ 0 h 164"/>
                  <a:gd name="T2" fmla="*/ 51 w 127"/>
                  <a:gd name="T3" fmla="*/ 1 h 164"/>
                  <a:gd name="T4" fmla="*/ 38 w 127"/>
                  <a:gd name="T5" fmla="*/ 6 h 164"/>
                  <a:gd name="T6" fmla="*/ 27 w 127"/>
                  <a:gd name="T7" fmla="*/ 13 h 164"/>
                  <a:gd name="T8" fmla="*/ 17 w 127"/>
                  <a:gd name="T9" fmla="*/ 20 h 164"/>
                  <a:gd name="T10" fmla="*/ 9 w 127"/>
                  <a:gd name="T11" fmla="*/ 32 h 164"/>
                  <a:gd name="T12" fmla="*/ 5 w 127"/>
                  <a:gd name="T13" fmla="*/ 44 h 164"/>
                  <a:gd name="T14" fmla="*/ 1 w 127"/>
                  <a:gd name="T15" fmla="*/ 58 h 164"/>
                  <a:gd name="T16" fmla="*/ 0 w 127"/>
                  <a:gd name="T17" fmla="*/ 74 h 164"/>
                  <a:gd name="T18" fmla="*/ 0 w 127"/>
                  <a:gd name="T19" fmla="*/ 103 h 164"/>
                  <a:gd name="T20" fmla="*/ 0 w 127"/>
                  <a:gd name="T21" fmla="*/ 126 h 164"/>
                  <a:gd name="T22" fmla="*/ 0 w 127"/>
                  <a:gd name="T23" fmla="*/ 145 h 164"/>
                  <a:gd name="T24" fmla="*/ 0 w 127"/>
                  <a:gd name="T25" fmla="*/ 164 h 164"/>
                  <a:gd name="T26" fmla="*/ 27 w 127"/>
                  <a:gd name="T27" fmla="*/ 164 h 164"/>
                  <a:gd name="T28" fmla="*/ 44 w 127"/>
                  <a:gd name="T29" fmla="*/ 164 h 164"/>
                  <a:gd name="T30" fmla="*/ 55 w 127"/>
                  <a:gd name="T31" fmla="*/ 164 h 164"/>
                  <a:gd name="T32" fmla="*/ 63 w 127"/>
                  <a:gd name="T33" fmla="*/ 164 h 164"/>
                  <a:gd name="T34" fmla="*/ 71 w 127"/>
                  <a:gd name="T35" fmla="*/ 164 h 164"/>
                  <a:gd name="T36" fmla="*/ 82 w 127"/>
                  <a:gd name="T37" fmla="*/ 164 h 164"/>
                  <a:gd name="T38" fmla="*/ 100 w 127"/>
                  <a:gd name="T39" fmla="*/ 164 h 164"/>
                  <a:gd name="T40" fmla="*/ 127 w 127"/>
                  <a:gd name="T41" fmla="*/ 164 h 164"/>
                  <a:gd name="T42" fmla="*/ 127 w 127"/>
                  <a:gd name="T43" fmla="*/ 139 h 164"/>
                  <a:gd name="T44" fmla="*/ 127 w 127"/>
                  <a:gd name="T45" fmla="*/ 114 h 164"/>
                  <a:gd name="T46" fmla="*/ 127 w 127"/>
                  <a:gd name="T47" fmla="*/ 90 h 164"/>
                  <a:gd name="T48" fmla="*/ 127 w 127"/>
                  <a:gd name="T49" fmla="*/ 71 h 164"/>
                  <a:gd name="T50" fmla="*/ 127 w 127"/>
                  <a:gd name="T51" fmla="*/ 62 h 164"/>
                  <a:gd name="T52" fmla="*/ 123 w 127"/>
                  <a:gd name="T53" fmla="*/ 51 h 164"/>
                  <a:gd name="T54" fmla="*/ 119 w 127"/>
                  <a:gd name="T55" fmla="*/ 38 h 164"/>
                  <a:gd name="T56" fmla="*/ 112 w 127"/>
                  <a:gd name="T57" fmla="*/ 27 h 164"/>
                  <a:gd name="T58" fmla="*/ 104 w 127"/>
                  <a:gd name="T59" fmla="*/ 16 h 164"/>
                  <a:gd name="T60" fmla="*/ 93 w 127"/>
                  <a:gd name="T61" fmla="*/ 8 h 164"/>
                  <a:gd name="T62" fmla="*/ 81 w 127"/>
                  <a:gd name="T63" fmla="*/ 1 h 164"/>
                  <a:gd name="T64" fmla="*/ 65 w 127"/>
                  <a:gd name="T65" fmla="*/ 0 h 164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127" h="164">
                    <a:moveTo>
                      <a:pt x="65" y="0"/>
                    </a:moveTo>
                    <a:lnTo>
                      <a:pt x="51" y="1"/>
                    </a:lnTo>
                    <a:lnTo>
                      <a:pt x="38" y="6"/>
                    </a:lnTo>
                    <a:lnTo>
                      <a:pt x="27" y="13"/>
                    </a:lnTo>
                    <a:lnTo>
                      <a:pt x="17" y="20"/>
                    </a:lnTo>
                    <a:lnTo>
                      <a:pt x="9" y="32"/>
                    </a:lnTo>
                    <a:lnTo>
                      <a:pt x="5" y="44"/>
                    </a:lnTo>
                    <a:lnTo>
                      <a:pt x="1" y="58"/>
                    </a:lnTo>
                    <a:lnTo>
                      <a:pt x="0" y="74"/>
                    </a:lnTo>
                    <a:lnTo>
                      <a:pt x="0" y="103"/>
                    </a:lnTo>
                    <a:lnTo>
                      <a:pt x="0" y="126"/>
                    </a:lnTo>
                    <a:lnTo>
                      <a:pt x="0" y="145"/>
                    </a:lnTo>
                    <a:lnTo>
                      <a:pt x="0" y="164"/>
                    </a:lnTo>
                    <a:lnTo>
                      <a:pt x="27" y="164"/>
                    </a:lnTo>
                    <a:lnTo>
                      <a:pt x="44" y="164"/>
                    </a:lnTo>
                    <a:lnTo>
                      <a:pt x="55" y="164"/>
                    </a:lnTo>
                    <a:lnTo>
                      <a:pt x="63" y="164"/>
                    </a:lnTo>
                    <a:lnTo>
                      <a:pt x="71" y="164"/>
                    </a:lnTo>
                    <a:lnTo>
                      <a:pt x="82" y="164"/>
                    </a:lnTo>
                    <a:lnTo>
                      <a:pt x="100" y="164"/>
                    </a:lnTo>
                    <a:lnTo>
                      <a:pt x="127" y="164"/>
                    </a:lnTo>
                    <a:lnTo>
                      <a:pt x="127" y="139"/>
                    </a:lnTo>
                    <a:lnTo>
                      <a:pt x="127" y="114"/>
                    </a:lnTo>
                    <a:lnTo>
                      <a:pt x="127" y="90"/>
                    </a:lnTo>
                    <a:lnTo>
                      <a:pt x="127" y="71"/>
                    </a:lnTo>
                    <a:lnTo>
                      <a:pt x="127" y="62"/>
                    </a:lnTo>
                    <a:lnTo>
                      <a:pt x="123" y="51"/>
                    </a:lnTo>
                    <a:lnTo>
                      <a:pt x="119" y="38"/>
                    </a:lnTo>
                    <a:lnTo>
                      <a:pt x="112" y="27"/>
                    </a:lnTo>
                    <a:lnTo>
                      <a:pt x="104" y="16"/>
                    </a:lnTo>
                    <a:lnTo>
                      <a:pt x="93" y="8"/>
                    </a:lnTo>
                    <a:lnTo>
                      <a:pt x="81" y="1"/>
                    </a:lnTo>
                    <a:lnTo>
                      <a:pt x="6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607" name="Rectangle 348"/>
              <p:cNvSpPr>
                <a:spLocks noChangeArrowheads="1"/>
              </p:cNvSpPr>
              <p:nvPr/>
            </p:nvSpPr>
            <p:spPr bwMode="auto">
              <a:xfrm>
                <a:off x="4805" y="2900"/>
                <a:ext cx="204" cy="38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1608" name="Freeform 349"/>
              <p:cNvSpPr>
                <a:spLocks/>
              </p:cNvSpPr>
              <p:nvPr/>
            </p:nvSpPr>
            <p:spPr bwMode="auto">
              <a:xfrm>
                <a:off x="4735" y="2822"/>
                <a:ext cx="16" cy="320"/>
              </a:xfrm>
              <a:custGeom>
                <a:avLst/>
                <a:gdLst>
                  <a:gd name="T0" fmla="*/ 8 w 16"/>
                  <a:gd name="T1" fmla="*/ 16 h 320"/>
                  <a:gd name="T2" fmla="*/ 0 w 16"/>
                  <a:gd name="T3" fmla="*/ 8 h 320"/>
                  <a:gd name="T4" fmla="*/ 0 w 16"/>
                  <a:gd name="T5" fmla="*/ 320 h 320"/>
                  <a:gd name="T6" fmla="*/ 16 w 16"/>
                  <a:gd name="T7" fmla="*/ 320 h 320"/>
                  <a:gd name="T8" fmla="*/ 16 w 16"/>
                  <a:gd name="T9" fmla="*/ 8 h 320"/>
                  <a:gd name="T10" fmla="*/ 8 w 16"/>
                  <a:gd name="T11" fmla="*/ 0 h 320"/>
                  <a:gd name="T12" fmla="*/ 16 w 16"/>
                  <a:gd name="T13" fmla="*/ 8 h 320"/>
                  <a:gd name="T14" fmla="*/ 16 w 16"/>
                  <a:gd name="T15" fmla="*/ 0 h 320"/>
                  <a:gd name="T16" fmla="*/ 8 w 16"/>
                  <a:gd name="T17" fmla="*/ 0 h 320"/>
                  <a:gd name="T18" fmla="*/ 8 w 16"/>
                  <a:gd name="T19" fmla="*/ 16 h 32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6" h="320">
                    <a:moveTo>
                      <a:pt x="8" y="16"/>
                    </a:moveTo>
                    <a:lnTo>
                      <a:pt x="0" y="8"/>
                    </a:lnTo>
                    <a:lnTo>
                      <a:pt x="0" y="320"/>
                    </a:lnTo>
                    <a:lnTo>
                      <a:pt x="16" y="320"/>
                    </a:lnTo>
                    <a:lnTo>
                      <a:pt x="16" y="8"/>
                    </a:lnTo>
                    <a:lnTo>
                      <a:pt x="8" y="0"/>
                    </a:lnTo>
                    <a:lnTo>
                      <a:pt x="16" y="8"/>
                    </a:lnTo>
                    <a:lnTo>
                      <a:pt x="16" y="0"/>
                    </a:lnTo>
                    <a:lnTo>
                      <a:pt x="8" y="0"/>
                    </a:lnTo>
                    <a:lnTo>
                      <a:pt x="8" y="1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609" name="Freeform 350"/>
              <p:cNvSpPr>
                <a:spLocks/>
              </p:cNvSpPr>
              <p:nvPr/>
            </p:nvSpPr>
            <p:spPr bwMode="auto">
              <a:xfrm>
                <a:off x="4556" y="2822"/>
                <a:ext cx="187" cy="16"/>
              </a:xfrm>
              <a:custGeom>
                <a:avLst/>
                <a:gdLst>
                  <a:gd name="T0" fmla="*/ 16 w 187"/>
                  <a:gd name="T1" fmla="*/ 8 h 16"/>
                  <a:gd name="T2" fmla="*/ 8 w 187"/>
                  <a:gd name="T3" fmla="*/ 16 h 16"/>
                  <a:gd name="T4" fmla="*/ 187 w 187"/>
                  <a:gd name="T5" fmla="*/ 16 h 16"/>
                  <a:gd name="T6" fmla="*/ 187 w 187"/>
                  <a:gd name="T7" fmla="*/ 0 h 16"/>
                  <a:gd name="T8" fmla="*/ 8 w 187"/>
                  <a:gd name="T9" fmla="*/ 0 h 16"/>
                  <a:gd name="T10" fmla="*/ 0 w 187"/>
                  <a:gd name="T11" fmla="*/ 8 h 16"/>
                  <a:gd name="T12" fmla="*/ 8 w 187"/>
                  <a:gd name="T13" fmla="*/ 0 h 16"/>
                  <a:gd name="T14" fmla="*/ 0 w 187"/>
                  <a:gd name="T15" fmla="*/ 0 h 16"/>
                  <a:gd name="T16" fmla="*/ 0 w 187"/>
                  <a:gd name="T17" fmla="*/ 8 h 16"/>
                  <a:gd name="T18" fmla="*/ 16 w 187"/>
                  <a:gd name="T19" fmla="*/ 8 h 1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87" h="16">
                    <a:moveTo>
                      <a:pt x="16" y="8"/>
                    </a:moveTo>
                    <a:lnTo>
                      <a:pt x="8" y="16"/>
                    </a:lnTo>
                    <a:lnTo>
                      <a:pt x="187" y="16"/>
                    </a:lnTo>
                    <a:lnTo>
                      <a:pt x="187" y="0"/>
                    </a:lnTo>
                    <a:lnTo>
                      <a:pt x="8" y="0"/>
                    </a:lnTo>
                    <a:lnTo>
                      <a:pt x="0" y="8"/>
                    </a:lnTo>
                    <a:lnTo>
                      <a:pt x="8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16" y="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610" name="Freeform 351"/>
              <p:cNvSpPr>
                <a:spLocks/>
              </p:cNvSpPr>
              <p:nvPr/>
            </p:nvSpPr>
            <p:spPr bwMode="auto">
              <a:xfrm>
                <a:off x="4556" y="2830"/>
                <a:ext cx="16" cy="320"/>
              </a:xfrm>
              <a:custGeom>
                <a:avLst/>
                <a:gdLst>
                  <a:gd name="T0" fmla="*/ 8 w 16"/>
                  <a:gd name="T1" fmla="*/ 304 h 320"/>
                  <a:gd name="T2" fmla="*/ 16 w 16"/>
                  <a:gd name="T3" fmla="*/ 312 h 320"/>
                  <a:gd name="T4" fmla="*/ 16 w 16"/>
                  <a:gd name="T5" fmla="*/ 0 h 320"/>
                  <a:gd name="T6" fmla="*/ 0 w 16"/>
                  <a:gd name="T7" fmla="*/ 0 h 320"/>
                  <a:gd name="T8" fmla="*/ 0 w 16"/>
                  <a:gd name="T9" fmla="*/ 312 h 320"/>
                  <a:gd name="T10" fmla="*/ 8 w 16"/>
                  <a:gd name="T11" fmla="*/ 320 h 320"/>
                  <a:gd name="T12" fmla="*/ 0 w 16"/>
                  <a:gd name="T13" fmla="*/ 312 h 320"/>
                  <a:gd name="T14" fmla="*/ 0 w 16"/>
                  <a:gd name="T15" fmla="*/ 320 h 320"/>
                  <a:gd name="T16" fmla="*/ 8 w 16"/>
                  <a:gd name="T17" fmla="*/ 320 h 320"/>
                  <a:gd name="T18" fmla="*/ 8 w 16"/>
                  <a:gd name="T19" fmla="*/ 304 h 32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6" h="320">
                    <a:moveTo>
                      <a:pt x="8" y="304"/>
                    </a:moveTo>
                    <a:lnTo>
                      <a:pt x="16" y="312"/>
                    </a:lnTo>
                    <a:lnTo>
                      <a:pt x="16" y="0"/>
                    </a:lnTo>
                    <a:lnTo>
                      <a:pt x="0" y="0"/>
                    </a:lnTo>
                    <a:lnTo>
                      <a:pt x="0" y="312"/>
                    </a:lnTo>
                    <a:lnTo>
                      <a:pt x="8" y="320"/>
                    </a:lnTo>
                    <a:lnTo>
                      <a:pt x="0" y="312"/>
                    </a:lnTo>
                    <a:lnTo>
                      <a:pt x="0" y="320"/>
                    </a:lnTo>
                    <a:lnTo>
                      <a:pt x="8" y="320"/>
                    </a:lnTo>
                    <a:lnTo>
                      <a:pt x="8" y="30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611" name="Freeform 352"/>
              <p:cNvSpPr>
                <a:spLocks/>
              </p:cNvSpPr>
              <p:nvPr/>
            </p:nvSpPr>
            <p:spPr bwMode="auto">
              <a:xfrm>
                <a:off x="4564" y="3134"/>
                <a:ext cx="187" cy="16"/>
              </a:xfrm>
              <a:custGeom>
                <a:avLst/>
                <a:gdLst>
                  <a:gd name="T0" fmla="*/ 171 w 187"/>
                  <a:gd name="T1" fmla="*/ 8 h 16"/>
                  <a:gd name="T2" fmla="*/ 179 w 187"/>
                  <a:gd name="T3" fmla="*/ 0 h 16"/>
                  <a:gd name="T4" fmla="*/ 0 w 187"/>
                  <a:gd name="T5" fmla="*/ 0 h 16"/>
                  <a:gd name="T6" fmla="*/ 0 w 187"/>
                  <a:gd name="T7" fmla="*/ 16 h 16"/>
                  <a:gd name="T8" fmla="*/ 179 w 187"/>
                  <a:gd name="T9" fmla="*/ 16 h 16"/>
                  <a:gd name="T10" fmla="*/ 187 w 187"/>
                  <a:gd name="T11" fmla="*/ 8 h 16"/>
                  <a:gd name="T12" fmla="*/ 179 w 187"/>
                  <a:gd name="T13" fmla="*/ 16 h 16"/>
                  <a:gd name="T14" fmla="*/ 187 w 187"/>
                  <a:gd name="T15" fmla="*/ 16 h 16"/>
                  <a:gd name="T16" fmla="*/ 187 w 187"/>
                  <a:gd name="T17" fmla="*/ 8 h 16"/>
                  <a:gd name="T18" fmla="*/ 171 w 187"/>
                  <a:gd name="T19" fmla="*/ 8 h 1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87" h="16">
                    <a:moveTo>
                      <a:pt x="171" y="8"/>
                    </a:moveTo>
                    <a:lnTo>
                      <a:pt x="179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9" y="16"/>
                    </a:lnTo>
                    <a:lnTo>
                      <a:pt x="187" y="8"/>
                    </a:lnTo>
                    <a:lnTo>
                      <a:pt x="179" y="16"/>
                    </a:lnTo>
                    <a:lnTo>
                      <a:pt x="187" y="16"/>
                    </a:lnTo>
                    <a:lnTo>
                      <a:pt x="187" y="8"/>
                    </a:lnTo>
                    <a:lnTo>
                      <a:pt x="171" y="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612" name="Freeform 353"/>
              <p:cNvSpPr>
                <a:spLocks/>
              </p:cNvSpPr>
              <p:nvPr/>
            </p:nvSpPr>
            <p:spPr bwMode="auto">
              <a:xfrm>
                <a:off x="4566" y="2914"/>
                <a:ext cx="176" cy="16"/>
              </a:xfrm>
              <a:custGeom>
                <a:avLst/>
                <a:gdLst>
                  <a:gd name="T0" fmla="*/ 176 w 176"/>
                  <a:gd name="T1" fmla="*/ 8 h 16"/>
                  <a:gd name="T2" fmla="*/ 176 w 176"/>
                  <a:gd name="T3" fmla="*/ 0 h 16"/>
                  <a:gd name="T4" fmla="*/ 0 w 176"/>
                  <a:gd name="T5" fmla="*/ 0 h 16"/>
                  <a:gd name="T6" fmla="*/ 0 w 176"/>
                  <a:gd name="T7" fmla="*/ 16 h 16"/>
                  <a:gd name="T8" fmla="*/ 176 w 176"/>
                  <a:gd name="T9" fmla="*/ 16 h 16"/>
                  <a:gd name="T10" fmla="*/ 176 w 176"/>
                  <a:gd name="T11" fmla="*/ 8 h 1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76" h="16">
                    <a:moveTo>
                      <a:pt x="176" y="8"/>
                    </a:moveTo>
                    <a:lnTo>
                      <a:pt x="176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6" y="16"/>
                    </a:lnTo>
                    <a:lnTo>
                      <a:pt x="176" y="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613" name="Freeform 354"/>
              <p:cNvSpPr>
                <a:spLocks/>
              </p:cNvSpPr>
              <p:nvPr/>
            </p:nvSpPr>
            <p:spPr bwMode="auto">
              <a:xfrm>
                <a:off x="4566" y="3026"/>
                <a:ext cx="176" cy="16"/>
              </a:xfrm>
              <a:custGeom>
                <a:avLst/>
                <a:gdLst>
                  <a:gd name="T0" fmla="*/ 176 w 176"/>
                  <a:gd name="T1" fmla="*/ 8 h 16"/>
                  <a:gd name="T2" fmla="*/ 176 w 176"/>
                  <a:gd name="T3" fmla="*/ 0 h 16"/>
                  <a:gd name="T4" fmla="*/ 0 w 176"/>
                  <a:gd name="T5" fmla="*/ 0 h 16"/>
                  <a:gd name="T6" fmla="*/ 0 w 176"/>
                  <a:gd name="T7" fmla="*/ 16 h 16"/>
                  <a:gd name="T8" fmla="*/ 176 w 176"/>
                  <a:gd name="T9" fmla="*/ 16 h 16"/>
                  <a:gd name="T10" fmla="*/ 176 w 176"/>
                  <a:gd name="T11" fmla="*/ 8 h 1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76" h="16">
                    <a:moveTo>
                      <a:pt x="176" y="8"/>
                    </a:moveTo>
                    <a:lnTo>
                      <a:pt x="176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6" y="16"/>
                    </a:lnTo>
                    <a:lnTo>
                      <a:pt x="176" y="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614" name="Freeform 355"/>
              <p:cNvSpPr>
                <a:spLocks/>
              </p:cNvSpPr>
              <p:nvPr/>
            </p:nvSpPr>
            <p:spPr bwMode="auto">
              <a:xfrm>
                <a:off x="4644" y="2835"/>
                <a:ext cx="15" cy="302"/>
              </a:xfrm>
              <a:custGeom>
                <a:avLst/>
                <a:gdLst>
                  <a:gd name="T0" fmla="*/ 7 w 15"/>
                  <a:gd name="T1" fmla="*/ 302 h 302"/>
                  <a:gd name="T2" fmla="*/ 15 w 15"/>
                  <a:gd name="T3" fmla="*/ 302 h 302"/>
                  <a:gd name="T4" fmla="*/ 15 w 15"/>
                  <a:gd name="T5" fmla="*/ 0 h 302"/>
                  <a:gd name="T6" fmla="*/ 0 w 15"/>
                  <a:gd name="T7" fmla="*/ 0 h 302"/>
                  <a:gd name="T8" fmla="*/ 0 w 15"/>
                  <a:gd name="T9" fmla="*/ 302 h 302"/>
                  <a:gd name="T10" fmla="*/ 7 w 15"/>
                  <a:gd name="T11" fmla="*/ 302 h 30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5" h="302">
                    <a:moveTo>
                      <a:pt x="7" y="302"/>
                    </a:moveTo>
                    <a:lnTo>
                      <a:pt x="15" y="302"/>
                    </a:lnTo>
                    <a:lnTo>
                      <a:pt x="15" y="0"/>
                    </a:lnTo>
                    <a:lnTo>
                      <a:pt x="0" y="0"/>
                    </a:lnTo>
                    <a:lnTo>
                      <a:pt x="0" y="302"/>
                    </a:lnTo>
                    <a:lnTo>
                      <a:pt x="7" y="30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615" name="Freeform 356"/>
              <p:cNvSpPr>
                <a:spLocks/>
              </p:cNvSpPr>
              <p:nvPr/>
            </p:nvSpPr>
            <p:spPr bwMode="auto">
              <a:xfrm>
                <a:off x="5239" y="2822"/>
                <a:ext cx="16" cy="320"/>
              </a:xfrm>
              <a:custGeom>
                <a:avLst/>
                <a:gdLst>
                  <a:gd name="T0" fmla="*/ 8 w 16"/>
                  <a:gd name="T1" fmla="*/ 16 h 320"/>
                  <a:gd name="T2" fmla="*/ 0 w 16"/>
                  <a:gd name="T3" fmla="*/ 8 h 320"/>
                  <a:gd name="T4" fmla="*/ 0 w 16"/>
                  <a:gd name="T5" fmla="*/ 320 h 320"/>
                  <a:gd name="T6" fmla="*/ 16 w 16"/>
                  <a:gd name="T7" fmla="*/ 320 h 320"/>
                  <a:gd name="T8" fmla="*/ 16 w 16"/>
                  <a:gd name="T9" fmla="*/ 8 h 320"/>
                  <a:gd name="T10" fmla="*/ 8 w 16"/>
                  <a:gd name="T11" fmla="*/ 0 h 320"/>
                  <a:gd name="T12" fmla="*/ 16 w 16"/>
                  <a:gd name="T13" fmla="*/ 8 h 320"/>
                  <a:gd name="T14" fmla="*/ 16 w 16"/>
                  <a:gd name="T15" fmla="*/ 0 h 320"/>
                  <a:gd name="T16" fmla="*/ 8 w 16"/>
                  <a:gd name="T17" fmla="*/ 0 h 320"/>
                  <a:gd name="T18" fmla="*/ 8 w 16"/>
                  <a:gd name="T19" fmla="*/ 16 h 32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6" h="320">
                    <a:moveTo>
                      <a:pt x="8" y="16"/>
                    </a:moveTo>
                    <a:lnTo>
                      <a:pt x="0" y="8"/>
                    </a:lnTo>
                    <a:lnTo>
                      <a:pt x="0" y="320"/>
                    </a:lnTo>
                    <a:lnTo>
                      <a:pt x="16" y="320"/>
                    </a:lnTo>
                    <a:lnTo>
                      <a:pt x="16" y="8"/>
                    </a:lnTo>
                    <a:lnTo>
                      <a:pt x="8" y="0"/>
                    </a:lnTo>
                    <a:lnTo>
                      <a:pt x="16" y="8"/>
                    </a:lnTo>
                    <a:lnTo>
                      <a:pt x="16" y="0"/>
                    </a:lnTo>
                    <a:lnTo>
                      <a:pt x="8" y="0"/>
                    </a:lnTo>
                    <a:lnTo>
                      <a:pt x="8" y="1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616" name="Freeform 357"/>
              <p:cNvSpPr>
                <a:spLocks/>
              </p:cNvSpPr>
              <p:nvPr/>
            </p:nvSpPr>
            <p:spPr bwMode="auto">
              <a:xfrm>
                <a:off x="5060" y="2822"/>
                <a:ext cx="187" cy="16"/>
              </a:xfrm>
              <a:custGeom>
                <a:avLst/>
                <a:gdLst>
                  <a:gd name="T0" fmla="*/ 16 w 187"/>
                  <a:gd name="T1" fmla="*/ 8 h 16"/>
                  <a:gd name="T2" fmla="*/ 8 w 187"/>
                  <a:gd name="T3" fmla="*/ 16 h 16"/>
                  <a:gd name="T4" fmla="*/ 187 w 187"/>
                  <a:gd name="T5" fmla="*/ 16 h 16"/>
                  <a:gd name="T6" fmla="*/ 187 w 187"/>
                  <a:gd name="T7" fmla="*/ 0 h 16"/>
                  <a:gd name="T8" fmla="*/ 8 w 187"/>
                  <a:gd name="T9" fmla="*/ 0 h 16"/>
                  <a:gd name="T10" fmla="*/ 0 w 187"/>
                  <a:gd name="T11" fmla="*/ 8 h 16"/>
                  <a:gd name="T12" fmla="*/ 8 w 187"/>
                  <a:gd name="T13" fmla="*/ 0 h 16"/>
                  <a:gd name="T14" fmla="*/ 0 w 187"/>
                  <a:gd name="T15" fmla="*/ 0 h 16"/>
                  <a:gd name="T16" fmla="*/ 0 w 187"/>
                  <a:gd name="T17" fmla="*/ 8 h 16"/>
                  <a:gd name="T18" fmla="*/ 16 w 187"/>
                  <a:gd name="T19" fmla="*/ 8 h 1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87" h="16">
                    <a:moveTo>
                      <a:pt x="16" y="8"/>
                    </a:moveTo>
                    <a:lnTo>
                      <a:pt x="8" y="16"/>
                    </a:lnTo>
                    <a:lnTo>
                      <a:pt x="187" y="16"/>
                    </a:lnTo>
                    <a:lnTo>
                      <a:pt x="187" y="0"/>
                    </a:lnTo>
                    <a:lnTo>
                      <a:pt x="8" y="0"/>
                    </a:lnTo>
                    <a:lnTo>
                      <a:pt x="0" y="8"/>
                    </a:lnTo>
                    <a:lnTo>
                      <a:pt x="8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16" y="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617" name="Freeform 358"/>
              <p:cNvSpPr>
                <a:spLocks/>
              </p:cNvSpPr>
              <p:nvPr/>
            </p:nvSpPr>
            <p:spPr bwMode="auto">
              <a:xfrm>
                <a:off x="5060" y="2830"/>
                <a:ext cx="16" cy="320"/>
              </a:xfrm>
              <a:custGeom>
                <a:avLst/>
                <a:gdLst>
                  <a:gd name="T0" fmla="*/ 8 w 16"/>
                  <a:gd name="T1" fmla="*/ 304 h 320"/>
                  <a:gd name="T2" fmla="*/ 16 w 16"/>
                  <a:gd name="T3" fmla="*/ 312 h 320"/>
                  <a:gd name="T4" fmla="*/ 16 w 16"/>
                  <a:gd name="T5" fmla="*/ 0 h 320"/>
                  <a:gd name="T6" fmla="*/ 0 w 16"/>
                  <a:gd name="T7" fmla="*/ 0 h 320"/>
                  <a:gd name="T8" fmla="*/ 0 w 16"/>
                  <a:gd name="T9" fmla="*/ 312 h 320"/>
                  <a:gd name="T10" fmla="*/ 8 w 16"/>
                  <a:gd name="T11" fmla="*/ 320 h 320"/>
                  <a:gd name="T12" fmla="*/ 0 w 16"/>
                  <a:gd name="T13" fmla="*/ 312 h 320"/>
                  <a:gd name="T14" fmla="*/ 0 w 16"/>
                  <a:gd name="T15" fmla="*/ 320 h 320"/>
                  <a:gd name="T16" fmla="*/ 8 w 16"/>
                  <a:gd name="T17" fmla="*/ 320 h 320"/>
                  <a:gd name="T18" fmla="*/ 8 w 16"/>
                  <a:gd name="T19" fmla="*/ 304 h 32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6" h="320">
                    <a:moveTo>
                      <a:pt x="8" y="304"/>
                    </a:moveTo>
                    <a:lnTo>
                      <a:pt x="16" y="312"/>
                    </a:lnTo>
                    <a:lnTo>
                      <a:pt x="16" y="0"/>
                    </a:lnTo>
                    <a:lnTo>
                      <a:pt x="0" y="0"/>
                    </a:lnTo>
                    <a:lnTo>
                      <a:pt x="0" y="312"/>
                    </a:lnTo>
                    <a:lnTo>
                      <a:pt x="8" y="320"/>
                    </a:lnTo>
                    <a:lnTo>
                      <a:pt x="0" y="312"/>
                    </a:lnTo>
                    <a:lnTo>
                      <a:pt x="0" y="320"/>
                    </a:lnTo>
                    <a:lnTo>
                      <a:pt x="8" y="320"/>
                    </a:lnTo>
                    <a:lnTo>
                      <a:pt x="8" y="30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618" name="Freeform 359"/>
              <p:cNvSpPr>
                <a:spLocks/>
              </p:cNvSpPr>
              <p:nvPr/>
            </p:nvSpPr>
            <p:spPr bwMode="auto">
              <a:xfrm>
                <a:off x="5068" y="3134"/>
                <a:ext cx="187" cy="16"/>
              </a:xfrm>
              <a:custGeom>
                <a:avLst/>
                <a:gdLst>
                  <a:gd name="T0" fmla="*/ 171 w 187"/>
                  <a:gd name="T1" fmla="*/ 8 h 16"/>
                  <a:gd name="T2" fmla="*/ 179 w 187"/>
                  <a:gd name="T3" fmla="*/ 0 h 16"/>
                  <a:gd name="T4" fmla="*/ 0 w 187"/>
                  <a:gd name="T5" fmla="*/ 0 h 16"/>
                  <a:gd name="T6" fmla="*/ 0 w 187"/>
                  <a:gd name="T7" fmla="*/ 16 h 16"/>
                  <a:gd name="T8" fmla="*/ 179 w 187"/>
                  <a:gd name="T9" fmla="*/ 16 h 16"/>
                  <a:gd name="T10" fmla="*/ 187 w 187"/>
                  <a:gd name="T11" fmla="*/ 8 h 16"/>
                  <a:gd name="T12" fmla="*/ 179 w 187"/>
                  <a:gd name="T13" fmla="*/ 16 h 16"/>
                  <a:gd name="T14" fmla="*/ 187 w 187"/>
                  <a:gd name="T15" fmla="*/ 16 h 16"/>
                  <a:gd name="T16" fmla="*/ 187 w 187"/>
                  <a:gd name="T17" fmla="*/ 8 h 16"/>
                  <a:gd name="T18" fmla="*/ 171 w 187"/>
                  <a:gd name="T19" fmla="*/ 8 h 1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87" h="16">
                    <a:moveTo>
                      <a:pt x="171" y="8"/>
                    </a:moveTo>
                    <a:lnTo>
                      <a:pt x="179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9" y="16"/>
                    </a:lnTo>
                    <a:lnTo>
                      <a:pt x="187" y="8"/>
                    </a:lnTo>
                    <a:lnTo>
                      <a:pt x="179" y="16"/>
                    </a:lnTo>
                    <a:lnTo>
                      <a:pt x="187" y="16"/>
                    </a:lnTo>
                    <a:lnTo>
                      <a:pt x="187" y="8"/>
                    </a:lnTo>
                    <a:lnTo>
                      <a:pt x="171" y="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619" name="Freeform 360"/>
              <p:cNvSpPr>
                <a:spLocks/>
              </p:cNvSpPr>
              <p:nvPr/>
            </p:nvSpPr>
            <p:spPr bwMode="auto">
              <a:xfrm>
                <a:off x="5069" y="2914"/>
                <a:ext cx="175" cy="16"/>
              </a:xfrm>
              <a:custGeom>
                <a:avLst/>
                <a:gdLst>
                  <a:gd name="T0" fmla="*/ 175 w 175"/>
                  <a:gd name="T1" fmla="*/ 8 h 16"/>
                  <a:gd name="T2" fmla="*/ 175 w 175"/>
                  <a:gd name="T3" fmla="*/ 0 h 16"/>
                  <a:gd name="T4" fmla="*/ 0 w 175"/>
                  <a:gd name="T5" fmla="*/ 0 h 16"/>
                  <a:gd name="T6" fmla="*/ 0 w 175"/>
                  <a:gd name="T7" fmla="*/ 16 h 16"/>
                  <a:gd name="T8" fmla="*/ 175 w 175"/>
                  <a:gd name="T9" fmla="*/ 16 h 16"/>
                  <a:gd name="T10" fmla="*/ 175 w 175"/>
                  <a:gd name="T11" fmla="*/ 8 h 1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75" h="16">
                    <a:moveTo>
                      <a:pt x="175" y="8"/>
                    </a:moveTo>
                    <a:lnTo>
                      <a:pt x="175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5" y="16"/>
                    </a:lnTo>
                    <a:lnTo>
                      <a:pt x="175" y="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620" name="Freeform 361"/>
              <p:cNvSpPr>
                <a:spLocks/>
              </p:cNvSpPr>
              <p:nvPr/>
            </p:nvSpPr>
            <p:spPr bwMode="auto">
              <a:xfrm>
                <a:off x="5069" y="3026"/>
                <a:ext cx="175" cy="16"/>
              </a:xfrm>
              <a:custGeom>
                <a:avLst/>
                <a:gdLst>
                  <a:gd name="T0" fmla="*/ 175 w 175"/>
                  <a:gd name="T1" fmla="*/ 8 h 16"/>
                  <a:gd name="T2" fmla="*/ 175 w 175"/>
                  <a:gd name="T3" fmla="*/ 0 h 16"/>
                  <a:gd name="T4" fmla="*/ 0 w 175"/>
                  <a:gd name="T5" fmla="*/ 0 h 16"/>
                  <a:gd name="T6" fmla="*/ 0 w 175"/>
                  <a:gd name="T7" fmla="*/ 16 h 16"/>
                  <a:gd name="T8" fmla="*/ 175 w 175"/>
                  <a:gd name="T9" fmla="*/ 16 h 16"/>
                  <a:gd name="T10" fmla="*/ 175 w 175"/>
                  <a:gd name="T11" fmla="*/ 8 h 1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75" h="16">
                    <a:moveTo>
                      <a:pt x="175" y="8"/>
                    </a:moveTo>
                    <a:lnTo>
                      <a:pt x="175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5" y="16"/>
                    </a:lnTo>
                    <a:lnTo>
                      <a:pt x="175" y="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621" name="Freeform 362"/>
              <p:cNvSpPr>
                <a:spLocks/>
              </p:cNvSpPr>
              <p:nvPr/>
            </p:nvSpPr>
            <p:spPr bwMode="auto">
              <a:xfrm>
                <a:off x="5147" y="2835"/>
                <a:ext cx="16" cy="302"/>
              </a:xfrm>
              <a:custGeom>
                <a:avLst/>
                <a:gdLst>
                  <a:gd name="T0" fmla="*/ 8 w 16"/>
                  <a:gd name="T1" fmla="*/ 302 h 302"/>
                  <a:gd name="T2" fmla="*/ 16 w 16"/>
                  <a:gd name="T3" fmla="*/ 302 h 302"/>
                  <a:gd name="T4" fmla="*/ 16 w 16"/>
                  <a:gd name="T5" fmla="*/ 0 h 302"/>
                  <a:gd name="T6" fmla="*/ 0 w 16"/>
                  <a:gd name="T7" fmla="*/ 0 h 302"/>
                  <a:gd name="T8" fmla="*/ 0 w 16"/>
                  <a:gd name="T9" fmla="*/ 302 h 302"/>
                  <a:gd name="T10" fmla="*/ 8 w 16"/>
                  <a:gd name="T11" fmla="*/ 302 h 30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6" h="302">
                    <a:moveTo>
                      <a:pt x="8" y="302"/>
                    </a:moveTo>
                    <a:lnTo>
                      <a:pt x="16" y="302"/>
                    </a:lnTo>
                    <a:lnTo>
                      <a:pt x="16" y="0"/>
                    </a:lnTo>
                    <a:lnTo>
                      <a:pt x="0" y="0"/>
                    </a:lnTo>
                    <a:lnTo>
                      <a:pt x="0" y="302"/>
                    </a:lnTo>
                    <a:lnTo>
                      <a:pt x="8" y="30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622" name="Freeform 363"/>
              <p:cNvSpPr>
                <a:spLocks/>
              </p:cNvSpPr>
              <p:nvPr/>
            </p:nvSpPr>
            <p:spPr bwMode="auto">
              <a:xfrm>
                <a:off x="4849" y="2236"/>
                <a:ext cx="103" cy="112"/>
              </a:xfrm>
              <a:custGeom>
                <a:avLst/>
                <a:gdLst>
                  <a:gd name="T0" fmla="*/ 59 w 103"/>
                  <a:gd name="T1" fmla="*/ 112 h 112"/>
                  <a:gd name="T2" fmla="*/ 76 w 103"/>
                  <a:gd name="T3" fmla="*/ 112 h 112"/>
                  <a:gd name="T4" fmla="*/ 89 w 103"/>
                  <a:gd name="T5" fmla="*/ 109 h 112"/>
                  <a:gd name="T6" fmla="*/ 99 w 103"/>
                  <a:gd name="T7" fmla="*/ 107 h 112"/>
                  <a:gd name="T8" fmla="*/ 102 w 103"/>
                  <a:gd name="T9" fmla="*/ 104 h 112"/>
                  <a:gd name="T10" fmla="*/ 103 w 103"/>
                  <a:gd name="T11" fmla="*/ 103 h 112"/>
                  <a:gd name="T12" fmla="*/ 103 w 103"/>
                  <a:gd name="T13" fmla="*/ 98 h 112"/>
                  <a:gd name="T14" fmla="*/ 100 w 103"/>
                  <a:gd name="T15" fmla="*/ 88 h 112"/>
                  <a:gd name="T16" fmla="*/ 97 w 103"/>
                  <a:gd name="T17" fmla="*/ 79 h 112"/>
                  <a:gd name="T18" fmla="*/ 95 w 103"/>
                  <a:gd name="T19" fmla="*/ 73 h 112"/>
                  <a:gd name="T20" fmla="*/ 95 w 103"/>
                  <a:gd name="T21" fmla="*/ 68 h 112"/>
                  <a:gd name="T22" fmla="*/ 94 w 103"/>
                  <a:gd name="T23" fmla="*/ 66 h 112"/>
                  <a:gd name="T24" fmla="*/ 92 w 103"/>
                  <a:gd name="T25" fmla="*/ 60 h 112"/>
                  <a:gd name="T26" fmla="*/ 91 w 103"/>
                  <a:gd name="T27" fmla="*/ 50 h 112"/>
                  <a:gd name="T28" fmla="*/ 91 w 103"/>
                  <a:gd name="T29" fmla="*/ 42 h 112"/>
                  <a:gd name="T30" fmla="*/ 91 w 103"/>
                  <a:gd name="T31" fmla="*/ 41 h 112"/>
                  <a:gd name="T32" fmla="*/ 89 w 103"/>
                  <a:gd name="T33" fmla="*/ 33 h 112"/>
                  <a:gd name="T34" fmla="*/ 89 w 103"/>
                  <a:gd name="T35" fmla="*/ 22 h 112"/>
                  <a:gd name="T36" fmla="*/ 87 w 103"/>
                  <a:gd name="T37" fmla="*/ 9 h 112"/>
                  <a:gd name="T38" fmla="*/ 75 w 103"/>
                  <a:gd name="T39" fmla="*/ 1 h 112"/>
                  <a:gd name="T40" fmla="*/ 59 w 103"/>
                  <a:gd name="T41" fmla="*/ 0 h 112"/>
                  <a:gd name="T42" fmla="*/ 45 w 103"/>
                  <a:gd name="T43" fmla="*/ 3 h 112"/>
                  <a:gd name="T44" fmla="*/ 38 w 103"/>
                  <a:gd name="T45" fmla="*/ 14 h 112"/>
                  <a:gd name="T46" fmla="*/ 34 w 103"/>
                  <a:gd name="T47" fmla="*/ 25 h 112"/>
                  <a:gd name="T48" fmla="*/ 30 w 103"/>
                  <a:gd name="T49" fmla="*/ 31 h 112"/>
                  <a:gd name="T50" fmla="*/ 30 w 103"/>
                  <a:gd name="T51" fmla="*/ 33 h 112"/>
                  <a:gd name="T52" fmla="*/ 27 w 103"/>
                  <a:gd name="T53" fmla="*/ 39 h 112"/>
                  <a:gd name="T54" fmla="*/ 23 w 103"/>
                  <a:gd name="T55" fmla="*/ 49 h 112"/>
                  <a:gd name="T56" fmla="*/ 19 w 103"/>
                  <a:gd name="T57" fmla="*/ 54 h 112"/>
                  <a:gd name="T58" fmla="*/ 19 w 103"/>
                  <a:gd name="T59" fmla="*/ 55 h 112"/>
                  <a:gd name="T60" fmla="*/ 16 w 103"/>
                  <a:gd name="T61" fmla="*/ 58 h 112"/>
                  <a:gd name="T62" fmla="*/ 11 w 103"/>
                  <a:gd name="T63" fmla="*/ 63 h 112"/>
                  <a:gd name="T64" fmla="*/ 5 w 103"/>
                  <a:gd name="T65" fmla="*/ 73 h 112"/>
                  <a:gd name="T66" fmla="*/ 0 w 103"/>
                  <a:gd name="T67" fmla="*/ 82 h 112"/>
                  <a:gd name="T68" fmla="*/ 0 w 103"/>
                  <a:gd name="T69" fmla="*/ 87 h 112"/>
                  <a:gd name="T70" fmla="*/ 0 w 103"/>
                  <a:gd name="T71" fmla="*/ 88 h 112"/>
                  <a:gd name="T72" fmla="*/ 7 w 103"/>
                  <a:gd name="T73" fmla="*/ 93 h 112"/>
                  <a:gd name="T74" fmla="*/ 29 w 103"/>
                  <a:gd name="T75" fmla="*/ 106 h 112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0" t="0" r="r" b="b"/>
                <a:pathLst>
                  <a:path w="103" h="112">
                    <a:moveTo>
                      <a:pt x="48" y="110"/>
                    </a:moveTo>
                    <a:lnTo>
                      <a:pt x="59" y="112"/>
                    </a:lnTo>
                    <a:lnTo>
                      <a:pt x="68" y="112"/>
                    </a:lnTo>
                    <a:lnTo>
                      <a:pt x="76" y="112"/>
                    </a:lnTo>
                    <a:lnTo>
                      <a:pt x="84" y="110"/>
                    </a:lnTo>
                    <a:lnTo>
                      <a:pt x="89" y="109"/>
                    </a:lnTo>
                    <a:lnTo>
                      <a:pt x="94" y="107"/>
                    </a:lnTo>
                    <a:lnTo>
                      <a:pt x="99" y="107"/>
                    </a:lnTo>
                    <a:lnTo>
                      <a:pt x="100" y="106"/>
                    </a:lnTo>
                    <a:lnTo>
                      <a:pt x="102" y="104"/>
                    </a:lnTo>
                    <a:lnTo>
                      <a:pt x="102" y="103"/>
                    </a:lnTo>
                    <a:lnTo>
                      <a:pt x="103" y="103"/>
                    </a:lnTo>
                    <a:lnTo>
                      <a:pt x="103" y="101"/>
                    </a:lnTo>
                    <a:lnTo>
                      <a:pt x="103" y="98"/>
                    </a:lnTo>
                    <a:lnTo>
                      <a:pt x="103" y="93"/>
                    </a:lnTo>
                    <a:lnTo>
                      <a:pt x="100" y="88"/>
                    </a:lnTo>
                    <a:lnTo>
                      <a:pt x="99" y="82"/>
                    </a:lnTo>
                    <a:lnTo>
                      <a:pt x="97" y="79"/>
                    </a:lnTo>
                    <a:lnTo>
                      <a:pt x="97" y="76"/>
                    </a:lnTo>
                    <a:lnTo>
                      <a:pt x="95" y="73"/>
                    </a:lnTo>
                    <a:lnTo>
                      <a:pt x="95" y="69"/>
                    </a:lnTo>
                    <a:lnTo>
                      <a:pt x="95" y="68"/>
                    </a:lnTo>
                    <a:lnTo>
                      <a:pt x="94" y="66"/>
                    </a:lnTo>
                    <a:lnTo>
                      <a:pt x="92" y="60"/>
                    </a:lnTo>
                    <a:lnTo>
                      <a:pt x="92" y="55"/>
                    </a:lnTo>
                    <a:lnTo>
                      <a:pt x="91" y="50"/>
                    </a:lnTo>
                    <a:lnTo>
                      <a:pt x="91" y="44"/>
                    </a:lnTo>
                    <a:lnTo>
                      <a:pt x="91" y="42"/>
                    </a:lnTo>
                    <a:lnTo>
                      <a:pt x="91" y="41"/>
                    </a:lnTo>
                    <a:lnTo>
                      <a:pt x="89" y="33"/>
                    </a:lnTo>
                    <a:lnTo>
                      <a:pt x="89" y="27"/>
                    </a:lnTo>
                    <a:lnTo>
                      <a:pt x="89" y="22"/>
                    </a:lnTo>
                    <a:lnTo>
                      <a:pt x="89" y="17"/>
                    </a:lnTo>
                    <a:lnTo>
                      <a:pt x="87" y="9"/>
                    </a:lnTo>
                    <a:lnTo>
                      <a:pt x="83" y="5"/>
                    </a:lnTo>
                    <a:lnTo>
                      <a:pt x="75" y="1"/>
                    </a:lnTo>
                    <a:lnTo>
                      <a:pt x="67" y="0"/>
                    </a:lnTo>
                    <a:lnTo>
                      <a:pt x="59" y="0"/>
                    </a:lnTo>
                    <a:lnTo>
                      <a:pt x="51" y="0"/>
                    </a:lnTo>
                    <a:lnTo>
                      <a:pt x="45" y="3"/>
                    </a:lnTo>
                    <a:lnTo>
                      <a:pt x="40" y="9"/>
                    </a:lnTo>
                    <a:lnTo>
                      <a:pt x="38" y="14"/>
                    </a:lnTo>
                    <a:lnTo>
                      <a:pt x="37" y="19"/>
                    </a:lnTo>
                    <a:lnTo>
                      <a:pt x="34" y="25"/>
                    </a:lnTo>
                    <a:lnTo>
                      <a:pt x="30" y="31"/>
                    </a:lnTo>
                    <a:lnTo>
                      <a:pt x="30" y="33"/>
                    </a:lnTo>
                    <a:lnTo>
                      <a:pt x="30" y="35"/>
                    </a:lnTo>
                    <a:lnTo>
                      <a:pt x="27" y="39"/>
                    </a:lnTo>
                    <a:lnTo>
                      <a:pt x="26" y="44"/>
                    </a:lnTo>
                    <a:lnTo>
                      <a:pt x="23" y="49"/>
                    </a:lnTo>
                    <a:lnTo>
                      <a:pt x="19" y="54"/>
                    </a:lnTo>
                    <a:lnTo>
                      <a:pt x="19" y="55"/>
                    </a:lnTo>
                    <a:lnTo>
                      <a:pt x="18" y="55"/>
                    </a:lnTo>
                    <a:lnTo>
                      <a:pt x="16" y="58"/>
                    </a:lnTo>
                    <a:lnTo>
                      <a:pt x="15" y="61"/>
                    </a:lnTo>
                    <a:lnTo>
                      <a:pt x="11" y="63"/>
                    </a:lnTo>
                    <a:lnTo>
                      <a:pt x="10" y="66"/>
                    </a:lnTo>
                    <a:lnTo>
                      <a:pt x="5" y="73"/>
                    </a:lnTo>
                    <a:lnTo>
                      <a:pt x="2" y="77"/>
                    </a:lnTo>
                    <a:lnTo>
                      <a:pt x="0" y="82"/>
                    </a:lnTo>
                    <a:lnTo>
                      <a:pt x="0" y="85"/>
                    </a:lnTo>
                    <a:lnTo>
                      <a:pt x="0" y="87"/>
                    </a:lnTo>
                    <a:lnTo>
                      <a:pt x="0" y="88"/>
                    </a:lnTo>
                    <a:lnTo>
                      <a:pt x="2" y="88"/>
                    </a:lnTo>
                    <a:lnTo>
                      <a:pt x="7" y="93"/>
                    </a:lnTo>
                    <a:lnTo>
                      <a:pt x="15" y="99"/>
                    </a:lnTo>
                    <a:lnTo>
                      <a:pt x="29" y="106"/>
                    </a:lnTo>
                    <a:lnTo>
                      <a:pt x="48" y="1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623" name="Freeform 364"/>
              <p:cNvSpPr>
                <a:spLocks/>
              </p:cNvSpPr>
              <p:nvPr/>
            </p:nvSpPr>
            <p:spPr bwMode="auto">
              <a:xfrm>
                <a:off x="4849" y="2315"/>
                <a:ext cx="103" cy="28"/>
              </a:xfrm>
              <a:custGeom>
                <a:avLst/>
                <a:gdLst>
                  <a:gd name="T0" fmla="*/ 40 w 103"/>
                  <a:gd name="T1" fmla="*/ 3 h 28"/>
                  <a:gd name="T2" fmla="*/ 49 w 103"/>
                  <a:gd name="T3" fmla="*/ 5 h 28"/>
                  <a:gd name="T4" fmla="*/ 59 w 103"/>
                  <a:gd name="T5" fmla="*/ 6 h 28"/>
                  <a:gd name="T6" fmla="*/ 67 w 103"/>
                  <a:gd name="T7" fmla="*/ 8 h 28"/>
                  <a:gd name="T8" fmla="*/ 75 w 103"/>
                  <a:gd name="T9" fmla="*/ 11 h 28"/>
                  <a:gd name="T10" fmla="*/ 83 w 103"/>
                  <a:gd name="T11" fmla="*/ 14 h 28"/>
                  <a:gd name="T12" fmla="*/ 89 w 103"/>
                  <a:gd name="T13" fmla="*/ 17 h 28"/>
                  <a:gd name="T14" fmla="*/ 95 w 103"/>
                  <a:gd name="T15" fmla="*/ 22 h 28"/>
                  <a:gd name="T16" fmla="*/ 100 w 103"/>
                  <a:gd name="T17" fmla="*/ 27 h 28"/>
                  <a:gd name="T18" fmla="*/ 102 w 103"/>
                  <a:gd name="T19" fmla="*/ 25 h 28"/>
                  <a:gd name="T20" fmla="*/ 102 w 103"/>
                  <a:gd name="T21" fmla="*/ 24 h 28"/>
                  <a:gd name="T22" fmla="*/ 103 w 103"/>
                  <a:gd name="T23" fmla="*/ 24 h 28"/>
                  <a:gd name="T24" fmla="*/ 103 w 103"/>
                  <a:gd name="T25" fmla="*/ 22 h 28"/>
                  <a:gd name="T26" fmla="*/ 94 w 103"/>
                  <a:gd name="T27" fmla="*/ 14 h 28"/>
                  <a:gd name="T28" fmla="*/ 81 w 103"/>
                  <a:gd name="T29" fmla="*/ 9 h 28"/>
                  <a:gd name="T30" fmla="*/ 68 w 103"/>
                  <a:gd name="T31" fmla="*/ 5 h 28"/>
                  <a:gd name="T32" fmla="*/ 53 w 103"/>
                  <a:gd name="T33" fmla="*/ 1 h 28"/>
                  <a:gd name="T34" fmla="*/ 38 w 103"/>
                  <a:gd name="T35" fmla="*/ 0 h 28"/>
                  <a:gd name="T36" fmla="*/ 24 w 103"/>
                  <a:gd name="T37" fmla="*/ 0 h 28"/>
                  <a:gd name="T38" fmla="*/ 11 w 103"/>
                  <a:gd name="T39" fmla="*/ 1 h 28"/>
                  <a:gd name="T40" fmla="*/ 0 w 103"/>
                  <a:gd name="T41" fmla="*/ 6 h 28"/>
                  <a:gd name="T42" fmla="*/ 0 w 103"/>
                  <a:gd name="T43" fmla="*/ 8 h 28"/>
                  <a:gd name="T44" fmla="*/ 0 w 103"/>
                  <a:gd name="T45" fmla="*/ 8 h 28"/>
                  <a:gd name="T46" fmla="*/ 0 w 103"/>
                  <a:gd name="T47" fmla="*/ 9 h 28"/>
                  <a:gd name="T48" fmla="*/ 2 w 103"/>
                  <a:gd name="T49" fmla="*/ 9 h 28"/>
                  <a:gd name="T50" fmla="*/ 10 w 103"/>
                  <a:gd name="T51" fmla="*/ 6 h 28"/>
                  <a:gd name="T52" fmla="*/ 18 w 103"/>
                  <a:gd name="T53" fmla="*/ 5 h 28"/>
                  <a:gd name="T54" fmla="*/ 27 w 103"/>
                  <a:gd name="T55" fmla="*/ 3 h 28"/>
                  <a:gd name="T56" fmla="*/ 37 w 103"/>
                  <a:gd name="T57" fmla="*/ 3 h 28"/>
                  <a:gd name="T58" fmla="*/ 35 w 103"/>
                  <a:gd name="T59" fmla="*/ 5 h 28"/>
                  <a:gd name="T60" fmla="*/ 35 w 103"/>
                  <a:gd name="T61" fmla="*/ 6 h 28"/>
                  <a:gd name="T62" fmla="*/ 35 w 103"/>
                  <a:gd name="T63" fmla="*/ 8 h 28"/>
                  <a:gd name="T64" fmla="*/ 34 w 103"/>
                  <a:gd name="T65" fmla="*/ 9 h 28"/>
                  <a:gd name="T66" fmla="*/ 30 w 103"/>
                  <a:gd name="T67" fmla="*/ 9 h 28"/>
                  <a:gd name="T68" fmla="*/ 27 w 103"/>
                  <a:gd name="T69" fmla="*/ 11 h 28"/>
                  <a:gd name="T70" fmla="*/ 26 w 103"/>
                  <a:gd name="T71" fmla="*/ 14 h 28"/>
                  <a:gd name="T72" fmla="*/ 24 w 103"/>
                  <a:gd name="T73" fmla="*/ 16 h 28"/>
                  <a:gd name="T74" fmla="*/ 24 w 103"/>
                  <a:gd name="T75" fmla="*/ 17 h 28"/>
                  <a:gd name="T76" fmla="*/ 24 w 103"/>
                  <a:gd name="T77" fmla="*/ 20 h 28"/>
                  <a:gd name="T78" fmla="*/ 24 w 103"/>
                  <a:gd name="T79" fmla="*/ 24 h 28"/>
                  <a:gd name="T80" fmla="*/ 26 w 103"/>
                  <a:gd name="T81" fmla="*/ 27 h 28"/>
                  <a:gd name="T82" fmla="*/ 27 w 103"/>
                  <a:gd name="T83" fmla="*/ 27 h 28"/>
                  <a:gd name="T84" fmla="*/ 27 w 103"/>
                  <a:gd name="T85" fmla="*/ 27 h 28"/>
                  <a:gd name="T86" fmla="*/ 27 w 103"/>
                  <a:gd name="T87" fmla="*/ 27 h 28"/>
                  <a:gd name="T88" fmla="*/ 29 w 103"/>
                  <a:gd name="T89" fmla="*/ 27 h 28"/>
                  <a:gd name="T90" fmla="*/ 29 w 103"/>
                  <a:gd name="T91" fmla="*/ 28 h 28"/>
                  <a:gd name="T92" fmla="*/ 30 w 103"/>
                  <a:gd name="T93" fmla="*/ 28 h 28"/>
                  <a:gd name="T94" fmla="*/ 30 w 103"/>
                  <a:gd name="T95" fmla="*/ 28 h 28"/>
                  <a:gd name="T96" fmla="*/ 32 w 103"/>
                  <a:gd name="T97" fmla="*/ 28 h 28"/>
                  <a:gd name="T98" fmla="*/ 35 w 103"/>
                  <a:gd name="T99" fmla="*/ 28 h 28"/>
                  <a:gd name="T100" fmla="*/ 38 w 103"/>
                  <a:gd name="T101" fmla="*/ 25 h 28"/>
                  <a:gd name="T102" fmla="*/ 40 w 103"/>
                  <a:gd name="T103" fmla="*/ 24 h 28"/>
                  <a:gd name="T104" fmla="*/ 40 w 103"/>
                  <a:gd name="T105" fmla="*/ 22 h 28"/>
                  <a:gd name="T106" fmla="*/ 42 w 103"/>
                  <a:gd name="T107" fmla="*/ 19 h 28"/>
                  <a:gd name="T108" fmla="*/ 42 w 103"/>
                  <a:gd name="T109" fmla="*/ 16 h 28"/>
                  <a:gd name="T110" fmla="*/ 40 w 103"/>
                  <a:gd name="T111" fmla="*/ 12 h 28"/>
                  <a:gd name="T112" fmla="*/ 37 w 103"/>
                  <a:gd name="T113" fmla="*/ 11 h 28"/>
                  <a:gd name="T114" fmla="*/ 38 w 103"/>
                  <a:gd name="T115" fmla="*/ 9 h 28"/>
                  <a:gd name="T116" fmla="*/ 38 w 103"/>
                  <a:gd name="T117" fmla="*/ 6 h 28"/>
                  <a:gd name="T118" fmla="*/ 38 w 103"/>
                  <a:gd name="T119" fmla="*/ 5 h 28"/>
                  <a:gd name="T120" fmla="*/ 40 w 103"/>
                  <a:gd name="T121" fmla="*/ 3 h 28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0" t="0" r="r" b="b"/>
                <a:pathLst>
                  <a:path w="103" h="28">
                    <a:moveTo>
                      <a:pt x="40" y="3"/>
                    </a:moveTo>
                    <a:lnTo>
                      <a:pt x="49" y="5"/>
                    </a:lnTo>
                    <a:lnTo>
                      <a:pt x="59" y="6"/>
                    </a:lnTo>
                    <a:lnTo>
                      <a:pt x="67" y="8"/>
                    </a:lnTo>
                    <a:lnTo>
                      <a:pt x="75" y="11"/>
                    </a:lnTo>
                    <a:lnTo>
                      <a:pt x="83" y="14"/>
                    </a:lnTo>
                    <a:lnTo>
                      <a:pt x="89" y="17"/>
                    </a:lnTo>
                    <a:lnTo>
                      <a:pt x="95" y="22"/>
                    </a:lnTo>
                    <a:lnTo>
                      <a:pt x="100" y="27"/>
                    </a:lnTo>
                    <a:lnTo>
                      <a:pt x="102" y="25"/>
                    </a:lnTo>
                    <a:lnTo>
                      <a:pt x="102" y="24"/>
                    </a:lnTo>
                    <a:lnTo>
                      <a:pt x="103" y="24"/>
                    </a:lnTo>
                    <a:lnTo>
                      <a:pt x="103" y="22"/>
                    </a:lnTo>
                    <a:lnTo>
                      <a:pt x="94" y="14"/>
                    </a:lnTo>
                    <a:lnTo>
                      <a:pt x="81" y="9"/>
                    </a:lnTo>
                    <a:lnTo>
                      <a:pt x="68" y="5"/>
                    </a:lnTo>
                    <a:lnTo>
                      <a:pt x="53" y="1"/>
                    </a:lnTo>
                    <a:lnTo>
                      <a:pt x="38" y="0"/>
                    </a:lnTo>
                    <a:lnTo>
                      <a:pt x="24" y="0"/>
                    </a:lnTo>
                    <a:lnTo>
                      <a:pt x="11" y="1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9"/>
                    </a:lnTo>
                    <a:lnTo>
                      <a:pt x="2" y="9"/>
                    </a:lnTo>
                    <a:lnTo>
                      <a:pt x="10" y="6"/>
                    </a:lnTo>
                    <a:lnTo>
                      <a:pt x="18" y="5"/>
                    </a:lnTo>
                    <a:lnTo>
                      <a:pt x="27" y="3"/>
                    </a:lnTo>
                    <a:lnTo>
                      <a:pt x="37" y="3"/>
                    </a:lnTo>
                    <a:lnTo>
                      <a:pt x="35" y="5"/>
                    </a:lnTo>
                    <a:lnTo>
                      <a:pt x="35" y="6"/>
                    </a:lnTo>
                    <a:lnTo>
                      <a:pt x="35" y="8"/>
                    </a:lnTo>
                    <a:lnTo>
                      <a:pt x="34" y="9"/>
                    </a:lnTo>
                    <a:lnTo>
                      <a:pt x="30" y="9"/>
                    </a:lnTo>
                    <a:lnTo>
                      <a:pt x="27" y="11"/>
                    </a:lnTo>
                    <a:lnTo>
                      <a:pt x="26" y="14"/>
                    </a:lnTo>
                    <a:lnTo>
                      <a:pt x="24" y="16"/>
                    </a:lnTo>
                    <a:lnTo>
                      <a:pt x="24" y="17"/>
                    </a:lnTo>
                    <a:lnTo>
                      <a:pt x="24" y="20"/>
                    </a:lnTo>
                    <a:lnTo>
                      <a:pt x="24" y="24"/>
                    </a:lnTo>
                    <a:lnTo>
                      <a:pt x="26" y="27"/>
                    </a:lnTo>
                    <a:lnTo>
                      <a:pt x="27" y="27"/>
                    </a:lnTo>
                    <a:lnTo>
                      <a:pt x="29" y="27"/>
                    </a:lnTo>
                    <a:lnTo>
                      <a:pt x="29" y="28"/>
                    </a:lnTo>
                    <a:lnTo>
                      <a:pt x="30" y="28"/>
                    </a:lnTo>
                    <a:lnTo>
                      <a:pt x="32" y="28"/>
                    </a:lnTo>
                    <a:lnTo>
                      <a:pt x="35" y="28"/>
                    </a:lnTo>
                    <a:lnTo>
                      <a:pt x="38" y="25"/>
                    </a:lnTo>
                    <a:lnTo>
                      <a:pt x="40" y="24"/>
                    </a:lnTo>
                    <a:lnTo>
                      <a:pt x="40" y="22"/>
                    </a:lnTo>
                    <a:lnTo>
                      <a:pt x="42" y="19"/>
                    </a:lnTo>
                    <a:lnTo>
                      <a:pt x="42" y="16"/>
                    </a:lnTo>
                    <a:lnTo>
                      <a:pt x="40" y="12"/>
                    </a:lnTo>
                    <a:lnTo>
                      <a:pt x="37" y="11"/>
                    </a:lnTo>
                    <a:lnTo>
                      <a:pt x="38" y="9"/>
                    </a:lnTo>
                    <a:lnTo>
                      <a:pt x="38" y="6"/>
                    </a:lnTo>
                    <a:lnTo>
                      <a:pt x="38" y="5"/>
                    </a:lnTo>
                    <a:lnTo>
                      <a:pt x="40" y="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624" name="Freeform 365"/>
              <p:cNvSpPr>
                <a:spLocks/>
              </p:cNvSpPr>
              <p:nvPr/>
            </p:nvSpPr>
            <p:spPr bwMode="auto">
              <a:xfrm>
                <a:off x="4875" y="2342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1 w 6"/>
                  <a:gd name="T3" fmla="*/ 0 h 6"/>
                  <a:gd name="T4" fmla="*/ 1 w 6"/>
                  <a:gd name="T5" fmla="*/ 0 h 6"/>
                  <a:gd name="T6" fmla="*/ 1 w 6"/>
                  <a:gd name="T7" fmla="*/ 0 h 6"/>
                  <a:gd name="T8" fmla="*/ 3 w 6"/>
                  <a:gd name="T9" fmla="*/ 0 h 6"/>
                  <a:gd name="T10" fmla="*/ 3 w 6"/>
                  <a:gd name="T11" fmla="*/ 1 h 6"/>
                  <a:gd name="T12" fmla="*/ 4 w 6"/>
                  <a:gd name="T13" fmla="*/ 1 h 6"/>
                  <a:gd name="T14" fmla="*/ 4 w 6"/>
                  <a:gd name="T15" fmla="*/ 1 h 6"/>
                  <a:gd name="T16" fmla="*/ 6 w 6"/>
                  <a:gd name="T17" fmla="*/ 1 h 6"/>
                  <a:gd name="T18" fmla="*/ 6 w 6"/>
                  <a:gd name="T19" fmla="*/ 3 h 6"/>
                  <a:gd name="T20" fmla="*/ 6 w 6"/>
                  <a:gd name="T21" fmla="*/ 3 h 6"/>
                  <a:gd name="T22" fmla="*/ 4 w 6"/>
                  <a:gd name="T23" fmla="*/ 4 h 6"/>
                  <a:gd name="T24" fmla="*/ 3 w 6"/>
                  <a:gd name="T25" fmla="*/ 6 h 6"/>
                  <a:gd name="T26" fmla="*/ 1 w 6"/>
                  <a:gd name="T27" fmla="*/ 6 h 6"/>
                  <a:gd name="T28" fmla="*/ 0 w 6"/>
                  <a:gd name="T29" fmla="*/ 6 h 6"/>
                  <a:gd name="T30" fmla="*/ 0 w 6"/>
                  <a:gd name="T31" fmla="*/ 4 h 6"/>
                  <a:gd name="T32" fmla="*/ 0 w 6"/>
                  <a:gd name="T33" fmla="*/ 4 h 6"/>
                  <a:gd name="T34" fmla="*/ 0 w 6"/>
                  <a:gd name="T35" fmla="*/ 3 h 6"/>
                  <a:gd name="T36" fmla="*/ 0 w 6"/>
                  <a:gd name="T37" fmla="*/ 1 h 6"/>
                  <a:gd name="T38" fmla="*/ 0 w 6"/>
                  <a:gd name="T39" fmla="*/ 0 h 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1" y="0"/>
                    </a:lnTo>
                    <a:lnTo>
                      <a:pt x="3" y="0"/>
                    </a:lnTo>
                    <a:lnTo>
                      <a:pt x="3" y="1"/>
                    </a:lnTo>
                    <a:lnTo>
                      <a:pt x="4" y="1"/>
                    </a:lnTo>
                    <a:lnTo>
                      <a:pt x="6" y="1"/>
                    </a:lnTo>
                    <a:lnTo>
                      <a:pt x="6" y="3"/>
                    </a:lnTo>
                    <a:lnTo>
                      <a:pt x="4" y="4"/>
                    </a:lnTo>
                    <a:lnTo>
                      <a:pt x="3" y="6"/>
                    </a:lnTo>
                    <a:lnTo>
                      <a:pt x="1" y="6"/>
                    </a:lnTo>
                    <a:lnTo>
                      <a:pt x="0" y="6"/>
                    </a:lnTo>
                    <a:lnTo>
                      <a:pt x="0" y="4"/>
                    </a:lnTo>
                    <a:lnTo>
                      <a:pt x="0" y="3"/>
                    </a:lnTo>
                    <a:lnTo>
                      <a:pt x="0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A111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625" name="Freeform 366"/>
              <p:cNvSpPr>
                <a:spLocks/>
              </p:cNvSpPr>
              <p:nvPr/>
            </p:nvSpPr>
            <p:spPr bwMode="auto">
              <a:xfrm>
                <a:off x="4998" y="2818"/>
                <a:ext cx="16" cy="15"/>
              </a:xfrm>
              <a:custGeom>
                <a:avLst/>
                <a:gdLst>
                  <a:gd name="T0" fmla="*/ 0 w 16"/>
                  <a:gd name="T1" fmla="*/ 0 h 15"/>
                  <a:gd name="T2" fmla="*/ 0 w 16"/>
                  <a:gd name="T3" fmla="*/ 0 h 15"/>
                  <a:gd name="T4" fmla="*/ 0 w 16"/>
                  <a:gd name="T5" fmla="*/ 9 h 15"/>
                  <a:gd name="T6" fmla="*/ 0 w 16"/>
                  <a:gd name="T7" fmla="*/ 14 h 15"/>
                  <a:gd name="T8" fmla="*/ 0 w 16"/>
                  <a:gd name="T9" fmla="*/ 15 h 15"/>
                  <a:gd name="T10" fmla="*/ 8 w 16"/>
                  <a:gd name="T11" fmla="*/ 15 h 15"/>
                  <a:gd name="T12" fmla="*/ 8 w 16"/>
                  <a:gd name="T13" fmla="*/ 15 h 15"/>
                  <a:gd name="T14" fmla="*/ 16 w 16"/>
                  <a:gd name="T15" fmla="*/ 15 h 15"/>
                  <a:gd name="T16" fmla="*/ 16 w 16"/>
                  <a:gd name="T17" fmla="*/ 14 h 15"/>
                  <a:gd name="T18" fmla="*/ 16 w 16"/>
                  <a:gd name="T19" fmla="*/ 9 h 15"/>
                  <a:gd name="T20" fmla="*/ 16 w 16"/>
                  <a:gd name="T21" fmla="*/ 0 h 15"/>
                  <a:gd name="T22" fmla="*/ 16 w 16"/>
                  <a:gd name="T23" fmla="*/ 0 h 15"/>
                  <a:gd name="T24" fmla="*/ 0 w 16"/>
                  <a:gd name="T25" fmla="*/ 0 h 1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16" h="15">
                    <a:moveTo>
                      <a:pt x="0" y="0"/>
                    </a:moveTo>
                    <a:lnTo>
                      <a:pt x="0" y="0"/>
                    </a:lnTo>
                    <a:lnTo>
                      <a:pt x="0" y="9"/>
                    </a:lnTo>
                    <a:lnTo>
                      <a:pt x="0" y="14"/>
                    </a:lnTo>
                    <a:lnTo>
                      <a:pt x="0" y="15"/>
                    </a:lnTo>
                    <a:lnTo>
                      <a:pt x="8" y="15"/>
                    </a:lnTo>
                    <a:lnTo>
                      <a:pt x="16" y="15"/>
                    </a:lnTo>
                    <a:lnTo>
                      <a:pt x="16" y="14"/>
                    </a:lnTo>
                    <a:lnTo>
                      <a:pt x="16" y="9"/>
                    </a:lnTo>
                    <a:lnTo>
                      <a:pt x="1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626" name="Freeform 367"/>
              <p:cNvSpPr>
                <a:spLocks/>
              </p:cNvSpPr>
              <p:nvPr/>
            </p:nvSpPr>
            <p:spPr bwMode="auto">
              <a:xfrm>
                <a:off x="4803" y="2724"/>
                <a:ext cx="211" cy="94"/>
              </a:xfrm>
              <a:custGeom>
                <a:avLst/>
                <a:gdLst>
                  <a:gd name="T0" fmla="*/ 16 w 211"/>
                  <a:gd name="T1" fmla="*/ 94 h 94"/>
                  <a:gd name="T2" fmla="*/ 16 w 211"/>
                  <a:gd name="T3" fmla="*/ 94 h 94"/>
                  <a:gd name="T4" fmla="*/ 23 w 211"/>
                  <a:gd name="T5" fmla="*/ 59 h 94"/>
                  <a:gd name="T6" fmla="*/ 43 w 211"/>
                  <a:gd name="T7" fmla="*/ 35 h 94"/>
                  <a:gd name="T8" fmla="*/ 72 w 211"/>
                  <a:gd name="T9" fmla="*/ 21 h 94"/>
                  <a:gd name="T10" fmla="*/ 107 w 211"/>
                  <a:gd name="T11" fmla="*/ 16 h 94"/>
                  <a:gd name="T12" fmla="*/ 140 w 211"/>
                  <a:gd name="T13" fmla="*/ 21 h 94"/>
                  <a:gd name="T14" fmla="*/ 168 w 211"/>
                  <a:gd name="T15" fmla="*/ 37 h 94"/>
                  <a:gd name="T16" fmla="*/ 189 w 211"/>
                  <a:gd name="T17" fmla="*/ 60 h 94"/>
                  <a:gd name="T18" fmla="*/ 195 w 211"/>
                  <a:gd name="T19" fmla="*/ 94 h 94"/>
                  <a:gd name="T20" fmla="*/ 211 w 211"/>
                  <a:gd name="T21" fmla="*/ 94 h 94"/>
                  <a:gd name="T22" fmla="*/ 202 w 211"/>
                  <a:gd name="T23" fmla="*/ 54 h 94"/>
                  <a:gd name="T24" fmla="*/ 178 w 211"/>
                  <a:gd name="T25" fmla="*/ 24 h 94"/>
                  <a:gd name="T26" fmla="*/ 143 w 211"/>
                  <a:gd name="T27" fmla="*/ 5 h 94"/>
                  <a:gd name="T28" fmla="*/ 107 w 211"/>
                  <a:gd name="T29" fmla="*/ 0 h 94"/>
                  <a:gd name="T30" fmla="*/ 69 w 211"/>
                  <a:gd name="T31" fmla="*/ 5 h 94"/>
                  <a:gd name="T32" fmla="*/ 34 w 211"/>
                  <a:gd name="T33" fmla="*/ 23 h 94"/>
                  <a:gd name="T34" fmla="*/ 10 w 211"/>
                  <a:gd name="T35" fmla="*/ 53 h 94"/>
                  <a:gd name="T36" fmla="*/ 0 w 211"/>
                  <a:gd name="T37" fmla="*/ 94 h 94"/>
                  <a:gd name="T38" fmla="*/ 0 w 211"/>
                  <a:gd name="T39" fmla="*/ 94 h 94"/>
                  <a:gd name="T40" fmla="*/ 16 w 211"/>
                  <a:gd name="T41" fmla="*/ 94 h 94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211" h="94">
                    <a:moveTo>
                      <a:pt x="16" y="94"/>
                    </a:moveTo>
                    <a:lnTo>
                      <a:pt x="16" y="94"/>
                    </a:lnTo>
                    <a:lnTo>
                      <a:pt x="23" y="59"/>
                    </a:lnTo>
                    <a:lnTo>
                      <a:pt x="43" y="35"/>
                    </a:lnTo>
                    <a:lnTo>
                      <a:pt x="72" y="21"/>
                    </a:lnTo>
                    <a:lnTo>
                      <a:pt x="107" y="16"/>
                    </a:lnTo>
                    <a:lnTo>
                      <a:pt x="140" y="21"/>
                    </a:lnTo>
                    <a:lnTo>
                      <a:pt x="168" y="37"/>
                    </a:lnTo>
                    <a:lnTo>
                      <a:pt x="189" y="60"/>
                    </a:lnTo>
                    <a:lnTo>
                      <a:pt x="195" y="94"/>
                    </a:lnTo>
                    <a:lnTo>
                      <a:pt x="211" y="94"/>
                    </a:lnTo>
                    <a:lnTo>
                      <a:pt x="202" y="54"/>
                    </a:lnTo>
                    <a:lnTo>
                      <a:pt x="178" y="24"/>
                    </a:lnTo>
                    <a:lnTo>
                      <a:pt x="143" y="5"/>
                    </a:lnTo>
                    <a:lnTo>
                      <a:pt x="107" y="0"/>
                    </a:lnTo>
                    <a:lnTo>
                      <a:pt x="69" y="5"/>
                    </a:lnTo>
                    <a:lnTo>
                      <a:pt x="34" y="23"/>
                    </a:lnTo>
                    <a:lnTo>
                      <a:pt x="10" y="53"/>
                    </a:lnTo>
                    <a:lnTo>
                      <a:pt x="0" y="94"/>
                    </a:lnTo>
                    <a:lnTo>
                      <a:pt x="16" y="9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627" name="Freeform 368"/>
              <p:cNvSpPr>
                <a:spLocks/>
              </p:cNvSpPr>
              <p:nvPr/>
            </p:nvSpPr>
            <p:spPr bwMode="auto">
              <a:xfrm>
                <a:off x="4803" y="2818"/>
                <a:ext cx="16" cy="23"/>
              </a:xfrm>
              <a:custGeom>
                <a:avLst/>
                <a:gdLst>
                  <a:gd name="T0" fmla="*/ 8 w 16"/>
                  <a:gd name="T1" fmla="*/ 8 h 23"/>
                  <a:gd name="T2" fmla="*/ 8 w 16"/>
                  <a:gd name="T3" fmla="*/ 15 h 23"/>
                  <a:gd name="T4" fmla="*/ 16 w 16"/>
                  <a:gd name="T5" fmla="*/ 15 h 23"/>
                  <a:gd name="T6" fmla="*/ 16 w 16"/>
                  <a:gd name="T7" fmla="*/ 14 h 23"/>
                  <a:gd name="T8" fmla="*/ 16 w 16"/>
                  <a:gd name="T9" fmla="*/ 9 h 23"/>
                  <a:gd name="T10" fmla="*/ 16 w 16"/>
                  <a:gd name="T11" fmla="*/ 0 h 23"/>
                  <a:gd name="T12" fmla="*/ 0 w 16"/>
                  <a:gd name="T13" fmla="*/ 0 h 23"/>
                  <a:gd name="T14" fmla="*/ 0 w 16"/>
                  <a:gd name="T15" fmla="*/ 9 h 23"/>
                  <a:gd name="T16" fmla="*/ 0 w 16"/>
                  <a:gd name="T17" fmla="*/ 14 h 23"/>
                  <a:gd name="T18" fmla="*/ 0 w 16"/>
                  <a:gd name="T19" fmla="*/ 15 h 23"/>
                  <a:gd name="T20" fmla="*/ 8 w 16"/>
                  <a:gd name="T21" fmla="*/ 15 h 23"/>
                  <a:gd name="T22" fmla="*/ 8 w 16"/>
                  <a:gd name="T23" fmla="*/ 23 h 23"/>
                  <a:gd name="T24" fmla="*/ 0 w 16"/>
                  <a:gd name="T25" fmla="*/ 15 h 23"/>
                  <a:gd name="T26" fmla="*/ 0 w 16"/>
                  <a:gd name="T27" fmla="*/ 23 h 23"/>
                  <a:gd name="T28" fmla="*/ 8 w 16"/>
                  <a:gd name="T29" fmla="*/ 23 h 23"/>
                  <a:gd name="T30" fmla="*/ 8 w 16"/>
                  <a:gd name="T31" fmla="*/ 8 h 2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16" h="23">
                    <a:moveTo>
                      <a:pt x="8" y="8"/>
                    </a:moveTo>
                    <a:lnTo>
                      <a:pt x="8" y="15"/>
                    </a:lnTo>
                    <a:lnTo>
                      <a:pt x="16" y="15"/>
                    </a:lnTo>
                    <a:lnTo>
                      <a:pt x="16" y="14"/>
                    </a:lnTo>
                    <a:lnTo>
                      <a:pt x="16" y="9"/>
                    </a:lnTo>
                    <a:lnTo>
                      <a:pt x="16" y="0"/>
                    </a:lnTo>
                    <a:lnTo>
                      <a:pt x="0" y="0"/>
                    </a:lnTo>
                    <a:lnTo>
                      <a:pt x="0" y="9"/>
                    </a:lnTo>
                    <a:lnTo>
                      <a:pt x="0" y="14"/>
                    </a:lnTo>
                    <a:lnTo>
                      <a:pt x="0" y="15"/>
                    </a:lnTo>
                    <a:lnTo>
                      <a:pt x="8" y="15"/>
                    </a:lnTo>
                    <a:lnTo>
                      <a:pt x="8" y="23"/>
                    </a:lnTo>
                    <a:lnTo>
                      <a:pt x="0" y="15"/>
                    </a:lnTo>
                    <a:lnTo>
                      <a:pt x="0" y="23"/>
                    </a:lnTo>
                    <a:lnTo>
                      <a:pt x="8" y="23"/>
                    </a:lnTo>
                    <a:lnTo>
                      <a:pt x="8" y="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628" name="Freeform 369"/>
              <p:cNvSpPr>
                <a:spLocks/>
              </p:cNvSpPr>
              <p:nvPr/>
            </p:nvSpPr>
            <p:spPr bwMode="auto">
              <a:xfrm>
                <a:off x="4811" y="2826"/>
                <a:ext cx="203" cy="15"/>
              </a:xfrm>
              <a:custGeom>
                <a:avLst/>
                <a:gdLst>
                  <a:gd name="T0" fmla="*/ 187 w 203"/>
                  <a:gd name="T1" fmla="*/ 7 h 15"/>
                  <a:gd name="T2" fmla="*/ 195 w 203"/>
                  <a:gd name="T3" fmla="*/ 0 h 15"/>
                  <a:gd name="T4" fmla="*/ 0 w 203"/>
                  <a:gd name="T5" fmla="*/ 0 h 15"/>
                  <a:gd name="T6" fmla="*/ 0 w 203"/>
                  <a:gd name="T7" fmla="*/ 15 h 15"/>
                  <a:gd name="T8" fmla="*/ 195 w 203"/>
                  <a:gd name="T9" fmla="*/ 15 h 15"/>
                  <a:gd name="T10" fmla="*/ 203 w 203"/>
                  <a:gd name="T11" fmla="*/ 7 h 15"/>
                  <a:gd name="T12" fmla="*/ 195 w 203"/>
                  <a:gd name="T13" fmla="*/ 15 h 15"/>
                  <a:gd name="T14" fmla="*/ 203 w 203"/>
                  <a:gd name="T15" fmla="*/ 15 h 15"/>
                  <a:gd name="T16" fmla="*/ 203 w 203"/>
                  <a:gd name="T17" fmla="*/ 7 h 15"/>
                  <a:gd name="T18" fmla="*/ 187 w 203"/>
                  <a:gd name="T19" fmla="*/ 7 h 1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03" h="15">
                    <a:moveTo>
                      <a:pt x="187" y="7"/>
                    </a:moveTo>
                    <a:lnTo>
                      <a:pt x="195" y="0"/>
                    </a:lnTo>
                    <a:lnTo>
                      <a:pt x="0" y="0"/>
                    </a:lnTo>
                    <a:lnTo>
                      <a:pt x="0" y="15"/>
                    </a:lnTo>
                    <a:lnTo>
                      <a:pt x="195" y="15"/>
                    </a:lnTo>
                    <a:lnTo>
                      <a:pt x="203" y="7"/>
                    </a:lnTo>
                    <a:lnTo>
                      <a:pt x="195" y="15"/>
                    </a:lnTo>
                    <a:lnTo>
                      <a:pt x="203" y="15"/>
                    </a:lnTo>
                    <a:lnTo>
                      <a:pt x="203" y="7"/>
                    </a:lnTo>
                    <a:lnTo>
                      <a:pt x="187" y="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629" name="Freeform 370"/>
              <p:cNvSpPr>
                <a:spLocks/>
              </p:cNvSpPr>
              <p:nvPr/>
            </p:nvSpPr>
            <p:spPr bwMode="auto">
              <a:xfrm>
                <a:off x="4900" y="2732"/>
                <a:ext cx="16" cy="101"/>
              </a:xfrm>
              <a:custGeom>
                <a:avLst/>
                <a:gdLst>
                  <a:gd name="T0" fmla="*/ 8 w 16"/>
                  <a:gd name="T1" fmla="*/ 101 h 101"/>
                  <a:gd name="T2" fmla="*/ 16 w 16"/>
                  <a:gd name="T3" fmla="*/ 101 h 101"/>
                  <a:gd name="T4" fmla="*/ 16 w 16"/>
                  <a:gd name="T5" fmla="*/ 0 h 101"/>
                  <a:gd name="T6" fmla="*/ 0 w 16"/>
                  <a:gd name="T7" fmla="*/ 0 h 101"/>
                  <a:gd name="T8" fmla="*/ 0 w 16"/>
                  <a:gd name="T9" fmla="*/ 101 h 101"/>
                  <a:gd name="T10" fmla="*/ 8 w 16"/>
                  <a:gd name="T11" fmla="*/ 101 h 10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6" h="101">
                    <a:moveTo>
                      <a:pt x="8" y="101"/>
                    </a:moveTo>
                    <a:lnTo>
                      <a:pt x="16" y="101"/>
                    </a:lnTo>
                    <a:lnTo>
                      <a:pt x="16" y="0"/>
                    </a:lnTo>
                    <a:lnTo>
                      <a:pt x="0" y="0"/>
                    </a:lnTo>
                    <a:lnTo>
                      <a:pt x="0" y="101"/>
                    </a:lnTo>
                    <a:lnTo>
                      <a:pt x="8" y="10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630" name="Freeform 371"/>
              <p:cNvSpPr>
                <a:spLocks/>
              </p:cNvSpPr>
              <p:nvPr/>
            </p:nvSpPr>
            <p:spPr bwMode="auto">
              <a:xfrm>
                <a:off x="4903" y="2754"/>
                <a:ext cx="87" cy="84"/>
              </a:xfrm>
              <a:custGeom>
                <a:avLst/>
                <a:gdLst>
                  <a:gd name="T0" fmla="*/ 5 w 87"/>
                  <a:gd name="T1" fmla="*/ 79 h 84"/>
                  <a:gd name="T2" fmla="*/ 10 w 87"/>
                  <a:gd name="T3" fmla="*/ 84 h 84"/>
                  <a:gd name="T4" fmla="*/ 87 w 87"/>
                  <a:gd name="T5" fmla="*/ 10 h 84"/>
                  <a:gd name="T6" fmla="*/ 78 w 87"/>
                  <a:gd name="T7" fmla="*/ 0 h 84"/>
                  <a:gd name="T8" fmla="*/ 0 w 87"/>
                  <a:gd name="T9" fmla="*/ 75 h 84"/>
                  <a:gd name="T10" fmla="*/ 5 w 87"/>
                  <a:gd name="T11" fmla="*/ 79 h 8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87" h="84">
                    <a:moveTo>
                      <a:pt x="5" y="79"/>
                    </a:moveTo>
                    <a:lnTo>
                      <a:pt x="10" y="84"/>
                    </a:lnTo>
                    <a:lnTo>
                      <a:pt x="87" y="10"/>
                    </a:lnTo>
                    <a:lnTo>
                      <a:pt x="78" y="0"/>
                    </a:lnTo>
                    <a:lnTo>
                      <a:pt x="0" y="75"/>
                    </a:lnTo>
                    <a:lnTo>
                      <a:pt x="5" y="7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631" name="Freeform 372"/>
              <p:cNvSpPr>
                <a:spLocks/>
              </p:cNvSpPr>
              <p:nvPr/>
            </p:nvSpPr>
            <p:spPr bwMode="auto">
              <a:xfrm>
                <a:off x="4830" y="2753"/>
                <a:ext cx="83" cy="85"/>
              </a:xfrm>
              <a:custGeom>
                <a:avLst/>
                <a:gdLst>
                  <a:gd name="T0" fmla="*/ 78 w 83"/>
                  <a:gd name="T1" fmla="*/ 80 h 85"/>
                  <a:gd name="T2" fmla="*/ 83 w 83"/>
                  <a:gd name="T3" fmla="*/ 76 h 85"/>
                  <a:gd name="T4" fmla="*/ 10 w 83"/>
                  <a:gd name="T5" fmla="*/ 0 h 85"/>
                  <a:gd name="T6" fmla="*/ 0 w 83"/>
                  <a:gd name="T7" fmla="*/ 9 h 85"/>
                  <a:gd name="T8" fmla="*/ 73 w 83"/>
                  <a:gd name="T9" fmla="*/ 85 h 85"/>
                  <a:gd name="T10" fmla="*/ 78 w 83"/>
                  <a:gd name="T11" fmla="*/ 80 h 8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83" h="85">
                    <a:moveTo>
                      <a:pt x="78" y="80"/>
                    </a:moveTo>
                    <a:lnTo>
                      <a:pt x="83" y="76"/>
                    </a:lnTo>
                    <a:lnTo>
                      <a:pt x="10" y="0"/>
                    </a:lnTo>
                    <a:lnTo>
                      <a:pt x="0" y="9"/>
                    </a:lnTo>
                    <a:lnTo>
                      <a:pt x="73" y="85"/>
                    </a:lnTo>
                    <a:lnTo>
                      <a:pt x="78" y="8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1599" name="Text Box 373"/>
            <p:cNvSpPr txBox="1">
              <a:spLocks noChangeArrowheads="1"/>
            </p:cNvSpPr>
            <p:nvPr/>
          </p:nvSpPr>
          <p:spPr bwMode="auto">
            <a:xfrm>
              <a:off x="4729" y="650"/>
              <a:ext cx="518" cy="9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kumimoji="1" lang="zh-CN" altLang="en-US" sz="2800" b="1"/>
            </a:p>
          </p:txBody>
        </p:sp>
      </p:grpSp>
      <p:grpSp>
        <p:nvGrpSpPr>
          <p:cNvPr id="296310" name="Group 374"/>
          <p:cNvGrpSpPr>
            <a:grpSpLocks/>
          </p:cNvGrpSpPr>
          <p:nvPr/>
        </p:nvGrpSpPr>
        <p:grpSpPr bwMode="auto">
          <a:xfrm>
            <a:off x="6913563" y="4175125"/>
            <a:ext cx="495300" cy="887413"/>
            <a:chOff x="4368" y="0"/>
            <a:chExt cx="1392" cy="1567"/>
          </a:xfrm>
        </p:grpSpPr>
        <p:grpSp>
          <p:nvGrpSpPr>
            <p:cNvPr id="21564" name="Group 375"/>
            <p:cNvGrpSpPr>
              <a:grpSpLocks/>
            </p:cNvGrpSpPr>
            <p:nvPr/>
          </p:nvGrpSpPr>
          <p:grpSpPr bwMode="auto">
            <a:xfrm>
              <a:off x="4368" y="0"/>
              <a:ext cx="1392" cy="1056"/>
              <a:chOff x="4368" y="2016"/>
              <a:chExt cx="1072" cy="1344"/>
            </a:xfrm>
          </p:grpSpPr>
          <p:sp>
            <p:nvSpPr>
              <p:cNvPr id="21566" name="Freeform 376"/>
              <p:cNvSpPr>
                <a:spLocks/>
              </p:cNvSpPr>
              <p:nvPr/>
            </p:nvSpPr>
            <p:spPr bwMode="auto">
              <a:xfrm>
                <a:off x="4457" y="2460"/>
                <a:ext cx="897" cy="829"/>
              </a:xfrm>
              <a:custGeom>
                <a:avLst/>
                <a:gdLst>
                  <a:gd name="T0" fmla="*/ 445 w 897"/>
                  <a:gd name="T1" fmla="*/ 0 h 829"/>
                  <a:gd name="T2" fmla="*/ 897 w 897"/>
                  <a:gd name="T3" fmla="*/ 293 h 829"/>
                  <a:gd name="T4" fmla="*/ 897 w 897"/>
                  <a:gd name="T5" fmla="*/ 829 h 829"/>
                  <a:gd name="T6" fmla="*/ 601 w 897"/>
                  <a:gd name="T7" fmla="*/ 829 h 829"/>
                  <a:gd name="T8" fmla="*/ 296 w 897"/>
                  <a:gd name="T9" fmla="*/ 829 h 829"/>
                  <a:gd name="T10" fmla="*/ 0 w 897"/>
                  <a:gd name="T11" fmla="*/ 829 h 829"/>
                  <a:gd name="T12" fmla="*/ 0 w 897"/>
                  <a:gd name="T13" fmla="*/ 293 h 829"/>
                  <a:gd name="T14" fmla="*/ 445 w 897"/>
                  <a:gd name="T15" fmla="*/ 0 h 829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897" h="829">
                    <a:moveTo>
                      <a:pt x="445" y="0"/>
                    </a:moveTo>
                    <a:lnTo>
                      <a:pt x="897" y="293"/>
                    </a:lnTo>
                    <a:lnTo>
                      <a:pt x="897" y="829"/>
                    </a:lnTo>
                    <a:lnTo>
                      <a:pt x="601" y="829"/>
                    </a:lnTo>
                    <a:lnTo>
                      <a:pt x="296" y="829"/>
                    </a:lnTo>
                    <a:lnTo>
                      <a:pt x="0" y="829"/>
                    </a:lnTo>
                    <a:lnTo>
                      <a:pt x="0" y="293"/>
                    </a:lnTo>
                    <a:lnTo>
                      <a:pt x="445" y="0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67" name="Freeform 377"/>
              <p:cNvSpPr>
                <a:spLocks/>
              </p:cNvSpPr>
              <p:nvPr/>
            </p:nvSpPr>
            <p:spPr bwMode="auto">
              <a:xfrm>
                <a:off x="4368" y="2462"/>
                <a:ext cx="416" cy="288"/>
              </a:xfrm>
              <a:custGeom>
                <a:avLst/>
                <a:gdLst>
                  <a:gd name="T0" fmla="*/ 0 w 416"/>
                  <a:gd name="T1" fmla="*/ 288 h 288"/>
                  <a:gd name="T2" fmla="*/ 416 w 416"/>
                  <a:gd name="T3" fmla="*/ 32 h 288"/>
                  <a:gd name="T4" fmla="*/ 416 w 416"/>
                  <a:gd name="T5" fmla="*/ 27 h 288"/>
                  <a:gd name="T6" fmla="*/ 416 w 416"/>
                  <a:gd name="T7" fmla="*/ 19 h 288"/>
                  <a:gd name="T8" fmla="*/ 416 w 416"/>
                  <a:gd name="T9" fmla="*/ 9 h 288"/>
                  <a:gd name="T10" fmla="*/ 416 w 416"/>
                  <a:gd name="T11" fmla="*/ 0 h 288"/>
                  <a:gd name="T12" fmla="*/ 0 w 416"/>
                  <a:gd name="T13" fmla="*/ 254 h 288"/>
                  <a:gd name="T14" fmla="*/ 0 w 416"/>
                  <a:gd name="T15" fmla="*/ 288 h 28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416" h="288">
                    <a:moveTo>
                      <a:pt x="0" y="288"/>
                    </a:moveTo>
                    <a:lnTo>
                      <a:pt x="416" y="32"/>
                    </a:lnTo>
                    <a:lnTo>
                      <a:pt x="416" y="27"/>
                    </a:lnTo>
                    <a:lnTo>
                      <a:pt x="416" y="19"/>
                    </a:lnTo>
                    <a:lnTo>
                      <a:pt x="416" y="9"/>
                    </a:lnTo>
                    <a:lnTo>
                      <a:pt x="416" y="0"/>
                    </a:lnTo>
                    <a:lnTo>
                      <a:pt x="0" y="254"/>
                    </a:lnTo>
                    <a:lnTo>
                      <a:pt x="0" y="28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68" name="Rectangle 378"/>
              <p:cNvSpPr>
                <a:spLocks noChangeArrowheads="1"/>
              </p:cNvSpPr>
              <p:nvPr/>
            </p:nvSpPr>
            <p:spPr bwMode="auto">
              <a:xfrm>
                <a:off x="4457" y="3330"/>
                <a:ext cx="897" cy="3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1569" name="Freeform 379"/>
              <p:cNvSpPr>
                <a:spLocks/>
              </p:cNvSpPr>
              <p:nvPr/>
            </p:nvSpPr>
            <p:spPr bwMode="auto">
              <a:xfrm>
                <a:off x="4786" y="2171"/>
                <a:ext cx="242" cy="327"/>
              </a:xfrm>
              <a:custGeom>
                <a:avLst/>
                <a:gdLst>
                  <a:gd name="T0" fmla="*/ 242 w 242"/>
                  <a:gd name="T1" fmla="*/ 327 h 327"/>
                  <a:gd name="T2" fmla="*/ 242 w 242"/>
                  <a:gd name="T3" fmla="*/ 0 h 327"/>
                  <a:gd name="T4" fmla="*/ 0 w 242"/>
                  <a:gd name="T5" fmla="*/ 0 h 327"/>
                  <a:gd name="T6" fmla="*/ 0 w 242"/>
                  <a:gd name="T7" fmla="*/ 321 h 327"/>
                  <a:gd name="T8" fmla="*/ 116 w 242"/>
                  <a:gd name="T9" fmla="*/ 240 h 327"/>
                  <a:gd name="T10" fmla="*/ 242 w 242"/>
                  <a:gd name="T11" fmla="*/ 327 h 32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42" h="327">
                    <a:moveTo>
                      <a:pt x="242" y="327"/>
                    </a:moveTo>
                    <a:lnTo>
                      <a:pt x="242" y="0"/>
                    </a:lnTo>
                    <a:lnTo>
                      <a:pt x="0" y="0"/>
                    </a:lnTo>
                    <a:lnTo>
                      <a:pt x="0" y="321"/>
                    </a:lnTo>
                    <a:lnTo>
                      <a:pt x="116" y="240"/>
                    </a:lnTo>
                    <a:lnTo>
                      <a:pt x="242" y="32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70" name="Freeform 380"/>
              <p:cNvSpPr>
                <a:spLocks/>
              </p:cNvSpPr>
              <p:nvPr/>
            </p:nvSpPr>
            <p:spPr bwMode="auto">
              <a:xfrm>
                <a:off x="4721" y="2016"/>
                <a:ext cx="361" cy="126"/>
              </a:xfrm>
              <a:custGeom>
                <a:avLst/>
                <a:gdLst>
                  <a:gd name="T0" fmla="*/ 181 w 361"/>
                  <a:gd name="T1" fmla="*/ 0 h 126"/>
                  <a:gd name="T2" fmla="*/ 0 w 361"/>
                  <a:gd name="T3" fmla="*/ 126 h 126"/>
                  <a:gd name="T4" fmla="*/ 361 w 361"/>
                  <a:gd name="T5" fmla="*/ 126 h 126"/>
                  <a:gd name="T6" fmla="*/ 181 w 361"/>
                  <a:gd name="T7" fmla="*/ 0 h 126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61" h="126">
                    <a:moveTo>
                      <a:pt x="181" y="0"/>
                    </a:moveTo>
                    <a:lnTo>
                      <a:pt x="0" y="126"/>
                    </a:lnTo>
                    <a:lnTo>
                      <a:pt x="361" y="126"/>
                    </a:lnTo>
                    <a:lnTo>
                      <a:pt x="18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71" name="Freeform 381"/>
              <p:cNvSpPr>
                <a:spLocks/>
              </p:cNvSpPr>
              <p:nvPr/>
            </p:nvSpPr>
            <p:spPr bwMode="auto">
              <a:xfrm>
                <a:off x="5027" y="2467"/>
                <a:ext cx="413" cy="287"/>
              </a:xfrm>
              <a:custGeom>
                <a:avLst/>
                <a:gdLst>
                  <a:gd name="T0" fmla="*/ 413 w 413"/>
                  <a:gd name="T1" fmla="*/ 287 h 287"/>
                  <a:gd name="T2" fmla="*/ 0 w 413"/>
                  <a:gd name="T3" fmla="*/ 31 h 287"/>
                  <a:gd name="T4" fmla="*/ 0 w 413"/>
                  <a:gd name="T5" fmla="*/ 25 h 287"/>
                  <a:gd name="T6" fmla="*/ 0 w 413"/>
                  <a:gd name="T7" fmla="*/ 17 h 287"/>
                  <a:gd name="T8" fmla="*/ 0 w 413"/>
                  <a:gd name="T9" fmla="*/ 9 h 287"/>
                  <a:gd name="T10" fmla="*/ 0 w 413"/>
                  <a:gd name="T11" fmla="*/ 0 h 287"/>
                  <a:gd name="T12" fmla="*/ 413 w 413"/>
                  <a:gd name="T13" fmla="*/ 253 h 287"/>
                  <a:gd name="T14" fmla="*/ 413 w 413"/>
                  <a:gd name="T15" fmla="*/ 287 h 28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413" h="287">
                    <a:moveTo>
                      <a:pt x="413" y="287"/>
                    </a:moveTo>
                    <a:lnTo>
                      <a:pt x="0" y="31"/>
                    </a:lnTo>
                    <a:lnTo>
                      <a:pt x="0" y="25"/>
                    </a:lnTo>
                    <a:lnTo>
                      <a:pt x="0" y="17"/>
                    </a:lnTo>
                    <a:lnTo>
                      <a:pt x="0" y="9"/>
                    </a:lnTo>
                    <a:lnTo>
                      <a:pt x="0" y="0"/>
                    </a:lnTo>
                    <a:lnTo>
                      <a:pt x="413" y="253"/>
                    </a:lnTo>
                    <a:lnTo>
                      <a:pt x="413" y="28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72" name="Freeform 382"/>
              <p:cNvSpPr>
                <a:spLocks/>
              </p:cNvSpPr>
              <p:nvPr/>
            </p:nvSpPr>
            <p:spPr bwMode="auto">
              <a:xfrm>
                <a:off x="4840" y="2209"/>
                <a:ext cx="127" cy="164"/>
              </a:xfrm>
              <a:custGeom>
                <a:avLst/>
                <a:gdLst>
                  <a:gd name="T0" fmla="*/ 65 w 127"/>
                  <a:gd name="T1" fmla="*/ 0 h 164"/>
                  <a:gd name="T2" fmla="*/ 51 w 127"/>
                  <a:gd name="T3" fmla="*/ 1 h 164"/>
                  <a:gd name="T4" fmla="*/ 38 w 127"/>
                  <a:gd name="T5" fmla="*/ 6 h 164"/>
                  <a:gd name="T6" fmla="*/ 27 w 127"/>
                  <a:gd name="T7" fmla="*/ 13 h 164"/>
                  <a:gd name="T8" fmla="*/ 17 w 127"/>
                  <a:gd name="T9" fmla="*/ 20 h 164"/>
                  <a:gd name="T10" fmla="*/ 9 w 127"/>
                  <a:gd name="T11" fmla="*/ 32 h 164"/>
                  <a:gd name="T12" fmla="*/ 5 w 127"/>
                  <a:gd name="T13" fmla="*/ 44 h 164"/>
                  <a:gd name="T14" fmla="*/ 1 w 127"/>
                  <a:gd name="T15" fmla="*/ 58 h 164"/>
                  <a:gd name="T16" fmla="*/ 0 w 127"/>
                  <a:gd name="T17" fmla="*/ 74 h 164"/>
                  <a:gd name="T18" fmla="*/ 0 w 127"/>
                  <a:gd name="T19" fmla="*/ 103 h 164"/>
                  <a:gd name="T20" fmla="*/ 0 w 127"/>
                  <a:gd name="T21" fmla="*/ 126 h 164"/>
                  <a:gd name="T22" fmla="*/ 0 w 127"/>
                  <a:gd name="T23" fmla="*/ 145 h 164"/>
                  <a:gd name="T24" fmla="*/ 0 w 127"/>
                  <a:gd name="T25" fmla="*/ 164 h 164"/>
                  <a:gd name="T26" fmla="*/ 27 w 127"/>
                  <a:gd name="T27" fmla="*/ 164 h 164"/>
                  <a:gd name="T28" fmla="*/ 44 w 127"/>
                  <a:gd name="T29" fmla="*/ 164 h 164"/>
                  <a:gd name="T30" fmla="*/ 55 w 127"/>
                  <a:gd name="T31" fmla="*/ 164 h 164"/>
                  <a:gd name="T32" fmla="*/ 63 w 127"/>
                  <a:gd name="T33" fmla="*/ 164 h 164"/>
                  <a:gd name="T34" fmla="*/ 71 w 127"/>
                  <a:gd name="T35" fmla="*/ 164 h 164"/>
                  <a:gd name="T36" fmla="*/ 82 w 127"/>
                  <a:gd name="T37" fmla="*/ 164 h 164"/>
                  <a:gd name="T38" fmla="*/ 100 w 127"/>
                  <a:gd name="T39" fmla="*/ 164 h 164"/>
                  <a:gd name="T40" fmla="*/ 127 w 127"/>
                  <a:gd name="T41" fmla="*/ 164 h 164"/>
                  <a:gd name="T42" fmla="*/ 127 w 127"/>
                  <a:gd name="T43" fmla="*/ 139 h 164"/>
                  <a:gd name="T44" fmla="*/ 127 w 127"/>
                  <a:gd name="T45" fmla="*/ 114 h 164"/>
                  <a:gd name="T46" fmla="*/ 127 w 127"/>
                  <a:gd name="T47" fmla="*/ 90 h 164"/>
                  <a:gd name="T48" fmla="*/ 127 w 127"/>
                  <a:gd name="T49" fmla="*/ 71 h 164"/>
                  <a:gd name="T50" fmla="*/ 127 w 127"/>
                  <a:gd name="T51" fmla="*/ 62 h 164"/>
                  <a:gd name="T52" fmla="*/ 123 w 127"/>
                  <a:gd name="T53" fmla="*/ 51 h 164"/>
                  <a:gd name="T54" fmla="*/ 119 w 127"/>
                  <a:gd name="T55" fmla="*/ 38 h 164"/>
                  <a:gd name="T56" fmla="*/ 112 w 127"/>
                  <a:gd name="T57" fmla="*/ 27 h 164"/>
                  <a:gd name="T58" fmla="*/ 104 w 127"/>
                  <a:gd name="T59" fmla="*/ 16 h 164"/>
                  <a:gd name="T60" fmla="*/ 93 w 127"/>
                  <a:gd name="T61" fmla="*/ 8 h 164"/>
                  <a:gd name="T62" fmla="*/ 81 w 127"/>
                  <a:gd name="T63" fmla="*/ 1 h 164"/>
                  <a:gd name="T64" fmla="*/ 65 w 127"/>
                  <a:gd name="T65" fmla="*/ 0 h 164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127" h="164">
                    <a:moveTo>
                      <a:pt x="65" y="0"/>
                    </a:moveTo>
                    <a:lnTo>
                      <a:pt x="51" y="1"/>
                    </a:lnTo>
                    <a:lnTo>
                      <a:pt x="38" y="6"/>
                    </a:lnTo>
                    <a:lnTo>
                      <a:pt x="27" y="13"/>
                    </a:lnTo>
                    <a:lnTo>
                      <a:pt x="17" y="20"/>
                    </a:lnTo>
                    <a:lnTo>
                      <a:pt x="9" y="32"/>
                    </a:lnTo>
                    <a:lnTo>
                      <a:pt x="5" y="44"/>
                    </a:lnTo>
                    <a:lnTo>
                      <a:pt x="1" y="58"/>
                    </a:lnTo>
                    <a:lnTo>
                      <a:pt x="0" y="74"/>
                    </a:lnTo>
                    <a:lnTo>
                      <a:pt x="0" y="103"/>
                    </a:lnTo>
                    <a:lnTo>
                      <a:pt x="0" y="126"/>
                    </a:lnTo>
                    <a:lnTo>
                      <a:pt x="0" y="145"/>
                    </a:lnTo>
                    <a:lnTo>
                      <a:pt x="0" y="164"/>
                    </a:lnTo>
                    <a:lnTo>
                      <a:pt x="27" y="164"/>
                    </a:lnTo>
                    <a:lnTo>
                      <a:pt x="44" y="164"/>
                    </a:lnTo>
                    <a:lnTo>
                      <a:pt x="55" y="164"/>
                    </a:lnTo>
                    <a:lnTo>
                      <a:pt x="63" y="164"/>
                    </a:lnTo>
                    <a:lnTo>
                      <a:pt x="71" y="164"/>
                    </a:lnTo>
                    <a:lnTo>
                      <a:pt x="82" y="164"/>
                    </a:lnTo>
                    <a:lnTo>
                      <a:pt x="100" y="164"/>
                    </a:lnTo>
                    <a:lnTo>
                      <a:pt x="127" y="164"/>
                    </a:lnTo>
                    <a:lnTo>
                      <a:pt x="127" y="139"/>
                    </a:lnTo>
                    <a:lnTo>
                      <a:pt x="127" y="114"/>
                    </a:lnTo>
                    <a:lnTo>
                      <a:pt x="127" y="90"/>
                    </a:lnTo>
                    <a:lnTo>
                      <a:pt x="127" y="71"/>
                    </a:lnTo>
                    <a:lnTo>
                      <a:pt x="127" y="62"/>
                    </a:lnTo>
                    <a:lnTo>
                      <a:pt x="123" y="51"/>
                    </a:lnTo>
                    <a:lnTo>
                      <a:pt x="119" y="38"/>
                    </a:lnTo>
                    <a:lnTo>
                      <a:pt x="112" y="27"/>
                    </a:lnTo>
                    <a:lnTo>
                      <a:pt x="104" y="16"/>
                    </a:lnTo>
                    <a:lnTo>
                      <a:pt x="93" y="8"/>
                    </a:lnTo>
                    <a:lnTo>
                      <a:pt x="81" y="1"/>
                    </a:lnTo>
                    <a:lnTo>
                      <a:pt x="6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73" name="Rectangle 383"/>
              <p:cNvSpPr>
                <a:spLocks noChangeArrowheads="1"/>
              </p:cNvSpPr>
              <p:nvPr/>
            </p:nvSpPr>
            <p:spPr bwMode="auto">
              <a:xfrm>
                <a:off x="4805" y="2900"/>
                <a:ext cx="204" cy="38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1574" name="Freeform 384"/>
              <p:cNvSpPr>
                <a:spLocks/>
              </p:cNvSpPr>
              <p:nvPr/>
            </p:nvSpPr>
            <p:spPr bwMode="auto">
              <a:xfrm>
                <a:off x="4735" y="2822"/>
                <a:ext cx="16" cy="320"/>
              </a:xfrm>
              <a:custGeom>
                <a:avLst/>
                <a:gdLst>
                  <a:gd name="T0" fmla="*/ 8 w 16"/>
                  <a:gd name="T1" fmla="*/ 16 h 320"/>
                  <a:gd name="T2" fmla="*/ 0 w 16"/>
                  <a:gd name="T3" fmla="*/ 8 h 320"/>
                  <a:gd name="T4" fmla="*/ 0 w 16"/>
                  <a:gd name="T5" fmla="*/ 320 h 320"/>
                  <a:gd name="T6" fmla="*/ 16 w 16"/>
                  <a:gd name="T7" fmla="*/ 320 h 320"/>
                  <a:gd name="T8" fmla="*/ 16 w 16"/>
                  <a:gd name="T9" fmla="*/ 8 h 320"/>
                  <a:gd name="T10" fmla="*/ 8 w 16"/>
                  <a:gd name="T11" fmla="*/ 0 h 320"/>
                  <a:gd name="T12" fmla="*/ 16 w 16"/>
                  <a:gd name="T13" fmla="*/ 8 h 320"/>
                  <a:gd name="T14" fmla="*/ 16 w 16"/>
                  <a:gd name="T15" fmla="*/ 0 h 320"/>
                  <a:gd name="T16" fmla="*/ 8 w 16"/>
                  <a:gd name="T17" fmla="*/ 0 h 320"/>
                  <a:gd name="T18" fmla="*/ 8 w 16"/>
                  <a:gd name="T19" fmla="*/ 16 h 32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6" h="320">
                    <a:moveTo>
                      <a:pt x="8" y="16"/>
                    </a:moveTo>
                    <a:lnTo>
                      <a:pt x="0" y="8"/>
                    </a:lnTo>
                    <a:lnTo>
                      <a:pt x="0" y="320"/>
                    </a:lnTo>
                    <a:lnTo>
                      <a:pt x="16" y="320"/>
                    </a:lnTo>
                    <a:lnTo>
                      <a:pt x="16" y="8"/>
                    </a:lnTo>
                    <a:lnTo>
                      <a:pt x="8" y="0"/>
                    </a:lnTo>
                    <a:lnTo>
                      <a:pt x="16" y="8"/>
                    </a:lnTo>
                    <a:lnTo>
                      <a:pt x="16" y="0"/>
                    </a:lnTo>
                    <a:lnTo>
                      <a:pt x="8" y="0"/>
                    </a:lnTo>
                    <a:lnTo>
                      <a:pt x="8" y="1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75" name="Freeform 385"/>
              <p:cNvSpPr>
                <a:spLocks/>
              </p:cNvSpPr>
              <p:nvPr/>
            </p:nvSpPr>
            <p:spPr bwMode="auto">
              <a:xfrm>
                <a:off x="4556" y="2822"/>
                <a:ext cx="187" cy="16"/>
              </a:xfrm>
              <a:custGeom>
                <a:avLst/>
                <a:gdLst>
                  <a:gd name="T0" fmla="*/ 16 w 187"/>
                  <a:gd name="T1" fmla="*/ 8 h 16"/>
                  <a:gd name="T2" fmla="*/ 8 w 187"/>
                  <a:gd name="T3" fmla="*/ 16 h 16"/>
                  <a:gd name="T4" fmla="*/ 187 w 187"/>
                  <a:gd name="T5" fmla="*/ 16 h 16"/>
                  <a:gd name="T6" fmla="*/ 187 w 187"/>
                  <a:gd name="T7" fmla="*/ 0 h 16"/>
                  <a:gd name="T8" fmla="*/ 8 w 187"/>
                  <a:gd name="T9" fmla="*/ 0 h 16"/>
                  <a:gd name="T10" fmla="*/ 0 w 187"/>
                  <a:gd name="T11" fmla="*/ 8 h 16"/>
                  <a:gd name="T12" fmla="*/ 8 w 187"/>
                  <a:gd name="T13" fmla="*/ 0 h 16"/>
                  <a:gd name="T14" fmla="*/ 0 w 187"/>
                  <a:gd name="T15" fmla="*/ 0 h 16"/>
                  <a:gd name="T16" fmla="*/ 0 w 187"/>
                  <a:gd name="T17" fmla="*/ 8 h 16"/>
                  <a:gd name="T18" fmla="*/ 16 w 187"/>
                  <a:gd name="T19" fmla="*/ 8 h 1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87" h="16">
                    <a:moveTo>
                      <a:pt x="16" y="8"/>
                    </a:moveTo>
                    <a:lnTo>
                      <a:pt x="8" y="16"/>
                    </a:lnTo>
                    <a:lnTo>
                      <a:pt x="187" y="16"/>
                    </a:lnTo>
                    <a:lnTo>
                      <a:pt x="187" y="0"/>
                    </a:lnTo>
                    <a:lnTo>
                      <a:pt x="8" y="0"/>
                    </a:lnTo>
                    <a:lnTo>
                      <a:pt x="0" y="8"/>
                    </a:lnTo>
                    <a:lnTo>
                      <a:pt x="8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16" y="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76" name="Freeform 386"/>
              <p:cNvSpPr>
                <a:spLocks/>
              </p:cNvSpPr>
              <p:nvPr/>
            </p:nvSpPr>
            <p:spPr bwMode="auto">
              <a:xfrm>
                <a:off x="4556" y="2830"/>
                <a:ext cx="16" cy="320"/>
              </a:xfrm>
              <a:custGeom>
                <a:avLst/>
                <a:gdLst>
                  <a:gd name="T0" fmla="*/ 8 w 16"/>
                  <a:gd name="T1" fmla="*/ 304 h 320"/>
                  <a:gd name="T2" fmla="*/ 16 w 16"/>
                  <a:gd name="T3" fmla="*/ 312 h 320"/>
                  <a:gd name="T4" fmla="*/ 16 w 16"/>
                  <a:gd name="T5" fmla="*/ 0 h 320"/>
                  <a:gd name="T6" fmla="*/ 0 w 16"/>
                  <a:gd name="T7" fmla="*/ 0 h 320"/>
                  <a:gd name="T8" fmla="*/ 0 w 16"/>
                  <a:gd name="T9" fmla="*/ 312 h 320"/>
                  <a:gd name="T10" fmla="*/ 8 w 16"/>
                  <a:gd name="T11" fmla="*/ 320 h 320"/>
                  <a:gd name="T12" fmla="*/ 0 w 16"/>
                  <a:gd name="T13" fmla="*/ 312 h 320"/>
                  <a:gd name="T14" fmla="*/ 0 w 16"/>
                  <a:gd name="T15" fmla="*/ 320 h 320"/>
                  <a:gd name="T16" fmla="*/ 8 w 16"/>
                  <a:gd name="T17" fmla="*/ 320 h 320"/>
                  <a:gd name="T18" fmla="*/ 8 w 16"/>
                  <a:gd name="T19" fmla="*/ 304 h 32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6" h="320">
                    <a:moveTo>
                      <a:pt x="8" y="304"/>
                    </a:moveTo>
                    <a:lnTo>
                      <a:pt x="16" y="312"/>
                    </a:lnTo>
                    <a:lnTo>
                      <a:pt x="16" y="0"/>
                    </a:lnTo>
                    <a:lnTo>
                      <a:pt x="0" y="0"/>
                    </a:lnTo>
                    <a:lnTo>
                      <a:pt x="0" y="312"/>
                    </a:lnTo>
                    <a:lnTo>
                      <a:pt x="8" y="320"/>
                    </a:lnTo>
                    <a:lnTo>
                      <a:pt x="0" y="312"/>
                    </a:lnTo>
                    <a:lnTo>
                      <a:pt x="0" y="320"/>
                    </a:lnTo>
                    <a:lnTo>
                      <a:pt x="8" y="320"/>
                    </a:lnTo>
                    <a:lnTo>
                      <a:pt x="8" y="30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77" name="Freeform 387"/>
              <p:cNvSpPr>
                <a:spLocks/>
              </p:cNvSpPr>
              <p:nvPr/>
            </p:nvSpPr>
            <p:spPr bwMode="auto">
              <a:xfrm>
                <a:off x="4564" y="3134"/>
                <a:ext cx="187" cy="16"/>
              </a:xfrm>
              <a:custGeom>
                <a:avLst/>
                <a:gdLst>
                  <a:gd name="T0" fmla="*/ 171 w 187"/>
                  <a:gd name="T1" fmla="*/ 8 h 16"/>
                  <a:gd name="T2" fmla="*/ 179 w 187"/>
                  <a:gd name="T3" fmla="*/ 0 h 16"/>
                  <a:gd name="T4" fmla="*/ 0 w 187"/>
                  <a:gd name="T5" fmla="*/ 0 h 16"/>
                  <a:gd name="T6" fmla="*/ 0 w 187"/>
                  <a:gd name="T7" fmla="*/ 16 h 16"/>
                  <a:gd name="T8" fmla="*/ 179 w 187"/>
                  <a:gd name="T9" fmla="*/ 16 h 16"/>
                  <a:gd name="T10" fmla="*/ 187 w 187"/>
                  <a:gd name="T11" fmla="*/ 8 h 16"/>
                  <a:gd name="T12" fmla="*/ 179 w 187"/>
                  <a:gd name="T13" fmla="*/ 16 h 16"/>
                  <a:gd name="T14" fmla="*/ 187 w 187"/>
                  <a:gd name="T15" fmla="*/ 16 h 16"/>
                  <a:gd name="T16" fmla="*/ 187 w 187"/>
                  <a:gd name="T17" fmla="*/ 8 h 16"/>
                  <a:gd name="T18" fmla="*/ 171 w 187"/>
                  <a:gd name="T19" fmla="*/ 8 h 1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87" h="16">
                    <a:moveTo>
                      <a:pt x="171" y="8"/>
                    </a:moveTo>
                    <a:lnTo>
                      <a:pt x="179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9" y="16"/>
                    </a:lnTo>
                    <a:lnTo>
                      <a:pt x="187" y="8"/>
                    </a:lnTo>
                    <a:lnTo>
                      <a:pt x="179" y="16"/>
                    </a:lnTo>
                    <a:lnTo>
                      <a:pt x="187" y="16"/>
                    </a:lnTo>
                    <a:lnTo>
                      <a:pt x="187" y="8"/>
                    </a:lnTo>
                    <a:lnTo>
                      <a:pt x="171" y="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78" name="Freeform 388"/>
              <p:cNvSpPr>
                <a:spLocks/>
              </p:cNvSpPr>
              <p:nvPr/>
            </p:nvSpPr>
            <p:spPr bwMode="auto">
              <a:xfrm>
                <a:off x="4566" y="2914"/>
                <a:ext cx="176" cy="16"/>
              </a:xfrm>
              <a:custGeom>
                <a:avLst/>
                <a:gdLst>
                  <a:gd name="T0" fmla="*/ 176 w 176"/>
                  <a:gd name="T1" fmla="*/ 8 h 16"/>
                  <a:gd name="T2" fmla="*/ 176 w 176"/>
                  <a:gd name="T3" fmla="*/ 0 h 16"/>
                  <a:gd name="T4" fmla="*/ 0 w 176"/>
                  <a:gd name="T5" fmla="*/ 0 h 16"/>
                  <a:gd name="T6" fmla="*/ 0 w 176"/>
                  <a:gd name="T7" fmla="*/ 16 h 16"/>
                  <a:gd name="T8" fmla="*/ 176 w 176"/>
                  <a:gd name="T9" fmla="*/ 16 h 16"/>
                  <a:gd name="T10" fmla="*/ 176 w 176"/>
                  <a:gd name="T11" fmla="*/ 8 h 1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76" h="16">
                    <a:moveTo>
                      <a:pt x="176" y="8"/>
                    </a:moveTo>
                    <a:lnTo>
                      <a:pt x="176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6" y="16"/>
                    </a:lnTo>
                    <a:lnTo>
                      <a:pt x="176" y="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79" name="Freeform 389"/>
              <p:cNvSpPr>
                <a:spLocks/>
              </p:cNvSpPr>
              <p:nvPr/>
            </p:nvSpPr>
            <p:spPr bwMode="auto">
              <a:xfrm>
                <a:off x="4566" y="3026"/>
                <a:ext cx="176" cy="16"/>
              </a:xfrm>
              <a:custGeom>
                <a:avLst/>
                <a:gdLst>
                  <a:gd name="T0" fmla="*/ 176 w 176"/>
                  <a:gd name="T1" fmla="*/ 8 h 16"/>
                  <a:gd name="T2" fmla="*/ 176 w 176"/>
                  <a:gd name="T3" fmla="*/ 0 h 16"/>
                  <a:gd name="T4" fmla="*/ 0 w 176"/>
                  <a:gd name="T5" fmla="*/ 0 h 16"/>
                  <a:gd name="T6" fmla="*/ 0 w 176"/>
                  <a:gd name="T7" fmla="*/ 16 h 16"/>
                  <a:gd name="T8" fmla="*/ 176 w 176"/>
                  <a:gd name="T9" fmla="*/ 16 h 16"/>
                  <a:gd name="T10" fmla="*/ 176 w 176"/>
                  <a:gd name="T11" fmla="*/ 8 h 1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76" h="16">
                    <a:moveTo>
                      <a:pt x="176" y="8"/>
                    </a:moveTo>
                    <a:lnTo>
                      <a:pt x="176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6" y="16"/>
                    </a:lnTo>
                    <a:lnTo>
                      <a:pt x="176" y="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80" name="Freeform 390"/>
              <p:cNvSpPr>
                <a:spLocks/>
              </p:cNvSpPr>
              <p:nvPr/>
            </p:nvSpPr>
            <p:spPr bwMode="auto">
              <a:xfrm>
                <a:off x="4644" y="2835"/>
                <a:ext cx="15" cy="302"/>
              </a:xfrm>
              <a:custGeom>
                <a:avLst/>
                <a:gdLst>
                  <a:gd name="T0" fmla="*/ 7 w 15"/>
                  <a:gd name="T1" fmla="*/ 302 h 302"/>
                  <a:gd name="T2" fmla="*/ 15 w 15"/>
                  <a:gd name="T3" fmla="*/ 302 h 302"/>
                  <a:gd name="T4" fmla="*/ 15 w 15"/>
                  <a:gd name="T5" fmla="*/ 0 h 302"/>
                  <a:gd name="T6" fmla="*/ 0 w 15"/>
                  <a:gd name="T7" fmla="*/ 0 h 302"/>
                  <a:gd name="T8" fmla="*/ 0 w 15"/>
                  <a:gd name="T9" fmla="*/ 302 h 302"/>
                  <a:gd name="T10" fmla="*/ 7 w 15"/>
                  <a:gd name="T11" fmla="*/ 302 h 30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5" h="302">
                    <a:moveTo>
                      <a:pt x="7" y="302"/>
                    </a:moveTo>
                    <a:lnTo>
                      <a:pt x="15" y="302"/>
                    </a:lnTo>
                    <a:lnTo>
                      <a:pt x="15" y="0"/>
                    </a:lnTo>
                    <a:lnTo>
                      <a:pt x="0" y="0"/>
                    </a:lnTo>
                    <a:lnTo>
                      <a:pt x="0" y="302"/>
                    </a:lnTo>
                    <a:lnTo>
                      <a:pt x="7" y="30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81" name="Freeform 391"/>
              <p:cNvSpPr>
                <a:spLocks/>
              </p:cNvSpPr>
              <p:nvPr/>
            </p:nvSpPr>
            <p:spPr bwMode="auto">
              <a:xfrm>
                <a:off x="5239" y="2822"/>
                <a:ext cx="16" cy="320"/>
              </a:xfrm>
              <a:custGeom>
                <a:avLst/>
                <a:gdLst>
                  <a:gd name="T0" fmla="*/ 8 w 16"/>
                  <a:gd name="T1" fmla="*/ 16 h 320"/>
                  <a:gd name="T2" fmla="*/ 0 w 16"/>
                  <a:gd name="T3" fmla="*/ 8 h 320"/>
                  <a:gd name="T4" fmla="*/ 0 w 16"/>
                  <a:gd name="T5" fmla="*/ 320 h 320"/>
                  <a:gd name="T6" fmla="*/ 16 w 16"/>
                  <a:gd name="T7" fmla="*/ 320 h 320"/>
                  <a:gd name="T8" fmla="*/ 16 w 16"/>
                  <a:gd name="T9" fmla="*/ 8 h 320"/>
                  <a:gd name="T10" fmla="*/ 8 w 16"/>
                  <a:gd name="T11" fmla="*/ 0 h 320"/>
                  <a:gd name="T12" fmla="*/ 16 w 16"/>
                  <a:gd name="T13" fmla="*/ 8 h 320"/>
                  <a:gd name="T14" fmla="*/ 16 w 16"/>
                  <a:gd name="T15" fmla="*/ 0 h 320"/>
                  <a:gd name="T16" fmla="*/ 8 w 16"/>
                  <a:gd name="T17" fmla="*/ 0 h 320"/>
                  <a:gd name="T18" fmla="*/ 8 w 16"/>
                  <a:gd name="T19" fmla="*/ 16 h 32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6" h="320">
                    <a:moveTo>
                      <a:pt x="8" y="16"/>
                    </a:moveTo>
                    <a:lnTo>
                      <a:pt x="0" y="8"/>
                    </a:lnTo>
                    <a:lnTo>
                      <a:pt x="0" y="320"/>
                    </a:lnTo>
                    <a:lnTo>
                      <a:pt x="16" y="320"/>
                    </a:lnTo>
                    <a:lnTo>
                      <a:pt x="16" y="8"/>
                    </a:lnTo>
                    <a:lnTo>
                      <a:pt x="8" y="0"/>
                    </a:lnTo>
                    <a:lnTo>
                      <a:pt x="16" y="8"/>
                    </a:lnTo>
                    <a:lnTo>
                      <a:pt x="16" y="0"/>
                    </a:lnTo>
                    <a:lnTo>
                      <a:pt x="8" y="0"/>
                    </a:lnTo>
                    <a:lnTo>
                      <a:pt x="8" y="1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82" name="Freeform 392"/>
              <p:cNvSpPr>
                <a:spLocks/>
              </p:cNvSpPr>
              <p:nvPr/>
            </p:nvSpPr>
            <p:spPr bwMode="auto">
              <a:xfrm>
                <a:off x="5060" y="2822"/>
                <a:ext cx="187" cy="16"/>
              </a:xfrm>
              <a:custGeom>
                <a:avLst/>
                <a:gdLst>
                  <a:gd name="T0" fmla="*/ 16 w 187"/>
                  <a:gd name="T1" fmla="*/ 8 h 16"/>
                  <a:gd name="T2" fmla="*/ 8 w 187"/>
                  <a:gd name="T3" fmla="*/ 16 h 16"/>
                  <a:gd name="T4" fmla="*/ 187 w 187"/>
                  <a:gd name="T5" fmla="*/ 16 h 16"/>
                  <a:gd name="T6" fmla="*/ 187 w 187"/>
                  <a:gd name="T7" fmla="*/ 0 h 16"/>
                  <a:gd name="T8" fmla="*/ 8 w 187"/>
                  <a:gd name="T9" fmla="*/ 0 h 16"/>
                  <a:gd name="T10" fmla="*/ 0 w 187"/>
                  <a:gd name="T11" fmla="*/ 8 h 16"/>
                  <a:gd name="T12" fmla="*/ 8 w 187"/>
                  <a:gd name="T13" fmla="*/ 0 h 16"/>
                  <a:gd name="T14" fmla="*/ 0 w 187"/>
                  <a:gd name="T15" fmla="*/ 0 h 16"/>
                  <a:gd name="T16" fmla="*/ 0 w 187"/>
                  <a:gd name="T17" fmla="*/ 8 h 16"/>
                  <a:gd name="T18" fmla="*/ 16 w 187"/>
                  <a:gd name="T19" fmla="*/ 8 h 1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87" h="16">
                    <a:moveTo>
                      <a:pt x="16" y="8"/>
                    </a:moveTo>
                    <a:lnTo>
                      <a:pt x="8" y="16"/>
                    </a:lnTo>
                    <a:lnTo>
                      <a:pt x="187" y="16"/>
                    </a:lnTo>
                    <a:lnTo>
                      <a:pt x="187" y="0"/>
                    </a:lnTo>
                    <a:lnTo>
                      <a:pt x="8" y="0"/>
                    </a:lnTo>
                    <a:lnTo>
                      <a:pt x="0" y="8"/>
                    </a:lnTo>
                    <a:lnTo>
                      <a:pt x="8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16" y="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83" name="Freeform 393"/>
              <p:cNvSpPr>
                <a:spLocks/>
              </p:cNvSpPr>
              <p:nvPr/>
            </p:nvSpPr>
            <p:spPr bwMode="auto">
              <a:xfrm>
                <a:off x="5060" y="2830"/>
                <a:ext cx="16" cy="320"/>
              </a:xfrm>
              <a:custGeom>
                <a:avLst/>
                <a:gdLst>
                  <a:gd name="T0" fmla="*/ 8 w 16"/>
                  <a:gd name="T1" fmla="*/ 304 h 320"/>
                  <a:gd name="T2" fmla="*/ 16 w 16"/>
                  <a:gd name="T3" fmla="*/ 312 h 320"/>
                  <a:gd name="T4" fmla="*/ 16 w 16"/>
                  <a:gd name="T5" fmla="*/ 0 h 320"/>
                  <a:gd name="T6" fmla="*/ 0 w 16"/>
                  <a:gd name="T7" fmla="*/ 0 h 320"/>
                  <a:gd name="T8" fmla="*/ 0 w 16"/>
                  <a:gd name="T9" fmla="*/ 312 h 320"/>
                  <a:gd name="T10" fmla="*/ 8 w 16"/>
                  <a:gd name="T11" fmla="*/ 320 h 320"/>
                  <a:gd name="T12" fmla="*/ 0 w 16"/>
                  <a:gd name="T13" fmla="*/ 312 h 320"/>
                  <a:gd name="T14" fmla="*/ 0 w 16"/>
                  <a:gd name="T15" fmla="*/ 320 h 320"/>
                  <a:gd name="T16" fmla="*/ 8 w 16"/>
                  <a:gd name="T17" fmla="*/ 320 h 320"/>
                  <a:gd name="T18" fmla="*/ 8 w 16"/>
                  <a:gd name="T19" fmla="*/ 304 h 32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6" h="320">
                    <a:moveTo>
                      <a:pt x="8" y="304"/>
                    </a:moveTo>
                    <a:lnTo>
                      <a:pt x="16" y="312"/>
                    </a:lnTo>
                    <a:lnTo>
                      <a:pt x="16" y="0"/>
                    </a:lnTo>
                    <a:lnTo>
                      <a:pt x="0" y="0"/>
                    </a:lnTo>
                    <a:lnTo>
                      <a:pt x="0" y="312"/>
                    </a:lnTo>
                    <a:lnTo>
                      <a:pt x="8" y="320"/>
                    </a:lnTo>
                    <a:lnTo>
                      <a:pt x="0" y="312"/>
                    </a:lnTo>
                    <a:lnTo>
                      <a:pt x="0" y="320"/>
                    </a:lnTo>
                    <a:lnTo>
                      <a:pt x="8" y="320"/>
                    </a:lnTo>
                    <a:lnTo>
                      <a:pt x="8" y="30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84" name="Freeform 394"/>
              <p:cNvSpPr>
                <a:spLocks/>
              </p:cNvSpPr>
              <p:nvPr/>
            </p:nvSpPr>
            <p:spPr bwMode="auto">
              <a:xfrm>
                <a:off x="5068" y="3134"/>
                <a:ext cx="187" cy="16"/>
              </a:xfrm>
              <a:custGeom>
                <a:avLst/>
                <a:gdLst>
                  <a:gd name="T0" fmla="*/ 171 w 187"/>
                  <a:gd name="T1" fmla="*/ 8 h 16"/>
                  <a:gd name="T2" fmla="*/ 179 w 187"/>
                  <a:gd name="T3" fmla="*/ 0 h 16"/>
                  <a:gd name="T4" fmla="*/ 0 w 187"/>
                  <a:gd name="T5" fmla="*/ 0 h 16"/>
                  <a:gd name="T6" fmla="*/ 0 w 187"/>
                  <a:gd name="T7" fmla="*/ 16 h 16"/>
                  <a:gd name="T8" fmla="*/ 179 w 187"/>
                  <a:gd name="T9" fmla="*/ 16 h 16"/>
                  <a:gd name="T10" fmla="*/ 187 w 187"/>
                  <a:gd name="T11" fmla="*/ 8 h 16"/>
                  <a:gd name="T12" fmla="*/ 179 w 187"/>
                  <a:gd name="T13" fmla="*/ 16 h 16"/>
                  <a:gd name="T14" fmla="*/ 187 w 187"/>
                  <a:gd name="T15" fmla="*/ 16 h 16"/>
                  <a:gd name="T16" fmla="*/ 187 w 187"/>
                  <a:gd name="T17" fmla="*/ 8 h 16"/>
                  <a:gd name="T18" fmla="*/ 171 w 187"/>
                  <a:gd name="T19" fmla="*/ 8 h 1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87" h="16">
                    <a:moveTo>
                      <a:pt x="171" y="8"/>
                    </a:moveTo>
                    <a:lnTo>
                      <a:pt x="179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9" y="16"/>
                    </a:lnTo>
                    <a:lnTo>
                      <a:pt x="187" y="8"/>
                    </a:lnTo>
                    <a:lnTo>
                      <a:pt x="179" y="16"/>
                    </a:lnTo>
                    <a:lnTo>
                      <a:pt x="187" y="16"/>
                    </a:lnTo>
                    <a:lnTo>
                      <a:pt x="187" y="8"/>
                    </a:lnTo>
                    <a:lnTo>
                      <a:pt x="171" y="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85" name="Freeform 395"/>
              <p:cNvSpPr>
                <a:spLocks/>
              </p:cNvSpPr>
              <p:nvPr/>
            </p:nvSpPr>
            <p:spPr bwMode="auto">
              <a:xfrm>
                <a:off x="5069" y="2914"/>
                <a:ext cx="175" cy="16"/>
              </a:xfrm>
              <a:custGeom>
                <a:avLst/>
                <a:gdLst>
                  <a:gd name="T0" fmla="*/ 175 w 175"/>
                  <a:gd name="T1" fmla="*/ 8 h 16"/>
                  <a:gd name="T2" fmla="*/ 175 w 175"/>
                  <a:gd name="T3" fmla="*/ 0 h 16"/>
                  <a:gd name="T4" fmla="*/ 0 w 175"/>
                  <a:gd name="T5" fmla="*/ 0 h 16"/>
                  <a:gd name="T6" fmla="*/ 0 w 175"/>
                  <a:gd name="T7" fmla="*/ 16 h 16"/>
                  <a:gd name="T8" fmla="*/ 175 w 175"/>
                  <a:gd name="T9" fmla="*/ 16 h 16"/>
                  <a:gd name="T10" fmla="*/ 175 w 175"/>
                  <a:gd name="T11" fmla="*/ 8 h 1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75" h="16">
                    <a:moveTo>
                      <a:pt x="175" y="8"/>
                    </a:moveTo>
                    <a:lnTo>
                      <a:pt x="175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5" y="16"/>
                    </a:lnTo>
                    <a:lnTo>
                      <a:pt x="175" y="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86" name="Freeform 396"/>
              <p:cNvSpPr>
                <a:spLocks/>
              </p:cNvSpPr>
              <p:nvPr/>
            </p:nvSpPr>
            <p:spPr bwMode="auto">
              <a:xfrm>
                <a:off x="5069" y="3026"/>
                <a:ext cx="175" cy="16"/>
              </a:xfrm>
              <a:custGeom>
                <a:avLst/>
                <a:gdLst>
                  <a:gd name="T0" fmla="*/ 175 w 175"/>
                  <a:gd name="T1" fmla="*/ 8 h 16"/>
                  <a:gd name="T2" fmla="*/ 175 w 175"/>
                  <a:gd name="T3" fmla="*/ 0 h 16"/>
                  <a:gd name="T4" fmla="*/ 0 w 175"/>
                  <a:gd name="T5" fmla="*/ 0 h 16"/>
                  <a:gd name="T6" fmla="*/ 0 w 175"/>
                  <a:gd name="T7" fmla="*/ 16 h 16"/>
                  <a:gd name="T8" fmla="*/ 175 w 175"/>
                  <a:gd name="T9" fmla="*/ 16 h 16"/>
                  <a:gd name="T10" fmla="*/ 175 w 175"/>
                  <a:gd name="T11" fmla="*/ 8 h 1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75" h="16">
                    <a:moveTo>
                      <a:pt x="175" y="8"/>
                    </a:moveTo>
                    <a:lnTo>
                      <a:pt x="175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5" y="16"/>
                    </a:lnTo>
                    <a:lnTo>
                      <a:pt x="175" y="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87" name="Freeform 397"/>
              <p:cNvSpPr>
                <a:spLocks/>
              </p:cNvSpPr>
              <p:nvPr/>
            </p:nvSpPr>
            <p:spPr bwMode="auto">
              <a:xfrm>
                <a:off x="5147" y="2835"/>
                <a:ext cx="16" cy="302"/>
              </a:xfrm>
              <a:custGeom>
                <a:avLst/>
                <a:gdLst>
                  <a:gd name="T0" fmla="*/ 8 w 16"/>
                  <a:gd name="T1" fmla="*/ 302 h 302"/>
                  <a:gd name="T2" fmla="*/ 16 w 16"/>
                  <a:gd name="T3" fmla="*/ 302 h 302"/>
                  <a:gd name="T4" fmla="*/ 16 w 16"/>
                  <a:gd name="T5" fmla="*/ 0 h 302"/>
                  <a:gd name="T6" fmla="*/ 0 w 16"/>
                  <a:gd name="T7" fmla="*/ 0 h 302"/>
                  <a:gd name="T8" fmla="*/ 0 w 16"/>
                  <a:gd name="T9" fmla="*/ 302 h 302"/>
                  <a:gd name="T10" fmla="*/ 8 w 16"/>
                  <a:gd name="T11" fmla="*/ 302 h 30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6" h="302">
                    <a:moveTo>
                      <a:pt x="8" y="302"/>
                    </a:moveTo>
                    <a:lnTo>
                      <a:pt x="16" y="302"/>
                    </a:lnTo>
                    <a:lnTo>
                      <a:pt x="16" y="0"/>
                    </a:lnTo>
                    <a:lnTo>
                      <a:pt x="0" y="0"/>
                    </a:lnTo>
                    <a:lnTo>
                      <a:pt x="0" y="302"/>
                    </a:lnTo>
                    <a:lnTo>
                      <a:pt x="8" y="30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88" name="Freeform 398"/>
              <p:cNvSpPr>
                <a:spLocks/>
              </p:cNvSpPr>
              <p:nvPr/>
            </p:nvSpPr>
            <p:spPr bwMode="auto">
              <a:xfrm>
                <a:off x="4849" y="2236"/>
                <a:ext cx="103" cy="112"/>
              </a:xfrm>
              <a:custGeom>
                <a:avLst/>
                <a:gdLst>
                  <a:gd name="T0" fmla="*/ 59 w 103"/>
                  <a:gd name="T1" fmla="*/ 112 h 112"/>
                  <a:gd name="T2" fmla="*/ 76 w 103"/>
                  <a:gd name="T3" fmla="*/ 112 h 112"/>
                  <a:gd name="T4" fmla="*/ 89 w 103"/>
                  <a:gd name="T5" fmla="*/ 109 h 112"/>
                  <a:gd name="T6" fmla="*/ 99 w 103"/>
                  <a:gd name="T7" fmla="*/ 107 h 112"/>
                  <a:gd name="T8" fmla="*/ 102 w 103"/>
                  <a:gd name="T9" fmla="*/ 104 h 112"/>
                  <a:gd name="T10" fmla="*/ 103 w 103"/>
                  <a:gd name="T11" fmla="*/ 103 h 112"/>
                  <a:gd name="T12" fmla="*/ 103 w 103"/>
                  <a:gd name="T13" fmla="*/ 98 h 112"/>
                  <a:gd name="T14" fmla="*/ 100 w 103"/>
                  <a:gd name="T15" fmla="*/ 88 h 112"/>
                  <a:gd name="T16" fmla="*/ 97 w 103"/>
                  <a:gd name="T17" fmla="*/ 79 h 112"/>
                  <a:gd name="T18" fmla="*/ 95 w 103"/>
                  <a:gd name="T19" fmla="*/ 73 h 112"/>
                  <a:gd name="T20" fmla="*/ 95 w 103"/>
                  <a:gd name="T21" fmla="*/ 68 h 112"/>
                  <a:gd name="T22" fmla="*/ 94 w 103"/>
                  <a:gd name="T23" fmla="*/ 66 h 112"/>
                  <a:gd name="T24" fmla="*/ 92 w 103"/>
                  <a:gd name="T25" fmla="*/ 60 h 112"/>
                  <a:gd name="T26" fmla="*/ 91 w 103"/>
                  <a:gd name="T27" fmla="*/ 50 h 112"/>
                  <a:gd name="T28" fmla="*/ 91 w 103"/>
                  <a:gd name="T29" fmla="*/ 42 h 112"/>
                  <a:gd name="T30" fmla="*/ 91 w 103"/>
                  <a:gd name="T31" fmla="*/ 41 h 112"/>
                  <a:gd name="T32" fmla="*/ 89 w 103"/>
                  <a:gd name="T33" fmla="*/ 33 h 112"/>
                  <a:gd name="T34" fmla="*/ 89 w 103"/>
                  <a:gd name="T35" fmla="*/ 22 h 112"/>
                  <a:gd name="T36" fmla="*/ 87 w 103"/>
                  <a:gd name="T37" fmla="*/ 9 h 112"/>
                  <a:gd name="T38" fmla="*/ 75 w 103"/>
                  <a:gd name="T39" fmla="*/ 1 h 112"/>
                  <a:gd name="T40" fmla="*/ 59 w 103"/>
                  <a:gd name="T41" fmla="*/ 0 h 112"/>
                  <a:gd name="T42" fmla="*/ 45 w 103"/>
                  <a:gd name="T43" fmla="*/ 3 h 112"/>
                  <a:gd name="T44" fmla="*/ 38 w 103"/>
                  <a:gd name="T45" fmla="*/ 14 h 112"/>
                  <a:gd name="T46" fmla="*/ 34 w 103"/>
                  <a:gd name="T47" fmla="*/ 25 h 112"/>
                  <a:gd name="T48" fmla="*/ 30 w 103"/>
                  <a:gd name="T49" fmla="*/ 31 h 112"/>
                  <a:gd name="T50" fmla="*/ 30 w 103"/>
                  <a:gd name="T51" fmla="*/ 33 h 112"/>
                  <a:gd name="T52" fmla="*/ 27 w 103"/>
                  <a:gd name="T53" fmla="*/ 39 h 112"/>
                  <a:gd name="T54" fmla="*/ 23 w 103"/>
                  <a:gd name="T55" fmla="*/ 49 h 112"/>
                  <a:gd name="T56" fmla="*/ 19 w 103"/>
                  <a:gd name="T57" fmla="*/ 54 h 112"/>
                  <a:gd name="T58" fmla="*/ 19 w 103"/>
                  <a:gd name="T59" fmla="*/ 55 h 112"/>
                  <a:gd name="T60" fmla="*/ 16 w 103"/>
                  <a:gd name="T61" fmla="*/ 58 h 112"/>
                  <a:gd name="T62" fmla="*/ 11 w 103"/>
                  <a:gd name="T63" fmla="*/ 63 h 112"/>
                  <a:gd name="T64" fmla="*/ 5 w 103"/>
                  <a:gd name="T65" fmla="*/ 73 h 112"/>
                  <a:gd name="T66" fmla="*/ 0 w 103"/>
                  <a:gd name="T67" fmla="*/ 82 h 112"/>
                  <a:gd name="T68" fmla="*/ 0 w 103"/>
                  <a:gd name="T69" fmla="*/ 87 h 112"/>
                  <a:gd name="T70" fmla="*/ 0 w 103"/>
                  <a:gd name="T71" fmla="*/ 88 h 112"/>
                  <a:gd name="T72" fmla="*/ 7 w 103"/>
                  <a:gd name="T73" fmla="*/ 93 h 112"/>
                  <a:gd name="T74" fmla="*/ 29 w 103"/>
                  <a:gd name="T75" fmla="*/ 106 h 112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0" t="0" r="r" b="b"/>
                <a:pathLst>
                  <a:path w="103" h="112">
                    <a:moveTo>
                      <a:pt x="48" y="110"/>
                    </a:moveTo>
                    <a:lnTo>
                      <a:pt x="59" y="112"/>
                    </a:lnTo>
                    <a:lnTo>
                      <a:pt x="68" y="112"/>
                    </a:lnTo>
                    <a:lnTo>
                      <a:pt x="76" y="112"/>
                    </a:lnTo>
                    <a:lnTo>
                      <a:pt x="84" y="110"/>
                    </a:lnTo>
                    <a:lnTo>
                      <a:pt x="89" y="109"/>
                    </a:lnTo>
                    <a:lnTo>
                      <a:pt x="94" y="107"/>
                    </a:lnTo>
                    <a:lnTo>
                      <a:pt x="99" y="107"/>
                    </a:lnTo>
                    <a:lnTo>
                      <a:pt x="100" y="106"/>
                    </a:lnTo>
                    <a:lnTo>
                      <a:pt x="102" y="104"/>
                    </a:lnTo>
                    <a:lnTo>
                      <a:pt x="102" y="103"/>
                    </a:lnTo>
                    <a:lnTo>
                      <a:pt x="103" y="103"/>
                    </a:lnTo>
                    <a:lnTo>
                      <a:pt x="103" y="101"/>
                    </a:lnTo>
                    <a:lnTo>
                      <a:pt x="103" y="98"/>
                    </a:lnTo>
                    <a:lnTo>
                      <a:pt x="103" y="93"/>
                    </a:lnTo>
                    <a:lnTo>
                      <a:pt x="100" y="88"/>
                    </a:lnTo>
                    <a:lnTo>
                      <a:pt x="99" y="82"/>
                    </a:lnTo>
                    <a:lnTo>
                      <a:pt x="97" y="79"/>
                    </a:lnTo>
                    <a:lnTo>
                      <a:pt x="97" y="76"/>
                    </a:lnTo>
                    <a:lnTo>
                      <a:pt x="95" y="73"/>
                    </a:lnTo>
                    <a:lnTo>
                      <a:pt x="95" y="69"/>
                    </a:lnTo>
                    <a:lnTo>
                      <a:pt x="95" y="68"/>
                    </a:lnTo>
                    <a:lnTo>
                      <a:pt x="94" y="66"/>
                    </a:lnTo>
                    <a:lnTo>
                      <a:pt x="92" y="60"/>
                    </a:lnTo>
                    <a:lnTo>
                      <a:pt x="92" y="55"/>
                    </a:lnTo>
                    <a:lnTo>
                      <a:pt x="91" y="50"/>
                    </a:lnTo>
                    <a:lnTo>
                      <a:pt x="91" y="44"/>
                    </a:lnTo>
                    <a:lnTo>
                      <a:pt x="91" y="42"/>
                    </a:lnTo>
                    <a:lnTo>
                      <a:pt x="91" y="41"/>
                    </a:lnTo>
                    <a:lnTo>
                      <a:pt x="89" y="33"/>
                    </a:lnTo>
                    <a:lnTo>
                      <a:pt x="89" y="27"/>
                    </a:lnTo>
                    <a:lnTo>
                      <a:pt x="89" y="22"/>
                    </a:lnTo>
                    <a:lnTo>
                      <a:pt x="89" y="17"/>
                    </a:lnTo>
                    <a:lnTo>
                      <a:pt x="87" y="9"/>
                    </a:lnTo>
                    <a:lnTo>
                      <a:pt x="83" y="5"/>
                    </a:lnTo>
                    <a:lnTo>
                      <a:pt x="75" y="1"/>
                    </a:lnTo>
                    <a:lnTo>
                      <a:pt x="67" y="0"/>
                    </a:lnTo>
                    <a:lnTo>
                      <a:pt x="59" y="0"/>
                    </a:lnTo>
                    <a:lnTo>
                      <a:pt x="51" y="0"/>
                    </a:lnTo>
                    <a:lnTo>
                      <a:pt x="45" y="3"/>
                    </a:lnTo>
                    <a:lnTo>
                      <a:pt x="40" y="9"/>
                    </a:lnTo>
                    <a:lnTo>
                      <a:pt x="38" y="14"/>
                    </a:lnTo>
                    <a:lnTo>
                      <a:pt x="37" y="19"/>
                    </a:lnTo>
                    <a:lnTo>
                      <a:pt x="34" y="25"/>
                    </a:lnTo>
                    <a:lnTo>
                      <a:pt x="30" y="31"/>
                    </a:lnTo>
                    <a:lnTo>
                      <a:pt x="30" y="33"/>
                    </a:lnTo>
                    <a:lnTo>
                      <a:pt x="30" y="35"/>
                    </a:lnTo>
                    <a:lnTo>
                      <a:pt x="27" y="39"/>
                    </a:lnTo>
                    <a:lnTo>
                      <a:pt x="26" y="44"/>
                    </a:lnTo>
                    <a:lnTo>
                      <a:pt x="23" y="49"/>
                    </a:lnTo>
                    <a:lnTo>
                      <a:pt x="19" y="54"/>
                    </a:lnTo>
                    <a:lnTo>
                      <a:pt x="19" y="55"/>
                    </a:lnTo>
                    <a:lnTo>
                      <a:pt x="18" y="55"/>
                    </a:lnTo>
                    <a:lnTo>
                      <a:pt x="16" y="58"/>
                    </a:lnTo>
                    <a:lnTo>
                      <a:pt x="15" y="61"/>
                    </a:lnTo>
                    <a:lnTo>
                      <a:pt x="11" y="63"/>
                    </a:lnTo>
                    <a:lnTo>
                      <a:pt x="10" y="66"/>
                    </a:lnTo>
                    <a:lnTo>
                      <a:pt x="5" y="73"/>
                    </a:lnTo>
                    <a:lnTo>
                      <a:pt x="2" y="77"/>
                    </a:lnTo>
                    <a:lnTo>
                      <a:pt x="0" y="82"/>
                    </a:lnTo>
                    <a:lnTo>
                      <a:pt x="0" y="85"/>
                    </a:lnTo>
                    <a:lnTo>
                      <a:pt x="0" y="87"/>
                    </a:lnTo>
                    <a:lnTo>
                      <a:pt x="0" y="88"/>
                    </a:lnTo>
                    <a:lnTo>
                      <a:pt x="2" y="88"/>
                    </a:lnTo>
                    <a:lnTo>
                      <a:pt x="7" y="93"/>
                    </a:lnTo>
                    <a:lnTo>
                      <a:pt x="15" y="99"/>
                    </a:lnTo>
                    <a:lnTo>
                      <a:pt x="29" y="106"/>
                    </a:lnTo>
                    <a:lnTo>
                      <a:pt x="48" y="1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89" name="Freeform 399"/>
              <p:cNvSpPr>
                <a:spLocks/>
              </p:cNvSpPr>
              <p:nvPr/>
            </p:nvSpPr>
            <p:spPr bwMode="auto">
              <a:xfrm>
                <a:off x="4849" y="2315"/>
                <a:ext cx="103" cy="28"/>
              </a:xfrm>
              <a:custGeom>
                <a:avLst/>
                <a:gdLst>
                  <a:gd name="T0" fmla="*/ 40 w 103"/>
                  <a:gd name="T1" fmla="*/ 3 h 28"/>
                  <a:gd name="T2" fmla="*/ 49 w 103"/>
                  <a:gd name="T3" fmla="*/ 5 h 28"/>
                  <a:gd name="T4" fmla="*/ 59 w 103"/>
                  <a:gd name="T5" fmla="*/ 6 h 28"/>
                  <a:gd name="T6" fmla="*/ 67 w 103"/>
                  <a:gd name="T7" fmla="*/ 8 h 28"/>
                  <a:gd name="T8" fmla="*/ 75 w 103"/>
                  <a:gd name="T9" fmla="*/ 11 h 28"/>
                  <a:gd name="T10" fmla="*/ 83 w 103"/>
                  <a:gd name="T11" fmla="*/ 14 h 28"/>
                  <a:gd name="T12" fmla="*/ 89 w 103"/>
                  <a:gd name="T13" fmla="*/ 17 h 28"/>
                  <a:gd name="T14" fmla="*/ 95 w 103"/>
                  <a:gd name="T15" fmla="*/ 22 h 28"/>
                  <a:gd name="T16" fmla="*/ 100 w 103"/>
                  <a:gd name="T17" fmla="*/ 27 h 28"/>
                  <a:gd name="T18" fmla="*/ 102 w 103"/>
                  <a:gd name="T19" fmla="*/ 25 h 28"/>
                  <a:gd name="T20" fmla="*/ 102 w 103"/>
                  <a:gd name="T21" fmla="*/ 24 h 28"/>
                  <a:gd name="T22" fmla="*/ 103 w 103"/>
                  <a:gd name="T23" fmla="*/ 24 h 28"/>
                  <a:gd name="T24" fmla="*/ 103 w 103"/>
                  <a:gd name="T25" fmla="*/ 22 h 28"/>
                  <a:gd name="T26" fmla="*/ 94 w 103"/>
                  <a:gd name="T27" fmla="*/ 14 h 28"/>
                  <a:gd name="T28" fmla="*/ 81 w 103"/>
                  <a:gd name="T29" fmla="*/ 9 h 28"/>
                  <a:gd name="T30" fmla="*/ 68 w 103"/>
                  <a:gd name="T31" fmla="*/ 5 h 28"/>
                  <a:gd name="T32" fmla="*/ 53 w 103"/>
                  <a:gd name="T33" fmla="*/ 1 h 28"/>
                  <a:gd name="T34" fmla="*/ 38 w 103"/>
                  <a:gd name="T35" fmla="*/ 0 h 28"/>
                  <a:gd name="T36" fmla="*/ 24 w 103"/>
                  <a:gd name="T37" fmla="*/ 0 h 28"/>
                  <a:gd name="T38" fmla="*/ 11 w 103"/>
                  <a:gd name="T39" fmla="*/ 1 h 28"/>
                  <a:gd name="T40" fmla="*/ 0 w 103"/>
                  <a:gd name="T41" fmla="*/ 6 h 28"/>
                  <a:gd name="T42" fmla="*/ 0 w 103"/>
                  <a:gd name="T43" fmla="*/ 8 h 28"/>
                  <a:gd name="T44" fmla="*/ 0 w 103"/>
                  <a:gd name="T45" fmla="*/ 8 h 28"/>
                  <a:gd name="T46" fmla="*/ 0 w 103"/>
                  <a:gd name="T47" fmla="*/ 9 h 28"/>
                  <a:gd name="T48" fmla="*/ 2 w 103"/>
                  <a:gd name="T49" fmla="*/ 9 h 28"/>
                  <a:gd name="T50" fmla="*/ 10 w 103"/>
                  <a:gd name="T51" fmla="*/ 6 h 28"/>
                  <a:gd name="T52" fmla="*/ 18 w 103"/>
                  <a:gd name="T53" fmla="*/ 5 h 28"/>
                  <a:gd name="T54" fmla="*/ 27 w 103"/>
                  <a:gd name="T55" fmla="*/ 3 h 28"/>
                  <a:gd name="T56" fmla="*/ 37 w 103"/>
                  <a:gd name="T57" fmla="*/ 3 h 28"/>
                  <a:gd name="T58" fmla="*/ 35 w 103"/>
                  <a:gd name="T59" fmla="*/ 5 h 28"/>
                  <a:gd name="T60" fmla="*/ 35 w 103"/>
                  <a:gd name="T61" fmla="*/ 6 h 28"/>
                  <a:gd name="T62" fmla="*/ 35 w 103"/>
                  <a:gd name="T63" fmla="*/ 8 h 28"/>
                  <a:gd name="T64" fmla="*/ 34 w 103"/>
                  <a:gd name="T65" fmla="*/ 9 h 28"/>
                  <a:gd name="T66" fmla="*/ 30 w 103"/>
                  <a:gd name="T67" fmla="*/ 9 h 28"/>
                  <a:gd name="T68" fmla="*/ 27 w 103"/>
                  <a:gd name="T69" fmla="*/ 11 h 28"/>
                  <a:gd name="T70" fmla="*/ 26 w 103"/>
                  <a:gd name="T71" fmla="*/ 14 h 28"/>
                  <a:gd name="T72" fmla="*/ 24 w 103"/>
                  <a:gd name="T73" fmla="*/ 16 h 28"/>
                  <a:gd name="T74" fmla="*/ 24 w 103"/>
                  <a:gd name="T75" fmla="*/ 17 h 28"/>
                  <a:gd name="T76" fmla="*/ 24 w 103"/>
                  <a:gd name="T77" fmla="*/ 20 h 28"/>
                  <a:gd name="T78" fmla="*/ 24 w 103"/>
                  <a:gd name="T79" fmla="*/ 24 h 28"/>
                  <a:gd name="T80" fmla="*/ 26 w 103"/>
                  <a:gd name="T81" fmla="*/ 27 h 28"/>
                  <a:gd name="T82" fmla="*/ 27 w 103"/>
                  <a:gd name="T83" fmla="*/ 27 h 28"/>
                  <a:gd name="T84" fmla="*/ 27 w 103"/>
                  <a:gd name="T85" fmla="*/ 27 h 28"/>
                  <a:gd name="T86" fmla="*/ 27 w 103"/>
                  <a:gd name="T87" fmla="*/ 27 h 28"/>
                  <a:gd name="T88" fmla="*/ 29 w 103"/>
                  <a:gd name="T89" fmla="*/ 27 h 28"/>
                  <a:gd name="T90" fmla="*/ 29 w 103"/>
                  <a:gd name="T91" fmla="*/ 28 h 28"/>
                  <a:gd name="T92" fmla="*/ 30 w 103"/>
                  <a:gd name="T93" fmla="*/ 28 h 28"/>
                  <a:gd name="T94" fmla="*/ 30 w 103"/>
                  <a:gd name="T95" fmla="*/ 28 h 28"/>
                  <a:gd name="T96" fmla="*/ 32 w 103"/>
                  <a:gd name="T97" fmla="*/ 28 h 28"/>
                  <a:gd name="T98" fmla="*/ 35 w 103"/>
                  <a:gd name="T99" fmla="*/ 28 h 28"/>
                  <a:gd name="T100" fmla="*/ 38 w 103"/>
                  <a:gd name="T101" fmla="*/ 25 h 28"/>
                  <a:gd name="T102" fmla="*/ 40 w 103"/>
                  <a:gd name="T103" fmla="*/ 24 h 28"/>
                  <a:gd name="T104" fmla="*/ 40 w 103"/>
                  <a:gd name="T105" fmla="*/ 22 h 28"/>
                  <a:gd name="T106" fmla="*/ 42 w 103"/>
                  <a:gd name="T107" fmla="*/ 19 h 28"/>
                  <a:gd name="T108" fmla="*/ 42 w 103"/>
                  <a:gd name="T109" fmla="*/ 16 h 28"/>
                  <a:gd name="T110" fmla="*/ 40 w 103"/>
                  <a:gd name="T111" fmla="*/ 12 h 28"/>
                  <a:gd name="T112" fmla="*/ 37 w 103"/>
                  <a:gd name="T113" fmla="*/ 11 h 28"/>
                  <a:gd name="T114" fmla="*/ 38 w 103"/>
                  <a:gd name="T115" fmla="*/ 9 h 28"/>
                  <a:gd name="T116" fmla="*/ 38 w 103"/>
                  <a:gd name="T117" fmla="*/ 6 h 28"/>
                  <a:gd name="T118" fmla="*/ 38 w 103"/>
                  <a:gd name="T119" fmla="*/ 5 h 28"/>
                  <a:gd name="T120" fmla="*/ 40 w 103"/>
                  <a:gd name="T121" fmla="*/ 3 h 28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0" t="0" r="r" b="b"/>
                <a:pathLst>
                  <a:path w="103" h="28">
                    <a:moveTo>
                      <a:pt x="40" y="3"/>
                    </a:moveTo>
                    <a:lnTo>
                      <a:pt x="49" y="5"/>
                    </a:lnTo>
                    <a:lnTo>
                      <a:pt x="59" y="6"/>
                    </a:lnTo>
                    <a:lnTo>
                      <a:pt x="67" y="8"/>
                    </a:lnTo>
                    <a:lnTo>
                      <a:pt x="75" y="11"/>
                    </a:lnTo>
                    <a:lnTo>
                      <a:pt x="83" y="14"/>
                    </a:lnTo>
                    <a:lnTo>
                      <a:pt x="89" y="17"/>
                    </a:lnTo>
                    <a:lnTo>
                      <a:pt x="95" y="22"/>
                    </a:lnTo>
                    <a:lnTo>
                      <a:pt x="100" y="27"/>
                    </a:lnTo>
                    <a:lnTo>
                      <a:pt x="102" y="25"/>
                    </a:lnTo>
                    <a:lnTo>
                      <a:pt x="102" y="24"/>
                    </a:lnTo>
                    <a:lnTo>
                      <a:pt x="103" y="24"/>
                    </a:lnTo>
                    <a:lnTo>
                      <a:pt x="103" y="22"/>
                    </a:lnTo>
                    <a:lnTo>
                      <a:pt x="94" y="14"/>
                    </a:lnTo>
                    <a:lnTo>
                      <a:pt x="81" y="9"/>
                    </a:lnTo>
                    <a:lnTo>
                      <a:pt x="68" y="5"/>
                    </a:lnTo>
                    <a:lnTo>
                      <a:pt x="53" y="1"/>
                    </a:lnTo>
                    <a:lnTo>
                      <a:pt x="38" y="0"/>
                    </a:lnTo>
                    <a:lnTo>
                      <a:pt x="24" y="0"/>
                    </a:lnTo>
                    <a:lnTo>
                      <a:pt x="11" y="1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9"/>
                    </a:lnTo>
                    <a:lnTo>
                      <a:pt x="2" y="9"/>
                    </a:lnTo>
                    <a:lnTo>
                      <a:pt x="10" y="6"/>
                    </a:lnTo>
                    <a:lnTo>
                      <a:pt x="18" y="5"/>
                    </a:lnTo>
                    <a:lnTo>
                      <a:pt x="27" y="3"/>
                    </a:lnTo>
                    <a:lnTo>
                      <a:pt x="37" y="3"/>
                    </a:lnTo>
                    <a:lnTo>
                      <a:pt x="35" y="5"/>
                    </a:lnTo>
                    <a:lnTo>
                      <a:pt x="35" y="6"/>
                    </a:lnTo>
                    <a:lnTo>
                      <a:pt x="35" y="8"/>
                    </a:lnTo>
                    <a:lnTo>
                      <a:pt x="34" y="9"/>
                    </a:lnTo>
                    <a:lnTo>
                      <a:pt x="30" y="9"/>
                    </a:lnTo>
                    <a:lnTo>
                      <a:pt x="27" y="11"/>
                    </a:lnTo>
                    <a:lnTo>
                      <a:pt x="26" y="14"/>
                    </a:lnTo>
                    <a:lnTo>
                      <a:pt x="24" y="16"/>
                    </a:lnTo>
                    <a:lnTo>
                      <a:pt x="24" y="17"/>
                    </a:lnTo>
                    <a:lnTo>
                      <a:pt x="24" y="20"/>
                    </a:lnTo>
                    <a:lnTo>
                      <a:pt x="24" y="24"/>
                    </a:lnTo>
                    <a:lnTo>
                      <a:pt x="26" y="27"/>
                    </a:lnTo>
                    <a:lnTo>
                      <a:pt x="27" y="27"/>
                    </a:lnTo>
                    <a:lnTo>
                      <a:pt x="29" y="27"/>
                    </a:lnTo>
                    <a:lnTo>
                      <a:pt x="29" y="28"/>
                    </a:lnTo>
                    <a:lnTo>
                      <a:pt x="30" y="28"/>
                    </a:lnTo>
                    <a:lnTo>
                      <a:pt x="32" y="28"/>
                    </a:lnTo>
                    <a:lnTo>
                      <a:pt x="35" y="28"/>
                    </a:lnTo>
                    <a:lnTo>
                      <a:pt x="38" y="25"/>
                    </a:lnTo>
                    <a:lnTo>
                      <a:pt x="40" y="24"/>
                    </a:lnTo>
                    <a:lnTo>
                      <a:pt x="40" y="22"/>
                    </a:lnTo>
                    <a:lnTo>
                      <a:pt x="42" y="19"/>
                    </a:lnTo>
                    <a:lnTo>
                      <a:pt x="42" y="16"/>
                    </a:lnTo>
                    <a:lnTo>
                      <a:pt x="40" y="12"/>
                    </a:lnTo>
                    <a:lnTo>
                      <a:pt x="37" y="11"/>
                    </a:lnTo>
                    <a:lnTo>
                      <a:pt x="38" y="9"/>
                    </a:lnTo>
                    <a:lnTo>
                      <a:pt x="38" y="6"/>
                    </a:lnTo>
                    <a:lnTo>
                      <a:pt x="38" y="5"/>
                    </a:lnTo>
                    <a:lnTo>
                      <a:pt x="40" y="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90" name="Freeform 400"/>
              <p:cNvSpPr>
                <a:spLocks/>
              </p:cNvSpPr>
              <p:nvPr/>
            </p:nvSpPr>
            <p:spPr bwMode="auto">
              <a:xfrm>
                <a:off x="4875" y="2342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1 w 6"/>
                  <a:gd name="T3" fmla="*/ 0 h 6"/>
                  <a:gd name="T4" fmla="*/ 1 w 6"/>
                  <a:gd name="T5" fmla="*/ 0 h 6"/>
                  <a:gd name="T6" fmla="*/ 1 w 6"/>
                  <a:gd name="T7" fmla="*/ 0 h 6"/>
                  <a:gd name="T8" fmla="*/ 3 w 6"/>
                  <a:gd name="T9" fmla="*/ 0 h 6"/>
                  <a:gd name="T10" fmla="*/ 3 w 6"/>
                  <a:gd name="T11" fmla="*/ 1 h 6"/>
                  <a:gd name="T12" fmla="*/ 4 w 6"/>
                  <a:gd name="T13" fmla="*/ 1 h 6"/>
                  <a:gd name="T14" fmla="*/ 4 w 6"/>
                  <a:gd name="T15" fmla="*/ 1 h 6"/>
                  <a:gd name="T16" fmla="*/ 6 w 6"/>
                  <a:gd name="T17" fmla="*/ 1 h 6"/>
                  <a:gd name="T18" fmla="*/ 6 w 6"/>
                  <a:gd name="T19" fmla="*/ 3 h 6"/>
                  <a:gd name="T20" fmla="*/ 6 w 6"/>
                  <a:gd name="T21" fmla="*/ 3 h 6"/>
                  <a:gd name="T22" fmla="*/ 4 w 6"/>
                  <a:gd name="T23" fmla="*/ 4 h 6"/>
                  <a:gd name="T24" fmla="*/ 3 w 6"/>
                  <a:gd name="T25" fmla="*/ 6 h 6"/>
                  <a:gd name="T26" fmla="*/ 1 w 6"/>
                  <a:gd name="T27" fmla="*/ 6 h 6"/>
                  <a:gd name="T28" fmla="*/ 0 w 6"/>
                  <a:gd name="T29" fmla="*/ 6 h 6"/>
                  <a:gd name="T30" fmla="*/ 0 w 6"/>
                  <a:gd name="T31" fmla="*/ 4 h 6"/>
                  <a:gd name="T32" fmla="*/ 0 w 6"/>
                  <a:gd name="T33" fmla="*/ 4 h 6"/>
                  <a:gd name="T34" fmla="*/ 0 w 6"/>
                  <a:gd name="T35" fmla="*/ 3 h 6"/>
                  <a:gd name="T36" fmla="*/ 0 w 6"/>
                  <a:gd name="T37" fmla="*/ 1 h 6"/>
                  <a:gd name="T38" fmla="*/ 0 w 6"/>
                  <a:gd name="T39" fmla="*/ 0 h 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1" y="0"/>
                    </a:lnTo>
                    <a:lnTo>
                      <a:pt x="3" y="0"/>
                    </a:lnTo>
                    <a:lnTo>
                      <a:pt x="3" y="1"/>
                    </a:lnTo>
                    <a:lnTo>
                      <a:pt x="4" y="1"/>
                    </a:lnTo>
                    <a:lnTo>
                      <a:pt x="6" y="1"/>
                    </a:lnTo>
                    <a:lnTo>
                      <a:pt x="6" y="3"/>
                    </a:lnTo>
                    <a:lnTo>
                      <a:pt x="4" y="4"/>
                    </a:lnTo>
                    <a:lnTo>
                      <a:pt x="3" y="6"/>
                    </a:lnTo>
                    <a:lnTo>
                      <a:pt x="1" y="6"/>
                    </a:lnTo>
                    <a:lnTo>
                      <a:pt x="0" y="6"/>
                    </a:lnTo>
                    <a:lnTo>
                      <a:pt x="0" y="4"/>
                    </a:lnTo>
                    <a:lnTo>
                      <a:pt x="0" y="3"/>
                    </a:lnTo>
                    <a:lnTo>
                      <a:pt x="0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A111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91" name="Freeform 401"/>
              <p:cNvSpPr>
                <a:spLocks/>
              </p:cNvSpPr>
              <p:nvPr/>
            </p:nvSpPr>
            <p:spPr bwMode="auto">
              <a:xfrm>
                <a:off x="4998" y="2818"/>
                <a:ext cx="16" cy="15"/>
              </a:xfrm>
              <a:custGeom>
                <a:avLst/>
                <a:gdLst>
                  <a:gd name="T0" fmla="*/ 0 w 16"/>
                  <a:gd name="T1" fmla="*/ 0 h 15"/>
                  <a:gd name="T2" fmla="*/ 0 w 16"/>
                  <a:gd name="T3" fmla="*/ 0 h 15"/>
                  <a:gd name="T4" fmla="*/ 0 w 16"/>
                  <a:gd name="T5" fmla="*/ 9 h 15"/>
                  <a:gd name="T6" fmla="*/ 0 w 16"/>
                  <a:gd name="T7" fmla="*/ 14 h 15"/>
                  <a:gd name="T8" fmla="*/ 0 w 16"/>
                  <a:gd name="T9" fmla="*/ 15 h 15"/>
                  <a:gd name="T10" fmla="*/ 8 w 16"/>
                  <a:gd name="T11" fmla="*/ 15 h 15"/>
                  <a:gd name="T12" fmla="*/ 8 w 16"/>
                  <a:gd name="T13" fmla="*/ 15 h 15"/>
                  <a:gd name="T14" fmla="*/ 16 w 16"/>
                  <a:gd name="T15" fmla="*/ 15 h 15"/>
                  <a:gd name="T16" fmla="*/ 16 w 16"/>
                  <a:gd name="T17" fmla="*/ 14 h 15"/>
                  <a:gd name="T18" fmla="*/ 16 w 16"/>
                  <a:gd name="T19" fmla="*/ 9 h 15"/>
                  <a:gd name="T20" fmla="*/ 16 w 16"/>
                  <a:gd name="T21" fmla="*/ 0 h 15"/>
                  <a:gd name="T22" fmla="*/ 16 w 16"/>
                  <a:gd name="T23" fmla="*/ 0 h 15"/>
                  <a:gd name="T24" fmla="*/ 0 w 16"/>
                  <a:gd name="T25" fmla="*/ 0 h 1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16" h="15">
                    <a:moveTo>
                      <a:pt x="0" y="0"/>
                    </a:moveTo>
                    <a:lnTo>
                      <a:pt x="0" y="0"/>
                    </a:lnTo>
                    <a:lnTo>
                      <a:pt x="0" y="9"/>
                    </a:lnTo>
                    <a:lnTo>
                      <a:pt x="0" y="14"/>
                    </a:lnTo>
                    <a:lnTo>
                      <a:pt x="0" y="15"/>
                    </a:lnTo>
                    <a:lnTo>
                      <a:pt x="8" y="15"/>
                    </a:lnTo>
                    <a:lnTo>
                      <a:pt x="16" y="15"/>
                    </a:lnTo>
                    <a:lnTo>
                      <a:pt x="16" y="14"/>
                    </a:lnTo>
                    <a:lnTo>
                      <a:pt x="16" y="9"/>
                    </a:lnTo>
                    <a:lnTo>
                      <a:pt x="1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92" name="Freeform 402"/>
              <p:cNvSpPr>
                <a:spLocks/>
              </p:cNvSpPr>
              <p:nvPr/>
            </p:nvSpPr>
            <p:spPr bwMode="auto">
              <a:xfrm>
                <a:off x="4803" y="2724"/>
                <a:ext cx="211" cy="94"/>
              </a:xfrm>
              <a:custGeom>
                <a:avLst/>
                <a:gdLst>
                  <a:gd name="T0" fmla="*/ 16 w 211"/>
                  <a:gd name="T1" fmla="*/ 94 h 94"/>
                  <a:gd name="T2" fmla="*/ 16 w 211"/>
                  <a:gd name="T3" fmla="*/ 94 h 94"/>
                  <a:gd name="T4" fmla="*/ 23 w 211"/>
                  <a:gd name="T5" fmla="*/ 59 h 94"/>
                  <a:gd name="T6" fmla="*/ 43 w 211"/>
                  <a:gd name="T7" fmla="*/ 35 h 94"/>
                  <a:gd name="T8" fmla="*/ 72 w 211"/>
                  <a:gd name="T9" fmla="*/ 21 h 94"/>
                  <a:gd name="T10" fmla="*/ 107 w 211"/>
                  <a:gd name="T11" fmla="*/ 16 h 94"/>
                  <a:gd name="T12" fmla="*/ 140 w 211"/>
                  <a:gd name="T13" fmla="*/ 21 h 94"/>
                  <a:gd name="T14" fmla="*/ 168 w 211"/>
                  <a:gd name="T15" fmla="*/ 37 h 94"/>
                  <a:gd name="T16" fmla="*/ 189 w 211"/>
                  <a:gd name="T17" fmla="*/ 60 h 94"/>
                  <a:gd name="T18" fmla="*/ 195 w 211"/>
                  <a:gd name="T19" fmla="*/ 94 h 94"/>
                  <a:gd name="T20" fmla="*/ 211 w 211"/>
                  <a:gd name="T21" fmla="*/ 94 h 94"/>
                  <a:gd name="T22" fmla="*/ 202 w 211"/>
                  <a:gd name="T23" fmla="*/ 54 h 94"/>
                  <a:gd name="T24" fmla="*/ 178 w 211"/>
                  <a:gd name="T25" fmla="*/ 24 h 94"/>
                  <a:gd name="T26" fmla="*/ 143 w 211"/>
                  <a:gd name="T27" fmla="*/ 5 h 94"/>
                  <a:gd name="T28" fmla="*/ 107 w 211"/>
                  <a:gd name="T29" fmla="*/ 0 h 94"/>
                  <a:gd name="T30" fmla="*/ 69 w 211"/>
                  <a:gd name="T31" fmla="*/ 5 h 94"/>
                  <a:gd name="T32" fmla="*/ 34 w 211"/>
                  <a:gd name="T33" fmla="*/ 23 h 94"/>
                  <a:gd name="T34" fmla="*/ 10 w 211"/>
                  <a:gd name="T35" fmla="*/ 53 h 94"/>
                  <a:gd name="T36" fmla="*/ 0 w 211"/>
                  <a:gd name="T37" fmla="*/ 94 h 94"/>
                  <a:gd name="T38" fmla="*/ 0 w 211"/>
                  <a:gd name="T39" fmla="*/ 94 h 94"/>
                  <a:gd name="T40" fmla="*/ 16 w 211"/>
                  <a:gd name="T41" fmla="*/ 94 h 94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211" h="94">
                    <a:moveTo>
                      <a:pt x="16" y="94"/>
                    </a:moveTo>
                    <a:lnTo>
                      <a:pt x="16" y="94"/>
                    </a:lnTo>
                    <a:lnTo>
                      <a:pt x="23" y="59"/>
                    </a:lnTo>
                    <a:lnTo>
                      <a:pt x="43" y="35"/>
                    </a:lnTo>
                    <a:lnTo>
                      <a:pt x="72" y="21"/>
                    </a:lnTo>
                    <a:lnTo>
                      <a:pt x="107" y="16"/>
                    </a:lnTo>
                    <a:lnTo>
                      <a:pt x="140" y="21"/>
                    </a:lnTo>
                    <a:lnTo>
                      <a:pt x="168" y="37"/>
                    </a:lnTo>
                    <a:lnTo>
                      <a:pt x="189" y="60"/>
                    </a:lnTo>
                    <a:lnTo>
                      <a:pt x="195" y="94"/>
                    </a:lnTo>
                    <a:lnTo>
                      <a:pt x="211" y="94"/>
                    </a:lnTo>
                    <a:lnTo>
                      <a:pt x="202" y="54"/>
                    </a:lnTo>
                    <a:lnTo>
                      <a:pt x="178" y="24"/>
                    </a:lnTo>
                    <a:lnTo>
                      <a:pt x="143" y="5"/>
                    </a:lnTo>
                    <a:lnTo>
                      <a:pt x="107" y="0"/>
                    </a:lnTo>
                    <a:lnTo>
                      <a:pt x="69" y="5"/>
                    </a:lnTo>
                    <a:lnTo>
                      <a:pt x="34" y="23"/>
                    </a:lnTo>
                    <a:lnTo>
                      <a:pt x="10" y="53"/>
                    </a:lnTo>
                    <a:lnTo>
                      <a:pt x="0" y="94"/>
                    </a:lnTo>
                    <a:lnTo>
                      <a:pt x="16" y="9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93" name="Freeform 403"/>
              <p:cNvSpPr>
                <a:spLocks/>
              </p:cNvSpPr>
              <p:nvPr/>
            </p:nvSpPr>
            <p:spPr bwMode="auto">
              <a:xfrm>
                <a:off x="4803" y="2818"/>
                <a:ext cx="16" cy="23"/>
              </a:xfrm>
              <a:custGeom>
                <a:avLst/>
                <a:gdLst>
                  <a:gd name="T0" fmla="*/ 8 w 16"/>
                  <a:gd name="T1" fmla="*/ 8 h 23"/>
                  <a:gd name="T2" fmla="*/ 8 w 16"/>
                  <a:gd name="T3" fmla="*/ 15 h 23"/>
                  <a:gd name="T4" fmla="*/ 16 w 16"/>
                  <a:gd name="T5" fmla="*/ 15 h 23"/>
                  <a:gd name="T6" fmla="*/ 16 w 16"/>
                  <a:gd name="T7" fmla="*/ 14 h 23"/>
                  <a:gd name="T8" fmla="*/ 16 w 16"/>
                  <a:gd name="T9" fmla="*/ 9 h 23"/>
                  <a:gd name="T10" fmla="*/ 16 w 16"/>
                  <a:gd name="T11" fmla="*/ 0 h 23"/>
                  <a:gd name="T12" fmla="*/ 0 w 16"/>
                  <a:gd name="T13" fmla="*/ 0 h 23"/>
                  <a:gd name="T14" fmla="*/ 0 w 16"/>
                  <a:gd name="T15" fmla="*/ 9 h 23"/>
                  <a:gd name="T16" fmla="*/ 0 w 16"/>
                  <a:gd name="T17" fmla="*/ 14 h 23"/>
                  <a:gd name="T18" fmla="*/ 0 w 16"/>
                  <a:gd name="T19" fmla="*/ 15 h 23"/>
                  <a:gd name="T20" fmla="*/ 8 w 16"/>
                  <a:gd name="T21" fmla="*/ 15 h 23"/>
                  <a:gd name="T22" fmla="*/ 8 w 16"/>
                  <a:gd name="T23" fmla="*/ 23 h 23"/>
                  <a:gd name="T24" fmla="*/ 0 w 16"/>
                  <a:gd name="T25" fmla="*/ 15 h 23"/>
                  <a:gd name="T26" fmla="*/ 0 w 16"/>
                  <a:gd name="T27" fmla="*/ 23 h 23"/>
                  <a:gd name="T28" fmla="*/ 8 w 16"/>
                  <a:gd name="T29" fmla="*/ 23 h 23"/>
                  <a:gd name="T30" fmla="*/ 8 w 16"/>
                  <a:gd name="T31" fmla="*/ 8 h 2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16" h="23">
                    <a:moveTo>
                      <a:pt x="8" y="8"/>
                    </a:moveTo>
                    <a:lnTo>
                      <a:pt x="8" y="15"/>
                    </a:lnTo>
                    <a:lnTo>
                      <a:pt x="16" y="15"/>
                    </a:lnTo>
                    <a:lnTo>
                      <a:pt x="16" y="14"/>
                    </a:lnTo>
                    <a:lnTo>
                      <a:pt x="16" y="9"/>
                    </a:lnTo>
                    <a:lnTo>
                      <a:pt x="16" y="0"/>
                    </a:lnTo>
                    <a:lnTo>
                      <a:pt x="0" y="0"/>
                    </a:lnTo>
                    <a:lnTo>
                      <a:pt x="0" y="9"/>
                    </a:lnTo>
                    <a:lnTo>
                      <a:pt x="0" y="14"/>
                    </a:lnTo>
                    <a:lnTo>
                      <a:pt x="0" y="15"/>
                    </a:lnTo>
                    <a:lnTo>
                      <a:pt x="8" y="15"/>
                    </a:lnTo>
                    <a:lnTo>
                      <a:pt x="8" y="23"/>
                    </a:lnTo>
                    <a:lnTo>
                      <a:pt x="0" y="15"/>
                    </a:lnTo>
                    <a:lnTo>
                      <a:pt x="0" y="23"/>
                    </a:lnTo>
                    <a:lnTo>
                      <a:pt x="8" y="23"/>
                    </a:lnTo>
                    <a:lnTo>
                      <a:pt x="8" y="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94" name="Freeform 404"/>
              <p:cNvSpPr>
                <a:spLocks/>
              </p:cNvSpPr>
              <p:nvPr/>
            </p:nvSpPr>
            <p:spPr bwMode="auto">
              <a:xfrm>
                <a:off x="4811" y="2826"/>
                <a:ext cx="203" cy="15"/>
              </a:xfrm>
              <a:custGeom>
                <a:avLst/>
                <a:gdLst>
                  <a:gd name="T0" fmla="*/ 187 w 203"/>
                  <a:gd name="T1" fmla="*/ 7 h 15"/>
                  <a:gd name="T2" fmla="*/ 195 w 203"/>
                  <a:gd name="T3" fmla="*/ 0 h 15"/>
                  <a:gd name="T4" fmla="*/ 0 w 203"/>
                  <a:gd name="T5" fmla="*/ 0 h 15"/>
                  <a:gd name="T6" fmla="*/ 0 w 203"/>
                  <a:gd name="T7" fmla="*/ 15 h 15"/>
                  <a:gd name="T8" fmla="*/ 195 w 203"/>
                  <a:gd name="T9" fmla="*/ 15 h 15"/>
                  <a:gd name="T10" fmla="*/ 203 w 203"/>
                  <a:gd name="T11" fmla="*/ 7 h 15"/>
                  <a:gd name="T12" fmla="*/ 195 w 203"/>
                  <a:gd name="T13" fmla="*/ 15 h 15"/>
                  <a:gd name="T14" fmla="*/ 203 w 203"/>
                  <a:gd name="T15" fmla="*/ 15 h 15"/>
                  <a:gd name="T16" fmla="*/ 203 w 203"/>
                  <a:gd name="T17" fmla="*/ 7 h 15"/>
                  <a:gd name="T18" fmla="*/ 187 w 203"/>
                  <a:gd name="T19" fmla="*/ 7 h 1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03" h="15">
                    <a:moveTo>
                      <a:pt x="187" y="7"/>
                    </a:moveTo>
                    <a:lnTo>
                      <a:pt x="195" y="0"/>
                    </a:lnTo>
                    <a:lnTo>
                      <a:pt x="0" y="0"/>
                    </a:lnTo>
                    <a:lnTo>
                      <a:pt x="0" y="15"/>
                    </a:lnTo>
                    <a:lnTo>
                      <a:pt x="195" y="15"/>
                    </a:lnTo>
                    <a:lnTo>
                      <a:pt x="203" y="7"/>
                    </a:lnTo>
                    <a:lnTo>
                      <a:pt x="195" y="15"/>
                    </a:lnTo>
                    <a:lnTo>
                      <a:pt x="203" y="15"/>
                    </a:lnTo>
                    <a:lnTo>
                      <a:pt x="203" y="7"/>
                    </a:lnTo>
                    <a:lnTo>
                      <a:pt x="187" y="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95" name="Freeform 405"/>
              <p:cNvSpPr>
                <a:spLocks/>
              </p:cNvSpPr>
              <p:nvPr/>
            </p:nvSpPr>
            <p:spPr bwMode="auto">
              <a:xfrm>
                <a:off x="4900" y="2732"/>
                <a:ext cx="16" cy="101"/>
              </a:xfrm>
              <a:custGeom>
                <a:avLst/>
                <a:gdLst>
                  <a:gd name="T0" fmla="*/ 8 w 16"/>
                  <a:gd name="T1" fmla="*/ 101 h 101"/>
                  <a:gd name="T2" fmla="*/ 16 w 16"/>
                  <a:gd name="T3" fmla="*/ 101 h 101"/>
                  <a:gd name="T4" fmla="*/ 16 w 16"/>
                  <a:gd name="T5" fmla="*/ 0 h 101"/>
                  <a:gd name="T6" fmla="*/ 0 w 16"/>
                  <a:gd name="T7" fmla="*/ 0 h 101"/>
                  <a:gd name="T8" fmla="*/ 0 w 16"/>
                  <a:gd name="T9" fmla="*/ 101 h 101"/>
                  <a:gd name="T10" fmla="*/ 8 w 16"/>
                  <a:gd name="T11" fmla="*/ 101 h 10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6" h="101">
                    <a:moveTo>
                      <a:pt x="8" y="101"/>
                    </a:moveTo>
                    <a:lnTo>
                      <a:pt x="16" y="101"/>
                    </a:lnTo>
                    <a:lnTo>
                      <a:pt x="16" y="0"/>
                    </a:lnTo>
                    <a:lnTo>
                      <a:pt x="0" y="0"/>
                    </a:lnTo>
                    <a:lnTo>
                      <a:pt x="0" y="101"/>
                    </a:lnTo>
                    <a:lnTo>
                      <a:pt x="8" y="10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96" name="Freeform 406"/>
              <p:cNvSpPr>
                <a:spLocks/>
              </p:cNvSpPr>
              <p:nvPr/>
            </p:nvSpPr>
            <p:spPr bwMode="auto">
              <a:xfrm>
                <a:off x="4903" y="2754"/>
                <a:ext cx="87" cy="84"/>
              </a:xfrm>
              <a:custGeom>
                <a:avLst/>
                <a:gdLst>
                  <a:gd name="T0" fmla="*/ 5 w 87"/>
                  <a:gd name="T1" fmla="*/ 79 h 84"/>
                  <a:gd name="T2" fmla="*/ 10 w 87"/>
                  <a:gd name="T3" fmla="*/ 84 h 84"/>
                  <a:gd name="T4" fmla="*/ 87 w 87"/>
                  <a:gd name="T5" fmla="*/ 10 h 84"/>
                  <a:gd name="T6" fmla="*/ 78 w 87"/>
                  <a:gd name="T7" fmla="*/ 0 h 84"/>
                  <a:gd name="T8" fmla="*/ 0 w 87"/>
                  <a:gd name="T9" fmla="*/ 75 h 84"/>
                  <a:gd name="T10" fmla="*/ 5 w 87"/>
                  <a:gd name="T11" fmla="*/ 79 h 8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87" h="84">
                    <a:moveTo>
                      <a:pt x="5" y="79"/>
                    </a:moveTo>
                    <a:lnTo>
                      <a:pt x="10" y="84"/>
                    </a:lnTo>
                    <a:lnTo>
                      <a:pt x="87" y="10"/>
                    </a:lnTo>
                    <a:lnTo>
                      <a:pt x="78" y="0"/>
                    </a:lnTo>
                    <a:lnTo>
                      <a:pt x="0" y="75"/>
                    </a:lnTo>
                    <a:lnTo>
                      <a:pt x="5" y="7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97" name="Freeform 407"/>
              <p:cNvSpPr>
                <a:spLocks/>
              </p:cNvSpPr>
              <p:nvPr/>
            </p:nvSpPr>
            <p:spPr bwMode="auto">
              <a:xfrm>
                <a:off x="4830" y="2753"/>
                <a:ext cx="83" cy="85"/>
              </a:xfrm>
              <a:custGeom>
                <a:avLst/>
                <a:gdLst>
                  <a:gd name="T0" fmla="*/ 78 w 83"/>
                  <a:gd name="T1" fmla="*/ 80 h 85"/>
                  <a:gd name="T2" fmla="*/ 83 w 83"/>
                  <a:gd name="T3" fmla="*/ 76 h 85"/>
                  <a:gd name="T4" fmla="*/ 10 w 83"/>
                  <a:gd name="T5" fmla="*/ 0 h 85"/>
                  <a:gd name="T6" fmla="*/ 0 w 83"/>
                  <a:gd name="T7" fmla="*/ 9 h 85"/>
                  <a:gd name="T8" fmla="*/ 73 w 83"/>
                  <a:gd name="T9" fmla="*/ 85 h 85"/>
                  <a:gd name="T10" fmla="*/ 78 w 83"/>
                  <a:gd name="T11" fmla="*/ 80 h 8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83" h="85">
                    <a:moveTo>
                      <a:pt x="78" y="80"/>
                    </a:moveTo>
                    <a:lnTo>
                      <a:pt x="83" y="76"/>
                    </a:lnTo>
                    <a:lnTo>
                      <a:pt x="10" y="0"/>
                    </a:lnTo>
                    <a:lnTo>
                      <a:pt x="0" y="9"/>
                    </a:lnTo>
                    <a:lnTo>
                      <a:pt x="73" y="85"/>
                    </a:lnTo>
                    <a:lnTo>
                      <a:pt x="78" y="8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1565" name="Text Box 408"/>
            <p:cNvSpPr txBox="1">
              <a:spLocks noChangeArrowheads="1"/>
            </p:cNvSpPr>
            <p:nvPr/>
          </p:nvSpPr>
          <p:spPr bwMode="auto">
            <a:xfrm>
              <a:off x="4729" y="650"/>
              <a:ext cx="518" cy="9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kumimoji="1" lang="zh-CN" altLang="en-US" sz="2800" b="1"/>
            </a:p>
          </p:txBody>
        </p:sp>
      </p:grpSp>
      <p:grpSp>
        <p:nvGrpSpPr>
          <p:cNvPr id="296345" name="Group 409"/>
          <p:cNvGrpSpPr>
            <a:grpSpLocks/>
          </p:cNvGrpSpPr>
          <p:nvPr/>
        </p:nvGrpSpPr>
        <p:grpSpPr bwMode="auto">
          <a:xfrm>
            <a:off x="6913563" y="4779963"/>
            <a:ext cx="495300" cy="887412"/>
            <a:chOff x="4368" y="0"/>
            <a:chExt cx="1392" cy="1567"/>
          </a:xfrm>
        </p:grpSpPr>
        <p:grpSp>
          <p:nvGrpSpPr>
            <p:cNvPr id="21530" name="Group 410"/>
            <p:cNvGrpSpPr>
              <a:grpSpLocks/>
            </p:cNvGrpSpPr>
            <p:nvPr/>
          </p:nvGrpSpPr>
          <p:grpSpPr bwMode="auto">
            <a:xfrm>
              <a:off x="4368" y="0"/>
              <a:ext cx="1392" cy="1056"/>
              <a:chOff x="4368" y="2016"/>
              <a:chExt cx="1072" cy="1344"/>
            </a:xfrm>
          </p:grpSpPr>
          <p:sp>
            <p:nvSpPr>
              <p:cNvPr id="21532" name="Freeform 411"/>
              <p:cNvSpPr>
                <a:spLocks/>
              </p:cNvSpPr>
              <p:nvPr/>
            </p:nvSpPr>
            <p:spPr bwMode="auto">
              <a:xfrm>
                <a:off x="4457" y="2460"/>
                <a:ext cx="897" cy="829"/>
              </a:xfrm>
              <a:custGeom>
                <a:avLst/>
                <a:gdLst>
                  <a:gd name="T0" fmla="*/ 445 w 897"/>
                  <a:gd name="T1" fmla="*/ 0 h 829"/>
                  <a:gd name="T2" fmla="*/ 897 w 897"/>
                  <a:gd name="T3" fmla="*/ 293 h 829"/>
                  <a:gd name="T4" fmla="*/ 897 w 897"/>
                  <a:gd name="T5" fmla="*/ 829 h 829"/>
                  <a:gd name="T6" fmla="*/ 601 w 897"/>
                  <a:gd name="T7" fmla="*/ 829 h 829"/>
                  <a:gd name="T8" fmla="*/ 296 w 897"/>
                  <a:gd name="T9" fmla="*/ 829 h 829"/>
                  <a:gd name="T10" fmla="*/ 0 w 897"/>
                  <a:gd name="T11" fmla="*/ 829 h 829"/>
                  <a:gd name="T12" fmla="*/ 0 w 897"/>
                  <a:gd name="T13" fmla="*/ 293 h 829"/>
                  <a:gd name="T14" fmla="*/ 445 w 897"/>
                  <a:gd name="T15" fmla="*/ 0 h 829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897" h="829">
                    <a:moveTo>
                      <a:pt x="445" y="0"/>
                    </a:moveTo>
                    <a:lnTo>
                      <a:pt x="897" y="293"/>
                    </a:lnTo>
                    <a:lnTo>
                      <a:pt x="897" y="829"/>
                    </a:lnTo>
                    <a:lnTo>
                      <a:pt x="601" y="829"/>
                    </a:lnTo>
                    <a:lnTo>
                      <a:pt x="296" y="829"/>
                    </a:lnTo>
                    <a:lnTo>
                      <a:pt x="0" y="829"/>
                    </a:lnTo>
                    <a:lnTo>
                      <a:pt x="0" y="293"/>
                    </a:lnTo>
                    <a:lnTo>
                      <a:pt x="445" y="0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33" name="Freeform 412"/>
              <p:cNvSpPr>
                <a:spLocks/>
              </p:cNvSpPr>
              <p:nvPr/>
            </p:nvSpPr>
            <p:spPr bwMode="auto">
              <a:xfrm>
                <a:off x="4368" y="2462"/>
                <a:ext cx="416" cy="288"/>
              </a:xfrm>
              <a:custGeom>
                <a:avLst/>
                <a:gdLst>
                  <a:gd name="T0" fmla="*/ 0 w 416"/>
                  <a:gd name="T1" fmla="*/ 288 h 288"/>
                  <a:gd name="T2" fmla="*/ 416 w 416"/>
                  <a:gd name="T3" fmla="*/ 32 h 288"/>
                  <a:gd name="T4" fmla="*/ 416 w 416"/>
                  <a:gd name="T5" fmla="*/ 27 h 288"/>
                  <a:gd name="T6" fmla="*/ 416 w 416"/>
                  <a:gd name="T7" fmla="*/ 19 h 288"/>
                  <a:gd name="T8" fmla="*/ 416 w 416"/>
                  <a:gd name="T9" fmla="*/ 9 h 288"/>
                  <a:gd name="T10" fmla="*/ 416 w 416"/>
                  <a:gd name="T11" fmla="*/ 0 h 288"/>
                  <a:gd name="T12" fmla="*/ 0 w 416"/>
                  <a:gd name="T13" fmla="*/ 254 h 288"/>
                  <a:gd name="T14" fmla="*/ 0 w 416"/>
                  <a:gd name="T15" fmla="*/ 288 h 28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416" h="288">
                    <a:moveTo>
                      <a:pt x="0" y="288"/>
                    </a:moveTo>
                    <a:lnTo>
                      <a:pt x="416" y="32"/>
                    </a:lnTo>
                    <a:lnTo>
                      <a:pt x="416" y="27"/>
                    </a:lnTo>
                    <a:lnTo>
                      <a:pt x="416" y="19"/>
                    </a:lnTo>
                    <a:lnTo>
                      <a:pt x="416" y="9"/>
                    </a:lnTo>
                    <a:lnTo>
                      <a:pt x="416" y="0"/>
                    </a:lnTo>
                    <a:lnTo>
                      <a:pt x="0" y="254"/>
                    </a:lnTo>
                    <a:lnTo>
                      <a:pt x="0" y="28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34" name="Rectangle 413"/>
              <p:cNvSpPr>
                <a:spLocks noChangeArrowheads="1"/>
              </p:cNvSpPr>
              <p:nvPr/>
            </p:nvSpPr>
            <p:spPr bwMode="auto">
              <a:xfrm>
                <a:off x="4457" y="3330"/>
                <a:ext cx="897" cy="3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1535" name="Freeform 414"/>
              <p:cNvSpPr>
                <a:spLocks/>
              </p:cNvSpPr>
              <p:nvPr/>
            </p:nvSpPr>
            <p:spPr bwMode="auto">
              <a:xfrm>
                <a:off x="4786" y="2171"/>
                <a:ext cx="242" cy="327"/>
              </a:xfrm>
              <a:custGeom>
                <a:avLst/>
                <a:gdLst>
                  <a:gd name="T0" fmla="*/ 242 w 242"/>
                  <a:gd name="T1" fmla="*/ 327 h 327"/>
                  <a:gd name="T2" fmla="*/ 242 w 242"/>
                  <a:gd name="T3" fmla="*/ 0 h 327"/>
                  <a:gd name="T4" fmla="*/ 0 w 242"/>
                  <a:gd name="T5" fmla="*/ 0 h 327"/>
                  <a:gd name="T6" fmla="*/ 0 w 242"/>
                  <a:gd name="T7" fmla="*/ 321 h 327"/>
                  <a:gd name="T8" fmla="*/ 116 w 242"/>
                  <a:gd name="T9" fmla="*/ 240 h 327"/>
                  <a:gd name="T10" fmla="*/ 242 w 242"/>
                  <a:gd name="T11" fmla="*/ 327 h 32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242" h="327">
                    <a:moveTo>
                      <a:pt x="242" y="327"/>
                    </a:moveTo>
                    <a:lnTo>
                      <a:pt x="242" y="0"/>
                    </a:lnTo>
                    <a:lnTo>
                      <a:pt x="0" y="0"/>
                    </a:lnTo>
                    <a:lnTo>
                      <a:pt x="0" y="321"/>
                    </a:lnTo>
                    <a:lnTo>
                      <a:pt x="116" y="240"/>
                    </a:lnTo>
                    <a:lnTo>
                      <a:pt x="242" y="32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36" name="Freeform 415"/>
              <p:cNvSpPr>
                <a:spLocks/>
              </p:cNvSpPr>
              <p:nvPr/>
            </p:nvSpPr>
            <p:spPr bwMode="auto">
              <a:xfrm>
                <a:off x="4721" y="2016"/>
                <a:ext cx="361" cy="126"/>
              </a:xfrm>
              <a:custGeom>
                <a:avLst/>
                <a:gdLst>
                  <a:gd name="T0" fmla="*/ 181 w 361"/>
                  <a:gd name="T1" fmla="*/ 0 h 126"/>
                  <a:gd name="T2" fmla="*/ 0 w 361"/>
                  <a:gd name="T3" fmla="*/ 126 h 126"/>
                  <a:gd name="T4" fmla="*/ 361 w 361"/>
                  <a:gd name="T5" fmla="*/ 126 h 126"/>
                  <a:gd name="T6" fmla="*/ 181 w 361"/>
                  <a:gd name="T7" fmla="*/ 0 h 126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61" h="126">
                    <a:moveTo>
                      <a:pt x="181" y="0"/>
                    </a:moveTo>
                    <a:lnTo>
                      <a:pt x="0" y="126"/>
                    </a:lnTo>
                    <a:lnTo>
                      <a:pt x="361" y="126"/>
                    </a:lnTo>
                    <a:lnTo>
                      <a:pt x="18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37" name="Freeform 416"/>
              <p:cNvSpPr>
                <a:spLocks/>
              </p:cNvSpPr>
              <p:nvPr/>
            </p:nvSpPr>
            <p:spPr bwMode="auto">
              <a:xfrm>
                <a:off x="5027" y="2467"/>
                <a:ext cx="413" cy="287"/>
              </a:xfrm>
              <a:custGeom>
                <a:avLst/>
                <a:gdLst>
                  <a:gd name="T0" fmla="*/ 413 w 413"/>
                  <a:gd name="T1" fmla="*/ 287 h 287"/>
                  <a:gd name="T2" fmla="*/ 0 w 413"/>
                  <a:gd name="T3" fmla="*/ 31 h 287"/>
                  <a:gd name="T4" fmla="*/ 0 w 413"/>
                  <a:gd name="T5" fmla="*/ 25 h 287"/>
                  <a:gd name="T6" fmla="*/ 0 w 413"/>
                  <a:gd name="T7" fmla="*/ 17 h 287"/>
                  <a:gd name="T8" fmla="*/ 0 w 413"/>
                  <a:gd name="T9" fmla="*/ 9 h 287"/>
                  <a:gd name="T10" fmla="*/ 0 w 413"/>
                  <a:gd name="T11" fmla="*/ 0 h 287"/>
                  <a:gd name="T12" fmla="*/ 413 w 413"/>
                  <a:gd name="T13" fmla="*/ 253 h 287"/>
                  <a:gd name="T14" fmla="*/ 413 w 413"/>
                  <a:gd name="T15" fmla="*/ 287 h 28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413" h="287">
                    <a:moveTo>
                      <a:pt x="413" y="287"/>
                    </a:moveTo>
                    <a:lnTo>
                      <a:pt x="0" y="31"/>
                    </a:lnTo>
                    <a:lnTo>
                      <a:pt x="0" y="25"/>
                    </a:lnTo>
                    <a:lnTo>
                      <a:pt x="0" y="17"/>
                    </a:lnTo>
                    <a:lnTo>
                      <a:pt x="0" y="9"/>
                    </a:lnTo>
                    <a:lnTo>
                      <a:pt x="0" y="0"/>
                    </a:lnTo>
                    <a:lnTo>
                      <a:pt x="413" y="253"/>
                    </a:lnTo>
                    <a:lnTo>
                      <a:pt x="413" y="28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38" name="Freeform 417"/>
              <p:cNvSpPr>
                <a:spLocks/>
              </p:cNvSpPr>
              <p:nvPr/>
            </p:nvSpPr>
            <p:spPr bwMode="auto">
              <a:xfrm>
                <a:off x="4840" y="2209"/>
                <a:ext cx="127" cy="164"/>
              </a:xfrm>
              <a:custGeom>
                <a:avLst/>
                <a:gdLst>
                  <a:gd name="T0" fmla="*/ 65 w 127"/>
                  <a:gd name="T1" fmla="*/ 0 h 164"/>
                  <a:gd name="T2" fmla="*/ 51 w 127"/>
                  <a:gd name="T3" fmla="*/ 1 h 164"/>
                  <a:gd name="T4" fmla="*/ 38 w 127"/>
                  <a:gd name="T5" fmla="*/ 6 h 164"/>
                  <a:gd name="T6" fmla="*/ 27 w 127"/>
                  <a:gd name="T7" fmla="*/ 13 h 164"/>
                  <a:gd name="T8" fmla="*/ 17 w 127"/>
                  <a:gd name="T9" fmla="*/ 20 h 164"/>
                  <a:gd name="T10" fmla="*/ 9 w 127"/>
                  <a:gd name="T11" fmla="*/ 32 h 164"/>
                  <a:gd name="T12" fmla="*/ 5 w 127"/>
                  <a:gd name="T13" fmla="*/ 44 h 164"/>
                  <a:gd name="T14" fmla="*/ 1 w 127"/>
                  <a:gd name="T15" fmla="*/ 58 h 164"/>
                  <a:gd name="T16" fmla="*/ 0 w 127"/>
                  <a:gd name="T17" fmla="*/ 74 h 164"/>
                  <a:gd name="T18" fmla="*/ 0 w 127"/>
                  <a:gd name="T19" fmla="*/ 103 h 164"/>
                  <a:gd name="T20" fmla="*/ 0 w 127"/>
                  <a:gd name="T21" fmla="*/ 126 h 164"/>
                  <a:gd name="T22" fmla="*/ 0 w 127"/>
                  <a:gd name="T23" fmla="*/ 145 h 164"/>
                  <a:gd name="T24" fmla="*/ 0 w 127"/>
                  <a:gd name="T25" fmla="*/ 164 h 164"/>
                  <a:gd name="T26" fmla="*/ 27 w 127"/>
                  <a:gd name="T27" fmla="*/ 164 h 164"/>
                  <a:gd name="T28" fmla="*/ 44 w 127"/>
                  <a:gd name="T29" fmla="*/ 164 h 164"/>
                  <a:gd name="T30" fmla="*/ 55 w 127"/>
                  <a:gd name="T31" fmla="*/ 164 h 164"/>
                  <a:gd name="T32" fmla="*/ 63 w 127"/>
                  <a:gd name="T33" fmla="*/ 164 h 164"/>
                  <a:gd name="T34" fmla="*/ 71 w 127"/>
                  <a:gd name="T35" fmla="*/ 164 h 164"/>
                  <a:gd name="T36" fmla="*/ 82 w 127"/>
                  <a:gd name="T37" fmla="*/ 164 h 164"/>
                  <a:gd name="T38" fmla="*/ 100 w 127"/>
                  <a:gd name="T39" fmla="*/ 164 h 164"/>
                  <a:gd name="T40" fmla="*/ 127 w 127"/>
                  <a:gd name="T41" fmla="*/ 164 h 164"/>
                  <a:gd name="T42" fmla="*/ 127 w 127"/>
                  <a:gd name="T43" fmla="*/ 139 h 164"/>
                  <a:gd name="T44" fmla="*/ 127 w 127"/>
                  <a:gd name="T45" fmla="*/ 114 h 164"/>
                  <a:gd name="T46" fmla="*/ 127 w 127"/>
                  <a:gd name="T47" fmla="*/ 90 h 164"/>
                  <a:gd name="T48" fmla="*/ 127 w 127"/>
                  <a:gd name="T49" fmla="*/ 71 h 164"/>
                  <a:gd name="T50" fmla="*/ 127 w 127"/>
                  <a:gd name="T51" fmla="*/ 62 h 164"/>
                  <a:gd name="T52" fmla="*/ 123 w 127"/>
                  <a:gd name="T53" fmla="*/ 51 h 164"/>
                  <a:gd name="T54" fmla="*/ 119 w 127"/>
                  <a:gd name="T55" fmla="*/ 38 h 164"/>
                  <a:gd name="T56" fmla="*/ 112 w 127"/>
                  <a:gd name="T57" fmla="*/ 27 h 164"/>
                  <a:gd name="T58" fmla="*/ 104 w 127"/>
                  <a:gd name="T59" fmla="*/ 16 h 164"/>
                  <a:gd name="T60" fmla="*/ 93 w 127"/>
                  <a:gd name="T61" fmla="*/ 8 h 164"/>
                  <a:gd name="T62" fmla="*/ 81 w 127"/>
                  <a:gd name="T63" fmla="*/ 1 h 164"/>
                  <a:gd name="T64" fmla="*/ 65 w 127"/>
                  <a:gd name="T65" fmla="*/ 0 h 164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127" h="164">
                    <a:moveTo>
                      <a:pt x="65" y="0"/>
                    </a:moveTo>
                    <a:lnTo>
                      <a:pt x="51" y="1"/>
                    </a:lnTo>
                    <a:lnTo>
                      <a:pt x="38" y="6"/>
                    </a:lnTo>
                    <a:lnTo>
                      <a:pt x="27" y="13"/>
                    </a:lnTo>
                    <a:lnTo>
                      <a:pt x="17" y="20"/>
                    </a:lnTo>
                    <a:lnTo>
                      <a:pt x="9" y="32"/>
                    </a:lnTo>
                    <a:lnTo>
                      <a:pt x="5" y="44"/>
                    </a:lnTo>
                    <a:lnTo>
                      <a:pt x="1" y="58"/>
                    </a:lnTo>
                    <a:lnTo>
                      <a:pt x="0" y="74"/>
                    </a:lnTo>
                    <a:lnTo>
                      <a:pt x="0" y="103"/>
                    </a:lnTo>
                    <a:lnTo>
                      <a:pt x="0" y="126"/>
                    </a:lnTo>
                    <a:lnTo>
                      <a:pt x="0" y="145"/>
                    </a:lnTo>
                    <a:lnTo>
                      <a:pt x="0" y="164"/>
                    </a:lnTo>
                    <a:lnTo>
                      <a:pt x="27" y="164"/>
                    </a:lnTo>
                    <a:lnTo>
                      <a:pt x="44" y="164"/>
                    </a:lnTo>
                    <a:lnTo>
                      <a:pt x="55" y="164"/>
                    </a:lnTo>
                    <a:lnTo>
                      <a:pt x="63" y="164"/>
                    </a:lnTo>
                    <a:lnTo>
                      <a:pt x="71" y="164"/>
                    </a:lnTo>
                    <a:lnTo>
                      <a:pt x="82" y="164"/>
                    </a:lnTo>
                    <a:lnTo>
                      <a:pt x="100" y="164"/>
                    </a:lnTo>
                    <a:lnTo>
                      <a:pt x="127" y="164"/>
                    </a:lnTo>
                    <a:lnTo>
                      <a:pt x="127" y="139"/>
                    </a:lnTo>
                    <a:lnTo>
                      <a:pt x="127" y="114"/>
                    </a:lnTo>
                    <a:lnTo>
                      <a:pt x="127" y="90"/>
                    </a:lnTo>
                    <a:lnTo>
                      <a:pt x="127" y="71"/>
                    </a:lnTo>
                    <a:lnTo>
                      <a:pt x="127" y="62"/>
                    </a:lnTo>
                    <a:lnTo>
                      <a:pt x="123" y="51"/>
                    </a:lnTo>
                    <a:lnTo>
                      <a:pt x="119" y="38"/>
                    </a:lnTo>
                    <a:lnTo>
                      <a:pt x="112" y="27"/>
                    </a:lnTo>
                    <a:lnTo>
                      <a:pt x="104" y="16"/>
                    </a:lnTo>
                    <a:lnTo>
                      <a:pt x="93" y="8"/>
                    </a:lnTo>
                    <a:lnTo>
                      <a:pt x="81" y="1"/>
                    </a:lnTo>
                    <a:lnTo>
                      <a:pt x="6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39" name="Rectangle 418"/>
              <p:cNvSpPr>
                <a:spLocks noChangeArrowheads="1"/>
              </p:cNvSpPr>
              <p:nvPr/>
            </p:nvSpPr>
            <p:spPr bwMode="auto">
              <a:xfrm>
                <a:off x="4805" y="2900"/>
                <a:ext cx="204" cy="389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1540" name="Freeform 419"/>
              <p:cNvSpPr>
                <a:spLocks/>
              </p:cNvSpPr>
              <p:nvPr/>
            </p:nvSpPr>
            <p:spPr bwMode="auto">
              <a:xfrm>
                <a:off x="4735" y="2822"/>
                <a:ext cx="16" cy="320"/>
              </a:xfrm>
              <a:custGeom>
                <a:avLst/>
                <a:gdLst>
                  <a:gd name="T0" fmla="*/ 8 w 16"/>
                  <a:gd name="T1" fmla="*/ 16 h 320"/>
                  <a:gd name="T2" fmla="*/ 0 w 16"/>
                  <a:gd name="T3" fmla="*/ 8 h 320"/>
                  <a:gd name="T4" fmla="*/ 0 w 16"/>
                  <a:gd name="T5" fmla="*/ 320 h 320"/>
                  <a:gd name="T6" fmla="*/ 16 w 16"/>
                  <a:gd name="T7" fmla="*/ 320 h 320"/>
                  <a:gd name="T8" fmla="*/ 16 w 16"/>
                  <a:gd name="T9" fmla="*/ 8 h 320"/>
                  <a:gd name="T10" fmla="*/ 8 w 16"/>
                  <a:gd name="T11" fmla="*/ 0 h 320"/>
                  <a:gd name="T12" fmla="*/ 16 w 16"/>
                  <a:gd name="T13" fmla="*/ 8 h 320"/>
                  <a:gd name="T14" fmla="*/ 16 w 16"/>
                  <a:gd name="T15" fmla="*/ 0 h 320"/>
                  <a:gd name="T16" fmla="*/ 8 w 16"/>
                  <a:gd name="T17" fmla="*/ 0 h 320"/>
                  <a:gd name="T18" fmla="*/ 8 w 16"/>
                  <a:gd name="T19" fmla="*/ 16 h 32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6" h="320">
                    <a:moveTo>
                      <a:pt x="8" y="16"/>
                    </a:moveTo>
                    <a:lnTo>
                      <a:pt x="0" y="8"/>
                    </a:lnTo>
                    <a:lnTo>
                      <a:pt x="0" y="320"/>
                    </a:lnTo>
                    <a:lnTo>
                      <a:pt x="16" y="320"/>
                    </a:lnTo>
                    <a:lnTo>
                      <a:pt x="16" y="8"/>
                    </a:lnTo>
                    <a:lnTo>
                      <a:pt x="8" y="0"/>
                    </a:lnTo>
                    <a:lnTo>
                      <a:pt x="16" y="8"/>
                    </a:lnTo>
                    <a:lnTo>
                      <a:pt x="16" y="0"/>
                    </a:lnTo>
                    <a:lnTo>
                      <a:pt x="8" y="0"/>
                    </a:lnTo>
                    <a:lnTo>
                      <a:pt x="8" y="1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41" name="Freeform 420"/>
              <p:cNvSpPr>
                <a:spLocks/>
              </p:cNvSpPr>
              <p:nvPr/>
            </p:nvSpPr>
            <p:spPr bwMode="auto">
              <a:xfrm>
                <a:off x="4556" y="2822"/>
                <a:ext cx="187" cy="16"/>
              </a:xfrm>
              <a:custGeom>
                <a:avLst/>
                <a:gdLst>
                  <a:gd name="T0" fmla="*/ 16 w 187"/>
                  <a:gd name="T1" fmla="*/ 8 h 16"/>
                  <a:gd name="T2" fmla="*/ 8 w 187"/>
                  <a:gd name="T3" fmla="*/ 16 h 16"/>
                  <a:gd name="T4" fmla="*/ 187 w 187"/>
                  <a:gd name="T5" fmla="*/ 16 h 16"/>
                  <a:gd name="T6" fmla="*/ 187 w 187"/>
                  <a:gd name="T7" fmla="*/ 0 h 16"/>
                  <a:gd name="T8" fmla="*/ 8 w 187"/>
                  <a:gd name="T9" fmla="*/ 0 h 16"/>
                  <a:gd name="T10" fmla="*/ 0 w 187"/>
                  <a:gd name="T11" fmla="*/ 8 h 16"/>
                  <a:gd name="T12" fmla="*/ 8 w 187"/>
                  <a:gd name="T13" fmla="*/ 0 h 16"/>
                  <a:gd name="T14" fmla="*/ 0 w 187"/>
                  <a:gd name="T15" fmla="*/ 0 h 16"/>
                  <a:gd name="T16" fmla="*/ 0 w 187"/>
                  <a:gd name="T17" fmla="*/ 8 h 16"/>
                  <a:gd name="T18" fmla="*/ 16 w 187"/>
                  <a:gd name="T19" fmla="*/ 8 h 1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87" h="16">
                    <a:moveTo>
                      <a:pt x="16" y="8"/>
                    </a:moveTo>
                    <a:lnTo>
                      <a:pt x="8" y="16"/>
                    </a:lnTo>
                    <a:lnTo>
                      <a:pt x="187" y="16"/>
                    </a:lnTo>
                    <a:lnTo>
                      <a:pt x="187" y="0"/>
                    </a:lnTo>
                    <a:lnTo>
                      <a:pt x="8" y="0"/>
                    </a:lnTo>
                    <a:lnTo>
                      <a:pt x="0" y="8"/>
                    </a:lnTo>
                    <a:lnTo>
                      <a:pt x="8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16" y="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42" name="Freeform 421"/>
              <p:cNvSpPr>
                <a:spLocks/>
              </p:cNvSpPr>
              <p:nvPr/>
            </p:nvSpPr>
            <p:spPr bwMode="auto">
              <a:xfrm>
                <a:off x="4556" y="2830"/>
                <a:ext cx="16" cy="320"/>
              </a:xfrm>
              <a:custGeom>
                <a:avLst/>
                <a:gdLst>
                  <a:gd name="T0" fmla="*/ 8 w 16"/>
                  <a:gd name="T1" fmla="*/ 304 h 320"/>
                  <a:gd name="T2" fmla="*/ 16 w 16"/>
                  <a:gd name="T3" fmla="*/ 312 h 320"/>
                  <a:gd name="T4" fmla="*/ 16 w 16"/>
                  <a:gd name="T5" fmla="*/ 0 h 320"/>
                  <a:gd name="T6" fmla="*/ 0 w 16"/>
                  <a:gd name="T7" fmla="*/ 0 h 320"/>
                  <a:gd name="T8" fmla="*/ 0 w 16"/>
                  <a:gd name="T9" fmla="*/ 312 h 320"/>
                  <a:gd name="T10" fmla="*/ 8 w 16"/>
                  <a:gd name="T11" fmla="*/ 320 h 320"/>
                  <a:gd name="T12" fmla="*/ 0 w 16"/>
                  <a:gd name="T13" fmla="*/ 312 h 320"/>
                  <a:gd name="T14" fmla="*/ 0 w 16"/>
                  <a:gd name="T15" fmla="*/ 320 h 320"/>
                  <a:gd name="T16" fmla="*/ 8 w 16"/>
                  <a:gd name="T17" fmla="*/ 320 h 320"/>
                  <a:gd name="T18" fmla="*/ 8 w 16"/>
                  <a:gd name="T19" fmla="*/ 304 h 32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6" h="320">
                    <a:moveTo>
                      <a:pt x="8" y="304"/>
                    </a:moveTo>
                    <a:lnTo>
                      <a:pt x="16" y="312"/>
                    </a:lnTo>
                    <a:lnTo>
                      <a:pt x="16" y="0"/>
                    </a:lnTo>
                    <a:lnTo>
                      <a:pt x="0" y="0"/>
                    </a:lnTo>
                    <a:lnTo>
                      <a:pt x="0" y="312"/>
                    </a:lnTo>
                    <a:lnTo>
                      <a:pt x="8" y="320"/>
                    </a:lnTo>
                    <a:lnTo>
                      <a:pt x="0" y="312"/>
                    </a:lnTo>
                    <a:lnTo>
                      <a:pt x="0" y="320"/>
                    </a:lnTo>
                    <a:lnTo>
                      <a:pt x="8" y="320"/>
                    </a:lnTo>
                    <a:lnTo>
                      <a:pt x="8" y="30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43" name="Freeform 422"/>
              <p:cNvSpPr>
                <a:spLocks/>
              </p:cNvSpPr>
              <p:nvPr/>
            </p:nvSpPr>
            <p:spPr bwMode="auto">
              <a:xfrm>
                <a:off x="4564" y="3134"/>
                <a:ext cx="187" cy="16"/>
              </a:xfrm>
              <a:custGeom>
                <a:avLst/>
                <a:gdLst>
                  <a:gd name="T0" fmla="*/ 171 w 187"/>
                  <a:gd name="T1" fmla="*/ 8 h 16"/>
                  <a:gd name="T2" fmla="*/ 179 w 187"/>
                  <a:gd name="T3" fmla="*/ 0 h 16"/>
                  <a:gd name="T4" fmla="*/ 0 w 187"/>
                  <a:gd name="T5" fmla="*/ 0 h 16"/>
                  <a:gd name="T6" fmla="*/ 0 w 187"/>
                  <a:gd name="T7" fmla="*/ 16 h 16"/>
                  <a:gd name="T8" fmla="*/ 179 w 187"/>
                  <a:gd name="T9" fmla="*/ 16 h 16"/>
                  <a:gd name="T10" fmla="*/ 187 w 187"/>
                  <a:gd name="T11" fmla="*/ 8 h 16"/>
                  <a:gd name="T12" fmla="*/ 179 w 187"/>
                  <a:gd name="T13" fmla="*/ 16 h 16"/>
                  <a:gd name="T14" fmla="*/ 187 w 187"/>
                  <a:gd name="T15" fmla="*/ 16 h 16"/>
                  <a:gd name="T16" fmla="*/ 187 w 187"/>
                  <a:gd name="T17" fmla="*/ 8 h 16"/>
                  <a:gd name="T18" fmla="*/ 171 w 187"/>
                  <a:gd name="T19" fmla="*/ 8 h 1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87" h="16">
                    <a:moveTo>
                      <a:pt x="171" y="8"/>
                    </a:moveTo>
                    <a:lnTo>
                      <a:pt x="179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9" y="16"/>
                    </a:lnTo>
                    <a:lnTo>
                      <a:pt x="187" y="8"/>
                    </a:lnTo>
                    <a:lnTo>
                      <a:pt x="179" y="16"/>
                    </a:lnTo>
                    <a:lnTo>
                      <a:pt x="187" y="16"/>
                    </a:lnTo>
                    <a:lnTo>
                      <a:pt x="187" y="8"/>
                    </a:lnTo>
                    <a:lnTo>
                      <a:pt x="171" y="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44" name="Freeform 423"/>
              <p:cNvSpPr>
                <a:spLocks/>
              </p:cNvSpPr>
              <p:nvPr/>
            </p:nvSpPr>
            <p:spPr bwMode="auto">
              <a:xfrm>
                <a:off x="4566" y="2914"/>
                <a:ext cx="176" cy="16"/>
              </a:xfrm>
              <a:custGeom>
                <a:avLst/>
                <a:gdLst>
                  <a:gd name="T0" fmla="*/ 176 w 176"/>
                  <a:gd name="T1" fmla="*/ 8 h 16"/>
                  <a:gd name="T2" fmla="*/ 176 w 176"/>
                  <a:gd name="T3" fmla="*/ 0 h 16"/>
                  <a:gd name="T4" fmla="*/ 0 w 176"/>
                  <a:gd name="T5" fmla="*/ 0 h 16"/>
                  <a:gd name="T6" fmla="*/ 0 w 176"/>
                  <a:gd name="T7" fmla="*/ 16 h 16"/>
                  <a:gd name="T8" fmla="*/ 176 w 176"/>
                  <a:gd name="T9" fmla="*/ 16 h 16"/>
                  <a:gd name="T10" fmla="*/ 176 w 176"/>
                  <a:gd name="T11" fmla="*/ 8 h 1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76" h="16">
                    <a:moveTo>
                      <a:pt x="176" y="8"/>
                    </a:moveTo>
                    <a:lnTo>
                      <a:pt x="176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6" y="16"/>
                    </a:lnTo>
                    <a:lnTo>
                      <a:pt x="176" y="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45" name="Freeform 424"/>
              <p:cNvSpPr>
                <a:spLocks/>
              </p:cNvSpPr>
              <p:nvPr/>
            </p:nvSpPr>
            <p:spPr bwMode="auto">
              <a:xfrm>
                <a:off x="4566" y="3026"/>
                <a:ext cx="176" cy="16"/>
              </a:xfrm>
              <a:custGeom>
                <a:avLst/>
                <a:gdLst>
                  <a:gd name="T0" fmla="*/ 176 w 176"/>
                  <a:gd name="T1" fmla="*/ 8 h 16"/>
                  <a:gd name="T2" fmla="*/ 176 w 176"/>
                  <a:gd name="T3" fmla="*/ 0 h 16"/>
                  <a:gd name="T4" fmla="*/ 0 w 176"/>
                  <a:gd name="T5" fmla="*/ 0 h 16"/>
                  <a:gd name="T6" fmla="*/ 0 w 176"/>
                  <a:gd name="T7" fmla="*/ 16 h 16"/>
                  <a:gd name="T8" fmla="*/ 176 w 176"/>
                  <a:gd name="T9" fmla="*/ 16 h 16"/>
                  <a:gd name="T10" fmla="*/ 176 w 176"/>
                  <a:gd name="T11" fmla="*/ 8 h 1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76" h="16">
                    <a:moveTo>
                      <a:pt x="176" y="8"/>
                    </a:moveTo>
                    <a:lnTo>
                      <a:pt x="176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6" y="16"/>
                    </a:lnTo>
                    <a:lnTo>
                      <a:pt x="176" y="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46" name="Freeform 425"/>
              <p:cNvSpPr>
                <a:spLocks/>
              </p:cNvSpPr>
              <p:nvPr/>
            </p:nvSpPr>
            <p:spPr bwMode="auto">
              <a:xfrm>
                <a:off x="4644" y="2835"/>
                <a:ext cx="15" cy="302"/>
              </a:xfrm>
              <a:custGeom>
                <a:avLst/>
                <a:gdLst>
                  <a:gd name="T0" fmla="*/ 7 w 15"/>
                  <a:gd name="T1" fmla="*/ 302 h 302"/>
                  <a:gd name="T2" fmla="*/ 15 w 15"/>
                  <a:gd name="T3" fmla="*/ 302 h 302"/>
                  <a:gd name="T4" fmla="*/ 15 w 15"/>
                  <a:gd name="T5" fmla="*/ 0 h 302"/>
                  <a:gd name="T6" fmla="*/ 0 w 15"/>
                  <a:gd name="T7" fmla="*/ 0 h 302"/>
                  <a:gd name="T8" fmla="*/ 0 w 15"/>
                  <a:gd name="T9" fmla="*/ 302 h 302"/>
                  <a:gd name="T10" fmla="*/ 7 w 15"/>
                  <a:gd name="T11" fmla="*/ 302 h 30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5" h="302">
                    <a:moveTo>
                      <a:pt x="7" y="302"/>
                    </a:moveTo>
                    <a:lnTo>
                      <a:pt x="15" y="302"/>
                    </a:lnTo>
                    <a:lnTo>
                      <a:pt x="15" y="0"/>
                    </a:lnTo>
                    <a:lnTo>
                      <a:pt x="0" y="0"/>
                    </a:lnTo>
                    <a:lnTo>
                      <a:pt x="0" y="302"/>
                    </a:lnTo>
                    <a:lnTo>
                      <a:pt x="7" y="30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47" name="Freeform 426"/>
              <p:cNvSpPr>
                <a:spLocks/>
              </p:cNvSpPr>
              <p:nvPr/>
            </p:nvSpPr>
            <p:spPr bwMode="auto">
              <a:xfrm>
                <a:off x="5239" y="2822"/>
                <a:ext cx="16" cy="320"/>
              </a:xfrm>
              <a:custGeom>
                <a:avLst/>
                <a:gdLst>
                  <a:gd name="T0" fmla="*/ 8 w 16"/>
                  <a:gd name="T1" fmla="*/ 16 h 320"/>
                  <a:gd name="T2" fmla="*/ 0 w 16"/>
                  <a:gd name="T3" fmla="*/ 8 h 320"/>
                  <a:gd name="T4" fmla="*/ 0 w 16"/>
                  <a:gd name="T5" fmla="*/ 320 h 320"/>
                  <a:gd name="T6" fmla="*/ 16 w 16"/>
                  <a:gd name="T7" fmla="*/ 320 h 320"/>
                  <a:gd name="T8" fmla="*/ 16 w 16"/>
                  <a:gd name="T9" fmla="*/ 8 h 320"/>
                  <a:gd name="T10" fmla="*/ 8 w 16"/>
                  <a:gd name="T11" fmla="*/ 0 h 320"/>
                  <a:gd name="T12" fmla="*/ 16 w 16"/>
                  <a:gd name="T13" fmla="*/ 8 h 320"/>
                  <a:gd name="T14" fmla="*/ 16 w 16"/>
                  <a:gd name="T15" fmla="*/ 0 h 320"/>
                  <a:gd name="T16" fmla="*/ 8 w 16"/>
                  <a:gd name="T17" fmla="*/ 0 h 320"/>
                  <a:gd name="T18" fmla="*/ 8 w 16"/>
                  <a:gd name="T19" fmla="*/ 16 h 32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6" h="320">
                    <a:moveTo>
                      <a:pt x="8" y="16"/>
                    </a:moveTo>
                    <a:lnTo>
                      <a:pt x="0" y="8"/>
                    </a:lnTo>
                    <a:lnTo>
                      <a:pt x="0" y="320"/>
                    </a:lnTo>
                    <a:lnTo>
                      <a:pt x="16" y="320"/>
                    </a:lnTo>
                    <a:lnTo>
                      <a:pt x="16" y="8"/>
                    </a:lnTo>
                    <a:lnTo>
                      <a:pt x="8" y="0"/>
                    </a:lnTo>
                    <a:lnTo>
                      <a:pt x="16" y="8"/>
                    </a:lnTo>
                    <a:lnTo>
                      <a:pt x="16" y="0"/>
                    </a:lnTo>
                    <a:lnTo>
                      <a:pt x="8" y="0"/>
                    </a:lnTo>
                    <a:lnTo>
                      <a:pt x="8" y="1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48" name="Freeform 427"/>
              <p:cNvSpPr>
                <a:spLocks/>
              </p:cNvSpPr>
              <p:nvPr/>
            </p:nvSpPr>
            <p:spPr bwMode="auto">
              <a:xfrm>
                <a:off x="5060" y="2822"/>
                <a:ext cx="187" cy="16"/>
              </a:xfrm>
              <a:custGeom>
                <a:avLst/>
                <a:gdLst>
                  <a:gd name="T0" fmla="*/ 16 w 187"/>
                  <a:gd name="T1" fmla="*/ 8 h 16"/>
                  <a:gd name="T2" fmla="*/ 8 w 187"/>
                  <a:gd name="T3" fmla="*/ 16 h 16"/>
                  <a:gd name="T4" fmla="*/ 187 w 187"/>
                  <a:gd name="T5" fmla="*/ 16 h 16"/>
                  <a:gd name="T6" fmla="*/ 187 w 187"/>
                  <a:gd name="T7" fmla="*/ 0 h 16"/>
                  <a:gd name="T8" fmla="*/ 8 w 187"/>
                  <a:gd name="T9" fmla="*/ 0 h 16"/>
                  <a:gd name="T10" fmla="*/ 0 w 187"/>
                  <a:gd name="T11" fmla="*/ 8 h 16"/>
                  <a:gd name="T12" fmla="*/ 8 w 187"/>
                  <a:gd name="T13" fmla="*/ 0 h 16"/>
                  <a:gd name="T14" fmla="*/ 0 w 187"/>
                  <a:gd name="T15" fmla="*/ 0 h 16"/>
                  <a:gd name="T16" fmla="*/ 0 w 187"/>
                  <a:gd name="T17" fmla="*/ 8 h 16"/>
                  <a:gd name="T18" fmla="*/ 16 w 187"/>
                  <a:gd name="T19" fmla="*/ 8 h 1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87" h="16">
                    <a:moveTo>
                      <a:pt x="16" y="8"/>
                    </a:moveTo>
                    <a:lnTo>
                      <a:pt x="8" y="16"/>
                    </a:lnTo>
                    <a:lnTo>
                      <a:pt x="187" y="16"/>
                    </a:lnTo>
                    <a:lnTo>
                      <a:pt x="187" y="0"/>
                    </a:lnTo>
                    <a:lnTo>
                      <a:pt x="8" y="0"/>
                    </a:lnTo>
                    <a:lnTo>
                      <a:pt x="0" y="8"/>
                    </a:lnTo>
                    <a:lnTo>
                      <a:pt x="8" y="0"/>
                    </a:lnTo>
                    <a:lnTo>
                      <a:pt x="0" y="0"/>
                    </a:lnTo>
                    <a:lnTo>
                      <a:pt x="0" y="8"/>
                    </a:lnTo>
                    <a:lnTo>
                      <a:pt x="16" y="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49" name="Freeform 428"/>
              <p:cNvSpPr>
                <a:spLocks/>
              </p:cNvSpPr>
              <p:nvPr/>
            </p:nvSpPr>
            <p:spPr bwMode="auto">
              <a:xfrm>
                <a:off x="5060" y="2830"/>
                <a:ext cx="16" cy="320"/>
              </a:xfrm>
              <a:custGeom>
                <a:avLst/>
                <a:gdLst>
                  <a:gd name="T0" fmla="*/ 8 w 16"/>
                  <a:gd name="T1" fmla="*/ 304 h 320"/>
                  <a:gd name="T2" fmla="*/ 16 w 16"/>
                  <a:gd name="T3" fmla="*/ 312 h 320"/>
                  <a:gd name="T4" fmla="*/ 16 w 16"/>
                  <a:gd name="T5" fmla="*/ 0 h 320"/>
                  <a:gd name="T6" fmla="*/ 0 w 16"/>
                  <a:gd name="T7" fmla="*/ 0 h 320"/>
                  <a:gd name="T8" fmla="*/ 0 w 16"/>
                  <a:gd name="T9" fmla="*/ 312 h 320"/>
                  <a:gd name="T10" fmla="*/ 8 w 16"/>
                  <a:gd name="T11" fmla="*/ 320 h 320"/>
                  <a:gd name="T12" fmla="*/ 0 w 16"/>
                  <a:gd name="T13" fmla="*/ 312 h 320"/>
                  <a:gd name="T14" fmla="*/ 0 w 16"/>
                  <a:gd name="T15" fmla="*/ 320 h 320"/>
                  <a:gd name="T16" fmla="*/ 8 w 16"/>
                  <a:gd name="T17" fmla="*/ 320 h 320"/>
                  <a:gd name="T18" fmla="*/ 8 w 16"/>
                  <a:gd name="T19" fmla="*/ 304 h 32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6" h="320">
                    <a:moveTo>
                      <a:pt x="8" y="304"/>
                    </a:moveTo>
                    <a:lnTo>
                      <a:pt x="16" y="312"/>
                    </a:lnTo>
                    <a:lnTo>
                      <a:pt x="16" y="0"/>
                    </a:lnTo>
                    <a:lnTo>
                      <a:pt x="0" y="0"/>
                    </a:lnTo>
                    <a:lnTo>
                      <a:pt x="0" y="312"/>
                    </a:lnTo>
                    <a:lnTo>
                      <a:pt x="8" y="320"/>
                    </a:lnTo>
                    <a:lnTo>
                      <a:pt x="0" y="312"/>
                    </a:lnTo>
                    <a:lnTo>
                      <a:pt x="0" y="320"/>
                    </a:lnTo>
                    <a:lnTo>
                      <a:pt x="8" y="320"/>
                    </a:lnTo>
                    <a:lnTo>
                      <a:pt x="8" y="30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50" name="Freeform 429"/>
              <p:cNvSpPr>
                <a:spLocks/>
              </p:cNvSpPr>
              <p:nvPr/>
            </p:nvSpPr>
            <p:spPr bwMode="auto">
              <a:xfrm>
                <a:off x="5068" y="3134"/>
                <a:ext cx="187" cy="16"/>
              </a:xfrm>
              <a:custGeom>
                <a:avLst/>
                <a:gdLst>
                  <a:gd name="T0" fmla="*/ 171 w 187"/>
                  <a:gd name="T1" fmla="*/ 8 h 16"/>
                  <a:gd name="T2" fmla="*/ 179 w 187"/>
                  <a:gd name="T3" fmla="*/ 0 h 16"/>
                  <a:gd name="T4" fmla="*/ 0 w 187"/>
                  <a:gd name="T5" fmla="*/ 0 h 16"/>
                  <a:gd name="T6" fmla="*/ 0 w 187"/>
                  <a:gd name="T7" fmla="*/ 16 h 16"/>
                  <a:gd name="T8" fmla="*/ 179 w 187"/>
                  <a:gd name="T9" fmla="*/ 16 h 16"/>
                  <a:gd name="T10" fmla="*/ 187 w 187"/>
                  <a:gd name="T11" fmla="*/ 8 h 16"/>
                  <a:gd name="T12" fmla="*/ 179 w 187"/>
                  <a:gd name="T13" fmla="*/ 16 h 16"/>
                  <a:gd name="T14" fmla="*/ 187 w 187"/>
                  <a:gd name="T15" fmla="*/ 16 h 16"/>
                  <a:gd name="T16" fmla="*/ 187 w 187"/>
                  <a:gd name="T17" fmla="*/ 8 h 16"/>
                  <a:gd name="T18" fmla="*/ 171 w 187"/>
                  <a:gd name="T19" fmla="*/ 8 h 1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87" h="16">
                    <a:moveTo>
                      <a:pt x="171" y="8"/>
                    </a:moveTo>
                    <a:lnTo>
                      <a:pt x="179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9" y="16"/>
                    </a:lnTo>
                    <a:lnTo>
                      <a:pt x="187" y="8"/>
                    </a:lnTo>
                    <a:lnTo>
                      <a:pt x="179" y="16"/>
                    </a:lnTo>
                    <a:lnTo>
                      <a:pt x="187" y="16"/>
                    </a:lnTo>
                    <a:lnTo>
                      <a:pt x="187" y="8"/>
                    </a:lnTo>
                    <a:lnTo>
                      <a:pt x="171" y="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51" name="Freeform 430"/>
              <p:cNvSpPr>
                <a:spLocks/>
              </p:cNvSpPr>
              <p:nvPr/>
            </p:nvSpPr>
            <p:spPr bwMode="auto">
              <a:xfrm>
                <a:off x="5069" y="2914"/>
                <a:ext cx="175" cy="16"/>
              </a:xfrm>
              <a:custGeom>
                <a:avLst/>
                <a:gdLst>
                  <a:gd name="T0" fmla="*/ 175 w 175"/>
                  <a:gd name="T1" fmla="*/ 8 h 16"/>
                  <a:gd name="T2" fmla="*/ 175 w 175"/>
                  <a:gd name="T3" fmla="*/ 0 h 16"/>
                  <a:gd name="T4" fmla="*/ 0 w 175"/>
                  <a:gd name="T5" fmla="*/ 0 h 16"/>
                  <a:gd name="T6" fmla="*/ 0 w 175"/>
                  <a:gd name="T7" fmla="*/ 16 h 16"/>
                  <a:gd name="T8" fmla="*/ 175 w 175"/>
                  <a:gd name="T9" fmla="*/ 16 h 16"/>
                  <a:gd name="T10" fmla="*/ 175 w 175"/>
                  <a:gd name="T11" fmla="*/ 8 h 1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75" h="16">
                    <a:moveTo>
                      <a:pt x="175" y="8"/>
                    </a:moveTo>
                    <a:lnTo>
                      <a:pt x="175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5" y="16"/>
                    </a:lnTo>
                    <a:lnTo>
                      <a:pt x="175" y="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52" name="Freeform 431"/>
              <p:cNvSpPr>
                <a:spLocks/>
              </p:cNvSpPr>
              <p:nvPr/>
            </p:nvSpPr>
            <p:spPr bwMode="auto">
              <a:xfrm>
                <a:off x="5069" y="3026"/>
                <a:ext cx="175" cy="16"/>
              </a:xfrm>
              <a:custGeom>
                <a:avLst/>
                <a:gdLst>
                  <a:gd name="T0" fmla="*/ 175 w 175"/>
                  <a:gd name="T1" fmla="*/ 8 h 16"/>
                  <a:gd name="T2" fmla="*/ 175 w 175"/>
                  <a:gd name="T3" fmla="*/ 0 h 16"/>
                  <a:gd name="T4" fmla="*/ 0 w 175"/>
                  <a:gd name="T5" fmla="*/ 0 h 16"/>
                  <a:gd name="T6" fmla="*/ 0 w 175"/>
                  <a:gd name="T7" fmla="*/ 16 h 16"/>
                  <a:gd name="T8" fmla="*/ 175 w 175"/>
                  <a:gd name="T9" fmla="*/ 16 h 16"/>
                  <a:gd name="T10" fmla="*/ 175 w 175"/>
                  <a:gd name="T11" fmla="*/ 8 h 1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75" h="16">
                    <a:moveTo>
                      <a:pt x="175" y="8"/>
                    </a:moveTo>
                    <a:lnTo>
                      <a:pt x="175" y="0"/>
                    </a:lnTo>
                    <a:lnTo>
                      <a:pt x="0" y="0"/>
                    </a:lnTo>
                    <a:lnTo>
                      <a:pt x="0" y="16"/>
                    </a:lnTo>
                    <a:lnTo>
                      <a:pt x="175" y="16"/>
                    </a:lnTo>
                    <a:lnTo>
                      <a:pt x="175" y="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53" name="Freeform 432"/>
              <p:cNvSpPr>
                <a:spLocks/>
              </p:cNvSpPr>
              <p:nvPr/>
            </p:nvSpPr>
            <p:spPr bwMode="auto">
              <a:xfrm>
                <a:off x="5147" y="2835"/>
                <a:ext cx="16" cy="302"/>
              </a:xfrm>
              <a:custGeom>
                <a:avLst/>
                <a:gdLst>
                  <a:gd name="T0" fmla="*/ 8 w 16"/>
                  <a:gd name="T1" fmla="*/ 302 h 302"/>
                  <a:gd name="T2" fmla="*/ 16 w 16"/>
                  <a:gd name="T3" fmla="*/ 302 h 302"/>
                  <a:gd name="T4" fmla="*/ 16 w 16"/>
                  <a:gd name="T5" fmla="*/ 0 h 302"/>
                  <a:gd name="T6" fmla="*/ 0 w 16"/>
                  <a:gd name="T7" fmla="*/ 0 h 302"/>
                  <a:gd name="T8" fmla="*/ 0 w 16"/>
                  <a:gd name="T9" fmla="*/ 302 h 302"/>
                  <a:gd name="T10" fmla="*/ 8 w 16"/>
                  <a:gd name="T11" fmla="*/ 302 h 30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6" h="302">
                    <a:moveTo>
                      <a:pt x="8" y="302"/>
                    </a:moveTo>
                    <a:lnTo>
                      <a:pt x="16" y="302"/>
                    </a:lnTo>
                    <a:lnTo>
                      <a:pt x="16" y="0"/>
                    </a:lnTo>
                    <a:lnTo>
                      <a:pt x="0" y="0"/>
                    </a:lnTo>
                    <a:lnTo>
                      <a:pt x="0" y="302"/>
                    </a:lnTo>
                    <a:lnTo>
                      <a:pt x="8" y="30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54" name="Freeform 433"/>
              <p:cNvSpPr>
                <a:spLocks/>
              </p:cNvSpPr>
              <p:nvPr/>
            </p:nvSpPr>
            <p:spPr bwMode="auto">
              <a:xfrm>
                <a:off x="4849" y="2236"/>
                <a:ext cx="103" cy="112"/>
              </a:xfrm>
              <a:custGeom>
                <a:avLst/>
                <a:gdLst>
                  <a:gd name="T0" fmla="*/ 59 w 103"/>
                  <a:gd name="T1" fmla="*/ 112 h 112"/>
                  <a:gd name="T2" fmla="*/ 76 w 103"/>
                  <a:gd name="T3" fmla="*/ 112 h 112"/>
                  <a:gd name="T4" fmla="*/ 89 w 103"/>
                  <a:gd name="T5" fmla="*/ 109 h 112"/>
                  <a:gd name="T6" fmla="*/ 99 w 103"/>
                  <a:gd name="T7" fmla="*/ 107 h 112"/>
                  <a:gd name="T8" fmla="*/ 102 w 103"/>
                  <a:gd name="T9" fmla="*/ 104 h 112"/>
                  <a:gd name="T10" fmla="*/ 103 w 103"/>
                  <a:gd name="T11" fmla="*/ 103 h 112"/>
                  <a:gd name="T12" fmla="*/ 103 w 103"/>
                  <a:gd name="T13" fmla="*/ 98 h 112"/>
                  <a:gd name="T14" fmla="*/ 100 w 103"/>
                  <a:gd name="T15" fmla="*/ 88 h 112"/>
                  <a:gd name="T16" fmla="*/ 97 w 103"/>
                  <a:gd name="T17" fmla="*/ 79 h 112"/>
                  <a:gd name="T18" fmla="*/ 95 w 103"/>
                  <a:gd name="T19" fmla="*/ 73 h 112"/>
                  <a:gd name="T20" fmla="*/ 95 w 103"/>
                  <a:gd name="T21" fmla="*/ 68 h 112"/>
                  <a:gd name="T22" fmla="*/ 94 w 103"/>
                  <a:gd name="T23" fmla="*/ 66 h 112"/>
                  <a:gd name="T24" fmla="*/ 92 w 103"/>
                  <a:gd name="T25" fmla="*/ 60 h 112"/>
                  <a:gd name="T26" fmla="*/ 91 w 103"/>
                  <a:gd name="T27" fmla="*/ 50 h 112"/>
                  <a:gd name="T28" fmla="*/ 91 w 103"/>
                  <a:gd name="T29" fmla="*/ 42 h 112"/>
                  <a:gd name="T30" fmla="*/ 91 w 103"/>
                  <a:gd name="T31" fmla="*/ 41 h 112"/>
                  <a:gd name="T32" fmla="*/ 89 w 103"/>
                  <a:gd name="T33" fmla="*/ 33 h 112"/>
                  <a:gd name="T34" fmla="*/ 89 w 103"/>
                  <a:gd name="T35" fmla="*/ 22 h 112"/>
                  <a:gd name="T36" fmla="*/ 87 w 103"/>
                  <a:gd name="T37" fmla="*/ 9 h 112"/>
                  <a:gd name="T38" fmla="*/ 75 w 103"/>
                  <a:gd name="T39" fmla="*/ 1 h 112"/>
                  <a:gd name="T40" fmla="*/ 59 w 103"/>
                  <a:gd name="T41" fmla="*/ 0 h 112"/>
                  <a:gd name="T42" fmla="*/ 45 w 103"/>
                  <a:gd name="T43" fmla="*/ 3 h 112"/>
                  <a:gd name="T44" fmla="*/ 38 w 103"/>
                  <a:gd name="T45" fmla="*/ 14 h 112"/>
                  <a:gd name="T46" fmla="*/ 34 w 103"/>
                  <a:gd name="T47" fmla="*/ 25 h 112"/>
                  <a:gd name="T48" fmla="*/ 30 w 103"/>
                  <a:gd name="T49" fmla="*/ 31 h 112"/>
                  <a:gd name="T50" fmla="*/ 30 w 103"/>
                  <a:gd name="T51" fmla="*/ 33 h 112"/>
                  <a:gd name="T52" fmla="*/ 27 w 103"/>
                  <a:gd name="T53" fmla="*/ 39 h 112"/>
                  <a:gd name="T54" fmla="*/ 23 w 103"/>
                  <a:gd name="T55" fmla="*/ 49 h 112"/>
                  <a:gd name="T56" fmla="*/ 19 w 103"/>
                  <a:gd name="T57" fmla="*/ 54 h 112"/>
                  <a:gd name="T58" fmla="*/ 19 w 103"/>
                  <a:gd name="T59" fmla="*/ 55 h 112"/>
                  <a:gd name="T60" fmla="*/ 16 w 103"/>
                  <a:gd name="T61" fmla="*/ 58 h 112"/>
                  <a:gd name="T62" fmla="*/ 11 w 103"/>
                  <a:gd name="T63" fmla="*/ 63 h 112"/>
                  <a:gd name="T64" fmla="*/ 5 w 103"/>
                  <a:gd name="T65" fmla="*/ 73 h 112"/>
                  <a:gd name="T66" fmla="*/ 0 w 103"/>
                  <a:gd name="T67" fmla="*/ 82 h 112"/>
                  <a:gd name="T68" fmla="*/ 0 w 103"/>
                  <a:gd name="T69" fmla="*/ 87 h 112"/>
                  <a:gd name="T70" fmla="*/ 0 w 103"/>
                  <a:gd name="T71" fmla="*/ 88 h 112"/>
                  <a:gd name="T72" fmla="*/ 7 w 103"/>
                  <a:gd name="T73" fmla="*/ 93 h 112"/>
                  <a:gd name="T74" fmla="*/ 29 w 103"/>
                  <a:gd name="T75" fmla="*/ 106 h 112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0" t="0" r="r" b="b"/>
                <a:pathLst>
                  <a:path w="103" h="112">
                    <a:moveTo>
                      <a:pt x="48" y="110"/>
                    </a:moveTo>
                    <a:lnTo>
                      <a:pt x="59" y="112"/>
                    </a:lnTo>
                    <a:lnTo>
                      <a:pt x="68" y="112"/>
                    </a:lnTo>
                    <a:lnTo>
                      <a:pt x="76" y="112"/>
                    </a:lnTo>
                    <a:lnTo>
                      <a:pt x="84" y="110"/>
                    </a:lnTo>
                    <a:lnTo>
                      <a:pt x="89" y="109"/>
                    </a:lnTo>
                    <a:lnTo>
                      <a:pt x="94" y="107"/>
                    </a:lnTo>
                    <a:lnTo>
                      <a:pt x="99" y="107"/>
                    </a:lnTo>
                    <a:lnTo>
                      <a:pt x="100" y="106"/>
                    </a:lnTo>
                    <a:lnTo>
                      <a:pt x="102" y="104"/>
                    </a:lnTo>
                    <a:lnTo>
                      <a:pt x="102" y="103"/>
                    </a:lnTo>
                    <a:lnTo>
                      <a:pt x="103" y="103"/>
                    </a:lnTo>
                    <a:lnTo>
                      <a:pt x="103" y="101"/>
                    </a:lnTo>
                    <a:lnTo>
                      <a:pt x="103" y="98"/>
                    </a:lnTo>
                    <a:lnTo>
                      <a:pt x="103" y="93"/>
                    </a:lnTo>
                    <a:lnTo>
                      <a:pt x="100" y="88"/>
                    </a:lnTo>
                    <a:lnTo>
                      <a:pt x="99" y="82"/>
                    </a:lnTo>
                    <a:lnTo>
                      <a:pt x="97" y="79"/>
                    </a:lnTo>
                    <a:lnTo>
                      <a:pt x="97" y="76"/>
                    </a:lnTo>
                    <a:lnTo>
                      <a:pt x="95" y="73"/>
                    </a:lnTo>
                    <a:lnTo>
                      <a:pt x="95" y="69"/>
                    </a:lnTo>
                    <a:lnTo>
                      <a:pt x="95" y="68"/>
                    </a:lnTo>
                    <a:lnTo>
                      <a:pt x="94" y="66"/>
                    </a:lnTo>
                    <a:lnTo>
                      <a:pt x="92" y="60"/>
                    </a:lnTo>
                    <a:lnTo>
                      <a:pt x="92" y="55"/>
                    </a:lnTo>
                    <a:lnTo>
                      <a:pt x="91" y="50"/>
                    </a:lnTo>
                    <a:lnTo>
                      <a:pt x="91" y="44"/>
                    </a:lnTo>
                    <a:lnTo>
                      <a:pt x="91" y="42"/>
                    </a:lnTo>
                    <a:lnTo>
                      <a:pt x="91" y="41"/>
                    </a:lnTo>
                    <a:lnTo>
                      <a:pt x="89" y="33"/>
                    </a:lnTo>
                    <a:lnTo>
                      <a:pt x="89" y="27"/>
                    </a:lnTo>
                    <a:lnTo>
                      <a:pt x="89" y="22"/>
                    </a:lnTo>
                    <a:lnTo>
                      <a:pt x="89" y="17"/>
                    </a:lnTo>
                    <a:lnTo>
                      <a:pt x="87" y="9"/>
                    </a:lnTo>
                    <a:lnTo>
                      <a:pt x="83" y="5"/>
                    </a:lnTo>
                    <a:lnTo>
                      <a:pt x="75" y="1"/>
                    </a:lnTo>
                    <a:lnTo>
                      <a:pt x="67" y="0"/>
                    </a:lnTo>
                    <a:lnTo>
                      <a:pt x="59" y="0"/>
                    </a:lnTo>
                    <a:lnTo>
                      <a:pt x="51" y="0"/>
                    </a:lnTo>
                    <a:lnTo>
                      <a:pt x="45" y="3"/>
                    </a:lnTo>
                    <a:lnTo>
                      <a:pt x="40" y="9"/>
                    </a:lnTo>
                    <a:lnTo>
                      <a:pt x="38" y="14"/>
                    </a:lnTo>
                    <a:lnTo>
                      <a:pt x="37" y="19"/>
                    </a:lnTo>
                    <a:lnTo>
                      <a:pt x="34" y="25"/>
                    </a:lnTo>
                    <a:lnTo>
                      <a:pt x="30" y="31"/>
                    </a:lnTo>
                    <a:lnTo>
                      <a:pt x="30" y="33"/>
                    </a:lnTo>
                    <a:lnTo>
                      <a:pt x="30" y="35"/>
                    </a:lnTo>
                    <a:lnTo>
                      <a:pt x="27" y="39"/>
                    </a:lnTo>
                    <a:lnTo>
                      <a:pt x="26" y="44"/>
                    </a:lnTo>
                    <a:lnTo>
                      <a:pt x="23" y="49"/>
                    </a:lnTo>
                    <a:lnTo>
                      <a:pt x="19" y="54"/>
                    </a:lnTo>
                    <a:lnTo>
                      <a:pt x="19" y="55"/>
                    </a:lnTo>
                    <a:lnTo>
                      <a:pt x="18" y="55"/>
                    </a:lnTo>
                    <a:lnTo>
                      <a:pt x="16" y="58"/>
                    </a:lnTo>
                    <a:lnTo>
                      <a:pt x="15" y="61"/>
                    </a:lnTo>
                    <a:lnTo>
                      <a:pt x="11" y="63"/>
                    </a:lnTo>
                    <a:lnTo>
                      <a:pt x="10" y="66"/>
                    </a:lnTo>
                    <a:lnTo>
                      <a:pt x="5" y="73"/>
                    </a:lnTo>
                    <a:lnTo>
                      <a:pt x="2" y="77"/>
                    </a:lnTo>
                    <a:lnTo>
                      <a:pt x="0" y="82"/>
                    </a:lnTo>
                    <a:lnTo>
                      <a:pt x="0" y="85"/>
                    </a:lnTo>
                    <a:lnTo>
                      <a:pt x="0" y="87"/>
                    </a:lnTo>
                    <a:lnTo>
                      <a:pt x="0" y="88"/>
                    </a:lnTo>
                    <a:lnTo>
                      <a:pt x="2" y="88"/>
                    </a:lnTo>
                    <a:lnTo>
                      <a:pt x="7" y="93"/>
                    </a:lnTo>
                    <a:lnTo>
                      <a:pt x="15" y="99"/>
                    </a:lnTo>
                    <a:lnTo>
                      <a:pt x="29" y="106"/>
                    </a:lnTo>
                    <a:lnTo>
                      <a:pt x="48" y="1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55" name="Freeform 434"/>
              <p:cNvSpPr>
                <a:spLocks/>
              </p:cNvSpPr>
              <p:nvPr/>
            </p:nvSpPr>
            <p:spPr bwMode="auto">
              <a:xfrm>
                <a:off x="4849" y="2315"/>
                <a:ext cx="103" cy="28"/>
              </a:xfrm>
              <a:custGeom>
                <a:avLst/>
                <a:gdLst>
                  <a:gd name="T0" fmla="*/ 40 w 103"/>
                  <a:gd name="T1" fmla="*/ 3 h 28"/>
                  <a:gd name="T2" fmla="*/ 49 w 103"/>
                  <a:gd name="T3" fmla="*/ 5 h 28"/>
                  <a:gd name="T4" fmla="*/ 59 w 103"/>
                  <a:gd name="T5" fmla="*/ 6 h 28"/>
                  <a:gd name="T6" fmla="*/ 67 w 103"/>
                  <a:gd name="T7" fmla="*/ 8 h 28"/>
                  <a:gd name="T8" fmla="*/ 75 w 103"/>
                  <a:gd name="T9" fmla="*/ 11 h 28"/>
                  <a:gd name="T10" fmla="*/ 83 w 103"/>
                  <a:gd name="T11" fmla="*/ 14 h 28"/>
                  <a:gd name="T12" fmla="*/ 89 w 103"/>
                  <a:gd name="T13" fmla="*/ 17 h 28"/>
                  <a:gd name="T14" fmla="*/ 95 w 103"/>
                  <a:gd name="T15" fmla="*/ 22 h 28"/>
                  <a:gd name="T16" fmla="*/ 100 w 103"/>
                  <a:gd name="T17" fmla="*/ 27 h 28"/>
                  <a:gd name="T18" fmla="*/ 102 w 103"/>
                  <a:gd name="T19" fmla="*/ 25 h 28"/>
                  <a:gd name="T20" fmla="*/ 102 w 103"/>
                  <a:gd name="T21" fmla="*/ 24 h 28"/>
                  <a:gd name="T22" fmla="*/ 103 w 103"/>
                  <a:gd name="T23" fmla="*/ 24 h 28"/>
                  <a:gd name="T24" fmla="*/ 103 w 103"/>
                  <a:gd name="T25" fmla="*/ 22 h 28"/>
                  <a:gd name="T26" fmla="*/ 94 w 103"/>
                  <a:gd name="T27" fmla="*/ 14 h 28"/>
                  <a:gd name="T28" fmla="*/ 81 w 103"/>
                  <a:gd name="T29" fmla="*/ 9 h 28"/>
                  <a:gd name="T30" fmla="*/ 68 w 103"/>
                  <a:gd name="T31" fmla="*/ 5 h 28"/>
                  <a:gd name="T32" fmla="*/ 53 w 103"/>
                  <a:gd name="T33" fmla="*/ 1 h 28"/>
                  <a:gd name="T34" fmla="*/ 38 w 103"/>
                  <a:gd name="T35" fmla="*/ 0 h 28"/>
                  <a:gd name="T36" fmla="*/ 24 w 103"/>
                  <a:gd name="T37" fmla="*/ 0 h 28"/>
                  <a:gd name="T38" fmla="*/ 11 w 103"/>
                  <a:gd name="T39" fmla="*/ 1 h 28"/>
                  <a:gd name="T40" fmla="*/ 0 w 103"/>
                  <a:gd name="T41" fmla="*/ 6 h 28"/>
                  <a:gd name="T42" fmla="*/ 0 w 103"/>
                  <a:gd name="T43" fmla="*/ 8 h 28"/>
                  <a:gd name="T44" fmla="*/ 0 w 103"/>
                  <a:gd name="T45" fmla="*/ 8 h 28"/>
                  <a:gd name="T46" fmla="*/ 0 w 103"/>
                  <a:gd name="T47" fmla="*/ 9 h 28"/>
                  <a:gd name="T48" fmla="*/ 2 w 103"/>
                  <a:gd name="T49" fmla="*/ 9 h 28"/>
                  <a:gd name="T50" fmla="*/ 10 w 103"/>
                  <a:gd name="T51" fmla="*/ 6 h 28"/>
                  <a:gd name="T52" fmla="*/ 18 w 103"/>
                  <a:gd name="T53" fmla="*/ 5 h 28"/>
                  <a:gd name="T54" fmla="*/ 27 w 103"/>
                  <a:gd name="T55" fmla="*/ 3 h 28"/>
                  <a:gd name="T56" fmla="*/ 37 w 103"/>
                  <a:gd name="T57" fmla="*/ 3 h 28"/>
                  <a:gd name="T58" fmla="*/ 35 w 103"/>
                  <a:gd name="T59" fmla="*/ 5 h 28"/>
                  <a:gd name="T60" fmla="*/ 35 w 103"/>
                  <a:gd name="T61" fmla="*/ 6 h 28"/>
                  <a:gd name="T62" fmla="*/ 35 w 103"/>
                  <a:gd name="T63" fmla="*/ 8 h 28"/>
                  <a:gd name="T64" fmla="*/ 34 w 103"/>
                  <a:gd name="T65" fmla="*/ 9 h 28"/>
                  <a:gd name="T66" fmla="*/ 30 w 103"/>
                  <a:gd name="T67" fmla="*/ 9 h 28"/>
                  <a:gd name="T68" fmla="*/ 27 w 103"/>
                  <a:gd name="T69" fmla="*/ 11 h 28"/>
                  <a:gd name="T70" fmla="*/ 26 w 103"/>
                  <a:gd name="T71" fmla="*/ 14 h 28"/>
                  <a:gd name="T72" fmla="*/ 24 w 103"/>
                  <a:gd name="T73" fmla="*/ 16 h 28"/>
                  <a:gd name="T74" fmla="*/ 24 w 103"/>
                  <a:gd name="T75" fmla="*/ 17 h 28"/>
                  <a:gd name="T76" fmla="*/ 24 w 103"/>
                  <a:gd name="T77" fmla="*/ 20 h 28"/>
                  <a:gd name="T78" fmla="*/ 24 w 103"/>
                  <a:gd name="T79" fmla="*/ 24 h 28"/>
                  <a:gd name="T80" fmla="*/ 26 w 103"/>
                  <a:gd name="T81" fmla="*/ 27 h 28"/>
                  <a:gd name="T82" fmla="*/ 27 w 103"/>
                  <a:gd name="T83" fmla="*/ 27 h 28"/>
                  <a:gd name="T84" fmla="*/ 27 w 103"/>
                  <a:gd name="T85" fmla="*/ 27 h 28"/>
                  <a:gd name="T86" fmla="*/ 27 w 103"/>
                  <a:gd name="T87" fmla="*/ 27 h 28"/>
                  <a:gd name="T88" fmla="*/ 29 w 103"/>
                  <a:gd name="T89" fmla="*/ 27 h 28"/>
                  <a:gd name="T90" fmla="*/ 29 w 103"/>
                  <a:gd name="T91" fmla="*/ 28 h 28"/>
                  <a:gd name="T92" fmla="*/ 30 w 103"/>
                  <a:gd name="T93" fmla="*/ 28 h 28"/>
                  <a:gd name="T94" fmla="*/ 30 w 103"/>
                  <a:gd name="T95" fmla="*/ 28 h 28"/>
                  <a:gd name="T96" fmla="*/ 32 w 103"/>
                  <a:gd name="T97" fmla="*/ 28 h 28"/>
                  <a:gd name="T98" fmla="*/ 35 w 103"/>
                  <a:gd name="T99" fmla="*/ 28 h 28"/>
                  <a:gd name="T100" fmla="*/ 38 w 103"/>
                  <a:gd name="T101" fmla="*/ 25 h 28"/>
                  <a:gd name="T102" fmla="*/ 40 w 103"/>
                  <a:gd name="T103" fmla="*/ 24 h 28"/>
                  <a:gd name="T104" fmla="*/ 40 w 103"/>
                  <a:gd name="T105" fmla="*/ 22 h 28"/>
                  <a:gd name="T106" fmla="*/ 42 w 103"/>
                  <a:gd name="T107" fmla="*/ 19 h 28"/>
                  <a:gd name="T108" fmla="*/ 42 w 103"/>
                  <a:gd name="T109" fmla="*/ 16 h 28"/>
                  <a:gd name="T110" fmla="*/ 40 w 103"/>
                  <a:gd name="T111" fmla="*/ 12 h 28"/>
                  <a:gd name="T112" fmla="*/ 37 w 103"/>
                  <a:gd name="T113" fmla="*/ 11 h 28"/>
                  <a:gd name="T114" fmla="*/ 38 w 103"/>
                  <a:gd name="T115" fmla="*/ 9 h 28"/>
                  <a:gd name="T116" fmla="*/ 38 w 103"/>
                  <a:gd name="T117" fmla="*/ 6 h 28"/>
                  <a:gd name="T118" fmla="*/ 38 w 103"/>
                  <a:gd name="T119" fmla="*/ 5 h 28"/>
                  <a:gd name="T120" fmla="*/ 40 w 103"/>
                  <a:gd name="T121" fmla="*/ 3 h 28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0" t="0" r="r" b="b"/>
                <a:pathLst>
                  <a:path w="103" h="28">
                    <a:moveTo>
                      <a:pt x="40" y="3"/>
                    </a:moveTo>
                    <a:lnTo>
                      <a:pt x="49" y="5"/>
                    </a:lnTo>
                    <a:lnTo>
                      <a:pt x="59" y="6"/>
                    </a:lnTo>
                    <a:lnTo>
                      <a:pt x="67" y="8"/>
                    </a:lnTo>
                    <a:lnTo>
                      <a:pt x="75" y="11"/>
                    </a:lnTo>
                    <a:lnTo>
                      <a:pt x="83" y="14"/>
                    </a:lnTo>
                    <a:lnTo>
                      <a:pt x="89" y="17"/>
                    </a:lnTo>
                    <a:lnTo>
                      <a:pt x="95" y="22"/>
                    </a:lnTo>
                    <a:lnTo>
                      <a:pt x="100" y="27"/>
                    </a:lnTo>
                    <a:lnTo>
                      <a:pt x="102" y="25"/>
                    </a:lnTo>
                    <a:lnTo>
                      <a:pt x="102" y="24"/>
                    </a:lnTo>
                    <a:lnTo>
                      <a:pt x="103" y="24"/>
                    </a:lnTo>
                    <a:lnTo>
                      <a:pt x="103" y="22"/>
                    </a:lnTo>
                    <a:lnTo>
                      <a:pt x="94" y="14"/>
                    </a:lnTo>
                    <a:lnTo>
                      <a:pt x="81" y="9"/>
                    </a:lnTo>
                    <a:lnTo>
                      <a:pt x="68" y="5"/>
                    </a:lnTo>
                    <a:lnTo>
                      <a:pt x="53" y="1"/>
                    </a:lnTo>
                    <a:lnTo>
                      <a:pt x="38" y="0"/>
                    </a:lnTo>
                    <a:lnTo>
                      <a:pt x="24" y="0"/>
                    </a:lnTo>
                    <a:lnTo>
                      <a:pt x="11" y="1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9"/>
                    </a:lnTo>
                    <a:lnTo>
                      <a:pt x="2" y="9"/>
                    </a:lnTo>
                    <a:lnTo>
                      <a:pt x="10" y="6"/>
                    </a:lnTo>
                    <a:lnTo>
                      <a:pt x="18" y="5"/>
                    </a:lnTo>
                    <a:lnTo>
                      <a:pt x="27" y="3"/>
                    </a:lnTo>
                    <a:lnTo>
                      <a:pt x="37" y="3"/>
                    </a:lnTo>
                    <a:lnTo>
                      <a:pt x="35" y="5"/>
                    </a:lnTo>
                    <a:lnTo>
                      <a:pt x="35" y="6"/>
                    </a:lnTo>
                    <a:lnTo>
                      <a:pt x="35" y="8"/>
                    </a:lnTo>
                    <a:lnTo>
                      <a:pt x="34" y="9"/>
                    </a:lnTo>
                    <a:lnTo>
                      <a:pt x="30" y="9"/>
                    </a:lnTo>
                    <a:lnTo>
                      <a:pt x="27" y="11"/>
                    </a:lnTo>
                    <a:lnTo>
                      <a:pt x="26" y="14"/>
                    </a:lnTo>
                    <a:lnTo>
                      <a:pt x="24" y="16"/>
                    </a:lnTo>
                    <a:lnTo>
                      <a:pt x="24" y="17"/>
                    </a:lnTo>
                    <a:lnTo>
                      <a:pt x="24" y="20"/>
                    </a:lnTo>
                    <a:lnTo>
                      <a:pt x="24" y="24"/>
                    </a:lnTo>
                    <a:lnTo>
                      <a:pt x="26" y="27"/>
                    </a:lnTo>
                    <a:lnTo>
                      <a:pt x="27" y="27"/>
                    </a:lnTo>
                    <a:lnTo>
                      <a:pt x="29" y="27"/>
                    </a:lnTo>
                    <a:lnTo>
                      <a:pt x="29" y="28"/>
                    </a:lnTo>
                    <a:lnTo>
                      <a:pt x="30" y="28"/>
                    </a:lnTo>
                    <a:lnTo>
                      <a:pt x="32" y="28"/>
                    </a:lnTo>
                    <a:lnTo>
                      <a:pt x="35" y="28"/>
                    </a:lnTo>
                    <a:lnTo>
                      <a:pt x="38" y="25"/>
                    </a:lnTo>
                    <a:lnTo>
                      <a:pt x="40" y="24"/>
                    </a:lnTo>
                    <a:lnTo>
                      <a:pt x="40" y="22"/>
                    </a:lnTo>
                    <a:lnTo>
                      <a:pt x="42" y="19"/>
                    </a:lnTo>
                    <a:lnTo>
                      <a:pt x="42" y="16"/>
                    </a:lnTo>
                    <a:lnTo>
                      <a:pt x="40" y="12"/>
                    </a:lnTo>
                    <a:lnTo>
                      <a:pt x="37" y="11"/>
                    </a:lnTo>
                    <a:lnTo>
                      <a:pt x="38" y="9"/>
                    </a:lnTo>
                    <a:lnTo>
                      <a:pt x="38" y="6"/>
                    </a:lnTo>
                    <a:lnTo>
                      <a:pt x="38" y="5"/>
                    </a:lnTo>
                    <a:lnTo>
                      <a:pt x="40" y="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56" name="Freeform 435"/>
              <p:cNvSpPr>
                <a:spLocks/>
              </p:cNvSpPr>
              <p:nvPr/>
            </p:nvSpPr>
            <p:spPr bwMode="auto">
              <a:xfrm>
                <a:off x="4875" y="2342"/>
                <a:ext cx="6" cy="6"/>
              </a:xfrm>
              <a:custGeom>
                <a:avLst/>
                <a:gdLst>
                  <a:gd name="T0" fmla="*/ 0 w 6"/>
                  <a:gd name="T1" fmla="*/ 0 h 6"/>
                  <a:gd name="T2" fmla="*/ 1 w 6"/>
                  <a:gd name="T3" fmla="*/ 0 h 6"/>
                  <a:gd name="T4" fmla="*/ 1 w 6"/>
                  <a:gd name="T5" fmla="*/ 0 h 6"/>
                  <a:gd name="T6" fmla="*/ 1 w 6"/>
                  <a:gd name="T7" fmla="*/ 0 h 6"/>
                  <a:gd name="T8" fmla="*/ 3 w 6"/>
                  <a:gd name="T9" fmla="*/ 0 h 6"/>
                  <a:gd name="T10" fmla="*/ 3 w 6"/>
                  <a:gd name="T11" fmla="*/ 1 h 6"/>
                  <a:gd name="T12" fmla="*/ 4 w 6"/>
                  <a:gd name="T13" fmla="*/ 1 h 6"/>
                  <a:gd name="T14" fmla="*/ 4 w 6"/>
                  <a:gd name="T15" fmla="*/ 1 h 6"/>
                  <a:gd name="T16" fmla="*/ 6 w 6"/>
                  <a:gd name="T17" fmla="*/ 1 h 6"/>
                  <a:gd name="T18" fmla="*/ 6 w 6"/>
                  <a:gd name="T19" fmla="*/ 3 h 6"/>
                  <a:gd name="T20" fmla="*/ 6 w 6"/>
                  <a:gd name="T21" fmla="*/ 3 h 6"/>
                  <a:gd name="T22" fmla="*/ 4 w 6"/>
                  <a:gd name="T23" fmla="*/ 4 h 6"/>
                  <a:gd name="T24" fmla="*/ 3 w 6"/>
                  <a:gd name="T25" fmla="*/ 6 h 6"/>
                  <a:gd name="T26" fmla="*/ 1 w 6"/>
                  <a:gd name="T27" fmla="*/ 6 h 6"/>
                  <a:gd name="T28" fmla="*/ 0 w 6"/>
                  <a:gd name="T29" fmla="*/ 6 h 6"/>
                  <a:gd name="T30" fmla="*/ 0 w 6"/>
                  <a:gd name="T31" fmla="*/ 4 h 6"/>
                  <a:gd name="T32" fmla="*/ 0 w 6"/>
                  <a:gd name="T33" fmla="*/ 4 h 6"/>
                  <a:gd name="T34" fmla="*/ 0 w 6"/>
                  <a:gd name="T35" fmla="*/ 3 h 6"/>
                  <a:gd name="T36" fmla="*/ 0 w 6"/>
                  <a:gd name="T37" fmla="*/ 1 h 6"/>
                  <a:gd name="T38" fmla="*/ 0 w 6"/>
                  <a:gd name="T39" fmla="*/ 0 h 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1" y="0"/>
                    </a:lnTo>
                    <a:lnTo>
                      <a:pt x="3" y="0"/>
                    </a:lnTo>
                    <a:lnTo>
                      <a:pt x="3" y="1"/>
                    </a:lnTo>
                    <a:lnTo>
                      <a:pt x="4" y="1"/>
                    </a:lnTo>
                    <a:lnTo>
                      <a:pt x="6" y="1"/>
                    </a:lnTo>
                    <a:lnTo>
                      <a:pt x="6" y="3"/>
                    </a:lnTo>
                    <a:lnTo>
                      <a:pt x="4" y="4"/>
                    </a:lnTo>
                    <a:lnTo>
                      <a:pt x="3" y="6"/>
                    </a:lnTo>
                    <a:lnTo>
                      <a:pt x="1" y="6"/>
                    </a:lnTo>
                    <a:lnTo>
                      <a:pt x="0" y="6"/>
                    </a:lnTo>
                    <a:lnTo>
                      <a:pt x="0" y="4"/>
                    </a:lnTo>
                    <a:lnTo>
                      <a:pt x="0" y="3"/>
                    </a:lnTo>
                    <a:lnTo>
                      <a:pt x="0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A111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57" name="Freeform 436"/>
              <p:cNvSpPr>
                <a:spLocks/>
              </p:cNvSpPr>
              <p:nvPr/>
            </p:nvSpPr>
            <p:spPr bwMode="auto">
              <a:xfrm>
                <a:off x="4998" y="2818"/>
                <a:ext cx="16" cy="15"/>
              </a:xfrm>
              <a:custGeom>
                <a:avLst/>
                <a:gdLst>
                  <a:gd name="T0" fmla="*/ 0 w 16"/>
                  <a:gd name="T1" fmla="*/ 0 h 15"/>
                  <a:gd name="T2" fmla="*/ 0 w 16"/>
                  <a:gd name="T3" fmla="*/ 0 h 15"/>
                  <a:gd name="T4" fmla="*/ 0 w 16"/>
                  <a:gd name="T5" fmla="*/ 9 h 15"/>
                  <a:gd name="T6" fmla="*/ 0 w 16"/>
                  <a:gd name="T7" fmla="*/ 14 h 15"/>
                  <a:gd name="T8" fmla="*/ 0 w 16"/>
                  <a:gd name="T9" fmla="*/ 15 h 15"/>
                  <a:gd name="T10" fmla="*/ 8 w 16"/>
                  <a:gd name="T11" fmla="*/ 15 h 15"/>
                  <a:gd name="T12" fmla="*/ 8 w 16"/>
                  <a:gd name="T13" fmla="*/ 15 h 15"/>
                  <a:gd name="T14" fmla="*/ 16 w 16"/>
                  <a:gd name="T15" fmla="*/ 15 h 15"/>
                  <a:gd name="T16" fmla="*/ 16 w 16"/>
                  <a:gd name="T17" fmla="*/ 14 h 15"/>
                  <a:gd name="T18" fmla="*/ 16 w 16"/>
                  <a:gd name="T19" fmla="*/ 9 h 15"/>
                  <a:gd name="T20" fmla="*/ 16 w 16"/>
                  <a:gd name="T21" fmla="*/ 0 h 15"/>
                  <a:gd name="T22" fmla="*/ 16 w 16"/>
                  <a:gd name="T23" fmla="*/ 0 h 15"/>
                  <a:gd name="T24" fmla="*/ 0 w 16"/>
                  <a:gd name="T25" fmla="*/ 0 h 1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16" h="15">
                    <a:moveTo>
                      <a:pt x="0" y="0"/>
                    </a:moveTo>
                    <a:lnTo>
                      <a:pt x="0" y="0"/>
                    </a:lnTo>
                    <a:lnTo>
                      <a:pt x="0" y="9"/>
                    </a:lnTo>
                    <a:lnTo>
                      <a:pt x="0" y="14"/>
                    </a:lnTo>
                    <a:lnTo>
                      <a:pt x="0" y="15"/>
                    </a:lnTo>
                    <a:lnTo>
                      <a:pt x="8" y="15"/>
                    </a:lnTo>
                    <a:lnTo>
                      <a:pt x="16" y="15"/>
                    </a:lnTo>
                    <a:lnTo>
                      <a:pt x="16" y="14"/>
                    </a:lnTo>
                    <a:lnTo>
                      <a:pt x="16" y="9"/>
                    </a:lnTo>
                    <a:lnTo>
                      <a:pt x="1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58" name="Freeform 437"/>
              <p:cNvSpPr>
                <a:spLocks/>
              </p:cNvSpPr>
              <p:nvPr/>
            </p:nvSpPr>
            <p:spPr bwMode="auto">
              <a:xfrm>
                <a:off x="4803" y="2724"/>
                <a:ext cx="211" cy="94"/>
              </a:xfrm>
              <a:custGeom>
                <a:avLst/>
                <a:gdLst>
                  <a:gd name="T0" fmla="*/ 16 w 211"/>
                  <a:gd name="T1" fmla="*/ 94 h 94"/>
                  <a:gd name="T2" fmla="*/ 16 w 211"/>
                  <a:gd name="T3" fmla="*/ 94 h 94"/>
                  <a:gd name="T4" fmla="*/ 23 w 211"/>
                  <a:gd name="T5" fmla="*/ 59 h 94"/>
                  <a:gd name="T6" fmla="*/ 43 w 211"/>
                  <a:gd name="T7" fmla="*/ 35 h 94"/>
                  <a:gd name="T8" fmla="*/ 72 w 211"/>
                  <a:gd name="T9" fmla="*/ 21 h 94"/>
                  <a:gd name="T10" fmla="*/ 107 w 211"/>
                  <a:gd name="T11" fmla="*/ 16 h 94"/>
                  <a:gd name="T12" fmla="*/ 140 w 211"/>
                  <a:gd name="T13" fmla="*/ 21 h 94"/>
                  <a:gd name="T14" fmla="*/ 168 w 211"/>
                  <a:gd name="T15" fmla="*/ 37 h 94"/>
                  <a:gd name="T16" fmla="*/ 189 w 211"/>
                  <a:gd name="T17" fmla="*/ 60 h 94"/>
                  <a:gd name="T18" fmla="*/ 195 w 211"/>
                  <a:gd name="T19" fmla="*/ 94 h 94"/>
                  <a:gd name="T20" fmla="*/ 211 w 211"/>
                  <a:gd name="T21" fmla="*/ 94 h 94"/>
                  <a:gd name="T22" fmla="*/ 202 w 211"/>
                  <a:gd name="T23" fmla="*/ 54 h 94"/>
                  <a:gd name="T24" fmla="*/ 178 w 211"/>
                  <a:gd name="T25" fmla="*/ 24 h 94"/>
                  <a:gd name="T26" fmla="*/ 143 w 211"/>
                  <a:gd name="T27" fmla="*/ 5 h 94"/>
                  <a:gd name="T28" fmla="*/ 107 w 211"/>
                  <a:gd name="T29" fmla="*/ 0 h 94"/>
                  <a:gd name="T30" fmla="*/ 69 w 211"/>
                  <a:gd name="T31" fmla="*/ 5 h 94"/>
                  <a:gd name="T32" fmla="*/ 34 w 211"/>
                  <a:gd name="T33" fmla="*/ 23 h 94"/>
                  <a:gd name="T34" fmla="*/ 10 w 211"/>
                  <a:gd name="T35" fmla="*/ 53 h 94"/>
                  <a:gd name="T36" fmla="*/ 0 w 211"/>
                  <a:gd name="T37" fmla="*/ 94 h 94"/>
                  <a:gd name="T38" fmla="*/ 0 w 211"/>
                  <a:gd name="T39" fmla="*/ 94 h 94"/>
                  <a:gd name="T40" fmla="*/ 16 w 211"/>
                  <a:gd name="T41" fmla="*/ 94 h 94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211" h="94">
                    <a:moveTo>
                      <a:pt x="16" y="94"/>
                    </a:moveTo>
                    <a:lnTo>
                      <a:pt x="16" y="94"/>
                    </a:lnTo>
                    <a:lnTo>
                      <a:pt x="23" y="59"/>
                    </a:lnTo>
                    <a:lnTo>
                      <a:pt x="43" y="35"/>
                    </a:lnTo>
                    <a:lnTo>
                      <a:pt x="72" y="21"/>
                    </a:lnTo>
                    <a:lnTo>
                      <a:pt x="107" y="16"/>
                    </a:lnTo>
                    <a:lnTo>
                      <a:pt x="140" y="21"/>
                    </a:lnTo>
                    <a:lnTo>
                      <a:pt x="168" y="37"/>
                    </a:lnTo>
                    <a:lnTo>
                      <a:pt x="189" y="60"/>
                    </a:lnTo>
                    <a:lnTo>
                      <a:pt x="195" y="94"/>
                    </a:lnTo>
                    <a:lnTo>
                      <a:pt x="211" y="94"/>
                    </a:lnTo>
                    <a:lnTo>
                      <a:pt x="202" y="54"/>
                    </a:lnTo>
                    <a:lnTo>
                      <a:pt x="178" y="24"/>
                    </a:lnTo>
                    <a:lnTo>
                      <a:pt x="143" y="5"/>
                    </a:lnTo>
                    <a:lnTo>
                      <a:pt x="107" y="0"/>
                    </a:lnTo>
                    <a:lnTo>
                      <a:pt x="69" y="5"/>
                    </a:lnTo>
                    <a:lnTo>
                      <a:pt x="34" y="23"/>
                    </a:lnTo>
                    <a:lnTo>
                      <a:pt x="10" y="53"/>
                    </a:lnTo>
                    <a:lnTo>
                      <a:pt x="0" y="94"/>
                    </a:lnTo>
                    <a:lnTo>
                      <a:pt x="16" y="9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59" name="Freeform 438"/>
              <p:cNvSpPr>
                <a:spLocks/>
              </p:cNvSpPr>
              <p:nvPr/>
            </p:nvSpPr>
            <p:spPr bwMode="auto">
              <a:xfrm>
                <a:off x="4803" y="2818"/>
                <a:ext cx="16" cy="23"/>
              </a:xfrm>
              <a:custGeom>
                <a:avLst/>
                <a:gdLst>
                  <a:gd name="T0" fmla="*/ 8 w 16"/>
                  <a:gd name="T1" fmla="*/ 8 h 23"/>
                  <a:gd name="T2" fmla="*/ 8 w 16"/>
                  <a:gd name="T3" fmla="*/ 15 h 23"/>
                  <a:gd name="T4" fmla="*/ 16 w 16"/>
                  <a:gd name="T5" fmla="*/ 15 h 23"/>
                  <a:gd name="T6" fmla="*/ 16 w 16"/>
                  <a:gd name="T7" fmla="*/ 14 h 23"/>
                  <a:gd name="T8" fmla="*/ 16 w 16"/>
                  <a:gd name="T9" fmla="*/ 9 h 23"/>
                  <a:gd name="T10" fmla="*/ 16 w 16"/>
                  <a:gd name="T11" fmla="*/ 0 h 23"/>
                  <a:gd name="T12" fmla="*/ 0 w 16"/>
                  <a:gd name="T13" fmla="*/ 0 h 23"/>
                  <a:gd name="T14" fmla="*/ 0 w 16"/>
                  <a:gd name="T15" fmla="*/ 9 h 23"/>
                  <a:gd name="T16" fmla="*/ 0 w 16"/>
                  <a:gd name="T17" fmla="*/ 14 h 23"/>
                  <a:gd name="T18" fmla="*/ 0 w 16"/>
                  <a:gd name="T19" fmla="*/ 15 h 23"/>
                  <a:gd name="T20" fmla="*/ 8 w 16"/>
                  <a:gd name="T21" fmla="*/ 15 h 23"/>
                  <a:gd name="T22" fmla="*/ 8 w 16"/>
                  <a:gd name="T23" fmla="*/ 23 h 23"/>
                  <a:gd name="T24" fmla="*/ 0 w 16"/>
                  <a:gd name="T25" fmla="*/ 15 h 23"/>
                  <a:gd name="T26" fmla="*/ 0 w 16"/>
                  <a:gd name="T27" fmla="*/ 23 h 23"/>
                  <a:gd name="T28" fmla="*/ 8 w 16"/>
                  <a:gd name="T29" fmla="*/ 23 h 23"/>
                  <a:gd name="T30" fmla="*/ 8 w 16"/>
                  <a:gd name="T31" fmla="*/ 8 h 2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16" h="23">
                    <a:moveTo>
                      <a:pt x="8" y="8"/>
                    </a:moveTo>
                    <a:lnTo>
                      <a:pt x="8" y="15"/>
                    </a:lnTo>
                    <a:lnTo>
                      <a:pt x="16" y="15"/>
                    </a:lnTo>
                    <a:lnTo>
                      <a:pt x="16" y="14"/>
                    </a:lnTo>
                    <a:lnTo>
                      <a:pt x="16" y="9"/>
                    </a:lnTo>
                    <a:lnTo>
                      <a:pt x="16" y="0"/>
                    </a:lnTo>
                    <a:lnTo>
                      <a:pt x="0" y="0"/>
                    </a:lnTo>
                    <a:lnTo>
                      <a:pt x="0" y="9"/>
                    </a:lnTo>
                    <a:lnTo>
                      <a:pt x="0" y="14"/>
                    </a:lnTo>
                    <a:lnTo>
                      <a:pt x="0" y="15"/>
                    </a:lnTo>
                    <a:lnTo>
                      <a:pt x="8" y="15"/>
                    </a:lnTo>
                    <a:lnTo>
                      <a:pt x="8" y="23"/>
                    </a:lnTo>
                    <a:lnTo>
                      <a:pt x="0" y="15"/>
                    </a:lnTo>
                    <a:lnTo>
                      <a:pt x="0" y="23"/>
                    </a:lnTo>
                    <a:lnTo>
                      <a:pt x="8" y="23"/>
                    </a:lnTo>
                    <a:lnTo>
                      <a:pt x="8" y="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60" name="Freeform 439"/>
              <p:cNvSpPr>
                <a:spLocks/>
              </p:cNvSpPr>
              <p:nvPr/>
            </p:nvSpPr>
            <p:spPr bwMode="auto">
              <a:xfrm>
                <a:off x="4811" y="2826"/>
                <a:ext cx="203" cy="15"/>
              </a:xfrm>
              <a:custGeom>
                <a:avLst/>
                <a:gdLst>
                  <a:gd name="T0" fmla="*/ 187 w 203"/>
                  <a:gd name="T1" fmla="*/ 7 h 15"/>
                  <a:gd name="T2" fmla="*/ 195 w 203"/>
                  <a:gd name="T3" fmla="*/ 0 h 15"/>
                  <a:gd name="T4" fmla="*/ 0 w 203"/>
                  <a:gd name="T5" fmla="*/ 0 h 15"/>
                  <a:gd name="T6" fmla="*/ 0 w 203"/>
                  <a:gd name="T7" fmla="*/ 15 h 15"/>
                  <a:gd name="T8" fmla="*/ 195 w 203"/>
                  <a:gd name="T9" fmla="*/ 15 h 15"/>
                  <a:gd name="T10" fmla="*/ 203 w 203"/>
                  <a:gd name="T11" fmla="*/ 7 h 15"/>
                  <a:gd name="T12" fmla="*/ 195 w 203"/>
                  <a:gd name="T13" fmla="*/ 15 h 15"/>
                  <a:gd name="T14" fmla="*/ 203 w 203"/>
                  <a:gd name="T15" fmla="*/ 15 h 15"/>
                  <a:gd name="T16" fmla="*/ 203 w 203"/>
                  <a:gd name="T17" fmla="*/ 7 h 15"/>
                  <a:gd name="T18" fmla="*/ 187 w 203"/>
                  <a:gd name="T19" fmla="*/ 7 h 1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03" h="15">
                    <a:moveTo>
                      <a:pt x="187" y="7"/>
                    </a:moveTo>
                    <a:lnTo>
                      <a:pt x="195" y="0"/>
                    </a:lnTo>
                    <a:lnTo>
                      <a:pt x="0" y="0"/>
                    </a:lnTo>
                    <a:lnTo>
                      <a:pt x="0" y="15"/>
                    </a:lnTo>
                    <a:lnTo>
                      <a:pt x="195" y="15"/>
                    </a:lnTo>
                    <a:lnTo>
                      <a:pt x="203" y="7"/>
                    </a:lnTo>
                    <a:lnTo>
                      <a:pt x="195" y="15"/>
                    </a:lnTo>
                    <a:lnTo>
                      <a:pt x="203" y="15"/>
                    </a:lnTo>
                    <a:lnTo>
                      <a:pt x="203" y="7"/>
                    </a:lnTo>
                    <a:lnTo>
                      <a:pt x="187" y="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61" name="Freeform 440"/>
              <p:cNvSpPr>
                <a:spLocks/>
              </p:cNvSpPr>
              <p:nvPr/>
            </p:nvSpPr>
            <p:spPr bwMode="auto">
              <a:xfrm>
                <a:off x="4900" y="2732"/>
                <a:ext cx="16" cy="101"/>
              </a:xfrm>
              <a:custGeom>
                <a:avLst/>
                <a:gdLst>
                  <a:gd name="T0" fmla="*/ 8 w 16"/>
                  <a:gd name="T1" fmla="*/ 101 h 101"/>
                  <a:gd name="T2" fmla="*/ 16 w 16"/>
                  <a:gd name="T3" fmla="*/ 101 h 101"/>
                  <a:gd name="T4" fmla="*/ 16 w 16"/>
                  <a:gd name="T5" fmla="*/ 0 h 101"/>
                  <a:gd name="T6" fmla="*/ 0 w 16"/>
                  <a:gd name="T7" fmla="*/ 0 h 101"/>
                  <a:gd name="T8" fmla="*/ 0 w 16"/>
                  <a:gd name="T9" fmla="*/ 101 h 101"/>
                  <a:gd name="T10" fmla="*/ 8 w 16"/>
                  <a:gd name="T11" fmla="*/ 101 h 10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6" h="101">
                    <a:moveTo>
                      <a:pt x="8" y="101"/>
                    </a:moveTo>
                    <a:lnTo>
                      <a:pt x="16" y="101"/>
                    </a:lnTo>
                    <a:lnTo>
                      <a:pt x="16" y="0"/>
                    </a:lnTo>
                    <a:lnTo>
                      <a:pt x="0" y="0"/>
                    </a:lnTo>
                    <a:lnTo>
                      <a:pt x="0" y="101"/>
                    </a:lnTo>
                    <a:lnTo>
                      <a:pt x="8" y="10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62" name="Freeform 441"/>
              <p:cNvSpPr>
                <a:spLocks/>
              </p:cNvSpPr>
              <p:nvPr/>
            </p:nvSpPr>
            <p:spPr bwMode="auto">
              <a:xfrm>
                <a:off x="4903" y="2754"/>
                <a:ext cx="87" cy="84"/>
              </a:xfrm>
              <a:custGeom>
                <a:avLst/>
                <a:gdLst>
                  <a:gd name="T0" fmla="*/ 5 w 87"/>
                  <a:gd name="T1" fmla="*/ 79 h 84"/>
                  <a:gd name="T2" fmla="*/ 10 w 87"/>
                  <a:gd name="T3" fmla="*/ 84 h 84"/>
                  <a:gd name="T4" fmla="*/ 87 w 87"/>
                  <a:gd name="T5" fmla="*/ 10 h 84"/>
                  <a:gd name="T6" fmla="*/ 78 w 87"/>
                  <a:gd name="T7" fmla="*/ 0 h 84"/>
                  <a:gd name="T8" fmla="*/ 0 w 87"/>
                  <a:gd name="T9" fmla="*/ 75 h 84"/>
                  <a:gd name="T10" fmla="*/ 5 w 87"/>
                  <a:gd name="T11" fmla="*/ 79 h 8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87" h="84">
                    <a:moveTo>
                      <a:pt x="5" y="79"/>
                    </a:moveTo>
                    <a:lnTo>
                      <a:pt x="10" y="84"/>
                    </a:lnTo>
                    <a:lnTo>
                      <a:pt x="87" y="10"/>
                    </a:lnTo>
                    <a:lnTo>
                      <a:pt x="78" y="0"/>
                    </a:lnTo>
                    <a:lnTo>
                      <a:pt x="0" y="75"/>
                    </a:lnTo>
                    <a:lnTo>
                      <a:pt x="5" y="7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63" name="Freeform 442"/>
              <p:cNvSpPr>
                <a:spLocks/>
              </p:cNvSpPr>
              <p:nvPr/>
            </p:nvSpPr>
            <p:spPr bwMode="auto">
              <a:xfrm>
                <a:off x="4830" y="2753"/>
                <a:ext cx="83" cy="85"/>
              </a:xfrm>
              <a:custGeom>
                <a:avLst/>
                <a:gdLst>
                  <a:gd name="T0" fmla="*/ 78 w 83"/>
                  <a:gd name="T1" fmla="*/ 80 h 85"/>
                  <a:gd name="T2" fmla="*/ 83 w 83"/>
                  <a:gd name="T3" fmla="*/ 76 h 85"/>
                  <a:gd name="T4" fmla="*/ 10 w 83"/>
                  <a:gd name="T5" fmla="*/ 0 h 85"/>
                  <a:gd name="T6" fmla="*/ 0 w 83"/>
                  <a:gd name="T7" fmla="*/ 9 h 85"/>
                  <a:gd name="T8" fmla="*/ 73 w 83"/>
                  <a:gd name="T9" fmla="*/ 85 h 85"/>
                  <a:gd name="T10" fmla="*/ 78 w 83"/>
                  <a:gd name="T11" fmla="*/ 80 h 8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83" h="85">
                    <a:moveTo>
                      <a:pt x="78" y="80"/>
                    </a:moveTo>
                    <a:lnTo>
                      <a:pt x="83" y="76"/>
                    </a:lnTo>
                    <a:lnTo>
                      <a:pt x="10" y="0"/>
                    </a:lnTo>
                    <a:lnTo>
                      <a:pt x="0" y="9"/>
                    </a:lnTo>
                    <a:lnTo>
                      <a:pt x="73" y="85"/>
                    </a:lnTo>
                    <a:lnTo>
                      <a:pt x="78" y="8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1531" name="Text Box 443"/>
            <p:cNvSpPr txBox="1">
              <a:spLocks noChangeArrowheads="1"/>
            </p:cNvSpPr>
            <p:nvPr/>
          </p:nvSpPr>
          <p:spPr bwMode="auto">
            <a:xfrm>
              <a:off x="4729" y="650"/>
              <a:ext cx="518" cy="9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kumimoji="1" lang="zh-CN" altLang="en-US" sz="2800" b="1"/>
            </a:p>
          </p:txBody>
        </p:sp>
      </p:grpSp>
      <p:sp>
        <p:nvSpPr>
          <p:cNvPr id="21529" name="Rectangle 44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0" dirty="0" smtClean="0"/>
              <a:t>二维数组的</a:t>
            </a:r>
            <a:r>
              <a:rPr lang="zh-CN" altLang="en-US" sz="3600" b="0" dirty="0" smtClean="0">
                <a:solidFill>
                  <a:srgbClr val="FF0000"/>
                </a:solidFill>
              </a:rPr>
              <a:t>存储</a:t>
            </a:r>
            <a:r>
              <a:rPr lang="zh-CN" altLang="en-US" sz="3600" b="0" dirty="0" smtClean="0">
                <a:solidFill>
                  <a:srgbClr val="FF0000"/>
                </a:solidFill>
              </a:rPr>
              <a:t>结构</a:t>
            </a:r>
            <a:r>
              <a:rPr lang="en-US" altLang="zh-CN" sz="2000" b="0" dirty="0" smtClean="0">
                <a:solidFill>
                  <a:srgbClr val="FF0000"/>
                </a:solidFill>
              </a:rPr>
              <a:t>——</a:t>
            </a:r>
            <a:r>
              <a:rPr lang="zh-CN" altLang="en-US" sz="2000" b="0" dirty="0" smtClean="0">
                <a:solidFill>
                  <a:srgbClr val="FF0000"/>
                </a:solidFill>
              </a:rPr>
              <a:t>思考该如何存？</a:t>
            </a:r>
            <a:endParaRPr lang="zh-CN" altLang="en-US" sz="2000" b="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95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959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959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95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295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296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296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296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296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95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295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295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295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95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95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95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295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 tmFilter="0, 0; .2, .5; .8, .5; 1, 0"/>
                                        <p:tgtEl>
                                          <p:spTgt spid="29596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2" dur="250" autoRev="1" fill="hold"/>
                                        <p:tgtEl>
                                          <p:spTgt spid="29596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96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96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1" dur="500"/>
                                        <p:tgtEl>
                                          <p:spTgt spid="2959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 tmFilter="0, 0; .2, .5; .8, .5; 1, 0"/>
                                        <p:tgtEl>
                                          <p:spTgt spid="29599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6" dur="250" autoRev="1" fill="hold"/>
                                        <p:tgtEl>
                                          <p:spTgt spid="29599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96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96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5" dur="500"/>
                                        <p:tgtEl>
                                          <p:spTgt spid="2959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 tmFilter="0, 0; .2, .5; .8, .5; 1, 0"/>
                                        <p:tgtEl>
                                          <p:spTgt spid="2960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0" dur="250" autoRev="1" fill="hold"/>
                                        <p:tgtEl>
                                          <p:spTgt spid="2960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2962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2962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7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9" dur="500"/>
                                        <p:tgtEl>
                                          <p:spTgt spid="2959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 tmFilter="0, 0; .2, .5; .8, .5; 1, 0"/>
                                        <p:tgtEl>
                                          <p:spTgt spid="29606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4" dur="250" autoRev="1" fill="hold"/>
                                        <p:tgtEl>
                                          <p:spTgt spid="29606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2962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2962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1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3" dur="500"/>
                                        <p:tgtEl>
                                          <p:spTgt spid="2959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500" tmFilter="0, 0; .2, .5; .8, .5; 1, 0"/>
                                        <p:tgtEl>
                                          <p:spTgt spid="29610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8" dur="250" autoRev="1" fill="hold"/>
                                        <p:tgtEl>
                                          <p:spTgt spid="29610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2963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2963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7" dur="500"/>
                                        <p:tgtEl>
                                          <p:spTgt spid="2959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500" tmFilter="0, 0; .2, .5; .8, .5; 1, 0"/>
                                        <p:tgtEl>
                                          <p:spTgt spid="29613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2" dur="250" autoRev="1" fill="hold"/>
                                        <p:tgtEl>
                                          <p:spTgt spid="29613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2963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2963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1" dur="500"/>
                                        <p:tgtEl>
                                          <p:spTgt spid="2959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5938" grpId="0" animBg="1"/>
      <p:bldP spid="295944" grpId="0" autoUpdateAnimBg="0"/>
      <p:bldP spid="295945" grpId="0" autoUpdateAnimBg="0"/>
      <p:bldP spid="295946" grpId="0" autoUpdateAnimBg="0"/>
      <p:bldP spid="295947" grpId="0" autoUpdateAnimBg="0"/>
      <p:bldP spid="295948" grpId="0" autoUpdateAnimBg="0"/>
      <p:bldP spid="295949" grpId="0" autoUpdateAnimBg="0"/>
      <p:bldP spid="295950" grpId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 smtClean="0">
                <a:solidFill>
                  <a:srgbClr val="000000"/>
                </a:solidFill>
              </a:rPr>
              <a:t>二维数组元素的</a:t>
            </a:r>
            <a:r>
              <a:rPr lang="zh-CN" altLang="en-US" sz="3600" dirty="0" smtClean="0">
                <a:solidFill>
                  <a:srgbClr val="FF0000"/>
                </a:solidFill>
              </a:rPr>
              <a:t>引用</a:t>
            </a:r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0" y="2281238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CC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96965" name="Text Box 5"/>
          <p:cNvSpPr txBox="1">
            <a:spLocks noChangeArrowheads="1"/>
          </p:cNvSpPr>
          <p:nvPr/>
        </p:nvSpPr>
        <p:spPr bwMode="auto">
          <a:xfrm>
            <a:off x="1835150" y="1989138"/>
            <a:ext cx="3960813" cy="517525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600" b="1">
                <a:solidFill>
                  <a:schemeClr val="bg2"/>
                </a:solidFill>
                <a:latin typeface="Arial" panose="020B0604020202020204" pitchFamily="34" charset="0"/>
                <a:ea typeface="楷体_GB2312" pitchFamily="49" charset="-122"/>
              </a:rPr>
              <a:t>数组名</a:t>
            </a:r>
            <a:r>
              <a:rPr lang="en-US" altLang="zh-CN" sz="2600" b="1">
                <a:solidFill>
                  <a:schemeClr val="bg2"/>
                </a:solidFill>
                <a:latin typeface="Arial" panose="020B0604020202020204" pitchFamily="34" charset="0"/>
                <a:ea typeface="楷体_GB2312" pitchFamily="49" charset="-122"/>
              </a:rPr>
              <a:t>[</a:t>
            </a:r>
            <a:r>
              <a:rPr lang="zh-CN" altLang="en-US" sz="2600" b="1">
                <a:solidFill>
                  <a:schemeClr val="hlink"/>
                </a:solidFill>
                <a:latin typeface="Arial" panose="020B0604020202020204" pitchFamily="34" charset="0"/>
                <a:ea typeface="楷体_GB2312" pitchFamily="49" charset="-122"/>
              </a:rPr>
              <a:t>行下标</a:t>
            </a:r>
            <a:r>
              <a:rPr lang="en-US" altLang="zh-CN" sz="2600" b="1">
                <a:solidFill>
                  <a:schemeClr val="bg2"/>
                </a:solidFill>
                <a:latin typeface="Arial" panose="020B0604020202020204" pitchFamily="34" charset="0"/>
                <a:ea typeface="楷体_GB2312" pitchFamily="49" charset="-122"/>
              </a:rPr>
              <a:t>] </a:t>
            </a:r>
            <a:r>
              <a:rPr lang="en-US" altLang="zh-CN" sz="2600" b="1">
                <a:solidFill>
                  <a:schemeClr val="bg2"/>
                </a:solidFill>
                <a:latin typeface="Arial" panose="020B0604020202020204" pitchFamily="34" charset="0"/>
              </a:rPr>
              <a:t>[</a:t>
            </a:r>
            <a:r>
              <a:rPr lang="zh-CN" altLang="en-US" sz="2600" b="1">
                <a:solidFill>
                  <a:srgbClr val="FF3300"/>
                </a:solidFill>
                <a:latin typeface="Arial" panose="020B0604020202020204" pitchFamily="34" charset="0"/>
              </a:rPr>
              <a:t>列下标</a:t>
            </a:r>
            <a:r>
              <a:rPr lang="en-US" altLang="zh-CN" sz="2600" b="1">
                <a:solidFill>
                  <a:schemeClr val="bg2"/>
                </a:solidFill>
                <a:latin typeface="Arial" panose="020B0604020202020204" pitchFamily="34" charset="0"/>
              </a:rPr>
              <a:t>];</a:t>
            </a:r>
            <a:endParaRPr lang="en-US" altLang="zh-CN" sz="2600" b="1">
              <a:solidFill>
                <a:schemeClr val="bg2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296966" name="Rectangle 6"/>
          <p:cNvSpPr>
            <a:spLocks noChangeArrowheads="1"/>
          </p:cNvSpPr>
          <p:nvPr/>
        </p:nvSpPr>
        <p:spPr bwMode="auto">
          <a:xfrm>
            <a:off x="179388" y="1268413"/>
            <a:ext cx="7345362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5000"/>
              </a:lnSpc>
            </a:pPr>
            <a:r>
              <a:rPr lang="zh-CN" altLang="en-US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二维数组元素的引用形式：</a:t>
            </a:r>
          </a:p>
        </p:txBody>
      </p:sp>
      <p:sp>
        <p:nvSpPr>
          <p:cNvPr id="296967" name="Rectangle 7"/>
          <p:cNvSpPr>
            <a:spLocks noChangeArrowheads="1"/>
          </p:cNvSpPr>
          <p:nvPr/>
        </p:nvSpPr>
        <p:spPr bwMode="auto">
          <a:xfrm>
            <a:off x="250825" y="2781300"/>
            <a:ext cx="7632700" cy="345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zh-CN" altLang="en-US">
                <a:latin typeface="Courier New" panose="02070309020205020404" pitchFamily="49" charset="0"/>
                <a:ea typeface="楷体" panose="02010609060101010101" pitchFamily="49" charset="-122"/>
                <a:cs typeface="Arial" panose="020B0604020202020204" pitchFamily="34" charset="0"/>
              </a:rPr>
              <a:t>例如：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>
                <a:latin typeface="Courier New" panose="02070309020205020404" pitchFamily="49" charset="0"/>
                <a:ea typeface="楷体" panose="02010609060101010101" pitchFamily="49" charset="-122"/>
                <a:cs typeface="Arial" panose="020B0604020202020204" pitchFamily="34" charset="0"/>
              </a:rPr>
              <a:t>int a[3][4];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>
                <a:latin typeface="Courier New" panose="02070309020205020404" pitchFamily="49" charset="0"/>
                <a:ea typeface="楷体" panose="02010609060101010101" pitchFamily="49" charset="-122"/>
                <a:cs typeface="Arial" panose="020B0604020202020204" pitchFamily="34" charset="0"/>
              </a:rPr>
              <a:t>a[0][0]=3;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>
                <a:latin typeface="Courier New" panose="02070309020205020404" pitchFamily="49" charset="0"/>
                <a:ea typeface="楷体" panose="02010609060101010101" pitchFamily="49" charset="-122"/>
                <a:cs typeface="Arial" panose="020B0604020202020204" pitchFamily="34" charset="0"/>
              </a:rPr>
              <a:t>a[0][1]=a[0][0]+10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None/>
            </a:pPr>
            <a:endParaRPr lang="en-US" altLang="zh-CN">
              <a:latin typeface="Courier New" panose="02070309020205020404" pitchFamily="49" charset="0"/>
              <a:ea typeface="楷体" panose="02010609060101010101" pitchFamily="49" charset="-122"/>
              <a:cs typeface="Arial" panose="020B0604020202020204" pitchFamily="34" charset="0"/>
            </a:endParaRPr>
          </a:p>
          <a:p>
            <a:pPr lvl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FF0066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Arial" panose="020B0604020202020204" pitchFamily="34" charset="0"/>
              </a:rPr>
              <a:t>a[3][4]=5;</a:t>
            </a:r>
            <a:r>
              <a:rPr lang="en-US" altLang="zh-CN">
                <a:latin typeface="Courier New" panose="02070309020205020404" pitchFamily="49" charset="0"/>
                <a:ea typeface="楷体" panose="02010609060101010101" pitchFamily="49" charset="-122"/>
                <a:cs typeface="Arial" panose="020B0604020202020204" pitchFamily="34" charset="0"/>
              </a:rPr>
              <a:t>     /*</a:t>
            </a:r>
            <a:r>
              <a:rPr lang="zh-CN" altLang="en-US">
                <a:latin typeface="Courier New" panose="02070309020205020404" pitchFamily="49" charset="0"/>
                <a:ea typeface="楷体" panose="02010609060101010101" pitchFamily="49" charset="-122"/>
                <a:cs typeface="Arial" panose="020B0604020202020204" pitchFamily="34" charset="0"/>
              </a:rPr>
              <a:t>下标越界*</a:t>
            </a:r>
            <a:r>
              <a:rPr lang="en-US" altLang="zh-CN">
                <a:latin typeface="Courier New" panose="02070309020205020404" pitchFamily="49" charset="0"/>
                <a:ea typeface="楷体" panose="02010609060101010101" pitchFamily="49" charset="-122"/>
                <a:cs typeface="Arial" panose="020B0604020202020204" pitchFamily="34" charset="0"/>
              </a:rPr>
              <a:t>/</a:t>
            </a:r>
          </a:p>
        </p:txBody>
      </p:sp>
      <p:grpSp>
        <p:nvGrpSpPr>
          <p:cNvPr id="296968" name="Group 8"/>
          <p:cNvGrpSpPr>
            <a:grpSpLocks/>
          </p:cNvGrpSpPr>
          <p:nvPr/>
        </p:nvGrpSpPr>
        <p:grpSpPr bwMode="auto">
          <a:xfrm>
            <a:off x="1835150" y="5300663"/>
            <a:ext cx="287338" cy="504825"/>
            <a:chOff x="3878" y="2115"/>
            <a:chExt cx="181" cy="272"/>
          </a:xfrm>
        </p:grpSpPr>
        <p:sp>
          <p:nvSpPr>
            <p:cNvPr id="22537" name="Line 9"/>
            <p:cNvSpPr>
              <a:spLocks noChangeShapeType="1"/>
            </p:cNvSpPr>
            <p:nvPr/>
          </p:nvSpPr>
          <p:spPr bwMode="auto">
            <a:xfrm>
              <a:off x="3878" y="2115"/>
              <a:ext cx="181" cy="27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2538" name="Line 10"/>
            <p:cNvSpPr>
              <a:spLocks noChangeShapeType="1"/>
            </p:cNvSpPr>
            <p:nvPr/>
          </p:nvSpPr>
          <p:spPr bwMode="auto">
            <a:xfrm flipH="1">
              <a:off x="3878" y="2115"/>
              <a:ext cx="181" cy="27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969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1" dur="80"/>
                                        <p:tgtEl>
                                          <p:spTgt spid="29696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2" dur="80"/>
                                        <p:tgtEl>
                                          <p:spTgt spid="29696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80"/>
                                        <p:tgtEl>
                                          <p:spTgt spid="29696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2969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2969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2969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2969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2969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23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969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969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65" grpId="0" animBg="1"/>
      <p:bldP spid="296966" grpId="0" build="p"/>
      <p:bldP spid="296967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 smtClean="0">
                <a:solidFill>
                  <a:srgbClr val="000000"/>
                </a:solidFill>
              </a:rPr>
              <a:t>二维数组的</a:t>
            </a:r>
            <a:r>
              <a:rPr lang="zh-CN" altLang="en-US" sz="3600" dirty="0" smtClean="0">
                <a:solidFill>
                  <a:srgbClr val="FF0000"/>
                </a:solidFill>
              </a:rPr>
              <a:t>初始化</a:t>
            </a:r>
            <a:r>
              <a:rPr lang="en-US" altLang="zh-CN" sz="2000" dirty="0" smtClean="0">
                <a:solidFill>
                  <a:srgbClr val="FF0000"/>
                </a:solidFill>
              </a:rPr>
              <a:t>——</a:t>
            </a:r>
            <a:r>
              <a:rPr lang="zh-CN" altLang="en-US" sz="2000" dirty="0" smtClean="0">
                <a:solidFill>
                  <a:srgbClr val="FF0000"/>
                </a:solidFill>
              </a:rPr>
              <a:t>注意自学</a:t>
            </a:r>
            <a:endParaRPr lang="zh-CN" altLang="en-US" sz="2000" dirty="0" smtClean="0">
              <a:solidFill>
                <a:srgbClr val="FF0000"/>
              </a:solidFill>
            </a:endParaRPr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97988" name="Rectangle 4"/>
          <p:cNvSpPr>
            <a:spLocks noChangeArrowheads="1"/>
          </p:cNvSpPr>
          <p:nvPr/>
        </p:nvSpPr>
        <p:spPr bwMode="auto">
          <a:xfrm>
            <a:off x="179388" y="1098550"/>
            <a:ext cx="6913562" cy="549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95300" indent="-4953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952500" indent="-4953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371600" indent="-4572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828800" indent="-4572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286000" indent="-4572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r>
              <a:rPr lang="zh-CN" altLang="en-US" sz="2400" dirty="0">
                <a:solidFill>
                  <a:srgbClr val="FF0000"/>
                </a:solidFill>
              </a:rPr>
              <a:t>按行</a:t>
            </a:r>
            <a:r>
              <a:rPr lang="zh-CN" altLang="en-US" sz="2400" dirty="0"/>
              <a:t>赋初值：</a:t>
            </a:r>
          </a:p>
          <a:p>
            <a:pPr lvl="1">
              <a:buFontTx/>
              <a:buNone/>
            </a:pPr>
            <a:r>
              <a:rPr lang="zh-CN" altLang="en-US" dirty="0"/>
              <a:t>例如：</a:t>
            </a:r>
          </a:p>
          <a:p>
            <a:pPr lvl="1">
              <a:buFontTx/>
              <a:buNone/>
            </a:pPr>
            <a:r>
              <a:rPr lang="zh-CN" altLang="en-US" dirty="0"/>
              <a:t>	</a:t>
            </a:r>
            <a:r>
              <a:rPr lang="en-US" altLang="zh-CN" dirty="0" err="1"/>
              <a:t>int</a:t>
            </a:r>
            <a:r>
              <a:rPr lang="en-US" altLang="zh-CN" dirty="0"/>
              <a:t> a[2][3]={</a:t>
            </a:r>
            <a:r>
              <a:rPr lang="en-US" altLang="zh-CN" dirty="0">
                <a:solidFill>
                  <a:srgbClr val="FF0000"/>
                </a:solidFill>
              </a:rPr>
              <a:t>{</a:t>
            </a:r>
            <a:r>
              <a:rPr lang="en-US" altLang="zh-CN" dirty="0"/>
              <a:t>1, 2, 3</a:t>
            </a:r>
            <a:r>
              <a:rPr lang="en-US" altLang="zh-CN" dirty="0">
                <a:solidFill>
                  <a:srgbClr val="FF0000"/>
                </a:solidFill>
              </a:rPr>
              <a:t>}</a:t>
            </a:r>
            <a:r>
              <a:rPr lang="en-US" altLang="zh-CN" dirty="0"/>
              <a:t>, </a:t>
            </a:r>
            <a:r>
              <a:rPr lang="en-US" altLang="zh-CN" dirty="0">
                <a:solidFill>
                  <a:srgbClr val="FF0000"/>
                </a:solidFill>
              </a:rPr>
              <a:t>{</a:t>
            </a:r>
            <a:r>
              <a:rPr lang="en-US" altLang="zh-CN" dirty="0"/>
              <a:t>4, 5, 6</a:t>
            </a:r>
            <a:r>
              <a:rPr lang="en-US" altLang="zh-CN" dirty="0">
                <a:solidFill>
                  <a:srgbClr val="FF0000"/>
                </a:solidFill>
              </a:rPr>
              <a:t>}</a:t>
            </a:r>
            <a:r>
              <a:rPr lang="en-US" altLang="zh-CN" dirty="0"/>
              <a:t>};</a:t>
            </a:r>
          </a:p>
          <a:p>
            <a:r>
              <a:rPr lang="en-US" altLang="zh-CN" sz="2400" dirty="0"/>
              <a:t>		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a[2][3]={</a:t>
            </a:r>
            <a:r>
              <a:rPr lang="en-US" altLang="zh-CN" sz="2400" dirty="0">
                <a:solidFill>
                  <a:srgbClr val="FF0000"/>
                </a:solidFill>
              </a:rPr>
              <a:t>{</a:t>
            </a:r>
            <a:r>
              <a:rPr lang="en-US" altLang="zh-CN" sz="2400" dirty="0"/>
              <a:t>1</a:t>
            </a:r>
            <a:r>
              <a:rPr lang="en-US" altLang="zh-CN" sz="2400" dirty="0">
                <a:solidFill>
                  <a:srgbClr val="FF0000"/>
                </a:solidFill>
              </a:rPr>
              <a:t>}</a:t>
            </a:r>
            <a:r>
              <a:rPr lang="en-US" altLang="zh-CN" sz="2400" dirty="0"/>
              <a:t>, </a:t>
            </a:r>
            <a:r>
              <a:rPr lang="en-US" altLang="zh-CN" sz="2400" dirty="0">
                <a:solidFill>
                  <a:srgbClr val="FF0000"/>
                </a:solidFill>
              </a:rPr>
              <a:t>{</a:t>
            </a:r>
            <a:r>
              <a:rPr lang="en-US" altLang="zh-CN" sz="2400" dirty="0"/>
              <a:t>4, 5</a:t>
            </a:r>
            <a:r>
              <a:rPr lang="en-US" altLang="zh-CN" sz="2400" dirty="0">
                <a:solidFill>
                  <a:srgbClr val="FF0000"/>
                </a:solidFill>
              </a:rPr>
              <a:t>}</a:t>
            </a:r>
            <a:r>
              <a:rPr lang="en-US" altLang="zh-CN" sz="2400" dirty="0"/>
              <a:t>};</a:t>
            </a:r>
          </a:p>
          <a:p>
            <a:pPr>
              <a:buFontTx/>
              <a:buNone/>
            </a:pPr>
            <a:r>
              <a:rPr lang="zh-CN" altLang="en-US" sz="2400" dirty="0"/>
              <a:t>按数组元素</a:t>
            </a:r>
            <a:r>
              <a:rPr lang="zh-CN" altLang="en-US" sz="2400" dirty="0">
                <a:solidFill>
                  <a:srgbClr val="FF0000"/>
                </a:solidFill>
              </a:rPr>
              <a:t>存放顺序</a:t>
            </a:r>
            <a:r>
              <a:rPr lang="zh-CN" altLang="en-US" sz="2400" dirty="0"/>
              <a:t>赋初值：</a:t>
            </a:r>
          </a:p>
          <a:p>
            <a:pPr lvl="1">
              <a:buFontTx/>
              <a:buNone/>
            </a:pPr>
            <a:r>
              <a:rPr lang="zh-CN" altLang="en-US" dirty="0"/>
              <a:t>例如：</a:t>
            </a:r>
          </a:p>
          <a:p>
            <a:pPr lvl="1">
              <a:buFontTx/>
              <a:buNone/>
            </a:pPr>
            <a:r>
              <a:rPr lang="zh-CN" altLang="en-US" dirty="0">
                <a:ea typeface="华文行楷" panose="02010800040101010101" pitchFamily="2" charset="-122"/>
                <a:cs typeface="Arial" panose="020B0604020202020204" pitchFamily="34" charset="0"/>
              </a:rPr>
              <a:t>	</a:t>
            </a:r>
            <a:r>
              <a:rPr lang="en-US" altLang="zh-CN" dirty="0" err="1">
                <a:ea typeface="华文行楷" panose="02010800040101010101" pitchFamily="2" charset="-122"/>
                <a:cs typeface="Arial" panose="020B0604020202020204" pitchFamily="34" charset="0"/>
              </a:rPr>
              <a:t>int</a:t>
            </a:r>
            <a:r>
              <a:rPr lang="en-US" altLang="zh-CN" dirty="0">
                <a:ea typeface="华文行楷" panose="02010800040101010101" pitchFamily="2" charset="-122"/>
                <a:cs typeface="Arial" panose="020B0604020202020204" pitchFamily="34" charset="0"/>
              </a:rPr>
              <a:t> a[2][3]={1, 2, 3, 4, 5, 6};</a:t>
            </a:r>
          </a:p>
          <a:p>
            <a:r>
              <a:rPr lang="en-US" altLang="zh-CN" sz="2400" dirty="0">
                <a:ea typeface="华文行楷" panose="02010800040101010101" pitchFamily="2" charset="-122"/>
                <a:cs typeface="Arial" panose="020B0604020202020204" pitchFamily="34" charset="0"/>
              </a:rPr>
              <a:t>		</a:t>
            </a:r>
            <a:r>
              <a:rPr lang="en-US" altLang="zh-CN" sz="2400" dirty="0" err="1">
                <a:ea typeface="华文行楷" panose="02010800040101010101" pitchFamily="2" charset="-122"/>
                <a:cs typeface="Arial" panose="020B0604020202020204" pitchFamily="34" charset="0"/>
              </a:rPr>
              <a:t>int</a:t>
            </a:r>
            <a:r>
              <a:rPr lang="en-US" altLang="zh-CN" sz="2400" dirty="0">
                <a:ea typeface="华文行楷" panose="02010800040101010101" pitchFamily="2" charset="-122"/>
                <a:cs typeface="Arial" panose="020B0604020202020204" pitchFamily="34" charset="0"/>
              </a:rPr>
              <a:t> a[2][3]={1, 2, 3};</a:t>
            </a:r>
          </a:p>
          <a:p>
            <a:pPr>
              <a:buFontTx/>
              <a:buNone/>
            </a:pPr>
            <a:r>
              <a:rPr lang="zh-CN" altLang="en-US" sz="2400" dirty="0">
                <a:solidFill>
                  <a:srgbClr val="FF0000"/>
                </a:solidFill>
              </a:rPr>
              <a:t>省略行数</a:t>
            </a:r>
            <a:r>
              <a:rPr lang="zh-CN" altLang="en-US" sz="2400" dirty="0"/>
              <a:t>（根据初值个数和列声明自动确定行数）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zh-CN" altLang="en-US" dirty="0"/>
              <a:t>例如：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zh-CN" altLang="en-US" dirty="0"/>
              <a:t>	</a:t>
            </a:r>
            <a:r>
              <a:rPr lang="en-US" altLang="zh-CN" dirty="0" err="1"/>
              <a:t>int</a:t>
            </a:r>
            <a:r>
              <a:rPr lang="en-US" altLang="zh-CN" dirty="0"/>
              <a:t> b[][3]={1, 2, 3, 4, 5, 6, 7, 8, 9,10}; </a:t>
            </a:r>
          </a:p>
          <a:p>
            <a:r>
              <a:rPr lang="en-US" altLang="zh-CN" sz="2400" dirty="0"/>
              <a:t>		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c[][3]={{1, 2}, {3}}; </a:t>
            </a:r>
          </a:p>
        </p:txBody>
      </p:sp>
      <p:grpSp>
        <p:nvGrpSpPr>
          <p:cNvPr id="297989" name="Group 5"/>
          <p:cNvGrpSpPr>
            <a:grpSpLocks/>
          </p:cNvGrpSpPr>
          <p:nvPr/>
        </p:nvGrpSpPr>
        <p:grpSpPr bwMode="auto">
          <a:xfrm>
            <a:off x="6443663" y="1125538"/>
            <a:ext cx="1323975" cy="993775"/>
            <a:chOff x="960" y="2736"/>
            <a:chExt cx="912" cy="672"/>
          </a:xfrm>
        </p:grpSpPr>
        <p:sp>
          <p:nvSpPr>
            <p:cNvPr id="23576" name="AutoShape 6"/>
            <p:cNvSpPr>
              <a:spLocks/>
            </p:cNvSpPr>
            <p:nvPr/>
          </p:nvSpPr>
          <p:spPr bwMode="auto">
            <a:xfrm>
              <a:off x="960" y="2736"/>
              <a:ext cx="96" cy="672"/>
            </a:xfrm>
            <a:prstGeom prst="leftBracket">
              <a:avLst>
                <a:gd name="adj" fmla="val 58333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3577" name="AutoShape 7"/>
            <p:cNvSpPr>
              <a:spLocks/>
            </p:cNvSpPr>
            <p:nvPr/>
          </p:nvSpPr>
          <p:spPr bwMode="auto">
            <a:xfrm>
              <a:off x="1776" y="2736"/>
              <a:ext cx="96" cy="672"/>
            </a:xfrm>
            <a:prstGeom prst="rightBracket">
              <a:avLst>
                <a:gd name="adj" fmla="val 58333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3578" name="Text Box 8"/>
            <p:cNvSpPr txBox="1">
              <a:spLocks noChangeArrowheads="1"/>
            </p:cNvSpPr>
            <p:nvPr/>
          </p:nvSpPr>
          <p:spPr bwMode="auto">
            <a:xfrm>
              <a:off x="1093" y="2795"/>
              <a:ext cx="635" cy="5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600" b="1">
                  <a:solidFill>
                    <a:schemeClr val="bg2"/>
                  </a:solidFill>
                  <a:latin typeface="Arial" panose="020B0604020202020204" pitchFamily="34" charset="0"/>
                  <a:ea typeface="楷体_GB2312" pitchFamily="49" charset="-122"/>
                </a:rPr>
                <a:t>1 2 3</a:t>
              </a:r>
            </a:p>
            <a:p>
              <a:pPr eaLnBrk="1" hangingPunct="1"/>
              <a:r>
                <a:rPr kumimoji="1" lang="en-US" altLang="zh-CN" sz="2600" b="1">
                  <a:solidFill>
                    <a:schemeClr val="bg2"/>
                  </a:solidFill>
                  <a:latin typeface="Arial" panose="020B0604020202020204" pitchFamily="34" charset="0"/>
                  <a:ea typeface="楷体_GB2312" pitchFamily="49" charset="-122"/>
                </a:rPr>
                <a:t>4 5 6</a:t>
              </a:r>
              <a:endParaRPr kumimoji="1" lang="en-US" altLang="zh-CN" sz="2600">
                <a:solidFill>
                  <a:schemeClr val="bg2"/>
                </a:solidFill>
              </a:endParaRPr>
            </a:p>
          </p:txBody>
        </p:sp>
      </p:grpSp>
      <p:grpSp>
        <p:nvGrpSpPr>
          <p:cNvPr id="297993" name="Group 9"/>
          <p:cNvGrpSpPr>
            <a:grpSpLocks/>
          </p:cNvGrpSpPr>
          <p:nvPr/>
        </p:nvGrpSpPr>
        <p:grpSpPr bwMode="auto">
          <a:xfrm>
            <a:off x="6416675" y="3644900"/>
            <a:ext cx="1323975" cy="993775"/>
            <a:chOff x="960" y="2736"/>
            <a:chExt cx="912" cy="672"/>
          </a:xfrm>
        </p:grpSpPr>
        <p:sp>
          <p:nvSpPr>
            <p:cNvPr id="23573" name="AutoShape 10"/>
            <p:cNvSpPr>
              <a:spLocks/>
            </p:cNvSpPr>
            <p:nvPr/>
          </p:nvSpPr>
          <p:spPr bwMode="auto">
            <a:xfrm>
              <a:off x="960" y="2736"/>
              <a:ext cx="96" cy="672"/>
            </a:xfrm>
            <a:prstGeom prst="leftBracket">
              <a:avLst>
                <a:gd name="adj" fmla="val 58333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3574" name="AutoShape 11"/>
            <p:cNvSpPr>
              <a:spLocks/>
            </p:cNvSpPr>
            <p:nvPr/>
          </p:nvSpPr>
          <p:spPr bwMode="auto">
            <a:xfrm>
              <a:off x="1776" y="2736"/>
              <a:ext cx="96" cy="672"/>
            </a:xfrm>
            <a:prstGeom prst="rightBracket">
              <a:avLst>
                <a:gd name="adj" fmla="val 58333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3575" name="Text Box 12"/>
            <p:cNvSpPr txBox="1">
              <a:spLocks noChangeArrowheads="1"/>
            </p:cNvSpPr>
            <p:nvPr/>
          </p:nvSpPr>
          <p:spPr bwMode="auto">
            <a:xfrm>
              <a:off x="1093" y="2795"/>
              <a:ext cx="635" cy="5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600" b="1">
                  <a:solidFill>
                    <a:schemeClr val="bg2"/>
                  </a:solidFill>
                  <a:latin typeface="Arial" panose="020B0604020202020204" pitchFamily="34" charset="0"/>
                  <a:ea typeface="楷体_GB2312" pitchFamily="49" charset="-122"/>
                </a:rPr>
                <a:t>1 2 3</a:t>
              </a:r>
            </a:p>
            <a:p>
              <a:pPr eaLnBrk="1" hangingPunct="1"/>
              <a:r>
                <a:rPr kumimoji="1" lang="en-US" altLang="zh-CN" sz="2600" b="1">
                  <a:solidFill>
                    <a:srgbClr val="FF0000"/>
                  </a:solidFill>
                  <a:latin typeface="Arial" panose="020B0604020202020204" pitchFamily="34" charset="0"/>
                  <a:ea typeface="楷体_GB2312" pitchFamily="49" charset="-122"/>
                </a:rPr>
                <a:t>0 0 0</a:t>
              </a:r>
              <a:endParaRPr kumimoji="1" lang="en-US" altLang="zh-CN" sz="2600">
                <a:solidFill>
                  <a:srgbClr val="FF0000"/>
                </a:solidFill>
              </a:endParaRPr>
            </a:p>
          </p:txBody>
        </p:sp>
      </p:grpSp>
      <p:grpSp>
        <p:nvGrpSpPr>
          <p:cNvPr id="297997" name="Group 13"/>
          <p:cNvGrpSpPr>
            <a:grpSpLocks/>
          </p:cNvGrpSpPr>
          <p:nvPr/>
        </p:nvGrpSpPr>
        <p:grpSpPr bwMode="auto">
          <a:xfrm>
            <a:off x="6416675" y="2363788"/>
            <a:ext cx="1323975" cy="993775"/>
            <a:chOff x="960" y="2736"/>
            <a:chExt cx="912" cy="672"/>
          </a:xfrm>
        </p:grpSpPr>
        <p:sp>
          <p:nvSpPr>
            <p:cNvPr id="23570" name="AutoShape 14"/>
            <p:cNvSpPr>
              <a:spLocks/>
            </p:cNvSpPr>
            <p:nvPr/>
          </p:nvSpPr>
          <p:spPr bwMode="auto">
            <a:xfrm>
              <a:off x="960" y="2736"/>
              <a:ext cx="96" cy="672"/>
            </a:xfrm>
            <a:prstGeom prst="leftBracket">
              <a:avLst>
                <a:gd name="adj" fmla="val 58333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3571" name="AutoShape 15"/>
            <p:cNvSpPr>
              <a:spLocks/>
            </p:cNvSpPr>
            <p:nvPr/>
          </p:nvSpPr>
          <p:spPr bwMode="auto">
            <a:xfrm>
              <a:off x="1776" y="2736"/>
              <a:ext cx="96" cy="672"/>
            </a:xfrm>
            <a:prstGeom prst="rightBracket">
              <a:avLst>
                <a:gd name="adj" fmla="val 58333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3572" name="Text Box 16"/>
            <p:cNvSpPr txBox="1">
              <a:spLocks noChangeArrowheads="1"/>
            </p:cNvSpPr>
            <p:nvPr/>
          </p:nvSpPr>
          <p:spPr bwMode="auto">
            <a:xfrm>
              <a:off x="1093" y="2795"/>
              <a:ext cx="635" cy="5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600" b="1">
                  <a:solidFill>
                    <a:schemeClr val="bg2"/>
                  </a:solidFill>
                  <a:latin typeface="Arial" panose="020B0604020202020204" pitchFamily="34" charset="0"/>
                  <a:ea typeface="楷体_GB2312" pitchFamily="49" charset="-122"/>
                </a:rPr>
                <a:t>1 </a:t>
              </a:r>
              <a:r>
                <a:rPr lang="en-US" altLang="zh-CN" sz="2600" b="1">
                  <a:solidFill>
                    <a:srgbClr val="FF0000"/>
                  </a:solidFill>
                  <a:latin typeface="Arial" panose="020B0604020202020204" pitchFamily="34" charset="0"/>
                  <a:ea typeface="楷体_GB2312" pitchFamily="49" charset="-122"/>
                </a:rPr>
                <a:t>0 0</a:t>
              </a:r>
            </a:p>
            <a:p>
              <a:pPr eaLnBrk="1" hangingPunct="1"/>
              <a:r>
                <a:rPr lang="en-US" altLang="zh-CN" sz="2600" b="1">
                  <a:solidFill>
                    <a:schemeClr val="bg2"/>
                  </a:solidFill>
                  <a:latin typeface="Arial" panose="020B0604020202020204" pitchFamily="34" charset="0"/>
                  <a:ea typeface="楷体_GB2312" pitchFamily="49" charset="-122"/>
                </a:rPr>
                <a:t>4 5</a:t>
              </a:r>
              <a:r>
                <a:rPr lang="en-US" altLang="zh-CN" sz="2600" b="1">
                  <a:latin typeface="Arial" panose="020B0604020202020204" pitchFamily="34" charset="0"/>
                  <a:ea typeface="楷体_GB2312" pitchFamily="49" charset="-122"/>
                </a:rPr>
                <a:t> </a:t>
              </a:r>
              <a:r>
                <a:rPr lang="en-US" altLang="zh-CN" sz="2600" b="1">
                  <a:solidFill>
                    <a:srgbClr val="FF0000"/>
                  </a:solidFill>
                  <a:latin typeface="Arial" panose="020B0604020202020204" pitchFamily="34" charset="0"/>
                  <a:ea typeface="楷体_GB2312" pitchFamily="49" charset="-122"/>
                </a:rPr>
                <a:t>0</a:t>
              </a:r>
              <a:endParaRPr lang="en-US" altLang="zh-CN" sz="2600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298001" name="Line 17"/>
          <p:cNvSpPr>
            <a:spLocks noChangeShapeType="1"/>
          </p:cNvSpPr>
          <p:nvPr/>
        </p:nvSpPr>
        <p:spPr bwMode="auto">
          <a:xfrm flipV="1">
            <a:off x="5148263" y="1628775"/>
            <a:ext cx="1152525" cy="504825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98002" name="Line 18"/>
          <p:cNvSpPr>
            <a:spLocks noChangeShapeType="1"/>
          </p:cNvSpPr>
          <p:nvPr/>
        </p:nvSpPr>
        <p:spPr bwMode="auto">
          <a:xfrm>
            <a:off x="4356100" y="2708275"/>
            <a:ext cx="1944688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98003" name="Line 19"/>
          <p:cNvSpPr>
            <a:spLocks noChangeShapeType="1"/>
          </p:cNvSpPr>
          <p:nvPr/>
        </p:nvSpPr>
        <p:spPr bwMode="auto">
          <a:xfrm>
            <a:off x="3851275" y="4365625"/>
            <a:ext cx="2449513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98004" name="Line 20"/>
          <p:cNvSpPr>
            <a:spLocks noChangeShapeType="1"/>
          </p:cNvSpPr>
          <p:nvPr/>
        </p:nvSpPr>
        <p:spPr bwMode="auto">
          <a:xfrm flipV="1">
            <a:off x="4211638" y="6021388"/>
            <a:ext cx="2736850" cy="71437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98005" name="Line 21"/>
          <p:cNvSpPr>
            <a:spLocks noChangeShapeType="1"/>
          </p:cNvSpPr>
          <p:nvPr/>
        </p:nvSpPr>
        <p:spPr bwMode="auto">
          <a:xfrm flipV="1">
            <a:off x="4211638" y="1989138"/>
            <a:ext cx="2089150" cy="1800225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98006" name="Rectangle 22"/>
          <p:cNvSpPr>
            <a:spLocks noChangeArrowheads="1"/>
          </p:cNvSpPr>
          <p:nvPr/>
        </p:nvSpPr>
        <p:spPr bwMode="auto">
          <a:xfrm>
            <a:off x="6372225" y="5314950"/>
            <a:ext cx="642938" cy="366713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800" bIns="10800" anchor="ctr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200" b="1">
                <a:latin typeface="Courier New" panose="02070309020205020404" pitchFamily="49" charset="0"/>
                <a:ea typeface="楷体_GB2312" pitchFamily="49" charset="-122"/>
              </a:rPr>
              <a:t>4</a:t>
            </a:r>
            <a:r>
              <a:rPr lang="zh-CN" altLang="en-US" sz="2200" b="1">
                <a:latin typeface="Courier New" panose="02070309020205020404" pitchFamily="49" charset="0"/>
                <a:ea typeface="楷体_GB2312" pitchFamily="49" charset="-122"/>
              </a:rPr>
              <a:t>行</a:t>
            </a:r>
          </a:p>
        </p:txBody>
      </p:sp>
      <p:grpSp>
        <p:nvGrpSpPr>
          <p:cNvPr id="298007" name="Group 23"/>
          <p:cNvGrpSpPr>
            <a:grpSpLocks/>
          </p:cNvGrpSpPr>
          <p:nvPr/>
        </p:nvGrpSpPr>
        <p:grpSpPr bwMode="auto">
          <a:xfrm>
            <a:off x="7064375" y="5516563"/>
            <a:ext cx="1323975" cy="993775"/>
            <a:chOff x="960" y="2736"/>
            <a:chExt cx="912" cy="672"/>
          </a:xfrm>
        </p:grpSpPr>
        <p:sp>
          <p:nvSpPr>
            <p:cNvPr id="23567" name="AutoShape 24"/>
            <p:cNvSpPr>
              <a:spLocks/>
            </p:cNvSpPr>
            <p:nvPr/>
          </p:nvSpPr>
          <p:spPr bwMode="auto">
            <a:xfrm>
              <a:off x="960" y="2736"/>
              <a:ext cx="96" cy="672"/>
            </a:xfrm>
            <a:prstGeom prst="leftBracket">
              <a:avLst>
                <a:gd name="adj" fmla="val 58333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3568" name="AutoShape 25"/>
            <p:cNvSpPr>
              <a:spLocks/>
            </p:cNvSpPr>
            <p:nvPr/>
          </p:nvSpPr>
          <p:spPr bwMode="auto">
            <a:xfrm>
              <a:off x="1776" y="2736"/>
              <a:ext cx="96" cy="672"/>
            </a:xfrm>
            <a:prstGeom prst="rightBracket">
              <a:avLst>
                <a:gd name="adj" fmla="val 58333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3569" name="Text Box 26"/>
            <p:cNvSpPr txBox="1">
              <a:spLocks noChangeArrowheads="1"/>
            </p:cNvSpPr>
            <p:nvPr/>
          </p:nvSpPr>
          <p:spPr bwMode="auto">
            <a:xfrm>
              <a:off x="1093" y="2795"/>
              <a:ext cx="635" cy="5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600" b="1">
                  <a:solidFill>
                    <a:schemeClr val="bg2"/>
                  </a:solidFill>
                  <a:latin typeface="Arial" panose="020B0604020202020204" pitchFamily="34" charset="0"/>
                  <a:ea typeface="楷体_GB2312" pitchFamily="49" charset="-122"/>
                </a:rPr>
                <a:t>1 2</a:t>
              </a:r>
              <a:r>
                <a:rPr kumimoji="1" lang="en-US" altLang="zh-CN" sz="2600" b="1">
                  <a:latin typeface="Arial" panose="020B0604020202020204" pitchFamily="34" charset="0"/>
                  <a:ea typeface="楷体_GB2312" pitchFamily="49" charset="-122"/>
                </a:rPr>
                <a:t> </a:t>
              </a:r>
              <a:r>
                <a:rPr kumimoji="1" lang="en-US" altLang="zh-CN" sz="2600" b="1">
                  <a:solidFill>
                    <a:srgbClr val="FF0000"/>
                  </a:solidFill>
                  <a:latin typeface="Arial" panose="020B0604020202020204" pitchFamily="34" charset="0"/>
                  <a:ea typeface="楷体_GB2312" pitchFamily="49" charset="-122"/>
                </a:rPr>
                <a:t>0</a:t>
              </a:r>
            </a:p>
            <a:p>
              <a:pPr eaLnBrk="1" hangingPunct="1"/>
              <a:r>
                <a:rPr kumimoji="1" lang="en-US" altLang="zh-CN" sz="2600" b="1">
                  <a:solidFill>
                    <a:schemeClr val="bg2"/>
                  </a:solidFill>
                  <a:latin typeface="Arial" panose="020B0604020202020204" pitchFamily="34" charset="0"/>
                  <a:ea typeface="楷体_GB2312" pitchFamily="49" charset="-122"/>
                </a:rPr>
                <a:t>3</a:t>
              </a:r>
              <a:r>
                <a:rPr kumimoji="1" lang="en-US" altLang="zh-CN" sz="2600" b="1">
                  <a:latin typeface="Arial" panose="020B0604020202020204" pitchFamily="34" charset="0"/>
                  <a:ea typeface="楷体_GB2312" pitchFamily="49" charset="-122"/>
                </a:rPr>
                <a:t> </a:t>
              </a:r>
              <a:r>
                <a:rPr kumimoji="1" lang="en-US" altLang="zh-CN" sz="2600" b="1">
                  <a:solidFill>
                    <a:srgbClr val="FF0000"/>
                  </a:solidFill>
                  <a:latin typeface="Arial" panose="020B0604020202020204" pitchFamily="34" charset="0"/>
                  <a:ea typeface="楷体_GB2312" pitchFamily="49" charset="-122"/>
                </a:rPr>
                <a:t>0 0</a:t>
              </a:r>
              <a:endParaRPr kumimoji="1" lang="en-US" altLang="zh-CN" sz="260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979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979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2979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98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3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800" decel="100000"/>
                                        <p:tgtEl>
                                          <p:spTgt spid="2979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800" decel="100000" fill="hold"/>
                                        <p:tgtEl>
                                          <p:spTgt spid="29798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800" decel="100000" fill="hold"/>
                                        <p:tgtEl>
                                          <p:spTgt spid="2979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800" decel="100000" fill="hold"/>
                                        <p:tgtEl>
                                          <p:spTgt spid="2979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979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979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2979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98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3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800" decel="100000"/>
                                        <p:tgtEl>
                                          <p:spTgt spid="2979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800" decel="100000" fill="hold"/>
                                        <p:tgtEl>
                                          <p:spTgt spid="29799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800" decel="100000" fill="hold"/>
                                        <p:tgtEl>
                                          <p:spTgt spid="2979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800" decel="100000" fill="hold"/>
                                        <p:tgtEl>
                                          <p:spTgt spid="2979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979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979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3" dur="500"/>
                                        <p:tgtEl>
                                          <p:spTgt spid="2979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8" dur="500"/>
                                        <p:tgtEl>
                                          <p:spTgt spid="2979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1" dur="500"/>
                                        <p:tgtEl>
                                          <p:spTgt spid="2979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98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1" dur="500"/>
                                        <p:tgtEl>
                                          <p:spTgt spid="2979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98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8" presetID="3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800" decel="100000"/>
                                        <p:tgtEl>
                                          <p:spTgt spid="2979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800" decel="100000" fill="hold"/>
                                        <p:tgtEl>
                                          <p:spTgt spid="29799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800" decel="100000" fill="hold"/>
                                        <p:tgtEl>
                                          <p:spTgt spid="2979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800" decel="100000" fill="hold"/>
                                        <p:tgtEl>
                                          <p:spTgt spid="2979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979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979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0" dur="500"/>
                                        <p:tgtEl>
                                          <p:spTgt spid="2979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5" dur="500"/>
                                        <p:tgtEl>
                                          <p:spTgt spid="29798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8" dur="500"/>
                                        <p:tgtEl>
                                          <p:spTgt spid="29798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2000"/>
                                        <p:tgtEl>
                                          <p:spTgt spid="298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8" dur="500"/>
                                        <p:tgtEl>
                                          <p:spTgt spid="29798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298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5" presetID="3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800" decel="100000"/>
                                        <p:tgtEl>
                                          <p:spTgt spid="2980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800" decel="100000" fill="hold"/>
                                        <p:tgtEl>
                                          <p:spTgt spid="29800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800" decel="100000" fill="hold"/>
                                        <p:tgtEl>
                                          <p:spTgt spid="2980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800" decel="100000" fill="hold"/>
                                        <p:tgtEl>
                                          <p:spTgt spid="2980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980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980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988" grpId="0" build="p"/>
      <p:bldP spid="298001" grpId="0" animBg="1"/>
      <p:bldP spid="298002" grpId="0" animBg="1"/>
      <p:bldP spid="298003" grpId="0" animBg="1"/>
      <p:bldP spid="298004" grpId="0" animBg="1"/>
      <p:bldP spid="298005" grpId="0" animBg="1"/>
      <p:bldP spid="29800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smtClean="0">
                <a:solidFill>
                  <a:srgbClr val="000000"/>
                </a:solidFill>
              </a:rPr>
              <a:t>二维数组的初始化</a:t>
            </a:r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99012" name="Rectangle 4"/>
          <p:cNvSpPr>
            <a:spLocks noChangeArrowheads="1"/>
          </p:cNvSpPr>
          <p:nvPr/>
        </p:nvSpPr>
        <p:spPr bwMode="auto">
          <a:xfrm>
            <a:off x="323850" y="1125538"/>
            <a:ext cx="7202488" cy="5111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95300" indent="-4953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952500" indent="-4953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371600" indent="-4572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828800" indent="-4572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286000" indent="-4572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3000" dirty="0"/>
              <a:t>下列二维数组的定义都是错误的</a:t>
            </a:r>
            <a:r>
              <a:rPr lang="en-US" altLang="zh-CN" sz="3000" dirty="0"/>
              <a:t>:</a:t>
            </a:r>
          </a:p>
          <a:p>
            <a:pPr>
              <a:lnSpc>
                <a:spcPct val="120000"/>
              </a:lnSpc>
            </a:pPr>
            <a:r>
              <a:rPr lang="zh-CN" altLang="en-US" sz="3000" dirty="0"/>
              <a:t>		</a:t>
            </a:r>
            <a:r>
              <a:rPr lang="en-US" altLang="zh-CN" sz="3000" dirty="0" err="1"/>
              <a:t>int</a:t>
            </a:r>
            <a:r>
              <a:rPr lang="en-US" altLang="zh-CN" sz="3000" dirty="0"/>
              <a:t> a[ ][ ], b[3][], c[][2];</a:t>
            </a:r>
          </a:p>
          <a:p>
            <a:pPr>
              <a:lnSpc>
                <a:spcPct val="120000"/>
              </a:lnSpc>
            </a:pPr>
            <a:r>
              <a:rPr lang="en-US" altLang="zh-CN" sz="3000" dirty="0"/>
              <a:t>		</a:t>
            </a:r>
            <a:r>
              <a:rPr lang="en-US" altLang="zh-CN" sz="3000" dirty="0" err="1"/>
              <a:t>int</a:t>
            </a:r>
            <a:r>
              <a:rPr lang="en-US" altLang="zh-CN" sz="3000" dirty="0"/>
              <a:t> </a:t>
            </a:r>
            <a:r>
              <a:rPr lang="en-US" altLang="zh-CN" sz="3000" dirty="0" err="1"/>
              <a:t>arr</a:t>
            </a:r>
            <a:r>
              <a:rPr lang="en-US" altLang="zh-CN" sz="3000" dirty="0"/>
              <a:t>[2][ ] = { {1,2,3}, {4,5,6} };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600" dirty="0"/>
              <a:t>	</a:t>
            </a:r>
            <a:r>
              <a:rPr lang="en-US" altLang="zh-CN" sz="2600" dirty="0" err="1"/>
              <a:t>int</a:t>
            </a:r>
            <a:r>
              <a:rPr lang="en-US" altLang="zh-CN" sz="2600" dirty="0"/>
              <a:t> b[2][3]={1, 2, 3, 4, 5, 6, 7, 8}; 	</a:t>
            </a:r>
          </a:p>
        </p:txBody>
      </p:sp>
      <p:grpSp>
        <p:nvGrpSpPr>
          <p:cNvPr id="299013" name="Group 5"/>
          <p:cNvGrpSpPr>
            <a:grpSpLocks/>
          </p:cNvGrpSpPr>
          <p:nvPr/>
        </p:nvGrpSpPr>
        <p:grpSpPr bwMode="auto">
          <a:xfrm rot="21505018" flipH="1">
            <a:off x="2843213" y="2060575"/>
            <a:ext cx="933450" cy="1360488"/>
            <a:chOff x="3878" y="2115"/>
            <a:chExt cx="181" cy="272"/>
          </a:xfrm>
        </p:grpSpPr>
        <p:sp>
          <p:nvSpPr>
            <p:cNvPr id="24582" name="Line 6"/>
            <p:cNvSpPr>
              <a:spLocks noChangeShapeType="1"/>
            </p:cNvSpPr>
            <p:nvPr/>
          </p:nvSpPr>
          <p:spPr bwMode="auto">
            <a:xfrm>
              <a:off x="3878" y="2115"/>
              <a:ext cx="181" cy="27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4583" name="Line 7"/>
            <p:cNvSpPr>
              <a:spLocks noChangeShapeType="1"/>
            </p:cNvSpPr>
            <p:nvPr/>
          </p:nvSpPr>
          <p:spPr bwMode="auto">
            <a:xfrm flipH="1">
              <a:off x="3878" y="2115"/>
              <a:ext cx="181" cy="27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990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990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2990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2990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990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990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9012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0" smtClean="0"/>
              <a:t>回顾</a:t>
            </a:r>
          </a:p>
        </p:txBody>
      </p:sp>
      <p:sp>
        <p:nvSpPr>
          <p:cNvPr id="281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196975"/>
            <a:ext cx="8218487" cy="1728788"/>
          </a:xfrm>
        </p:spPr>
        <p:txBody>
          <a:bodyPr/>
          <a:lstStyle/>
          <a:p>
            <a:pPr>
              <a:lnSpc>
                <a:spcPct val="95000"/>
              </a:lnSpc>
              <a:defRPr/>
            </a:pPr>
            <a:r>
              <a:rPr lang="zh-CN" altLang="en-US" b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基本数据类型</a:t>
            </a:r>
            <a:r>
              <a:rPr lang="zh-CN" altLang="en-US" smtClean="0">
                <a:ea typeface="楷体_GB2312" pitchFamily="49" charset="-122"/>
              </a:rPr>
              <a:t>：</a:t>
            </a:r>
            <a:r>
              <a:rPr lang="en-US" altLang="zh-CN" smtClean="0">
                <a:ea typeface="宋体" panose="02010600030101010101" pitchFamily="2" charset="-122"/>
              </a:rPr>
              <a:t>int, float/double, char, void</a:t>
            </a:r>
          </a:p>
          <a:p>
            <a:pPr>
              <a:lnSpc>
                <a:spcPct val="95000"/>
              </a:lnSpc>
              <a:defRPr/>
            </a:pPr>
            <a:r>
              <a:rPr lang="zh-CN" altLang="en-US" b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数据的处理</a:t>
            </a:r>
            <a:r>
              <a:rPr lang="zh-CN" altLang="en-US" smtClean="0">
                <a:ea typeface="楷体_GB2312" pitchFamily="49" charset="-122"/>
              </a:rPr>
              <a:t>：</a:t>
            </a:r>
            <a:r>
              <a:rPr lang="zh-CN" altLang="en-US" sz="2400" smtClean="0">
                <a:ea typeface="楷体_GB2312" pitchFamily="49" charset="-122"/>
              </a:rPr>
              <a:t>根据问题需求，先作几个</a:t>
            </a:r>
            <a:r>
              <a:rPr lang="zh-CN" altLang="en-US" sz="2400" smtClean="0">
                <a:solidFill>
                  <a:srgbClr val="FF0000"/>
                </a:solidFill>
                <a:ea typeface="楷体_GB2312" pitchFamily="49" charset="-122"/>
              </a:rPr>
              <a:t>简单变量</a:t>
            </a:r>
            <a:r>
              <a:rPr lang="zh-CN" altLang="en-US" sz="2400" smtClean="0">
                <a:ea typeface="楷体_GB2312" pitchFamily="49" charset="-122"/>
              </a:rPr>
              <a:t>的定义，然后对这些变量赋值并作相应的运算即得结果 </a:t>
            </a:r>
          </a:p>
          <a:p>
            <a:pPr>
              <a:lnSpc>
                <a:spcPct val="95000"/>
              </a:lnSpc>
              <a:defRPr/>
            </a:pPr>
            <a:r>
              <a:rPr lang="zh-CN" altLang="en-US" sz="2400" smtClean="0">
                <a:ea typeface="楷体_GB2312" pitchFamily="49" charset="-122"/>
              </a:rPr>
              <a:t>例如：输入</a:t>
            </a:r>
            <a:r>
              <a:rPr lang="en-US" altLang="zh-CN" sz="2400" smtClean="0">
                <a:ea typeface="楷体_GB2312" pitchFamily="49" charset="-122"/>
              </a:rPr>
              <a:t>10</a:t>
            </a:r>
            <a:r>
              <a:rPr lang="zh-CN" altLang="en-US" sz="2400" smtClean="0">
                <a:ea typeface="楷体_GB2312" pitchFamily="49" charset="-122"/>
              </a:rPr>
              <a:t>个实数，求其平均值。</a:t>
            </a:r>
          </a:p>
        </p:txBody>
      </p:sp>
      <p:sp>
        <p:nvSpPr>
          <p:cNvPr id="281604" name="Rectangle 4"/>
          <p:cNvSpPr>
            <a:spLocks noChangeArrowheads="1"/>
          </p:cNvSpPr>
          <p:nvPr/>
        </p:nvSpPr>
        <p:spPr bwMode="auto">
          <a:xfrm>
            <a:off x="539750" y="2781300"/>
            <a:ext cx="7056438" cy="3887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 dirty="0">
                <a:solidFill>
                  <a:schemeClr val="bg2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#include &lt;</a:t>
            </a:r>
            <a:r>
              <a:rPr lang="en-US" altLang="zh-CN" sz="2000" b="1" dirty="0" err="1">
                <a:solidFill>
                  <a:schemeClr val="bg2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stdio.h</a:t>
            </a:r>
            <a:r>
              <a:rPr lang="en-US" altLang="zh-CN" sz="2000" b="1" dirty="0">
                <a:solidFill>
                  <a:schemeClr val="bg2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&gt;</a:t>
            </a:r>
          </a:p>
          <a:p>
            <a:pPr eaLnBrk="1" hangingPunct="1"/>
            <a:r>
              <a:rPr lang="en-US" altLang="zh-CN" sz="2000" b="1" dirty="0" err="1">
                <a:solidFill>
                  <a:schemeClr val="bg2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int</a:t>
            </a:r>
            <a:r>
              <a:rPr lang="en-US" altLang="zh-CN" sz="2000" b="1" dirty="0">
                <a:solidFill>
                  <a:schemeClr val="bg2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 main ()</a:t>
            </a:r>
          </a:p>
          <a:p>
            <a:pPr eaLnBrk="1" hangingPunct="1"/>
            <a:r>
              <a:rPr lang="en-US" altLang="zh-CN" sz="2000" b="1" dirty="0">
                <a:solidFill>
                  <a:schemeClr val="bg2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{   </a:t>
            </a:r>
            <a:r>
              <a:rPr lang="en-US" altLang="zh-CN" sz="2000" b="1" dirty="0" err="1">
                <a:solidFill>
                  <a:schemeClr val="bg2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int</a:t>
            </a:r>
            <a:r>
              <a:rPr lang="en-US" altLang="zh-CN" sz="2000" b="1" dirty="0">
                <a:solidFill>
                  <a:schemeClr val="bg2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 </a:t>
            </a:r>
            <a:r>
              <a:rPr lang="en-US" altLang="zh-CN" sz="2000" b="1" dirty="0" err="1">
                <a:solidFill>
                  <a:schemeClr val="bg2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chemeClr val="bg2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;</a:t>
            </a:r>
          </a:p>
          <a:p>
            <a:pPr eaLnBrk="1" hangingPunct="1"/>
            <a:r>
              <a:rPr lang="en-US" altLang="zh-CN" sz="2000" b="1" dirty="0">
                <a:solidFill>
                  <a:schemeClr val="bg2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    float </a:t>
            </a:r>
            <a:r>
              <a:rPr lang="en-US" altLang="zh-CN" sz="2000" b="1" dirty="0" err="1">
                <a:solidFill>
                  <a:srgbClr val="FF0000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num</a:t>
            </a:r>
            <a:r>
              <a:rPr lang="en-US" altLang="zh-CN" sz="2000" b="1" dirty="0">
                <a:solidFill>
                  <a:schemeClr val="bg2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, sum=0;</a:t>
            </a:r>
          </a:p>
          <a:p>
            <a:pPr eaLnBrk="1" hangingPunct="1"/>
            <a:r>
              <a:rPr lang="en-US" altLang="zh-CN" sz="2000" b="1" dirty="0">
                <a:solidFill>
                  <a:schemeClr val="bg2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    </a:t>
            </a:r>
            <a:r>
              <a:rPr lang="en-US" altLang="zh-CN" sz="2000" b="1" dirty="0" err="1">
                <a:solidFill>
                  <a:schemeClr val="bg2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printf</a:t>
            </a:r>
            <a:r>
              <a:rPr lang="en-US" altLang="zh-CN" sz="2000" b="1" dirty="0">
                <a:solidFill>
                  <a:schemeClr val="bg2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(</a:t>
            </a:r>
            <a:r>
              <a:rPr lang="en-US" altLang="zh-CN" sz="2000" b="1" dirty="0">
                <a:solidFill>
                  <a:schemeClr val="bg2"/>
                </a:solidFill>
                <a:latin typeface="Arial" panose="020B0604020202020204" pitchFamily="34" charset="0"/>
              </a:rPr>
              <a:t>"</a:t>
            </a:r>
            <a:r>
              <a:rPr lang="en-US" altLang="zh-CN" sz="2000" b="1" dirty="0">
                <a:solidFill>
                  <a:schemeClr val="bg2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input 10 numbers: \n</a:t>
            </a:r>
            <a:r>
              <a:rPr lang="en-US" altLang="zh-CN" sz="2000" b="1" dirty="0">
                <a:solidFill>
                  <a:schemeClr val="bg2"/>
                </a:solidFill>
                <a:latin typeface="Arial" panose="020B0604020202020204" pitchFamily="34" charset="0"/>
              </a:rPr>
              <a:t>"</a:t>
            </a:r>
            <a:r>
              <a:rPr lang="en-US" altLang="zh-CN" sz="2000" b="1" dirty="0">
                <a:solidFill>
                  <a:schemeClr val="bg2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); </a:t>
            </a:r>
          </a:p>
          <a:p>
            <a:pPr eaLnBrk="1" hangingPunct="1"/>
            <a:r>
              <a:rPr lang="en-US" altLang="zh-CN" sz="2000" b="1" dirty="0">
                <a:solidFill>
                  <a:schemeClr val="bg2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    for (</a:t>
            </a:r>
            <a:r>
              <a:rPr lang="en-US" altLang="zh-CN" sz="2000" b="1" dirty="0" err="1">
                <a:solidFill>
                  <a:schemeClr val="bg2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chemeClr val="bg2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=1; </a:t>
            </a:r>
            <a:r>
              <a:rPr lang="en-US" altLang="zh-CN" sz="2000" b="1" dirty="0" err="1">
                <a:solidFill>
                  <a:schemeClr val="bg2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chemeClr val="bg2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&lt;=10; </a:t>
            </a:r>
            <a:r>
              <a:rPr lang="en-US" altLang="zh-CN" sz="2000" b="1" dirty="0" err="1">
                <a:solidFill>
                  <a:schemeClr val="bg2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chemeClr val="bg2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++)</a:t>
            </a:r>
          </a:p>
          <a:p>
            <a:pPr eaLnBrk="1" hangingPunct="1"/>
            <a:r>
              <a:rPr lang="en-US" altLang="zh-CN" sz="2000" b="1" dirty="0">
                <a:solidFill>
                  <a:schemeClr val="bg2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    {  </a:t>
            </a:r>
            <a:r>
              <a:rPr lang="en-US" altLang="zh-CN" sz="2000" b="1" dirty="0" err="1">
                <a:solidFill>
                  <a:schemeClr val="bg2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scanf</a:t>
            </a:r>
            <a:r>
              <a:rPr lang="en-US" altLang="zh-CN" sz="2000" b="1" dirty="0">
                <a:solidFill>
                  <a:schemeClr val="bg2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(</a:t>
            </a:r>
            <a:r>
              <a:rPr lang="en-US" altLang="zh-CN" sz="2000" b="1" dirty="0">
                <a:solidFill>
                  <a:schemeClr val="bg2"/>
                </a:solidFill>
                <a:latin typeface="Arial" panose="020B0604020202020204" pitchFamily="34" charset="0"/>
              </a:rPr>
              <a:t>"</a:t>
            </a:r>
            <a:r>
              <a:rPr lang="en-US" altLang="zh-CN" sz="2000" b="1" dirty="0">
                <a:solidFill>
                  <a:schemeClr val="bg2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%f</a:t>
            </a:r>
            <a:r>
              <a:rPr lang="en-US" altLang="zh-CN" sz="2000" b="1" dirty="0">
                <a:solidFill>
                  <a:schemeClr val="bg2"/>
                </a:solidFill>
                <a:latin typeface="Arial" panose="020B0604020202020204" pitchFamily="34" charset="0"/>
              </a:rPr>
              <a:t>"</a:t>
            </a:r>
            <a:r>
              <a:rPr lang="en-US" altLang="zh-CN" sz="2000" b="1" dirty="0">
                <a:solidFill>
                  <a:schemeClr val="bg2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,&amp;</a:t>
            </a:r>
            <a:r>
              <a:rPr lang="en-US" altLang="zh-CN" sz="2000" b="1" dirty="0" err="1">
                <a:solidFill>
                  <a:srgbClr val="FF0000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num</a:t>
            </a:r>
            <a:r>
              <a:rPr lang="en-US" altLang="zh-CN" sz="2000" b="1" dirty="0">
                <a:solidFill>
                  <a:schemeClr val="bg2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);</a:t>
            </a:r>
          </a:p>
          <a:p>
            <a:pPr eaLnBrk="1" hangingPunct="1"/>
            <a:r>
              <a:rPr lang="en-US" altLang="zh-CN" sz="2000" b="1" dirty="0">
                <a:solidFill>
                  <a:schemeClr val="bg2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       sum +=</a:t>
            </a:r>
            <a:r>
              <a:rPr lang="en-US" altLang="zh-CN" sz="2000" b="1" dirty="0" err="1">
                <a:solidFill>
                  <a:schemeClr val="bg2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num</a:t>
            </a:r>
            <a:r>
              <a:rPr lang="en-US" altLang="zh-CN" sz="2000" b="1" dirty="0">
                <a:solidFill>
                  <a:schemeClr val="bg2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; </a:t>
            </a:r>
          </a:p>
          <a:p>
            <a:pPr eaLnBrk="1" hangingPunct="1"/>
            <a:r>
              <a:rPr lang="en-US" altLang="zh-CN" sz="2000" b="1" dirty="0">
                <a:solidFill>
                  <a:schemeClr val="bg2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    }</a:t>
            </a:r>
          </a:p>
          <a:p>
            <a:pPr eaLnBrk="1" hangingPunct="1"/>
            <a:r>
              <a:rPr lang="en-US" altLang="zh-CN" sz="2000" b="1" dirty="0">
                <a:solidFill>
                  <a:schemeClr val="bg2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    </a:t>
            </a:r>
            <a:r>
              <a:rPr lang="en-US" altLang="zh-CN" sz="2000" b="1" dirty="0" err="1">
                <a:solidFill>
                  <a:schemeClr val="bg2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printf</a:t>
            </a:r>
            <a:r>
              <a:rPr lang="en-US" altLang="zh-CN" sz="2000" b="1" dirty="0">
                <a:solidFill>
                  <a:schemeClr val="bg2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(</a:t>
            </a:r>
            <a:r>
              <a:rPr lang="en-US" altLang="zh-CN" sz="2000" b="1" dirty="0">
                <a:solidFill>
                  <a:schemeClr val="bg2"/>
                </a:solidFill>
                <a:latin typeface="Arial" panose="020B0604020202020204" pitchFamily="34" charset="0"/>
              </a:rPr>
              <a:t>"</a:t>
            </a:r>
            <a:r>
              <a:rPr lang="en-US" altLang="zh-CN" sz="2000" b="1" dirty="0">
                <a:solidFill>
                  <a:schemeClr val="bg2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average </a:t>
            </a:r>
            <a:r>
              <a:rPr lang="en-US" altLang="zh-CN" sz="20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zh-CN" sz="2000" b="1" dirty="0">
                <a:solidFill>
                  <a:schemeClr val="bg2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%.2f \n", sum/10.);</a:t>
            </a:r>
          </a:p>
          <a:p>
            <a:pPr eaLnBrk="1" hangingPunct="1"/>
            <a:r>
              <a:rPr lang="en-US" altLang="zh-CN" sz="2000" b="1" dirty="0">
                <a:solidFill>
                  <a:schemeClr val="bg2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    return 0;</a:t>
            </a:r>
          </a:p>
          <a:p>
            <a:pPr eaLnBrk="1" hangingPunct="1"/>
            <a:r>
              <a:rPr lang="en-US" altLang="zh-CN" sz="2000" b="1" dirty="0">
                <a:solidFill>
                  <a:schemeClr val="bg2"/>
                </a:solidFill>
                <a:latin typeface="Arial" panose="020B0604020202020204" pitchFamily="34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81605" name="AutoShape 5"/>
          <p:cNvSpPr>
            <a:spLocks noChangeArrowheads="1"/>
          </p:cNvSpPr>
          <p:nvPr/>
        </p:nvSpPr>
        <p:spPr bwMode="auto">
          <a:xfrm>
            <a:off x="4067175" y="3141663"/>
            <a:ext cx="4787900" cy="863600"/>
          </a:xfrm>
          <a:prstGeom prst="wedgeRectCallout">
            <a:avLst>
              <a:gd name="adj1" fmla="val 4806"/>
              <a:gd name="adj2" fmla="val -174264"/>
            </a:avLst>
          </a:prstGeom>
          <a:noFill/>
          <a:ln w="9525" algn="ctr">
            <a:solidFill>
              <a:srgbClr val="FF00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61938" indent="-261938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FF"/>
              </a:buClr>
              <a:buSzPct val="85000"/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Arial" panose="020B0604020202020204" pitchFamily="34" charset="0"/>
              </a:rPr>
              <a:t>各变量</a:t>
            </a:r>
            <a:r>
              <a:rPr lang="zh-CN" altLang="en-US" sz="2000" b="1" dirty="0">
                <a:solidFill>
                  <a:srgbClr val="FF0000"/>
                </a:solidFill>
                <a:latin typeface="Arial" panose="020B0604020202020204" pitchFamily="34" charset="0"/>
              </a:rPr>
              <a:t>独立</a:t>
            </a:r>
            <a:r>
              <a:rPr lang="zh-CN" altLang="en-US" sz="2000" b="1" dirty="0">
                <a:latin typeface="Arial" panose="020B0604020202020204" pitchFamily="34" charset="0"/>
              </a:rPr>
              <a:t>存储，之间没有任何关系</a:t>
            </a:r>
          </a:p>
          <a:p>
            <a:pPr eaLnBrk="1" hangingPunct="1">
              <a:spcBef>
                <a:spcPct val="0"/>
              </a:spcBef>
              <a:buClr>
                <a:srgbClr val="0000FF"/>
              </a:buClr>
              <a:buSzPct val="85000"/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Arial" panose="020B0604020202020204" pitchFamily="34" charset="0"/>
              </a:rPr>
              <a:t>不</a:t>
            </a:r>
            <a:r>
              <a:rPr lang="zh-CN" altLang="en-US" sz="2000" b="1" dirty="0" smtClean="0">
                <a:latin typeface="Arial" panose="020B0604020202020204" pitchFamily="34" charset="0"/>
              </a:rPr>
              <a:t>需要也不可能保留</a:t>
            </a:r>
            <a:r>
              <a:rPr lang="zh-CN" altLang="en-US" sz="2000" b="1" dirty="0">
                <a:latin typeface="Arial" panose="020B0604020202020204" pitchFamily="34" charset="0"/>
              </a:rPr>
              <a:t>变量</a:t>
            </a:r>
            <a:r>
              <a:rPr lang="zh-CN" altLang="en-US" sz="2000" b="1" dirty="0" smtClean="0">
                <a:latin typeface="Arial" panose="020B0604020202020204" pitchFamily="34" charset="0"/>
              </a:rPr>
              <a:t>的历史值</a:t>
            </a:r>
            <a:endParaRPr lang="zh-CN" altLang="en-US" sz="2000" b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81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81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81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81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81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1603" grpId="0" build="p"/>
      <p:bldP spid="281604" grpId="0"/>
      <p:bldP spid="28160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404813"/>
            <a:ext cx="7732712" cy="64135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t">
            <a:spAutoFit/>
          </a:bodyPr>
          <a:lstStyle/>
          <a:p>
            <a:r>
              <a:rPr lang="zh-CN" altLang="en-US" sz="3600" b="0" dirty="0" smtClean="0"/>
              <a:t>二维数组值的</a:t>
            </a:r>
            <a:r>
              <a:rPr lang="zh-CN" altLang="en-US" sz="3600" b="0" dirty="0" smtClean="0">
                <a:solidFill>
                  <a:srgbClr val="FF0000"/>
                </a:solidFill>
              </a:rPr>
              <a:t>输入和输出</a:t>
            </a:r>
          </a:p>
        </p:txBody>
      </p:sp>
      <p:sp>
        <p:nvSpPr>
          <p:cNvPr id="300035" name="Text Box 3"/>
          <p:cNvSpPr txBox="1">
            <a:spLocks noChangeArrowheads="1"/>
          </p:cNvSpPr>
          <p:nvPr/>
        </p:nvSpPr>
        <p:spPr bwMode="auto">
          <a:xfrm>
            <a:off x="250825" y="1196975"/>
            <a:ext cx="8496300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600" b="1" dirty="0">
                <a:solidFill>
                  <a:schemeClr val="bg2"/>
                </a:solidFill>
                <a:latin typeface="Arial" panose="020B0604020202020204" pitchFamily="34" charset="0"/>
                <a:ea typeface="楷体_GB2312" pitchFamily="49" charset="-122"/>
              </a:rPr>
              <a:t>一般二维数组的处理用</a:t>
            </a:r>
            <a:r>
              <a:rPr kumimoji="1" lang="zh-CN" altLang="en-US" sz="2600" b="1" dirty="0">
                <a:solidFill>
                  <a:srgbClr val="FF0000"/>
                </a:solidFill>
                <a:latin typeface="Arial" panose="020B0604020202020204" pitchFamily="34" charset="0"/>
                <a:ea typeface="楷体_GB2312" pitchFamily="49" charset="-122"/>
              </a:rPr>
              <a:t>二重循环</a:t>
            </a:r>
            <a:r>
              <a:rPr kumimoji="1" lang="zh-CN" altLang="en-US" sz="2600" b="1" dirty="0">
                <a:solidFill>
                  <a:schemeClr val="bg2"/>
                </a:solidFill>
                <a:latin typeface="Arial" panose="020B0604020202020204" pitchFamily="34" charset="0"/>
                <a:ea typeface="楷体_GB2312" pitchFamily="49" charset="-122"/>
              </a:rPr>
              <a:t>来实现，用循环变量的值控制数组元素的下标</a:t>
            </a:r>
          </a:p>
        </p:txBody>
      </p:sp>
      <p:sp>
        <p:nvSpPr>
          <p:cNvPr id="300036" name="Text Box 4"/>
          <p:cNvSpPr txBox="1">
            <a:spLocks noChangeArrowheads="1"/>
          </p:cNvSpPr>
          <p:nvPr/>
        </p:nvSpPr>
        <p:spPr bwMode="auto">
          <a:xfrm>
            <a:off x="2987675" y="1973263"/>
            <a:ext cx="3587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800" b="1">
                <a:solidFill>
                  <a:schemeClr val="bg2"/>
                </a:solidFill>
                <a:latin typeface="Courier New" panose="02070309020205020404" pitchFamily="49" charset="0"/>
              </a:rPr>
              <a:t>int a[3][4],i,j;</a:t>
            </a:r>
          </a:p>
        </p:txBody>
      </p:sp>
      <p:grpSp>
        <p:nvGrpSpPr>
          <p:cNvPr id="300037" name="Group 5"/>
          <p:cNvGrpSpPr>
            <a:grpSpLocks/>
          </p:cNvGrpSpPr>
          <p:nvPr/>
        </p:nvGrpSpPr>
        <p:grpSpPr bwMode="auto">
          <a:xfrm>
            <a:off x="136525" y="2862263"/>
            <a:ext cx="4705351" cy="3433762"/>
            <a:chOff x="240" y="1599"/>
            <a:chExt cx="2964" cy="2163"/>
          </a:xfrm>
        </p:grpSpPr>
        <p:sp>
          <p:nvSpPr>
            <p:cNvPr id="25615" name="Text Box 6"/>
            <p:cNvSpPr txBox="1">
              <a:spLocks noChangeArrowheads="1"/>
            </p:cNvSpPr>
            <p:nvPr/>
          </p:nvSpPr>
          <p:spPr bwMode="auto">
            <a:xfrm>
              <a:off x="252" y="1599"/>
              <a:ext cx="1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800" b="1">
                  <a:solidFill>
                    <a:srgbClr val="0000FF"/>
                  </a:solidFill>
                </a:rPr>
                <a:t>输入方法：</a:t>
              </a:r>
            </a:p>
          </p:txBody>
        </p:sp>
        <p:grpSp>
          <p:nvGrpSpPr>
            <p:cNvPr id="25616" name="Group 7"/>
            <p:cNvGrpSpPr>
              <a:grpSpLocks/>
            </p:cNvGrpSpPr>
            <p:nvPr/>
          </p:nvGrpSpPr>
          <p:grpSpPr bwMode="auto">
            <a:xfrm>
              <a:off x="240" y="1971"/>
              <a:ext cx="2964" cy="1791"/>
              <a:chOff x="240" y="1971"/>
              <a:chExt cx="2964" cy="1791"/>
            </a:xfrm>
          </p:grpSpPr>
          <p:sp>
            <p:nvSpPr>
              <p:cNvPr id="25617" name="Text Box 8"/>
              <p:cNvSpPr txBox="1">
                <a:spLocks noChangeArrowheads="1"/>
              </p:cNvSpPr>
              <p:nvPr/>
            </p:nvSpPr>
            <p:spPr bwMode="auto">
              <a:xfrm>
                <a:off x="804" y="3435"/>
                <a:ext cx="116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kumimoji="1" lang="zh-CN" altLang="en-US" sz="2800"/>
              </a:p>
            </p:txBody>
          </p:sp>
          <p:sp>
            <p:nvSpPr>
              <p:cNvPr id="25618" name="Text Box 9"/>
              <p:cNvSpPr txBox="1">
                <a:spLocks noChangeArrowheads="1"/>
              </p:cNvSpPr>
              <p:nvPr/>
            </p:nvSpPr>
            <p:spPr bwMode="auto">
              <a:xfrm>
                <a:off x="240" y="1971"/>
                <a:ext cx="246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zh-CN" altLang="en-US" sz="2400" b="1" dirty="0">
                    <a:solidFill>
                      <a:srgbClr val="0066FF"/>
                    </a:solidFill>
                    <a:latin typeface="Courier New" panose="02070309020205020404" pitchFamily="49" charset="0"/>
                  </a:rPr>
                  <a:t>输入</a:t>
                </a:r>
                <a:r>
                  <a:rPr kumimoji="1" lang="zh-CN" altLang="en-US" sz="2400" b="1" dirty="0" smtClean="0">
                    <a:solidFill>
                      <a:srgbClr val="0066FF"/>
                    </a:solidFill>
                    <a:latin typeface="Courier New" panose="02070309020205020404" pitchFamily="49" charset="0"/>
                  </a:rPr>
                  <a:t>第</a:t>
                </a:r>
                <a:r>
                  <a:rPr kumimoji="1" lang="en-US" altLang="zh-CN" sz="2400" b="1" dirty="0" err="1" smtClean="0">
                    <a:solidFill>
                      <a:srgbClr val="0066FF"/>
                    </a:solidFill>
                    <a:latin typeface="Courier New" panose="02070309020205020404" pitchFamily="49" charset="0"/>
                  </a:rPr>
                  <a:t>i</a:t>
                </a:r>
                <a:r>
                  <a:rPr kumimoji="1" lang="zh-CN" altLang="en-US" sz="2400" b="1" dirty="0" smtClean="0">
                    <a:solidFill>
                      <a:srgbClr val="0066FF"/>
                    </a:solidFill>
                    <a:latin typeface="Courier New" panose="02070309020205020404" pitchFamily="49" charset="0"/>
                  </a:rPr>
                  <a:t>行第</a:t>
                </a:r>
                <a:r>
                  <a:rPr kumimoji="1" lang="en-US" altLang="zh-CN" sz="2400" b="1" dirty="0" smtClean="0">
                    <a:solidFill>
                      <a:srgbClr val="0066FF"/>
                    </a:solidFill>
                    <a:latin typeface="Courier New" panose="02070309020205020404" pitchFamily="49" charset="0"/>
                  </a:rPr>
                  <a:t>j</a:t>
                </a:r>
                <a:r>
                  <a:rPr kumimoji="1" lang="zh-CN" altLang="en-US" sz="2400" b="1" dirty="0" smtClean="0">
                    <a:solidFill>
                      <a:srgbClr val="0066FF"/>
                    </a:solidFill>
                    <a:latin typeface="Courier New" panose="02070309020205020404" pitchFamily="49" charset="0"/>
                  </a:rPr>
                  <a:t>列</a:t>
                </a:r>
                <a:r>
                  <a:rPr kumimoji="1" lang="zh-CN" altLang="en-US" sz="2400" b="1" dirty="0">
                    <a:solidFill>
                      <a:srgbClr val="0066FF"/>
                    </a:solidFill>
                    <a:latin typeface="Courier New" panose="02070309020205020404" pitchFamily="49" charset="0"/>
                  </a:rPr>
                  <a:t>元素的值：</a:t>
                </a:r>
                <a:endParaRPr kumimoji="1" lang="zh-CN" altLang="en-US" sz="2400" dirty="0">
                  <a:solidFill>
                    <a:srgbClr val="0066FF"/>
                  </a:solidFill>
                  <a:latin typeface="Courier New" panose="02070309020205020404" pitchFamily="49" charset="0"/>
                </a:endParaRPr>
              </a:p>
            </p:txBody>
          </p:sp>
          <p:sp>
            <p:nvSpPr>
              <p:cNvPr id="25619" name="Text Box 10"/>
              <p:cNvSpPr txBox="1">
                <a:spLocks noChangeArrowheads="1"/>
              </p:cNvSpPr>
              <p:nvPr/>
            </p:nvSpPr>
            <p:spPr bwMode="auto">
              <a:xfrm>
                <a:off x="264" y="2235"/>
                <a:ext cx="2531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en-US" altLang="zh-CN" sz="2400" b="1" dirty="0" err="1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scanf</a:t>
                </a:r>
                <a:r>
                  <a:rPr kumimoji="1" lang="en-US" altLang="zh-CN" sz="2400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(“%</a:t>
                </a:r>
                <a:r>
                  <a:rPr kumimoji="1" lang="en-US" altLang="zh-CN" sz="2400" b="1" dirty="0" err="1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d”,&amp;a</a:t>
                </a:r>
                <a:r>
                  <a:rPr kumimoji="1" lang="en-US" altLang="zh-CN" sz="2400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[</a:t>
                </a:r>
                <a:r>
                  <a:rPr kumimoji="1" lang="en-US" altLang="zh-CN" sz="2400" b="1" dirty="0" err="1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i</a:t>
                </a:r>
                <a:r>
                  <a:rPr kumimoji="1" lang="en-US" altLang="zh-CN" sz="2400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][j]);</a:t>
                </a:r>
              </a:p>
            </p:txBody>
          </p:sp>
          <p:sp>
            <p:nvSpPr>
              <p:cNvPr id="25620" name="Text Box 11"/>
              <p:cNvSpPr txBox="1">
                <a:spLocks noChangeArrowheads="1"/>
              </p:cNvSpPr>
              <p:nvPr/>
            </p:nvSpPr>
            <p:spPr bwMode="auto">
              <a:xfrm>
                <a:off x="240" y="2568"/>
                <a:ext cx="185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zh-CN" altLang="en-US" sz="2400" b="1">
                    <a:solidFill>
                      <a:srgbClr val="0066FF"/>
                    </a:solidFill>
                    <a:latin typeface="Courier New" panose="02070309020205020404" pitchFamily="49" charset="0"/>
                  </a:rPr>
                  <a:t>输入整个数组元素：</a:t>
                </a:r>
                <a:endParaRPr kumimoji="1" lang="zh-CN" altLang="en-US" sz="2400">
                  <a:solidFill>
                    <a:srgbClr val="0066FF"/>
                  </a:solidFill>
                  <a:latin typeface="Courier New" panose="02070309020205020404" pitchFamily="49" charset="0"/>
                </a:endParaRPr>
              </a:p>
            </p:txBody>
          </p:sp>
          <p:sp>
            <p:nvSpPr>
              <p:cNvPr id="300044" name="Text Box 12"/>
              <p:cNvSpPr txBox="1">
                <a:spLocks noChangeArrowheads="1"/>
              </p:cNvSpPr>
              <p:nvPr/>
            </p:nvSpPr>
            <p:spPr bwMode="auto">
              <a:xfrm>
                <a:off x="276" y="2891"/>
                <a:ext cx="2928" cy="75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>
                  <a:lnSpc>
                    <a:spcPct val="120000"/>
                  </a:lnSpc>
                  <a:defRPr/>
                </a:pPr>
                <a:r>
                  <a:rPr kumimoji="1" lang="en-US" altLang="zh-CN" sz="2000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for (</a:t>
                </a:r>
                <a:r>
                  <a:rPr kumimoji="1" lang="en-US" altLang="zh-CN" sz="2000" b="1" dirty="0" err="1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i</a:t>
                </a:r>
                <a:r>
                  <a:rPr kumimoji="1" lang="en-US" altLang="zh-CN" sz="2000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=0;i&lt;3;i++)</a:t>
                </a:r>
              </a:p>
              <a:p>
                <a:pPr eaLnBrk="1" hangingPunct="1">
                  <a:lnSpc>
                    <a:spcPct val="120000"/>
                  </a:lnSpc>
                  <a:defRPr/>
                </a:pPr>
                <a:r>
                  <a:rPr kumimoji="1" lang="en-US" altLang="zh-CN" sz="2000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  for(j=0;j&lt;4;j++)</a:t>
                </a:r>
              </a:p>
              <a:p>
                <a:pPr eaLnBrk="1" hangingPunct="1">
                  <a:lnSpc>
                    <a:spcPct val="120000"/>
                  </a:lnSpc>
                  <a:defRPr/>
                </a:pPr>
                <a:r>
                  <a:rPr kumimoji="1" lang="en-US" altLang="zh-CN" sz="2000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      </a:t>
                </a:r>
                <a:r>
                  <a:rPr kumimoji="1" lang="en-US" altLang="zh-CN" sz="2000" b="1" dirty="0" err="1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scanf</a:t>
                </a:r>
                <a:r>
                  <a:rPr kumimoji="1" lang="en-US" altLang="zh-CN" sz="2000" b="1" dirty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(“%d</a:t>
                </a:r>
                <a:r>
                  <a:rPr kumimoji="1" lang="en-US" altLang="zh-CN" sz="2000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”, </a:t>
                </a:r>
                <a:r>
                  <a:rPr kumimoji="1" lang="en-US" altLang="zh-CN" sz="2000" b="1" dirty="0" smtClean="0">
                    <a:solidFill>
                      <a:srgbClr val="FF0000"/>
                    </a:solidFill>
                    <a:latin typeface="Courier New" panose="02070309020205020404" pitchFamily="49" charset="0"/>
                  </a:rPr>
                  <a:t>&amp;</a:t>
                </a:r>
                <a:r>
                  <a:rPr kumimoji="1" lang="en-US" altLang="zh-CN" sz="2000" b="1" dirty="0">
                    <a:solidFill>
                      <a:srgbClr val="FF0000"/>
                    </a:solidFill>
                    <a:latin typeface="Courier New" panose="02070309020205020404" pitchFamily="49" charset="0"/>
                  </a:rPr>
                  <a:t>a[</a:t>
                </a:r>
                <a:r>
                  <a:rPr kumimoji="1" lang="en-US" altLang="zh-CN" sz="2000" b="1" dirty="0" err="1">
                    <a:solidFill>
                      <a:srgbClr val="FF0000"/>
                    </a:solidFill>
                    <a:latin typeface="Courier New" panose="02070309020205020404" pitchFamily="49" charset="0"/>
                  </a:rPr>
                  <a:t>i</a:t>
                </a:r>
                <a:r>
                  <a:rPr kumimoji="1" lang="en-US" altLang="zh-CN" sz="2000" b="1" dirty="0">
                    <a:solidFill>
                      <a:srgbClr val="FF0000"/>
                    </a:solidFill>
                    <a:latin typeface="Courier New" panose="02070309020205020404" pitchFamily="49" charset="0"/>
                  </a:rPr>
                  <a:t>][j</a:t>
                </a:r>
                <a:r>
                  <a:rPr kumimoji="1" lang="en-US" altLang="zh-CN" sz="2000" b="1" dirty="0" smtClean="0">
                    <a:solidFill>
                      <a:srgbClr val="FF0000"/>
                    </a:solidFill>
                    <a:latin typeface="Courier New" panose="02070309020205020404" pitchFamily="49" charset="0"/>
                  </a:rPr>
                  <a:t>] </a:t>
                </a:r>
                <a:r>
                  <a:rPr kumimoji="1" lang="en-US" altLang="zh-CN" sz="2000" b="1" dirty="0" smtClean="0">
                    <a:solidFill>
                      <a:schemeClr val="bg2"/>
                    </a:solidFill>
                    <a:latin typeface="Courier New" panose="02070309020205020404" pitchFamily="49" charset="0"/>
                  </a:rPr>
                  <a:t>);</a:t>
                </a:r>
                <a:endParaRPr kumimoji="1" lang="en-US" altLang="zh-CN" sz="2000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urier New" panose="02070309020205020404" pitchFamily="49" charset="0"/>
                </a:endParaRPr>
              </a:p>
            </p:txBody>
          </p:sp>
        </p:grpSp>
      </p:grpSp>
      <p:grpSp>
        <p:nvGrpSpPr>
          <p:cNvPr id="300045" name="Group 13"/>
          <p:cNvGrpSpPr>
            <a:grpSpLocks/>
          </p:cNvGrpSpPr>
          <p:nvPr/>
        </p:nvGrpSpPr>
        <p:grpSpPr bwMode="auto">
          <a:xfrm>
            <a:off x="4572000" y="2811463"/>
            <a:ext cx="4859338" cy="3302000"/>
            <a:chOff x="3351" y="1647"/>
            <a:chExt cx="3061" cy="2080"/>
          </a:xfrm>
        </p:grpSpPr>
        <p:sp>
          <p:nvSpPr>
            <p:cNvPr id="25609" name="Text Box 14"/>
            <p:cNvSpPr txBox="1">
              <a:spLocks noChangeArrowheads="1"/>
            </p:cNvSpPr>
            <p:nvPr/>
          </p:nvSpPr>
          <p:spPr bwMode="auto">
            <a:xfrm>
              <a:off x="3378" y="1647"/>
              <a:ext cx="1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800" b="1">
                  <a:solidFill>
                    <a:srgbClr val="0000FF"/>
                  </a:solidFill>
                </a:rPr>
                <a:t>输出方法：</a:t>
              </a:r>
            </a:p>
          </p:txBody>
        </p:sp>
        <p:sp>
          <p:nvSpPr>
            <p:cNvPr id="25610" name="Text Box 15"/>
            <p:cNvSpPr txBox="1">
              <a:spLocks noChangeArrowheads="1"/>
            </p:cNvSpPr>
            <p:nvPr/>
          </p:nvSpPr>
          <p:spPr bwMode="auto">
            <a:xfrm>
              <a:off x="3351" y="3019"/>
              <a:ext cx="11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kumimoji="1" lang="zh-CN" altLang="en-US" sz="2800" b="1"/>
            </a:p>
          </p:txBody>
        </p:sp>
        <p:sp>
          <p:nvSpPr>
            <p:cNvPr id="25611" name="Text Box 16"/>
            <p:cNvSpPr txBox="1">
              <a:spLocks noChangeArrowheads="1"/>
            </p:cNvSpPr>
            <p:nvPr/>
          </p:nvSpPr>
          <p:spPr bwMode="auto">
            <a:xfrm>
              <a:off x="3366" y="2007"/>
              <a:ext cx="246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400" b="1">
                  <a:solidFill>
                    <a:srgbClr val="0066FF"/>
                  </a:solidFill>
                  <a:latin typeface="Courier New" panose="02070309020205020404" pitchFamily="49" charset="0"/>
                </a:rPr>
                <a:t>输出第</a:t>
              </a:r>
              <a:r>
                <a:rPr kumimoji="1" lang="en-US" altLang="zh-CN" sz="2400" b="1">
                  <a:solidFill>
                    <a:srgbClr val="0066FF"/>
                  </a:solidFill>
                  <a:latin typeface="Courier New" panose="02070309020205020404" pitchFamily="49" charset="0"/>
                </a:rPr>
                <a:t>i</a:t>
              </a:r>
              <a:r>
                <a:rPr kumimoji="1" lang="zh-CN" altLang="zh-CN" sz="2400" b="1">
                  <a:solidFill>
                    <a:srgbClr val="0066FF"/>
                  </a:solidFill>
                  <a:latin typeface="Courier New" panose="02070309020205020404" pitchFamily="49" charset="0"/>
                </a:rPr>
                <a:t>行第</a:t>
              </a:r>
              <a:r>
                <a:rPr kumimoji="1" lang="en-US" altLang="zh-CN" sz="2400" b="1">
                  <a:solidFill>
                    <a:srgbClr val="0066FF"/>
                  </a:solidFill>
                  <a:latin typeface="Courier New" panose="02070309020205020404" pitchFamily="49" charset="0"/>
                </a:rPr>
                <a:t>j</a:t>
              </a:r>
              <a:r>
                <a:rPr kumimoji="1" lang="zh-CN" altLang="zh-CN" sz="2400" b="1">
                  <a:solidFill>
                    <a:srgbClr val="0066FF"/>
                  </a:solidFill>
                  <a:latin typeface="Courier New" panose="02070309020205020404" pitchFamily="49" charset="0"/>
                </a:rPr>
                <a:t>列</a:t>
              </a:r>
              <a:r>
                <a:rPr kumimoji="1" lang="zh-CN" altLang="en-US" sz="2400" b="1">
                  <a:solidFill>
                    <a:srgbClr val="0066FF"/>
                  </a:solidFill>
                  <a:latin typeface="Courier New" panose="02070309020205020404" pitchFamily="49" charset="0"/>
                </a:rPr>
                <a:t>元素的值：</a:t>
              </a:r>
            </a:p>
          </p:txBody>
        </p:sp>
        <p:sp>
          <p:nvSpPr>
            <p:cNvPr id="25612" name="Text Box 17"/>
            <p:cNvSpPr txBox="1">
              <a:spLocks noChangeArrowheads="1"/>
            </p:cNvSpPr>
            <p:nvPr/>
          </p:nvSpPr>
          <p:spPr bwMode="auto">
            <a:xfrm>
              <a:off x="3387" y="2309"/>
              <a:ext cx="253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b="1">
                  <a:solidFill>
                    <a:schemeClr val="bg2"/>
                  </a:solidFill>
                  <a:latin typeface="Courier New" panose="02070309020205020404" pitchFamily="49" charset="0"/>
                </a:rPr>
                <a:t>printf(“%d”,a[i][j]);</a:t>
              </a:r>
            </a:p>
          </p:txBody>
        </p:sp>
        <p:sp>
          <p:nvSpPr>
            <p:cNvPr id="25613" name="Text Box 18"/>
            <p:cNvSpPr txBox="1">
              <a:spLocks noChangeArrowheads="1"/>
            </p:cNvSpPr>
            <p:nvPr/>
          </p:nvSpPr>
          <p:spPr bwMode="auto">
            <a:xfrm>
              <a:off x="3354" y="2642"/>
              <a:ext cx="185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400" b="1">
                  <a:solidFill>
                    <a:srgbClr val="0066FF"/>
                  </a:solidFill>
                </a:rPr>
                <a:t>输出整个数组元素：</a:t>
              </a:r>
            </a:p>
          </p:txBody>
        </p:sp>
        <p:sp>
          <p:nvSpPr>
            <p:cNvPr id="300051" name="Text Box 19"/>
            <p:cNvSpPr txBox="1">
              <a:spLocks noChangeArrowheads="1"/>
            </p:cNvSpPr>
            <p:nvPr/>
          </p:nvSpPr>
          <p:spPr bwMode="auto">
            <a:xfrm>
              <a:off x="3388" y="2971"/>
              <a:ext cx="3024" cy="7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120000"/>
                </a:lnSpc>
                <a:defRPr/>
              </a:pPr>
              <a:r>
                <a:rPr kumimoji="1" lang="en-US" altLang="zh-CN" sz="2000" b="1" dirty="0">
                  <a:solidFill>
                    <a:schemeClr val="bg2"/>
                  </a:solidFill>
                  <a:latin typeface="Courier New" panose="02070309020205020404" pitchFamily="49" charset="0"/>
                </a:rPr>
                <a:t>for (</a:t>
              </a:r>
              <a:r>
                <a:rPr kumimoji="1" lang="en-US" altLang="zh-CN" sz="2000" b="1" dirty="0" err="1">
                  <a:solidFill>
                    <a:schemeClr val="bg2"/>
                  </a:solidFill>
                  <a:latin typeface="Courier New" panose="02070309020205020404" pitchFamily="49" charset="0"/>
                </a:rPr>
                <a:t>i</a:t>
              </a:r>
              <a:r>
                <a:rPr kumimoji="1" lang="en-US" altLang="zh-CN" sz="2000" b="1" dirty="0">
                  <a:solidFill>
                    <a:schemeClr val="bg2"/>
                  </a:solidFill>
                  <a:latin typeface="Courier New" panose="02070309020205020404" pitchFamily="49" charset="0"/>
                </a:rPr>
                <a:t>=0;i&lt;3;i++)</a:t>
              </a:r>
            </a:p>
            <a:p>
              <a:pPr eaLnBrk="1" hangingPunct="1">
                <a:lnSpc>
                  <a:spcPct val="120000"/>
                </a:lnSpc>
                <a:defRPr/>
              </a:pPr>
              <a:r>
                <a:rPr kumimoji="1" lang="en-US" altLang="zh-CN" sz="2000" b="1" dirty="0">
                  <a:solidFill>
                    <a:schemeClr val="bg2"/>
                  </a:solidFill>
                  <a:latin typeface="Courier New" panose="02070309020205020404" pitchFamily="49" charset="0"/>
                </a:rPr>
                <a:t>   for(j=0;j&lt;4;j++)</a:t>
              </a:r>
            </a:p>
            <a:p>
              <a:pPr eaLnBrk="1" hangingPunct="1">
                <a:lnSpc>
                  <a:spcPct val="120000"/>
                </a:lnSpc>
                <a:defRPr/>
              </a:pPr>
              <a:r>
                <a:rPr kumimoji="1" lang="en-US" altLang="zh-CN" sz="2000" b="1" dirty="0">
                  <a:solidFill>
                    <a:schemeClr val="bg2"/>
                  </a:solidFill>
                  <a:latin typeface="Courier New" panose="02070309020205020404" pitchFamily="49" charset="0"/>
                </a:rPr>
                <a:t>       </a:t>
              </a:r>
              <a:r>
                <a:rPr kumimoji="1" lang="en-US" altLang="zh-CN" sz="2000" b="1" dirty="0" err="1">
                  <a:solidFill>
                    <a:schemeClr val="bg2"/>
                  </a:solidFill>
                  <a:latin typeface="Courier New" panose="02070309020205020404" pitchFamily="49" charset="0"/>
                </a:rPr>
                <a:t>printf</a:t>
              </a:r>
              <a:r>
                <a:rPr kumimoji="1" lang="en-US" altLang="zh-CN" sz="2000" b="1" dirty="0">
                  <a:solidFill>
                    <a:schemeClr val="bg2"/>
                  </a:solidFill>
                  <a:latin typeface="Courier New" panose="02070309020205020404" pitchFamily="49" charset="0"/>
                </a:rPr>
                <a:t>(“%d</a:t>
              </a:r>
              <a:r>
                <a:rPr kumimoji="1" lang="en-US" altLang="zh-CN" sz="2000" b="1" dirty="0" smtClean="0">
                  <a:solidFill>
                    <a:schemeClr val="bg2"/>
                  </a:solidFill>
                  <a:latin typeface="Courier New" panose="02070309020205020404" pitchFamily="49" charset="0"/>
                </a:rPr>
                <a:t>”, </a:t>
              </a:r>
              <a:r>
                <a:rPr kumimoji="1" lang="en-US" altLang="zh-CN" sz="2000" b="1" dirty="0" smtClean="0">
                  <a:solidFill>
                    <a:srgbClr val="FF0000"/>
                  </a:solidFill>
                  <a:latin typeface="Courier New" panose="02070309020205020404" pitchFamily="49" charset="0"/>
                </a:rPr>
                <a:t>a[</a:t>
              </a:r>
              <a:r>
                <a:rPr kumimoji="1" lang="en-US" altLang="zh-CN" sz="2000" b="1" dirty="0" err="1" smtClean="0">
                  <a:solidFill>
                    <a:srgbClr val="FF0000"/>
                  </a:solidFill>
                  <a:latin typeface="Courier New" panose="02070309020205020404" pitchFamily="49" charset="0"/>
                </a:rPr>
                <a:t>i</a:t>
              </a:r>
              <a:r>
                <a:rPr kumimoji="1" lang="en-US" altLang="zh-CN" sz="2000" b="1" dirty="0">
                  <a:solidFill>
                    <a:srgbClr val="FF0000"/>
                  </a:solidFill>
                  <a:latin typeface="Courier New" panose="02070309020205020404" pitchFamily="49" charset="0"/>
                </a:rPr>
                <a:t>][j</a:t>
              </a:r>
              <a:r>
                <a:rPr kumimoji="1" lang="en-US" altLang="zh-CN" sz="2000" b="1" dirty="0" smtClean="0">
                  <a:solidFill>
                    <a:srgbClr val="FF0000"/>
                  </a:solidFill>
                  <a:latin typeface="Courier New" panose="02070309020205020404" pitchFamily="49" charset="0"/>
                </a:rPr>
                <a:t>]</a:t>
              </a:r>
              <a:r>
                <a:rPr kumimoji="1" lang="en-US" altLang="zh-CN" sz="2000" b="1" dirty="0" smtClean="0">
                  <a:solidFill>
                    <a:schemeClr val="bg2"/>
                  </a:solidFill>
                  <a:latin typeface="Courier New" panose="02070309020205020404" pitchFamily="49" charset="0"/>
                </a:rPr>
                <a:t> );</a:t>
              </a:r>
              <a:endParaRPr kumimoji="1" lang="en-US" altLang="zh-CN" sz="20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anose="02070309020205020404" pitchFamily="49" charset="0"/>
              </a:endParaRPr>
            </a:p>
          </p:txBody>
        </p:sp>
      </p:grpSp>
      <p:sp>
        <p:nvSpPr>
          <p:cNvPr id="300052" name="Line 20"/>
          <p:cNvSpPr>
            <a:spLocks noChangeShapeType="1"/>
          </p:cNvSpPr>
          <p:nvPr/>
        </p:nvSpPr>
        <p:spPr bwMode="auto">
          <a:xfrm>
            <a:off x="4500563" y="2708275"/>
            <a:ext cx="0" cy="3671888"/>
          </a:xfrm>
          <a:prstGeom prst="line">
            <a:avLst/>
          </a:prstGeom>
          <a:noFill/>
          <a:ln w="57150">
            <a:solidFill>
              <a:srgbClr val="99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0053" name="Line 21"/>
          <p:cNvSpPr>
            <a:spLocks noChangeShapeType="1"/>
          </p:cNvSpPr>
          <p:nvPr/>
        </p:nvSpPr>
        <p:spPr bwMode="auto">
          <a:xfrm flipV="1">
            <a:off x="142875" y="2682875"/>
            <a:ext cx="8893175" cy="25400"/>
          </a:xfrm>
          <a:prstGeom prst="line">
            <a:avLst/>
          </a:prstGeom>
          <a:noFill/>
          <a:ln w="57150">
            <a:solidFill>
              <a:srgbClr val="99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300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00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300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300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9" dur="500"/>
                                        <p:tgtEl>
                                          <p:spTgt spid="300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0035" grpId="0" autoUpdateAnimBg="0"/>
      <p:bldP spid="300036" grpId="0" autoUpdateAnimBg="0"/>
      <p:bldP spid="300052" grpId="0" animBg="1"/>
      <p:bldP spid="30005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404813"/>
            <a:ext cx="7732712" cy="64135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t">
            <a:spAutoFit/>
          </a:bodyPr>
          <a:lstStyle/>
          <a:p>
            <a:r>
              <a:rPr lang="zh-CN" altLang="en-US" sz="3600" b="0" smtClean="0"/>
              <a:t>二维数组的输入和输出</a:t>
            </a:r>
          </a:p>
        </p:txBody>
      </p:sp>
      <p:sp>
        <p:nvSpPr>
          <p:cNvPr id="301059" name="Text Box 3"/>
          <p:cNvSpPr txBox="1">
            <a:spLocks noChangeArrowheads="1"/>
          </p:cNvSpPr>
          <p:nvPr/>
        </p:nvSpPr>
        <p:spPr bwMode="auto">
          <a:xfrm>
            <a:off x="468313" y="1196975"/>
            <a:ext cx="7200900" cy="517525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600" b="1">
                <a:solidFill>
                  <a:srgbClr val="0000FF"/>
                </a:solidFill>
                <a:latin typeface="Arial" panose="020B0604020202020204" pitchFamily="34" charset="0"/>
                <a:ea typeface="楷体_GB2312" pitchFamily="49" charset="-122"/>
              </a:rPr>
              <a:t>为一个</a:t>
            </a:r>
            <a:r>
              <a:rPr lang="en-US" altLang="zh-CN" sz="2600" b="1">
                <a:solidFill>
                  <a:srgbClr val="0000FF"/>
                </a:solidFill>
                <a:latin typeface="Arial" panose="020B0604020202020204" pitchFamily="34" charset="0"/>
                <a:ea typeface="楷体_GB2312" pitchFamily="49" charset="-122"/>
              </a:rPr>
              <a:t>3</a:t>
            </a:r>
            <a:r>
              <a:rPr lang="zh-CN" altLang="en-US" sz="2600" b="1">
                <a:solidFill>
                  <a:srgbClr val="0000FF"/>
                </a:solidFill>
                <a:latin typeface="Arial" panose="020B0604020202020204" pitchFamily="34" charset="0"/>
                <a:ea typeface="楷体_GB2312" pitchFamily="49" charset="-122"/>
              </a:rPr>
              <a:t>行</a:t>
            </a:r>
            <a:r>
              <a:rPr lang="en-US" altLang="zh-CN" sz="2600" b="1">
                <a:solidFill>
                  <a:srgbClr val="0000FF"/>
                </a:solidFill>
                <a:latin typeface="Arial" panose="020B0604020202020204" pitchFamily="34" charset="0"/>
                <a:ea typeface="楷体_GB2312" pitchFamily="49" charset="-122"/>
              </a:rPr>
              <a:t>4</a:t>
            </a:r>
            <a:r>
              <a:rPr lang="zh-CN" altLang="en-US" sz="2600" b="1">
                <a:solidFill>
                  <a:srgbClr val="0000FF"/>
                </a:solidFill>
                <a:latin typeface="Arial" panose="020B0604020202020204" pitchFamily="34" charset="0"/>
                <a:ea typeface="楷体_GB2312" pitchFamily="49" charset="-122"/>
              </a:rPr>
              <a:t>列的二维数组输入</a:t>
            </a:r>
            <a:r>
              <a:rPr lang="en-US" altLang="zh-CN" sz="2600" b="1">
                <a:solidFill>
                  <a:srgbClr val="0000FF"/>
                </a:solidFill>
                <a:latin typeface="Arial" panose="020B0604020202020204" pitchFamily="34" charset="0"/>
                <a:ea typeface="楷体_GB2312" pitchFamily="49" charset="-122"/>
              </a:rPr>
              <a:t>/</a:t>
            </a:r>
            <a:r>
              <a:rPr lang="zh-CN" altLang="en-US" sz="2600" b="1">
                <a:solidFill>
                  <a:srgbClr val="0000FF"/>
                </a:solidFill>
                <a:latin typeface="Arial" panose="020B0604020202020204" pitchFamily="34" charset="0"/>
                <a:ea typeface="楷体_GB2312" pitchFamily="49" charset="-122"/>
              </a:rPr>
              <a:t>输出数据</a:t>
            </a:r>
            <a:endParaRPr lang="zh-CN" altLang="en-US" sz="2600" b="1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301060" name="Rectangle 4"/>
          <p:cNvSpPr>
            <a:spLocks noChangeArrowheads="1"/>
          </p:cNvSpPr>
          <p:nvPr/>
        </p:nvSpPr>
        <p:spPr bwMode="auto">
          <a:xfrm>
            <a:off x="611188" y="1773238"/>
            <a:ext cx="7920037" cy="5084762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107950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258888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438275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1" lang="en-US" altLang="zh-CN" sz="2600" b="1" i="1"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600" b="1" i="1">
                <a:latin typeface="Courier New" panose="02070309020205020404" pitchFamily="49" charset="0"/>
              </a:rPr>
              <a:t>int main()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600" b="1" i="1">
                <a:latin typeface="Courier New" panose="02070309020205020404" pitchFamily="49" charset="0"/>
              </a:rPr>
              <a:t>{ int a[3][4], i, j;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600" b="1" i="1">
                <a:solidFill>
                  <a:schemeClr val="tx1"/>
                </a:solidFill>
                <a:latin typeface="Courier New" panose="02070309020205020404" pitchFamily="49" charset="0"/>
              </a:rPr>
              <a:t>   </a:t>
            </a:r>
            <a:r>
              <a:rPr kumimoji="1" lang="en-US" altLang="zh-CN" sz="2600" b="1" i="1">
                <a:solidFill>
                  <a:srgbClr val="0000FF"/>
                </a:solidFill>
                <a:latin typeface="Courier New" panose="02070309020205020404" pitchFamily="49" charset="0"/>
              </a:rPr>
              <a:t>for (i=0; i&lt;3 ; i++)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600" b="1" i="1">
                <a:solidFill>
                  <a:srgbClr val="0000FF"/>
                </a:solidFill>
                <a:latin typeface="Courier New" panose="02070309020205020404" pitchFamily="49" charset="0"/>
              </a:rPr>
              <a:t>     for (j=0 ; j&lt;4; j++)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600" b="1" i="1">
                <a:solidFill>
                  <a:srgbClr val="0000FF"/>
                </a:solidFill>
                <a:latin typeface="Courier New" panose="02070309020205020404" pitchFamily="49" charset="0"/>
              </a:rPr>
              <a:t>       scanf(“%d”,&amp;a[i][j]);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600" b="1" i="1">
                <a:solidFill>
                  <a:schemeClr val="tx1"/>
                </a:solidFill>
                <a:latin typeface="Courier New" panose="02070309020205020404" pitchFamily="49" charset="0"/>
              </a:rPr>
              <a:t>   </a:t>
            </a:r>
            <a:r>
              <a:rPr kumimoji="1" lang="en-US" altLang="zh-CN" sz="2600" b="1" i="1">
                <a:solidFill>
                  <a:srgbClr val="008000"/>
                </a:solidFill>
                <a:latin typeface="Courier New" panose="02070309020205020404" pitchFamily="49" charset="0"/>
              </a:rPr>
              <a:t>for  (i=0;i&lt;3;i++)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600" b="1" i="1">
                <a:solidFill>
                  <a:srgbClr val="008000"/>
                </a:solidFill>
                <a:latin typeface="Courier New" panose="02070309020205020404" pitchFamily="49" charset="0"/>
              </a:rPr>
              <a:t>     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600" b="1" i="1">
                <a:solidFill>
                  <a:srgbClr val="008000"/>
                </a:solidFill>
                <a:latin typeface="Courier New" panose="02070309020205020404" pitchFamily="49" charset="0"/>
              </a:rPr>
              <a:t>	 for (j=0 ; j&lt;4 ; j++)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600" b="1" i="1">
                <a:solidFill>
                  <a:srgbClr val="008000"/>
                </a:solidFill>
                <a:latin typeface="Courier New" panose="02070309020205020404" pitchFamily="49" charset="0"/>
              </a:rPr>
              <a:t>       printf(“%5d”, a[i][j]);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600" b="1" i="1">
                <a:solidFill>
                  <a:schemeClr val="tx1"/>
                </a:solidFill>
                <a:latin typeface="Courier New" panose="02070309020205020404" pitchFamily="49" charset="0"/>
              </a:rPr>
              <a:t>      </a:t>
            </a:r>
            <a:r>
              <a:rPr kumimoji="1" lang="en-US" altLang="zh-CN" sz="2600" b="1" i="1">
                <a:latin typeface="Courier New" panose="02070309020205020404" pitchFamily="49" charset="0"/>
              </a:rPr>
              <a:t>printf(“\n”); 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600" b="1" i="1">
                <a:latin typeface="Courier New" panose="02070309020205020404" pitchFamily="49" charset="0"/>
              </a:rPr>
              <a:t>	</a:t>
            </a:r>
            <a:r>
              <a:rPr kumimoji="1" lang="en-US" altLang="zh-CN" sz="2600" b="1" i="1">
                <a:solidFill>
                  <a:srgbClr val="008000"/>
                </a:solidFill>
                <a:latin typeface="Courier New" panose="02070309020205020404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600" b="1" i="1">
                <a:latin typeface="Courier New" panose="02070309020205020404" pitchFamily="49" charset="0"/>
              </a:rPr>
              <a:t>   return 0;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600" b="1" i="1">
                <a:latin typeface="Courier New" panose="02070309020205020404" pitchFamily="49" charset="0"/>
              </a:rPr>
              <a:t>}         </a:t>
            </a:r>
          </a:p>
        </p:txBody>
      </p:sp>
      <p:sp>
        <p:nvSpPr>
          <p:cNvPr id="301061" name="Rectangle 5"/>
          <p:cNvSpPr>
            <a:spLocks noChangeArrowheads="1"/>
          </p:cNvSpPr>
          <p:nvPr/>
        </p:nvSpPr>
        <p:spPr bwMode="auto">
          <a:xfrm>
            <a:off x="1258888" y="2781300"/>
            <a:ext cx="5184775" cy="1079500"/>
          </a:xfrm>
          <a:prstGeom prst="rect">
            <a:avLst/>
          </a:prstGeom>
          <a:noFill/>
          <a:ln w="25400" algn="ctr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01062" name="Rectangle 6"/>
          <p:cNvSpPr>
            <a:spLocks noChangeArrowheads="1"/>
          </p:cNvSpPr>
          <p:nvPr/>
        </p:nvSpPr>
        <p:spPr bwMode="auto">
          <a:xfrm>
            <a:off x="1258888" y="4005263"/>
            <a:ext cx="5473700" cy="2232025"/>
          </a:xfrm>
          <a:prstGeom prst="rect">
            <a:avLst/>
          </a:prstGeom>
          <a:noFill/>
          <a:ln w="25400" algn="ctr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01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01060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01060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010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3010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010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3010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3010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3010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3010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3010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30106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30106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30106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30106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30106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7" dur="500"/>
                                        <p:tgtEl>
                                          <p:spTgt spid="301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2" dur="500"/>
                                        <p:tgtEl>
                                          <p:spTgt spid="301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2000"/>
                                        <p:tgtEl>
                                          <p:spTgt spid="3010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01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1059" grpId="0" animBg="1"/>
      <p:bldP spid="301060" grpId="0" build="allAtOnce" animBg="1"/>
      <p:bldP spid="301061" grpId="0" animBg="1"/>
      <p:bldP spid="301061" grpId="1" animBg="1"/>
      <p:bldP spid="30106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404813"/>
            <a:ext cx="7732712" cy="64135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t">
            <a:spAutoFit/>
          </a:bodyPr>
          <a:lstStyle/>
          <a:p>
            <a:r>
              <a:rPr lang="zh-CN" altLang="en-US" sz="3600" b="0" smtClean="0"/>
              <a:t>二维数组示例</a:t>
            </a:r>
          </a:p>
        </p:txBody>
      </p:sp>
      <p:sp>
        <p:nvSpPr>
          <p:cNvPr id="302083" name="Rectangle 3"/>
          <p:cNvSpPr>
            <a:spLocks noChangeArrowheads="1"/>
          </p:cNvSpPr>
          <p:nvPr/>
        </p:nvSpPr>
        <p:spPr bwMode="auto">
          <a:xfrm>
            <a:off x="179388" y="1196975"/>
            <a:ext cx="8785225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5000"/>
              </a:lnSpc>
            </a:pPr>
            <a:r>
              <a:rPr kumimoji="1" lang="en-US" altLang="zh-CN" sz="3000">
                <a:solidFill>
                  <a:srgbClr val="0000FF"/>
                </a:solidFill>
              </a:rPr>
              <a:t>【</a:t>
            </a:r>
            <a:r>
              <a:rPr kumimoji="1" lang="zh-CN" altLang="en-US" sz="3000">
                <a:solidFill>
                  <a:srgbClr val="0000FF"/>
                </a:solidFill>
              </a:rPr>
              <a:t>例</a:t>
            </a:r>
            <a:r>
              <a:rPr kumimoji="1" lang="en-US" altLang="zh-CN" sz="3000">
                <a:solidFill>
                  <a:srgbClr val="0000FF"/>
                </a:solidFill>
              </a:rPr>
              <a:t>3】</a:t>
            </a:r>
            <a:r>
              <a:rPr lang="zh-CN" altLang="en-US" sz="3000"/>
              <a:t>将二维数组</a:t>
            </a:r>
            <a:r>
              <a:rPr lang="en-US" altLang="zh-CN" sz="3000"/>
              <a:t>a</a:t>
            </a:r>
            <a:r>
              <a:rPr lang="zh-CN" altLang="en-US" sz="3000"/>
              <a:t>转置存到二维数组</a:t>
            </a:r>
            <a:r>
              <a:rPr lang="en-US" altLang="zh-CN" sz="3000"/>
              <a:t>b</a:t>
            </a:r>
            <a:r>
              <a:rPr lang="zh-CN" altLang="en-US" sz="3000"/>
              <a:t>中</a:t>
            </a:r>
          </a:p>
        </p:txBody>
      </p:sp>
      <p:graphicFrame>
        <p:nvGraphicFramePr>
          <p:cNvPr id="302084" name="Object 4"/>
          <p:cNvGraphicFramePr>
            <a:graphicFrameLocks noChangeAspect="1"/>
          </p:cNvGraphicFramePr>
          <p:nvPr/>
        </p:nvGraphicFramePr>
        <p:xfrm>
          <a:off x="533400" y="1919288"/>
          <a:ext cx="2954338" cy="1455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08" name="Microsoft 公式 3.0" r:id="rId3" imgW="927100" imgH="457200" progId="Equation.3">
                  <p:embed/>
                </p:oleObj>
              </mc:Choice>
              <mc:Fallback>
                <p:oleObj name="Microsoft 公式 3.0" r:id="rId3" imgW="92710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919288"/>
                        <a:ext cx="2954338" cy="1455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2085" name="Object 5"/>
          <p:cNvGraphicFramePr>
            <a:graphicFrameLocks noChangeAspect="1"/>
          </p:cNvGraphicFramePr>
          <p:nvPr/>
        </p:nvGraphicFramePr>
        <p:xfrm>
          <a:off x="4648200" y="1690688"/>
          <a:ext cx="2138363" cy="190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09" name="Microsoft 公式 3.0" r:id="rId5" imgW="710891" imgH="634725" progId="Equation.3">
                  <p:embed/>
                </p:oleObj>
              </mc:Choice>
              <mc:Fallback>
                <p:oleObj name="Microsoft 公式 3.0" r:id="rId5" imgW="710891" imgH="634725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1690688"/>
                        <a:ext cx="2138363" cy="190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2086" name="AutoShape 6"/>
          <p:cNvSpPr>
            <a:spLocks noChangeArrowheads="1"/>
          </p:cNvSpPr>
          <p:nvPr/>
        </p:nvSpPr>
        <p:spPr bwMode="auto">
          <a:xfrm>
            <a:off x="684213" y="3587750"/>
            <a:ext cx="1676400" cy="633413"/>
          </a:xfrm>
          <a:prstGeom prst="wedgeRoundRectCallout">
            <a:avLst>
              <a:gd name="adj1" fmla="val 43181"/>
              <a:gd name="adj2" fmla="val -229949"/>
              <a:gd name="adj3" fmla="val 16667"/>
            </a:avLst>
          </a:prstGeom>
          <a:solidFill>
            <a:srgbClr val="C9E4B6"/>
          </a:solidFill>
          <a:ln w="9525">
            <a:solidFill>
              <a:srgbClr val="F16B9B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800" b="1">
                <a:solidFill>
                  <a:schemeClr val="bg2"/>
                </a:solidFill>
                <a:latin typeface="Arial" panose="020B0604020202020204" pitchFamily="34" charset="0"/>
                <a:ea typeface="楷体_GB2312" pitchFamily="49" charset="-122"/>
              </a:rPr>
              <a:t>a[0][1]</a:t>
            </a:r>
            <a:endParaRPr lang="en-US" altLang="zh-CN" sz="280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302087" name="AutoShape 7"/>
          <p:cNvSpPr>
            <a:spLocks noChangeArrowheads="1"/>
          </p:cNvSpPr>
          <p:nvPr/>
        </p:nvSpPr>
        <p:spPr bwMode="auto">
          <a:xfrm>
            <a:off x="6858000" y="1555750"/>
            <a:ext cx="1676400" cy="585788"/>
          </a:xfrm>
          <a:prstGeom prst="wedgeRoundRectCallout">
            <a:avLst>
              <a:gd name="adj1" fmla="val -110889"/>
              <a:gd name="adj2" fmla="val 137806"/>
              <a:gd name="adj3" fmla="val 16667"/>
            </a:avLst>
          </a:prstGeom>
          <a:solidFill>
            <a:srgbClr val="C9E4B6"/>
          </a:solidFill>
          <a:ln w="9525">
            <a:solidFill>
              <a:srgbClr val="FF00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800" b="1">
                <a:solidFill>
                  <a:schemeClr val="bg2"/>
                </a:solidFill>
                <a:latin typeface="Arial" panose="020B0604020202020204" pitchFamily="34" charset="0"/>
                <a:ea typeface="楷体_GB2312" pitchFamily="49" charset="-122"/>
              </a:rPr>
              <a:t>b[1][0]</a:t>
            </a:r>
            <a:endParaRPr lang="en-US" altLang="zh-CN" sz="280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302088" name="AutoShape 8"/>
          <p:cNvSpPr>
            <a:spLocks noChangeArrowheads="1"/>
          </p:cNvSpPr>
          <p:nvPr/>
        </p:nvSpPr>
        <p:spPr bwMode="auto">
          <a:xfrm>
            <a:off x="2819400" y="3663950"/>
            <a:ext cx="1676400" cy="557213"/>
          </a:xfrm>
          <a:prstGeom prst="wedgeRoundRectCallout">
            <a:avLst>
              <a:gd name="adj1" fmla="val -31722"/>
              <a:gd name="adj2" fmla="val -144870"/>
              <a:gd name="adj3" fmla="val 16667"/>
            </a:avLst>
          </a:prstGeom>
          <a:solidFill>
            <a:srgbClr val="FFFF00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800" b="1">
                <a:solidFill>
                  <a:srgbClr val="0000FF"/>
                </a:solidFill>
                <a:latin typeface="Arial" panose="020B0604020202020204" pitchFamily="34" charset="0"/>
                <a:ea typeface="楷体_GB2312" pitchFamily="49" charset="-122"/>
              </a:rPr>
              <a:t>a[1][2]</a:t>
            </a:r>
            <a:endParaRPr lang="en-US" altLang="zh-CN" sz="280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302089" name="AutoShape 9"/>
          <p:cNvSpPr>
            <a:spLocks noChangeArrowheads="1"/>
          </p:cNvSpPr>
          <p:nvPr/>
        </p:nvSpPr>
        <p:spPr bwMode="auto">
          <a:xfrm>
            <a:off x="7019925" y="3290888"/>
            <a:ext cx="1514475" cy="641350"/>
          </a:xfrm>
          <a:prstGeom prst="wedgeRoundRectCallout">
            <a:avLst>
              <a:gd name="adj1" fmla="val -89727"/>
              <a:gd name="adj2" fmla="val -37375"/>
              <a:gd name="adj3" fmla="val 16667"/>
            </a:avLst>
          </a:prstGeom>
          <a:solidFill>
            <a:srgbClr val="FFFF00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800" b="1">
                <a:solidFill>
                  <a:srgbClr val="0000FF"/>
                </a:solidFill>
                <a:latin typeface="Arial" panose="020B0604020202020204" pitchFamily="34" charset="0"/>
                <a:ea typeface="楷体_GB2312" pitchFamily="49" charset="-122"/>
              </a:rPr>
              <a:t>b[2][1]</a:t>
            </a:r>
            <a:endParaRPr lang="en-US" altLang="zh-CN" sz="280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302090" name="Text Box 10"/>
          <p:cNvSpPr txBox="1">
            <a:spLocks noChangeArrowheads="1"/>
          </p:cNvSpPr>
          <p:nvPr/>
        </p:nvSpPr>
        <p:spPr bwMode="auto">
          <a:xfrm>
            <a:off x="1219200" y="4859338"/>
            <a:ext cx="5473700" cy="1052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"/>
              </a:spcBef>
            </a:pPr>
            <a:r>
              <a:rPr lang="zh-CN" altLang="en-US" sz="2800" b="1">
                <a:solidFill>
                  <a:schemeClr val="bg2"/>
                </a:solidFill>
                <a:latin typeface="Arial" panose="020B0604020202020204" pitchFamily="34" charset="0"/>
                <a:ea typeface="楷体_GB2312" pitchFamily="49" charset="-122"/>
              </a:rPr>
              <a:t>设行下标为</a:t>
            </a:r>
            <a:r>
              <a:rPr lang="en-US" altLang="zh-CN" sz="2800" b="1">
                <a:solidFill>
                  <a:schemeClr val="bg2"/>
                </a:solidFill>
                <a:latin typeface="Arial" panose="020B0604020202020204" pitchFamily="34" charset="0"/>
                <a:ea typeface="楷体_GB2312" pitchFamily="49" charset="-122"/>
              </a:rPr>
              <a:t>i</a:t>
            </a:r>
            <a:r>
              <a:rPr lang="zh-CN" altLang="en-US" sz="2800" b="1">
                <a:solidFill>
                  <a:schemeClr val="bg2"/>
                </a:solidFill>
                <a:latin typeface="Arial" panose="020B0604020202020204" pitchFamily="34" charset="0"/>
                <a:ea typeface="楷体_GB2312" pitchFamily="49" charset="-122"/>
              </a:rPr>
              <a:t>，列下标为</a:t>
            </a:r>
            <a:r>
              <a:rPr lang="en-US" altLang="zh-CN" sz="2800" b="1">
                <a:solidFill>
                  <a:schemeClr val="bg2"/>
                </a:solidFill>
                <a:latin typeface="Arial" panose="020B0604020202020204" pitchFamily="34" charset="0"/>
                <a:ea typeface="楷体_GB2312" pitchFamily="49" charset="-122"/>
              </a:rPr>
              <a:t>j</a:t>
            </a:r>
            <a:r>
              <a:rPr lang="zh-CN" altLang="en-US" sz="2800" b="1">
                <a:solidFill>
                  <a:schemeClr val="bg2"/>
                </a:solidFill>
                <a:latin typeface="Arial" panose="020B0604020202020204" pitchFamily="34" charset="0"/>
                <a:ea typeface="楷体_GB2312" pitchFamily="49" charset="-122"/>
              </a:rPr>
              <a:t>，</a:t>
            </a:r>
          </a:p>
          <a:p>
            <a:pPr eaLnBrk="1" hangingPunct="1">
              <a:lnSpc>
                <a:spcPct val="110000"/>
              </a:lnSpc>
              <a:spcBef>
                <a:spcPct val="5000"/>
              </a:spcBef>
            </a:pPr>
            <a:r>
              <a:rPr lang="zh-CN" altLang="en-US" sz="2800" b="1">
                <a:solidFill>
                  <a:schemeClr val="bg2"/>
                </a:solidFill>
                <a:latin typeface="Arial" panose="020B0604020202020204" pitchFamily="34" charset="0"/>
                <a:ea typeface="楷体_GB2312" pitchFamily="49" charset="-122"/>
              </a:rPr>
              <a:t>则</a:t>
            </a:r>
            <a:r>
              <a:rPr lang="en-US" altLang="zh-CN" sz="2800" b="1">
                <a:solidFill>
                  <a:schemeClr val="bg2"/>
                </a:solidFill>
                <a:latin typeface="Arial" panose="020B0604020202020204" pitchFamily="34" charset="0"/>
                <a:ea typeface="楷体_GB2312" pitchFamily="49" charset="-122"/>
              </a:rPr>
              <a:t>:</a:t>
            </a:r>
            <a:r>
              <a:rPr lang="en-US" altLang="zh-CN" sz="2800" b="1">
                <a:latin typeface="Arial" panose="020B0604020202020204" pitchFamily="34" charset="0"/>
                <a:ea typeface="楷体_GB2312" pitchFamily="49" charset="-122"/>
              </a:rPr>
              <a:t> </a:t>
            </a:r>
            <a:r>
              <a:rPr lang="en-US" altLang="zh-CN" sz="2800" b="1">
                <a:solidFill>
                  <a:srgbClr val="0000FF"/>
                </a:solidFill>
                <a:latin typeface="Arial" panose="020B0604020202020204" pitchFamily="34" charset="0"/>
                <a:ea typeface="楷体_GB2312" pitchFamily="49" charset="-122"/>
              </a:rPr>
              <a:t>b[ j ] [ i ] </a:t>
            </a:r>
            <a:r>
              <a:rPr lang="zh-CN" altLang="en-US" sz="2800" b="1">
                <a:solidFill>
                  <a:srgbClr val="0000FF"/>
                </a:solidFill>
                <a:latin typeface="Arial" panose="020B0604020202020204" pitchFamily="34" charset="0"/>
                <a:ea typeface="楷体_GB2312" pitchFamily="49" charset="-122"/>
              </a:rPr>
              <a:t>＝ </a:t>
            </a:r>
            <a:r>
              <a:rPr lang="en-US" altLang="zh-CN" sz="2800" b="1">
                <a:solidFill>
                  <a:srgbClr val="0000FF"/>
                </a:solidFill>
                <a:latin typeface="Arial" panose="020B0604020202020204" pitchFamily="34" charset="0"/>
                <a:ea typeface="楷体_GB2312" pitchFamily="49" charset="-122"/>
              </a:rPr>
              <a:t>a[ i ][ j</a:t>
            </a:r>
            <a:r>
              <a:rPr lang="en-US" altLang="zh-CN" sz="2800" b="1">
                <a:latin typeface="Arial" panose="020B0604020202020204" pitchFamily="34" charset="0"/>
                <a:ea typeface="楷体_GB2312" pitchFamily="49" charset="-122"/>
              </a:rPr>
              <a:t> </a:t>
            </a:r>
            <a:r>
              <a:rPr lang="en-US" altLang="zh-CN" sz="2800" b="1">
                <a:solidFill>
                  <a:srgbClr val="0000FF"/>
                </a:solidFill>
                <a:latin typeface="Arial" panose="020B0604020202020204" pitchFamily="34" charset="0"/>
                <a:ea typeface="楷体_GB2312" pitchFamily="49" charset="-122"/>
              </a:rPr>
              <a:t>]</a:t>
            </a:r>
            <a:endParaRPr lang="en-US" altLang="zh-CN" sz="280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302091" name="AutoShape 11"/>
          <p:cNvSpPr>
            <a:spLocks noChangeArrowheads="1"/>
          </p:cNvSpPr>
          <p:nvPr/>
        </p:nvSpPr>
        <p:spPr bwMode="auto">
          <a:xfrm>
            <a:off x="3505200" y="2376488"/>
            <a:ext cx="976313" cy="485775"/>
          </a:xfrm>
          <a:custGeom>
            <a:avLst/>
            <a:gdLst>
              <a:gd name="T0" fmla="*/ 732235 w 21600"/>
              <a:gd name="T1" fmla="*/ 0 h 21600"/>
              <a:gd name="T2" fmla="*/ 0 w 21600"/>
              <a:gd name="T3" fmla="*/ 242888 h 21600"/>
              <a:gd name="T4" fmla="*/ 732235 w 21600"/>
              <a:gd name="T5" fmla="*/ 485775 h 21600"/>
              <a:gd name="T6" fmla="*/ 976313 w 21600"/>
              <a:gd name="T7" fmla="*/ 242888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0000FF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02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302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020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020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020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020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" dur="500"/>
                                        <p:tgtEl>
                                          <p:spTgt spid="302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02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302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02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302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302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2083" grpId="0" build="p"/>
      <p:bldP spid="302086" grpId="0" animBg="1"/>
      <p:bldP spid="302087" grpId="0" animBg="1"/>
      <p:bldP spid="302088" grpId="0" animBg="1"/>
      <p:bldP spid="302089" grpId="0" animBg="1"/>
      <p:bldP spid="302090" grpId="0"/>
      <p:bldP spid="30209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404813"/>
            <a:ext cx="7732712" cy="64135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t">
            <a:spAutoFit/>
          </a:bodyPr>
          <a:lstStyle/>
          <a:p>
            <a:r>
              <a:rPr lang="zh-CN" altLang="en-US" sz="3600" b="0" smtClean="0"/>
              <a:t>二维数组示例</a:t>
            </a:r>
          </a:p>
        </p:txBody>
      </p:sp>
      <p:sp>
        <p:nvSpPr>
          <p:cNvPr id="303107" name="Rectangle 3"/>
          <p:cNvSpPr>
            <a:spLocks noChangeArrowheads="1"/>
          </p:cNvSpPr>
          <p:nvPr/>
        </p:nvSpPr>
        <p:spPr bwMode="auto">
          <a:xfrm>
            <a:off x="468313" y="1412875"/>
            <a:ext cx="8207375" cy="5113338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107950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258888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438275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"/>
              </a:spcBef>
              <a:buClrTx/>
              <a:buFontTx/>
              <a:buNone/>
            </a:pPr>
            <a:r>
              <a:rPr kumimoji="1" lang="en-US" altLang="zh-CN" sz="2400" b="1" i="1"/>
              <a:t>#include &lt;stdio.h&gt;</a:t>
            </a:r>
          </a:p>
          <a:p>
            <a:pPr eaLnBrk="1" hangingPunct="1">
              <a:spcBef>
                <a:spcPct val="5000"/>
              </a:spcBef>
              <a:buClrTx/>
              <a:buFontTx/>
              <a:buNone/>
            </a:pPr>
            <a:r>
              <a:rPr kumimoji="1" lang="en-US" altLang="zh-CN" sz="2400" b="1" i="1"/>
              <a:t>int main()</a:t>
            </a:r>
          </a:p>
          <a:p>
            <a:pPr eaLnBrk="1" hangingPunct="1">
              <a:spcBef>
                <a:spcPct val="5000"/>
              </a:spcBef>
              <a:buClrTx/>
              <a:buFontTx/>
              <a:buNone/>
            </a:pPr>
            <a:r>
              <a:rPr kumimoji="1" lang="en-US" altLang="zh-CN" sz="2400" b="1" i="1"/>
              <a:t>{  </a:t>
            </a:r>
            <a:r>
              <a:rPr lang="en-US" altLang="zh-CN" sz="2400" b="1"/>
              <a:t>int a[2][3]={{1,2,3},{4,5,6}},  b[3][2], i, j;</a:t>
            </a:r>
            <a:r>
              <a:rPr lang="en-US" altLang="zh-CN" sz="2400"/>
              <a:t> </a:t>
            </a:r>
            <a:endParaRPr kumimoji="1" lang="en-US" altLang="zh-CN" sz="2400" b="1" i="1"/>
          </a:p>
          <a:p>
            <a:pPr eaLnBrk="1" hangingPunct="1">
              <a:spcBef>
                <a:spcPct val="5000"/>
              </a:spcBef>
              <a:buClrTx/>
              <a:buFontTx/>
              <a:buNone/>
            </a:pPr>
            <a:r>
              <a:rPr kumimoji="1" lang="en-US" altLang="zh-CN" sz="2400" b="1" i="1"/>
              <a:t>   </a:t>
            </a:r>
            <a:r>
              <a:rPr lang="en-US" altLang="zh-CN" sz="2400" b="1"/>
              <a:t>printf("</a:t>
            </a:r>
            <a:r>
              <a:rPr lang="zh-CN" altLang="en-US" sz="2400" b="1"/>
              <a:t>数组</a:t>
            </a:r>
            <a:r>
              <a:rPr lang="en-US" altLang="zh-CN" sz="2400" b="1"/>
              <a:t>a : \n");</a:t>
            </a:r>
          </a:p>
          <a:p>
            <a:pPr eaLnBrk="1" hangingPunct="1">
              <a:spcBef>
                <a:spcPct val="5000"/>
              </a:spcBef>
              <a:buClrTx/>
              <a:buFontTx/>
              <a:buNone/>
            </a:pPr>
            <a:r>
              <a:rPr lang="en-US" altLang="zh-CN" sz="2400" b="1">
                <a:solidFill>
                  <a:schemeClr val="tx1"/>
                </a:solidFill>
              </a:rPr>
              <a:t>   </a:t>
            </a:r>
            <a:r>
              <a:rPr lang="en-US" altLang="zh-CN" sz="2400" b="1">
                <a:solidFill>
                  <a:srgbClr val="0000FF"/>
                </a:solidFill>
              </a:rPr>
              <a:t>for (i=0; i&lt;2 ; i++)</a:t>
            </a:r>
          </a:p>
          <a:p>
            <a:pPr eaLnBrk="1" hangingPunct="1">
              <a:spcBef>
                <a:spcPct val="5000"/>
              </a:spcBef>
              <a:buClrTx/>
              <a:buFontTx/>
              <a:buNone/>
            </a:pPr>
            <a:r>
              <a:rPr lang="en-US" altLang="zh-CN" sz="2400" b="1">
                <a:solidFill>
                  <a:srgbClr val="0000FF"/>
                </a:solidFill>
              </a:rPr>
              <a:t>   {  for (j=0 ; j&lt;3; j++)</a:t>
            </a:r>
          </a:p>
          <a:p>
            <a:pPr eaLnBrk="1" hangingPunct="1">
              <a:spcBef>
                <a:spcPct val="5000"/>
              </a:spcBef>
              <a:buClrTx/>
              <a:buFontTx/>
              <a:buNone/>
            </a:pPr>
            <a:r>
              <a:rPr lang="en-US" altLang="zh-CN" sz="2400" b="1">
                <a:solidFill>
                  <a:srgbClr val="0000FF"/>
                </a:solidFill>
              </a:rPr>
              <a:t>          printf("%5d", a[i][j]); </a:t>
            </a:r>
          </a:p>
          <a:p>
            <a:pPr eaLnBrk="1" hangingPunct="1">
              <a:spcBef>
                <a:spcPct val="5000"/>
              </a:spcBef>
              <a:buClrTx/>
              <a:buFontTx/>
              <a:buNone/>
            </a:pPr>
            <a:r>
              <a:rPr lang="en-US" altLang="zh-CN" sz="2400" b="1">
                <a:solidFill>
                  <a:srgbClr val="0000FF"/>
                </a:solidFill>
              </a:rPr>
              <a:t>      printf("\n"); </a:t>
            </a:r>
          </a:p>
          <a:p>
            <a:pPr eaLnBrk="1" hangingPunct="1">
              <a:spcBef>
                <a:spcPct val="5000"/>
              </a:spcBef>
              <a:buClrTx/>
              <a:buFontTx/>
              <a:buNone/>
            </a:pPr>
            <a:r>
              <a:rPr lang="en-US" altLang="zh-CN" sz="2400" b="1">
                <a:solidFill>
                  <a:schemeClr val="tx1"/>
                </a:solidFill>
              </a:rPr>
              <a:t>   </a:t>
            </a:r>
            <a:r>
              <a:rPr lang="en-US" altLang="zh-CN" sz="2400" b="1">
                <a:solidFill>
                  <a:srgbClr val="0000FF"/>
                </a:solidFill>
              </a:rPr>
              <a:t>} </a:t>
            </a:r>
          </a:p>
          <a:p>
            <a:pPr eaLnBrk="1" hangingPunct="1">
              <a:spcBef>
                <a:spcPct val="5000"/>
              </a:spcBef>
              <a:buClrTx/>
              <a:buFontTx/>
              <a:buNone/>
            </a:pPr>
            <a:r>
              <a:rPr lang="en-US" altLang="zh-CN" sz="2400" b="1">
                <a:solidFill>
                  <a:schemeClr val="tx1"/>
                </a:solidFill>
              </a:rPr>
              <a:t>   </a:t>
            </a:r>
            <a:r>
              <a:rPr lang="en-US" altLang="zh-CN" sz="2400" b="1">
                <a:solidFill>
                  <a:srgbClr val="008000"/>
                </a:solidFill>
              </a:rPr>
              <a:t>for (i=0; i&lt;2 ; i++)</a:t>
            </a:r>
          </a:p>
          <a:p>
            <a:pPr eaLnBrk="1" hangingPunct="1">
              <a:spcBef>
                <a:spcPct val="5000"/>
              </a:spcBef>
              <a:buClrTx/>
              <a:buFontTx/>
              <a:buNone/>
            </a:pPr>
            <a:r>
              <a:rPr lang="en-US" altLang="zh-CN" sz="2400" b="1">
                <a:solidFill>
                  <a:srgbClr val="008000"/>
                </a:solidFill>
              </a:rPr>
              <a:t>   {  for (j=0 ; j&lt;3; j++)</a:t>
            </a:r>
          </a:p>
          <a:p>
            <a:pPr eaLnBrk="1" hangingPunct="1">
              <a:spcBef>
                <a:spcPct val="5000"/>
              </a:spcBef>
              <a:buClrTx/>
              <a:buFontTx/>
              <a:buNone/>
            </a:pPr>
            <a:r>
              <a:rPr lang="en-US" altLang="zh-CN" sz="2400" b="1">
                <a:solidFill>
                  <a:srgbClr val="008000"/>
                </a:solidFill>
              </a:rPr>
              <a:t>          b[j][i]=a[i][j];</a:t>
            </a:r>
            <a:r>
              <a:rPr lang="en-US" altLang="zh-CN" sz="2400" b="1">
                <a:solidFill>
                  <a:schemeClr val="tx1"/>
                </a:solidFill>
              </a:rPr>
              <a:t>  </a:t>
            </a:r>
          </a:p>
          <a:p>
            <a:pPr eaLnBrk="1" hangingPunct="1">
              <a:spcBef>
                <a:spcPct val="5000"/>
              </a:spcBef>
              <a:buClrTx/>
              <a:buFontTx/>
              <a:buNone/>
            </a:pPr>
            <a:r>
              <a:rPr lang="en-US" altLang="zh-CN" sz="2400" b="1">
                <a:solidFill>
                  <a:schemeClr val="tx1"/>
                </a:solidFill>
              </a:rPr>
              <a:t>   </a:t>
            </a:r>
            <a:r>
              <a:rPr lang="en-US" altLang="zh-CN" sz="2400" b="1">
                <a:solidFill>
                  <a:srgbClr val="008000"/>
                </a:solidFill>
              </a:rPr>
              <a:t>}</a:t>
            </a:r>
            <a:r>
              <a:rPr kumimoji="1" lang="en-US" altLang="zh-CN" sz="2400" b="1" i="1">
                <a:solidFill>
                  <a:schemeClr val="tx1"/>
                </a:solidFill>
              </a:rPr>
              <a:t> </a:t>
            </a:r>
            <a:r>
              <a:rPr lang="en-US" altLang="zh-CN" sz="2400" b="1">
                <a:latin typeface="Arial" panose="020B0604020202020204" pitchFamily="34" charset="0"/>
              </a:rPr>
              <a:t>/* </a:t>
            </a:r>
            <a:r>
              <a:rPr lang="zh-CN" altLang="en-US" sz="2400" b="1">
                <a:latin typeface="Arial" panose="020B0604020202020204" pitchFamily="34" charset="0"/>
              </a:rPr>
              <a:t>转置 *</a:t>
            </a:r>
            <a:r>
              <a:rPr lang="en-US" altLang="zh-CN" sz="2400" b="1">
                <a:latin typeface="Arial" panose="020B0604020202020204" pitchFamily="34" charset="0"/>
              </a:rPr>
              <a:t>/</a:t>
            </a:r>
            <a:r>
              <a:rPr kumimoji="1" lang="en-US" altLang="zh-CN" sz="2400" b="1" i="1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303108" name="Rectangle 4"/>
          <p:cNvSpPr>
            <a:spLocks noChangeArrowheads="1"/>
          </p:cNvSpPr>
          <p:nvPr/>
        </p:nvSpPr>
        <p:spPr bwMode="auto">
          <a:xfrm>
            <a:off x="684213" y="3055938"/>
            <a:ext cx="3600450" cy="1812925"/>
          </a:xfrm>
          <a:prstGeom prst="rect">
            <a:avLst/>
          </a:prstGeom>
          <a:noFill/>
          <a:ln w="25400" algn="ctr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03109" name="Rectangle 5"/>
          <p:cNvSpPr>
            <a:spLocks noChangeArrowheads="1"/>
          </p:cNvSpPr>
          <p:nvPr/>
        </p:nvSpPr>
        <p:spPr bwMode="auto">
          <a:xfrm>
            <a:off x="669925" y="4956175"/>
            <a:ext cx="3024188" cy="1497013"/>
          </a:xfrm>
          <a:prstGeom prst="rect">
            <a:avLst/>
          </a:prstGeom>
          <a:noFill/>
          <a:ln w="25400" algn="ctr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03111" name="Text Box 7"/>
          <p:cNvSpPr txBox="1">
            <a:spLocks noChangeArrowheads="1"/>
          </p:cNvSpPr>
          <p:nvPr/>
        </p:nvSpPr>
        <p:spPr bwMode="auto">
          <a:xfrm>
            <a:off x="4500563" y="3284538"/>
            <a:ext cx="4070350" cy="3032125"/>
          </a:xfrm>
          <a:prstGeom prst="rect">
            <a:avLst/>
          </a:prstGeom>
          <a:noFill/>
          <a:ln w="19050">
            <a:solidFill>
              <a:srgbClr val="F84CE4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latin typeface="Arial" panose="020B0604020202020204" pitchFamily="34" charset="0"/>
                <a:ea typeface="楷体_GB2312" pitchFamily="49" charset="-122"/>
              </a:rPr>
              <a:t>    </a:t>
            </a:r>
            <a:r>
              <a:rPr lang="en-US" altLang="zh-CN" sz="2400" b="1">
                <a:solidFill>
                  <a:schemeClr val="bg2"/>
                </a:solidFill>
                <a:latin typeface="Arial" panose="020B0604020202020204" pitchFamily="34" charset="0"/>
                <a:ea typeface="楷体_GB2312" pitchFamily="49" charset="-122"/>
              </a:rPr>
              <a:t>printf("</a:t>
            </a:r>
            <a:r>
              <a:rPr lang="zh-CN" altLang="en-US" sz="2400" b="1">
                <a:solidFill>
                  <a:schemeClr val="bg2"/>
                </a:solidFill>
                <a:latin typeface="Arial" panose="020B0604020202020204" pitchFamily="34" charset="0"/>
                <a:ea typeface="楷体_GB2312" pitchFamily="49" charset="-122"/>
              </a:rPr>
              <a:t>数组 </a:t>
            </a:r>
            <a:r>
              <a:rPr lang="en-US" altLang="zh-CN" sz="2400" b="1">
                <a:solidFill>
                  <a:schemeClr val="bg2"/>
                </a:solidFill>
                <a:latin typeface="Arial" panose="020B0604020202020204" pitchFamily="34" charset="0"/>
                <a:ea typeface="楷体_GB2312" pitchFamily="49" charset="-122"/>
              </a:rPr>
              <a:t>b: \n");</a:t>
            </a:r>
          </a:p>
          <a:p>
            <a:pPr eaLnBrk="1" hangingPunct="1"/>
            <a:r>
              <a:rPr lang="en-US" altLang="zh-CN" sz="2400" b="1">
                <a:latin typeface="Arial" panose="020B0604020202020204" pitchFamily="34" charset="0"/>
                <a:ea typeface="楷体_GB2312" pitchFamily="49" charset="-122"/>
              </a:rPr>
              <a:t>    </a:t>
            </a:r>
            <a:r>
              <a:rPr lang="en-US" altLang="zh-CN" sz="2400" b="1">
                <a:solidFill>
                  <a:srgbClr val="FF0066"/>
                </a:solidFill>
                <a:latin typeface="Arial" panose="020B0604020202020204" pitchFamily="34" charset="0"/>
                <a:ea typeface="楷体_GB2312" pitchFamily="49" charset="-122"/>
              </a:rPr>
              <a:t>for  (i=0; i&lt;=2;i++)</a:t>
            </a:r>
          </a:p>
          <a:p>
            <a:pPr eaLnBrk="1" hangingPunct="1"/>
            <a:r>
              <a:rPr lang="en-US" altLang="zh-CN" sz="2400" b="1">
                <a:solidFill>
                  <a:srgbClr val="FF0066"/>
                </a:solidFill>
                <a:latin typeface="Arial" panose="020B0604020202020204" pitchFamily="34" charset="0"/>
                <a:ea typeface="楷体_GB2312" pitchFamily="49" charset="-122"/>
              </a:rPr>
              <a:t>    {  for (j=0 ; j&lt;=1 ; j++) </a:t>
            </a:r>
          </a:p>
          <a:p>
            <a:pPr eaLnBrk="1" hangingPunct="1"/>
            <a:r>
              <a:rPr lang="en-US" altLang="zh-CN" sz="2400" b="1">
                <a:solidFill>
                  <a:srgbClr val="FF0066"/>
                </a:solidFill>
                <a:latin typeface="Arial" panose="020B0604020202020204" pitchFamily="34" charset="0"/>
                <a:ea typeface="楷体_GB2312" pitchFamily="49" charset="-122"/>
              </a:rPr>
              <a:t>           printf("%5d", b[i][j]);</a:t>
            </a:r>
          </a:p>
          <a:p>
            <a:pPr eaLnBrk="1" hangingPunct="1"/>
            <a:r>
              <a:rPr lang="en-US" altLang="zh-CN" sz="2400" b="1">
                <a:solidFill>
                  <a:srgbClr val="FF0066"/>
                </a:solidFill>
                <a:latin typeface="Arial" panose="020B0604020202020204" pitchFamily="34" charset="0"/>
                <a:ea typeface="楷体_GB2312" pitchFamily="49" charset="-122"/>
              </a:rPr>
              <a:t>        printf("\n"); </a:t>
            </a:r>
          </a:p>
          <a:p>
            <a:pPr eaLnBrk="1" hangingPunct="1"/>
            <a:r>
              <a:rPr lang="en-US" altLang="zh-CN" sz="2400" b="1">
                <a:solidFill>
                  <a:srgbClr val="FF0066"/>
                </a:solidFill>
                <a:latin typeface="Arial" panose="020B0604020202020204" pitchFamily="34" charset="0"/>
                <a:ea typeface="楷体_GB2312" pitchFamily="49" charset="-122"/>
              </a:rPr>
              <a:t>     }</a:t>
            </a:r>
          </a:p>
          <a:p>
            <a:pPr eaLnBrk="1" hangingPunct="1"/>
            <a:r>
              <a:rPr lang="en-US" altLang="zh-CN" sz="2400" b="1">
                <a:solidFill>
                  <a:srgbClr val="FF0066"/>
                </a:solidFill>
                <a:latin typeface="Arial" panose="020B0604020202020204" pitchFamily="34" charset="0"/>
                <a:ea typeface="楷体_GB2312" pitchFamily="49" charset="-122"/>
              </a:rPr>
              <a:t>    </a:t>
            </a:r>
            <a:r>
              <a:rPr lang="en-US" altLang="zh-CN" sz="2400" b="1">
                <a:solidFill>
                  <a:schemeClr val="bg2"/>
                </a:solidFill>
                <a:latin typeface="Arial" panose="020B0604020202020204" pitchFamily="34" charset="0"/>
                <a:ea typeface="楷体_GB2312" pitchFamily="49" charset="-122"/>
              </a:rPr>
              <a:t>return 0;</a:t>
            </a:r>
          </a:p>
          <a:p>
            <a:pPr eaLnBrk="1" hangingPunct="1"/>
            <a:r>
              <a:rPr lang="en-US" altLang="zh-CN" sz="2400" b="1">
                <a:solidFill>
                  <a:schemeClr val="bg2"/>
                </a:solidFill>
                <a:latin typeface="Arial" panose="020B0604020202020204" pitchFamily="34" charset="0"/>
                <a:ea typeface="楷体_GB2312" pitchFamily="49" charset="-122"/>
              </a:rPr>
              <a:t>}         </a:t>
            </a:r>
            <a:endParaRPr lang="en-US" altLang="zh-CN" sz="240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3107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3107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03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03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303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303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303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303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03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303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3031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2" dur="500"/>
                                        <p:tgtEl>
                                          <p:spTgt spid="303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3031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0" dur="500"/>
                                        <p:tgtEl>
                                          <p:spTgt spid="3031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3" dur="500"/>
                                        <p:tgtEl>
                                          <p:spTgt spid="3031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6" dur="500"/>
                                        <p:tgtEl>
                                          <p:spTgt spid="30310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8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0" dur="500"/>
                                        <p:tgtEl>
                                          <p:spTgt spid="303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2000"/>
                                        <p:tgtEl>
                                          <p:spTgt spid="303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03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03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03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3107" grpId="0" build="allAtOnce" animBg="1"/>
      <p:bldP spid="303108" grpId="0" animBg="1"/>
      <p:bldP spid="303108" grpId="1" animBg="1"/>
      <p:bldP spid="303109" grpId="0" animBg="1"/>
      <p:bldP spid="30311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333375"/>
            <a:ext cx="7732712" cy="64135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t">
            <a:spAutoFit/>
          </a:bodyPr>
          <a:lstStyle/>
          <a:p>
            <a:r>
              <a:rPr lang="zh-CN" altLang="en-US" sz="3600" b="0" smtClean="0"/>
              <a:t>二维数组示例</a:t>
            </a:r>
          </a:p>
        </p:txBody>
      </p:sp>
      <p:sp>
        <p:nvSpPr>
          <p:cNvPr id="304131" name="Rectangle 3"/>
          <p:cNvSpPr>
            <a:spLocks noChangeArrowheads="1"/>
          </p:cNvSpPr>
          <p:nvPr/>
        </p:nvSpPr>
        <p:spPr bwMode="auto">
          <a:xfrm>
            <a:off x="0" y="1125538"/>
            <a:ext cx="8785225" cy="865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828675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236663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4465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5000"/>
              </a:lnSpc>
            </a:pPr>
            <a:r>
              <a:rPr kumimoji="1" lang="en-US" altLang="zh-CN" sz="3000" dirty="0">
                <a:solidFill>
                  <a:srgbClr val="0000FF"/>
                </a:solidFill>
              </a:rPr>
              <a:t>【</a:t>
            </a:r>
            <a:r>
              <a:rPr kumimoji="1" lang="zh-CN" altLang="en-US" sz="3000" dirty="0">
                <a:solidFill>
                  <a:srgbClr val="0000FF"/>
                </a:solidFill>
              </a:rPr>
              <a:t>例</a:t>
            </a:r>
            <a:r>
              <a:rPr kumimoji="1" lang="en-US" altLang="zh-CN" sz="3000" dirty="0">
                <a:solidFill>
                  <a:srgbClr val="0000FF"/>
                </a:solidFill>
              </a:rPr>
              <a:t>4】</a:t>
            </a:r>
            <a:r>
              <a:rPr lang="zh-CN" altLang="en-US" sz="3000" dirty="0"/>
              <a:t>从键盘上为一个</a:t>
            </a:r>
            <a:r>
              <a:rPr lang="en-US" altLang="zh-CN" sz="3000" dirty="0"/>
              <a:t>5</a:t>
            </a:r>
            <a:r>
              <a:rPr lang="zh-CN" altLang="en-US" sz="3000" dirty="0"/>
              <a:t>＊</a:t>
            </a:r>
            <a:r>
              <a:rPr lang="en-US" altLang="zh-CN" sz="3000" dirty="0"/>
              <a:t>5</a:t>
            </a:r>
            <a:r>
              <a:rPr lang="zh-CN" altLang="en-US" sz="3000" dirty="0"/>
              <a:t>整型数组赋值，找出其中的最小值和最大</a:t>
            </a:r>
            <a:r>
              <a:rPr lang="zh-CN" altLang="en-US" sz="3000" dirty="0" smtClean="0"/>
              <a:t>值</a:t>
            </a:r>
            <a:r>
              <a:rPr lang="zh-CN" altLang="en-US" sz="3000" dirty="0" smtClean="0"/>
              <a:t>（平均值，上三角</a:t>
            </a:r>
            <a:r>
              <a:rPr lang="en-US" altLang="zh-CN" sz="3000" dirty="0" smtClean="0"/>
              <a:t>……</a:t>
            </a:r>
            <a:r>
              <a:rPr lang="zh-CN" altLang="en-US" sz="3000" dirty="0" smtClean="0"/>
              <a:t>）</a:t>
            </a:r>
            <a:r>
              <a:rPr lang="zh-CN" altLang="en-US" sz="3000" dirty="0" smtClean="0"/>
              <a:t>，</a:t>
            </a:r>
            <a:r>
              <a:rPr lang="zh-CN" altLang="en-US" sz="3000" dirty="0"/>
              <a:t>并显示出来</a:t>
            </a:r>
          </a:p>
        </p:txBody>
      </p:sp>
      <p:sp>
        <p:nvSpPr>
          <p:cNvPr id="304132" name="Rectangle 4"/>
          <p:cNvSpPr>
            <a:spLocks noChangeArrowheads="1"/>
          </p:cNvSpPr>
          <p:nvPr/>
        </p:nvSpPr>
        <p:spPr bwMode="auto">
          <a:xfrm>
            <a:off x="467544" y="2492896"/>
            <a:ext cx="8064500" cy="3887788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107950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258888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438275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cs typeface="Courier New" panose="02070309020205020404" pitchFamily="49" charset="0"/>
              </a:rPr>
              <a:t>分析</a:t>
            </a:r>
            <a:r>
              <a:rPr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Courier New" panose="02070309020205020404" pitchFamily="49" charset="0"/>
              </a:rPr>
              <a:t>：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b="1">
                <a:latin typeface="楷体_GB2312" pitchFamily="49" charset="-122"/>
                <a:ea typeface="楷体_GB2312" pitchFamily="49" charset="-122"/>
                <a:cs typeface="Courier New" panose="02070309020205020404" pitchFamily="49" charset="0"/>
              </a:rPr>
              <a:t>设最大值为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  <a:cs typeface="Courier New" panose="02070309020205020404" pitchFamily="49" charset="0"/>
              </a:rPr>
              <a:t>max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  <a:cs typeface="Courier New" panose="02070309020205020404" pitchFamily="49" charset="0"/>
              </a:rPr>
              <a:t>，最小值为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  <a:cs typeface="Courier New" panose="02070309020205020404" pitchFamily="49" charset="0"/>
              </a:rPr>
              <a:t>min.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b="1">
                <a:latin typeface="楷体_GB2312" pitchFamily="49" charset="-122"/>
                <a:ea typeface="楷体_GB2312" pitchFamily="49" charset="-122"/>
                <a:cs typeface="Courier New" panose="02070309020205020404" pitchFamily="49" charset="0"/>
              </a:rPr>
              <a:t>1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  <a:cs typeface="Courier New" panose="02070309020205020404" pitchFamily="49" charset="0"/>
              </a:rPr>
              <a:t>、令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  <a:cs typeface="Courier New" panose="02070309020205020404" pitchFamily="49" charset="0"/>
              </a:rPr>
              <a:t>max =a[0][0]    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b="1">
                <a:latin typeface="楷体_GB2312" pitchFamily="49" charset="-122"/>
                <a:ea typeface="楷体_GB2312" pitchFamily="49" charset="-122"/>
                <a:cs typeface="Courier New" panose="02070309020205020404" pitchFamily="49" charset="0"/>
              </a:rPr>
              <a:t>     min =a[0][0]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b="1">
                <a:latin typeface="楷体_GB2312" pitchFamily="49" charset="-122"/>
                <a:ea typeface="楷体_GB2312" pitchFamily="49" charset="-122"/>
                <a:cs typeface="Courier New" panose="02070309020205020404" pitchFamily="49" charset="0"/>
              </a:rPr>
              <a:t>2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  <a:cs typeface="Courier New" panose="02070309020205020404" pitchFamily="49" charset="0"/>
              </a:rPr>
              <a:t>、对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  <a:cs typeface="Courier New" panose="02070309020205020404" pitchFamily="49" charset="0"/>
              </a:rPr>
              <a:t>0&lt;=row&lt;5,0&lt;=col&lt;5</a:t>
            </a:r>
            <a:r>
              <a:rPr lang="en-US" altLang="zh-CN" sz="1800" b="1">
                <a:latin typeface="楷体_GB2312" pitchFamily="49" charset="-122"/>
                <a:ea typeface="楷体_GB2312" pitchFamily="49" charset="-122"/>
                <a:cs typeface="Courier New" panose="02070309020205020404" pitchFamily="49" charset="0"/>
              </a:rPr>
              <a:t> 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  <a:cs typeface="Courier New" panose="02070309020205020404" pitchFamily="49" charset="0"/>
              </a:rPr>
              <a:t>（显然要用二重循环）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  <a:cs typeface="Courier New" panose="02070309020205020404" pitchFamily="49" charset="0"/>
              </a:rPr>
              <a:t>: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b="1">
                <a:latin typeface="楷体_GB2312" pitchFamily="49" charset="-122"/>
                <a:ea typeface="楷体_GB2312" pitchFamily="49" charset="-122"/>
                <a:cs typeface="Courier New" panose="02070309020205020404" pitchFamily="49" charset="0"/>
              </a:rPr>
              <a:t>    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  <a:cs typeface="Courier New" panose="02070309020205020404" pitchFamily="49" charset="0"/>
              </a:rPr>
              <a:t>如果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  <a:cs typeface="Courier New" panose="02070309020205020404" pitchFamily="49" charset="0"/>
              </a:rPr>
              <a:t>a[row][col]&lt;min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  <a:cs typeface="Courier New" panose="02070309020205020404" pitchFamily="49" charset="0"/>
              </a:rPr>
              <a:t>，则将其存入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  <a:cs typeface="Courier New" panose="02070309020205020404" pitchFamily="49" charset="0"/>
              </a:rPr>
              <a:t>min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  <a:cs typeface="Courier New" panose="02070309020205020404" pitchFamily="49" charset="0"/>
              </a:rPr>
              <a:t>中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b="1">
                <a:latin typeface="楷体_GB2312" pitchFamily="49" charset="-122"/>
                <a:ea typeface="楷体_GB2312" pitchFamily="49" charset="-122"/>
                <a:cs typeface="Courier New" panose="02070309020205020404" pitchFamily="49" charset="0"/>
              </a:rPr>
              <a:t>    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  <a:cs typeface="Courier New" panose="02070309020205020404" pitchFamily="49" charset="0"/>
              </a:rPr>
              <a:t>如果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  <a:cs typeface="Courier New" panose="02070309020205020404" pitchFamily="49" charset="0"/>
              </a:rPr>
              <a:t>a[row][col]&gt;max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  <a:cs typeface="Courier New" panose="02070309020205020404" pitchFamily="49" charset="0"/>
              </a:rPr>
              <a:t>，则将其存入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  <a:cs typeface="Courier New" panose="02070309020205020404" pitchFamily="49" charset="0"/>
              </a:rPr>
              <a:t>max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  <a:cs typeface="Courier New" panose="02070309020205020404" pitchFamily="49" charset="0"/>
              </a:rPr>
              <a:t>中。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b="1">
                <a:latin typeface="楷体_GB2312" pitchFamily="49" charset="-122"/>
                <a:ea typeface="楷体_GB2312" pitchFamily="49" charset="-122"/>
                <a:cs typeface="Courier New" panose="02070309020205020404" pitchFamily="49" charset="0"/>
              </a:rPr>
              <a:t>3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  <a:cs typeface="Courier New" panose="02070309020205020404" pitchFamily="49" charset="0"/>
              </a:rPr>
              <a:t>、输出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  <a:cs typeface="Courier New" panose="02070309020205020404" pitchFamily="49" charset="0"/>
              </a:rPr>
              <a:t>min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  <a:cs typeface="Courier New" panose="02070309020205020404" pitchFamily="49" charset="0"/>
              </a:rPr>
              <a:t>和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  <a:cs typeface="Courier New" panose="02070309020205020404" pitchFamily="49" charset="0"/>
              </a:rPr>
              <a:t>max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  <a:cs typeface="Courier New" panose="02070309020205020404" pitchFamily="49" charset="0"/>
              </a:rPr>
              <a:t>。</a:t>
            </a:r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04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04132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04132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04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041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041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3041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3041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3041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3041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3041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4131" grpId="0" build="p"/>
      <p:bldP spid="304132" grpId="0" build="allAtOnce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404813"/>
            <a:ext cx="7732712" cy="64135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t">
            <a:spAutoFit/>
          </a:bodyPr>
          <a:lstStyle/>
          <a:p>
            <a:r>
              <a:rPr lang="zh-CN" altLang="en-US" sz="3600" b="0" smtClean="0"/>
              <a:t>二维数组示例</a:t>
            </a:r>
          </a:p>
        </p:txBody>
      </p:sp>
      <p:sp>
        <p:nvSpPr>
          <p:cNvPr id="305155" name="Rectangle 3"/>
          <p:cNvSpPr>
            <a:spLocks noChangeArrowheads="1"/>
          </p:cNvSpPr>
          <p:nvPr/>
        </p:nvSpPr>
        <p:spPr bwMode="auto">
          <a:xfrm>
            <a:off x="611188" y="908050"/>
            <a:ext cx="7920037" cy="5761038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5000"/>
              </a:lnSpc>
            </a:pPr>
            <a:r>
              <a:rPr lang="en-US" altLang="zh-CN" sz="2400" b="1" i="1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#include &lt;stdio.h&gt;</a:t>
            </a:r>
          </a:p>
          <a:p>
            <a:pPr eaLnBrk="1" hangingPunct="1">
              <a:lnSpc>
                <a:spcPct val="95000"/>
              </a:lnSpc>
            </a:pPr>
            <a:r>
              <a:rPr lang="en-US" altLang="zh-CN" sz="2400" b="1" i="1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int main ()</a:t>
            </a:r>
          </a:p>
          <a:p>
            <a:pPr eaLnBrk="1" hangingPunct="1">
              <a:lnSpc>
                <a:spcPct val="95000"/>
              </a:lnSpc>
            </a:pPr>
            <a:r>
              <a:rPr lang="en-US" altLang="zh-CN" sz="2400" b="1" i="1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{  </a:t>
            </a:r>
            <a:r>
              <a:rPr lang="en-US" altLang="zh-CN" sz="2400" b="1" i="1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  <a:cs typeface="Courier New" panose="02070309020205020404" pitchFamily="49" charset="0"/>
              </a:rPr>
              <a:t>int row</a:t>
            </a:r>
            <a:r>
              <a:rPr lang="en-US" altLang="zh-CN" sz="2400" b="1" i="1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,col,a[5][5],max,min;</a:t>
            </a:r>
          </a:p>
          <a:p>
            <a:pPr eaLnBrk="1" hangingPunct="1">
              <a:lnSpc>
                <a:spcPct val="95000"/>
              </a:lnSpc>
            </a:pPr>
            <a:r>
              <a:rPr lang="en-US" altLang="zh-CN" sz="2400" b="1" i="1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   printf(</a:t>
            </a:r>
            <a:r>
              <a:rPr lang="en-US" altLang="zh-CN" sz="2400" b="1">
                <a:solidFill>
                  <a:schemeClr val="bg2"/>
                </a:solidFill>
                <a:latin typeface="Arial" panose="020B0604020202020204" pitchFamily="34" charset="0"/>
              </a:rPr>
              <a:t>"</a:t>
            </a:r>
            <a:r>
              <a:rPr lang="zh-CN" altLang="en-US" sz="2400" b="1">
                <a:solidFill>
                  <a:schemeClr val="bg2"/>
                </a:solidFill>
                <a:latin typeface="Arial" panose="020B0604020202020204" pitchFamily="34" charset="0"/>
              </a:rPr>
              <a:t>请输入</a:t>
            </a:r>
            <a:r>
              <a:rPr lang="en-US" altLang="zh-CN" sz="2400" b="1">
                <a:solidFill>
                  <a:schemeClr val="bg2"/>
                </a:solidFill>
                <a:latin typeface="Arial" panose="020B0604020202020204" pitchFamily="34" charset="0"/>
              </a:rPr>
              <a:t>5</a:t>
            </a:r>
            <a:r>
              <a:rPr lang="zh-CN" altLang="en-US" sz="2400" b="1">
                <a:solidFill>
                  <a:schemeClr val="bg2"/>
                </a:solidFill>
                <a:latin typeface="Arial" panose="020B0604020202020204" pitchFamily="34" charset="0"/>
              </a:rPr>
              <a:t>个整数：</a:t>
            </a:r>
            <a:r>
              <a:rPr lang="en-US" altLang="zh-CN" sz="2400" b="1">
                <a:solidFill>
                  <a:schemeClr val="bg2"/>
                </a:solidFill>
                <a:latin typeface="Arial" panose="020B0604020202020204" pitchFamily="34" charset="0"/>
              </a:rPr>
              <a:t>"</a:t>
            </a:r>
            <a:r>
              <a:rPr lang="en-US" altLang="zh-CN" sz="2400" b="1" i="1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);</a:t>
            </a:r>
          </a:p>
          <a:p>
            <a:pPr eaLnBrk="1" hangingPunct="1">
              <a:lnSpc>
                <a:spcPct val="95000"/>
              </a:lnSpc>
            </a:pPr>
            <a:r>
              <a:rPr lang="en-US" altLang="zh-CN" sz="2400" b="1" i="1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en-US" altLang="zh-CN" sz="2400" b="1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for(row=0; row&lt;5; row++)</a:t>
            </a:r>
          </a:p>
          <a:p>
            <a:pPr eaLnBrk="1" hangingPunct="1">
              <a:lnSpc>
                <a:spcPct val="95000"/>
              </a:lnSpc>
            </a:pPr>
            <a:r>
              <a:rPr lang="en-US" altLang="zh-CN" sz="2400" b="1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      for(col=0; col&lt;5; col++)</a:t>
            </a:r>
          </a:p>
          <a:p>
            <a:pPr eaLnBrk="1" hangingPunct="1">
              <a:lnSpc>
                <a:spcPct val="95000"/>
              </a:lnSpc>
            </a:pPr>
            <a:r>
              <a:rPr lang="en-US" altLang="zh-CN" sz="2400" b="1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         scanf("%d",&amp;a[row][col]);</a:t>
            </a:r>
          </a:p>
          <a:p>
            <a:pPr eaLnBrk="1" hangingPunct="1">
              <a:lnSpc>
                <a:spcPct val="95000"/>
              </a:lnSpc>
            </a:pPr>
            <a:r>
              <a:rPr lang="en-US" altLang="zh-CN" sz="2400" b="1" i="1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en-US" altLang="zh-CN" sz="2400" b="1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min=a[0][0];max=a[0][0];</a:t>
            </a:r>
          </a:p>
          <a:p>
            <a:pPr eaLnBrk="1" hangingPunct="1">
              <a:lnSpc>
                <a:spcPct val="95000"/>
              </a:lnSpc>
            </a:pPr>
            <a:r>
              <a:rPr lang="en-US" altLang="zh-CN" sz="2400" b="1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   for(row=0; row&lt;5; row++)</a:t>
            </a:r>
          </a:p>
          <a:p>
            <a:pPr eaLnBrk="1" hangingPunct="1">
              <a:lnSpc>
                <a:spcPct val="95000"/>
              </a:lnSpc>
            </a:pPr>
            <a:r>
              <a:rPr lang="en-US" altLang="zh-CN" sz="2400" b="1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      for(col=0; col&lt;5; col++)</a:t>
            </a:r>
          </a:p>
          <a:p>
            <a:pPr eaLnBrk="1" hangingPunct="1">
              <a:lnSpc>
                <a:spcPct val="95000"/>
              </a:lnSpc>
            </a:pPr>
            <a:r>
              <a:rPr lang="en-US" altLang="zh-CN" sz="2400" b="1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      {  if (a[</a:t>
            </a:r>
            <a:r>
              <a:rPr lang="en-US" altLang="zh-CN" b="1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row</a:t>
            </a:r>
            <a:r>
              <a:rPr lang="en-US" altLang="zh-CN" sz="2400" b="1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][col]&lt;min) min=a[</a:t>
            </a:r>
            <a:r>
              <a:rPr lang="en-US" altLang="zh-CN" b="1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row</a:t>
            </a:r>
            <a:r>
              <a:rPr lang="en-US" altLang="zh-CN" sz="2400" b="1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][col];</a:t>
            </a:r>
          </a:p>
          <a:p>
            <a:pPr eaLnBrk="1" hangingPunct="1">
              <a:lnSpc>
                <a:spcPct val="95000"/>
              </a:lnSpc>
            </a:pPr>
            <a:r>
              <a:rPr lang="en-US" altLang="zh-CN" sz="2400" b="1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         if (a[</a:t>
            </a:r>
            <a:r>
              <a:rPr lang="en-US" altLang="zh-CN" b="1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row</a:t>
            </a:r>
            <a:r>
              <a:rPr lang="en-US" altLang="zh-CN" sz="2400" b="1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][col]&gt;max) max=a[</a:t>
            </a:r>
            <a:r>
              <a:rPr lang="en-US" altLang="zh-CN" b="1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row</a:t>
            </a:r>
            <a:r>
              <a:rPr lang="en-US" altLang="zh-CN" sz="2400" b="1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][col];</a:t>
            </a:r>
          </a:p>
          <a:p>
            <a:pPr eaLnBrk="1" hangingPunct="1">
              <a:lnSpc>
                <a:spcPct val="95000"/>
              </a:lnSpc>
            </a:pPr>
            <a:r>
              <a:rPr lang="en-US" altLang="zh-CN" sz="2400" b="1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      } </a:t>
            </a:r>
          </a:p>
          <a:p>
            <a:pPr eaLnBrk="1" hangingPunct="1">
              <a:lnSpc>
                <a:spcPct val="95000"/>
              </a:lnSpc>
            </a:pPr>
            <a:r>
              <a:rPr lang="en-US" altLang="zh-CN" sz="2400" b="1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   printf("min=%d ",min); </a:t>
            </a:r>
          </a:p>
          <a:p>
            <a:pPr eaLnBrk="1" hangingPunct="1">
              <a:lnSpc>
                <a:spcPct val="95000"/>
              </a:lnSpc>
            </a:pPr>
            <a:r>
              <a:rPr lang="en-US" altLang="zh-CN" sz="2400" b="1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   printf("max=%d\n",max);</a:t>
            </a:r>
            <a:endParaRPr lang="en-US" altLang="zh-CN" sz="2400">
              <a:solidFill>
                <a:schemeClr val="bg2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95000"/>
              </a:lnSpc>
            </a:pPr>
            <a:r>
              <a:rPr lang="en-US" altLang="zh-CN" sz="2400" b="1" i="1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   return 0;</a:t>
            </a:r>
          </a:p>
          <a:p>
            <a:pPr eaLnBrk="1" hangingPunct="1">
              <a:lnSpc>
                <a:spcPct val="95000"/>
              </a:lnSpc>
            </a:pPr>
            <a:r>
              <a:rPr lang="en-US" altLang="zh-CN" sz="2400" b="1" i="1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}</a:t>
            </a:r>
          </a:p>
        </p:txBody>
      </p:sp>
      <p:sp>
        <p:nvSpPr>
          <p:cNvPr id="305156" name="Rectangle 4"/>
          <p:cNvSpPr>
            <a:spLocks noChangeArrowheads="1"/>
          </p:cNvSpPr>
          <p:nvPr/>
        </p:nvSpPr>
        <p:spPr bwMode="auto">
          <a:xfrm>
            <a:off x="1116013" y="2205038"/>
            <a:ext cx="5040312" cy="1023937"/>
          </a:xfrm>
          <a:prstGeom prst="rect">
            <a:avLst/>
          </a:prstGeom>
          <a:noFill/>
          <a:ln w="25400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05157" name="Rectangle 5"/>
          <p:cNvSpPr>
            <a:spLocks noChangeArrowheads="1"/>
          </p:cNvSpPr>
          <p:nvPr/>
        </p:nvSpPr>
        <p:spPr bwMode="auto">
          <a:xfrm>
            <a:off x="1116013" y="3573463"/>
            <a:ext cx="6551612" cy="1727200"/>
          </a:xfrm>
          <a:prstGeom prst="rect">
            <a:avLst/>
          </a:prstGeom>
          <a:noFill/>
          <a:ln w="25400" algn="ctr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05158" name="AutoShape 6"/>
          <p:cNvSpPr>
            <a:spLocks noChangeArrowheads="1"/>
          </p:cNvSpPr>
          <p:nvPr/>
        </p:nvSpPr>
        <p:spPr bwMode="auto">
          <a:xfrm>
            <a:off x="6300788" y="1587500"/>
            <a:ext cx="1511300" cy="401638"/>
          </a:xfrm>
          <a:prstGeom prst="wedgeRectCallout">
            <a:avLst>
              <a:gd name="adj1" fmla="val -70588"/>
              <a:gd name="adj2" fmla="val 144861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4000" tIns="10800" rIns="5400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200" b="1">
                <a:solidFill>
                  <a:srgbClr val="0000FF"/>
                </a:solidFill>
                <a:latin typeface="Arial" panose="020B0604020202020204" pitchFamily="34" charset="0"/>
              </a:rPr>
              <a:t>输入数据</a:t>
            </a:r>
          </a:p>
        </p:txBody>
      </p:sp>
      <p:sp>
        <p:nvSpPr>
          <p:cNvPr id="305159" name="AutoShape 7"/>
          <p:cNvSpPr>
            <a:spLocks noChangeArrowheads="1"/>
          </p:cNvSpPr>
          <p:nvPr/>
        </p:nvSpPr>
        <p:spPr bwMode="auto">
          <a:xfrm>
            <a:off x="6518275" y="2811463"/>
            <a:ext cx="2374900" cy="401637"/>
          </a:xfrm>
          <a:prstGeom prst="wedgeRectCallout">
            <a:avLst>
              <a:gd name="adj1" fmla="val -55148"/>
              <a:gd name="adj2" fmla="val 185176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4000" tIns="10800" rIns="54000" bIns="4680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200" b="1">
                <a:solidFill>
                  <a:srgbClr val="0000FF"/>
                </a:solidFill>
                <a:latin typeface="Arial" panose="020B0604020202020204" pitchFamily="34" charset="0"/>
              </a:rPr>
              <a:t>找最小值和最大值</a:t>
            </a:r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5155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5155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05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05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05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05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0515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305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" dur="500"/>
                                        <p:tgtEl>
                                          <p:spTgt spid="305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05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305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305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305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305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8" dur="500"/>
                                        <p:tgtEl>
                                          <p:spTgt spid="305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3051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3051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3051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3051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30515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30515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30515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30515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5155" grpId="0" build="allAtOnce" animBg="1"/>
      <p:bldP spid="305156" grpId="0" animBg="1"/>
      <p:bldP spid="305157" grpId="0" animBg="1"/>
      <p:bldP spid="305158" grpId="0" animBg="1"/>
      <p:bldP spid="30515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0" smtClean="0"/>
              <a:t>总结</a:t>
            </a:r>
          </a:p>
        </p:txBody>
      </p:sp>
      <p:sp>
        <p:nvSpPr>
          <p:cNvPr id="306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196975"/>
            <a:ext cx="8569325" cy="5111750"/>
          </a:xfrm>
        </p:spPr>
        <p:txBody>
          <a:bodyPr/>
          <a:lstStyle/>
          <a:p>
            <a:pPr>
              <a:lnSpc>
                <a:spcPct val="115000"/>
              </a:lnSpc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lang="zh-CN" altLang="en-US" sz="2400" b="1" smtClean="0">
                <a:ea typeface="楷体_GB2312" pitchFamily="49" charset="-122"/>
              </a:rPr>
              <a:t>数组是由</a:t>
            </a:r>
            <a:r>
              <a:rPr lang="zh-CN" altLang="en-US" sz="2400" b="1" smtClean="0">
                <a:solidFill>
                  <a:srgbClr val="FF0000"/>
                </a:solidFill>
                <a:ea typeface="楷体_GB2312" pitchFamily="49" charset="-122"/>
              </a:rPr>
              <a:t>同一种数据类型</a:t>
            </a:r>
            <a:r>
              <a:rPr lang="zh-CN" altLang="en-US" sz="2400" b="1" smtClean="0">
                <a:ea typeface="楷体_GB2312" pitchFamily="49" charset="-122"/>
              </a:rPr>
              <a:t>的元素系列构成</a:t>
            </a:r>
          </a:p>
          <a:p>
            <a:pPr>
              <a:lnSpc>
                <a:spcPct val="115000"/>
              </a:lnSpc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lang="zh-CN" altLang="en-US" sz="2400" b="1" smtClean="0">
                <a:ea typeface="楷体_GB2312" pitchFamily="49" charset="-122"/>
              </a:rPr>
              <a:t>数组元素</a:t>
            </a:r>
            <a:r>
              <a:rPr lang="zh-CN" altLang="en-US" sz="2400" b="1" smtClean="0">
                <a:solidFill>
                  <a:srgbClr val="FF0000"/>
                </a:solidFill>
                <a:ea typeface="楷体_GB2312" pitchFamily="49" charset="-122"/>
              </a:rPr>
              <a:t>按顺序在内存中连续存储</a:t>
            </a:r>
            <a:r>
              <a:rPr lang="zh-CN" altLang="en-US" sz="2400" b="1" smtClean="0">
                <a:ea typeface="楷体_GB2312" pitchFamily="49" charset="-122"/>
              </a:rPr>
              <a:t>，并通过使用数组</a:t>
            </a:r>
            <a:r>
              <a:rPr lang="zh-CN" altLang="en-US" sz="2400" b="1" smtClean="0">
                <a:solidFill>
                  <a:srgbClr val="FF0000"/>
                </a:solidFill>
                <a:ea typeface="楷体_GB2312" pitchFamily="49" charset="-122"/>
              </a:rPr>
              <a:t>下标（或索引）</a:t>
            </a:r>
            <a:r>
              <a:rPr lang="zh-CN" altLang="en-US" sz="2400" b="1" smtClean="0">
                <a:ea typeface="楷体_GB2312" pitchFamily="49" charset="-122"/>
              </a:rPr>
              <a:t>来访问，首元素的索引值为</a:t>
            </a:r>
            <a:r>
              <a:rPr lang="en-US" altLang="zh-CN" sz="2400" b="1" smtClean="0">
                <a:solidFill>
                  <a:srgbClr val="FF0000"/>
                </a:solidFill>
                <a:ea typeface="宋体" panose="02010600030101010101" pitchFamily="2" charset="-122"/>
              </a:rPr>
              <a:t>0</a:t>
            </a:r>
          </a:p>
          <a:p>
            <a:pPr>
              <a:lnSpc>
                <a:spcPct val="115000"/>
              </a:lnSpc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lang="zh-CN" altLang="en-US" sz="2400" b="1" smtClean="0">
                <a:ea typeface="楷体_GB2312" pitchFamily="49" charset="-122"/>
              </a:rPr>
              <a:t>数组必须</a:t>
            </a:r>
            <a:r>
              <a:rPr lang="zh-CN" altLang="en-US" sz="2400" b="1" smtClean="0">
                <a:solidFill>
                  <a:srgbClr val="FF0000"/>
                </a:solidFill>
                <a:ea typeface="楷体_GB2312" pitchFamily="49" charset="-122"/>
              </a:rPr>
              <a:t>先声明</a:t>
            </a:r>
            <a:r>
              <a:rPr lang="zh-CN" altLang="en-US" sz="2400" b="1" smtClean="0">
                <a:ea typeface="楷体_GB2312" pitchFamily="49" charset="-122"/>
              </a:rPr>
              <a:t>，然</a:t>
            </a:r>
            <a:r>
              <a:rPr lang="zh-CN" altLang="en-US" sz="2400" b="1" smtClean="0">
                <a:solidFill>
                  <a:srgbClr val="FF0000"/>
                </a:solidFill>
                <a:ea typeface="楷体_GB2312" pitchFamily="49" charset="-122"/>
              </a:rPr>
              <a:t>后</a:t>
            </a:r>
            <a:r>
              <a:rPr lang="zh-CN" altLang="en-US" sz="2400" b="1" smtClean="0">
                <a:ea typeface="楷体_GB2312" pitchFamily="49" charset="-122"/>
              </a:rPr>
              <a:t>才能</a:t>
            </a:r>
            <a:r>
              <a:rPr lang="zh-CN" altLang="en-US" sz="2400" b="1" smtClean="0">
                <a:solidFill>
                  <a:srgbClr val="FF0000"/>
                </a:solidFill>
                <a:ea typeface="楷体_GB2312" pitchFamily="49" charset="-122"/>
              </a:rPr>
              <a:t>使用</a:t>
            </a:r>
            <a:r>
              <a:rPr lang="zh-CN" altLang="en-US" sz="2400" b="1" smtClean="0">
                <a:ea typeface="楷体_GB2312" pitchFamily="49" charset="-122"/>
              </a:rPr>
              <a:t>。声明一个数组只是为该数组留出连续内存空间，并不会为其赋任何值</a:t>
            </a:r>
          </a:p>
          <a:p>
            <a:pPr>
              <a:lnSpc>
                <a:spcPct val="115000"/>
              </a:lnSpc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lang="zh-CN" altLang="en-US" sz="2400" b="1" smtClean="0">
                <a:ea typeface="楷体_GB2312" pitchFamily="49" charset="-122"/>
              </a:rPr>
              <a:t>一维数组定义：</a:t>
            </a:r>
            <a:r>
              <a:rPr lang="zh-CN" altLang="en-US" sz="2400" b="1" smtClean="0">
                <a:solidFill>
                  <a:srgbClr val="0000FF"/>
                </a:solidFill>
                <a:ea typeface="楷体_GB2312" pitchFamily="49" charset="-122"/>
              </a:rPr>
              <a:t>数据类型   数组名</a:t>
            </a:r>
            <a:r>
              <a:rPr lang="en-US" altLang="zh-CN" sz="2400" b="1" smtClean="0">
                <a:solidFill>
                  <a:srgbClr val="0000FF"/>
                </a:solidFill>
                <a:ea typeface="宋体" panose="02010600030101010101" pitchFamily="2" charset="-122"/>
              </a:rPr>
              <a:t>[</a:t>
            </a:r>
            <a:r>
              <a:rPr lang="zh-CN" altLang="en-US" sz="2400" b="1" smtClean="0">
                <a:solidFill>
                  <a:srgbClr val="0000FF"/>
                </a:solidFill>
                <a:ea typeface="楷体_GB2312" pitchFamily="49" charset="-122"/>
              </a:rPr>
              <a:t>数组大小</a:t>
            </a:r>
            <a:r>
              <a:rPr lang="en-US" altLang="zh-CN" sz="2400" b="1" smtClean="0">
                <a:solidFill>
                  <a:srgbClr val="0000FF"/>
                </a:solidFill>
                <a:ea typeface="宋体" panose="02010600030101010101" pitchFamily="2" charset="-122"/>
              </a:rPr>
              <a:t>]</a:t>
            </a:r>
          </a:p>
          <a:p>
            <a:pPr>
              <a:lnSpc>
                <a:spcPct val="115000"/>
              </a:lnSpc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lang="zh-CN" altLang="en-US" sz="2400" b="1" smtClean="0">
                <a:ea typeface="楷体_GB2312" pitchFamily="49" charset="-122"/>
              </a:rPr>
              <a:t>二维数组可以看作是一维数组的数组</a:t>
            </a:r>
          </a:p>
          <a:p>
            <a:pPr>
              <a:lnSpc>
                <a:spcPct val="115000"/>
              </a:lnSpc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lang="zh-CN" altLang="en-US" sz="2400" b="1" smtClean="0">
                <a:ea typeface="楷体_GB2312" pitchFamily="49" charset="-122"/>
              </a:rPr>
              <a:t>一维数组可用一个</a:t>
            </a:r>
            <a:r>
              <a:rPr lang="zh-CN" altLang="en-US" sz="2400" b="1" smtClean="0">
                <a:solidFill>
                  <a:srgbClr val="FF0000"/>
                </a:solidFill>
                <a:ea typeface="楷体_GB2312" pitchFamily="49" charset="-122"/>
              </a:rPr>
              <a:t>循环动态赋值</a:t>
            </a:r>
            <a:r>
              <a:rPr lang="zh-CN" altLang="en-US" sz="2400" b="1" smtClean="0">
                <a:ea typeface="楷体_GB2312" pitchFamily="49" charset="-122"/>
              </a:rPr>
              <a:t>，而二维数组可用二重嵌套循环动态赋值</a:t>
            </a:r>
          </a:p>
          <a:p>
            <a:pPr>
              <a:lnSpc>
                <a:spcPct val="115000"/>
              </a:lnSpc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lang="en-US" altLang="zh-CN" sz="2400" b="1" smtClean="0">
                <a:ea typeface="宋体" panose="02010600030101010101" pitchFamily="2" charset="-122"/>
              </a:rPr>
              <a:t>C</a:t>
            </a:r>
            <a:r>
              <a:rPr lang="zh-CN" altLang="en-US" sz="2400" b="1" smtClean="0">
                <a:ea typeface="楷体_GB2312" pitchFamily="49" charset="-122"/>
              </a:rPr>
              <a:t>把</a:t>
            </a:r>
            <a:r>
              <a:rPr lang="zh-CN" altLang="en-US" sz="2400" b="1" smtClean="0">
                <a:solidFill>
                  <a:srgbClr val="FF0000"/>
                </a:solidFill>
                <a:ea typeface="楷体_GB2312" pitchFamily="49" charset="-122"/>
              </a:rPr>
              <a:t>数组名</a:t>
            </a:r>
            <a:r>
              <a:rPr lang="zh-CN" altLang="en-US" sz="2400" b="1" smtClean="0">
                <a:ea typeface="楷体_GB2312" pitchFamily="49" charset="-122"/>
              </a:rPr>
              <a:t>解释</a:t>
            </a:r>
            <a:r>
              <a:rPr lang="zh-CN" altLang="en-US" sz="2400" b="1" smtClean="0">
                <a:solidFill>
                  <a:srgbClr val="FF0000"/>
                </a:solidFill>
                <a:ea typeface="楷体_GB2312" pitchFamily="49" charset="-122"/>
              </a:rPr>
              <a:t>为</a:t>
            </a:r>
            <a:r>
              <a:rPr lang="zh-CN" altLang="en-US" sz="2400" b="1" smtClean="0">
                <a:ea typeface="楷体_GB2312" pitchFamily="49" charset="-122"/>
              </a:rPr>
              <a:t>该数组元素的</a:t>
            </a:r>
            <a:r>
              <a:rPr lang="zh-CN" altLang="en-US" sz="2400" b="1" smtClean="0">
                <a:solidFill>
                  <a:srgbClr val="FF0000"/>
                </a:solidFill>
                <a:ea typeface="楷体_GB2312" pitchFamily="49" charset="-122"/>
              </a:rPr>
              <a:t>首地址</a:t>
            </a:r>
            <a:r>
              <a:rPr lang="zh-CN" altLang="en-US" sz="2400" b="1" smtClean="0">
                <a:ea typeface="楷体_GB2312" pitchFamily="49" charset="-122"/>
              </a:rPr>
              <a:t>，并且</a:t>
            </a:r>
            <a:r>
              <a:rPr lang="en-US" altLang="zh-CN" sz="2400" b="1" smtClean="0">
                <a:solidFill>
                  <a:srgbClr val="FF0000"/>
                </a:solidFill>
                <a:ea typeface="宋体" panose="02010600030101010101" pitchFamily="2" charset="-122"/>
              </a:rPr>
              <a:t>C</a:t>
            </a:r>
            <a:r>
              <a:rPr lang="zh-CN" altLang="en-US" sz="2400" b="1" smtClean="0">
                <a:solidFill>
                  <a:srgbClr val="FF0000"/>
                </a:solidFill>
                <a:ea typeface="楷体_GB2312" pitchFamily="49" charset="-122"/>
              </a:rPr>
              <a:t>编译器不检查</a:t>
            </a:r>
            <a:r>
              <a:rPr lang="zh-CN" altLang="en-US" sz="2400" b="1" smtClean="0">
                <a:ea typeface="楷体_GB2312" pitchFamily="49" charset="-122"/>
              </a:rPr>
              <a:t>所引用的数组元素</a:t>
            </a:r>
            <a:r>
              <a:rPr lang="zh-CN" altLang="en-US" sz="2400" b="1" smtClean="0">
                <a:solidFill>
                  <a:srgbClr val="FF0000"/>
                </a:solidFill>
                <a:ea typeface="楷体_GB2312" pitchFamily="49" charset="-122"/>
              </a:rPr>
              <a:t>下标是否越界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06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06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06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06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06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06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306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6179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0" smtClean="0"/>
              <a:t>函数参数的传递方式</a:t>
            </a:r>
          </a:p>
        </p:txBody>
      </p:sp>
      <p:sp>
        <p:nvSpPr>
          <p:cNvPr id="330755" name="Rectangle 3"/>
          <p:cNvSpPr>
            <a:spLocks noChangeArrowheads="1"/>
          </p:cNvSpPr>
          <p:nvPr/>
        </p:nvSpPr>
        <p:spPr bwMode="auto">
          <a:xfrm>
            <a:off x="395288" y="1268413"/>
            <a:ext cx="8748712" cy="51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1001713" indent="-5524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584325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992313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4003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8575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33147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7719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42291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15000"/>
              </a:spcBef>
            </a:pPr>
            <a:r>
              <a:rPr kumimoji="1" lang="zh-CN" altLang="en-US">
                <a:latin typeface="楷体_GB2312" pitchFamily="49" charset="-122"/>
                <a:ea typeface="楷体_GB2312" pitchFamily="49" charset="-122"/>
              </a:rPr>
              <a:t>根据实参传递给形参值的不同，通常有</a:t>
            </a:r>
            <a:r>
              <a:rPr kumimoji="1" lang="zh-CN" altLang="en-US">
                <a:solidFill>
                  <a:srgbClr val="FF33CC"/>
                </a:solidFill>
                <a:latin typeface="楷体_GB2312" pitchFamily="49" charset="-122"/>
                <a:ea typeface="楷体_GB2312" pitchFamily="49" charset="-122"/>
              </a:rPr>
              <a:t>值传递方式</a:t>
            </a:r>
            <a:r>
              <a:rPr kumimoji="1" lang="zh-CN" altLang="en-US">
                <a:latin typeface="楷体_GB2312" pitchFamily="49" charset="-122"/>
                <a:ea typeface="楷体_GB2312" pitchFamily="49" charset="-122"/>
              </a:rPr>
              <a:t>和</a:t>
            </a:r>
            <a:r>
              <a:rPr kumimoji="1" lang="zh-CN" altLang="en-US">
                <a:solidFill>
                  <a:srgbClr val="FF33CC"/>
                </a:solidFill>
                <a:latin typeface="楷体_GB2312" pitchFamily="49" charset="-122"/>
                <a:ea typeface="楷体_GB2312" pitchFamily="49" charset="-122"/>
              </a:rPr>
              <a:t>地址传递方式</a:t>
            </a:r>
            <a:r>
              <a:rPr kumimoji="1" lang="zh-CN" altLang="en-US">
                <a:latin typeface="楷体_GB2312" pitchFamily="49" charset="-122"/>
                <a:ea typeface="楷体_GB2312" pitchFamily="49" charset="-122"/>
              </a:rPr>
              <a:t>两种。</a:t>
            </a:r>
          </a:p>
          <a:p>
            <a:pPr>
              <a:spcBef>
                <a:spcPct val="15000"/>
              </a:spcBef>
            </a:pPr>
            <a:r>
              <a:rPr kumimoji="1" lang="en-US" altLang="zh-CN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</a:t>
            </a:r>
            <a:r>
              <a:rPr kumimoji="1" lang="zh-CN" altLang="en-US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、值传递方式</a:t>
            </a:r>
          </a:p>
          <a:p>
            <a:pPr>
              <a:spcBef>
                <a:spcPct val="15000"/>
              </a:spcBef>
            </a:pPr>
            <a:r>
              <a:rPr kumimoji="1" lang="zh-CN" altLang="en-US">
                <a:solidFill>
                  <a:srgbClr val="008000"/>
                </a:solidFill>
                <a:latin typeface="楷体_GB2312" pitchFamily="49" charset="-122"/>
                <a:ea typeface="楷体_GB2312" pitchFamily="49" charset="-122"/>
              </a:rPr>
              <a:t>方式：</a:t>
            </a:r>
            <a:endParaRPr kumimoji="1" lang="zh-CN" altLang="en-US">
              <a:latin typeface="楷体_GB2312" pitchFamily="49" charset="-122"/>
              <a:ea typeface="楷体_GB2312" pitchFamily="49" charset="-122"/>
            </a:endParaRPr>
          </a:p>
          <a:p>
            <a:pPr>
              <a:spcBef>
                <a:spcPct val="15000"/>
              </a:spcBef>
            </a:pPr>
            <a:r>
              <a:rPr kumimoji="1" lang="zh-CN" altLang="en-US">
                <a:latin typeface="楷体_GB2312" pitchFamily="49" charset="-122"/>
                <a:ea typeface="楷体_GB2312" pitchFamily="49" charset="-122"/>
              </a:rPr>
              <a:t>    </a:t>
            </a:r>
            <a:r>
              <a:rPr kumimoji="1" lang="zh-CN" altLang="en-US" sz="2400">
                <a:latin typeface="楷体_GB2312" pitchFamily="49" charset="-122"/>
                <a:ea typeface="楷体_GB2312" pitchFamily="49" charset="-122"/>
              </a:rPr>
              <a:t>函数调用时</a:t>
            </a:r>
            <a:r>
              <a:rPr kumimoji="1" lang="en-US" altLang="zh-CN" sz="2400">
                <a:latin typeface="楷体_GB2312" pitchFamily="49" charset="-122"/>
                <a:ea typeface="楷体_GB2312" pitchFamily="49" charset="-122"/>
              </a:rPr>
              <a:t>,</a:t>
            </a:r>
            <a:r>
              <a:rPr kumimoji="1" lang="zh-CN" altLang="en-US" sz="2400">
                <a:latin typeface="楷体_GB2312" pitchFamily="49" charset="-122"/>
                <a:ea typeface="楷体_GB2312" pitchFamily="49" charset="-122"/>
              </a:rPr>
              <a:t>为形参分配单元</a:t>
            </a:r>
            <a:r>
              <a:rPr kumimoji="1" lang="en-US" altLang="zh-CN" sz="2400">
                <a:latin typeface="楷体_GB2312" pitchFamily="49" charset="-122"/>
                <a:ea typeface="楷体_GB2312" pitchFamily="49" charset="-122"/>
              </a:rPr>
              <a:t>,</a:t>
            </a:r>
            <a:r>
              <a:rPr kumimoji="1" lang="zh-CN" altLang="en-US" sz="2400">
                <a:latin typeface="楷体_GB2312" pitchFamily="49" charset="-122"/>
                <a:ea typeface="楷体_GB2312" pitchFamily="49" charset="-122"/>
              </a:rPr>
              <a:t>并将实参的值</a:t>
            </a:r>
            <a:r>
              <a:rPr kumimoji="1" lang="zh-CN" altLang="en-US" sz="240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复制</a:t>
            </a:r>
            <a:r>
              <a:rPr kumimoji="1" lang="zh-CN" altLang="en-US" sz="2400">
                <a:latin typeface="楷体_GB2312" pitchFamily="49" charset="-122"/>
                <a:ea typeface="楷体_GB2312" pitchFamily="49" charset="-122"/>
              </a:rPr>
              <a:t>到形参中；调用结束，形参单元被释放，实参单元仍保留并维持原值。</a:t>
            </a:r>
          </a:p>
          <a:p>
            <a:pPr>
              <a:spcBef>
                <a:spcPct val="15000"/>
              </a:spcBef>
            </a:pPr>
            <a:r>
              <a:rPr kumimoji="1" lang="zh-CN" altLang="en-US">
                <a:solidFill>
                  <a:srgbClr val="008000"/>
                </a:solidFill>
                <a:latin typeface="楷体_GB2312" pitchFamily="49" charset="-122"/>
                <a:ea typeface="楷体_GB2312" pitchFamily="49" charset="-122"/>
              </a:rPr>
              <a:t>特点：</a:t>
            </a:r>
          </a:p>
          <a:p>
            <a:pPr>
              <a:spcBef>
                <a:spcPct val="15000"/>
              </a:spcBef>
            </a:pPr>
            <a:r>
              <a:rPr kumimoji="1" lang="zh-CN" altLang="en-US">
                <a:latin typeface="楷体_GB2312" pitchFamily="49" charset="-122"/>
                <a:ea typeface="楷体_GB2312" pitchFamily="49" charset="-122"/>
              </a:rPr>
              <a:t>   </a:t>
            </a:r>
            <a:r>
              <a:rPr kumimoji="1" lang="zh-CN" altLang="en-US" sz="2400">
                <a:latin typeface="楷体_GB2312" pitchFamily="49" charset="-122"/>
                <a:ea typeface="楷体_GB2312" pitchFamily="49" charset="-122"/>
              </a:rPr>
              <a:t>① 实参与形参占用</a:t>
            </a:r>
            <a:r>
              <a:rPr kumimoji="1" lang="zh-CN" altLang="en-US" sz="240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不同</a:t>
            </a:r>
            <a:r>
              <a:rPr kumimoji="1" lang="zh-CN" altLang="en-US" sz="2400">
                <a:latin typeface="楷体_GB2312" pitchFamily="49" charset="-122"/>
                <a:ea typeface="楷体_GB2312" pitchFamily="49" charset="-122"/>
              </a:rPr>
              <a:t>的内存单元</a:t>
            </a:r>
          </a:p>
          <a:p>
            <a:pPr>
              <a:spcBef>
                <a:spcPct val="15000"/>
              </a:spcBef>
            </a:pPr>
            <a:r>
              <a:rPr kumimoji="1" lang="zh-CN" altLang="en-US" sz="240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   </a:t>
            </a:r>
            <a:r>
              <a:rPr kumimoji="1" lang="zh-CN" altLang="en-US" sz="2400">
                <a:latin typeface="楷体_GB2312" pitchFamily="49" charset="-122"/>
                <a:ea typeface="楷体_GB2312" pitchFamily="49" charset="-122"/>
              </a:rPr>
              <a:t>② 实参向形参</a:t>
            </a:r>
            <a:r>
              <a:rPr kumimoji="1" lang="zh-CN" altLang="en-US" sz="240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单向值</a:t>
            </a:r>
            <a:r>
              <a:rPr kumimoji="1" lang="zh-CN" altLang="en-US" sz="2400">
                <a:latin typeface="楷体_GB2312" pitchFamily="49" charset="-122"/>
                <a:ea typeface="楷体_GB2312" pitchFamily="49" charset="-122"/>
              </a:rPr>
              <a:t>传递</a:t>
            </a:r>
          </a:p>
          <a:p>
            <a:pPr>
              <a:spcBef>
                <a:spcPct val="15000"/>
              </a:spcBef>
            </a:pPr>
            <a:r>
              <a:rPr kumimoji="1" lang="zh-CN" altLang="en-US">
                <a:solidFill>
                  <a:srgbClr val="008000"/>
                </a:solidFill>
                <a:latin typeface="楷体_GB2312" pitchFamily="49" charset="-122"/>
                <a:ea typeface="楷体_GB2312" pitchFamily="49" charset="-122"/>
              </a:rPr>
              <a:t>形参类型</a:t>
            </a:r>
          </a:p>
          <a:p>
            <a:pPr lvl="1"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kumimoji="1" lang="zh-CN" altLang="en-US">
                <a:latin typeface="楷体_GB2312" pitchFamily="49" charset="-122"/>
                <a:ea typeface="楷体_GB2312" pitchFamily="49" charset="-122"/>
              </a:rPr>
              <a:t>简单变量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30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30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30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330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330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330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3307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3307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3307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0755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0" smtClean="0"/>
              <a:t>函数参数的传递方式</a:t>
            </a:r>
          </a:p>
        </p:txBody>
      </p:sp>
      <p:sp>
        <p:nvSpPr>
          <p:cNvPr id="331779" name="Rectangle 3"/>
          <p:cNvSpPr>
            <a:spLocks noChangeArrowheads="1"/>
          </p:cNvSpPr>
          <p:nvPr/>
        </p:nvSpPr>
        <p:spPr bwMode="auto">
          <a:xfrm>
            <a:off x="468313" y="1196975"/>
            <a:ext cx="71294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1001713" indent="-5524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584325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992313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4003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8575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33147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7719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42291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"/>
              </a:spcBef>
            </a:pP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【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】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输入</a:t>
            </a:r>
            <a:r>
              <a:rPr lang="zh-CN" altLang="zh-CN">
                <a:latin typeface="楷体_GB2312" pitchFamily="49" charset="-122"/>
                <a:ea typeface="楷体_GB2312" pitchFamily="49" charset="-122"/>
              </a:rPr>
              <a:t>两个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数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编写函数将它们交换</a:t>
            </a:r>
          </a:p>
        </p:txBody>
      </p:sp>
      <p:sp>
        <p:nvSpPr>
          <p:cNvPr id="331780" name="Text Box 4" descr="信纸"/>
          <p:cNvSpPr txBox="1">
            <a:spLocks noChangeArrowheads="1"/>
          </p:cNvSpPr>
          <p:nvPr/>
        </p:nvSpPr>
        <p:spPr bwMode="auto">
          <a:xfrm>
            <a:off x="468313" y="1341438"/>
            <a:ext cx="4319587" cy="52705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38100">
            <a:solidFill>
              <a:srgbClr val="008000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eaLnBrk="1" hangingPunct="1">
              <a:lnSpc>
                <a:spcPct val="95000"/>
              </a:lnSpc>
              <a:spcBef>
                <a:spcPct val="5000"/>
              </a:spcBef>
              <a:defRPr/>
            </a:pPr>
            <a:r>
              <a:rPr kumimoji="1" lang="en-US" altLang="zh-CN" sz="2600" b="1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#include &lt;stdio.h&gt;</a:t>
            </a:r>
          </a:p>
          <a:p>
            <a:pPr>
              <a:defRPr/>
            </a:pPr>
            <a:r>
              <a:rPr kumimoji="1" lang="en-US" altLang="zh-CN" sz="26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void swap ( int  x, int y )</a:t>
            </a:r>
          </a:p>
          <a:p>
            <a:pPr>
              <a:defRPr/>
            </a:pPr>
            <a:r>
              <a:rPr kumimoji="1" lang="en-US" altLang="zh-CN" sz="2600" b="1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{  int  temp;</a:t>
            </a:r>
          </a:p>
          <a:p>
            <a:pPr>
              <a:defRPr/>
            </a:pPr>
            <a:r>
              <a:rPr kumimoji="1" lang="en-US" altLang="zh-CN" sz="2600" b="1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temp = x;</a:t>
            </a:r>
          </a:p>
          <a:p>
            <a:pPr>
              <a:defRPr/>
            </a:pPr>
            <a:r>
              <a:rPr kumimoji="1" lang="en-US" altLang="zh-CN" sz="2600" b="1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x = y;</a:t>
            </a:r>
          </a:p>
          <a:p>
            <a:pPr>
              <a:defRPr/>
            </a:pPr>
            <a:r>
              <a:rPr kumimoji="1" lang="en-US" altLang="zh-CN" sz="2600" b="1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y = temp;</a:t>
            </a:r>
          </a:p>
          <a:p>
            <a:pPr>
              <a:defRPr/>
            </a:pPr>
            <a:r>
              <a:rPr kumimoji="1" lang="en-US" altLang="zh-CN" sz="2600" b="1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}</a:t>
            </a:r>
          </a:p>
          <a:p>
            <a:pPr>
              <a:defRPr/>
            </a:pPr>
            <a:r>
              <a:rPr kumimoji="1" lang="en-US" altLang="zh-CN" sz="2600" b="1">
                <a:solidFill>
                  <a:srgbClr val="CC00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int main (  )</a:t>
            </a:r>
          </a:p>
          <a:p>
            <a:pPr>
              <a:defRPr/>
            </a:pPr>
            <a:r>
              <a:rPr kumimoji="1" lang="en-US" altLang="zh-CN" sz="2600" b="1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{  int a, b;</a:t>
            </a:r>
          </a:p>
          <a:p>
            <a:pPr>
              <a:defRPr/>
            </a:pPr>
            <a:r>
              <a:rPr kumimoji="1" lang="en-US" altLang="zh-CN" sz="2600" b="1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scanf("%d%d",&amp;a,&amp;b);</a:t>
            </a:r>
          </a:p>
          <a:p>
            <a:pPr>
              <a:defRPr/>
            </a:pPr>
            <a:r>
              <a:rPr kumimoji="1" lang="en-US" altLang="zh-CN" sz="2600" b="1">
                <a:effectLst>
                  <a:outerShdw blurRad="38100" dist="38100" dir="2700000" algn="tl">
                    <a:srgbClr val="000000"/>
                  </a:outerShdw>
                </a:effectLst>
              </a:rPr>
              <a:t>    </a:t>
            </a:r>
            <a:r>
              <a:rPr kumimoji="1" lang="en-US" altLang="zh-CN" sz="2600" b="1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swap(</a:t>
            </a:r>
            <a:r>
              <a:rPr kumimoji="1" lang="en-US" altLang="zh-CN" sz="26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a, b</a:t>
            </a:r>
            <a:r>
              <a:rPr kumimoji="1" lang="en-US" altLang="zh-CN" sz="2600" b="1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);</a:t>
            </a:r>
          </a:p>
          <a:p>
            <a:pPr>
              <a:defRPr/>
            </a:pPr>
            <a:r>
              <a:rPr kumimoji="1" lang="en-US" altLang="zh-CN" sz="2600" b="1">
                <a:effectLst>
                  <a:outerShdw blurRad="38100" dist="38100" dir="2700000" algn="tl">
                    <a:srgbClr val="000000"/>
                  </a:outerShdw>
                </a:effectLst>
              </a:rPr>
              <a:t>    </a:t>
            </a:r>
            <a:r>
              <a:rPr kumimoji="1" lang="en-US" altLang="zh-CN" sz="2600" b="1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printf("\n%d,%d\n",a,b);</a:t>
            </a:r>
          </a:p>
          <a:p>
            <a:pPr>
              <a:defRPr/>
            </a:pPr>
            <a:r>
              <a:rPr kumimoji="1" lang="en-US" altLang="zh-CN" sz="2600" b="1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} </a:t>
            </a:r>
          </a:p>
        </p:txBody>
      </p:sp>
      <p:sp>
        <p:nvSpPr>
          <p:cNvPr id="33797" name="Text Box 5"/>
          <p:cNvSpPr txBox="1">
            <a:spLocks noChangeArrowheads="1"/>
          </p:cNvSpPr>
          <p:nvPr/>
        </p:nvSpPr>
        <p:spPr bwMode="auto">
          <a:xfrm>
            <a:off x="5159375" y="4414838"/>
            <a:ext cx="184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endParaRPr kumimoji="1" lang="zh-CN" altLang="en-US" sz="2000"/>
          </a:p>
        </p:txBody>
      </p:sp>
      <p:grpSp>
        <p:nvGrpSpPr>
          <p:cNvPr id="331782" name="Group 6"/>
          <p:cNvGrpSpPr>
            <a:grpSpLocks/>
          </p:cNvGrpSpPr>
          <p:nvPr/>
        </p:nvGrpSpPr>
        <p:grpSpPr bwMode="auto">
          <a:xfrm>
            <a:off x="4883150" y="1582738"/>
            <a:ext cx="2609850" cy="4625975"/>
            <a:chOff x="3008" y="806"/>
            <a:chExt cx="1644" cy="2914"/>
          </a:xfrm>
        </p:grpSpPr>
        <p:sp>
          <p:nvSpPr>
            <p:cNvPr id="33838" name="Freeform 7"/>
            <p:cNvSpPr>
              <a:spLocks/>
            </p:cNvSpPr>
            <p:nvPr/>
          </p:nvSpPr>
          <p:spPr bwMode="auto">
            <a:xfrm>
              <a:off x="3429" y="3364"/>
              <a:ext cx="1211" cy="356"/>
            </a:xfrm>
            <a:custGeom>
              <a:avLst/>
              <a:gdLst>
                <a:gd name="T0" fmla="*/ 0 w 1211"/>
                <a:gd name="T1" fmla="*/ 127 h 456"/>
                <a:gd name="T2" fmla="*/ 500 w 1211"/>
                <a:gd name="T3" fmla="*/ 32 h 456"/>
                <a:gd name="T4" fmla="*/ 1089 w 1211"/>
                <a:gd name="T5" fmla="*/ 319 h 456"/>
                <a:gd name="T6" fmla="*/ 1211 w 1211"/>
                <a:gd name="T7" fmla="*/ 258 h 45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11" h="456">
                  <a:moveTo>
                    <a:pt x="0" y="163"/>
                  </a:moveTo>
                  <a:cubicBezTo>
                    <a:pt x="159" y="81"/>
                    <a:pt x="318" y="0"/>
                    <a:pt x="500" y="41"/>
                  </a:cubicBezTo>
                  <a:cubicBezTo>
                    <a:pt x="682" y="82"/>
                    <a:pt x="970" y="360"/>
                    <a:pt x="1089" y="408"/>
                  </a:cubicBezTo>
                  <a:cubicBezTo>
                    <a:pt x="1208" y="456"/>
                    <a:pt x="1191" y="345"/>
                    <a:pt x="1211" y="33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39" name="Freeform 8"/>
            <p:cNvSpPr>
              <a:spLocks/>
            </p:cNvSpPr>
            <p:nvPr/>
          </p:nvSpPr>
          <p:spPr bwMode="auto">
            <a:xfrm>
              <a:off x="3430" y="3018"/>
              <a:ext cx="1212" cy="672"/>
            </a:xfrm>
            <a:custGeom>
              <a:avLst/>
              <a:gdLst>
                <a:gd name="T0" fmla="*/ 12 w 1212"/>
                <a:gd name="T1" fmla="*/ 0 h 672"/>
                <a:gd name="T2" fmla="*/ 1212 w 1212"/>
                <a:gd name="T3" fmla="*/ 0 h 672"/>
                <a:gd name="T4" fmla="*/ 1212 w 1212"/>
                <a:gd name="T5" fmla="*/ 624 h 672"/>
                <a:gd name="T6" fmla="*/ 1140 w 1212"/>
                <a:gd name="T7" fmla="*/ 672 h 672"/>
                <a:gd name="T8" fmla="*/ 720 w 1212"/>
                <a:gd name="T9" fmla="*/ 468 h 672"/>
                <a:gd name="T10" fmla="*/ 540 w 1212"/>
                <a:gd name="T11" fmla="*/ 384 h 672"/>
                <a:gd name="T12" fmla="*/ 360 w 1212"/>
                <a:gd name="T13" fmla="*/ 372 h 672"/>
                <a:gd name="T14" fmla="*/ 216 w 1212"/>
                <a:gd name="T15" fmla="*/ 408 h 672"/>
                <a:gd name="T16" fmla="*/ 0 w 1212"/>
                <a:gd name="T17" fmla="*/ 468 h 672"/>
                <a:gd name="T18" fmla="*/ 12 w 1212"/>
                <a:gd name="T19" fmla="*/ 0 h 67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212" h="672">
                  <a:moveTo>
                    <a:pt x="12" y="0"/>
                  </a:moveTo>
                  <a:lnTo>
                    <a:pt x="1212" y="0"/>
                  </a:lnTo>
                  <a:lnTo>
                    <a:pt x="1212" y="624"/>
                  </a:lnTo>
                  <a:lnTo>
                    <a:pt x="1140" y="672"/>
                  </a:lnTo>
                  <a:lnTo>
                    <a:pt x="720" y="468"/>
                  </a:lnTo>
                  <a:lnTo>
                    <a:pt x="540" y="384"/>
                  </a:lnTo>
                  <a:lnTo>
                    <a:pt x="360" y="372"/>
                  </a:lnTo>
                  <a:lnTo>
                    <a:pt x="216" y="408"/>
                  </a:lnTo>
                  <a:lnTo>
                    <a:pt x="0" y="468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CCFFFF"/>
            </a:solidFill>
            <a:ln w="381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40" name="Rectangle 9"/>
            <p:cNvSpPr>
              <a:spLocks noChangeArrowheads="1"/>
            </p:cNvSpPr>
            <p:nvPr/>
          </p:nvSpPr>
          <p:spPr bwMode="auto">
            <a:xfrm>
              <a:off x="3429" y="806"/>
              <a:ext cx="1211" cy="2212"/>
            </a:xfrm>
            <a:prstGeom prst="rect">
              <a:avLst/>
            </a:prstGeom>
            <a:solidFill>
              <a:srgbClr val="CCFF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kumimoji="1" lang="zh-CN" altLang="en-US" sz="2000"/>
            </a:p>
          </p:txBody>
        </p:sp>
        <p:sp>
          <p:nvSpPr>
            <p:cNvPr id="33841" name="Line 10"/>
            <p:cNvSpPr>
              <a:spLocks noChangeShapeType="1"/>
            </p:cNvSpPr>
            <p:nvPr/>
          </p:nvSpPr>
          <p:spPr bwMode="auto">
            <a:xfrm>
              <a:off x="3441" y="1244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42" name="Line 11"/>
            <p:cNvSpPr>
              <a:spLocks noChangeShapeType="1"/>
            </p:cNvSpPr>
            <p:nvPr/>
          </p:nvSpPr>
          <p:spPr bwMode="auto">
            <a:xfrm>
              <a:off x="3441" y="1500"/>
              <a:ext cx="1211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43" name="Line 12"/>
            <p:cNvSpPr>
              <a:spLocks noChangeShapeType="1"/>
            </p:cNvSpPr>
            <p:nvPr/>
          </p:nvSpPr>
          <p:spPr bwMode="auto">
            <a:xfrm>
              <a:off x="3441" y="1733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44" name="Line 13"/>
            <p:cNvSpPr>
              <a:spLocks noChangeShapeType="1"/>
            </p:cNvSpPr>
            <p:nvPr/>
          </p:nvSpPr>
          <p:spPr bwMode="auto">
            <a:xfrm>
              <a:off x="3441" y="1988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45" name="Line 14"/>
            <p:cNvSpPr>
              <a:spLocks noChangeShapeType="1"/>
            </p:cNvSpPr>
            <p:nvPr/>
          </p:nvSpPr>
          <p:spPr bwMode="auto">
            <a:xfrm>
              <a:off x="3429" y="2246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46" name="Line 15"/>
            <p:cNvSpPr>
              <a:spLocks noChangeShapeType="1"/>
            </p:cNvSpPr>
            <p:nvPr/>
          </p:nvSpPr>
          <p:spPr bwMode="auto">
            <a:xfrm>
              <a:off x="3441" y="2788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47" name="Line 16"/>
            <p:cNvSpPr>
              <a:spLocks noChangeShapeType="1"/>
            </p:cNvSpPr>
            <p:nvPr/>
          </p:nvSpPr>
          <p:spPr bwMode="auto">
            <a:xfrm>
              <a:off x="3429" y="3027"/>
              <a:ext cx="0" cy="4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48" name="Line 17"/>
            <p:cNvSpPr>
              <a:spLocks noChangeShapeType="1"/>
            </p:cNvSpPr>
            <p:nvPr/>
          </p:nvSpPr>
          <p:spPr bwMode="auto">
            <a:xfrm>
              <a:off x="4640" y="3027"/>
              <a:ext cx="1" cy="6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49" name="Text Box 18"/>
            <p:cNvSpPr txBox="1">
              <a:spLocks noChangeArrowheads="1"/>
            </p:cNvSpPr>
            <p:nvPr/>
          </p:nvSpPr>
          <p:spPr bwMode="auto">
            <a:xfrm>
              <a:off x="3920" y="864"/>
              <a:ext cx="308" cy="3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1" lang="en-US" altLang="zh-CN" sz="2000"/>
                <a:t>…...</a:t>
              </a:r>
            </a:p>
          </p:txBody>
        </p:sp>
        <p:sp>
          <p:nvSpPr>
            <p:cNvPr id="33850" name="Text Box 19"/>
            <p:cNvSpPr txBox="1">
              <a:spLocks noChangeArrowheads="1"/>
            </p:cNvSpPr>
            <p:nvPr/>
          </p:nvSpPr>
          <p:spPr bwMode="auto">
            <a:xfrm>
              <a:off x="3919" y="3069"/>
              <a:ext cx="308" cy="3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1" lang="en-US" altLang="zh-CN" sz="2000"/>
                <a:t>…...</a:t>
              </a:r>
            </a:p>
          </p:txBody>
        </p:sp>
        <p:sp>
          <p:nvSpPr>
            <p:cNvPr id="33851" name="Line 20"/>
            <p:cNvSpPr>
              <a:spLocks noChangeShapeType="1"/>
            </p:cNvSpPr>
            <p:nvPr/>
          </p:nvSpPr>
          <p:spPr bwMode="auto">
            <a:xfrm>
              <a:off x="3441" y="2510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52" name="Text Box 21"/>
            <p:cNvSpPr txBox="1">
              <a:spLocks noChangeArrowheads="1"/>
            </p:cNvSpPr>
            <p:nvPr/>
          </p:nvSpPr>
          <p:spPr bwMode="auto">
            <a:xfrm>
              <a:off x="3021" y="1134"/>
              <a:ext cx="4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1" lang="en-US" altLang="zh-CN" sz="2000"/>
                <a:t>2000</a:t>
              </a:r>
            </a:p>
          </p:txBody>
        </p:sp>
        <p:sp>
          <p:nvSpPr>
            <p:cNvPr id="33853" name="Text Box 22"/>
            <p:cNvSpPr txBox="1">
              <a:spLocks noChangeArrowheads="1"/>
            </p:cNvSpPr>
            <p:nvPr/>
          </p:nvSpPr>
          <p:spPr bwMode="auto">
            <a:xfrm>
              <a:off x="3022" y="2105"/>
              <a:ext cx="4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1" lang="en-US" altLang="zh-CN" sz="2000"/>
                <a:t>2010</a:t>
              </a:r>
              <a:endParaRPr kumimoji="1" lang="en-US" altLang="zh-CN" sz="2000">
                <a:solidFill>
                  <a:srgbClr val="336600"/>
                </a:solidFill>
              </a:endParaRPr>
            </a:p>
          </p:txBody>
        </p:sp>
        <p:sp>
          <p:nvSpPr>
            <p:cNvPr id="33854" name="Text Box 23"/>
            <p:cNvSpPr txBox="1">
              <a:spLocks noChangeArrowheads="1"/>
            </p:cNvSpPr>
            <p:nvPr/>
          </p:nvSpPr>
          <p:spPr bwMode="auto">
            <a:xfrm>
              <a:off x="3021" y="2348"/>
              <a:ext cx="4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1" lang="en-US" altLang="zh-CN" sz="2000"/>
                <a:t>2014</a:t>
              </a:r>
            </a:p>
          </p:txBody>
        </p:sp>
        <p:sp>
          <p:nvSpPr>
            <p:cNvPr id="33855" name="Text Box 24"/>
            <p:cNvSpPr txBox="1">
              <a:spLocks noChangeArrowheads="1"/>
            </p:cNvSpPr>
            <p:nvPr/>
          </p:nvSpPr>
          <p:spPr bwMode="auto">
            <a:xfrm>
              <a:off x="3021" y="1377"/>
              <a:ext cx="4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1" lang="en-US" altLang="zh-CN" sz="2000"/>
                <a:t>2004</a:t>
              </a:r>
            </a:p>
          </p:txBody>
        </p:sp>
        <p:sp>
          <p:nvSpPr>
            <p:cNvPr id="33856" name="Text Box 25"/>
            <p:cNvSpPr txBox="1">
              <a:spLocks noChangeArrowheads="1"/>
            </p:cNvSpPr>
            <p:nvPr/>
          </p:nvSpPr>
          <p:spPr bwMode="auto">
            <a:xfrm>
              <a:off x="3021" y="1620"/>
              <a:ext cx="4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1" lang="en-US" altLang="zh-CN" sz="2000"/>
                <a:t>2008</a:t>
              </a:r>
            </a:p>
          </p:txBody>
        </p:sp>
        <p:sp>
          <p:nvSpPr>
            <p:cNvPr id="33857" name="Text Box 26"/>
            <p:cNvSpPr txBox="1">
              <a:spLocks noChangeArrowheads="1"/>
            </p:cNvSpPr>
            <p:nvPr/>
          </p:nvSpPr>
          <p:spPr bwMode="auto">
            <a:xfrm>
              <a:off x="3008" y="1862"/>
              <a:ext cx="46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1" lang="en-US" altLang="zh-CN" sz="2000"/>
                <a:t>200C</a:t>
              </a:r>
            </a:p>
          </p:txBody>
        </p:sp>
        <p:grpSp>
          <p:nvGrpSpPr>
            <p:cNvPr id="33858" name="Group 27"/>
            <p:cNvGrpSpPr>
              <a:grpSpLocks/>
            </p:cNvGrpSpPr>
            <p:nvPr/>
          </p:nvGrpSpPr>
          <p:grpSpPr bwMode="auto">
            <a:xfrm>
              <a:off x="3444" y="1380"/>
              <a:ext cx="60" cy="1548"/>
              <a:chOff x="3960" y="1560"/>
              <a:chExt cx="60" cy="1548"/>
            </a:xfrm>
          </p:grpSpPr>
          <p:sp>
            <p:nvSpPr>
              <p:cNvPr id="33867" name="Line 28"/>
              <p:cNvSpPr>
                <a:spLocks noChangeShapeType="1"/>
              </p:cNvSpPr>
              <p:nvPr/>
            </p:nvSpPr>
            <p:spPr bwMode="auto">
              <a:xfrm>
                <a:off x="3960" y="1560"/>
                <a:ext cx="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3868" name="Line 29"/>
              <p:cNvSpPr>
                <a:spLocks noChangeShapeType="1"/>
              </p:cNvSpPr>
              <p:nvPr/>
            </p:nvSpPr>
            <p:spPr bwMode="auto">
              <a:xfrm>
                <a:off x="3960" y="2076"/>
                <a:ext cx="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3869" name="Line 30"/>
              <p:cNvSpPr>
                <a:spLocks noChangeShapeType="1"/>
              </p:cNvSpPr>
              <p:nvPr/>
            </p:nvSpPr>
            <p:spPr bwMode="auto">
              <a:xfrm>
                <a:off x="3960" y="2334"/>
                <a:ext cx="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3870" name="Line 31"/>
              <p:cNvSpPr>
                <a:spLocks noChangeShapeType="1"/>
              </p:cNvSpPr>
              <p:nvPr/>
            </p:nvSpPr>
            <p:spPr bwMode="auto">
              <a:xfrm>
                <a:off x="3960" y="2592"/>
                <a:ext cx="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3871" name="Line 32"/>
              <p:cNvSpPr>
                <a:spLocks noChangeShapeType="1"/>
              </p:cNvSpPr>
              <p:nvPr/>
            </p:nvSpPr>
            <p:spPr bwMode="auto">
              <a:xfrm>
                <a:off x="3960" y="2850"/>
                <a:ext cx="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3872" name="Line 33"/>
              <p:cNvSpPr>
                <a:spLocks noChangeShapeType="1"/>
              </p:cNvSpPr>
              <p:nvPr/>
            </p:nvSpPr>
            <p:spPr bwMode="auto">
              <a:xfrm>
                <a:off x="3960" y="3108"/>
                <a:ext cx="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3873" name="Line 34"/>
              <p:cNvSpPr>
                <a:spLocks noChangeShapeType="1"/>
              </p:cNvSpPr>
              <p:nvPr/>
            </p:nvSpPr>
            <p:spPr bwMode="auto">
              <a:xfrm>
                <a:off x="3960" y="1818"/>
                <a:ext cx="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33859" name="Group 35"/>
            <p:cNvGrpSpPr>
              <a:grpSpLocks/>
            </p:cNvGrpSpPr>
            <p:nvPr/>
          </p:nvGrpSpPr>
          <p:grpSpPr bwMode="auto">
            <a:xfrm>
              <a:off x="4572" y="1368"/>
              <a:ext cx="60" cy="1548"/>
              <a:chOff x="3960" y="1560"/>
              <a:chExt cx="60" cy="1548"/>
            </a:xfrm>
          </p:grpSpPr>
          <p:sp>
            <p:nvSpPr>
              <p:cNvPr id="33860" name="Line 36"/>
              <p:cNvSpPr>
                <a:spLocks noChangeShapeType="1"/>
              </p:cNvSpPr>
              <p:nvPr/>
            </p:nvSpPr>
            <p:spPr bwMode="auto">
              <a:xfrm>
                <a:off x="3960" y="1560"/>
                <a:ext cx="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3861" name="Line 37"/>
              <p:cNvSpPr>
                <a:spLocks noChangeShapeType="1"/>
              </p:cNvSpPr>
              <p:nvPr/>
            </p:nvSpPr>
            <p:spPr bwMode="auto">
              <a:xfrm>
                <a:off x="3960" y="2076"/>
                <a:ext cx="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3862" name="Line 38"/>
              <p:cNvSpPr>
                <a:spLocks noChangeShapeType="1"/>
              </p:cNvSpPr>
              <p:nvPr/>
            </p:nvSpPr>
            <p:spPr bwMode="auto">
              <a:xfrm>
                <a:off x="3960" y="2334"/>
                <a:ext cx="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3863" name="Line 39"/>
              <p:cNvSpPr>
                <a:spLocks noChangeShapeType="1"/>
              </p:cNvSpPr>
              <p:nvPr/>
            </p:nvSpPr>
            <p:spPr bwMode="auto">
              <a:xfrm>
                <a:off x="3960" y="2592"/>
                <a:ext cx="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3864" name="Line 40"/>
              <p:cNvSpPr>
                <a:spLocks noChangeShapeType="1"/>
              </p:cNvSpPr>
              <p:nvPr/>
            </p:nvSpPr>
            <p:spPr bwMode="auto">
              <a:xfrm>
                <a:off x="3960" y="2850"/>
                <a:ext cx="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3865" name="Line 41"/>
              <p:cNvSpPr>
                <a:spLocks noChangeShapeType="1"/>
              </p:cNvSpPr>
              <p:nvPr/>
            </p:nvSpPr>
            <p:spPr bwMode="auto">
              <a:xfrm>
                <a:off x="3960" y="3108"/>
                <a:ext cx="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3866" name="Line 42"/>
              <p:cNvSpPr>
                <a:spLocks noChangeShapeType="1"/>
              </p:cNvSpPr>
              <p:nvPr/>
            </p:nvSpPr>
            <p:spPr bwMode="auto">
              <a:xfrm>
                <a:off x="3960" y="1818"/>
                <a:ext cx="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331819" name="Text Box 43"/>
          <p:cNvSpPr txBox="1">
            <a:spLocks noChangeArrowheads="1"/>
          </p:cNvSpPr>
          <p:nvPr/>
        </p:nvSpPr>
        <p:spPr bwMode="auto">
          <a:xfrm>
            <a:off x="6297613" y="22637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kumimoji="1" lang="en-US" altLang="zh-CN" sz="2400" b="1">
                <a:solidFill>
                  <a:srgbClr val="0000FF"/>
                </a:solidFill>
              </a:rPr>
              <a:t>5</a:t>
            </a:r>
          </a:p>
        </p:txBody>
      </p:sp>
      <p:grpSp>
        <p:nvGrpSpPr>
          <p:cNvPr id="331820" name="Group 44"/>
          <p:cNvGrpSpPr>
            <a:grpSpLocks/>
          </p:cNvGrpSpPr>
          <p:nvPr/>
        </p:nvGrpSpPr>
        <p:grpSpPr bwMode="auto">
          <a:xfrm>
            <a:off x="6084888" y="1909763"/>
            <a:ext cx="2532062" cy="1157287"/>
            <a:chOff x="3737" y="1011"/>
            <a:chExt cx="1595" cy="538"/>
          </a:xfrm>
        </p:grpSpPr>
        <p:grpSp>
          <p:nvGrpSpPr>
            <p:cNvPr id="33831" name="Group 45"/>
            <p:cNvGrpSpPr>
              <a:grpSpLocks/>
            </p:cNvGrpSpPr>
            <p:nvPr/>
          </p:nvGrpSpPr>
          <p:grpSpPr bwMode="auto">
            <a:xfrm>
              <a:off x="4630" y="1125"/>
              <a:ext cx="698" cy="184"/>
              <a:chOff x="4402" y="1437"/>
              <a:chExt cx="698" cy="184"/>
            </a:xfrm>
          </p:grpSpPr>
          <p:sp>
            <p:nvSpPr>
              <p:cNvPr id="33836" name="Line 46"/>
              <p:cNvSpPr>
                <a:spLocks noChangeShapeType="1"/>
              </p:cNvSpPr>
              <p:nvPr/>
            </p:nvSpPr>
            <p:spPr bwMode="auto">
              <a:xfrm flipH="1">
                <a:off x="4402" y="1560"/>
                <a:ext cx="2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837" name="Text Box 47"/>
              <p:cNvSpPr txBox="1">
                <a:spLocks noChangeArrowheads="1"/>
              </p:cNvSpPr>
              <p:nvPr/>
            </p:nvSpPr>
            <p:spPr bwMode="auto">
              <a:xfrm>
                <a:off x="4584" y="1437"/>
                <a:ext cx="516" cy="1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 type="none" w="lg" len="lg"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zh-CN" altLang="en-US" sz="2000" b="1">
                    <a:solidFill>
                      <a:schemeClr val="bg2"/>
                    </a:solidFill>
                    <a:ea typeface="楷体_GB2312" pitchFamily="49" charset="-122"/>
                  </a:rPr>
                  <a:t>变量</a:t>
                </a:r>
                <a:r>
                  <a:rPr kumimoji="1" lang="en-US" altLang="zh-CN" sz="2000" b="1">
                    <a:solidFill>
                      <a:schemeClr val="bg2"/>
                    </a:solidFill>
                    <a:ea typeface="楷体_GB2312" pitchFamily="49" charset="-122"/>
                  </a:rPr>
                  <a:t>a</a:t>
                </a:r>
              </a:p>
            </p:txBody>
          </p:sp>
        </p:grpSp>
        <p:grpSp>
          <p:nvGrpSpPr>
            <p:cNvPr id="33832" name="Group 48"/>
            <p:cNvGrpSpPr>
              <a:grpSpLocks/>
            </p:cNvGrpSpPr>
            <p:nvPr/>
          </p:nvGrpSpPr>
          <p:grpSpPr bwMode="auto">
            <a:xfrm>
              <a:off x="4630" y="1365"/>
              <a:ext cx="702" cy="184"/>
              <a:chOff x="4426" y="1917"/>
              <a:chExt cx="702" cy="184"/>
            </a:xfrm>
          </p:grpSpPr>
          <p:sp>
            <p:nvSpPr>
              <p:cNvPr id="33834" name="Line 49"/>
              <p:cNvSpPr>
                <a:spLocks noChangeShapeType="1"/>
              </p:cNvSpPr>
              <p:nvPr/>
            </p:nvSpPr>
            <p:spPr bwMode="auto">
              <a:xfrm flipH="1">
                <a:off x="4426" y="2040"/>
                <a:ext cx="2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835" name="Text Box 50"/>
              <p:cNvSpPr txBox="1">
                <a:spLocks noChangeArrowheads="1"/>
              </p:cNvSpPr>
              <p:nvPr/>
            </p:nvSpPr>
            <p:spPr bwMode="auto">
              <a:xfrm>
                <a:off x="4523" y="1917"/>
                <a:ext cx="605" cy="1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 type="none" w="lg" len="lg"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zh-CN" altLang="en-US" sz="2000" b="1">
                    <a:ea typeface="楷体_GB2312" pitchFamily="49" charset="-122"/>
                  </a:rPr>
                  <a:t>  </a:t>
                </a:r>
                <a:r>
                  <a:rPr kumimoji="1" lang="zh-CN" altLang="en-US" sz="2000" b="1">
                    <a:solidFill>
                      <a:schemeClr val="bg2"/>
                    </a:solidFill>
                    <a:ea typeface="楷体_GB2312" pitchFamily="49" charset="-122"/>
                  </a:rPr>
                  <a:t>变量</a:t>
                </a:r>
                <a:r>
                  <a:rPr kumimoji="1" lang="en-US" altLang="zh-CN" sz="2000" b="1">
                    <a:solidFill>
                      <a:schemeClr val="bg2"/>
                    </a:solidFill>
                    <a:ea typeface="楷体_GB2312" pitchFamily="49" charset="-122"/>
                  </a:rPr>
                  <a:t>b</a:t>
                </a:r>
              </a:p>
            </p:txBody>
          </p:sp>
        </p:grpSp>
        <p:sp>
          <p:nvSpPr>
            <p:cNvPr id="33833" name="Text Box 51"/>
            <p:cNvSpPr txBox="1">
              <a:spLocks noChangeArrowheads="1"/>
            </p:cNvSpPr>
            <p:nvPr/>
          </p:nvSpPr>
          <p:spPr bwMode="auto">
            <a:xfrm>
              <a:off x="3737" y="1011"/>
              <a:ext cx="568" cy="1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1" lang="en-US" altLang="zh-CN" sz="2000" b="1">
                  <a:solidFill>
                    <a:srgbClr val="CC0099"/>
                  </a:solidFill>
                  <a:ea typeface="楷体_GB2312" pitchFamily="49" charset="-122"/>
                </a:rPr>
                <a:t>(main)</a:t>
              </a:r>
            </a:p>
          </p:txBody>
        </p:sp>
      </p:grpSp>
      <p:sp>
        <p:nvSpPr>
          <p:cNvPr id="331828" name="Text Box 52"/>
          <p:cNvSpPr txBox="1">
            <a:spLocks noChangeArrowheads="1"/>
          </p:cNvSpPr>
          <p:nvPr/>
        </p:nvSpPr>
        <p:spPr bwMode="auto">
          <a:xfrm>
            <a:off x="6302375" y="266858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kumimoji="1" lang="en-US" altLang="zh-CN" sz="2400" b="1">
                <a:solidFill>
                  <a:srgbClr val="FF3300"/>
                </a:solidFill>
              </a:rPr>
              <a:t>9</a:t>
            </a:r>
            <a:endParaRPr kumimoji="1" lang="en-US" altLang="zh-CN" sz="2400" b="1">
              <a:solidFill>
                <a:srgbClr val="0000FF"/>
              </a:solidFill>
            </a:endParaRPr>
          </a:p>
        </p:txBody>
      </p:sp>
      <p:grpSp>
        <p:nvGrpSpPr>
          <p:cNvPr id="331829" name="Group 53"/>
          <p:cNvGrpSpPr>
            <a:grpSpLocks/>
          </p:cNvGrpSpPr>
          <p:nvPr/>
        </p:nvGrpSpPr>
        <p:grpSpPr bwMode="auto">
          <a:xfrm>
            <a:off x="6096000" y="3132138"/>
            <a:ext cx="2930525" cy="1622425"/>
            <a:chOff x="3772" y="1774"/>
            <a:chExt cx="1846" cy="793"/>
          </a:xfrm>
        </p:grpSpPr>
        <p:grpSp>
          <p:nvGrpSpPr>
            <p:cNvPr id="33821" name="Group 54"/>
            <p:cNvGrpSpPr>
              <a:grpSpLocks/>
            </p:cNvGrpSpPr>
            <p:nvPr/>
          </p:nvGrpSpPr>
          <p:grpSpPr bwMode="auto">
            <a:xfrm>
              <a:off x="4659" y="2373"/>
              <a:ext cx="959" cy="194"/>
              <a:chOff x="4426" y="1917"/>
              <a:chExt cx="959" cy="194"/>
            </a:xfrm>
          </p:grpSpPr>
          <p:sp>
            <p:nvSpPr>
              <p:cNvPr id="33829" name="Line 55"/>
              <p:cNvSpPr>
                <a:spLocks noChangeShapeType="1"/>
              </p:cNvSpPr>
              <p:nvPr/>
            </p:nvSpPr>
            <p:spPr bwMode="auto">
              <a:xfrm flipH="1">
                <a:off x="4426" y="2040"/>
                <a:ext cx="2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830" name="Text Box 56"/>
              <p:cNvSpPr txBox="1">
                <a:spLocks noChangeArrowheads="1"/>
              </p:cNvSpPr>
              <p:nvPr/>
            </p:nvSpPr>
            <p:spPr bwMode="auto">
              <a:xfrm>
                <a:off x="4523" y="1917"/>
                <a:ext cx="862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 type="none" w="lg" len="lg"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zh-CN" altLang="en-US" sz="2000" b="1">
                    <a:ea typeface="楷体_GB2312" pitchFamily="49" charset="-122"/>
                  </a:rPr>
                  <a:t>  </a:t>
                </a:r>
                <a:r>
                  <a:rPr kumimoji="1" lang="zh-CN" altLang="en-US" sz="2000" b="1">
                    <a:solidFill>
                      <a:schemeClr val="bg2"/>
                    </a:solidFill>
                    <a:ea typeface="楷体_GB2312" pitchFamily="49" charset="-122"/>
                  </a:rPr>
                  <a:t>变量</a:t>
                </a:r>
                <a:r>
                  <a:rPr kumimoji="1" lang="en-US" altLang="zh-CN" sz="2000" b="1">
                    <a:solidFill>
                      <a:schemeClr val="bg2"/>
                    </a:solidFill>
                    <a:ea typeface="楷体_GB2312" pitchFamily="49" charset="-122"/>
                  </a:rPr>
                  <a:t>temp</a:t>
                </a:r>
              </a:p>
            </p:txBody>
          </p:sp>
        </p:grpSp>
        <p:grpSp>
          <p:nvGrpSpPr>
            <p:cNvPr id="33822" name="Group 57"/>
            <p:cNvGrpSpPr>
              <a:grpSpLocks/>
            </p:cNvGrpSpPr>
            <p:nvPr/>
          </p:nvGrpSpPr>
          <p:grpSpPr bwMode="auto">
            <a:xfrm>
              <a:off x="4642" y="2121"/>
              <a:ext cx="693" cy="194"/>
              <a:chOff x="4426" y="1917"/>
              <a:chExt cx="693" cy="194"/>
            </a:xfrm>
          </p:grpSpPr>
          <p:sp>
            <p:nvSpPr>
              <p:cNvPr id="33827" name="Line 58"/>
              <p:cNvSpPr>
                <a:spLocks noChangeShapeType="1"/>
              </p:cNvSpPr>
              <p:nvPr/>
            </p:nvSpPr>
            <p:spPr bwMode="auto">
              <a:xfrm flipH="1">
                <a:off x="4426" y="2040"/>
                <a:ext cx="2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828" name="Text Box 59"/>
              <p:cNvSpPr txBox="1">
                <a:spLocks noChangeArrowheads="1"/>
              </p:cNvSpPr>
              <p:nvPr/>
            </p:nvSpPr>
            <p:spPr bwMode="auto">
              <a:xfrm>
                <a:off x="4523" y="1917"/>
                <a:ext cx="596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 type="none" w="lg" len="lg"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zh-CN" altLang="en-US" sz="2000" b="1">
                    <a:ea typeface="楷体_GB2312" pitchFamily="49" charset="-122"/>
                  </a:rPr>
                  <a:t>  </a:t>
                </a:r>
                <a:r>
                  <a:rPr kumimoji="1" lang="zh-CN" altLang="en-US" sz="2000" b="1">
                    <a:solidFill>
                      <a:schemeClr val="bg2"/>
                    </a:solidFill>
                    <a:ea typeface="楷体_GB2312" pitchFamily="49" charset="-122"/>
                  </a:rPr>
                  <a:t>变量</a:t>
                </a:r>
                <a:r>
                  <a:rPr kumimoji="1" lang="en-US" altLang="zh-CN" sz="2000" b="1">
                    <a:solidFill>
                      <a:schemeClr val="bg2"/>
                    </a:solidFill>
                    <a:ea typeface="楷体_GB2312" pitchFamily="49" charset="-122"/>
                  </a:rPr>
                  <a:t>y</a:t>
                </a:r>
              </a:p>
            </p:txBody>
          </p:sp>
        </p:grpSp>
        <p:grpSp>
          <p:nvGrpSpPr>
            <p:cNvPr id="33823" name="Group 60"/>
            <p:cNvGrpSpPr>
              <a:grpSpLocks/>
            </p:cNvGrpSpPr>
            <p:nvPr/>
          </p:nvGrpSpPr>
          <p:grpSpPr bwMode="auto">
            <a:xfrm>
              <a:off x="4642" y="1869"/>
              <a:ext cx="693" cy="193"/>
              <a:chOff x="4426" y="1917"/>
              <a:chExt cx="693" cy="193"/>
            </a:xfrm>
          </p:grpSpPr>
          <p:sp>
            <p:nvSpPr>
              <p:cNvPr id="33825" name="Line 61"/>
              <p:cNvSpPr>
                <a:spLocks noChangeShapeType="1"/>
              </p:cNvSpPr>
              <p:nvPr/>
            </p:nvSpPr>
            <p:spPr bwMode="auto">
              <a:xfrm flipH="1">
                <a:off x="4426" y="2040"/>
                <a:ext cx="2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826" name="Text Box 62"/>
              <p:cNvSpPr txBox="1">
                <a:spLocks noChangeArrowheads="1"/>
              </p:cNvSpPr>
              <p:nvPr/>
            </p:nvSpPr>
            <p:spPr bwMode="auto">
              <a:xfrm>
                <a:off x="4523" y="1917"/>
                <a:ext cx="596" cy="19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 type="none" w="lg" len="lg"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zh-CN" altLang="en-US" sz="2000" b="1">
                    <a:ea typeface="楷体_GB2312" pitchFamily="49" charset="-122"/>
                  </a:rPr>
                  <a:t>  </a:t>
                </a:r>
                <a:r>
                  <a:rPr kumimoji="1" lang="zh-CN" altLang="en-US" sz="2000" b="1">
                    <a:solidFill>
                      <a:schemeClr val="bg2"/>
                    </a:solidFill>
                    <a:ea typeface="楷体_GB2312" pitchFamily="49" charset="-122"/>
                  </a:rPr>
                  <a:t>变量</a:t>
                </a:r>
                <a:r>
                  <a:rPr kumimoji="1" lang="en-US" altLang="zh-CN" sz="2000" b="1">
                    <a:solidFill>
                      <a:schemeClr val="bg2"/>
                    </a:solidFill>
                    <a:ea typeface="楷体_GB2312" pitchFamily="49" charset="-122"/>
                  </a:rPr>
                  <a:t>x</a:t>
                </a:r>
              </a:p>
            </p:txBody>
          </p:sp>
        </p:grpSp>
        <p:sp>
          <p:nvSpPr>
            <p:cNvPr id="33824" name="Text Box 63"/>
            <p:cNvSpPr txBox="1">
              <a:spLocks noChangeArrowheads="1"/>
            </p:cNvSpPr>
            <p:nvPr/>
          </p:nvSpPr>
          <p:spPr bwMode="auto">
            <a:xfrm>
              <a:off x="3772" y="1774"/>
              <a:ext cx="569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1" lang="en-US" altLang="zh-CN" sz="2000" b="1">
                  <a:solidFill>
                    <a:srgbClr val="0000FF"/>
                  </a:solidFill>
                  <a:ea typeface="楷体_GB2312" pitchFamily="49" charset="-122"/>
                </a:rPr>
                <a:t>(swap)</a:t>
              </a:r>
            </a:p>
          </p:txBody>
        </p:sp>
      </p:grpSp>
      <p:sp>
        <p:nvSpPr>
          <p:cNvPr id="331840" name="Text Box 64"/>
          <p:cNvSpPr txBox="1">
            <a:spLocks noChangeArrowheads="1"/>
          </p:cNvSpPr>
          <p:nvPr/>
        </p:nvSpPr>
        <p:spPr bwMode="auto">
          <a:xfrm>
            <a:off x="6286500" y="426402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kumimoji="1" lang="en-US" altLang="zh-CN" sz="2400" b="1">
                <a:solidFill>
                  <a:srgbClr val="0000FF"/>
                </a:solidFill>
              </a:rPr>
              <a:t>5</a:t>
            </a:r>
            <a:endParaRPr kumimoji="1" lang="en-US" altLang="zh-CN" sz="2000" b="1">
              <a:solidFill>
                <a:srgbClr val="0000FF"/>
              </a:solidFill>
            </a:endParaRPr>
          </a:p>
        </p:txBody>
      </p:sp>
      <p:grpSp>
        <p:nvGrpSpPr>
          <p:cNvPr id="331841" name="Group 65"/>
          <p:cNvGrpSpPr>
            <a:grpSpLocks/>
          </p:cNvGrpSpPr>
          <p:nvPr/>
        </p:nvGrpSpPr>
        <p:grpSpPr bwMode="auto">
          <a:xfrm>
            <a:off x="4803775" y="2513013"/>
            <a:ext cx="1892300" cy="1374775"/>
            <a:chOff x="2958" y="1392"/>
            <a:chExt cx="1192" cy="866"/>
          </a:xfrm>
        </p:grpSpPr>
        <p:sp>
          <p:nvSpPr>
            <p:cNvPr id="33819" name="Text Box 66"/>
            <p:cNvSpPr txBox="1">
              <a:spLocks noChangeArrowheads="1"/>
            </p:cNvSpPr>
            <p:nvPr/>
          </p:nvSpPr>
          <p:spPr bwMode="auto">
            <a:xfrm>
              <a:off x="3938" y="197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1" lang="en-US" altLang="zh-CN" sz="2400" b="1">
                  <a:solidFill>
                    <a:srgbClr val="0000FF"/>
                  </a:solidFill>
                </a:rPr>
                <a:t>5</a:t>
              </a:r>
            </a:p>
          </p:txBody>
        </p:sp>
        <p:sp>
          <p:nvSpPr>
            <p:cNvPr id="33820" name="Freeform 67"/>
            <p:cNvSpPr>
              <a:spLocks/>
            </p:cNvSpPr>
            <p:nvPr/>
          </p:nvSpPr>
          <p:spPr bwMode="auto">
            <a:xfrm>
              <a:off x="2958" y="1392"/>
              <a:ext cx="150" cy="744"/>
            </a:xfrm>
            <a:custGeom>
              <a:avLst/>
              <a:gdLst>
                <a:gd name="T0" fmla="*/ 114 w 150"/>
                <a:gd name="T1" fmla="*/ 0 h 744"/>
                <a:gd name="T2" fmla="*/ 6 w 150"/>
                <a:gd name="T3" fmla="*/ 312 h 744"/>
                <a:gd name="T4" fmla="*/ 150 w 150"/>
                <a:gd name="T5" fmla="*/ 744 h 74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50" h="744">
                  <a:moveTo>
                    <a:pt x="114" y="0"/>
                  </a:moveTo>
                  <a:cubicBezTo>
                    <a:pt x="57" y="94"/>
                    <a:pt x="0" y="188"/>
                    <a:pt x="6" y="312"/>
                  </a:cubicBezTo>
                  <a:cubicBezTo>
                    <a:pt x="12" y="436"/>
                    <a:pt x="128" y="672"/>
                    <a:pt x="150" y="744"/>
                  </a:cubicBezTo>
                </a:path>
              </a:pathLst>
            </a:custGeom>
            <a:noFill/>
            <a:ln w="38100" cap="flat" cmpd="sng">
              <a:solidFill>
                <a:srgbClr val="339966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31844" name="Group 68"/>
          <p:cNvGrpSpPr>
            <a:grpSpLocks/>
          </p:cNvGrpSpPr>
          <p:nvPr/>
        </p:nvGrpSpPr>
        <p:grpSpPr bwMode="auto">
          <a:xfrm>
            <a:off x="4752975" y="2894013"/>
            <a:ext cx="1924050" cy="1431925"/>
            <a:chOff x="2926" y="1632"/>
            <a:chExt cx="1212" cy="902"/>
          </a:xfrm>
        </p:grpSpPr>
        <p:sp>
          <p:nvSpPr>
            <p:cNvPr id="33817" name="Text Box 69"/>
            <p:cNvSpPr txBox="1">
              <a:spLocks noChangeArrowheads="1"/>
            </p:cNvSpPr>
            <p:nvPr/>
          </p:nvSpPr>
          <p:spPr bwMode="auto">
            <a:xfrm>
              <a:off x="3926" y="224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1" lang="en-US" altLang="zh-CN" sz="2400" b="1">
                  <a:solidFill>
                    <a:srgbClr val="FF3300"/>
                  </a:solidFill>
                </a:rPr>
                <a:t>9</a:t>
              </a:r>
            </a:p>
          </p:txBody>
        </p:sp>
        <p:sp>
          <p:nvSpPr>
            <p:cNvPr id="33818" name="Freeform 70"/>
            <p:cNvSpPr>
              <a:spLocks/>
            </p:cNvSpPr>
            <p:nvPr/>
          </p:nvSpPr>
          <p:spPr bwMode="auto">
            <a:xfrm>
              <a:off x="2926" y="1632"/>
              <a:ext cx="182" cy="756"/>
            </a:xfrm>
            <a:custGeom>
              <a:avLst/>
              <a:gdLst>
                <a:gd name="T0" fmla="*/ 182 w 182"/>
                <a:gd name="T1" fmla="*/ 0 h 756"/>
                <a:gd name="T2" fmla="*/ 2 w 182"/>
                <a:gd name="T3" fmla="*/ 468 h 756"/>
                <a:gd name="T4" fmla="*/ 170 w 182"/>
                <a:gd name="T5" fmla="*/ 756 h 75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82" h="756">
                  <a:moveTo>
                    <a:pt x="182" y="0"/>
                  </a:moveTo>
                  <a:cubicBezTo>
                    <a:pt x="93" y="171"/>
                    <a:pt x="4" y="342"/>
                    <a:pt x="2" y="468"/>
                  </a:cubicBezTo>
                  <a:cubicBezTo>
                    <a:pt x="0" y="594"/>
                    <a:pt x="142" y="710"/>
                    <a:pt x="170" y="756"/>
                  </a:cubicBezTo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lg" len="lg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331847" name="Text Box 71"/>
          <p:cNvSpPr txBox="1">
            <a:spLocks noChangeArrowheads="1"/>
          </p:cNvSpPr>
          <p:nvPr/>
        </p:nvSpPr>
        <p:spPr bwMode="auto">
          <a:xfrm>
            <a:off x="6323013" y="3902075"/>
            <a:ext cx="260350" cy="376238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rgbClr val="339966"/>
                </a:solidFill>
                <a:miter lim="800000"/>
                <a:headEnd type="none" w="lg" len="lg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tIns="0" rIns="54000" bIns="10800" anchor="ctr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2400" b="1">
                <a:solidFill>
                  <a:srgbClr val="0000FF"/>
                </a:solidFill>
                <a:ea typeface="隶书" panose="02010509060101010101" pitchFamily="49" charset="-122"/>
              </a:rPr>
              <a:t>5</a:t>
            </a:r>
            <a:endParaRPr kumimoji="1" lang="en-US" altLang="zh-CN" sz="2400" b="1">
              <a:ea typeface="隶书" panose="02010509060101010101" pitchFamily="49" charset="-122"/>
            </a:endParaRPr>
          </a:p>
        </p:txBody>
      </p:sp>
      <p:sp>
        <p:nvSpPr>
          <p:cNvPr id="331848" name="Text Box 72"/>
          <p:cNvSpPr txBox="1">
            <a:spLocks noChangeArrowheads="1"/>
          </p:cNvSpPr>
          <p:nvPr/>
        </p:nvSpPr>
        <p:spPr bwMode="auto">
          <a:xfrm>
            <a:off x="6337300" y="3470275"/>
            <a:ext cx="260350" cy="376238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rgbClr val="339966"/>
                </a:solidFill>
                <a:miter lim="800000"/>
                <a:headEnd type="none" w="lg" len="lg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tIns="0" rIns="54000" bIns="10800" anchor="ctr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2400" b="1">
                <a:solidFill>
                  <a:srgbClr val="FF3300"/>
                </a:solidFill>
                <a:ea typeface="隶书" panose="02010509060101010101" pitchFamily="49" charset="-122"/>
              </a:rPr>
              <a:t>9</a:t>
            </a:r>
            <a:endParaRPr kumimoji="1" lang="en-US" altLang="zh-CN" sz="2400" b="1">
              <a:ea typeface="隶书" panose="02010509060101010101" pitchFamily="49" charset="-122"/>
            </a:endParaRPr>
          </a:p>
        </p:txBody>
      </p:sp>
      <p:sp>
        <p:nvSpPr>
          <p:cNvPr id="331849" name="Text Box 73"/>
          <p:cNvSpPr txBox="1">
            <a:spLocks noChangeArrowheads="1"/>
          </p:cNvSpPr>
          <p:nvPr/>
        </p:nvSpPr>
        <p:spPr bwMode="auto">
          <a:xfrm>
            <a:off x="3925888" y="3171825"/>
            <a:ext cx="9017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339966"/>
                </a:solidFill>
                <a:miter lim="800000"/>
                <a:headEnd type="none" w="lg" len="lg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2000" b="1">
                <a:solidFill>
                  <a:srgbClr val="0000FF"/>
                </a:solidFill>
                <a:ea typeface="隶书" panose="02010509060101010101" pitchFamily="49" charset="-122"/>
              </a:rPr>
              <a:t>COPY</a:t>
            </a:r>
            <a:endParaRPr kumimoji="1" lang="en-US" altLang="zh-CN" sz="2000" b="1">
              <a:ea typeface="隶书" panose="02010509060101010101" pitchFamily="49" charset="-122"/>
            </a:endParaRPr>
          </a:p>
        </p:txBody>
      </p:sp>
      <p:sp>
        <p:nvSpPr>
          <p:cNvPr id="331850" name="Text Box 74"/>
          <p:cNvSpPr txBox="1">
            <a:spLocks noChangeArrowheads="1"/>
          </p:cNvSpPr>
          <p:nvPr/>
        </p:nvSpPr>
        <p:spPr bwMode="auto">
          <a:xfrm>
            <a:off x="4641850" y="5805488"/>
            <a:ext cx="2451100" cy="836612"/>
          </a:xfrm>
          <a:prstGeom prst="rect">
            <a:avLst/>
          </a:prstGeom>
          <a:solidFill>
            <a:schemeClr val="tx2"/>
          </a:solidFill>
          <a:ln w="25400" algn="ctr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indent="127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1011238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419225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827213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235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6924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3149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606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4064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80000"/>
              </a:lnSpc>
              <a:buClr>
                <a:schemeClr val="tx1"/>
              </a:buClr>
              <a:buSzPct val="75000"/>
            </a:pPr>
            <a:r>
              <a:rPr kumimoji="1" lang="zh-CN" altLang="en-US" sz="26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输入：</a:t>
            </a:r>
            <a:r>
              <a:rPr kumimoji="1" lang="en-US" altLang="zh-CN" sz="26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5 9</a:t>
            </a: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SzPct val="75000"/>
            </a:pPr>
            <a:r>
              <a:rPr kumimoji="1" lang="zh-CN" altLang="en-US" sz="26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输出：</a:t>
            </a:r>
            <a:r>
              <a:rPr kumimoji="1" lang="en-US" altLang="zh-CN" sz="26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5,9</a:t>
            </a:r>
          </a:p>
        </p:txBody>
      </p:sp>
      <p:sp>
        <p:nvSpPr>
          <p:cNvPr id="331851" name="AutoShape 75"/>
          <p:cNvSpPr>
            <a:spLocks/>
          </p:cNvSpPr>
          <p:nvPr/>
        </p:nvSpPr>
        <p:spPr bwMode="auto">
          <a:xfrm>
            <a:off x="3851275" y="2276475"/>
            <a:ext cx="1008063" cy="476250"/>
          </a:xfrm>
          <a:prstGeom prst="borderCallout1">
            <a:avLst>
              <a:gd name="adj1" fmla="val 24000"/>
              <a:gd name="adj2" fmla="val -7560"/>
              <a:gd name="adj3" fmla="val -9000"/>
              <a:gd name="adj4" fmla="val -51495"/>
            </a:avLst>
          </a:prstGeom>
          <a:gradFill rotWithShape="0">
            <a:gsLst>
              <a:gs pos="0">
                <a:srgbClr val="FF0000"/>
              </a:gs>
              <a:gs pos="50000">
                <a:srgbClr val="000000"/>
              </a:gs>
              <a:gs pos="100000">
                <a:srgbClr val="FF0000"/>
              </a:gs>
            </a:gsLst>
            <a:lin ang="5400000" scaled="1"/>
          </a:gradFill>
          <a:ln w="19050" algn="ctr">
            <a:solidFill>
              <a:srgbClr val="FF0000"/>
            </a:solidFill>
            <a:miter lim="800000"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zh-CN" altLang="en-US" sz="2400" b="1">
                <a:solidFill>
                  <a:srgbClr val="FFFFCC"/>
                </a:solidFill>
                <a:ea typeface="楷体_GB2312" pitchFamily="49" charset="-122"/>
              </a:rPr>
              <a:t>形参</a:t>
            </a:r>
          </a:p>
        </p:txBody>
      </p:sp>
      <p:sp>
        <p:nvSpPr>
          <p:cNvPr id="331852" name="Rectangle 76"/>
          <p:cNvSpPr>
            <a:spLocks noChangeArrowheads="1"/>
          </p:cNvSpPr>
          <p:nvPr/>
        </p:nvSpPr>
        <p:spPr bwMode="auto">
          <a:xfrm>
            <a:off x="2195513" y="1773238"/>
            <a:ext cx="1655762" cy="433387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31853" name="Rectangle 77"/>
          <p:cNvSpPr>
            <a:spLocks noChangeArrowheads="1"/>
          </p:cNvSpPr>
          <p:nvPr/>
        </p:nvSpPr>
        <p:spPr bwMode="auto">
          <a:xfrm>
            <a:off x="1692275" y="5430838"/>
            <a:ext cx="576263" cy="352425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31854" name="AutoShape 78"/>
          <p:cNvSpPr>
            <a:spLocks/>
          </p:cNvSpPr>
          <p:nvPr/>
        </p:nvSpPr>
        <p:spPr bwMode="auto">
          <a:xfrm>
            <a:off x="3348038" y="4508500"/>
            <a:ext cx="1008062" cy="476250"/>
          </a:xfrm>
          <a:prstGeom prst="borderCallout1">
            <a:avLst>
              <a:gd name="adj1" fmla="val 24000"/>
              <a:gd name="adj2" fmla="val -7560"/>
              <a:gd name="adj3" fmla="val 194667"/>
              <a:gd name="adj4" fmla="val -104722"/>
            </a:avLst>
          </a:prstGeom>
          <a:gradFill rotWithShape="1">
            <a:gsLst>
              <a:gs pos="0">
                <a:srgbClr val="0000FF"/>
              </a:gs>
              <a:gs pos="50000">
                <a:srgbClr val="000000"/>
              </a:gs>
              <a:gs pos="100000">
                <a:srgbClr val="0000FF"/>
              </a:gs>
            </a:gsLst>
            <a:lin ang="5400000" scaled="1"/>
          </a:gradFill>
          <a:ln w="19050" algn="ctr">
            <a:solidFill>
              <a:srgbClr val="0000FF"/>
            </a:solidFill>
            <a:miter lim="800000"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zh-CN" altLang="en-US" sz="2400" b="1">
                <a:solidFill>
                  <a:srgbClr val="FFFFCC"/>
                </a:solidFill>
                <a:ea typeface="楷体_GB2312" pitchFamily="49" charset="-122"/>
              </a:rPr>
              <a:t>实参</a:t>
            </a:r>
          </a:p>
        </p:txBody>
      </p:sp>
      <p:sp>
        <p:nvSpPr>
          <p:cNvPr id="331855" name="AutoShape 79"/>
          <p:cNvSpPr>
            <a:spLocks noChangeArrowheads="1"/>
          </p:cNvSpPr>
          <p:nvPr/>
        </p:nvSpPr>
        <p:spPr bwMode="auto">
          <a:xfrm rot="-4322697">
            <a:off x="705644" y="3709194"/>
            <a:ext cx="3311525" cy="182563"/>
          </a:xfrm>
          <a:custGeom>
            <a:avLst/>
            <a:gdLst>
              <a:gd name="T0" fmla="*/ 2483644 w 21600"/>
              <a:gd name="T1" fmla="*/ 0 h 21600"/>
              <a:gd name="T2" fmla="*/ 0 w 21600"/>
              <a:gd name="T3" fmla="*/ 91282 h 21600"/>
              <a:gd name="T4" fmla="*/ 2483644 w 21600"/>
              <a:gd name="T5" fmla="*/ 182563 h 21600"/>
              <a:gd name="T6" fmla="*/ 3311525 w 21600"/>
              <a:gd name="T7" fmla="*/ 91282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endParaRPr lang="zh-CN" altLang="en-US"/>
          </a:p>
        </p:txBody>
      </p:sp>
      <p:sp>
        <p:nvSpPr>
          <p:cNvPr id="331856" name="AutoShape 80"/>
          <p:cNvSpPr>
            <a:spLocks noChangeArrowheads="1"/>
          </p:cNvSpPr>
          <p:nvPr/>
        </p:nvSpPr>
        <p:spPr bwMode="auto">
          <a:xfrm rot="-3997715">
            <a:off x="1214438" y="3690938"/>
            <a:ext cx="3398837" cy="147637"/>
          </a:xfrm>
          <a:custGeom>
            <a:avLst/>
            <a:gdLst>
              <a:gd name="T0" fmla="*/ 2549128 w 21600"/>
              <a:gd name="T1" fmla="*/ 0 h 21600"/>
              <a:gd name="T2" fmla="*/ 0 w 21600"/>
              <a:gd name="T3" fmla="*/ 73819 h 21600"/>
              <a:gd name="T4" fmla="*/ 2549128 w 21600"/>
              <a:gd name="T5" fmla="*/ 147637 h 21600"/>
              <a:gd name="T6" fmla="*/ 3398837 w 21600"/>
              <a:gd name="T7" fmla="*/ 73819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endParaRPr lang="zh-CN" altLang="en-US"/>
          </a:p>
        </p:txBody>
      </p:sp>
      <p:sp>
        <p:nvSpPr>
          <p:cNvPr id="331857" name="AutoShape 81"/>
          <p:cNvSpPr>
            <a:spLocks noChangeArrowheads="1"/>
          </p:cNvSpPr>
          <p:nvPr/>
        </p:nvSpPr>
        <p:spPr bwMode="auto">
          <a:xfrm>
            <a:off x="2339975" y="3281363"/>
            <a:ext cx="2303463" cy="1155700"/>
          </a:xfrm>
          <a:prstGeom prst="irregularSeal1">
            <a:avLst/>
          </a:prstGeom>
          <a:gradFill rotWithShape="1">
            <a:gsLst>
              <a:gs pos="0">
                <a:srgbClr val="00FFFF"/>
              </a:gs>
              <a:gs pos="100000">
                <a:schemeClr val="bg1"/>
              </a:gs>
            </a:gsLst>
            <a:lin ang="5400000" scaled="1"/>
          </a:gradFill>
          <a:ln w="28575">
            <a:solidFill>
              <a:srgbClr val="FF00FF"/>
            </a:solidFill>
            <a:miter lim="800000"/>
            <a:headEnd type="none" w="lg" len="lg"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lIns="90000" tIns="46800" rIns="90000" bIns="46800" anchor="ctr">
            <a:spAutoFit/>
          </a:bodyPr>
          <a:lstStyle/>
          <a:p>
            <a:pPr algn="ctr" eaLnBrk="1" hangingPunct="1">
              <a:defRPr/>
            </a:pPr>
            <a:r>
              <a:rPr kumimoji="1" lang="zh-CN" altLang="en-US" sz="2400" b="1">
                <a:solidFill>
                  <a:srgbClr val="CC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值传递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31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31780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31780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317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3317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3317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3317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3317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317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3317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1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39" dur="500"/>
                                        <p:tgtEl>
                                          <p:spTgt spid="331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31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8" dur="500"/>
                                        <p:tgtEl>
                                          <p:spTgt spid="3317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33178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4" dur="500"/>
                                        <p:tgtEl>
                                          <p:spTgt spid="33178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33178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0" dur="500"/>
                                        <p:tgtEl>
                                          <p:spTgt spid="33178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3" dur="500"/>
                                        <p:tgtEl>
                                          <p:spTgt spid="33178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5" presetID="21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67" dur="500"/>
                                        <p:tgtEl>
                                          <p:spTgt spid="331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331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6" dur="500"/>
                                        <p:tgtEl>
                                          <p:spTgt spid="331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1" dur="500"/>
                                        <p:tgtEl>
                                          <p:spTgt spid="331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6" dur="500"/>
                                        <p:tgtEl>
                                          <p:spTgt spid="331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5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1" dur="500"/>
                                        <p:tgtEl>
                                          <p:spTgt spid="33185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3318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1" dur="500"/>
                                        <p:tgtEl>
                                          <p:spTgt spid="331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5" dur="500"/>
                                        <p:tgtEl>
                                          <p:spTgt spid="3318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331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331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9" dur="500"/>
                                        <p:tgtEl>
                                          <p:spTgt spid="331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4" dur="500"/>
                                        <p:tgtEl>
                                          <p:spTgt spid="331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6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8" dur="500"/>
                                        <p:tgtEl>
                                          <p:spTgt spid="331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0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2" dur="500"/>
                                        <p:tgtEl>
                                          <p:spTgt spid="3318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7" dur="500"/>
                                        <p:tgtEl>
                                          <p:spTgt spid="3318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42" dur="500"/>
                                        <p:tgtEl>
                                          <p:spTgt spid="331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47" dur="500"/>
                                        <p:tgtEl>
                                          <p:spTgt spid="331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3318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1779" grpId="0" build="p"/>
      <p:bldP spid="331780" grpId="0" build="allAtOnce" animBg="1" autoUpdateAnimBg="0"/>
      <p:bldP spid="331819" grpId="0" build="p" autoUpdateAnimBg="0"/>
      <p:bldP spid="331828" grpId="0" build="p" autoUpdateAnimBg="0"/>
      <p:bldP spid="331840" grpId="0" build="p" autoUpdateAnimBg="0"/>
      <p:bldP spid="331847" grpId="0" animBg="1" autoUpdateAnimBg="0"/>
      <p:bldP spid="331848" grpId="0" animBg="1" autoUpdateAnimBg="0"/>
      <p:bldP spid="331849" grpId="0" build="p" autoUpdateAnimBg="0" advAuto="0"/>
      <p:bldP spid="331850" grpId="0" build="allAtOnce" animBg="1" autoUpdateAnimBg="0"/>
      <p:bldP spid="331851" grpId="0" animBg="1"/>
      <p:bldP spid="331852" grpId="0" animBg="1"/>
      <p:bldP spid="331853" grpId="0" animBg="1"/>
      <p:bldP spid="331854" grpId="0" animBg="1"/>
      <p:bldP spid="331855" grpId="0" animBg="1"/>
      <p:bldP spid="331856" grpId="0" animBg="1"/>
      <p:bldP spid="331857" grpId="0" animBg="1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0" smtClean="0"/>
              <a:t>函数参数的传递方式</a:t>
            </a:r>
          </a:p>
        </p:txBody>
      </p:sp>
      <p:sp>
        <p:nvSpPr>
          <p:cNvPr id="332803" name="Rectangle 3"/>
          <p:cNvSpPr>
            <a:spLocks noChangeArrowheads="1"/>
          </p:cNvSpPr>
          <p:nvPr/>
        </p:nvSpPr>
        <p:spPr bwMode="auto">
          <a:xfrm>
            <a:off x="395288" y="1268413"/>
            <a:ext cx="8497887" cy="4392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1001713" indent="-5524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584325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992313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4003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8575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33147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7719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42291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15000"/>
              </a:spcBef>
            </a:pPr>
            <a:r>
              <a:rPr kumimoji="1" lang="en-US" altLang="zh-CN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2</a:t>
            </a:r>
            <a:r>
              <a:rPr kumimoji="1" lang="zh-CN" altLang="en-US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、地址传递方式</a:t>
            </a:r>
          </a:p>
          <a:p>
            <a:pPr>
              <a:spcBef>
                <a:spcPct val="15000"/>
              </a:spcBef>
            </a:pPr>
            <a:r>
              <a:rPr kumimoji="1" lang="zh-CN" altLang="en-US">
                <a:solidFill>
                  <a:srgbClr val="008000"/>
                </a:solidFill>
                <a:latin typeface="楷体_GB2312" pitchFamily="49" charset="-122"/>
                <a:ea typeface="楷体_GB2312" pitchFamily="49" charset="-122"/>
              </a:rPr>
              <a:t>方式：</a:t>
            </a:r>
            <a:endParaRPr kumimoji="1" lang="zh-CN" altLang="en-US">
              <a:latin typeface="楷体_GB2312" pitchFamily="49" charset="-122"/>
              <a:ea typeface="楷体_GB2312" pitchFamily="49" charset="-122"/>
            </a:endParaRPr>
          </a:p>
          <a:p>
            <a:pPr>
              <a:spcBef>
                <a:spcPct val="15000"/>
              </a:spcBef>
            </a:pPr>
            <a:r>
              <a:rPr kumimoji="1" lang="zh-CN" altLang="en-US">
                <a:latin typeface="楷体_GB2312" pitchFamily="49" charset="-122"/>
                <a:ea typeface="楷体_GB2312" pitchFamily="49" charset="-122"/>
              </a:rPr>
              <a:t>   函数调用时，将数据的</a:t>
            </a:r>
            <a:r>
              <a:rPr kumimoji="1" lang="zh-CN" altLang="en-US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地址</a:t>
            </a:r>
            <a:r>
              <a:rPr kumimoji="1" lang="zh-CN" altLang="en-US">
                <a:latin typeface="楷体_GB2312" pitchFamily="49" charset="-122"/>
                <a:ea typeface="楷体_GB2312" pitchFamily="49" charset="-122"/>
              </a:rPr>
              <a:t>作为参数传递给形参</a:t>
            </a:r>
          </a:p>
          <a:p>
            <a:pPr>
              <a:spcBef>
                <a:spcPct val="15000"/>
              </a:spcBef>
            </a:pPr>
            <a:r>
              <a:rPr kumimoji="1" lang="zh-CN" altLang="en-US">
                <a:solidFill>
                  <a:srgbClr val="008000"/>
                </a:solidFill>
                <a:latin typeface="楷体_GB2312" pitchFamily="49" charset="-122"/>
                <a:ea typeface="楷体_GB2312" pitchFamily="49" charset="-122"/>
              </a:rPr>
              <a:t>特点：</a:t>
            </a:r>
          </a:p>
          <a:p>
            <a:pPr lvl="1">
              <a:buFont typeface="Wingdings" panose="05000000000000000000" pitchFamily="2" charset="2"/>
              <a:buNone/>
            </a:pPr>
            <a:r>
              <a:rPr kumimoji="1" lang="zh-CN" altLang="en-US" sz="2600">
                <a:latin typeface="楷体_GB2312" pitchFamily="49" charset="-122"/>
                <a:ea typeface="楷体_GB2312" pitchFamily="49" charset="-122"/>
              </a:rPr>
              <a:t>① 形参与实参占用</a:t>
            </a:r>
            <a:r>
              <a:rPr kumimoji="1" lang="zh-CN" altLang="en-US" sz="260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同样</a:t>
            </a:r>
            <a:r>
              <a:rPr kumimoji="1" lang="zh-CN" altLang="en-US" sz="2600">
                <a:latin typeface="楷体_GB2312" pitchFamily="49" charset="-122"/>
                <a:ea typeface="楷体_GB2312" pitchFamily="49" charset="-122"/>
              </a:rPr>
              <a:t>的存储单元</a:t>
            </a:r>
          </a:p>
          <a:p>
            <a:pPr lvl="1">
              <a:buFont typeface="Wingdings" panose="05000000000000000000" pitchFamily="2" charset="2"/>
              <a:buNone/>
            </a:pPr>
            <a:r>
              <a:rPr kumimoji="1" lang="zh-CN" altLang="en-US" sz="2600">
                <a:latin typeface="楷体_GB2312" pitchFamily="49" charset="-122"/>
                <a:ea typeface="楷体_GB2312" pitchFamily="49" charset="-122"/>
              </a:rPr>
              <a:t>② 对形参值的改变也会改变实参的值，</a:t>
            </a:r>
            <a:r>
              <a:rPr kumimoji="1" lang="zh-CN" altLang="en-US" sz="260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双向数据</a:t>
            </a:r>
            <a:r>
              <a:rPr kumimoji="1" lang="zh-CN" altLang="en-US" sz="2600">
                <a:latin typeface="楷体_GB2312" pitchFamily="49" charset="-122"/>
                <a:ea typeface="楷体_GB2312" pitchFamily="49" charset="-122"/>
              </a:rPr>
              <a:t>传递</a:t>
            </a:r>
          </a:p>
          <a:p>
            <a:pPr lvl="1">
              <a:buFont typeface="Wingdings" panose="05000000000000000000" pitchFamily="2" charset="2"/>
              <a:buNone/>
            </a:pPr>
            <a:r>
              <a:rPr kumimoji="1" lang="zh-CN" altLang="en-US" sz="2600">
                <a:latin typeface="楷体_GB2312" pitchFamily="49" charset="-122"/>
                <a:ea typeface="楷体_GB2312" pitchFamily="49" charset="-122"/>
              </a:rPr>
              <a:t>③ 实参必须是</a:t>
            </a:r>
            <a:r>
              <a:rPr kumimoji="1" lang="zh-CN" altLang="en-US" sz="260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地址</a:t>
            </a:r>
            <a:r>
              <a:rPr kumimoji="1" lang="zh-CN" altLang="en-US" sz="2600">
                <a:latin typeface="楷体_GB2312" pitchFamily="49" charset="-122"/>
                <a:ea typeface="楷体_GB2312" pitchFamily="49" charset="-122"/>
              </a:rPr>
              <a:t>常量或变量</a:t>
            </a:r>
          </a:p>
          <a:p>
            <a:pPr>
              <a:spcBef>
                <a:spcPct val="15000"/>
              </a:spcBef>
            </a:pPr>
            <a:r>
              <a:rPr kumimoji="1" lang="zh-CN" altLang="en-US">
                <a:solidFill>
                  <a:srgbClr val="008000"/>
                </a:solidFill>
                <a:latin typeface="楷体_GB2312" pitchFamily="49" charset="-122"/>
                <a:ea typeface="楷体_GB2312" pitchFamily="49" charset="-122"/>
              </a:rPr>
              <a:t>形参类型</a:t>
            </a:r>
          </a:p>
          <a:p>
            <a:pPr lvl="1"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kumimoji="1" lang="zh-CN" altLang="en-US" sz="2600">
                <a:latin typeface="楷体_GB2312" pitchFamily="49" charset="-122"/>
                <a:ea typeface="楷体_GB2312" pitchFamily="49" charset="-122"/>
              </a:rPr>
              <a:t>数组</a:t>
            </a:r>
            <a:r>
              <a:rPr kumimoji="1" lang="en-US" altLang="zh-CN" sz="2600">
                <a:latin typeface="楷体_GB2312" pitchFamily="49" charset="-122"/>
                <a:ea typeface="楷体_GB2312" pitchFamily="49" charset="-122"/>
              </a:rPr>
              <a:t>(</a:t>
            </a:r>
            <a:r>
              <a:rPr kumimoji="1" lang="zh-CN" altLang="en-US" sz="26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或指针变量</a:t>
            </a:r>
            <a:r>
              <a:rPr kumimoji="1" lang="en-US" altLang="zh-CN" sz="2600">
                <a:latin typeface="楷体_GB2312" pitchFamily="49" charset="-122"/>
                <a:ea typeface="楷体_GB2312" pitchFamily="49" charset="-122"/>
              </a:rPr>
              <a:t>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32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32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32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332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332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32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3328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3328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3328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280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476250"/>
            <a:ext cx="8229600" cy="654050"/>
          </a:xfrm>
        </p:spPr>
        <p:txBody>
          <a:bodyPr/>
          <a:lstStyle/>
          <a:p>
            <a:r>
              <a:rPr lang="zh-CN" altLang="en-US" sz="3600" b="0" smtClean="0"/>
              <a:t>问题的提出</a:t>
            </a:r>
          </a:p>
        </p:txBody>
      </p:sp>
      <p:sp>
        <p:nvSpPr>
          <p:cNvPr id="2826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68313" y="1628775"/>
            <a:ext cx="7634287" cy="2055813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0" indent="0"/>
            <a:r>
              <a:rPr lang="zh-CN" altLang="en-US" sz="2400" dirty="0" smtClean="0">
                <a:ea typeface="楷体_GB2312" pitchFamily="49" charset="-122"/>
              </a:rPr>
              <a:t>一个人</a:t>
            </a:r>
            <a:r>
              <a:rPr lang="en-US" altLang="zh-CN" sz="2400" dirty="0" smtClean="0">
                <a:ea typeface="宋体" panose="02010600030101010101" pitchFamily="2" charset="-122"/>
              </a:rPr>
              <a:t>n</a:t>
            </a:r>
            <a:r>
              <a:rPr lang="zh-CN" altLang="en-US" sz="2400" dirty="0" smtClean="0">
                <a:ea typeface="楷体_GB2312" pitchFamily="49" charset="-122"/>
              </a:rPr>
              <a:t>门课的成绩怎样存储和处理？</a:t>
            </a:r>
          </a:p>
          <a:p>
            <a:pPr marL="0" indent="0"/>
            <a:r>
              <a:rPr lang="zh-CN" altLang="en-US" sz="2400" dirty="0" smtClean="0">
                <a:ea typeface="楷体_GB2312" pitchFamily="49" charset="-122"/>
              </a:rPr>
              <a:t>一个班</a:t>
            </a:r>
            <a:r>
              <a:rPr lang="en-US" altLang="zh-CN" sz="2400" dirty="0" smtClean="0">
                <a:ea typeface="宋体" panose="02010600030101010101" pitchFamily="2" charset="-122"/>
              </a:rPr>
              <a:t>n</a:t>
            </a:r>
            <a:r>
              <a:rPr lang="zh-CN" altLang="en-US" sz="2400" dirty="0" smtClean="0">
                <a:ea typeface="楷体_GB2312" pitchFamily="49" charset="-122"/>
              </a:rPr>
              <a:t>门课的成绩怎样存储和处理？</a:t>
            </a:r>
          </a:p>
          <a:p>
            <a:pPr marL="0" indent="0"/>
            <a:r>
              <a:rPr lang="zh-CN" altLang="en-US" sz="2400" dirty="0" smtClean="0">
                <a:ea typeface="楷体_GB2312" pitchFamily="49" charset="-122"/>
              </a:rPr>
              <a:t>如何从键盘输入</a:t>
            </a:r>
            <a:r>
              <a:rPr lang="en-US" altLang="zh-CN" sz="2400" dirty="0" smtClean="0">
                <a:ea typeface="宋体" panose="02010600030101010101" pitchFamily="2" charset="-122"/>
              </a:rPr>
              <a:t>100</a:t>
            </a:r>
            <a:r>
              <a:rPr lang="zh-CN" altLang="en-US" sz="2400" dirty="0" smtClean="0">
                <a:ea typeface="楷体_GB2312" pitchFamily="49" charset="-122"/>
              </a:rPr>
              <a:t>个数然后按</a:t>
            </a:r>
            <a:r>
              <a:rPr lang="zh-CN" altLang="en-US" sz="2400" dirty="0" smtClean="0">
                <a:solidFill>
                  <a:srgbClr val="FF0000"/>
                </a:solidFill>
                <a:ea typeface="楷体_GB2312" pitchFamily="49" charset="-122"/>
              </a:rPr>
              <a:t>相反顺序</a:t>
            </a:r>
            <a:r>
              <a:rPr lang="zh-CN" altLang="en-US" sz="2400" dirty="0" smtClean="0">
                <a:ea typeface="楷体_GB2312" pitchFamily="49" charset="-122"/>
              </a:rPr>
              <a:t>输出？</a:t>
            </a:r>
          </a:p>
          <a:p>
            <a:pPr marL="0" indent="0"/>
            <a:r>
              <a:rPr lang="zh-CN" altLang="en-US" sz="2400" dirty="0" smtClean="0">
                <a:ea typeface="楷体_GB2312" pitchFamily="49" charset="-122"/>
              </a:rPr>
              <a:t>输入</a:t>
            </a:r>
            <a:r>
              <a:rPr lang="en-US" altLang="zh-CN" sz="2400" dirty="0" smtClean="0">
                <a:ea typeface="宋体" panose="02010600030101010101" pitchFamily="2" charset="-122"/>
              </a:rPr>
              <a:t>10</a:t>
            </a:r>
            <a:r>
              <a:rPr lang="zh-CN" altLang="en-US" sz="2400" dirty="0" smtClean="0">
                <a:ea typeface="楷体_GB2312" pitchFamily="49" charset="-122"/>
              </a:rPr>
              <a:t>个数，将</a:t>
            </a:r>
            <a:r>
              <a:rPr lang="zh-CN" altLang="en-US" sz="2400" dirty="0" smtClean="0">
                <a:solidFill>
                  <a:srgbClr val="FF0000"/>
                </a:solidFill>
                <a:ea typeface="楷体_GB2312" pitchFamily="49" charset="-122"/>
              </a:rPr>
              <a:t>高于平均值</a:t>
            </a:r>
            <a:r>
              <a:rPr lang="zh-CN" altLang="en-US" sz="2400" dirty="0" smtClean="0">
                <a:ea typeface="楷体_GB2312" pitchFamily="49" charset="-122"/>
              </a:rPr>
              <a:t>的数输出？</a:t>
            </a:r>
          </a:p>
          <a:p>
            <a:pPr marL="0" indent="0"/>
            <a:r>
              <a:rPr lang="en-US" altLang="zh-CN" dirty="0" smtClean="0">
                <a:ea typeface="宋体" panose="02010600030101010101" pitchFamily="2" charset="-122"/>
              </a:rPr>
              <a:t>......</a:t>
            </a:r>
          </a:p>
        </p:txBody>
      </p:sp>
      <p:sp>
        <p:nvSpPr>
          <p:cNvPr id="282628" name="Text Box 4"/>
          <p:cNvSpPr txBox="1">
            <a:spLocks noChangeArrowheads="1"/>
          </p:cNvSpPr>
          <p:nvPr/>
        </p:nvSpPr>
        <p:spPr bwMode="auto">
          <a:xfrm>
            <a:off x="179388" y="1125538"/>
            <a:ext cx="16144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333399">
                        <a:gamma/>
                        <a:shade val="46275"/>
                        <a:invGamma/>
                      </a:srgbClr>
                    </a:gs>
                    <a:gs pos="100000">
                      <a:srgbClr val="333399"/>
                    </a:gs>
                  </a:gsLst>
                  <a:path path="shape">
                    <a:fillToRect l="50000" t="50000" r="50000" b="5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w="38100" cmpd="dbl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kumimoji="1" lang="zh-CN" altLang="en-US" sz="2800" b="1">
                <a:solidFill>
                  <a:srgbClr val="FF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问题：</a:t>
            </a:r>
            <a:r>
              <a:rPr kumimoji="1" lang="zh-CN" altLang="en-US" sz="2800" b="1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</p:txBody>
      </p:sp>
      <p:sp>
        <p:nvSpPr>
          <p:cNvPr id="282629" name="Rectangle 5"/>
          <p:cNvSpPr>
            <a:spLocks noChangeArrowheads="1"/>
          </p:cNvSpPr>
          <p:nvPr/>
        </p:nvSpPr>
        <p:spPr bwMode="auto">
          <a:xfrm>
            <a:off x="250825" y="4005263"/>
            <a:ext cx="8520113" cy="240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95250"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1428750" indent="-285750"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847850" indent="-228600"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2266950" indent="-228600"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686050" indent="-228600"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4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314325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4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360045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4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405765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4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451485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4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r>
              <a:rPr lang="zh-CN" altLang="en-US" sz="2800" dirty="0" smtClean="0">
                <a:solidFill>
                  <a:srgbClr val="FF0000"/>
                </a:solidFill>
              </a:rPr>
              <a:t>这些数据的特点：</a:t>
            </a:r>
          </a:p>
          <a:p>
            <a:pPr>
              <a:defRPr/>
            </a:pPr>
            <a:r>
              <a:rPr lang="en-US" altLang="zh-CN" sz="28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1.</a:t>
            </a:r>
            <a:r>
              <a:rPr lang="zh-CN" altLang="en-US" sz="28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具有</a:t>
            </a:r>
            <a:r>
              <a:rPr lang="zh-CN" altLang="en-US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相同的数据类型</a:t>
            </a:r>
          </a:p>
          <a:p>
            <a:pPr>
              <a:defRPr/>
            </a:pPr>
            <a:r>
              <a:rPr lang="en-US" altLang="zh-CN" sz="28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2.</a:t>
            </a:r>
            <a:r>
              <a:rPr lang="zh-CN" altLang="en-US" sz="28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使用过程中需要保留原始数据</a:t>
            </a:r>
            <a:r>
              <a:rPr lang="zh-CN" altLang="en-US" sz="2800" dirty="0" smtClean="0"/>
              <a:t> </a:t>
            </a:r>
          </a:p>
          <a:p>
            <a:pPr>
              <a:defRPr/>
            </a:pPr>
            <a:r>
              <a:rPr lang="zh-CN" altLang="en-US" sz="2800" dirty="0" smtClean="0"/>
              <a:t>      为了方便的使用这些数据，</a:t>
            </a:r>
            <a:r>
              <a:rPr lang="en-US" altLang="en-US" sz="2800" dirty="0" smtClean="0"/>
              <a:t>C</a:t>
            </a:r>
            <a:r>
              <a:rPr lang="zh-CN" altLang="en-US" sz="2800" dirty="0" smtClean="0"/>
              <a:t>语言提供了一种</a:t>
            </a:r>
            <a:r>
              <a:rPr lang="zh-CN" altLang="en-US" sz="2800" dirty="0" smtClean="0">
                <a:solidFill>
                  <a:srgbClr val="0000FF"/>
                </a:solidFill>
              </a:rPr>
              <a:t>构造数据类型</a:t>
            </a:r>
            <a:r>
              <a:rPr lang="zh-CN" altLang="en-US" sz="2800" dirty="0" smtClean="0"/>
              <a:t>：数组</a:t>
            </a:r>
            <a:r>
              <a:rPr lang="zh-CN" altLang="en-US" sz="2800" dirty="0" smtClean="0"/>
              <a:t>。</a:t>
            </a:r>
            <a:r>
              <a:rPr lang="en-US" altLang="zh-CN" sz="2800" dirty="0" smtClean="0">
                <a:solidFill>
                  <a:srgbClr val="FF0000"/>
                </a:solidFill>
              </a:rPr>
              <a:t>——</a:t>
            </a:r>
            <a:r>
              <a:rPr lang="zh-CN" altLang="en-US" sz="2800" dirty="0" smtClean="0">
                <a:solidFill>
                  <a:srgbClr val="FF0000"/>
                </a:solidFill>
              </a:rPr>
              <a:t>一定要理解并用好数组！</a:t>
            </a:r>
            <a:endParaRPr lang="zh-CN" altLang="en-US" sz="28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82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82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282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282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282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826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826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826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826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2627" grpId="0" build="p"/>
      <p:bldP spid="282629" grpId="0" build="p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0" smtClean="0"/>
              <a:t>数组作函数参数</a:t>
            </a:r>
          </a:p>
        </p:txBody>
      </p:sp>
      <p:sp>
        <p:nvSpPr>
          <p:cNvPr id="333827" name="Rectangle 3"/>
          <p:cNvSpPr>
            <a:spLocks noChangeArrowheads="1"/>
          </p:cNvSpPr>
          <p:nvPr/>
        </p:nvSpPr>
        <p:spPr bwMode="auto">
          <a:xfrm>
            <a:off x="323850" y="1196975"/>
            <a:ext cx="8208963" cy="1008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63538" indent="-363538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1085850" indent="-4572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722438" indent="-4572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2359025" indent="-4572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995613" indent="-4572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3452813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3910013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4367213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4824413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05000"/>
              </a:lnSpc>
              <a:spcBef>
                <a:spcPct val="0"/>
              </a:spcBef>
            </a:pP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、一维数组元素作函数参数</a:t>
            </a:r>
          </a:p>
          <a:p>
            <a:pPr>
              <a:lnSpc>
                <a:spcPct val="105000"/>
              </a:lnSpc>
              <a:spcBef>
                <a:spcPct val="0"/>
              </a:spcBef>
            </a:pP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【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】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求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5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个整数中的最小数</a:t>
            </a:r>
          </a:p>
        </p:txBody>
      </p:sp>
      <p:sp>
        <p:nvSpPr>
          <p:cNvPr id="333828" name="Rectangle 4"/>
          <p:cNvSpPr>
            <a:spLocks noChangeArrowheads="1"/>
          </p:cNvSpPr>
          <p:nvPr/>
        </p:nvSpPr>
        <p:spPr bwMode="auto">
          <a:xfrm>
            <a:off x="612775" y="1700213"/>
            <a:ext cx="4679950" cy="4752975"/>
          </a:xfrm>
          <a:prstGeom prst="rect">
            <a:avLst/>
          </a:prstGeom>
          <a:solidFill>
            <a:schemeClr val="tx1"/>
          </a:solidFill>
          <a:ln w="2857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8572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27635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9545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11455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7175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302895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8615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94335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10000"/>
              </a:spcBef>
            </a:pP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#include &lt;stdio.h&gt;</a:t>
            </a:r>
          </a:p>
          <a:p>
            <a:pPr>
              <a:lnSpc>
                <a:spcPct val="90000"/>
              </a:lnSpc>
              <a:spcBef>
                <a:spcPct val="10000"/>
              </a:spcBef>
            </a:pP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#define N 5</a:t>
            </a:r>
          </a:p>
          <a:p>
            <a:pPr>
              <a:lnSpc>
                <a:spcPct val="90000"/>
              </a:lnSpc>
              <a:spcBef>
                <a:spcPct val="10000"/>
              </a:spcBef>
            </a:pPr>
            <a:endParaRPr lang="en-US" altLang="zh-CN" sz="240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90000"/>
              </a:lnSpc>
              <a:spcBef>
                <a:spcPct val="10000"/>
              </a:spcBef>
            </a:pP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int main( )</a:t>
            </a:r>
          </a:p>
          <a:p>
            <a:pPr>
              <a:lnSpc>
                <a:spcPct val="90000"/>
              </a:lnSpc>
              <a:spcBef>
                <a:spcPct val="10000"/>
              </a:spcBef>
            </a:pP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{  int a[N],i,m;</a:t>
            </a:r>
          </a:p>
          <a:p>
            <a:pPr>
              <a:lnSpc>
                <a:spcPct val="90000"/>
              </a:lnSpc>
              <a:spcBef>
                <a:spcPct val="10000"/>
              </a:spcBef>
            </a:pP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   for(i=0;i&lt;N;i++)</a:t>
            </a:r>
          </a:p>
          <a:p>
            <a:pPr>
              <a:lnSpc>
                <a:spcPct val="90000"/>
              </a:lnSpc>
              <a:spcBef>
                <a:spcPct val="10000"/>
              </a:spcBef>
            </a:pP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      scanf("%d",&amp;a[i]);</a:t>
            </a:r>
          </a:p>
          <a:p>
            <a:pPr>
              <a:lnSpc>
                <a:spcPct val="90000"/>
              </a:lnSpc>
              <a:spcBef>
                <a:spcPct val="10000"/>
              </a:spcBef>
            </a:pP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   m=a[0];</a:t>
            </a:r>
          </a:p>
          <a:p>
            <a:pPr>
              <a:lnSpc>
                <a:spcPct val="90000"/>
              </a:lnSpc>
              <a:spcBef>
                <a:spcPct val="10000"/>
              </a:spcBef>
            </a:pP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   for(i=1;i&lt;N;i++)</a:t>
            </a:r>
          </a:p>
          <a:p>
            <a:pPr>
              <a:lnSpc>
                <a:spcPct val="90000"/>
              </a:lnSpc>
              <a:spcBef>
                <a:spcPct val="10000"/>
              </a:spcBef>
            </a:pP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      m=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min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(m,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a[i]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);</a:t>
            </a:r>
          </a:p>
          <a:p>
            <a:pPr>
              <a:lnSpc>
                <a:spcPct val="90000"/>
              </a:lnSpc>
              <a:spcBef>
                <a:spcPct val="10000"/>
              </a:spcBef>
            </a:pP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   printf("min=%d\n",m);</a:t>
            </a:r>
          </a:p>
          <a:p>
            <a:pPr>
              <a:lnSpc>
                <a:spcPct val="90000"/>
              </a:lnSpc>
              <a:spcBef>
                <a:spcPct val="10000"/>
              </a:spcBef>
            </a:pP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   return 0;</a:t>
            </a:r>
          </a:p>
          <a:p>
            <a:pPr>
              <a:lnSpc>
                <a:spcPct val="90000"/>
              </a:lnSpc>
              <a:spcBef>
                <a:spcPct val="10000"/>
              </a:spcBef>
            </a:pP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} </a:t>
            </a:r>
          </a:p>
        </p:txBody>
      </p:sp>
      <p:sp>
        <p:nvSpPr>
          <p:cNvPr id="333829" name="Rectangle 5"/>
          <p:cNvSpPr>
            <a:spLocks noChangeArrowheads="1"/>
          </p:cNvSpPr>
          <p:nvPr/>
        </p:nvSpPr>
        <p:spPr bwMode="auto">
          <a:xfrm>
            <a:off x="5148263" y="1557338"/>
            <a:ext cx="3673475" cy="2232025"/>
          </a:xfrm>
          <a:prstGeom prst="rect">
            <a:avLst/>
          </a:prstGeom>
          <a:solidFill>
            <a:srgbClr val="FFFF00"/>
          </a:solidFill>
          <a:ln w="2857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8572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27635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9545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11455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7175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302895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8615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94335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05000"/>
              </a:lnSpc>
              <a:spcBef>
                <a:spcPct val="10000"/>
              </a:spcBef>
            </a:pP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int </a:t>
            </a:r>
            <a:r>
              <a:rPr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min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(int x,int y)</a:t>
            </a:r>
          </a:p>
          <a:p>
            <a:pPr>
              <a:lnSpc>
                <a:spcPct val="105000"/>
              </a:lnSpc>
              <a:spcBef>
                <a:spcPct val="10000"/>
              </a:spcBef>
            </a:pP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{</a:t>
            </a:r>
          </a:p>
          <a:p>
            <a:pPr>
              <a:lnSpc>
                <a:spcPct val="105000"/>
              </a:lnSpc>
              <a:spcBef>
                <a:spcPct val="10000"/>
              </a:spcBef>
            </a:pP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   return (x&lt;y?x:y);</a:t>
            </a:r>
          </a:p>
          <a:p>
            <a:pPr>
              <a:lnSpc>
                <a:spcPct val="105000"/>
              </a:lnSpc>
              <a:spcBef>
                <a:spcPct val="10000"/>
              </a:spcBef>
            </a:pP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}</a:t>
            </a:r>
          </a:p>
        </p:txBody>
      </p:sp>
      <p:sp>
        <p:nvSpPr>
          <p:cNvPr id="333830" name="Rectangle 6"/>
          <p:cNvSpPr>
            <a:spLocks noChangeArrowheads="1"/>
          </p:cNvSpPr>
          <p:nvPr/>
        </p:nvSpPr>
        <p:spPr bwMode="auto">
          <a:xfrm>
            <a:off x="5651500" y="4581525"/>
            <a:ext cx="3240088" cy="1368425"/>
          </a:xfrm>
          <a:prstGeom prst="rect">
            <a:avLst/>
          </a:prstGeom>
          <a:solidFill>
            <a:schemeClr val="accent1"/>
          </a:solidFill>
          <a:ln w="2857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63538" indent="-363538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8572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27635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9545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11455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7175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302895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8615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94335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05000"/>
              </a:lnSpc>
              <a:spcBef>
                <a:spcPct val="10000"/>
              </a:spcBef>
            </a:pPr>
            <a:r>
              <a:rPr lang="zh-CN" altLang="en-US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形参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为简单变量</a:t>
            </a:r>
          </a:p>
          <a:p>
            <a:pPr>
              <a:lnSpc>
                <a:spcPct val="105000"/>
              </a:lnSpc>
              <a:spcBef>
                <a:spcPct val="10000"/>
              </a:spcBef>
            </a:pPr>
            <a:r>
              <a:rPr lang="zh-CN" altLang="en-US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实参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为数组元素</a:t>
            </a:r>
          </a:p>
          <a:p>
            <a:pPr>
              <a:lnSpc>
                <a:spcPct val="105000"/>
              </a:lnSpc>
              <a:spcBef>
                <a:spcPct val="10000"/>
              </a:spcBef>
            </a:pPr>
            <a:r>
              <a:rPr lang="zh-CN" altLang="en-US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值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传递方式</a:t>
            </a:r>
          </a:p>
        </p:txBody>
      </p:sp>
      <p:sp>
        <p:nvSpPr>
          <p:cNvPr id="333831" name="Rectangle 7"/>
          <p:cNvSpPr>
            <a:spLocks noChangeArrowheads="1"/>
          </p:cNvSpPr>
          <p:nvPr/>
        </p:nvSpPr>
        <p:spPr bwMode="auto">
          <a:xfrm>
            <a:off x="1258888" y="5013325"/>
            <a:ext cx="2952750" cy="431800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33832" name="AutoShape 8"/>
          <p:cNvSpPr>
            <a:spLocks noChangeArrowheads="1"/>
          </p:cNvSpPr>
          <p:nvPr/>
        </p:nvSpPr>
        <p:spPr bwMode="auto">
          <a:xfrm>
            <a:off x="1547813" y="2492375"/>
            <a:ext cx="3529012" cy="576263"/>
          </a:xfrm>
          <a:prstGeom prst="leftArrow">
            <a:avLst>
              <a:gd name="adj1" fmla="val 49509"/>
              <a:gd name="adj2" fmla="val 22710"/>
            </a:avLst>
          </a:prstGeom>
          <a:solidFill>
            <a:srgbClr val="FF00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33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33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33828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33828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338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3338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33829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33829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6" dur="2000"/>
                                        <p:tgtEl>
                                          <p:spTgt spid="333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3338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3338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3338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3338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4" dur="500"/>
                                        <p:tgtEl>
                                          <p:spTgt spid="3338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3338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0" dur="500"/>
                                        <p:tgtEl>
                                          <p:spTgt spid="3338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3" dur="500"/>
                                        <p:tgtEl>
                                          <p:spTgt spid="3338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8" dur="500"/>
                                        <p:tgtEl>
                                          <p:spTgt spid="3338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1" dur="500"/>
                                        <p:tgtEl>
                                          <p:spTgt spid="3338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4" dur="500"/>
                                        <p:tgtEl>
                                          <p:spTgt spid="33382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7" dur="500"/>
                                        <p:tgtEl>
                                          <p:spTgt spid="3338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0" dur="500"/>
                                        <p:tgtEl>
                                          <p:spTgt spid="3338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3" dur="500"/>
                                        <p:tgtEl>
                                          <p:spTgt spid="33382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1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88" dur="1000"/>
                                        <p:tgtEl>
                                          <p:spTgt spid="333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3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333830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333830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6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8" dur="500"/>
                                        <p:tgtEl>
                                          <p:spTgt spid="3338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1" dur="500"/>
                                        <p:tgtEl>
                                          <p:spTgt spid="3338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4" dur="500"/>
                                        <p:tgtEl>
                                          <p:spTgt spid="3338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3827" grpId="0" build="p"/>
      <p:bldP spid="333828" grpId="0" build="allAtOnce" animBg="1"/>
      <p:bldP spid="333829" grpId="0" build="allAtOnce" animBg="1"/>
      <p:bldP spid="333830" grpId="0" build="allAtOnce" animBg="1"/>
      <p:bldP spid="333831" grpId="0" animBg="1"/>
      <p:bldP spid="33383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0" smtClean="0"/>
              <a:t>数组作函数参数</a:t>
            </a:r>
          </a:p>
        </p:txBody>
      </p:sp>
      <p:sp>
        <p:nvSpPr>
          <p:cNvPr id="334851" name="Rectangle 3"/>
          <p:cNvSpPr>
            <a:spLocks noChangeArrowheads="1"/>
          </p:cNvSpPr>
          <p:nvPr/>
        </p:nvSpPr>
        <p:spPr bwMode="auto">
          <a:xfrm>
            <a:off x="323850" y="1196975"/>
            <a:ext cx="8208963" cy="489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63538" indent="-363538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1085850" indent="-4572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722438" indent="-4572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2359025" indent="-4572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995613" indent="-4572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3452813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3910013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4367213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4824413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05000"/>
              </a:lnSpc>
              <a:spcBef>
                <a:spcPct val="0"/>
              </a:spcBef>
            </a:pP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、一维数组名作函数</a:t>
            </a:r>
            <a:r>
              <a:rPr lang="zh-CN" altLang="en-US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参数</a:t>
            </a:r>
            <a:r>
              <a:rPr lang="en-US" altLang="zh-CN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——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重点</a:t>
            </a:r>
            <a:endParaRPr lang="zh-CN" altLang="en-US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05000"/>
              </a:lnSpc>
              <a:spcBef>
                <a:spcPct val="0"/>
              </a:spcBef>
            </a:pPr>
            <a:endParaRPr lang="zh-CN" altLang="en-US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05000"/>
              </a:lnSpc>
              <a:spcBef>
                <a:spcPct val="0"/>
              </a:spcBef>
            </a:pPr>
            <a:endParaRPr lang="zh-CN" altLang="en-US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05000"/>
              </a:lnSpc>
              <a:spcBef>
                <a:spcPct val="0"/>
              </a:spcBef>
            </a:pPr>
            <a:endParaRPr lang="zh-CN" altLang="en-US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05000"/>
              </a:lnSpc>
              <a:spcBef>
                <a:spcPct val="0"/>
              </a:spcBef>
            </a:pPr>
            <a:endParaRPr lang="zh-CN" altLang="en-US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05000"/>
              </a:lnSpc>
              <a:spcBef>
                <a:spcPct val="0"/>
              </a:spcBef>
            </a:pPr>
            <a:endParaRPr lang="zh-CN" altLang="en-US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05000"/>
              </a:lnSpc>
              <a:spcBef>
                <a:spcPct val="0"/>
              </a:spcBef>
            </a:pPr>
            <a:endParaRPr lang="zh-CN" altLang="en-US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05000"/>
              </a:lnSpc>
              <a:spcBef>
                <a:spcPct val="0"/>
              </a:spcBef>
            </a:pPr>
            <a:endParaRPr lang="zh-CN" altLang="en-US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05000"/>
              </a:lnSpc>
              <a:spcBef>
                <a:spcPct val="0"/>
              </a:spcBef>
            </a:pP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【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】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用逐个比较法对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10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个整数排序，用函数实现</a:t>
            </a:r>
          </a:p>
        </p:txBody>
      </p:sp>
      <p:sp>
        <p:nvSpPr>
          <p:cNvPr id="334852" name="Rectangle 4"/>
          <p:cNvSpPr>
            <a:spLocks noChangeArrowheads="1"/>
          </p:cNvSpPr>
          <p:nvPr/>
        </p:nvSpPr>
        <p:spPr bwMode="auto">
          <a:xfrm>
            <a:off x="468313" y="2060575"/>
            <a:ext cx="8281987" cy="2663825"/>
          </a:xfrm>
          <a:prstGeom prst="rect">
            <a:avLst/>
          </a:prstGeom>
          <a:solidFill>
            <a:srgbClr val="FFFF99"/>
          </a:solidFill>
          <a:ln w="2857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63538" indent="-363538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8572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27635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9545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11455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7175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302895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8615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94335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05000"/>
              </a:lnSpc>
              <a:spcBef>
                <a:spcPct val="10000"/>
              </a:spcBef>
            </a:pP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数组名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表示数组在内存中的起始地址</a:t>
            </a:r>
          </a:p>
          <a:p>
            <a:pPr>
              <a:lnSpc>
                <a:spcPct val="105000"/>
              </a:lnSpc>
              <a:spcBef>
                <a:spcPct val="10000"/>
              </a:spcBef>
            </a:pP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实参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为数组名</a:t>
            </a:r>
          </a:p>
          <a:p>
            <a:pPr>
              <a:lnSpc>
                <a:spcPct val="105000"/>
              </a:lnSpc>
              <a:spcBef>
                <a:spcPct val="10000"/>
              </a:spcBef>
            </a:pP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形参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应定义为数组形式，形参数组的长度可以省略，但是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[]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不能省略，否则就不是数组形式</a:t>
            </a:r>
          </a:p>
          <a:p>
            <a:pPr>
              <a:lnSpc>
                <a:spcPct val="105000"/>
              </a:lnSpc>
              <a:spcBef>
                <a:spcPct val="10000"/>
              </a:spcBef>
            </a:pP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地址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传递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34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34852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34852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348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3348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3348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7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3348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3348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4851" grpId="0" build="p"/>
      <p:bldP spid="334852" grpId="0" build="allAtOnce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0" smtClean="0"/>
              <a:t>交换法排序（逐个比较法）</a:t>
            </a:r>
          </a:p>
        </p:txBody>
      </p:sp>
      <p:sp>
        <p:nvSpPr>
          <p:cNvPr id="342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412875"/>
            <a:ext cx="8088312" cy="4824413"/>
          </a:xfrm>
          <a:ln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r>
              <a:rPr lang="zh-CN" altLang="en-US" smtClean="0">
                <a:ea typeface="楷体_GB2312" pitchFamily="49" charset="-122"/>
              </a:rPr>
              <a:t>思路：</a:t>
            </a:r>
          </a:p>
          <a:p>
            <a:r>
              <a:rPr lang="zh-CN" altLang="en-US" sz="2400" smtClean="0">
                <a:solidFill>
                  <a:srgbClr val="FF0066"/>
                </a:solidFill>
                <a:ea typeface="楷体_GB2312" pitchFamily="49" charset="-122"/>
              </a:rPr>
              <a:t>将每个元素依次和后面的元素进行比较，较小数置前。</a:t>
            </a:r>
          </a:p>
          <a:p>
            <a:r>
              <a:rPr lang="zh-CN" altLang="en-US" sz="2400" smtClean="0">
                <a:solidFill>
                  <a:srgbClr val="FF0066"/>
                </a:solidFill>
                <a:ea typeface="楷体_GB2312" pitchFamily="49" charset="-122"/>
              </a:rPr>
              <a:t>第一趟</a:t>
            </a:r>
            <a:r>
              <a:rPr lang="zh-CN" altLang="en-US" sz="2400" smtClean="0">
                <a:ea typeface="楷体_GB2312" pitchFamily="49" charset="-122"/>
              </a:rPr>
              <a:t>：将</a:t>
            </a:r>
            <a:r>
              <a:rPr lang="zh-CN" altLang="en-US" sz="2400" smtClean="0">
                <a:solidFill>
                  <a:srgbClr val="0000FF"/>
                </a:solidFill>
                <a:ea typeface="楷体_GB2312" pitchFamily="49" charset="-122"/>
              </a:rPr>
              <a:t>第一个数</a:t>
            </a:r>
            <a:r>
              <a:rPr lang="zh-CN" altLang="en-US" sz="2400" smtClean="0">
                <a:ea typeface="楷体_GB2312" pitchFamily="49" charset="-122"/>
              </a:rPr>
              <a:t>依次和后面的数进行比较，若后面的某数小于</a:t>
            </a:r>
            <a:r>
              <a:rPr lang="zh-CN" altLang="en-US" sz="2400" smtClean="0">
                <a:solidFill>
                  <a:srgbClr val="0000FF"/>
                </a:solidFill>
                <a:ea typeface="楷体_GB2312" pitchFamily="49" charset="-122"/>
              </a:rPr>
              <a:t>第一个数</a:t>
            </a:r>
            <a:r>
              <a:rPr lang="zh-CN" altLang="en-US" sz="2400" smtClean="0">
                <a:ea typeface="楷体_GB2312" pitchFamily="49" charset="-122"/>
              </a:rPr>
              <a:t>，则两个数交换，比较结束后，</a:t>
            </a:r>
            <a:r>
              <a:rPr lang="zh-CN" altLang="en-US" sz="2400" smtClean="0">
                <a:solidFill>
                  <a:srgbClr val="0000FF"/>
                </a:solidFill>
                <a:ea typeface="楷体_GB2312" pitchFamily="49" charset="-122"/>
              </a:rPr>
              <a:t>第一个数</a:t>
            </a:r>
            <a:r>
              <a:rPr lang="zh-CN" altLang="en-US" sz="2400" smtClean="0">
                <a:ea typeface="楷体_GB2312" pitchFamily="49" charset="-122"/>
              </a:rPr>
              <a:t>则是</a:t>
            </a:r>
            <a:r>
              <a:rPr lang="zh-CN" altLang="en-US" sz="2400" smtClean="0">
                <a:solidFill>
                  <a:srgbClr val="FF0000"/>
                </a:solidFill>
                <a:ea typeface="楷体_GB2312" pitchFamily="49" charset="-122"/>
              </a:rPr>
              <a:t>最小</a:t>
            </a:r>
            <a:r>
              <a:rPr lang="zh-CN" altLang="en-US" sz="2400" smtClean="0">
                <a:ea typeface="楷体_GB2312" pitchFamily="49" charset="-122"/>
              </a:rPr>
              <a:t>的数</a:t>
            </a:r>
          </a:p>
          <a:p>
            <a:r>
              <a:rPr lang="zh-CN" altLang="en-US" sz="2400" smtClean="0">
                <a:solidFill>
                  <a:srgbClr val="FF0066"/>
                </a:solidFill>
                <a:ea typeface="楷体_GB2312" pitchFamily="49" charset="-122"/>
              </a:rPr>
              <a:t>第二趟</a:t>
            </a:r>
            <a:r>
              <a:rPr lang="zh-CN" altLang="en-US" sz="2400" smtClean="0">
                <a:ea typeface="楷体_GB2312" pitchFamily="49" charset="-122"/>
              </a:rPr>
              <a:t>：将</a:t>
            </a:r>
            <a:r>
              <a:rPr lang="zh-CN" altLang="en-US" sz="2400" smtClean="0">
                <a:solidFill>
                  <a:srgbClr val="0000FF"/>
                </a:solidFill>
                <a:ea typeface="楷体_GB2312" pitchFamily="49" charset="-122"/>
              </a:rPr>
              <a:t>第二个数</a:t>
            </a:r>
            <a:r>
              <a:rPr lang="zh-CN" altLang="en-US" sz="2400" smtClean="0">
                <a:ea typeface="楷体_GB2312" pitchFamily="49" charset="-122"/>
              </a:rPr>
              <a:t>依次和后面的数进行比较，若后面的某数小于</a:t>
            </a:r>
            <a:r>
              <a:rPr lang="zh-CN" altLang="en-US" sz="2400" smtClean="0">
                <a:solidFill>
                  <a:srgbClr val="0000FF"/>
                </a:solidFill>
                <a:ea typeface="楷体_GB2312" pitchFamily="49" charset="-122"/>
              </a:rPr>
              <a:t>第二个数</a:t>
            </a:r>
            <a:r>
              <a:rPr lang="zh-CN" altLang="en-US" sz="2400" smtClean="0">
                <a:ea typeface="楷体_GB2312" pitchFamily="49" charset="-122"/>
              </a:rPr>
              <a:t>，则两个数交换，比较结束后，</a:t>
            </a:r>
            <a:r>
              <a:rPr lang="zh-CN" altLang="en-US" sz="2400" smtClean="0">
                <a:solidFill>
                  <a:srgbClr val="0000FF"/>
                </a:solidFill>
                <a:ea typeface="楷体_GB2312" pitchFamily="49" charset="-122"/>
              </a:rPr>
              <a:t>第二个数</a:t>
            </a:r>
            <a:r>
              <a:rPr lang="zh-CN" altLang="en-US" sz="2400" smtClean="0">
                <a:ea typeface="楷体_GB2312" pitchFamily="49" charset="-122"/>
              </a:rPr>
              <a:t>则是</a:t>
            </a:r>
            <a:r>
              <a:rPr lang="zh-CN" altLang="en-US" sz="2400" smtClean="0">
                <a:solidFill>
                  <a:srgbClr val="FF0000"/>
                </a:solidFill>
                <a:ea typeface="楷体_GB2312" pitchFamily="49" charset="-122"/>
              </a:rPr>
              <a:t>次小</a:t>
            </a:r>
            <a:r>
              <a:rPr lang="zh-CN" altLang="en-US" sz="2400" smtClean="0">
                <a:ea typeface="楷体_GB2312" pitchFamily="49" charset="-122"/>
              </a:rPr>
              <a:t>的数</a:t>
            </a:r>
          </a:p>
          <a:p>
            <a:r>
              <a:rPr lang="zh-CN" altLang="en-US" sz="2400" smtClean="0">
                <a:solidFill>
                  <a:srgbClr val="FF0066"/>
                </a:solidFill>
                <a:ea typeface="楷体_GB2312" pitchFamily="49" charset="-122"/>
              </a:rPr>
              <a:t>如此反复</a:t>
            </a:r>
            <a:r>
              <a:rPr lang="en-US" altLang="zh-CN" sz="2400" smtClean="0">
                <a:solidFill>
                  <a:srgbClr val="FF0066"/>
                </a:solidFill>
                <a:ea typeface="宋体" panose="02010600030101010101" pitchFamily="2" charset="-122"/>
              </a:rPr>
              <a:t>…</a:t>
            </a:r>
          </a:p>
          <a:p>
            <a:pPr>
              <a:lnSpc>
                <a:spcPct val="120000"/>
              </a:lnSpc>
            </a:pPr>
            <a:r>
              <a:rPr lang="en-US" altLang="zh-CN" sz="2400" smtClean="0">
                <a:ea typeface="宋体" panose="02010600030101010101" pitchFamily="2" charset="-122"/>
              </a:rPr>
              <a:t>n</a:t>
            </a:r>
            <a:r>
              <a:rPr lang="zh-CN" altLang="en-US" sz="2400" smtClean="0">
                <a:ea typeface="楷体_GB2312" pitchFamily="49" charset="-122"/>
              </a:rPr>
              <a:t>个数要比较</a:t>
            </a:r>
            <a:r>
              <a:rPr lang="en-US" altLang="zh-CN" sz="2400" smtClean="0">
                <a:ea typeface="宋体" panose="02010600030101010101" pitchFamily="2" charset="-122"/>
              </a:rPr>
              <a:t>n-1</a:t>
            </a:r>
            <a:r>
              <a:rPr lang="zh-CN" altLang="en-US" sz="2400" smtClean="0">
                <a:ea typeface="楷体_GB2312" pitchFamily="49" charset="-122"/>
              </a:rPr>
              <a:t>趟，第</a:t>
            </a:r>
            <a:r>
              <a:rPr lang="en-US" altLang="zh-CN" sz="2400" smtClean="0">
                <a:ea typeface="宋体" panose="02010600030101010101" pitchFamily="2" charset="-122"/>
              </a:rPr>
              <a:t>i</a:t>
            </a:r>
            <a:r>
              <a:rPr lang="zh-CN" altLang="en-US" sz="2400" smtClean="0">
                <a:ea typeface="楷体_GB2312" pitchFamily="49" charset="-122"/>
              </a:rPr>
              <a:t>趟要进行</a:t>
            </a:r>
            <a:r>
              <a:rPr lang="en-US" altLang="zh-CN" sz="2400" smtClean="0">
                <a:ea typeface="宋体" panose="02010600030101010101" pitchFamily="2" charset="-122"/>
              </a:rPr>
              <a:t>n-i</a:t>
            </a:r>
            <a:r>
              <a:rPr lang="zh-CN" altLang="en-US" sz="2400" smtClean="0">
                <a:ea typeface="楷体_GB2312" pitchFamily="49" charset="-122"/>
              </a:rPr>
              <a:t>次比较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42019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42019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42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42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42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42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42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342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2019" grpId="0" build="p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0" smtClean="0"/>
              <a:t>交换法排序（逐个比较法）</a:t>
            </a:r>
          </a:p>
        </p:txBody>
      </p:sp>
      <p:sp>
        <p:nvSpPr>
          <p:cNvPr id="343043" name="Rectangle 3"/>
          <p:cNvSpPr>
            <a:spLocks noChangeArrowheads="1"/>
          </p:cNvSpPr>
          <p:nvPr/>
        </p:nvSpPr>
        <p:spPr bwMode="auto">
          <a:xfrm>
            <a:off x="323850" y="260350"/>
            <a:ext cx="8569325" cy="6381750"/>
          </a:xfrm>
          <a:prstGeom prst="rect">
            <a:avLst/>
          </a:prstGeom>
          <a:solidFill>
            <a:schemeClr val="tx1"/>
          </a:solidFill>
          <a:ln w="2857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5000"/>
              </a:lnSpc>
            </a:pPr>
            <a:r>
              <a:rPr lang="en-US" altLang="zh-CN" sz="2400" b="1">
                <a:solidFill>
                  <a:schemeClr val="bg2"/>
                </a:solidFill>
                <a:latin typeface="Courier New" panose="02070309020205020404" pitchFamily="49" charset="0"/>
                <a:ea typeface="楷体_GB2312" pitchFamily="49" charset="-122"/>
              </a:rPr>
              <a:t>//chap6ex6.c</a:t>
            </a:r>
          </a:p>
          <a:p>
            <a:pPr eaLnBrk="1" hangingPunct="1">
              <a:lnSpc>
                <a:spcPct val="95000"/>
              </a:lnSpc>
            </a:pPr>
            <a:r>
              <a:rPr lang="en-US" altLang="zh-CN" sz="2400" b="1">
                <a:solidFill>
                  <a:schemeClr val="bg2"/>
                </a:solidFill>
                <a:latin typeface="Courier New" panose="02070309020205020404" pitchFamily="49" charset="0"/>
                <a:ea typeface="楷体_GB2312" pitchFamily="49" charset="-122"/>
              </a:rPr>
              <a:t>#include &lt;stdio.h&gt;</a:t>
            </a:r>
          </a:p>
          <a:p>
            <a:pPr eaLnBrk="1" hangingPunct="1">
              <a:lnSpc>
                <a:spcPct val="95000"/>
              </a:lnSpc>
            </a:pPr>
            <a:r>
              <a:rPr lang="en-US" altLang="zh-CN" sz="2400" b="1">
                <a:solidFill>
                  <a:schemeClr val="bg2"/>
                </a:solidFill>
                <a:latin typeface="Courier New" panose="02070309020205020404" pitchFamily="49" charset="0"/>
                <a:ea typeface="楷体_GB2312" pitchFamily="49" charset="-122"/>
              </a:rPr>
              <a:t>#define N 10</a:t>
            </a:r>
          </a:p>
          <a:p>
            <a:pPr eaLnBrk="1" hangingPunct="1">
              <a:lnSpc>
                <a:spcPct val="95000"/>
              </a:lnSpc>
            </a:pPr>
            <a:r>
              <a:rPr lang="en-US" altLang="zh-CN" sz="2400" b="1">
                <a:solidFill>
                  <a:schemeClr val="bg2"/>
                </a:solidFill>
                <a:latin typeface="Courier New" panose="02070309020205020404" pitchFamily="49" charset="0"/>
                <a:ea typeface="楷体_GB2312" pitchFamily="49" charset="-122"/>
              </a:rPr>
              <a:t>int main ()</a:t>
            </a:r>
          </a:p>
          <a:p>
            <a:pPr eaLnBrk="1" hangingPunct="1">
              <a:lnSpc>
                <a:spcPct val="95000"/>
              </a:lnSpc>
            </a:pPr>
            <a:r>
              <a:rPr lang="en-US" altLang="zh-CN" sz="2400" b="1">
                <a:solidFill>
                  <a:schemeClr val="bg2"/>
                </a:solidFill>
                <a:latin typeface="Courier New" panose="02070309020205020404" pitchFamily="49" charset="0"/>
                <a:ea typeface="楷体_GB2312" pitchFamily="49" charset="-122"/>
              </a:rPr>
              <a:t>{  int  i, j, t, a[N];	</a:t>
            </a:r>
          </a:p>
          <a:p>
            <a:pPr eaLnBrk="1" hangingPunct="1">
              <a:lnSpc>
                <a:spcPct val="95000"/>
              </a:lnSpc>
            </a:pPr>
            <a:r>
              <a:rPr lang="en-US" altLang="zh-CN" sz="2400" b="1">
                <a:solidFill>
                  <a:schemeClr val="bg2"/>
                </a:solidFill>
                <a:latin typeface="Courier New" panose="02070309020205020404" pitchFamily="49" charset="0"/>
                <a:ea typeface="楷体_GB2312" pitchFamily="49" charset="-122"/>
              </a:rPr>
              <a:t>   printf("</a:t>
            </a:r>
            <a:r>
              <a:rPr lang="zh-CN" altLang="en-US" sz="2400" b="1">
                <a:solidFill>
                  <a:schemeClr val="bg2"/>
                </a:solidFill>
                <a:latin typeface="Courier New" panose="02070309020205020404" pitchFamily="49" charset="0"/>
                <a:ea typeface="楷体_GB2312" pitchFamily="49" charset="-122"/>
              </a:rPr>
              <a:t>顺序输入</a:t>
            </a:r>
            <a:r>
              <a:rPr lang="en-US" altLang="zh-CN" sz="2400" b="1">
                <a:solidFill>
                  <a:schemeClr val="bg2"/>
                </a:solidFill>
                <a:latin typeface="Courier New" panose="02070309020205020404" pitchFamily="49" charset="0"/>
                <a:ea typeface="楷体_GB2312" pitchFamily="49" charset="-122"/>
              </a:rPr>
              <a:t>%d</a:t>
            </a:r>
            <a:r>
              <a:rPr lang="zh-CN" altLang="en-US" sz="2400" b="1">
                <a:solidFill>
                  <a:schemeClr val="bg2"/>
                </a:solidFill>
                <a:latin typeface="Courier New" panose="02070309020205020404" pitchFamily="49" charset="0"/>
                <a:ea typeface="楷体_GB2312" pitchFamily="49" charset="-122"/>
              </a:rPr>
              <a:t>个整数： </a:t>
            </a:r>
            <a:r>
              <a:rPr lang="en-US" altLang="zh-CN" sz="2400" b="1">
                <a:solidFill>
                  <a:schemeClr val="bg2"/>
                </a:solidFill>
                <a:latin typeface="Courier New" panose="02070309020205020404" pitchFamily="49" charset="0"/>
                <a:ea typeface="楷体_GB2312" pitchFamily="49" charset="-122"/>
              </a:rPr>
              <a:t>", N) ;</a:t>
            </a:r>
          </a:p>
          <a:p>
            <a:pPr eaLnBrk="1" hangingPunct="1">
              <a:lnSpc>
                <a:spcPct val="95000"/>
              </a:lnSpc>
            </a:pPr>
            <a:r>
              <a:rPr lang="en-US" altLang="zh-CN" sz="2400" b="1">
                <a:solidFill>
                  <a:schemeClr val="bg2"/>
                </a:solidFill>
                <a:latin typeface="Courier New" panose="02070309020205020404" pitchFamily="49" charset="0"/>
                <a:ea typeface="楷体_GB2312" pitchFamily="49" charset="-122"/>
              </a:rPr>
              <a:t>   for(i=0; i&lt;N; i++) scanf("%d", &amp;a[i]) ;</a:t>
            </a:r>
          </a:p>
          <a:p>
            <a:pPr eaLnBrk="1" hangingPunct="1">
              <a:lnSpc>
                <a:spcPct val="95000"/>
              </a:lnSpc>
            </a:pPr>
            <a:r>
              <a:rPr lang="en-US" altLang="zh-CN" sz="2400" b="1">
                <a:solidFill>
                  <a:schemeClr val="bg2"/>
                </a:solidFill>
                <a:latin typeface="Courier New" panose="02070309020205020404" pitchFamily="49" charset="0"/>
                <a:ea typeface="楷体_GB2312" pitchFamily="49" charset="-122"/>
              </a:rPr>
              <a:t>   printf("</a:t>
            </a:r>
            <a:r>
              <a:rPr lang="zh-CN" altLang="en-US" sz="2400" b="1">
                <a:solidFill>
                  <a:schemeClr val="bg2"/>
                </a:solidFill>
                <a:latin typeface="Courier New" panose="02070309020205020404" pitchFamily="49" charset="0"/>
                <a:ea typeface="楷体_GB2312" pitchFamily="49" charset="-122"/>
              </a:rPr>
              <a:t>原序列为：</a:t>
            </a:r>
            <a:r>
              <a:rPr lang="en-US" altLang="zh-CN" sz="2400" b="1">
                <a:solidFill>
                  <a:schemeClr val="bg2"/>
                </a:solidFill>
                <a:latin typeface="Courier New" panose="02070309020205020404" pitchFamily="49" charset="0"/>
                <a:ea typeface="楷体_GB2312" pitchFamily="49" charset="-122"/>
              </a:rPr>
              <a:t>\n");</a:t>
            </a:r>
          </a:p>
          <a:p>
            <a:pPr eaLnBrk="1" hangingPunct="1">
              <a:lnSpc>
                <a:spcPct val="95000"/>
              </a:lnSpc>
            </a:pPr>
            <a:r>
              <a:rPr lang="en-US" altLang="zh-CN" sz="2400" b="1">
                <a:solidFill>
                  <a:schemeClr val="bg2"/>
                </a:solidFill>
                <a:latin typeface="Courier New" panose="02070309020205020404" pitchFamily="49" charset="0"/>
                <a:ea typeface="楷体_GB2312" pitchFamily="49" charset="-122"/>
              </a:rPr>
              <a:t>   for(i=0; i&lt;N; i++) printf(" %d", a[i]) ;</a:t>
            </a:r>
          </a:p>
          <a:p>
            <a:pPr eaLnBrk="1" hangingPunct="1">
              <a:lnSpc>
                <a:spcPct val="95000"/>
              </a:lnSpc>
            </a:pPr>
            <a:r>
              <a:rPr lang="en-US" altLang="zh-CN" sz="2400" b="1">
                <a:solidFill>
                  <a:schemeClr val="bg2"/>
                </a:solidFill>
                <a:latin typeface="Courier New" panose="02070309020205020404" pitchFamily="49" charset="0"/>
                <a:ea typeface="楷体_GB2312" pitchFamily="49" charset="-122"/>
              </a:rPr>
              <a:t>   for(i=0; i&lt;N-1; i++)  /*</a:t>
            </a:r>
            <a:r>
              <a:rPr lang="zh-CN" altLang="en-US" sz="2400" b="1">
                <a:solidFill>
                  <a:schemeClr val="bg2"/>
                </a:solidFill>
                <a:latin typeface="Courier New" panose="02070309020205020404" pitchFamily="49" charset="0"/>
                <a:ea typeface="楷体_GB2312" pitchFamily="49" charset="-122"/>
              </a:rPr>
              <a:t>控制比较的趟数*</a:t>
            </a:r>
            <a:r>
              <a:rPr lang="en-US" altLang="zh-CN" sz="2400" b="1">
                <a:solidFill>
                  <a:schemeClr val="bg2"/>
                </a:solidFill>
                <a:latin typeface="Courier New" panose="02070309020205020404" pitchFamily="49" charset="0"/>
                <a:ea typeface="楷体_GB2312" pitchFamily="49" charset="-122"/>
              </a:rPr>
              <a:t>/</a:t>
            </a:r>
          </a:p>
          <a:p>
            <a:pPr eaLnBrk="1" hangingPunct="1">
              <a:lnSpc>
                <a:spcPct val="95000"/>
              </a:lnSpc>
            </a:pPr>
            <a:r>
              <a:rPr lang="en-US" altLang="zh-CN" sz="2400" b="1">
                <a:solidFill>
                  <a:schemeClr val="bg2"/>
                </a:solidFill>
                <a:latin typeface="Courier New" panose="02070309020205020404" pitchFamily="49" charset="0"/>
                <a:ea typeface="楷体_GB2312" pitchFamily="49" charset="-122"/>
              </a:rPr>
              <a:t>      for(j=i+1; j&lt;N; j++)/*</a:t>
            </a:r>
            <a:r>
              <a:rPr lang="zh-CN" altLang="en-US" sz="2400" b="1">
                <a:solidFill>
                  <a:schemeClr val="bg2"/>
                </a:solidFill>
                <a:latin typeface="Courier New" panose="02070309020205020404" pitchFamily="49" charset="0"/>
                <a:ea typeface="楷体_GB2312" pitchFamily="49" charset="-122"/>
              </a:rPr>
              <a:t>与后面的数依次比较*</a:t>
            </a:r>
            <a:r>
              <a:rPr lang="en-US" altLang="zh-CN" sz="2400" b="1">
                <a:solidFill>
                  <a:schemeClr val="bg2"/>
                </a:solidFill>
                <a:latin typeface="Courier New" panose="02070309020205020404" pitchFamily="49" charset="0"/>
                <a:ea typeface="楷体_GB2312" pitchFamily="49" charset="-122"/>
              </a:rPr>
              <a:t>/</a:t>
            </a:r>
          </a:p>
          <a:p>
            <a:pPr eaLnBrk="1" hangingPunct="1">
              <a:lnSpc>
                <a:spcPct val="95000"/>
              </a:lnSpc>
            </a:pPr>
            <a:r>
              <a:rPr lang="en-US" altLang="zh-CN" sz="2400" b="1">
                <a:solidFill>
                  <a:schemeClr val="bg2"/>
                </a:solidFill>
                <a:latin typeface="Courier New" panose="02070309020205020404" pitchFamily="49" charset="0"/>
                <a:ea typeface="楷体_GB2312" pitchFamily="49" charset="-122"/>
              </a:rPr>
              <a:t>         if(a[i]&gt;a[j])</a:t>
            </a:r>
          </a:p>
          <a:p>
            <a:pPr eaLnBrk="1" hangingPunct="1">
              <a:lnSpc>
                <a:spcPct val="95000"/>
              </a:lnSpc>
            </a:pPr>
            <a:r>
              <a:rPr lang="en-US" altLang="zh-CN" sz="2400" b="1">
                <a:solidFill>
                  <a:schemeClr val="bg2"/>
                </a:solidFill>
                <a:latin typeface="Courier New" panose="02070309020205020404" pitchFamily="49" charset="0"/>
                <a:ea typeface="楷体_GB2312" pitchFamily="49" charset="-122"/>
              </a:rPr>
              <a:t>         { t=a[i]; a[i]=a[j]; a[j]=t; }</a:t>
            </a:r>
          </a:p>
          <a:p>
            <a:pPr eaLnBrk="1" hangingPunct="1">
              <a:lnSpc>
                <a:spcPct val="95000"/>
              </a:lnSpc>
            </a:pPr>
            <a:r>
              <a:rPr lang="en-US" altLang="zh-CN" sz="2400" b="1">
                <a:solidFill>
                  <a:schemeClr val="bg2"/>
                </a:solidFill>
                <a:latin typeface="Courier New" panose="02070309020205020404" pitchFamily="49" charset="0"/>
                <a:ea typeface="楷体_GB2312" pitchFamily="49" charset="-122"/>
              </a:rPr>
              <a:t>   printf("\n</a:t>
            </a:r>
            <a:r>
              <a:rPr lang="zh-CN" altLang="en-US" sz="2400" b="1">
                <a:solidFill>
                  <a:schemeClr val="bg2"/>
                </a:solidFill>
                <a:latin typeface="Courier New" panose="02070309020205020404" pitchFamily="49" charset="0"/>
                <a:ea typeface="楷体_GB2312" pitchFamily="49" charset="-122"/>
              </a:rPr>
              <a:t>排序后的序列为：</a:t>
            </a:r>
            <a:r>
              <a:rPr lang="en-US" altLang="zh-CN" sz="2400" b="1">
                <a:solidFill>
                  <a:schemeClr val="bg2"/>
                </a:solidFill>
                <a:latin typeface="Courier New" panose="02070309020205020404" pitchFamily="49" charset="0"/>
                <a:ea typeface="楷体_GB2312" pitchFamily="49" charset="-122"/>
              </a:rPr>
              <a:t>\n");</a:t>
            </a:r>
          </a:p>
          <a:p>
            <a:pPr eaLnBrk="1" hangingPunct="1">
              <a:lnSpc>
                <a:spcPct val="95000"/>
              </a:lnSpc>
            </a:pPr>
            <a:r>
              <a:rPr lang="en-US" altLang="zh-CN" sz="2400" b="1">
                <a:solidFill>
                  <a:schemeClr val="bg2"/>
                </a:solidFill>
                <a:latin typeface="Courier New" panose="02070309020205020404" pitchFamily="49" charset="0"/>
                <a:ea typeface="楷体_GB2312" pitchFamily="49" charset="-122"/>
              </a:rPr>
              <a:t>   for(i=0; i&lt;N; i++) printf(" %d", a[i]);</a:t>
            </a:r>
          </a:p>
          <a:p>
            <a:pPr eaLnBrk="1" hangingPunct="1">
              <a:lnSpc>
                <a:spcPct val="95000"/>
              </a:lnSpc>
            </a:pPr>
            <a:r>
              <a:rPr lang="en-US" altLang="zh-CN" sz="2400" b="1">
                <a:solidFill>
                  <a:schemeClr val="bg2"/>
                </a:solidFill>
                <a:latin typeface="Courier New" panose="02070309020205020404" pitchFamily="49" charset="0"/>
                <a:ea typeface="楷体_GB2312" pitchFamily="49" charset="-122"/>
              </a:rPr>
              <a:t>   printf("\n"); </a:t>
            </a:r>
          </a:p>
          <a:p>
            <a:pPr eaLnBrk="1" hangingPunct="1">
              <a:lnSpc>
                <a:spcPct val="95000"/>
              </a:lnSpc>
            </a:pPr>
            <a:r>
              <a:rPr lang="en-US" altLang="zh-CN" sz="2400" b="1">
                <a:solidFill>
                  <a:schemeClr val="bg2"/>
                </a:solidFill>
                <a:latin typeface="Courier New" panose="02070309020205020404" pitchFamily="49" charset="0"/>
                <a:ea typeface="楷体_GB2312" pitchFamily="49" charset="-122"/>
              </a:rPr>
              <a:t>   return 0;</a:t>
            </a:r>
          </a:p>
          <a:p>
            <a:pPr eaLnBrk="1" hangingPunct="1">
              <a:lnSpc>
                <a:spcPct val="95000"/>
              </a:lnSpc>
            </a:pPr>
            <a:r>
              <a:rPr lang="en-US" altLang="zh-CN" sz="2400" b="1">
                <a:solidFill>
                  <a:schemeClr val="bg2"/>
                </a:solidFill>
                <a:latin typeface="Courier New" panose="02070309020205020404" pitchFamily="49" charset="0"/>
                <a:ea typeface="楷体_GB2312" pitchFamily="49" charset="-122"/>
              </a:rPr>
              <a:t>}</a:t>
            </a:r>
          </a:p>
        </p:txBody>
      </p:sp>
      <p:sp>
        <p:nvSpPr>
          <p:cNvPr id="343044" name="Rectangle 4"/>
          <p:cNvSpPr>
            <a:spLocks noChangeArrowheads="1"/>
          </p:cNvSpPr>
          <p:nvPr/>
        </p:nvSpPr>
        <p:spPr bwMode="auto">
          <a:xfrm>
            <a:off x="971550" y="3429000"/>
            <a:ext cx="7791450" cy="1382713"/>
          </a:xfrm>
          <a:prstGeom prst="rect">
            <a:avLst/>
          </a:prstGeom>
          <a:noFill/>
          <a:ln w="254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43043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43043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43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43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43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43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43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43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43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430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3430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4" dur="500"/>
                                        <p:tgtEl>
                                          <p:spTgt spid="343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34304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34304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34304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34304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34304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3430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3430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3430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3430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3043" grpId="0" build="allAtOnce" animBg="1"/>
      <p:bldP spid="34304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0" smtClean="0"/>
              <a:t>数组作函数参数</a:t>
            </a:r>
          </a:p>
        </p:txBody>
      </p:sp>
      <p:sp>
        <p:nvSpPr>
          <p:cNvPr id="335875" name="Rectangle 3"/>
          <p:cNvSpPr>
            <a:spLocks noChangeArrowheads="1"/>
          </p:cNvSpPr>
          <p:nvPr/>
        </p:nvSpPr>
        <p:spPr bwMode="auto">
          <a:xfrm>
            <a:off x="323850" y="908050"/>
            <a:ext cx="4176713" cy="5949950"/>
          </a:xfrm>
          <a:prstGeom prst="rect">
            <a:avLst/>
          </a:prstGeom>
          <a:solidFill>
            <a:schemeClr val="tx1"/>
          </a:solidFill>
          <a:ln w="2857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8572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27635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9545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11455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7175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302895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8615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94335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5000"/>
              </a:lnSpc>
              <a:spcBef>
                <a:spcPct val="10000"/>
              </a:spcBef>
            </a:pPr>
            <a:r>
              <a:rPr lang="en-US" altLang="zh-CN">
                <a:ea typeface="楷体_GB2312" pitchFamily="49" charset="-122"/>
              </a:rPr>
              <a:t>#include &lt;stdio.h&gt;</a:t>
            </a:r>
          </a:p>
          <a:p>
            <a:pPr>
              <a:lnSpc>
                <a:spcPct val="95000"/>
              </a:lnSpc>
              <a:spcBef>
                <a:spcPct val="10000"/>
              </a:spcBef>
            </a:pPr>
            <a:r>
              <a:rPr lang="en-US" altLang="zh-CN">
                <a:ea typeface="楷体_GB2312" pitchFamily="49" charset="-122"/>
              </a:rPr>
              <a:t>#define N 10</a:t>
            </a:r>
          </a:p>
          <a:p>
            <a:pPr>
              <a:lnSpc>
                <a:spcPct val="95000"/>
              </a:lnSpc>
              <a:spcBef>
                <a:spcPct val="10000"/>
              </a:spcBef>
            </a:pPr>
            <a:r>
              <a:rPr lang="en-US" altLang="zh-CN">
                <a:solidFill>
                  <a:srgbClr val="FF0000"/>
                </a:solidFill>
                <a:ea typeface="楷体_GB2312" pitchFamily="49" charset="-122"/>
              </a:rPr>
              <a:t>void printArray(int a[]);</a:t>
            </a:r>
          </a:p>
          <a:p>
            <a:pPr>
              <a:lnSpc>
                <a:spcPct val="95000"/>
              </a:lnSpc>
              <a:spcBef>
                <a:spcPct val="10000"/>
              </a:spcBef>
            </a:pPr>
            <a:r>
              <a:rPr lang="en-US" altLang="zh-CN">
                <a:solidFill>
                  <a:srgbClr val="00CC00"/>
                </a:solidFill>
                <a:ea typeface="楷体_GB2312" pitchFamily="49" charset="-122"/>
              </a:rPr>
              <a:t>void sort(int a[],int n);</a:t>
            </a:r>
          </a:p>
          <a:p>
            <a:pPr>
              <a:lnSpc>
                <a:spcPct val="95000"/>
              </a:lnSpc>
              <a:spcBef>
                <a:spcPct val="10000"/>
              </a:spcBef>
            </a:pPr>
            <a:r>
              <a:rPr lang="en-US" altLang="zh-CN">
                <a:ea typeface="楷体_GB2312" pitchFamily="49" charset="-122"/>
              </a:rPr>
              <a:t>int main( )</a:t>
            </a:r>
          </a:p>
          <a:p>
            <a:pPr>
              <a:lnSpc>
                <a:spcPct val="95000"/>
              </a:lnSpc>
              <a:spcBef>
                <a:spcPct val="10000"/>
              </a:spcBef>
            </a:pPr>
            <a:r>
              <a:rPr lang="en-US" altLang="zh-CN">
                <a:ea typeface="楷体_GB2312" pitchFamily="49" charset="-122"/>
              </a:rPr>
              <a:t>{  int a[]={11,22,63,97,58,</a:t>
            </a:r>
            <a:br>
              <a:rPr lang="en-US" altLang="zh-CN">
                <a:ea typeface="楷体_GB2312" pitchFamily="49" charset="-122"/>
              </a:rPr>
            </a:br>
            <a:r>
              <a:rPr lang="en-US" altLang="zh-CN">
                <a:ea typeface="楷体_GB2312" pitchFamily="49" charset="-122"/>
              </a:rPr>
              <a:t>          80,45,32,73,36};</a:t>
            </a:r>
          </a:p>
          <a:p>
            <a:pPr>
              <a:lnSpc>
                <a:spcPct val="95000"/>
              </a:lnSpc>
              <a:spcBef>
                <a:spcPct val="10000"/>
              </a:spcBef>
            </a:pPr>
            <a:r>
              <a:rPr lang="en-US" altLang="zh-CN">
                <a:ea typeface="楷体_GB2312" pitchFamily="49" charset="-122"/>
              </a:rPr>
              <a:t>   printf("Before sort:\n");</a:t>
            </a:r>
          </a:p>
          <a:p>
            <a:pPr>
              <a:lnSpc>
                <a:spcPct val="95000"/>
              </a:lnSpc>
              <a:spcBef>
                <a:spcPct val="10000"/>
              </a:spcBef>
            </a:pPr>
            <a:r>
              <a:rPr lang="en-US" altLang="zh-CN">
                <a:ea typeface="楷体_GB2312" pitchFamily="49" charset="-122"/>
              </a:rPr>
              <a:t>   </a:t>
            </a:r>
            <a:r>
              <a:rPr lang="en-US" altLang="zh-CN">
                <a:solidFill>
                  <a:srgbClr val="0000FF"/>
                </a:solidFill>
                <a:ea typeface="楷体_GB2312" pitchFamily="49" charset="-122"/>
              </a:rPr>
              <a:t>printArray(</a:t>
            </a:r>
            <a:r>
              <a:rPr lang="en-US" altLang="zh-CN">
                <a:solidFill>
                  <a:srgbClr val="FF0000"/>
                </a:solidFill>
                <a:ea typeface="楷体_GB2312" pitchFamily="49" charset="-122"/>
              </a:rPr>
              <a:t>a</a:t>
            </a:r>
            <a:r>
              <a:rPr lang="en-US" altLang="zh-CN">
                <a:solidFill>
                  <a:srgbClr val="0000FF"/>
                </a:solidFill>
                <a:ea typeface="楷体_GB2312" pitchFamily="49" charset="-122"/>
              </a:rPr>
              <a:t>);</a:t>
            </a:r>
          </a:p>
          <a:p>
            <a:pPr>
              <a:lnSpc>
                <a:spcPct val="95000"/>
              </a:lnSpc>
              <a:spcBef>
                <a:spcPct val="10000"/>
              </a:spcBef>
            </a:pPr>
            <a:r>
              <a:rPr lang="en-US" altLang="zh-CN">
                <a:ea typeface="楷体_GB2312" pitchFamily="49" charset="-122"/>
              </a:rPr>
              <a:t>   </a:t>
            </a:r>
            <a:r>
              <a:rPr lang="en-US" altLang="zh-CN">
                <a:solidFill>
                  <a:srgbClr val="0000FF"/>
                </a:solidFill>
                <a:ea typeface="楷体_GB2312" pitchFamily="49" charset="-122"/>
              </a:rPr>
              <a:t>sort</a:t>
            </a:r>
            <a:r>
              <a:rPr lang="en-US" altLang="zh-CN">
                <a:ea typeface="楷体_GB2312" pitchFamily="49" charset="-122"/>
              </a:rPr>
              <a:t>(</a:t>
            </a:r>
            <a:r>
              <a:rPr lang="en-US" altLang="zh-CN">
                <a:solidFill>
                  <a:srgbClr val="FF0000"/>
                </a:solidFill>
                <a:ea typeface="楷体_GB2312" pitchFamily="49" charset="-122"/>
              </a:rPr>
              <a:t>a</a:t>
            </a:r>
            <a:r>
              <a:rPr lang="en-US" altLang="zh-CN">
                <a:solidFill>
                  <a:srgbClr val="0000FF"/>
                </a:solidFill>
                <a:ea typeface="楷体_GB2312" pitchFamily="49" charset="-122"/>
              </a:rPr>
              <a:t>,N</a:t>
            </a:r>
            <a:r>
              <a:rPr lang="en-US" altLang="zh-CN">
                <a:ea typeface="楷体_GB2312" pitchFamily="49" charset="-122"/>
              </a:rPr>
              <a:t>);</a:t>
            </a:r>
          </a:p>
          <a:p>
            <a:pPr>
              <a:lnSpc>
                <a:spcPct val="95000"/>
              </a:lnSpc>
              <a:spcBef>
                <a:spcPct val="10000"/>
              </a:spcBef>
            </a:pPr>
            <a:r>
              <a:rPr lang="en-US" altLang="zh-CN">
                <a:ea typeface="楷体_GB2312" pitchFamily="49" charset="-122"/>
              </a:rPr>
              <a:t>   printf("After sort:\n");</a:t>
            </a:r>
          </a:p>
          <a:p>
            <a:pPr>
              <a:lnSpc>
                <a:spcPct val="95000"/>
              </a:lnSpc>
              <a:spcBef>
                <a:spcPct val="10000"/>
              </a:spcBef>
            </a:pPr>
            <a:r>
              <a:rPr lang="en-US" altLang="zh-CN">
                <a:ea typeface="楷体_GB2312" pitchFamily="49" charset="-122"/>
              </a:rPr>
              <a:t>   </a:t>
            </a:r>
            <a:r>
              <a:rPr lang="en-US" altLang="zh-CN">
                <a:solidFill>
                  <a:srgbClr val="0000FF"/>
                </a:solidFill>
                <a:ea typeface="楷体_GB2312" pitchFamily="49" charset="-122"/>
              </a:rPr>
              <a:t>printArray(</a:t>
            </a:r>
            <a:r>
              <a:rPr lang="en-US" altLang="zh-CN">
                <a:solidFill>
                  <a:srgbClr val="FF0000"/>
                </a:solidFill>
                <a:ea typeface="楷体_GB2312" pitchFamily="49" charset="-122"/>
              </a:rPr>
              <a:t>a</a:t>
            </a:r>
            <a:r>
              <a:rPr lang="en-US" altLang="zh-CN">
                <a:solidFill>
                  <a:srgbClr val="0000FF"/>
                </a:solidFill>
                <a:ea typeface="楷体_GB2312" pitchFamily="49" charset="-122"/>
              </a:rPr>
              <a:t>);</a:t>
            </a:r>
          </a:p>
          <a:p>
            <a:pPr>
              <a:lnSpc>
                <a:spcPct val="95000"/>
              </a:lnSpc>
              <a:spcBef>
                <a:spcPct val="10000"/>
              </a:spcBef>
            </a:pPr>
            <a:r>
              <a:rPr lang="en-US" altLang="zh-CN">
                <a:ea typeface="楷体_GB2312" pitchFamily="49" charset="-122"/>
              </a:rPr>
              <a:t>   return 0;</a:t>
            </a:r>
          </a:p>
          <a:p>
            <a:pPr>
              <a:lnSpc>
                <a:spcPct val="95000"/>
              </a:lnSpc>
              <a:spcBef>
                <a:spcPct val="10000"/>
              </a:spcBef>
            </a:pPr>
            <a:r>
              <a:rPr lang="en-US" altLang="zh-CN">
                <a:ea typeface="楷体_GB2312" pitchFamily="49" charset="-122"/>
              </a:rPr>
              <a:t>} </a:t>
            </a:r>
          </a:p>
        </p:txBody>
      </p:sp>
      <p:sp>
        <p:nvSpPr>
          <p:cNvPr id="335876" name="Rectangle 4"/>
          <p:cNvSpPr>
            <a:spLocks noChangeArrowheads="1"/>
          </p:cNvSpPr>
          <p:nvPr/>
        </p:nvSpPr>
        <p:spPr bwMode="auto">
          <a:xfrm>
            <a:off x="4716463" y="908050"/>
            <a:ext cx="4176712" cy="2376488"/>
          </a:xfrm>
          <a:prstGeom prst="rect">
            <a:avLst/>
          </a:prstGeom>
          <a:solidFill>
            <a:srgbClr val="FFFF00"/>
          </a:solidFill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8572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27635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9545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11455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7175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302895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8615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94335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5000"/>
              </a:spcBef>
            </a:pPr>
            <a:r>
              <a:rPr lang="en-US" altLang="zh-CN">
                <a:ea typeface="楷体_GB2312" pitchFamily="49" charset="-122"/>
              </a:rPr>
              <a:t>void </a:t>
            </a:r>
            <a:r>
              <a:rPr lang="en-US" altLang="zh-CN">
                <a:solidFill>
                  <a:srgbClr val="0000FF"/>
                </a:solidFill>
                <a:ea typeface="楷体_GB2312" pitchFamily="49" charset="-122"/>
              </a:rPr>
              <a:t>printArray</a:t>
            </a:r>
            <a:r>
              <a:rPr lang="en-US" altLang="zh-CN">
                <a:ea typeface="楷体_GB2312" pitchFamily="49" charset="-122"/>
              </a:rPr>
              <a:t>(</a:t>
            </a:r>
            <a:r>
              <a:rPr lang="en-US" altLang="zh-CN">
                <a:solidFill>
                  <a:srgbClr val="FF0000"/>
                </a:solidFill>
                <a:ea typeface="楷体_GB2312" pitchFamily="49" charset="-122"/>
              </a:rPr>
              <a:t>int</a:t>
            </a:r>
            <a:r>
              <a:rPr lang="en-US" altLang="zh-CN">
                <a:ea typeface="楷体_GB2312" pitchFamily="49" charset="-122"/>
              </a:rPr>
              <a:t> </a:t>
            </a:r>
            <a:r>
              <a:rPr lang="en-US" altLang="zh-CN">
                <a:solidFill>
                  <a:srgbClr val="FF0000"/>
                </a:solidFill>
                <a:ea typeface="楷体_GB2312" pitchFamily="49" charset="-122"/>
              </a:rPr>
              <a:t>b[]</a:t>
            </a:r>
            <a:r>
              <a:rPr lang="en-US" altLang="zh-CN">
                <a:ea typeface="楷体_GB2312" pitchFamily="49" charset="-122"/>
              </a:rPr>
              <a:t>)</a:t>
            </a:r>
          </a:p>
          <a:p>
            <a:pPr>
              <a:lnSpc>
                <a:spcPct val="90000"/>
              </a:lnSpc>
              <a:spcBef>
                <a:spcPct val="5000"/>
              </a:spcBef>
            </a:pPr>
            <a:r>
              <a:rPr lang="en-US" altLang="zh-CN">
                <a:ea typeface="楷体_GB2312" pitchFamily="49" charset="-122"/>
              </a:rPr>
              <a:t>{  int i;</a:t>
            </a:r>
          </a:p>
          <a:p>
            <a:pPr>
              <a:lnSpc>
                <a:spcPct val="90000"/>
              </a:lnSpc>
              <a:spcBef>
                <a:spcPct val="5000"/>
              </a:spcBef>
            </a:pPr>
            <a:r>
              <a:rPr lang="en-US" altLang="zh-CN">
                <a:ea typeface="楷体_GB2312" pitchFamily="49" charset="-122"/>
              </a:rPr>
              <a:t>   for (i=0;i&lt;N;i++)</a:t>
            </a:r>
          </a:p>
          <a:p>
            <a:pPr>
              <a:lnSpc>
                <a:spcPct val="90000"/>
              </a:lnSpc>
              <a:spcBef>
                <a:spcPct val="5000"/>
              </a:spcBef>
            </a:pPr>
            <a:r>
              <a:rPr lang="en-US" altLang="zh-CN">
                <a:ea typeface="楷体_GB2312" pitchFamily="49" charset="-122"/>
              </a:rPr>
              <a:t>      printf("%5d",b[i]);</a:t>
            </a:r>
          </a:p>
          <a:p>
            <a:pPr>
              <a:lnSpc>
                <a:spcPct val="90000"/>
              </a:lnSpc>
              <a:spcBef>
                <a:spcPct val="5000"/>
              </a:spcBef>
            </a:pPr>
            <a:r>
              <a:rPr lang="en-US" altLang="zh-CN">
                <a:ea typeface="楷体_GB2312" pitchFamily="49" charset="-122"/>
              </a:rPr>
              <a:t>   printf("\n");</a:t>
            </a:r>
          </a:p>
          <a:p>
            <a:pPr>
              <a:lnSpc>
                <a:spcPct val="90000"/>
              </a:lnSpc>
              <a:spcBef>
                <a:spcPct val="5000"/>
              </a:spcBef>
            </a:pPr>
            <a:r>
              <a:rPr lang="en-US" altLang="zh-CN">
                <a:ea typeface="楷体_GB2312" pitchFamily="49" charset="-122"/>
              </a:rPr>
              <a:t>}</a:t>
            </a:r>
          </a:p>
        </p:txBody>
      </p:sp>
      <p:sp>
        <p:nvSpPr>
          <p:cNvPr id="335877" name="Rectangle 5"/>
          <p:cNvSpPr>
            <a:spLocks noChangeArrowheads="1"/>
          </p:cNvSpPr>
          <p:nvPr/>
        </p:nvSpPr>
        <p:spPr bwMode="auto">
          <a:xfrm>
            <a:off x="4716463" y="3429000"/>
            <a:ext cx="4176712" cy="3095625"/>
          </a:xfrm>
          <a:prstGeom prst="rect">
            <a:avLst/>
          </a:prstGeom>
          <a:solidFill>
            <a:srgbClr val="FFFF99"/>
          </a:solidFill>
          <a:ln w="28575">
            <a:solidFill>
              <a:srgbClr val="00CC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8572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27635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9545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11455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7175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302895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8615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94335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5000"/>
              </a:spcBef>
            </a:pPr>
            <a:r>
              <a:rPr lang="en-US" altLang="zh-CN">
                <a:ea typeface="楷体_GB2312" pitchFamily="49" charset="-122"/>
              </a:rPr>
              <a:t>void </a:t>
            </a:r>
            <a:r>
              <a:rPr lang="en-US" altLang="zh-CN">
                <a:solidFill>
                  <a:srgbClr val="0000FF"/>
                </a:solidFill>
                <a:ea typeface="楷体_GB2312" pitchFamily="49" charset="-122"/>
              </a:rPr>
              <a:t>sort</a:t>
            </a:r>
            <a:r>
              <a:rPr lang="en-US" altLang="zh-CN">
                <a:ea typeface="楷体_GB2312" pitchFamily="49" charset="-122"/>
              </a:rPr>
              <a:t>(</a:t>
            </a:r>
            <a:r>
              <a:rPr lang="en-US" altLang="zh-CN">
                <a:solidFill>
                  <a:srgbClr val="FF0000"/>
                </a:solidFill>
                <a:ea typeface="楷体_GB2312" pitchFamily="49" charset="-122"/>
              </a:rPr>
              <a:t>int b[], int n</a:t>
            </a:r>
            <a:r>
              <a:rPr lang="en-US" altLang="zh-CN">
                <a:ea typeface="楷体_GB2312" pitchFamily="49" charset="-122"/>
              </a:rPr>
              <a:t>)</a:t>
            </a:r>
          </a:p>
          <a:p>
            <a:pPr>
              <a:lnSpc>
                <a:spcPct val="90000"/>
              </a:lnSpc>
              <a:spcBef>
                <a:spcPct val="5000"/>
              </a:spcBef>
            </a:pPr>
            <a:r>
              <a:rPr lang="en-US" altLang="zh-CN">
                <a:ea typeface="楷体_GB2312" pitchFamily="49" charset="-122"/>
              </a:rPr>
              <a:t>{  int i,j,t;</a:t>
            </a:r>
          </a:p>
          <a:p>
            <a:pPr>
              <a:lnSpc>
                <a:spcPct val="90000"/>
              </a:lnSpc>
              <a:spcBef>
                <a:spcPct val="5000"/>
              </a:spcBef>
            </a:pPr>
            <a:r>
              <a:rPr lang="en-US" altLang="zh-CN">
                <a:ea typeface="楷体_GB2312" pitchFamily="49" charset="-122"/>
              </a:rPr>
              <a:t>   for (i=0;i&lt;n-1;i++)</a:t>
            </a:r>
          </a:p>
          <a:p>
            <a:pPr>
              <a:lnSpc>
                <a:spcPct val="90000"/>
              </a:lnSpc>
              <a:spcBef>
                <a:spcPct val="5000"/>
              </a:spcBef>
            </a:pPr>
            <a:r>
              <a:rPr lang="en-US" altLang="zh-CN">
                <a:ea typeface="楷体_GB2312" pitchFamily="49" charset="-122"/>
              </a:rPr>
              <a:t>      for (j=i+1;j&lt;n;j++)</a:t>
            </a:r>
          </a:p>
          <a:p>
            <a:pPr>
              <a:lnSpc>
                <a:spcPct val="90000"/>
              </a:lnSpc>
              <a:spcBef>
                <a:spcPct val="5000"/>
              </a:spcBef>
            </a:pPr>
            <a:r>
              <a:rPr lang="en-US" altLang="zh-CN">
                <a:ea typeface="楷体_GB2312" pitchFamily="49" charset="-122"/>
              </a:rPr>
              <a:t>         if( b[i]&gt;b[j])</a:t>
            </a:r>
          </a:p>
          <a:p>
            <a:pPr>
              <a:lnSpc>
                <a:spcPct val="90000"/>
              </a:lnSpc>
              <a:spcBef>
                <a:spcPct val="5000"/>
              </a:spcBef>
            </a:pPr>
            <a:r>
              <a:rPr lang="en-US" altLang="zh-CN">
                <a:ea typeface="楷体_GB2312" pitchFamily="49" charset="-122"/>
              </a:rPr>
              <a:t>        {  t=b[i];b[i]=b[j];</a:t>
            </a:r>
          </a:p>
          <a:p>
            <a:pPr>
              <a:lnSpc>
                <a:spcPct val="90000"/>
              </a:lnSpc>
              <a:spcBef>
                <a:spcPct val="5000"/>
              </a:spcBef>
            </a:pPr>
            <a:r>
              <a:rPr lang="en-US" altLang="zh-CN">
                <a:ea typeface="楷体_GB2312" pitchFamily="49" charset="-122"/>
              </a:rPr>
              <a:t>           b[j]=t;}</a:t>
            </a:r>
          </a:p>
          <a:p>
            <a:pPr>
              <a:lnSpc>
                <a:spcPct val="90000"/>
              </a:lnSpc>
              <a:spcBef>
                <a:spcPct val="5000"/>
              </a:spcBef>
            </a:pPr>
            <a:r>
              <a:rPr lang="en-US" altLang="zh-CN">
                <a:ea typeface="楷体_GB2312" pitchFamily="49" charset="-122"/>
              </a:rPr>
              <a:t>}</a:t>
            </a:r>
          </a:p>
        </p:txBody>
      </p:sp>
      <p:sp>
        <p:nvSpPr>
          <p:cNvPr id="335878" name="AutoShape 6"/>
          <p:cNvSpPr>
            <a:spLocks noChangeArrowheads="1"/>
          </p:cNvSpPr>
          <p:nvPr/>
        </p:nvSpPr>
        <p:spPr bwMode="auto">
          <a:xfrm>
            <a:off x="2700338" y="6237288"/>
            <a:ext cx="1746250" cy="434975"/>
          </a:xfrm>
          <a:prstGeom prst="wedgeRectCallout">
            <a:avLst>
              <a:gd name="adj1" fmla="val -121699"/>
              <a:gd name="adj2" fmla="val -253648"/>
            </a:avLst>
          </a:prstGeom>
          <a:solidFill>
            <a:srgbClr val="FFFFFF"/>
          </a:solidFill>
          <a:ln w="38100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>
              <a:defRPr/>
            </a:pPr>
            <a:r>
              <a:rPr kumimoji="1" lang="zh-CN" altLang="en-US" sz="20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实参用数组名</a:t>
            </a:r>
          </a:p>
        </p:txBody>
      </p:sp>
      <p:sp>
        <p:nvSpPr>
          <p:cNvPr id="335879" name="AutoShape 7"/>
          <p:cNvSpPr>
            <a:spLocks noChangeArrowheads="1"/>
          </p:cNvSpPr>
          <p:nvPr/>
        </p:nvSpPr>
        <p:spPr bwMode="auto">
          <a:xfrm>
            <a:off x="7019925" y="2565400"/>
            <a:ext cx="2011363" cy="434975"/>
          </a:xfrm>
          <a:prstGeom prst="wedgeRectCallout">
            <a:avLst>
              <a:gd name="adj1" fmla="val -56000"/>
              <a:gd name="adj2" fmla="val 157662"/>
            </a:avLst>
          </a:prstGeom>
          <a:solidFill>
            <a:srgbClr val="FFFFFF"/>
          </a:solidFill>
          <a:ln w="38100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1" hangingPunct="1">
              <a:defRPr/>
            </a:pPr>
            <a:r>
              <a:rPr kumimoji="1" lang="zh-CN" altLang="en-US" sz="20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形参用数组定义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35875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5875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35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35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335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35876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35876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3358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3358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3358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3358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3358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3358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0" dur="500"/>
                                        <p:tgtEl>
                                          <p:spTgt spid="335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35877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35877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0" dur="500"/>
                                        <p:tgtEl>
                                          <p:spTgt spid="3358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3" dur="500"/>
                                        <p:tgtEl>
                                          <p:spTgt spid="3358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6" dur="500"/>
                                        <p:tgtEl>
                                          <p:spTgt spid="3358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9" dur="500"/>
                                        <p:tgtEl>
                                          <p:spTgt spid="3358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2" dur="500"/>
                                        <p:tgtEl>
                                          <p:spTgt spid="3358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5" dur="500"/>
                                        <p:tgtEl>
                                          <p:spTgt spid="3358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8" dur="500"/>
                                        <p:tgtEl>
                                          <p:spTgt spid="3358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1" dur="500"/>
                                        <p:tgtEl>
                                          <p:spTgt spid="3358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6" dur="500"/>
                                        <p:tgtEl>
                                          <p:spTgt spid="335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9" dur="500"/>
                                        <p:tgtEl>
                                          <p:spTgt spid="335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2" dur="500"/>
                                        <p:tgtEl>
                                          <p:spTgt spid="3358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5" dur="500"/>
                                        <p:tgtEl>
                                          <p:spTgt spid="3358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8" dur="500"/>
                                        <p:tgtEl>
                                          <p:spTgt spid="3358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1" dur="500"/>
                                        <p:tgtEl>
                                          <p:spTgt spid="3358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4" dur="500"/>
                                        <p:tgtEl>
                                          <p:spTgt spid="3358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7" dur="500"/>
                                        <p:tgtEl>
                                          <p:spTgt spid="3358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0" dur="500"/>
                                        <p:tgtEl>
                                          <p:spTgt spid="3358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5" dur="500"/>
                                        <p:tgtEl>
                                          <p:spTgt spid="33587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0" dur="500"/>
                                        <p:tgtEl>
                                          <p:spTgt spid="33587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5875" grpId="0" build="allAtOnce" animBg="1"/>
      <p:bldP spid="335876" grpId="0" build="allAtOnce" animBg="1"/>
      <p:bldP spid="335877" grpId="0" build="allAtOnce" animBg="1"/>
      <p:bldP spid="335878" grpId="0" animBg="1" autoUpdateAnimBg="0"/>
      <p:bldP spid="335879" grpId="0" animBg="1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smtClean="0">
                <a:solidFill>
                  <a:srgbClr val="000000"/>
                </a:solidFill>
              </a:rPr>
              <a:t>数组作函数参数</a:t>
            </a:r>
          </a:p>
        </p:txBody>
      </p:sp>
      <p:sp>
        <p:nvSpPr>
          <p:cNvPr id="3368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27088" y="1412875"/>
            <a:ext cx="4040187" cy="723900"/>
          </a:xfrm>
        </p:spPr>
        <p:txBody>
          <a:bodyPr/>
          <a:lstStyle/>
          <a:p>
            <a:pPr marL="0" indent="0">
              <a:lnSpc>
                <a:spcPct val="90000"/>
              </a:lnSpc>
            </a:pPr>
            <a:r>
              <a:rPr lang="en-US" altLang="zh-CN" sz="2400" smtClean="0">
                <a:ea typeface="宋体" panose="02010600030101010101" pitchFamily="2" charset="-122"/>
              </a:rPr>
              <a:t>a:2000       b</a:t>
            </a:r>
          </a:p>
        </p:txBody>
      </p:sp>
      <p:graphicFrame>
        <p:nvGraphicFramePr>
          <p:cNvPr id="336900" name="Group 4"/>
          <p:cNvGraphicFramePr>
            <a:graphicFrameLocks noGrp="1"/>
          </p:cNvGraphicFramePr>
          <p:nvPr>
            <p:ph sz="quarter" idx="2"/>
          </p:nvPr>
        </p:nvGraphicFramePr>
        <p:xfrm>
          <a:off x="2409825" y="2598738"/>
          <a:ext cx="6734175" cy="1711425"/>
        </p:xfrm>
        <a:graphic>
          <a:graphicData uri="http://schemas.openxmlformats.org/drawingml/2006/table">
            <a:tbl>
              <a:tblPr/>
              <a:tblGrid>
                <a:gridCol w="635000"/>
                <a:gridCol w="638175"/>
                <a:gridCol w="635000"/>
                <a:gridCol w="636588"/>
                <a:gridCol w="636587"/>
                <a:gridCol w="638175"/>
                <a:gridCol w="633413"/>
                <a:gridCol w="635000"/>
                <a:gridCol w="636587"/>
                <a:gridCol w="1009650"/>
              </a:tblGrid>
              <a:tr h="44853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a[0]</a:t>
                      </a:r>
                    </a:p>
                  </a:txBody>
                  <a:tcPr marL="54000" marR="54000" marT="35998" marB="46797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a[1]</a:t>
                      </a:r>
                    </a:p>
                  </a:txBody>
                  <a:tcPr marL="54000" marR="54000" marT="35998" marB="46797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a[2]</a:t>
                      </a:r>
                    </a:p>
                  </a:txBody>
                  <a:tcPr marL="54000" marR="54000" marT="35998" marB="46797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a[3]</a:t>
                      </a:r>
                    </a:p>
                  </a:txBody>
                  <a:tcPr marL="54000" marR="54000" marT="35998" marB="46797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a[4]</a:t>
                      </a:r>
                    </a:p>
                  </a:txBody>
                  <a:tcPr marL="54000" marR="54000" marT="35998" marB="46797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a[5]</a:t>
                      </a:r>
                    </a:p>
                  </a:txBody>
                  <a:tcPr marL="54000" marR="54000" marT="35998" marB="46797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a[6]</a:t>
                      </a:r>
                    </a:p>
                  </a:txBody>
                  <a:tcPr marL="54000" marR="54000" marT="35998" marB="46797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a[7]</a:t>
                      </a:r>
                    </a:p>
                  </a:txBody>
                  <a:tcPr marL="54000" marR="54000" marT="35998" marB="46797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a[8]</a:t>
                      </a:r>
                    </a:p>
                  </a:txBody>
                  <a:tcPr marL="54000" marR="54000" marT="35998" marB="46797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a[9]</a:t>
                      </a:r>
                    </a:p>
                  </a:txBody>
                  <a:tcPr marL="54000" marR="54000" marT="35998" marB="46797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853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11</a:t>
                      </a:r>
                    </a:p>
                  </a:txBody>
                  <a:tcPr marL="54000" marR="54000" marT="35998" marB="467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22</a:t>
                      </a:r>
                    </a:p>
                  </a:txBody>
                  <a:tcPr marL="54000" marR="54000" marT="35998" marB="467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63</a:t>
                      </a:r>
                    </a:p>
                  </a:txBody>
                  <a:tcPr marL="54000" marR="54000" marT="35998" marB="467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97</a:t>
                      </a:r>
                    </a:p>
                  </a:txBody>
                  <a:tcPr marL="54000" marR="54000" marT="35998" marB="467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58</a:t>
                      </a:r>
                    </a:p>
                  </a:txBody>
                  <a:tcPr marL="54000" marR="54000" marT="35998" marB="467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80</a:t>
                      </a:r>
                    </a:p>
                  </a:txBody>
                  <a:tcPr marL="54000" marR="54000" marT="35998" marB="467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45</a:t>
                      </a:r>
                    </a:p>
                  </a:txBody>
                  <a:tcPr marL="54000" marR="54000" marT="35998" marB="467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32</a:t>
                      </a:r>
                    </a:p>
                  </a:txBody>
                  <a:tcPr marL="54000" marR="54000" marT="35998" marB="467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73</a:t>
                      </a:r>
                    </a:p>
                  </a:txBody>
                  <a:tcPr marL="54000" marR="54000" marT="35998" marB="467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36</a:t>
                      </a:r>
                    </a:p>
                  </a:txBody>
                  <a:tcPr marL="54000" marR="54000" marT="35998" marB="467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426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b[0]</a:t>
                      </a:r>
                    </a:p>
                  </a:txBody>
                  <a:tcPr marL="54000" marR="54000" marT="35998" marB="46797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b[1]</a:t>
                      </a:r>
                    </a:p>
                  </a:txBody>
                  <a:tcPr marL="54000" marR="54000" marT="35998" marB="46797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b[2]</a:t>
                      </a:r>
                    </a:p>
                  </a:txBody>
                  <a:tcPr marL="54000" marR="54000" marT="35998" marB="46797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b[3]</a:t>
                      </a:r>
                    </a:p>
                  </a:txBody>
                  <a:tcPr marL="54000" marR="54000" marT="35998" marB="46797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b[4]</a:t>
                      </a:r>
                    </a:p>
                  </a:txBody>
                  <a:tcPr marL="54000" marR="54000" marT="35998" marB="46797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b[5]</a:t>
                      </a:r>
                    </a:p>
                  </a:txBody>
                  <a:tcPr marL="54000" marR="54000" marT="35998" marB="46797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b[6]</a:t>
                      </a:r>
                    </a:p>
                  </a:txBody>
                  <a:tcPr marL="54000" marR="54000" marT="35998" marB="46797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b[7]</a:t>
                      </a:r>
                    </a:p>
                  </a:txBody>
                  <a:tcPr marL="54000" marR="54000" marT="35998" marB="46797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b[8]</a:t>
                      </a:r>
                    </a:p>
                  </a:txBody>
                  <a:tcPr marL="54000" marR="54000" marT="35998" marB="46797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b[9]</a:t>
                      </a:r>
                    </a:p>
                  </a:txBody>
                  <a:tcPr marL="54000" marR="54000" marT="35998" marB="46797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336968" name="Group 72"/>
          <p:cNvGrpSpPr>
            <a:grpSpLocks/>
          </p:cNvGrpSpPr>
          <p:nvPr/>
        </p:nvGrpSpPr>
        <p:grpSpPr bwMode="auto">
          <a:xfrm>
            <a:off x="4500563" y="5803900"/>
            <a:ext cx="1800225" cy="504825"/>
            <a:chOff x="2064" y="1434"/>
            <a:chExt cx="3129" cy="545"/>
          </a:xfrm>
        </p:grpSpPr>
        <p:sp>
          <p:nvSpPr>
            <p:cNvPr id="41064" name="AutoShape 73"/>
            <p:cNvSpPr>
              <a:spLocks noChangeArrowheads="1"/>
            </p:cNvSpPr>
            <p:nvPr/>
          </p:nvSpPr>
          <p:spPr bwMode="auto">
            <a:xfrm>
              <a:off x="2064" y="1434"/>
              <a:ext cx="3129" cy="545"/>
            </a:xfrm>
            <a:prstGeom prst="foldedCorner">
              <a:avLst>
                <a:gd name="adj" fmla="val 12500"/>
              </a:avLst>
            </a:prstGeom>
            <a:solidFill>
              <a:srgbClr val="FFCC99"/>
            </a:solidFill>
            <a:ln w="19050">
              <a:solidFill>
                <a:srgbClr val="FFFF99"/>
              </a:solidFill>
              <a:round/>
              <a:headEnd/>
              <a:tailEnd/>
            </a:ln>
            <a:effectLst>
              <a:outerShdw dist="35921" dir="2700000" algn="ctr" rotWithShape="0">
                <a:srgbClr val="990000"/>
              </a:outerShdw>
            </a:effectLst>
          </p:spPr>
          <p:txBody>
            <a:bodyPr lIns="0" tIns="0" rIns="0" bIns="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1065" name="Text Box 74"/>
            <p:cNvSpPr txBox="1">
              <a:spLocks noChangeArrowheads="1"/>
            </p:cNvSpPr>
            <p:nvPr/>
          </p:nvSpPr>
          <p:spPr bwMode="auto">
            <a:xfrm>
              <a:off x="2064" y="1525"/>
              <a:ext cx="3129" cy="3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66CC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99CC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990000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24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排序后</a:t>
              </a:r>
            </a:p>
          </p:txBody>
        </p:sp>
      </p:grpSp>
      <p:sp>
        <p:nvSpPr>
          <p:cNvPr id="336971" name="Rectangle 75"/>
          <p:cNvSpPr>
            <a:spLocks noChangeArrowheads="1"/>
          </p:cNvSpPr>
          <p:nvPr/>
        </p:nvSpPr>
        <p:spPr bwMode="auto">
          <a:xfrm>
            <a:off x="2627313" y="1398588"/>
            <a:ext cx="1152525" cy="431800"/>
          </a:xfrm>
          <a:prstGeom prst="rect">
            <a:avLst/>
          </a:prstGeom>
          <a:solidFill>
            <a:schemeClr val="accent1">
              <a:alpha val="39999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36972" name="AutoShape 76"/>
          <p:cNvSpPr>
            <a:spLocks noChangeArrowheads="1"/>
          </p:cNvSpPr>
          <p:nvPr/>
        </p:nvSpPr>
        <p:spPr bwMode="auto">
          <a:xfrm>
            <a:off x="1260475" y="908050"/>
            <a:ext cx="2374900" cy="503238"/>
          </a:xfrm>
          <a:prstGeom prst="curvedDownArrow">
            <a:avLst>
              <a:gd name="adj1" fmla="val 25475"/>
              <a:gd name="adj2" fmla="val 174131"/>
              <a:gd name="adj3" fmla="val 3312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36973" name="Text Box 77"/>
          <p:cNvSpPr txBox="1">
            <a:spLocks noChangeArrowheads="1"/>
          </p:cNvSpPr>
          <p:nvPr/>
        </p:nvSpPr>
        <p:spPr bwMode="auto">
          <a:xfrm>
            <a:off x="323850" y="2133600"/>
            <a:ext cx="12969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 b="1">
                <a:solidFill>
                  <a:schemeClr val="bg2"/>
                </a:solidFill>
                <a:latin typeface="Arial" panose="020B0604020202020204" pitchFamily="34" charset="0"/>
                <a:ea typeface="楷体_GB2312" pitchFamily="49" charset="-122"/>
              </a:rPr>
              <a:t>地址传递</a:t>
            </a:r>
          </a:p>
        </p:txBody>
      </p:sp>
      <p:sp>
        <p:nvSpPr>
          <p:cNvPr id="336974" name="Rectangle 78"/>
          <p:cNvSpPr>
            <a:spLocks noChangeArrowheads="1"/>
          </p:cNvSpPr>
          <p:nvPr/>
        </p:nvSpPr>
        <p:spPr bwMode="auto">
          <a:xfrm>
            <a:off x="2627313" y="1404938"/>
            <a:ext cx="1152525" cy="428625"/>
          </a:xfrm>
          <a:prstGeom prst="rect">
            <a:avLst/>
          </a:prstGeom>
          <a:solidFill>
            <a:schemeClr val="accent1">
              <a:alpha val="39999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4000" tIns="10800" rIns="54000" bIns="10800" anchor="ctr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600" b="1">
                <a:latin typeface="Arial" panose="020B0604020202020204" pitchFamily="34" charset="0"/>
              </a:rPr>
              <a:t>2000</a:t>
            </a:r>
          </a:p>
        </p:txBody>
      </p:sp>
      <p:sp>
        <p:nvSpPr>
          <p:cNvPr id="336975" name="AutoShape 79"/>
          <p:cNvSpPr>
            <a:spLocks noChangeArrowheads="1"/>
          </p:cNvSpPr>
          <p:nvPr/>
        </p:nvSpPr>
        <p:spPr bwMode="auto">
          <a:xfrm>
            <a:off x="4500563" y="1125538"/>
            <a:ext cx="3240087" cy="865187"/>
          </a:xfrm>
          <a:prstGeom prst="wedgeRoundRectCallout">
            <a:avLst>
              <a:gd name="adj1" fmla="val -72148"/>
              <a:gd name="adj2" fmla="val -644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形参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实际是一个</a:t>
            </a:r>
            <a:br>
              <a:rPr lang="zh-CN" altLang="en-US" sz="2400" b="1">
                <a:latin typeface="楷体_GB2312" pitchFamily="49" charset="-122"/>
                <a:ea typeface="楷体_GB2312" pitchFamily="49" charset="-122"/>
              </a:rPr>
            </a:br>
            <a:r>
              <a:rPr lang="zh-CN" altLang="en-US" sz="2400" b="1">
                <a:solidFill>
                  <a:srgbClr val="FF0066"/>
                </a:solidFill>
                <a:latin typeface="楷体_GB2312" pitchFamily="49" charset="-122"/>
                <a:ea typeface="楷体_GB2312" pitchFamily="49" charset="-122"/>
              </a:rPr>
              <a:t>可以存放地址的变量</a:t>
            </a:r>
          </a:p>
        </p:txBody>
      </p:sp>
      <p:graphicFrame>
        <p:nvGraphicFramePr>
          <p:cNvPr id="336976" name="Group 80"/>
          <p:cNvGraphicFramePr>
            <a:graphicFrameLocks noGrp="1"/>
          </p:cNvGraphicFramePr>
          <p:nvPr>
            <p:ph sz="quarter" idx="3"/>
          </p:nvPr>
        </p:nvGraphicFramePr>
        <p:xfrm>
          <a:off x="2268538" y="4365625"/>
          <a:ext cx="6723062" cy="1346199"/>
        </p:xfrm>
        <a:graphic>
          <a:graphicData uri="http://schemas.openxmlformats.org/drawingml/2006/table">
            <a:tbl>
              <a:tblPr/>
              <a:tblGrid>
                <a:gridCol w="671512"/>
                <a:gridCol w="674688"/>
                <a:gridCol w="671512"/>
                <a:gridCol w="673100"/>
                <a:gridCol w="671513"/>
                <a:gridCol w="674687"/>
                <a:gridCol w="669925"/>
                <a:gridCol w="671513"/>
                <a:gridCol w="673100"/>
                <a:gridCol w="671512"/>
              </a:tblGrid>
              <a:tr h="44873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a[0]</a:t>
                      </a:r>
                    </a:p>
                  </a:txBody>
                  <a:tcPr marL="54000" marR="54000" marT="36014" marB="46818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a[1]</a:t>
                      </a:r>
                    </a:p>
                  </a:txBody>
                  <a:tcPr marL="54000" marR="54000" marT="36014" marB="46818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a[2]</a:t>
                      </a:r>
                    </a:p>
                  </a:txBody>
                  <a:tcPr marL="54000" marR="54000" marT="36014" marB="46818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a[3]</a:t>
                      </a:r>
                    </a:p>
                  </a:txBody>
                  <a:tcPr marL="54000" marR="54000" marT="36014" marB="46818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a[4]</a:t>
                      </a:r>
                    </a:p>
                  </a:txBody>
                  <a:tcPr marL="54000" marR="54000" marT="36014" marB="46818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a[5]</a:t>
                      </a:r>
                    </a:p>
                  </a:txBody>
                  <a:tcPr marL="54000" marR="54000" marT="36014" marB="46818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a[6]</a:t>
                      </a:r>
                    </a:p>
                  </a:txBody>
                  <a:tcPr marL="54000" marR="54000" marT="36014" marB="46818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a[7]</a:t>
                      </a:r>
                    </a:p>
                  </a:txBody>
                  <a:tcPr marL="54000" marR="54000" marT="36014" marB="46818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a[8]</a:t>
                      </a:r>
                    </a:p>
                  </a:txBody>
                  <a:tcPr marL="54000" marR="54000" marT="36014" marB="46818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a[9]</a:t>
                      </a:r>
                    </a:p>
                  </a:txBody>
                  <a:tcPr marL="54000" marR="54000" marT="36014" marB="46818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873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11</a:t>
                      </a:r>
                    </a:p>
                  </a:txBody>
                  <a:tcPr marL="54000" marR="54000" marT="36014" marB="468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22</a:t>
                      </a:r>
                    </a:p>
                  </a:txBody>
                  <a:tcPr marL="54000" marR="54000" marT="36014" marB="468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32</a:t>
                      </a:r>
                    </a:p>
                  </a:txBody>
                  <a:tcPr marL="54000" marR="54000" marT="36014" marB="468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36</a:t>
                      </a:r>
                    </a:p>
                  </a:txBody>
                  <a:tcPr marL="54000" marR="54000" marT="36014" marB="468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45</a:t>
                      </a:r>
                    </a:p>
                  </a:txBody>
                  <a:tcPr marL="54000" marR="54000" marT="36014" marB="468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58</a:t>
                      </a:r>
                    </a:p>
                  </a:txBody>
                  <a:tcPr marL="54000" marR="54000" marT="36014" marB="468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63</a:t>
                      </a:r>
                    </a:p>
                  </a:txBody>
                  <a:tcPr marL="54000" marR="54000" marT="36014" marB="468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73</a:t>
                      </a:r>
                    </a:p>
                  </a:txBody>
                  <a:tcPr marL="54000" marR="54000" marT="36014" marB="468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80</a:t>
                      </a:r>
                    </a:p>
                  </a:txBody>
                  <a:tcPr marL="54000" marR="54000" marT="36014" marB="468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97</a:t>
                      </a:r>
                    </a:p>
                  </a:txBody>
                  <a:tcPr marL="54000" marR="54000" marT="36014" marB="468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873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b[0]</a:t>
                      </a:r>
                    </a:p>
                  </a:txBody>
                  <a:tcPr marL="54000" marR="54000" marT="36014" marB="46818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b[1]</a:t>
                      </a:r>
                    </a:p>
                  </a:txBody>
                  <a:tcPr marL="54000" marR="54000" marT="36014" marB="46818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b[2]</a:t>
                      </a:r>
                    </a:p>
                  </a:txBody>
                  <a:tcPr marL="54000" marR="54000" marT="36014" marB="46818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b[3]</a:t>
                      </a:r>
                    </a:p>
                  </a:txBody>
                  <a:tcPr marL="54000" marR="54000" marT="36014" marB="46818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b[4]</a:t>
                      </a:r>
                    </a:p>
                  </a:txBody>
                  <a:tcPr marL="54000" marR="54000" marT="36014" marB="46818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b[5]</a:t>
                      </a:r>
                    </a:p>
                  </a:txBody>
                  <a:tcPr marL="54000" marR="54000" marT="36014" marB="46818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b[6]</a:t>
                      </a:r>
                    </a:p>
                  </a:txBody>
                  <a:tcPr marL="54000" marR="54000" marT="36014" marB="46818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b[7]</a:t>
                      </a:r>
                    </a:p>
                  </a:txBody>
                  <a:tcPr marL="54000" marR="54000" marT="36014" marB="46818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b[8]</a:t>
                      </a:r>
                    </a:p>
                  </a:txBody>
                  <a:tcPr marL="54000" marR="54000" marT="36014" marB="46818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b[9]</a:t>
                      </a:r>
                    </a:p>
                  </a:txBody>
                  <a:tcPr marL="54000" marR="54000" marT="36014" marB="46818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337044" name="Group 148"/>
          <p:cNvGrpSpPr>
            <a:grpSpLocks/>
          </p:cNvGrpSpPr>
          <p:nvPr/>
        </p:nvGrpSpPr>
        <p:grpSpPr bwMode="auto">
          <a:xfrm>
            <a:off x="4500563" y="3860800"/>
            <a:ext cx="1800225" cy="504825"/>
            <a:chOff x="2064" y="1434"/>
            <a:chExt cx="3129" cy="545"/>
          </a:xfrm>
        </p:grpSpPr>
        <p:sp>
          <p:nvSpPr>
            <p:cNvPr id="41062" name="AutoShape 149"/>
            <p:cNvSpPr>
              <a:spLocks noChangeArrowheads="1"/>
            </p:cNvSpPr>
            <p:nvPr/>
          </p:nvSpPr>
          <p:spPr bwMode="auto">
            <a:xfrm>
              <a:off x="2064" y="1434"/>
              <a:ext cx="3129" cy="545"/>
            </a:xfrm>
            <a:prstGeom prst="foldedCorner">
              <a:avLst>
                <a:gd name="adj" fmla="val 12500"/>
              </a:avLst>
            </a:prstGeom>
            <a:solidFill>
              <a:srgbClr val="FFCC99"/>
            </a:solidFill>
            <a:ln w="19050">
              <a:solidFill>
                <a:srgbClr val="FFFF99"/>
              </a:solidFill>
              <a:round/>
              <a:headEnd/>
              <a:tailEnd/>
            </a:ln>
            <a:effectLst>
              <a:outerShdw dist="35921" dir="2700000" algn="ctr" rotWithShape="0">
                <a:srgbClr val="990000"/>
              </a:outerShdw>
            </a:effectLst>
          </p:spPr>
          <p:txBody>
            <a:bodyPr lIns="0" tIns="0" rIns="0" bIns="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1063" name="Text Box 150"/>
            <p:cNvSpPr txBox="1">
              <a:spLocks noChangeArrowheads="1"/>
            </p:cNvSpPr>
            <p:nvPr/>
          </p:nvSpPr>
          <p:spPr bwMode="auto">
            <a:xfrm>
              <a:off x="2064" y="1525"/>
              <a:ext cx="3129" cy="3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66CC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rgbClr val="99CC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990000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24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排序前</a:t>
              </a:r>
            </a:p>
          </p:txBody>
        </p:sp>
      </p:grpSp>
      <p:grpSp>
        <p:nvGrpSpPr>
          <p:cNvPr id="337047" name="Group 151"/>
          <p:cNvGrpSpPr>
            <a:grpSpLocks/>
          </p:cNvGrpSpPr>
          <p:nvPr/>
        </p:nvGrpSpPr>
        <p:grpSpPr bwMode="auto">
          <a:xfrm>
            <a:off x="611188" y="3500438"/>
            <a:ext cx="1584325" cy="865187"/>
            <a:chOff x="431" y="2250"/>
            <a:chExt cx="953" cy="545"/>
          </a:xfrm>
        </p:grpSpPr>
        <p:sp>
          <p:nvSpPr>
            <p:cNvPr id="41060" name="AutoShape 152"/>
            <p:cNvSpPr>
              <a:spLocks noChangeArrowheads="1"/>
            </p:cNvSpPr>
            <p:nvPr/>
          </p:nvSpPr>
          <p:spPr bwMode="auto">
            <a:xfrm>
              <a:off x="567" y="2296"/>
              <a:ext cx="726" cy="363"/>
            </a:xfrm>
            <a:prstGeom prst="wedgeEllipseCallout">
              <a:avLst>
                <a:gd name="adj1" fmla="val 71903"/>
                <a:gd name="adj2" fmla="val -132921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41061" name="AutoShape 153"/>
            <p:cNvSpPr>
              <a:spLocks noChangeArrowheads="1"/>
            </p:cNvSpPr>
            <p:nvPr/>
          </p:nvSpPr>
          <p:spPr bwMode="auto">
            <a:xfrm>
              <a:off x="431" y="2250"/>
              <a:ext cx="953" cy="545"/>
            </a:xfrm>
            <a:prstGeom prst="wedgeEllipseCallout">
              <a:avLst>
                <a:gd name="adj1" fmla="val 62694"/>
                <a:gd name="adj2" fmla="val 88898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>
                  <a:latin typeface="Arial" panose="020B0604020202020204" pitchFamily="34" charset="0"/>
                </a:rPr>
                <a:t>首地址</a:t>
              </a:r>
              <a:br>
                <a:rPr lang="zh-CN" altLang="en-US" sz="2000" b="1">
                  <a:latin typeface="Arial" panose="020B0604020202020204" pitchFamily="34" charset="0"/>
                </a:rPr>
              </a:br>
              <a:r>
                <a:rPr lang="en-US" altLang="zh-CN" sz="2000" b="1">
                  <a:latin typeface="Arial" panose="020B0604020202020204" pitchFamily="34" charset="0"/>
                </a:rPr>
                <a:t>2000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36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36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36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36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36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36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36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337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336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4" dur="500"/>
                                        <p:tgtEl>
                                          <p:spTgt spid="336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37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6899" grpId="0" build="p"/>
      <p:bldP spid="336971" grpId="0" animBg="1"/>
      <p:bldP spid="336972" grpId="0" animBg="1"/>
      <p:bldP spid="336973" grpId="0"/>
      <p:bldP spid="336974" grpId="0" animBg="1"/>
      <p:bldP spid="33697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0" smtClean="0"/>
              <a:t>数组作函数参数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341438"/>
            <a:ext cx="8229600" cy="4525962"/>
          </a:xfrm>
        </p:spPr>
        <p:txBody>
          <a:bodyPr/>
          <a:lstStyle/>
          <a:p>
            <a:pPr marL="0" indent="719138"/>
            <a:r>
              <a:rPr lang="zh-CN" altLang="en-US" smtClean="0">
                <a:ea typeface="黑体" panose="02010609060101010101" pitchFamily="49" charset="-122"/>
              </a:rPr>
              <a:t>有一个班，</a:t>
            </a:r>
            <a:r>
              <a:rPr lang="en-US" altLang="zh-CN" smtClean="0">
                <a:ea typeface="宋体" panose="02010600030101010101" pitchFamily="2" charset="-122"/>
              </a:rPr>
              <a:t>30</a:t>
            </a:r>
            <a:r>
              <a:rPr lang="zh-CN" altLang="en-US" smtClean="0">
                <a:ea typeface="黑体" panose="02010609060101010101" pitchFamily="49" charset="-122"/>
              </a:rPr>
              <a:t>个学生，</a:t>
            </a:r>
            <a:r>
              <a:rPr lang="en-US" altLang="zh-CN" smtClean="0">
                <a:ea typeface="宋体" panose="02010600030101010101" pitchFamily="2" charset="-122"/>
              </a:rPr>
              <a:t>4</a:t>
            </a:r>
            <a:r>
              <a:rPr lang="zh-CN" altLang="en-US" smtClean="0">
                <a:ea typeface="黑体" panose="02010609060101010101" pitchFamily="49" charset="-122"/>
              </a:rPr>
              <a:t>门课程成绩，要求：利用函数计算每个学生的平均分并在主函数中输出平均分。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 b="0" smtClean="0">
              <a:solidFill>
                <a:schemeClr val="tx1"/>
              </a:solidFill>
            </a:endParaRP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60350"/>
            <a:ext cx="8229600" cy="6408738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2000" smtClean="0">
                <a:ea typeface="宋体" panose="02010600030101010101" pitchFamily="2" charset="-122"/>
              </a:rPr>
              <a:t>#include &lt;stdio.h&gt;</a:t>
            </a:r>
          </a:p>
          <a:p>
            <a:pPr>
              <a:lnSpc>
                <a:spcPct val="80000"/>
              </a:lnSpc>
            </a:pPr>
            <a:r>
              <a:rPr lang="en-US" altLang="zh-CN" sz="2000" smtClean="0">
                <a:ea typeface="宋体" panose="02010600030101010101" pitchFamily="2" charset="-122"/>
              </a:rPr>
              <a:t>#define SN 3</a:t>
            </a:r>
          </a:p>
          <a:p>
            <a:pPr>
              <a:lnSpc>
                <a:spcPct val="80000"/>
              </a:lnSpc>
            </a:pPr>
            <a:r>
              <a:rPr lang="en-US" altLang="zh-CN" sz="2000" smtClean="0">
                <a:ea typeface="宋体" panose="02010600030101010101" pitchFamily="2" charset="-122"/>
              </a:rPr>
              <a:t>#define CN 4</a:t>
            </a:r>
          </a:p>
          <a:p>
            <a:pPr>
              <a:lnSpc>
                <a:spcPct val="80000"/>
              </a:lnSpc>
            </a:pPr>
            <a:r>
              <a:rPr lang="en-US" altLang="zh-CN" sz="2000" smtClean="0">
                <a:ea typeface="宋体" panose="02010600030101010101" pitchFamily="2" charset="-122"/>
              </a:rPr>
              <a:t>int main()</a:t>
            </a:r>
          </a:p>
          <a:p>
            <a:pPr>
              <a:lnSpc>
                <a:spcPct val="80000"/>
              </a:lnSpc>
            </a:pPr>
            <a:r>
              <a:rPr lang="en-US" altLang="zh-CN" sz="2000" smtClean="0">
                <a:ea typeface="宋体" panose="02010600030101010101" pitchFamily="2" charset="-122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altLang="zh-CN" sz="2000" smtClean="0">
                <a:ea typeface="宋体" panose="02010600030101010101" pitchFamily="2" charset="-122"/>
              </a:rPr>
              <a:t>	int i,j;</a:t>
            </a:r>
          </a:p>
          <a:p>
            <a:pPr>
              <a:lnSpc>
                <a:spcPct val="80000"/>
              </a:lnSpc>
            </a:pPr>
            <a:r>
              <a:rPr lang="en-US" altLang="zh-CN" sz="2000" smtClean="0">
                <a:ea typeface="宋体" panose="02010600030101010101" pitchFamily="2" charset="-122"/>
              </a:rPr>
              <a:t>	float score[SN][CN],sum,avg[SN];</a:t>
            </a:r>
          </a:p>
          <a:p>
            <a:pPr>
              <a:lnSpc>
                <a:spcPct val="80000"/>
              </a:lnSpc>
            </a:pPr>
            <a:r>
              <a:rPr lang="en-US" altLang="zh-CN" sz="2000" smtClean="0">
                <a:ea typeface="宋体" panose="02010600030101010101" pitchFamily="2" charset="-122"/>
              </a:rPr>
              <a:t>	for(i=0;i&lt;SN;i++)</a:t>
            </a:r>
          </a:p>
          <a:p>
            <a:pPr>
              <a:lnSpc>
                <a:spcPct val="80000"/>
              </a:lnSpc>
            </a:pPr>
            <a:r>
              <a:rPr lang="en-US" altLang="zh-CN" sz="2000" smtClean="0">
                <a:ea typeface="宋体" panose="02010600030101010101" pitchFamily="2" charset="-122"/>
              </a:rPr>
              <a:t>	{</a:t>
            </a:r>
          </a:p>
          <a:p>
            <a:pPr>
              <a:lnSpc>
                <a:spcPct val="80000"/>
              </a:lnSpc>
            </a:pPr>
            <a:r>
              <a:rPr lang="en-US" altLang="zh-CN" sz="2000" smtClean="0">
                <a:ea typeface="宋体" panose="02010600030101010101" pitchFamily="2" charset="-122"/>
              </a:rPr>
              <a:t>		sum=0;</a:t>
            </a:r>
          </a:p>
          <a:p>
            <a:pPr>
              <a:lnSpc>
                <a:spcPct val="80000"/>
              </a:lnSpc>
            </a:pPr>
            <a:r>
              <a:rPr lang="en-US" altLang="zh-CN" sz="2000" smtClean="0">
                <a:ea typeface="宋体" panose="02010600030101010101" pitchFamily="2" charset="-122"/>
              </a:rPr>
              <a:t>		for(j=0;j&lt;CN;j++)</a:t>
            </a:r>
          </a:p>
          <a:p>
            <a:pPr>
              <a:lnSpc>
                <a:spcPct val="80000"/>
              </a:lnSpc>
            </a:pPr>
            <a:r>
              <a:rPr lang="en-US" altLang="zh-CN" sz="2000" smtClean="0">
                <a:ea typeface="宋体" panose="02010600030101010101" pitchFamily="2" charset="-122"/>
              </a:rPr>
              <a:t>		{</a:t>
            </a:r>
          </a:p>
          <a:p>
            <a:pPr>
              <a:lnSpc>
                <a:spcPct val="80000"/>
              </a:lnSpc>
            </a:pPr>
            <a:r>
              <a:rPr lang="en-US" altLang="zh-CN" sz="2000" smtClean="0">
                <a:ea typeface="宋体" panose="02010600030101010101" pitchFamily="2" charset="-122"/>
              </a:rPr>
              <a:t>			scanf("%f",&amp;score[i][j]);</a:t>
            </a:r>
          </a:p>
          <a:p>
            <a:pPr>
              <a:lnSpc>
                <a:spcPct val="80000"/>
              </a:lnSpc>
            </a:pPr>
            <a:r>
              <a:rPr lang="en-US" altLang="zh-CN" sz="2000" smtClean="0">
                <a:ea typeface="宋体" panose="02010600030101010101" pitchFamily="2" charset="-122"/>
              </a:rPr>
              <a:t>			sum=sum+score[i][j];</a:t>
            </a:r>
          </a:p>
          <a:p>
            <a:pPr>
              <a:lnSpc>
                <a:spcPct val="80000"/>
              </a:lnSpc>
            </a:pPr>
            <a:r>
              <a:rPr lang="en-US" altLang="zh-CN" sz="2000" smtClean="0">
                <a:ea typeface="宋体" panose="02010600030101010101" pitchFamily="2" charset="-122"/>
              </a:rPr>
              <a:t>		}</a:t>
            </a:r>
          </a:p>
          <a:p>
            <a:pPr>
              <a:lnSpc>
                <a:spcPct val="80000"/>
              </a:lnSpc>
            </a:pPr>
            <a:r>
              <a:rPr lang="en-US" altLang="zh-CN" sz="2000" smtClean="0">
                <a:ea typeface="宋体" panose="02010600030101010101" pitchFamily="2" charset="-122"/>
              </a:rPr>
              <a:t>		avg[i]=sum/CN;</a:t>
            </a:r>
          </a:p>
          <a:p>
            <a:pPr>
              <a:lnSpc>
                <a:spcPct val="80000"/>
              </a:lnSpc>
            </a:pPr>
            <a:r>
              <a:rPr lang="en-US" altLang="zh-CN" sz="2000" smtClean="0">
                <a:ea typeface="宋体" panose="02010600030101010101" pitchFamily="2" charset="-122"/>
              </a:rPr>
              <a:t>	}</a:t>
            </a:r>
          </a:p>
          <a:p>
            <a:pPr>
              <a:lnSpc>
                <a:spcPct val="80000"/>
              </a:lnSpc>
            </a:pPr>
            <a:r>
              <a:rPr lang="en-US" altLang="zh-CN" sz="2000" smtClean="0">
                <a:ea typeface="宋体" panose="02010600030101010101" pitchFamily="2" charset="-122"/>
              </a:rPr>
              <a:t>	for(i=0;i&lt;SN;i++)</a:t>
            </a:r>
          </a:p>
          <a:p>
            <a:pPr>
              <a:lnSpc>
                <a:spcPct val="80000"/>
              </a:lnSpc>
            </a:pPr>
            <a:r>
              <a:rPr lang="en-US" altLang="zh-CN" sz="2000" smtClean="0">
                <a:ea typeface="宋体" panose="02010600030101010101" pitchFamily="2" charset="-122"/>
              </a:rPr>
              <a:t>		printf("%.2f\n",avg[i]);</a:t>
            </a:r>
          </a:p>
          <a:p>
            <a:pPr>
              <a:lnSpc>
                <a:spcPct val="80000"/>
              </a:lnSpc>
            </a:pPr>
            <a:r>
              <a:rPr lang="en-US" altLang="zh-CN" sz="2000" smtClean="0">
                <a:ea typeface="宋体" panose="02010600030101010101" pitchFamily="2" charset="-122"/>
              </a:rPr>
              <a:t>	return 0;</a:t>
            </a:r>
          </a:p>
          <a:p>
            <a:pPr>
              <a:lnSpc>
                <a:spcPct val="80000"/>
              </a:lnSpc>
            </a:pPr>
            <a:r>
              <a:rPr lang="en-US" altLang="zh-CN" sz="2000" smtClean="0">
                <a:ea typeface="宋体" panose="02010600030101010101" pitchFamily="2" charset="-122"/>
              </a:rPr>
              <a:t>}</a:t>
            </a:r>
            <a:endParaRPr lang="zh-CN" altLang="en-US" sz="2000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smtClean="0">
                <a:solidFill>
                  <a:srgbClr val="000000"/>
                </a:solidFill>
              </a:rPr>
              <a:t>数组作函数参数</a:t>
            </a:r>
          </a:p>
        </p:txBody>
      </p:sp>
      <p:sp>
        <p:nvSpPr>
          <p:cNvPr id="44035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268413"/>
            <a:ext cx="4495800" cy="4857750"/>
          </a:xfrm>
        </p:spPr>
        <p:txBody>
          <a:bodyPr/>
          <a:lstStyle/>
          <a:p>
            <a:pPr marL="0" indent="0">
              <a:lnSpc>
                <a:spcPct val="80000"/>
              </a:lnSpc>
            </a:pPr>
            <a:r>
              <a:rPr lang="en-US" altLang="zh-CN" sz="2000" smtClean="0">
                <a:ea typeface="宋体" panose="02010600030101010101" pitchFamily="2" charset="-122"/>
              </a:rPr>
              <a:t>#include &lt;stdio.h&gt;</a:t>
            </a:r>
          </a:p>
          <a:p>
            <a:pPr marL="0" indent="0">
              <a:lnSpc>
                <a:spcPct val="80000"/>
              </a:lnSpc>
            </a:pPr>
            <a:r>
              <a:rPr lang="en-US" altLang="zh-CN" sz="2000" smtClean="0">
                <a:ea typeface="宋体" panose="02010600030101010101" pitchFamily="2" charset="-122"/>
              </a:rPr>
              <a:t>#define SN 3</a:t>
            </a:r>
          </a:p>
          <a:p>
            <a:pPr marL="0" indent="0">
              <a:lnSpc>
                <a:spcPct val="80000"/>
              </a:lnSpc>
            </a:pPr>
            <a:r>
              <a:rPr lang="en-US" altLang="zh-CN" sz="2000" smtClean="0">
                <a:ea typeface="宋体" panose="02010600030101010101" pitchFamily="2" charset="-122"/>
              </a:rPr>
              <a:t>#define CN 4</a:t>
            </a:r>
          </a:p>
          <a:p>
            <a:pPr marL="0" indent="0">
              <a:lnSpc>
                <a:spcPct val="80000"/>
              </a:lnSpc>
            </a:pPr>
            <a:r>
              <a:rPr lang="en-US" altLang="zh-CN" sz="2000" smtClean="0">
                <a:ea typeface="宋体" panose="02010600030101010101" pitchFamily="2" charset="-122"/>
              </a:rPr>
              <a:t>int main()</a:t>
            </a:r>
          </a:p>
          <a:p>
            <a:pPr marL="0" indent="0">
              <a:lnSpc>
                <a:spcPct val="80000"/>
              </a:lnSpc>
            </a:pPr>
            <a:r>
              <a:rPr lang="en-US" altLang="zh-CN" sz="2000" smtClean="0">
                <a:ea typeface="宋体" panose="02010600030101010101" pitchFamily="2" charset="-122"/>
              </a:rPr>
              <a:t>{</a:t>
            </a:r>
          </a:p>
          <a:p>
            <a:pPr marL="0" indent="0">
              <a:lnSpc>
                <a:spcPct val="80000"/>
              </a:lnSpc>
            </a:pPr>
            <a:r>
              <a:rPr lang="en-US" altLang="zh-CN" sz="2000" smtClean="0">
                <a:ea typeface="宋体" panose="02010600030101010101" pitchFamily="2" charset="-122"/>
              </a:rPr>
              <a:t>	int i,j;</a:t>
            </a:r>
          </a:p>
          <a:p>
            <a:pPr marL="0" indent="0">
              <a:lnSpc>
                <a:spcPct val="80000"/>
              </a:lnSpc>
            </a:pPr>
            <a:r>
              <a:rPr lang="en-US" altLang="zh-CN" sz="2000" smtClean="0">
                <a:ea typeface="宋体" panose="02010600030101010101" pitchFamily="2" charset="-122"/>
              </a:rPr>
              <a:t>	float score[SN][CN],avg[SN];</a:t>
            </a:r>
          </a:p>
          <a:p>
            <a:pPr marL="0" indent="0">
              <a:lnSpc>
                <a:spcPct val="80000"/>
              </a:lnSpc>
            </a:pPr>
            <a:r>
              <a:rPr lang="en-US" altLang="zh-CN" sz="2000" smtClean="0">
                <a:ea typeface="宋体" panose="02010600030101010101" pitchFamily="2" charset="-122"/>
              </a:rPr>
              <a:t>	for(i=0;i&lt;SN;i++)</a:t>
            </a:r>
          </a:p>
          <a:p>
            <a:pPr marL="0" indent="0">
              <a:lnSpc>
                <a:spcPct val="80000"/>
              </a:lnSpc>
            </a:pPr>
            <a:r>
              <a:rPr lang="en-US" altLang="zh-CN" sz="2000" smtClean="0">
                <a:ea typeface="宋体" panose="02010600030101010101" pitchFamily="2" charset="-122"/>
              </a:rPr>
              <a:t>	    for(j=0;j&lt;CN;j++)</a:t>
            </a:r>
            <a:r>
              <a:rPr lang="zh-CN" altLang="en-US" sz="2000" smtClean="0">
                <a:ea typeface="宋体" panose="02010600030101010101" pitchFamily="2" charset="-122"/>
              </a:rPr>
              <a:t>		         </a:t>
            </a:r>
            <a:r>
              <a:rPr lang="en-US" altLang="zh-CN" sz="2000" smtClean="0">
                <a:ea typeface="宋体" panose="02010600030101010101" pitchFamily="2" charset="-122"/>
              </a:rPr>
              <a:t>scanf("%f",&amp;score[i][j]);</a:t>
            </a:r>
          </a:p>
          <a:p>
            <a:pPr marL="0" indent="0">
              <a:lnSpc>
                <a:spcPct val="80000"/>
              </a:lnSpc>
            </a:pPr>
            <a:r>
              <a:rPr lang="en-US" altLang="zh-CN" sz="2000" smtClean="0">
                <a:ea typeface="宋体" panose="02010600030101010101" pitchFamily="2" charset="-122"/>
              </a:rPr>
              <a:t>	fun(score,avg);</a:t>
            </a:r>
          </a:p>
          <a:p>
            <a:pPr marL="0" indent="0">
              <a:lnSpc>
                <a:spcPct val="80000"/>
              </a:lnSpc>
            </a:pPr>
            <a:r>
              <a:rPr lang="en-US" altLang="zh-CN" sz="2000" smtClean="0">
                <a:ea typeface="宋体" panose="02010600030101010101" pitchFamily="2" charset="-122"/>
              </a:rPr>
              <a:t>	for(i=0;i&lt;SN;i++)</a:t>
            </a:r>
          </a:p>
          <a:p>
            <a:pPr marL="0" indent="0">
              <a:lnSpc>
                <a:spcPct val="80000"/>
              </a:lnSpc>
            </a:pPr>
            <a:r>
              <a:rPr lang="en-US" altLang="zh-CN" sz="2000" smtClean="0">
                <a:ea typeface="宋体" panose="02010600030101010101" pitchFamily="2" charset="-122"/>
              </a:rPr>
              <a:t>	    printf("%.2f\n",avg[i]);</a:t>
            </a:r>
          </a:p>
          <a:p>
            <a:pPr marL="0" indent="0">
              <a:lnSpc>
                <a:spcPct val="80000"/>
              </a:lnSpc>
            </a:pPr>
            <a:r>
              <a:rPr lang="en-US" altLang="zh-CN" sz="2000" smtClean="0">
                <a:ea typeface="宋体" panose="02010600030101010101" pitchFamily="2" charset="-122"/>
              </a:rPr>
              <a:t>	return 0;</a:t>
            </a:r>
          </a:p>
          <a:p>
            <a:pPr marL="0" indent="0">
              <a:lnSpc>
                <a:spcPct val="80000"/>
              </a:lnSpc>
            </a:pPr>
            <a:r>
              <a:rPr lang="en-US" altLang="zh-CN" sz="2000" smtClean="0">
                <a:ea typeface="宋体" panose="02010600030101010101" pitchFamily="2" charset="-122"/>
              </a:rPr>
              <a:t>}</a:t>
            </a:r>
            <a:endParaRPr lang="zh-CN" altLang="en-US" sz="2000" smtClean="0">
              <a:ea typeface="宋体" panose="02010600030101010101" pitchFamily="2" charset="-122"/>
            </a:endParaRPr>
          </a:p>
        </p:txBody>
      </p:sp>
      <p:sp>
        <p:nvSpPr>
          <p:cNvPr id="347142" name="Rectangle 6"/>
          <p:cNvSpPr>
            <a:spLocks noGrp="1" noChangeArrowheads="1"/>
          </p:cNvSpPr>
          <p:nvPr>
            <p:ph type="body" sz="half" idx="2"/>
          </p:nvPr>
        </p:nvSpPr>
        <p:spPr>
          <a:xfrm>
            <a:off x="4140200" y="1412875"/>
            <a:ext cx="5003800" cy="4741863"/>
          </a:xfrm>
          <a:solidFill>
            <a:schemeClr val="accent1"/>
          </a:solidFill>
        </p:spPr>
        <p:txBody>
          <a:bodyPr/>
          <a:lstStyle/>
          <a:p>
            <a:pPr marL="0" indent="0">
              <a:lnSpc>
                <a:spcPct val="80000"/>
              </a:lnSpc>
            </a:pPr>
            <a:r>
              <a:rPr lang="en-US" altLang="zh-CN" sz="2000" b="1" smtClean="0">
                <a:solidFill>
                  <a:srgbClr val="0000FF"/>
                </a:solidFill>
                <a:ea typeface="宋体" panose="02010600030101010101" pitchFamily="2" charset="-122"/>
              </a:rPr>
              <a:t>void fun(float a[][CN],float average[])</a:t>
            </a:r>
          </a:p>
          <a:p>
            <a:pPr marL="0" indent="0">
              <a:lnSpc>
                <a:spcPct val="80000"/>
              </a:lnSpc>
            </a:pPr>
            <a:r>
              <a:rPr lang="en-US" altLang="zh-CN" sz="2400" b="1" smtClean="0">
                <a:solidFill>
                  <a:srgbClr val="0000FF"/>
                </a:solidFill>
                <a:ea typeface="宋体" panose="02010600030101010101" pitchFamily="2" charset="-122"/>
              </a:rPr>
              <a:t>{</a:t>
            </a:r>
          </a:p>
          <a:p>
            <a:pPr marL="0" indent="0">
              <a:lnSpc>
                <a:spcPct val="80000"/>
              </a:lnSpc>
            </a:pPr>
            <a:r>
              <a:rPr lang="en-US" altLang="zh-CN" sz="2400" b="1" smtClean="0">
                <a:solidFill>
                  <a:srgbClr val="0000FF"/>
                </a:solidFill>
                <a:ea typeface="宋体" panose="02010600030101010101" pitchFamily="2" charset="-122"/>
              </a:rPr>
              <a:t>	float sum;</a:t>
            </a:r>
          </a:p>
          <a:p>
            <a:pPr marL="0" indent="0">
              <a:lnSpc>
                <a:spcPct val="80000"/>
              </a:lnSpc>
            </a:pPr>
            <a:r>
              <a:rPr lang="en-US" altLang="zh-CN" sz="2400" b="1" smtClean="0">
                <a:solidFill>
                  <a:srgbClr val="0000FF"/>
                </a:solidFill>
                <a:ea typeface="宋体" panose="02010600030101010101" pitchFamily="2" charset="-122"/>
              </a:rPr>
              <a:t>	int i,j;</a:t>
            </a:r>
          </a:p>
          <a:p>
            <a:pPr marL="0" indent="0">
              <a:lnSpc>
                <a:spcPct val="80000"/>
              </a:lnSpc>
            </a:pPr>
            <a:r>
              <a:rPr lang="en-US" altLang="zh-CN" sz="2400" b="1" smtClean="0">
                <a:solidFill>
                  <a:srgbClr val="0000FF"/>
                </a:solidFill>
                <a:ea typeface="宋体" panose="02010600030101010101" pitchFamily="2" charset="-122"/>
              </a:rPr>
              <a:t>	for(i=0;i&lt;SN;i++)</a:t>
            </a:r>
          </a:p>
          <a:p>
            <a:pPr marL="0" indent="0">
              <a:lnSpc>
                <a:spcPct val="80000"/>
              </a:lnSpc>
            </a:pPr>
            <a:r>
              <a:rPr lang="en-US" altLang="zh-CN" sz="2400" b="1" smtClean="0">
                <a:solidFill>
                  <a:srgbClr val="0000FF"/>
                </a:solidFill>
                <a:ea typeface="宋体" panose="02010600030101010101" pitchFamily="2" charset="-122"/>
              </a:rPr>
              <a:t>	{</a:t>
            </a:r>
          </a:p>
          <a:p>
            <a:pPr marL="0" indent="0">
              <a:lnSpc>
                <a:spcPct val="80000"/>
              </a:lnSpc>
            </a:pPr>
            <a:r>
              <a:rPr lang="en-US" altLang="zh-CN" sz="2400" b="1" smtClean="0">
                <a:solidFill>
                  <a:srgbClr val="0000FF"/>
                </a:solidFill>
                <a:ea typeface="宋体" panose="02010600030101010101" pitchFamily="2" charset="-122"/>
              </a:rPr>
              <a:t>	    sum=0;</a:t>
            </a:r>
          </a:p>
          <a:p>
            <a:pPr marL="0" indent="0">
              <a:lnSpc>
                <a:spcPct val="80000"/>
              </a:lnSpc>
            </a:pPr>
            <a:r>
              <a:rPr lang="en-US" altLang="zh-CN" sz="2400" b="1" smtClean="0">
                <a:solidFill>
                  <a:srgbClr val="0000FF"/>
                </a:solidFill>
                <a:ea typeface="宋体" panose="02010600030101010101" pitchFamily="2" charset="-122"/>
              </a:rPr>
              <a:t>	    for(j=0;j&lt;CN;j++)</a:t>
            </a:r>
          </a:p>
          <a:p>
            <a:pPr marL="0" indent="0">
              <a:lnSpc>
                <a:spcPct val="80000"/>
              </a:lnSpc>
            </a:pPr>
            <a:r>
              <a:rPr lang="en-US" altLang="zh-CN" sz="2400" b="1" smtClean="0">
                <a:solidFill>
                  <a:srgbClr val="0000FF"/>
                </a:solidFill>
                <a:ea typeface="宋体" panose="02010600030101010101" pitchFamily="2" charset="-122"/>
              </a:rPr>
              <a:t>	        sum=sum+a[i][j];</a:t>
            </a:r>
          </a:p>
          <a:p>
            <a:pPr marL="0" indent="0">
              <a:lnSpc>
                <a:spcPct val="80000"/>
              </a:lnSpc>
            </a:pPr>
            <a:r>
              <a:rPr lang="en-US" altLang="zh-CN" sz="2400" b="1" smtClean="0">
                <a:solidFill>
                  <a:srgbClr val="0000FF"/>
                </a:solidFill>
                <a:ea typeface="宋体" panose="02010600030101010101" pitchFamily="2" charset="-122"/>
              </a:rPr>
              <a:t>	    average[i]=sum/CN;</a:t>
            </a:r>
          </a:p>
          <a:p>
            <a:pPr marL="0" indent="0">
              <a:lnSpc>
                <a:spcPct val="80000"/>
              </a:lnSpc>
            </a:pPr>
            <a:r>
              <a:rPr lang="en-US" altLang="zh-CN" sz="2400" b="1" smtClean="0">
                <a:solidFill>
                  <a:srgbClr val="0000FF"/>
                </a:solidFill>
                <a:ea typeface="宋体" panose="02010600030101010101" pitchFamily="2" charset="-122"/>
              </a:rPr>
              <a:t>	}</a:t>
            </a:r>
          </a:p>
          <a:p>
            <a:pPr marL="0" indent="0">
              <a:lnSpc>
                <a:spcPct val="80000"/>
              </a:lnSpc>
            </a:pPr>
            <a:r>
              <a:rPr lang="en-US" altLang="zh-CN" sz="2400" b="1" smtClean="0">
                <a:solidFill>
                  <a:srgbClr val="0000FF"/>
                </a:solidFill>
                <a:ea typeface="宋体" panose="02010600030101010101" pitchFamily="2" charset="-122"/>
              </a:rPr>
              <a:t>}</a:t>
            </a:r>
            <a:endParaRPr lang="zh-CN" altLang="en-US" sz="2400" b="1" smtClean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4714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47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471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471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471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471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3471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3471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3471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3471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3471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2" dur="500"/>
                                        <p:tgtEl>
                                          <p:spTgt spid="34714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7" dur="500"/>
                                        <p:tgtEl>
                                          <p:spTgt spid="34714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7142" grpId="0" build="p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0" smtClean="0"/>
              <a:t>选择法排序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809625"/>
            <a:r>
              <a:rPr lang="zh-CN" altLang="en-US" sz="3200" smtClean="0">
                <a:solidFill>
                  <a:srgbClr val="000000"/>
                </a:solidFill>
                <a:ea typeface="宋体" panose="02010600030101010101" pitchFamily="2" charset="-122"/>
              </a:rPr>
              <a:t>选择法排序是交换法排序的优化算法。具体程序参见苏版教材</a:t>
            </a:r>
            <a:r>
              <a:rPr lang="en-US" altLang="zh-CN" sz="3200" smtClean="0">
                <a:solidFill>
                  <a:srgbClr val="000000"/>
                </a:solidFill>
                <a:ea typeface="宋体" panose="02010600030101010101" pitchFamily="2" charset="-122"/>
              </a:rPr>
              <a:t>P207</a:t>
            </a:r>
            <a:r>
              <a:rPr lang="zh-CN" altLang="en-US" sz="3200" smtClean="0">
                <a:solidFill>
                  <a:srgbClr val="000000"/>
                </a:solidFill>
                <a:ea typeface="宋体" panose="02010600030101010101" pitchFamily="2" charset="-122"/>
              </a:rPr>
              <a:t>（高教社）。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0" smtClean="0"/>
              <a:t>本章主要内容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268413"/>
            <a:ext cx="8229600" cy="4525962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zh-CN" b="1" dirty="0" smtClean="0">
                <a:ea typeface="宋体" panose="02010600030101010101" pitchFamily="2" charset="-122"/>
              </a:rPr>
              <a:t>1</a:t>
            </a:r>
            <a:r>
              <a:rPr lang="zh-CN" altLang="en-US" b="1" dirty="0" smtClean="0">
                <a:ea typeface="宋体" panose="02010600030101010101" pitchFamily="2" charset="-122"/>
              </a:rPr>
              <a:t>、</a:t>
            </a:r>
            <a:r>
              <a:rPr lang="en-US" altLang="zh-CN" b="1" dirty="0" smtClean="0">
                <a:ea typeface="宋体" panose="02010600030101010101" pitchFamily="2" charset="-122"/>
              </a:rPr>
              <a:t>C </a:t>
            </a:r>
            <a:r>
              <a:rPr lang="zh-CN" altLang="en-US" b="1" dirty="0" smtClean="0">
                <a:ea typeface="楷体_GB2312" pitchFamily="49" charset="-122"/>
              </a:rPr>
              <a:t>语言中数组的</a:t>
            </a:r>
            <a:r>
              <a:rPr lang="zh-CN" altLang="en-US" b="1" dirty="0" smtClean="0">
                <a:solidFill>
                  <a:srgbClr val="FF0000"/>
                </a:solidFill>
                <a:ea typeface="楷体_GB2312" pitchFamily="49" charset="-122"/>
              </a:rPr>
              <a:t>概念</a:t>
            </a:r>
          </a:p>
          <a:p>
            <a:pPr>
              <a:lnSpc>
                <a:spcPct val="110000"/>
              </a:lnSpc>
            </a:pPr>
            <a:r>
              <a:rPr lang="en-US" altLang="zh-CN" b="1" dirty="0" smtClean="0">
                <a:ea typeface="楷体_GB2312" pitchFamily="49" charset="-122"/>
              </a:rPr>
              <a:t>2</a:t>
            </a:r>
            <a:r>
              <a:rPr lang="zh-CN" altLang="en-US" b="1" dirty="0" smtClean="0">
                <a:ea typeface="楷体_GB2312" pitchFamily="49" charset="-122"/>
              </a:rPr>
              <a:t>、</a:t>
            </a:r>
            <a:r>
              <a:rPr lang="zh-CN" altLang="en-US" b="1" dirty="0" smtClean="0">
                <a:solidFill>
                  <a:srgbClr val="FF0000"/>
                </a:solidFill>
                <a:ea typeface="楷体_GB2312" pitchFamily="49" charset="-122"/>
              </a:rPr>
              <a:t>一维</a:t>
            </a:r>
            <a:r>
              <a:rPr lang="zh-CN" altLang="en-US" b="1" dirty="0" smtClean="0">
                <a:ea typeface="楷体_GB2312" pitchFamily="49" charset="-122"/>
              </a:rPr>
              <a:t>数组</a:t>
            </a:r>
          </a:p>
          <a:p>
            <a:pPr>
              <a:lnSpc>
                <a:spcPct val="110000"/>
              </a:lnSpc>
            </a:pPr>
            <a:r>
              <a:rPr lang="en-US" altLang="zh-CN" b="1" dirty="0" smtClean="0">
                <a:ea typeface="楷体_GB2312" pitchFamily="49" charset="-122"/>
              </a:rPr>
              <a:t>3</a:t>
            </a:r>
            <a:r>
              <a:rPr lang="zh-CN" altLang="en-US" b="1" dirty="0" smtClean="0">
                <a:ea typeface="楷体_GB2312" pitchFamily="49" charset="-122"/>
              </a:rPr>
              <a:t>、</a:t>
            </a:r>
            <a:r>
              <a:rPr lang="zh-CN" altLang="en-US" b="1" dirty="0" smtClean="0">
                <a:solidFill>
                  <a:srgbClr val="FF0000"/>
                </a:solidFill>
                <a:ea typeface="楷体_GB2312" pitchFamily="49" charset="-122"/>
              </a:rPr>
              <a:t>二维</a:t>
            </a:r>
            <a:r>
              <a:rPr lang="zh-CN" altLang="en-US" b="1" dirty="0" smtClean="0">
                <a:ea typeface="楷体_GB2312" pitchFamily="49" charset="-122"/>
              </a:rPr>
              <a:t>数组</a:t>
            </a:r>
          </a:p>
          <a:p>
            <a:pPr>
              <a:lnSpc>
                <a:spcPct val="110000"/>
              </a:lnSpc>
            </a:pPr>
            <a:r>
              <a:rPr lang="en-US" altLang="zh-CN" b="1" dirty="0" smtClean="0">
                <a:ea typeface="楷体_GB2312" pitchFamily="49" charset="-122"/>
              </a:rPr>
              <a:t>4</a:t>
            </a:r>
            <a:r>
              <a:rPr lang="zh-CN" altLang="en-US" b="1" dirty="0" smtClean="0">
                <a:ea typeface="楷体_GB2312" pitchFamily="49" charset="-122"/>
              </a:rPr>
              <a:t>、数组作为</a:t>
            </a:r>
            <a:r>
              <a:rPr lang="zh-CN" altLang="en-US" b="1" dirty="0" smtClean="0">
                <a:solidFill>
                  <a:srgbClr val="FF0000"/>
                </a:solidFill>
                <a:ea typeface="楷体_GB2312" pitchFamily="49" charset="-122"/>
              </a:rPr>
              <a:t>函数参数</a:t>
            </a:r>
            <a:r>
              <a:rPr lang="zh-CN" altLang="en-US" b="1" dirty="0" smtClean="0">
                <a:ea typeface="楷体_GB2312" pitchFamily="49" charset="-122"/>
              </a:rPr>
              <a:t>传递的方法</a:t>
            </a:r>
          </a:p>
          <a:p>
            <a:pPr>
              <a:lnSpc>
                <a:spcPct val="110000"/>
              </a:lnSpc>
            </a:pPr>
            <a:r>
              <a:rPr lang="en-US" altLang="zh-CN" b="1" dirty="0" smtClean="0">
                <a:ea typeface="楷体_GB2312" pitchFamily="49" charset="-122"/>
              </a:rPr>
              <a:t>5</a:t>
            </a:r>
            <a:r>
              <a:rPr lang="zh-CN" altLang="en-US" b="1" dirty="0" smtClean="0">
                <a:ea typeface="楷体_GB2312" pitchFamily="49" charset="-122"/>
              </a:rPr>
              <a:t>、用数组实现</a:t>
            </a:r>
            <a:r>
              <a:rPr lang="zh-CN" altLang="en-US" b="1" dirty="0" smtClean="0">
                <a:solidFill>
                  <a:srgbClr val="FF0000"/>
                </a:solidFill>
                <a:ea typeface="楷体_GB2312" pitchFamily="49" charset="-122"/>
              </a:rPr>
              <a:t>常用的算法</a:t>
            </a:r>
            <a:r>
              <a:rPr lang="zh-CN" altLang="en-US" dirty="0" smtClean="0">
                <a:solidFill>
                  <a:srgbClr val="FF0000"/>
                </a:solidFill>
                <a:ea typeface="楷体_GB2312" pitchFamily="49" charset="-122"/>
              </a:rPr>
              <a:t> </a:t>
            </a:r>
          </a:p>
          <a:p>
            <a:pPr>
              <a:lnSpc>
                <a:spcPct val="110000"/>
              </a:lnSpc>
            </a:pPr>
            <a:endParaRPr lang="zh-CN" altLang="en-US" dirty="0" smtClean="0"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0" smtClean="0"/>
              <a:t>课堂练习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5000"/>
              </a:lnSpc>
              <a:spcBef>
                <a:spcPct val="0"/>
              </a:spcBef>
            </a:pPr>
            <a:r>
              <a:rPr lang="en-US" altLang="zh-CN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【</a:t>
            </a:r>
            <a:r>
              <a:rPr lang="zh-CN" altLang="en-US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】</a:t>
            </a: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求</a:t>
            </a:r>
            <a:r>
              <a:rPr lang="en-US" altLang="zh-CN" smtClean="0">
                <a:latin typeface="楷体_GB2312" pitchFamily="49" charset="-122"/>
                <a:ea typeface="楷体_GB2312" pitchFamily="49" charset="-122"/>
              </a:rPr>
              <a:t>5</a:t>
            </a:r>
            <a:r>
              <a:rPr lang="zh-CN" altLang="en-US" smtClean="0">
                <a:latin typeface="楷体_GB2312" pitchFamily="49" charset="-122"/>
                <a:ea typeface="黑体" panose="02010609060101010101" pitchFamily="49" charset="-122"/>
              </a:rPr>
              <a:t>个整数中的最小数及平均值。</a:t>
            </a:r>
          </a:p>
          <a:p>
            <a:endParaRPr lang="zh-CN" altLang="en-US" smtClean="0"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0" smtClean="0"/>
              <a:t>综合练习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341438"/>
            <a:ext cx="8229600" cy="4525962"/>
          </a:xfrm>
        </p:spPr>
        <p:txBody>
          <a:bodyPr/>
          <a:lstStyle/>
          <a:p>
            <a:r>
              <a:rPr lang="zh-CN" altLang="en-US" smtClean="0">
                <a:ea typeface="黑体" panose="02010609060101010101" pitchFamily="49" charset="-122"/>
              </a:rPr>
              <a:t>有一个班，</a:t>
            </a:r>
            <a:r>
              <a:rPr lang="en-US" altLang="zh-CN" smtClean="0">
                <a:ea typeface="宋体" panose="02010600030101010101" pitchFamily="2" charset="-122"/>
              </a:rPr>
              <a:t>30</a:t>
            </a:r>
            <a:r>
              <a:rPr lang="zh-CN" altLang="en-US" smtClean="0">
                <a:ea typeface="黑体" panose="02010609060101010101" pitchFamily="49" charset="-122"/>
              </a:rPr>
              <a:t>个学生，</a:t>
            </a:r>
            <a:r>
              <a:rPr lang="en-US" altLang="zh-CN" smtClean="0">
                <a:ea typeface="宋体" panose="02010600030101010101" pitchFamily="2" charset="-122"/>
              </a:rPr>
              <a:t>4</a:t>
            </a:r>
            <a:r>
              <a:rPr lang="zh-CN" altLang="en-US" smtClean="0">
                <a:ea typeface="黑体" panose="02010609060101010101" pitchFamily="49" charset="-122"/>
              </a:rPr>
              <a:t>门课程成绩，要求：</a:t>
            </a:r>
          </a:p>
          <a:p>
            <a:r>
              <a:rPr lang="zh-CN" altLang="en-US" smtClean="0">
                <a:ea typeface="黑体" panose="02010609060101010101" pitchFamily="49" charset="-122"/>
              </a:rPr>
              <a:t>（</a:t>
            </a:r>
            <a:r>
              <a:rPr lang="en-US" altLang="zh-CN" smtClean="0">
                <a:ea typeface="宋体" panose="02010600030101010101" pitchFamily="2" charset="-122"/>
              </a:rPr>
              <a:t>1</a:t>
            </a:r>
            <a:r>
              <a:rPr lang="zh-CN" altLang="en-US" smtClean="0">
                <a:ea typeface="黑体" panose="02010609060101010101" pitchFamily="49" charset="-122"/>
              </a:rPr>
              <a:t>）计算</a:t>
            </a:r>
            <a:r>
              <a:rPr lang="en-US" altLang="zh-CN" smtClean="0">
                <a:ea typeface="宋体" panose="02010600030101010101" pitchFamily="2" charset="-122"/>
              </a:rPr>
              <a:t>4</a:t>
            </a:r>
            <a:r>
              <a:rPr lang="zh-CN" altLang="en-US" smtClean="0">
                <a:ea typeface="黑体" panose="02010609060101010101" pitchFamily="49" charset="-122"/>
              </a:rPr>
              <a:t>门课程的平均分；</a:t>
            </a:r>
          </a:p>
          <a:p>
            <a:r>
              <a:rPr lang="zh-CN" altLang="en-US" smtClean="0">
                <a:ea typeface="黑体" panose="02010609060101010101" pitchFamily="49" charset="-122"/>
              </a:rPr>
              <a:t>（</a:t>
            </a:r>
            <a:r>
              <a:rPr lang="en-US" altLang="zh-CN" smtClean="0">
                <a:ea typeface="宋体" panose="02010600030101010101" pitchFamily="2" charset="-122"/>
              </a:rPr>
              <a:t>2</a:t>
            </a:r>
            <a:r>
              <a:rPr lang="zh-CN" altLang="en-US" smtClean="0">
                <a:ea typeface="黑体" panose="02010609060101010101" pitchFamily="49" charset="-122"/>
              </a:rPr>
              <a:t>）计算每个学生的平均分并将其从小到大排序；</a:t>
            </a:r>
          </a:p>
          <a:p>
            <a:r>
              <a:rPr lang="zh-CN" altLang="en-US" smtClean="0">
                <a:ea typeface="黑体" panose="02010609060101010101" pitchFamily="49" charset="-122"/>
              </a:rPr>
              <a:t>（</a:t>
            </a:r>
            <a:r>
              <a:rPr lang="en-US" altLang="zh-CN" smtClean="0">
                <a:ea typeface="宋体" panose="02010600030101010101" pitchFamily="2" charset="-122"/>
              </a:rPr>
              <a:t>3</a:t>
            </a:r>
            <a:r>
              <a:rPr lang="zh-CN" altLang="en-US" smtClean="0">
                <a:ea typeface="黑体" panose="02010609060101010101" pitchFamily="49" charset="-122"/>
              </a:rPr>
              <a:t>）输出第</a:t>
            </a:r>
            <a:r>
              <a:rPr lang="en-US" altLang="zh-CN" smtClean="0">
                <a:ea typeface="宋体" panose="02010600030101010101" pitchFamily="2" charset="-122"/>
              </a:rPr>
              <a:t>n</a:t>
            </a:r>
            <a:r>
              <a:rPr lang="zh-CN" altLang="en-US" smtClean="0">
                <a:ea typeface="黑体" panose="02010609060101010101" pitchFamily="49" charset="-122"/>
              </a:rPr>
              <a:t>个学生的</a:t>
            </a:r>
            <a:r>
              <a:rPr lang="en-US" altLang="zh-CN" smtClean="0">
                <a:ea typeface="宋体" panose="02010600030101010101" pitchFamily="2" charset="-122"/>
              </a:rPr>
              <a:t>4</a:t>
            </a:r>
            <a:r>
              <a:rPr lang="zh-CN" altLang="en-US" smtClean="0">
                <a:ea typeface="黑体" panose="02010609060101010101" pitchFamily="49" charset="-122"/>
              </a:rPr>
              <a:t>门课程成绩；</a:t>
            </a:r>
          </a:p>
          <a:p>
            <a:r>
              <a:rPr lang="zh-CN" altLang="en-US" smtClean="0">
                <a:ea typeface="黑体" panose="02010609060101010101" pitchFamily="49" charset="-122"/>
              </a:rPr>
              <a:t>（</a:t>
            </a:r>
            <a:r>
              <a:rPr lang="en-US" altLang="zh-CN" smtClean="0">
                <a:ea typeface="宋体" panose="02010600030101010101" pitchFamily="2" charset="-122"/>
              </a:rPr>
              <a:t>4</a:t>
            </a:r>
            <a:r>
              <a:rPr lang="zh-CN" altLang="en-US" smtClean="0">
                <a:ea typeface="黑体" panose="02010609060101010101" pitchFamily="49" charset="-122"/>
              </a:rPr>
              <a:t>）查找有</a:t>
            </a:r>
            <a:r>
              <a:rPr lang="en-US" altLang="zh-CN" smtClean="0">
                <a:ea typeface="宋体" panose="02010600030101010101" pitchFamily="2" charset="-122"/>
              </a:rPr>
              <a:t>1</a:t>
            </a:r>
            <a:r>
              <a:rPr lang="zh-CN" altLang="en-US" smtClean="0">
                <a:ea typeface="黑体" panose="02010609060101010101" pitchFamily="49" charset="-122"/>
              </a:rPr>
              <a:t>门课程成绩不及格的学生并输出其</a:t>
            </a:r>
            <a:r>
              <a:rPr lang="en-US" altLang="zh-CN" smtClean="0">
                <a:ea typeface="宋体" panose="02010600030101010101" pitchFamily="2" charset="-122"/>
              </a:rPr>
              <a:t>4</a:t>
            </a:r>
            <a:r>
              <a:rPr lang="zh-CN" altLang="en-US" smtClean="0">
                <a:ea typeface="黑体" panose="02010609060101010101" pitchFamily="49" charset="-122"/>
              </a:rPr>
              <a:t>门课程成绩。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539750" y="1196975"/>
            <a:ext cx="7848600" cy="295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8191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23825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5735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7645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3365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9085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4805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90525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20000"/>
              </a:lnSpc>
              <a:buClr>
                <a:srgbClr val="0000FF"/>
              </a:buClr>
              <a:buFont typeface="Wingdings" panose="05000000000000000000" pitchFamily="2" charset="2"/>
              <a:buChar char="ü"/>
            </a:pPr>
            <a:r>
              <a:rPr lang="zh-CN" altLang="en-US"/>
              <a:t>插入</a:t>
            </a:r>
          </a:p>
          <a:p>
            <a:pPr>
              <a:lnSpc>
                <a:spcPct val="120000"/>
              </a:lnSpc>
              <a:buClr>
                <a:srgbClr val="0000FF"/>
              </a:buClr>
              <a:buFont typeface="Wingdings" panose="05000000000000000000" pitchFamily="2" charset="2"/>
              <a:buChar char="ü"/>
            </a:pPr>
            <a:r>
              <a:rPr lang="zh-CN" altLang="en-US"/>
              <a:t>查找</a:t>
            </a:r>
          </a:p>
          <a:p>
            <a:pPr>
              <a:lnSpc>
                <a:spcPct val="120000"/>
              </a:lnSpc>
              <a:buClr>
                <a:srgbClr val="0000FF"/>
              </a:buClr>
              <a:buFont typeface="Wingdings" panose="05000000000000000000" pitchFamily="2" charset="2"/>
              <a:buChar char="ü"/>
            </a:pPr>
            <a:r>
              <a:rPr lang="zh-CN" altLang="en-US"/>
              <a:t>删除</a:t>
            </a:r>
          </a:p>
          <a:p>
            <a:pPr>
              <a:lnSpc>
                <a:spcPct val="120000"/>
              </a:lnSpc>
              <a:buClr>
                <a:srgbClr val="0000FF"/>
              </a:buClr>
              <a:buFont typeface="Wingdings" panose="05000000000000000000" pitchFamily="2" charset="2"/>
              <a:buChar char="ü"/>
            </a:pPr>
            <a:r>
              <a:rPr lang="zh-CN" altLang="en-US"/>
              <a:t>排序</a:t>
            </a:r>
          </a:p>
          <a:p>
            <a:pPr>
              <a:lnSpc>
                <a:spcPct val="120000"/>
              </a:lnSpc>
              <a:buClr>
                <a:srgbClr val="0000FF"/>
              </a:buClr>
              <a:buFont typeface="Wingdings" panose="05000000000000000000" pitchFamily="2" charset="2"/>
              <a:buChar char="ü"/>
            </a:pPr>
            <a:r>
              <a:rPr lang="zh-CN" altLang="en-US"/>
              <a:t>矩阵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smtClean="0">
                <a:solidFill>
                  <a:srgbClr val="000000"/>
                </a:solidFill>
              </a:rPr>
              <a:t>数组应用举例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smtClean="0">
                <a:solidFill>
                  <a:srgbClr val="000000"/>
                </a:solidFill>
              </a:rPr>
              <a:t>数组应用举例</a:t>
            </a:r>
          </a:p>
        </p:txBody>
      </p:sp>
      <p:sp>
        <p:nvSpPr>
          <p:cNvPr id="308227" name="Rectangle 3"/>
          <p:cNvSpPr>
            <a:spLocks noChangeArrowheads="1"/>
          </p:cNvSpPr>
          <p:nvPr/>
        </p:nvSpPr>
        <p:spPr bwMode="auto">
          <a:xfrm>
            <a:off x="179388" y="1125538"/>
            <a:ext cx="8785225" cy="865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828675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236663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4465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5000"/>
              </a:lnSpc>
            </a:pPr>
            <a:r>
              <a:rPr kumimoji="1" lang="en-US" altLang="zh-CN" sz="2400">
                <a:solidFill>
                  <a:srgbClr val="0000FF"/>
                </a:solidFill>
              </a:rPr>
              <a:t>【</a:t>
            </a:r>
            <a:r>
              <a:rPr kumimoji="1" lang="zh-CN" altLang="en-US" sz="2400">
                <a:solidFill>
                  <a:srgbClr val="0000FF"/>
                </a:solidFill>
              </a:rPr>
              <a:t>例</a:t>
            </a:r>
            <a:r>
              <a:rPr kumimoji="1" lang="en-US" altLang="zh-CN" sz="2400">
                <a:solidFill>
                  <a:srgbClr val="0000FF"/>
                </a:solidFill>
              </a:rPr>
              <a:t>1】</a:t>
            </a:r>
            <a:r>
              <a:rPr lang="zh-CN" altLang="en-US" sz="2400"/>
              <a:t>假设数组</a:t>
            </a:r>
            <a:r>
              <a:rPr lang="en-US" altLang="zh-CN" sz="2400"/>
              <a:t>a</a:t>
            </a:r>
            <a:r>
              <a:rPr lang="zh-CN" altLang="en-US" sz="2400"/>
              <a:t>中已有</a:t>
            </a:r>
            <a:r>
              <a:rPr lang="en-US" altLang="zh-CN" sz="2400"/>
              <a:t>5</a:t>
            </a:r>
            <a:r>
              <a:rPr lang="zh-CN" altLang="en-US" sz="2400"/>
              <a:t>个整数，要在第</a:t>
            </a:r>
            <a:r>
              <a:rPr lang="en-US" altLang="zh-CN" sz="2400"/>
              <a:t>1</a:t>
            </a:r>
            <a:r>
              <a:rPr lang="zh-CN" altLang="en-US" sz="2400"/>
              <a:t>个数的前面插入一个数</a:t>
            </a:r>
            <a:r>
              <a:rPr lang="en-US" altLang="zh-CN" sz="2400"/>
              <a:t>x</a:t>
            </a:r>
            <a:r>
              <a:rPr lang="zh-CN" altLang="en-US" sz="2400"/>
              <a:t>，并保持这</a:t>
            </a:r>
            <a:r>
              <a:rPr lang="en-US" altLang="zh-CN" sz="2400"/>
              <a:t>5</a:t>
            </a:r>
            <a:r>
              <a:rPr lang="zh-CN" altLang="en-US" sz="2400"/>
              <a:t>个数的前后关系不变，试编程实现</a:t>
            </a:r>
          </a:p>
        </p:txBody>
      </p:sp>
      <p:sp>
        <p:nvSpPr>
          <p:cNvPr id="308228" name="Rectangle 4"/>
          <p:cNvSpPr>
            <a:spLocks noChangeArrowheads="1"/>
          </p:cNvSpPr>
          <p:nvPr/>
        </p:nvSpPr>
        <p:spPr bwMode="auto">
          <a:xfrm>
            <a:off x="250825" y="1916113"/>
            <a:ext cx="8893175" cy="4608512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rIns="54000"/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107950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258888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438275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cs typeface="Courier New" panose="02070309020205020404" pitchFamily="49" charset="0"/>
              </a:rPr>
              <a:t>分析</a:t>
            </a:r>
            <a:r>
              <a:rPr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Courier New" panose="02070309020205020404" pitchFamily="49" charset="0"/>
              </a:rPr>
              <a:t>：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Courier New" panose="02070309020205020404" pitchFamily="49" charset="0"/>
              </a:rPr>
              <a:t>	数组最终存放</a:t>
            </a:r>
            <a:r>
              <a:rPr lang="en-US" altLang="zh-CN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Courier New" panose="02070309020205020404" pitchFamily="49" charset="0"/>
              </a:rPr>
              <a:t>6</a:t>
            </a:r>
            <a:r>
              <a:rPr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Courier New" panose="02070309020205020404" pitchFamily="49" charset="0"/>
              </a:rPr>
              <a:t>个元素，应定义数组</a:t>
            </a:r>
            <a:r>
              <a:rPr lang="en-US" altLang="zh-CN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Courier New" panose="02070309020205020404" pitchFamily="49" charset="0"/>
              </a:rPr>
              <a:t>a[6]</a:t>
            </a:r>
          </a:p>
        </p:txBody>
      </p:sp>
      <p:graphicFrame>
        <p:nvGraphicFramePr>
          <p:cNvPr id="308287" name="Group 63"/>
          <p:cNvGraphicFramePr>
            <a:graphicFrameLocks noGrp="1"/>
          </p:cNvGraphicFramePr>
          <p:nvPr/>
        </p:nvGraphicFramePr>
        <p:xfrm>
          <a:off x="107950" y="2924175"/>
          <a:ext cx="9036050" cy="3073400"/>
        </p:xfrm>
        <a:graphic>
          <a:graphicData uri="http://schemas.openxmlformats.org/drawingml/2006/table">
            <a:tbl>
              <a:tblPr/>
              <a:tblGrid>
                <a:gridCol w="1458913"/>
                <a:gridCol w="682625"/>
                <a:gridCol w="839787"/>
                <a:gridCol w="673100"/>
                <a:gridCol w="676275"/>
                <a:gridCol w="674688"/>
                <a:gridCol w="674687"/>
                <a:gridCol w="3355975"/>
              </a:tblGrid>
              <a:tr h="482500">
                <a:tc>
                  <a:txBody>
                    <a:bodyPr/>
                    <a:lstStyle>
                      <a:lvl1pPr indent="127000"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1270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元素下标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indent="127000"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1270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zh-CN" sz="22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indent="127000"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1270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zh-CN" sz="22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indent="127000"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1270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0" lang="zh-CN" altLang="zh-CN" sz="22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indent="127000"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1270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0" lang="zh-CN" altLang="zh-CN" sz="22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indent="127000"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1270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kumimoji="0" lang="zh-CN" altLang="zh-CN" sz="22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indent="127000"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1270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endParaRPr kumimoji="0" lang="zh-CN" altLang="zh-CN" sz="22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indent="127000"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12700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9326">
                <a:tc>
                  <a:txBody>
                    <a:bodyPr/>
                    <a:lstStyle>
                      <a:lvl1pPr indent="127000"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1270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初始状态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indent="127000"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1270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zh-CN" sz="3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 indent="127000"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1270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0" lang="zh-CN" altLang="zh-CN" sz="3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 indent="127000"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1270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0" lang="zh-CN" altLang="zh-CN" sz="3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 indent="127000"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1270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kumimoji="0" lang="zh-CN" altLang="zh-CN" sz="3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 indent="127000"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1270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endParaRPr kumimoji="0" lang="zh-CN" altLang="zh-CN" sz="3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 indent="127000"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1270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>
                      <a:lvl1pPr indent="127000"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12700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最后一个元素没有使用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0913">
                <a:tc>
                  <a:txBody>
                    <a:bodyPr/>
                    <a:lstStyle>
                      <a:lvl1pPr indent="127000"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1270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indent="127000"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1270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indent="127000"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1270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indent="127000"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1270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indent="127000"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1270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indent="127000"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1270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indent="127000"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1270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indent="127000"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12700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0421">
                <a:tc>
                  <a:txBody>
                    <a:bodyPr/>
                    <a:lstStyle>
                      <a:lvl1pPr indent="127000"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1270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移动过程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indent="127000"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1270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zh-CN" sz="3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>
                      <a:lvl1pPr indent="127000"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1270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0" lang="zh-CN" altLang="zh-CN" sz="3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 indent="127000"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1270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0" lang="zh-CN" altLang="zh-CN" sz="3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 indent="127000"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1270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kumimoji="0" lang="zh-CN" altLang="zh-CN" sz="3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 indent="127000"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1270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endParaRPr kumimoji="0" lang="zh-CN" altLang="zh-CN" sz="3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 indent="127000"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1270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3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 indent="87313"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87313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从右边起各元素依次右移</a:t>
                      </a:r>
                    </a:p>
                    <a:p>
                      <a:pPr marL="0" marR="0" lvl="0" indent="87313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9326">
                <a:tc>
                  <a:txBody>
                    <a:bodyPr/>
                    <a:lstStyle>
                      <a:lvl1pPr indent="127000"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1270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lstStyle>
                      <a:lvl1pPr indent="127000"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1270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第一个元素已不再使用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indent="127000"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1270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indent="127000"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12700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0913">
                <a:tc>
                  <a:txBody>
                    <a:bodyPr/>
                    <a:lstStyle>
                      <a:lvl1pPr indent="127000"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1270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插入元素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indent="127000"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1270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indent="127000"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1270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zh-CN" sz="3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 indent="127000"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1270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0" lang="zh-CN" altLang="zh-CN" sz="3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 indent="127000"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1270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0" lang="zh-CN" altLang="zh-CN" sz="3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 indent="127000"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1270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kumimoji="0" lang="zh-CN" altLang="zh-CN" sz="3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 indent="127000"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1270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endParaRPr kumimoji="0" lang="zh-CN" altLang="zh-CN" sz="3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lvl1pPr indent="127000"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12700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首元素位置插入数</a:t>
                      </a: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2" name="上弧形箭头 41"/>
          <p:cNvSpPr/>
          <p:nvPr/>
        </p:nvSpPr>
        <p:spPr>
          <a:xfrm>
            <a:off x="2057400" y="4071938"/>
            <a:ext cx="642938" cy="285750"/>
          </a:xfrm>
          <a:prstGeom prst="curved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3" name="上弧形箭头 42"/>
          <p:cNvSpPr/>
          <p:nvPr/>
        </p:nvSpPr>
        <p:spPr>
          <a:xfrm>
            <a:off x="3497263" y="4071938"/>
            <a:ext cx="642937" cy="285750"/>
          </a:xfrm>
          <a:prstGeom prst="curved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4" name="上弧形箭头 43"/>
          <p:cNvSpPr/>
          <p:nvPr/>
        </p:nvSpPr>
        <p:spPr>
          <a:xfrm>
            <a:off x="4216400" y="4071938"/>
            <a:ext cx="642938" cy="285750"/>
          </a:xfrm>
          <a:prstGeom prst="curved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5" name="上弧形箭头 44"/>
          <p:cNvSpPr>
            <a:spLocks noChangeArrowheads="1"/>
          </p:cNvSpPr>
          <p:nvPr/>
        </p:nvSpPr>
        <p:spPr bwMode="auto">
          <a:xfrm>
            <a:off x="4937125" y="4071938"/>
            <a:ext cx="642938" cy="285750"/>
          </a:xfrm>
          <a:prstGeom prst="curvedDownArrow">
            <a:avLst>
              <a:gd name="adj1" fmla="val 25000"/>
              <a:gd name="adj2" fmla="val 50000"/>
              <a:gd name="adj3" fmla="val 19444"/>
            </a:avLst>
          </a:prstGeom>
          <a:solidFill>
            <a:srgbClr val="FFFF00"/>
          </a:solidFill>
          <a:ln w="25400" algn="ctr">
            <a:solidFill>
              <a:srgbClr val="26697A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46" name="上弧形箭头 45"/>
          <p:cNvSpPr/>
          <p:nvPr/>
        </p:nvSpPr>
        <p:spPr>
          <a:xfrm>
            <a:off x="2771775" y="4071938"/>
            <a:ext cx="642938" cy="285750"/>
          </a:xfrm>
          <a:prstGeom prst="curved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7" name="下箭头 46"/>
          <p:cNvSpPr>
            <a:spLocks noChangeArrowheads="1"/>
          </p:cNvSpPr>
          <p:nvPr/>
        </p:nvSpPr>
        <p:spPr bwMode="auto">
          <a:xfrm flipV="1">
            <a:off x="1720850" y="5949950"/>
            <a:ext cx="431800" cy="501650"/>
          </a:xfrm>
          <a:prstGeom prst="downArrow">
            <a:avLst>
              <a:gd name="adj1" fmla="val 50000"/>
              <a:gd name="adj2" fmla="val 58088"/>
            </a:avLst>
          </a:prstGeom>
          <a:solidFill>
            <a:srgbClr val="FFFF00"/>
          </a:solidFill>
          <a:ln w="25400" algn="ctr">
            <a:solidFill>
              <a:srgbClr val="26697A"/>
            </a:solidFill>
            <a:miter lim="800000"/>
            <a:headEnd/>
            <a:tailEnd/>
          </a:ln>
        </p:spPr>
        <p:txBody>
          <a:bodyPr rot="108000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308280" name="Text Box 56"/>
          <p:cNvSpPr txBox="1">
            <a:spLocks noChangeArrowheads="1"/>
          </p:cNvSpPr>
          <p:nvPr/>
        </p:nvSpPr>
        <p:spPr bwMode="auto">
          <a:xfrm>
            <a:off x="1770063" y="5513388"/>
            <a:ext cx="35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>
                <a:solidFill>
                  <a:srgbClr val="FFFF00"/>
                </a:solidFill>
                <a:latin typeface="Monotype Corsiva" panose="03010101010201010101" pitchFamily="66" charset="0"/>
                <a:ea typeface="方正舒体" panose="02010601030101010101" pitchFamily="2" charset="-122"/>
              </a:rPr>
              <a:t>X</a:t>
            </a:r>
          </a:p>
        </p:txBody>
      </p:sp>
      <p:sp>
        <p:nvSpPr>
          <p:cNvPr id="308281" name="Text Box 57"/>
          <p:cNvSpPr txBox="1">
            <a:spLocks noChangeArrowheads="1"/>
          </p:cNvSpPr>
          <p:nvPr/>
        </p:nvSpPr>
        <p:spPr bwMode="auto">
          <a:xfrm>
            <a:off x="4686300" y="4479925"/>
            <a:ext cx="288925" cy="396875"/>
          </a:xfrm>
          <a:prstGeom prst="rect">
            <a:avLst/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002060"/>
                </a:solidFill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308282" name="Text Box 58"/>
          <p:cNvSpPr txBox="1">
            <a:spLocks noChangeArrowheads="1"/>
          </p:cNvSpPr>
          <p:nvPr/>
        </p:nvSpPr>
        <p:spPr bwMode="auto">
          <a:xfrm>
            <a:off x="4010025" y="4494213"/>
            <a:ext cx="288925" cy="396875"/>
          </a:xfrm>
          <a:prstGeom prst="rect">
            <a:avLst/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002060"/>
                </a:solidFill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308283" name="Text Box 59"/>
          <p:cNvSpPr txBox="1">
            <a:spLocks noChangeArrowheads="1"/>
          </p:cNvSpPr>
          <p:nvPr/>
        </p:nvSpPr>
        <p:spPr bwMode="auto">
          <a:xfrm>
            <a:off x="3333750" y="4494213"/>
            <a:ext cx="288925" cy="396875"/>
          </a:xfrm>
          <a:prstGeom prst="rect">
            <a:avLst/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002060"/>
                </a:solidFill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308284" name="Text Box 60"/>
          <p:cNvSpPr txBox="1">
            <a:spLocks noChangeArrowheads="1"/>
          </p:cNvSpPr>
          <p:nvPr/>
        </p:nvSpPr>
        <p:spPr bwMode="auto">
          <a:xfrm>
            <a:off x="2570163" y="4479925"/>
            <a:ext cx="288925" cy="396875"/>
          </a:xfrm>
          <a:prstGeom prst="rect">
            <a:avLst/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002060"/>
                </a:solidFill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308285" name="Text Box 61"/>
          <p:cNvSpPr txBox="1">
            <a:spLocks noChangeArrowheads="1"/>
          </p:cNvSpPr>
          <p:nvPr/>
        </p:nvSpPr>
        <p:spPr bwMode="auto">
          <a:xfrm>
            <a:off x="5349875" y="4479925"/>
            <a:ext cx="288925" cy="396875"/>
          </a:xfrm>
          <a:prstGeom prst="rect">
            <a:avLst/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002060"/>
                </a:solidFill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308286" name="Text Box 62"/>
          <p:cNvSpPr txBox="1">
            <a:spLocks noChangeArrowheads="1"/>
          </p:cNvSpPr>
          <p:nvPr/>
        </p:nvSpPr>
        <p:spPr bwMode="auto">
          <a:xfrm>
            <a:off x="1820863" y="4502150"/>
            <a:ext cx="2889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FF3300"/>
                </a:solidFill>
                <a:cs typeface="Times New Roman" panose="02020603050405020304" pitchFamily="18" charset="0"/>
              </a:rPr>
              <a:t>1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08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082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082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8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8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8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8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8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8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8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8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227" grpId="0" build="p" autoUpdateAnimBg="0" advAuto="0"/>
      <p:bldP spid="308228" grpId="0" animBg="1" autoUpdateAnimBg="0"/>
      <p:bldP spid="42" grpId="0" animBg="1" autoUpdateAnimBg="0"/>
      <p:bldP spid="43" grpId="0" animBg="1" autoUpdateAnimBg="0"/>
      <p:bldP spid="44" grpId="0" animBg="1" autoUpdateAnimBg="0"/>
      <p:bldP spid="45" grpId="0" animBg="1" autoUpdateAnimBg="0"/>
      <p:bldP spid="46" grpId="0" animBg="1" autoUpdateAnimBg="0"/>
      <p:bldP spid="47" grpId="0" animBg="1" autoUpdateAnimBg="0"/>
      <p:bldP spid="308280" grpId="0" autoUpdateAnimBg="0"/>
      <p:bldP spid="308281" grpId="0" animBg="1" autoUpdateAnimBg="0"/>
      <p:bldP spid="308282" grpId="0" animBg="1" autoUpdateAnimBg="0"/>
      <p:bldP spid="308283" grpId="0" animBg="1" autoUpdateAnimBg="0"/>
      <p:bldP spid="308284" grpId="0" animBg="1" autoUpdateAnimBg="0"/>
      <p:bldP spid="308285" grpId="0" animBg="1" autoUpdateAnimBg="0"/>
      <p:bldP spid="308286" grpId="0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333375"/>
            <a:ext cx="7200900" cy="836613"/>
          </a:xfrm>
        </p:spPr>
        <p:txBody>
          <a:bodyPr/>
          <a:lstStyle/>
          <a:p>
            <a:r>
              <a:rPr lang="zh-CN" altLang="en-US" sz="3600" smtClean="0">
                <a:solidFill>
                  <a:srgbClr val="000000"/>
                </a:solidFill>
              </a:rPr>
              <a:t>数组应用举例</a:t>
            </a:r>
          </a:p>
        </p:txBody>
      </p:sp>
      <p:sp>
        <p:nvSpPr>
          <p:cNvPr id="309251" name="Rectangle 3"/>
          <p:cNvSpPr>
            <a:spLocks noChangeArrowheads="1"/>
          </p:cNvSpPr>
          <p:nvPr/>
        </p:nvSpPr>
        <p:spPr bwMode="auto">
          <a:xfrm>
            <a:off x="611188" y="246063"/>
            <a:ext cx="8281987" cy="6611937"/>
          </a:xfrm>
          <a:prstGeom prst="rect">
            <a:avLst/>
          </a:prstGeom>
          <a:solidFill>
            <a:schemeClr val="tx1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//chap6ex3.c</a:t>
            </a:r>
          </a:p>
          <a:p>
            <a:pPr eaLnBrk="1" hangingPunct="1"/>
            <a:r>
              <a:rPr lang="en-US" altLang="zh-CN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#include &lt;stdio.h&gt;</a:t>
            </a:r>
          </a:p>
          <a:p>
            <a:pPr eaLnBrk="1" hangingPunct="1"/>
            <a:r>
              <a:rPr lang="en-US" altLang="zh-CN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#define N 5</a:t>
            </a:r>
          </a:p>
          <a:p>
            <a:pPr eaLnBrk="1" hangingPunct="1"/>
            <a:r>
              <a:rPr lang="en-US" altLang="zh-CN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int main()</a:t>
            </a:r>
          </a:p>
          <a:p>
            <a:pPr eaLnBrk="1" hangingPunct="1"/>
            <a:r>
              <a:rPr lang="en-US" altLang="zh-CN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{	int  i, x, a[N+1] ;	</a:t>
            </a:r>
          </a:p>
          <a:p>
            <a:pPr eaLnBrk="1" hangingPunct="1"/>
            <a:r>
              <a:rPr lang="en-US" altLang="zh-CN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	printf("Input %d numbers:", N ) ;</a:t>
            </a:r>
          </a:p>
          <a:p>
            <a:pPr eaLnBrk="1" hangingPunct="1"/>
            <a:r>
              <a:rPr lang="en-US" altLang="zh-CN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	for( i=0; i&lt;N; i++ ) scanf("%d", &amp;a[i]) ;</a:t>
            </a:r>
          </a:p>
          <a:p>
            <a:pPr eaLnBrk="1" hangingPunct="1"/>
            <a:r>
              <a:rPr lang="en-US" altLang="zh-CN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	printf( "Before insert: ");</a:t>
            </a:r>
          </a:p>
          <a:p>
            <a:pPr eaLnBrk="1" hangingPunct="1"/>
            <a:r>
              <a:rPr lang="en-US" altLang="zh-CN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	for( i=0; i&lt;N; i++ ) printf(" %d", a[i]) ;</a:t>
            </a:r>
          </a:p>
          <a:p>
            <a:pPr eaLnBrk="1" hangingPunct="1"/>
            <a:r>
              <a:rPr lang="en-US" altLang="zh-CN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	printf("\n");</a:t>
            </a:r>
          </a:p>
          <a:p>
            <a:pPr eaLnBrk="1" hangingPunct="1"/>
            <a:r>
              <a:rPr lang="en-US" altLang="zh-CN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	printf("Input an inserted number? ");</a:t>
            </a:r>
          </a:p>
          <a:p>
            <a:pPr eaLnBrk="1" hangingPunct="1"/>
            <a:r>
              <a:rPr lang="en-US" altLang="zh-CN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	scanf("%d", &amp;x );</a:t>
            </a:r>
          </a:p>
          <a:p>
            <a:pPr eaLnBrk="1" hangingPunct="1"/>
            <a:r>
              <a:rPr lang="en-US" altLang="zh-CN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	for( i=N; i&gt;0; i-- ) a[i] = a[i-1] ;</a:t>
            </a:r>
          </a:p>
          <a:p>
            <a:pPr eaLnBrk="1" hangingPunct="1"/>
            <a:r>
              <a:rPr lang="en-US" altLang="zh-CN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	a[i] = x ;    // a[0]=x</a:t>
            </a:r>
          </a:p>
          <a:p>
            <a:pPr eaLnBrk="1" hangingPunct="1"/>
            <a:r>
              <a:rPr lang="en-US" altLang="zh-CN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	printf("After insert: " );</a:t>
            </a:r>
          </a:p>
          <a:p>
            <a:pPr eaLnBrk="1" hangingPunct="1"/>
            <a:r>
              <a:rPr lang="en-US" altLang="zh-CN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	for( i=0; i&lt;N+1; i++ )	printf(" %d", a[i] ) ;</a:t>
            </a:r>
          </a:p>
          <a:p>
            <a:pPr eaLnBrk="1" hangingPunct="1"/>
            <a:r>
              <a:rPr lang="en-US" altLang="zh-CN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	printf("\n");</a:t>
            </a:r>
          </a:p>
          <a:p>
            <a:pPr eaLnBrk="1" hangingPunct="1"/>
            <a:r>
              <a:rPr lang="en-US" altLang="zh-CN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    return 0; </a:t>
            </a:r>
          </a:p>
          <a:p>
            <a:pPr eaLnBrk="1" hangingPunct="1"/>
            <a:r>
              <a:rPr lang="en-US" altLang="zh-CN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}</a:t>
            </a:r>
          </a:p>
        </p:txBody>
      </p:sp>
      <p:sp>
        <p:nvSpPr>
          <p:cNvPr id="309252" name="Rectangle 4"/>
          <p:cNvSpPr>
            <a:spLocks noChangeArrowheads="1"/>
          </p:cNvSpPr>
          <p:nvPr/>
        </p:nvSpPr>
        <p:spPr bwMode="auto">
          <a:xfrm>
            <a:off x="1187450" y="4508500"/>
            <a:ext cx="5832475" cy="736600"/>
          </a:xfrm>
          <a:prstGeom prst="rect">
            <a:avLst/>
          </a:prstGeom>
          <a:noFill/>
          <a:ln w="25400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09253" name="AutoShape 5"/>
          <p:cNvSpPr>
            <a:spLocks noChangeArrowheads="1"/>
          </p:cNvSpPr>
          <p:nvPr/>
        </p:nvSpPr>
        <p:spPr bwMode="auto">
          <a:xfrm>
            <a:off x="6877050" y="3241675"/>
            <a:ext cx="2124075" cy="401638"/>
          </a:xfrm>
          <a:prstGeom prst="wedgeRectCallout">
            <a:avLst>
              <a:gd name="adj1" fmla="val -62181"/>
              <a:gd name="adj2" fmla="val 280435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4000" tIns="10800" rIns="54000" bIns="4680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200" b="1">
                <a:solidFill>
                  <a:srgbClr val="0000FF"/>
                </a:solidFill>
                <a:latin typeface="Arial" panose="020B0604020202020204" pitchFamily="34" charset="0"/>
              </a:rPr>
              <a:t>后移并插入数据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9251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9251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09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09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09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09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09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09251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09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09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309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092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3092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3092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3092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6" dur="500"/>
                                        <p:tgtEl>
                                          <p:spTgt spid="309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309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30925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30925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30925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30925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30925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30925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9251" grpId="0" build="allAtOnce" animBg="1"/>
      <p:bldP spid="309252" grpId="0" animBg="1"/>
      <p:bldP spid="309253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en-US" sz="3600" b="0" smtClean="0"/>
              <a:t>数组应用举例</a:t>
            </a:r>
          </a:p>
        </p:txBody>
      </p:sp>
      <p:sp>
        <p:nvSpPr>
          <p:cNvPr id="310275" name="Rectangle 3"/>
          <p:cNvSpPr>
            <a:spLocks noChangeArrowheads="1"/>
          </p:cNvSpPr>
          <p:nvPr/>
        </p:nvSpPr>
        <p:spPr bwMode="auto">
          <a:xfrm>
            <a:off x="179388" y="1268413"/>
            <a:ext cx="8785225" cy="865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828675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236663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4465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5000"/>
              </a:lnSpc>
            </a:pPr>
            <a:r>
              <a:rPr kumimoji="1" lang="en-US" altLang="zh-CN">
                <a:solidFill>
                  <a:srgbClr val="0000FF"/>
                </a:solidFill>
              </a:rPr>
              <a:t>【</a:t>
            </a:r>
            <a:r>
              <a:rPr kumimoji="1" lang="zh-CN" altLang="en-US">
                <a:solidFill>
                  <a:srgbClr val="0000FF"/>
                </a:solidFill>
              </a:rPr>
              <a:t>例</a:t>
            </a:r>
            <a:r>
              <a:rPr kumimoji="1" lang="en-US" altLang="zh-CN">
                <a:solidFill>
                  <a:srgbClr val="0000FF"/>
                </a:solidFill>
              </a:rPr>
              <a:t>2】</a:t>
            </a:r>
            <a:r>
              <a:rPr lang="zh-CN" altLang="en-US"/>
              <a:t>随机产生</a:t>
            </a:r>
            <a:r>
              <a:rPr lang="en-US" altLang="zh-CN"/>
              <a:t>20</a:t>
            </a:r>
            <a:r>
              <a:rPr lang="zh-CN" altLang="en-US"/>
              <a:t>个整数保存在数组中，试用顺序查找方法查找某个整数。</a:t>
            </a:r>
          </a:p>
        </p:txBody>
      </p:sp>
      <p:sp>
        <p:nvSpPr>
          <p:cNvPr id="310276" name="Rectangle 4"/>
          <p:cNvSpPr>
            <a:spLocks noChangeArrowheads="1"/>
          </p:cNvSpPr>
          <p:nvPr/>
        </p:nvSpPr>
        <p:spPr bwMode="auto">
          <a:xfrm>
            <a:off x="250825" y="2276475"/>
            <a:ext cx="8642350" cy="4319588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4000" rIns="54000"/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107950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258888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438275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cs typeface="Courier New" panose="02070309020205020404" pitchFamily="49" charset="0"/>
              </a:rPr>
              <a:t>分析</a:t>
            </a:r>
            <a:r>
              <a:rPr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Courier New" panose="02070309020205020404" pitchFamily="49" charset="0"/>
              </a:rPr>
              <a:t>：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Courier New" panose="02070309020205020404" pitchFamily="49" charset="0"/>
              </a:rPr>
              <a:t>	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cs typeface="Courier New" panose="02070309020205020404" pitchFamily="49" charset="0"/>
              </a:rPr>
              <a:t>产生随机数</a:t>
            </a:r>
            <a:r>
              <a:rPr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Courier New" panose="02070309020205020404" pitchFamily="49" charset="0"/>
              </a:rPr>
              <a:t>：使用函数</a:t>
            </a:r>
            <a:r>
              <a:rPr lang="en-US" altLang="zh-CN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Courier New" panose="02070309020205020404" pitchFamily="49" charset="0"/>
              </a:rPr>
              <a:t>srand()</a:t>
            </a:r>
            <a:r>
              <a:rPr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Courier New" panose="02070309020205020404" pitchFamily="49" charset="0"/>
              </a:rPr>
              <a:t>和</a:t>
            </a:r>
            <a:r>
              <a:rPr lang="en-US" altLang="zh-CN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Courier New" panose="02070309020205020404" pitchFamily="49" charset="0"/>
              </a:rPr>
              <a:t>rand()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Courier New" panose="02070309020205020404" pitchFamily="49" charset="0"/>
              </a:rPr>
              <a:t>	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cs typeface="Courier New" panose="02070309020205020404" pitchFamily="49" charset="0"/>
              </a:rPr>
              <a:t>顺序查找</a:t>
            </a:r>
            <a:r>
              <a:rPr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Courier New" panose="02070309020205020404" pitchFamily="49" charset="0"/>
              </a:rPr>
              <a:t>：从数组的第</a:t>
            </a:r>
            <a:r>
              <a:rPr lang="en-US" altLang="zh-CN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Courier New" panose="02070309020205020404" pitchFamily="49" charset="0"/>
              </a:rPr>
              <a:t>1</a:t>
            </a:r>
            <a:r>
              <a:rPr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Courier New" panose="02070309020205020404" pitchFamily="49" charset="0"/>
              </a:rPr>
              <a:t>个元素开始逐一与要查找的数据进行比较，如果有一个元素与之相同，就是找到了，查找过程即可结束。如果所有元素都不同于要查找的数据</a:t>
            </a:r>
            <a:r>
              <a:rPr lang="en-US" altLang="zh-CN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Courier New" panose="02070309020205020404" pitchFamily="49" charset="0"/>
              </a:rPr>
              <a:t>,</a:t>
            </a:r>
            <a:r>
              <a:rPr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Courier New" panose="02070309020205020404" pitchFamily="49" charset="0"/>
              </a:rPr>
              <a:t>则没找到。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10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10276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10276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102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102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102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0275" grpId="0" build="p"/>
      <p:bldP spid="310276" grpId="0" build="allAtOnce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57150"/>
            <a:ext cx="7200900" cy="836613"/>
          </a:xfrm>
        </p:spPr>
        <p:txBody>
          <a:bodyPr/>
          <a:lstStyle/>
          <a:p>
            <a:r>
              <a:rPr lang="zh-CN" altLang="en-US" smtClean="0"/>
              <a:t>数组应用举例</a:t>
            </a:r>
          </a:p>
        </p:txBody>
      </p:sp>
      <p:sp>
        <p:nvSpPr>
          <p:cNvPr id="311299" name="Rectangle 3"/>
          <p:cNvSpPr>
            <a:spLocks noChangeArrowheads="1"/>
          </p:cNvSpPr>
          <p:nvPr/>
        </p:nvSpPr>
        <p:spPr bwMode="auto">
          <a:xfrm>
            <a:off x="250825" y="246063"/>
            <a:ext cx="8713788" cy="6611937"/>
          </a:xfrm>
          <a:prstGeom prst="rect">
            <a:avLst/>
          </a:prstGeom>
          <a:solidFill>
            <a:schemeClr val="tx1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200" b="1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//chap6ex4.c</a:t>
            </a:r>
          </a:p>
          <a:p>
            <a:pPr eaLnBrk="1" hangingPunct="1"/>
            <a:r>
              <a:rPr lang="en-US" altLang="zh-CN" sz="2200" b="1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#include &lt;stdio.h&gt;</a:t>
            </a:r>
          </a:p>
          <a:p>
            <a:pPr eaLnBrk="1" hangingPunct="1"/>
            <a:r>
              <a:rPr lang="en-US" altLang="zh-CN" sz="2200" b="1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#include &lt;stdlib.h&gt;</a:t>
            </a:r>
          </a:p>
          <a:p>
            <a:pPr eaLnBrk="1" hangingPunct="1"/>
            <a:r>
              <a:rPr lang="en-US" altLang="zh-CN" sz="2200" b="1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#include &lt;time.h&gt;</a:t>
            </a:r>
          </a:p>
          <a:p>
            <a:pPr eaLnBrk="1" hangingPunct="1"/>
            <a:r>
              <a:rPr lang="en-US" altLang="zh-CN" sz="2200" b="1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#define N 20</a:t>
            </a:r>
          </a:p>
          <a:p>
            <a:pPr eaLnBrk="1" hangingPunct="1"/>
            <a:r>
              <a:rPr lang="en-US" altLang="zh-CN" sz="2200" b="1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int main ( )</a:t>
            </a:r>
          </a:p>
          <a:p>
            <a:pPr eaLnBrk="1" hangingPunct="1"/>
            <a:r>
              <a:rPr lang="en-US" altLang="zh-CN" sz="2200" b="1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{  int  i, x, a[N],find=0;</a:t>
            </a:r>
          </a:p>
          <a:p>
            <a:pPr eaLnBrk="1" hangingPunct="1"/>
            <a:r>
              <a:rPr lang="en-US" altLang="zh-CN" sz="2200" b="1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   srand(time(NULL)); /*</a:t>
            </a:r>
            <a:r>
              <a:rPr lang="zh-CN" altLang="en-US" sz="2200" b="1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每次产生不同的随机数序列*</a:t>
            </a:r>
            <a:r>
              <a:rPr lang="en-US" altLang="zh-CN" sz="2200" b="1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/</a:t>
            </a:r>
          </a:p>
          <a:p>
            <a:pPr eaLnBrk="1" hangingPunct="1"/>
            <a:r>
              <a:rPr lang="en-US" altLang="zh-CN" sz="2200" b="1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   for(i=0; i&lt;N; i++) 	 /*</a:t>
            </a:r>
            <a:r>
              <a:rPr lang="zh-CN" altLang="en-US" sz="2200" b="1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产生</a:t>
            </a:r>
            <a:r>
              <a:rPr lang="en-US" altLang="zh-CN" sz="2200" b="1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sz="2200" b="1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个小于</a:t>
            </a:r>
            <a:r>
              <a:rPr lang="en-US" altLang="zh-CN" sz="2200" b="1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100</a:t>
            </a:r>
            <a:r>
              <a:rPr lang="zh-CN" altLang="en-US" sz="2200" b="1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的随机数*</a:t>
            </a:r>
            <a:r>
              <a:rPr lang="en-US" altLang="zh-CN" sz="2200" b="1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/</a:t>
            </a:r>
          </a:p>
          <a:p>
            <a:pPr eaLnBrk="1" hangingPunct="1"/>
            <a:r>
              <a:rPr lang="en-US" altLang="zh-CN" sz="2200" b="1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   {  a[i] = rand( )%100;</a:t>
            </a:r>
          </a:p>
          <a:p>
            <a:pPr eaLnBrk="1" hangingPunct="1"/>
            <a:r>
              <a:rPr lang="en-US" altLang="zh-CN" sz="2200" b="1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      if(i%10==0) printf("\n");</a:t>
            </a:r>
            <a:r>
              <a:rPr lang="en-US" altLang="zh-CN" sz="2200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 </a:t>
            </a:r>
          </a:p>
          <a:p>
            <a:pPr eaLnBrk="1" hangingPunct="1"/>
            <a:r>
              <a:rPr lang="en-US" altLang="zh-CN" sz="2200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lang="en-US" altLang="zh-CN" sz="2200" b="1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printf("%6d",a[i]);</a:t>
            </a:r>
          </a:p>
          <a:p>
            <a:pPr eaLnBrk="1" hangingPunct="1"/>
            <a:r>
              <a:rPr lang="en-US" altLang="zh-CN" sz="2200" b="1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   }</a:t>
            </a:r>
          </a:p>
          <a:p>
            <a:pPr eaLnBrk="1" hangingPunct="1"/>
            <a:r>
              <a:rPr lang="en-US" altLang="zh-CN" sz="2200" b="1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   printf("</a:t>
            </a:r>
            <a:r>
              <a:rPr lang="zh-CN" altLang="zh-CN" sz="2200" b="1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\n</a:t>
            </a:r>
            <a:r>
              <a:rPr lang="zh-CN" altLang="en-US" sz="2200" b="1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要查找的整数是</a:t>
            </a:r>
            <a:r>
              <a:rPr lang="en-US" altLang="zh-CN" sz="2200" b="1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? ");</a:t>
            </a:r>
          </a:p>
          <a:p>
            <a:pPr eaLnBrk="1" hangingPunct="1"/>
            <a:r>
              <a:rPr lang="en-US" altLang="zh-CN" sz="2200" b="1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   scanf("%d", &amp;x );</a:t>
            </a:r>
          </a:p>
          <a:p>
            <a:pPr eaLnBrk="1" hangingPunct="1"/>
            <a:r>
              <a:rPr lang="en-US" altLang="zh-CN" sz="2200" b="1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   for(i=0; i&lt;N; i++)</a:t>
            </a:r>
          </a:p>
          <a:p>
            <a:pPr eaLnBrk="1" hangingPunct="1"/>
            <a:r>
              <a:rPr lang="en-US" altLang="zh-CN" sz="2200" b="1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      if(x==a[i]) { find=1; break;}</a:t>
            </a:r>
          </a:p>
          <a:p>
            <a:pPr eaLnBrk="1" hangingPunct="1"/>
            <a:r>
              <a:rPr lang="en-US" altLang="zh-CN" sz="2200" b="1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   if(find)printf("</a:t>
            </a:r>
            <a:r>
              <a:rPr lang="zh-CN" altLang="en-US" sz="2200" b="1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找到了，</a:t>
            </a:r>
            <a:r>
              <a:rPr lang="en-US" altLang="zh-CN" sz="2200" b="1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%d</a:t>
            </a:r>
            <a:r>
              <a:rPr lang="zh-CN" altLang="en-US" sz="2200" b="1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是数组的第</a:t>
            </a:r>
            <a:r>
              <a:rPr lang="en-US" altLang="zh-CN" sz="2200" b="1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%d</a:t>
            </a:r>
            <a:r>
              <a:rPr lang="zh-CN" altLang="en-US" sz="2200" b="1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个元素。</a:t>
            </a:r>
            <a:r>
              <a:rPr lang="en-US" altLang="zh-CN" sz="2200" b="1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\n",x,i+1);</a:t>
            </a:r>
          </a:p>
          <a:p>
            <a:pPr eaLnBrk="1" hangingPunct="1"/>
            <a:r>
              <a:rPr lang="en-US" altLang="zh-CN" sz="2200" b="1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   else printf("</a:t>
            </a:r>
            <a:r>
              <a:rPr lang="zh-CN" altLang="en-US" sz="2200" b="1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没有找到</a:t>
            </a:r>
            <a:r>
              <a:rPr lang="en-US" altLang="zh-CN" sz="2200" b="1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%d</a:t>
            </a:r>
            <a:r>
              <a:rPr lang="zh-CN" altLang="en-US" sz="2200" b="1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  <a:r>
              <a:rPr lang="en-US" altLang="zh-CN" sz="2200" b="1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\n ", x);return 0;</a:t>
            </a:r>
          </a:p>
          <a:p>
            <a:pPr eaLnBrk="1" hangingPunct="1"/>
            <a:r>
              <a:rPr lang="en-US" altLang="zh-CN" sz="2200" b="1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}</a:t>
            </a:r>
          </a:p>
        </p:txBody>
      </p:sp>
      <p:sp>
        <p:nvSpPr>
          <p:cNvPr id="311300" name="AutoShape 4"/>
          <p:cNvSpPr>
            <a:spLocks noChangeArrowheads="1"/>
          </p:cNvSpPr>
          <p:nvPr/>
        </p:nvSpPr>
        <p:spPr bwMode="auto">
          <a:xfrm>
            <a:off x="5435600" y="3284538"/>
            <a:ext cx="2881313" cy="736600"/>
          </a:xfrm>
          <a:prstGeom prst="wedgeRectCallout">
            <a:avLst>
              <a:gd name="adj1" fmla="val -70880"/>
              <a:gd name="adj2" fmla="val 140301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4000" tIns="10800" rIns="54000" bIns="4680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200" b="1">
                <a:solidFill>
                  <a:srgbClr val="0000FF"/>
                </a:solidFill>
                <a:latin typeface="Arial" panose="020B0604020202020204" pitchFamily="34" charset="0"/>
              </a:rPr>
              <a:t>思考：</a:t>
            </a:r>
          </a:p>
          <a:p>
            <a:pPr eaLnBrk="1" hangingPunct="1"/>
            <a:r>
              <a:rPr lang="zh-CN" altLang="en-US" sz="2200" b="1">
                <a:solidFill>
                  <a:srgbClr val="0000FF"/>
                </a:solidFill>
                <a:latin typeface="Arial" panose="020B0604020202020204" pitchFamily="34" charset="0"/>
              </a:rPr>
              <a:t>如何实现多次查找？</a:t>
            </a:r>
          </a:p>
        </p:txBody>
      </p:sp>
      <p:sp>
        <p:nvSpPr>
          <p:cNvPr id="311301" name="Rectangle 5"/>
          <p:cNvSpPr>
            <a:spLocks noChangeArrowheads="1"/>
          </p:cNvSpPr>
          <p:nvPr/>
        </p:nvSpPr>
        <p:spPr bwMode="auto">
          <a:xfrm>
            <a:off x="684213" y="2852738"/>
            <a:ext cx="3382962" cy="736600"/>
          </a:xfrm>
          <a:prstGeom prst="rect">
            <a:avLst/>
          </a:prstGeom>
          <a:noFill/>
          <a:ln w="25400" algn="ctr">
            <a:solidFill>
              <a:srgbClr val="3399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11302" name="Rectangle 6"/>
          <p:cNvSpPr>
            <a:spLocks noChangeArrowheads="1"/>
          </p:cNvSpPr>
          <p:nvPr/>
        </p:nvSpPr>
        <p:spPr bwMode="auto">
          <a:xfrm>
            <a:off x="755650" y="5300663"/>
            <a:ext cx="4608513" cy="647700"/>
          </a:xfrm>
          <a:prstGeom prst="rect">
            <a:avLst/>
          </a:prstGeom>
          <a:noFill/>
          <a:ln w="25400" algn="ctr">
            <a:solidFill>
              <a:srgbClr val="3399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11303" name="Text Box 7"/>
          <p:cNvSpPr txBox="1">
            <a:spLocks noChangeArrowheads="1"/>
          </p:cNvSpPr>
          <p:nvPr/>
        </p:nvSpPr>
        <p:spPr bwMode="auto">
          <a:xfrm>
            <a:off x="5435600" y="4437063"/>
            <a:ext cx="3421063" cy="708025"/>
          </a:xfrm>
          <a:prstGeom prst="rect">
            <a:avLst/>
          </a:prstGeom>
          <a:solidFill>
            <a:schemeClr val="accent1"/>
          </a:solidFill>
          <a:ln w="63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 b="1">
                <a:latin typeface="楷体_GB2312" pitchFamily="49" charset="-122"/>
                <a:ea typeface="楷体_GB2312" pitchFamily="49" charset="-122"/>
              </a:rPr>
              <a:t>一旦找到，设置</a:t>
            </a:r>
            <a:r>
              <a:rPr lang="en-US" altLang="zh-CN" sz="2000" b="1">
                <a:latin typeface="楷体_GB2312" pitchFamily="49" charset="-122"/>
                <a:ea typeface="楷体_GB2312" pitchFamily="49" charset="-122"/>
              </a:rPr>
              <a:t>find=1,</a:t>
            </a:r>
            <a:r>
              <a:rPr lang="zh-CN" altLang="en-US" sz="2000" b="1">
                <a:latin typeface="楷体_GB2312" pitchFamily="49" charset="-122"/>
                <a:ea typeface="楷体_GB2312" pitchFamily="49" charset="-122"/>
              </a:rPr>
              <a:t>通过</a:t>
            </a:r>
            <a:r>
              <a:rPr lang="en-US" altLang="zh-CN" sz="2000" b="1">
                <a:latin typeface="楷体_GB2312" pitchFamily="49" charset="-122"/>
                <a:ea typeface="楷体_GB2312" pitchFamily="49" charset="-122"/>
              </a:rPr>
              <a:t>break</a:t>
            </a:r>
            <a:r>
              <a:rPr lang="zh-CN" altLang="en-US" sz="2000" b="1">
                <a:latin typeface="楷体_GB2312" pitchFamily="49" charset="-122"/>
                <a:ea typeface="楷体_GB2312" pitchFamily="49" charset="-122"/>
              </a:rPr>
              <a:t>语句跳出循环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1299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1299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11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11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311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11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311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311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311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311299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311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4" dur="500"/>
                                        <p:tgtEl>
                                          <p:spTgt spid="311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3112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0" dur="500"/>
                                        <p:tgtEl>
                                          <p:spTgt spid="3112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3" dur="500"/>
                                        <p:tgtEl>
                                          <p:spTgt spid="3112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6" dur="500"/>
                                        <p:tgtEl>
                                          <p:spTgt spid="3112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8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0" dur="500"/>
                                        <p:tgtEl>
                                          <p:spTgt spid="311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5" dur="500"/>
                                        <p:tgtEl>
                                          <p:spTgt spid="31129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7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9" dur="500"/>
                                        <p:tgtEl>
                                          <p:spTgt spid="31129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4" dur="500"/>
                                        <p:tgtEl>
                                          <p:spTgt spid="31129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6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8" dur="500"/>
                                        <p:tgtEl>
                                          <p:spTgt spid="31129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0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2" dur="500"/>
                                        <p:tgtEl>
                                          <p:spTgt spid="311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8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311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1" dur="500"/>
                                        <p:tgtEl>
                                          <p:spTgt spid="31129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4" dur="500"/>
                                        <p:tgtEl>
                                          <p:spTgt spid="31129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311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1299" grpId="0" build="allAtOnce" animBg="1"/>
      <p:bldP spid="311300" grpId="0" animBg="1"/>
      <p:bldP spid="311301" grpId="0" animBg="1"/>
      <p:bldP spid="311302" grpId="0" animBg="1"/>
      <p:bldP spid="311303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en-US" sz="3600" smtClean="0">
                <a:solidFill>
                  <a:srgbClr val="000000"/>
                </a:solidFill>
              </a:rPr>
              <a:t>数组应用举例</a:t>
            </a:r>
          </a:p>
        </p:txBody>
      </p:sp>
      <p:sp>
        <p:nvSpPr>
          <p:cNvPr id="312323" name="Rectangle 3"/>
          <p:cNvSpPr>
            <a:spLocks noChangeArrowheads="1"/>
          </p:cNvSpPr>
          <p:nvPr/>
        </p:nvSpPr>
        <p:spPr bwMode="auto">
          <a:xfrm>
            <a:off x="179388" y="1125538"/>
            <a:ext cx="8785225" cy="865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828675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236663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4465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r>
              <a:rPr kumimoji="1" lang="en-US" altLang="zh-CN">
                <a:solidFill>
                  <a:srgbClr val="0000FF"/>
                </a:solidFill>
              </a:rPr>
              <a:t>【</a:t>
            </a:r>
            <a:r>
              <a:rPr kumimoji="1" lang="zh-CN" altLang="en-US">
                <a:solidFill>
                  <a:srgbClr val="0000FF"/>
                </a:solidFill>
              </a:rPr>
              <a:t>例</a:t>
            </a:r>
            <a:r>
              <a:rPr kumimoji="1" lang="en-US" altLang="zh-CN">
                <a:solidFill>
                  <a:srgbClr val="0000FF"/>
                </a:solidFill>
              </a:rPr>
              <a:t>3】</a:t>
            </a:r>
            <a:r>
              <a:rPr lang="zh-CN" altLang="en-US"/>
              <a:t>设整型数组</a:t>
            </a:r>
            <a:r>
              <a:rPr lang="en-US" altLang="zh-CN"/>
              <a:t>a[10] </a:t>
            </a:r>
            <a:r>
              <a:rPr lang="zh-CN" altLang="en-US"/>
              <a:t>，删去某数</a:t>
            </a:r>
            <a:r>
              <a:rPr lang="en-US" altLang="zh-CN"/>
              <a:t>x</a:t>
            </a:r>
            <a:r>
              <a:rPr lang="zh-CN" altLang="en-US"/>
              <a:t>，并使原来的顺序关系不变，试编程实现。</a:t>
            </a:r>
          </a:p>
        </p:txBody>
      </p:sp>
      <p:sp>
        <p:nvSpPr>
          <p:cNvPr id="312324" name="Rectangle 4"/>
          <p:cNvSpPr>
            <a:spLocks noChangeArrowheads="1"/>
          </p:cNvSpPr>
          <p:nvPr/>
        </p:nvSpPr>
        <p:spPr bwMode="auto">
          <a:xfrm>
            <a:off x="250825" y="2276475"/>
            <a:ext cx="8642350" cy="3744913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4000" rIns="54000"/>
          <a:lstStyle>
            <a:lvl1pPr marL="449263" indent="-449263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971550" indent="-3429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871663" indent="-3429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2393950" indent="-3429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916238" indent="-3429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3373438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3830638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4287838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4745038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"/>
              </a:spcBef>
              <a:buClrTx/>
              <a:buFontTx/>
              <a:buNone/>
            </a:pPr>
            <a:r>
              <a:rPr lang="zh-CN" altLang="en-US" sz="26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cs typeface="Courier New" panose="02070309020205020404" pitchFamily="49" charset="0"/>
              </a:rPr>
              <a:t> 问题分析</a:t>
            </a:r>
            <a:r>
              <a:rPr lang="zh-CN" altLang="en-US" sz="26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Courier New" panose="02070309020205020404" pitchFamily="49" charset="0"/>
              </a:rPr>
              <a:t>：</a:t>
            </a:r>
          </a:p>
          <a:p>
            <a:pPr lvl="1" eaLnBrk="1" hangingPunct="1">
              <a:lnSpc>
                <a:spcPct val="110000"/>
              </a:lnSpc>
              <a:spcBef>
                <a:spcPct val="5000"/>
              </a:spcBef>
              <a:buClrTx/>
              <a:buFontTx/>
              <a:buNone/>
            </a:pPr>
            <a:r>
              <a:rPr lang="zh-CN" altLang="en-US" sz="2600" b="1">
                <a:latin typeface="Arial" panose="020B0604020202020204" pitchFamily="34" charset="0"/>
                <a:ea typeface="楷体_GB2312" pitchFamily="49" charset="-122"/>
                <a:cs typeface="Courier New" panose="02070309020205020404" pitchFamily="49" charset="0"/>
              </a:rPr>
              <a:t>主要解决两个关键问题：</a:t>
            </a:r>
          </a:p>
          <a:p>
            <a:pPr lvl="1" eaLnBrk="1" hangingPunct="1">
              <a:lnSpc>
                <a:spcPct val="110000"/>
              </a:lnSpc>
              <a:spcBef>
                <a:spcPct val="5000"/>
              </a:spcBef>
              <a:buClrTx/>
              <a:buFontTx/>
              <a:buAutoNum type="arabicPeriod"/>
            </a:pPr>
            <a:r>
              <a:rPr lang="zh-CN" altLang="en-US" sz="2600" b="1">
                <a:latin typeface="Arial" panose="020B0604020202020204" pitchFamily="34" charset="0"/>
                <a:ea typeface="楷体_GB2312" pitchFamily="49" charset="-122"/>
                <a:cs typeface="Courier New" panose="02070309020205020404" pitchFamily="49" charset="0"/>
              </a:rPr>
              <a:t>查找某个元素是否等于</a:t>
            </a:r>
            <a:r>
              <a:rPr lang="en-US" altLang="zh-CN" sz="2600" b="1">
                <a:latin typeface="Arial" panose="020B0604020202020204" pitchFamily="34" charset="0"/>
                <a:ea typeface="楷体_GB2312" pitchFamily="49" charset="-122"/>
                <a:cs typeface="Courier New" panose="02070309020205020404" pitchFamily="49" charset="0"/>
              </a:rPr>
              <a:t>x</a:t>
            </a:r>
            <a:r>
              <a:rPr lang="zh-CN" altLang="en-US" sz="2600" b="1">
                <a:latin typeface="Arial" panose="020B0604020202020204" pitchFamily="34" charset="0"/>
                <a:ea typeface="楷体_GB2312" pitchFamily="49" charset="-122"/>
                <a:cs typeface="Courier New" panose="02070309020205020404" pitchFamily="49" charset="0"/>
              </a:rPr>
              <a:t>：用顺序查找法</a:t>
            </a:r>
          </a:p>
          <a:p>
            <a:pPr lvl="1" eaLnBrk="1" hangingPunct="1">
              <a:lnSpc>
                <a:spcPct val="110000"/>
              </a:lnSpc>
              <a:spcBef>
                <a:spcPct val="5000"/>
              </a:spcBef>
              <a:buClrTx/>
              <a:buFontTx/>
              <a:buAutoNum type="arabicPeriod"/>
            </a:pPr>
            <a:r>
              <a:rPr lang="zh-CN" altLang="en-US" sz="2600" b="1">
                <a:latin typeface="Arial" panose="020B0604020202020204" pitchFamily="34" charset="0"/>
                <a:ea typeface="楷体_GB2312" pitchFamily="49" charset="-122"/>
                <a:cs typeface="Courier New" panose="02070309020205020404" pitchFamily="49" charset="0"/>
              </a:rPr>
              <a:t>找到后删除该元素：该元素后的数组元素逐个向前移动一个位置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12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12324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12324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123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3123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3123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3123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2323" grpId="0" build="p"/>
      <p:bldP spid="312324" grpId="0" build="allAtOnce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6" name="Rectangle 2"/>
          <p:cNvSpPr>
            <a:spLocks noChangeArrowheads="1"/>
          </p:cNvSpPr>
          <p:nvPr/>
        </p:nvSpPr>
        <p:spPr bwMode="auto">
          <a:xfrm>
            <a:off x="395288" y="246063"/>
            <a:ext cx="8281987" cy="6335712"/>
          </a:xfrm>
          <a:prstGeom prst="rect">
            <a:avLst/>
          </a:prstGeom>
          <a:solidFill>
            <a:schemeClr val="tx1"/>
          </a:solidFill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5000"/>
              </a:lnSpc>
            </a:pPr>
            <a:r>
              <a:rPr lang="en-US" altLang="zh-CN" sz="2200" b="1">
                <a:solidFill>
                  <a:schemeClr val="bg2"/>
                </a:solidFill>
                <a:latin typeface="Courier New" panose="02070309020205020404" pitchFamily="49" charset="0"/>
                <a:ea typeface="楷体_GB2312" pitchFamily="49" charset="-122"/>
              </a:rPr>
              <a:t>#include &lt;stdio.h&gt;</a:t>
            </a:r>
          </a:p>
          <a:p>
            <a:pPr eaLnBrk="1" hangingPunct="1">
              <a:lnSpc>
                <a:spcPct val="95000"/>
              </a:lnSpc>
            </a:pPr>
            <a:r>
              <a:rPr lang="en-US" altLang="zh-CN" sz="2200" b="1">
                <a:solidFill>
                  <a:schemeClr val="bg2"/>
                </a:solidFill>
                <a:latin typeface="Courier New" panose="02070309020205020404" pitchFamily="49" charset="0"/>
                <a:ea typeface="楷体_GB2312" pitchFamily="49" charset="-122"/>
              </a:rPr>
              <a:t>#define N 10</a:t>
            </a:r>
          </a:p>
          <a:p>
            <a:pPr eaLnBrk="1" hangingPunct="1">
              <a:lnSpc>
                <a:spcPct val="95000"/>
              </a:lnSpc>
            </a:pPr>
            <a:r>
              <a:rPr lang="en-US" altLang="zh-CN" sz="2200" b="1">
                <a:solidFill>
                  <a:schemeClr val="bg2"/>
                </a:solidFill>
                <a:latin typeface="Courier New" panose="02070309020205020404" pitchFamily="49" charset="0"/>
                <a:ea typeface="楷体_GB2312" pitchFamily="49" charset="-122"/>
              </a:rPr>
              <a:t>int main ()</a:t>
            </a:r>
          </a:p>
          <a:p>
            <a:pPr eaLnBrk="1" hangingPunct="1">
              <a:lnSpc>
                <a:spcPct val="95000"/>
              </a:lnSpc>
            </a:pPr>
            <a:r>
              <a:rPr lang="en-US" altLang="zh-CN" sz="2200" b="1">
                <a:solidFill>
                  <a:schemeClr val="bg2"/>
                </a:solidFill>
                <a:latin typeface="Courier New" panose="02070309020205020404" pitchFamily="49" charset="0"/>
                <a:ea typeface="楷体_GB2312" pitchFamily="49" charset="-122"/>
              </a:rPr>
              <a:t>{  int  i, k, x, a[N], del=0, m=0 ;	</a:t>
            </a:r>
          </a:p>
          <a:p>
            <a:pPr eaLnBrk="1" hangingPunct="1">
              <a:lnSpc>
                <a:spcPct val="95000"/>
              </a:lnSpc>
            </a:pPr>
            <a:r>
              <a:rPr lang="en-US" altLang="zh-CN" sz="2200" b="1">
                <a:solidFill>
                  <a:schemeClr val="bg2"/>
                </a:solidFill>
                <a:latin typeface="Courier New" panose="02070309020205020404" pitchFamily="49" charset="0"/>
                <a:ea typeface="楷体_GB2312" pitchFamily="49" charset="-122"/>
              </a:rPr>
              <a:t>   printf("</a:t>
            </a:r>
            <a:r>
              <a:rPr lang="zh-CN" altLang="en-US" sz="2200" b="1">
                <a:solidFill>
                  <a:schemeClr val="bg2"/>
                </a:solidFill>
                <a:latin typeface="Courier New" panose="02070309020205020404" pitchFamily="49" charset="0"/>
                <a:ea typeface="楷体_GB2312" pitchFamily="49" charset="-122"/>
              </a:rPr>
              <a:t>输入</a:t>
            </a:r>
            <a:r>
              <a:rPr lang="en-US" altLang="zh-CN" sz="2200" b="1">
                <a:solidFill>
                  <a:schemeClr val="bg2"/>
                </a:solidFill>
                <a:latin typeface="Courier New" panose="02070309020205020404" pitchFamily="49" charset="0"/>
                <a:ea typeface="楷体_GB2312" pitchFamily="49" charset="-122"/>
              </a:rPr>
              <a:t>%d</a:t>
            </a:r>
            <a:r>
              <a:rPr lang="zh-CN" altLang="en-US" sz="2200" b="1">
                <a:solidFill>
                  <a:schemeClr val="bg2"/>
                </a:solidFill>
                <a:latin typeface="Courier New" panose="02070309020205020404" pitchFamily="49" charset="0"/>
                <a:ea typeface="楷体_GB2312" pitchFamily="49" charset="-122"/>
              </a:rPr>
              <a:t>个整数</a:t>
            </a:r>
            <a:r>
              <a:rPr lang="en-US" altLang="zh-CN" sz="2200" b="1">
                <a:solidFill>
                  <a:schemeClr val="bg2"/>
                </a:solidFill>
                <a:latin typeface="Courier New" panose="02070309020205020404" pitchFamily="49" charset="0"/>
                <a:ea typeface="楷体_GB2312" pitchFamily="49" charset="-122"/>
              </a:rPr>
              <a:t>:", N) ;</a:t>
            </a:r>
          </a:p>
          <a:p>
            <a:pPr eaLnBrk="1" hangingPunct="1">
              <a:lnSpc>
                <a:spcPct val="95000"/>
              </a:lnSpc>
            </a:pPr>
            <a:r>
              <a:rPr lang="en-US" altLang="zh-CN" sz="2200" b="1">
                <a:solidFill>
                  <a:schemeClr val="bg2"/>
                </a:solidFill>
                <a:latin typeface="Courier New" panose="02070309020205020404" pitchFamily="49" charset="0"/>
                <a:ea typeface="楷体_GB2312" pitchFamily="49" charset="-122"/>
              </a:rPr>
              <a:t>   for(i=0; i&lt;N; i++) scanf("%d", &amp;a[i]) ;</a:t>
            </a:r>
          </a:p>
          <a:p>
            <a:pPr eaLnBrk="1" hangingPunct="1">
              <a:lnSpc>
                <a:spcPct val="95000"/>
              </a:lnSpc>
            </a:pPr>
            <a:r>
              <a:rPr lang="en-US" altLang="zh-CN" sz="2200" b="1">
                <a:solidFill>
                  <a:schemeClr val="bg2"/>
                </a:solidFill>
                <a:latin typeface="Courier New" panose="02070309020205020404" pitchFamily="49" charset="0"/>
                <a:ea typeface="楷体_GB2312" pitchFamily="49" charset="-122"/>
              </a:rPr>
              <a:t>   printf(</a:t>
            </a:r>
            <a:r>
              <a:rPr lang="en-US" altLang="zh-CN" sz="2200" b="1">
                <a:solidFill>
                  <a:schemeClr val="bg2"/>
                </a:solidFill>
                <a:latin typeface="Arial" panose="020B0604020202020204" pitchFamily="34" charset="0"/>
              </a:rPr>
              <a:t>"</a:t>
            </a:r>
            <a:r>
              <a:rPr lang="zh-CN" altLang="en-US" sz="2200" b="1">
                <a:solidFill>
                  <a:schemeClr val="bg2"/>
                </a:solidFill>
                <a:latin typeface="Courier New" panose="02070309020205020404" pitchFamily="49" charset="0"/>
                <a:ea typeface="楷体_GB2312" pitchFamily="49" charset="-122"/>
              </a:rPr>
              <a:t>原数组为：</a:t>
            </a:r>
            <a:r>
              <a:rPr lang="en-US" altLang="zh-CN" sz="2200" b="1">
                <a:solidFill>
                  <a:schemeClr val="bg2"/>
                </a:solidFill>
                <a:latin typeface="Courier New" panose="02070309020205020404" pitchFamily="49" charset="0"/>
                <a:ea typeface="楷体_GB2312" pitchFamily="49" charset="-122"/>
              </a:rPr>
              <a:t>");</a:t>
            </a:r>
          </a:p>
          <a:p>
            <a:pPr eaLnBrk="1" hangingPunct="1">
              <a:lnSpc>
                <a:spcPct val="95000"/>
              </a:lnSpc>
            </a:pPr>
            <a:r>
              <a:rPr lang="en-US" altLang="zh-CN" sz="2200" b="1">
                <a:solidFill>
                  <a:schemeClr val="bg2"/>
                </a:solidFill>
                <a:latin typeface="Courier New" panose="02070309020205020404" pitchFamily="49" charset="0"/>
                <a:ea typeface="楷体_GB2312" pitchFamily="49" charset="-122"/>
              </a:rPr>
              <a:t>   for(i=0; i&lt;N; i++) printf(" %d", a[i]) ;</a:t>
            </a:r>
          </a:p>
          <a:p>
            <a:pPr eaLnBrk="1" hangingPunct="1">
              <a:lnSpc>
                <a:spcPct val="95000"/>
              </a:lnSpc>
            </a:pPr>
            <a:r>
              <a:rPr lang="en-US" altLang="zh-CN" sz="2200" b="1">
                <a:solidFill>
                  <a:schemeClr val="bg2"/>
                </a:solidFill>
                <a:latin typeface="Courier New" panose="02070309020205020404" pitchFamily="49" charset="0"/>
                <a:ea typeface="楷体_GB2312" pitchFamily="49" charset="-122"/>
              </a:rPr>
              <a:t>   printf("\n</a:t>
            </a:r>
            <a:r>
              <a:rPr lang="zh-CN" altLang="en-US" sz="2200" b="1">
                <a:solidFill>
                  <a:schemeClr val="bg2"/>
                </a:solidFill>
                <a:latin typeface="Courier New" panose="02070309020205020404" pitchFamily="49" charset="0"/>
                <a:ea typeface="楷体_GB2312" pitchFamily="49" charset="-122"/>
              </a:rPr>
              <a:t>输入要删除的数：</a:t>
            </a:r>
            <a:r>
              <a:rPr lang="zh-CN" altLang="en-US" sz="2200">
                <a:solidFill>
                  <a:schemeClr val="bg2"/>
                </a:solidFill>
                <a:latin typeface="Courier New" panose="02070309020205020404" pitchFamily="49" charset="0"/>
                <a:ea typeface="楷体_GB2312" pitchFamily="49" charset="-122"/>
              </a:rPr>
              <a:t> </a:t>
            </a:r>
            <a:r>
              <a:rPr lang="en-US" altLang="zh-CN" sz="2200" b="1">
                <a:solidFill>
                  <a:schemeClr val="bg2"/>
                </a:solidFill>
                <a:latin typeface="Courier New" panose="02070309020205020404" pitchFamily="49" charset="0"/>
                <a:ea typeface="楷体_GB2312" pitchFamily="49" charset="-122"/>
              </a:rPr>
              <a:t>");</a:t>
            </a:r>
          </a:p>
          <a:p>
            <a:pPr eaLnBrk="1" hangingPunct="1">
              <a:lnSpc>
                <a:spcPct val="95000"/>
              </a:lnSpc>
            </a:pPr>
            <a:r>
              <a:rPr lang="en-US" altLang="zh-CN" sz="2200" b="1">
                <a:solidFill>
                  <a:schemeClr val="bg2"/>
                </a:solidFill>
                <a:latin typeface="Courier New" panose="02070309020205020404" pitchFamily="49" charset="0"/>
                <a:ea typeface="楷体_GB2312" pitchFamily="49" charset="-122"/>
              </a:rPr>
              <a:t>   scanf("%d", &amp;x );</a:t>
            </a:r>
          </a:p>
          <a:p>
            <a:pPr eaLnBrk="1" hangingPunct="1">
              <a:lnSpc>
                <a:spcPct val="95000"/>
              </a:lnSpc>
            </a:pPr>
            <a:r>
              <a:rPr lang="en-US" altLang="zh-CN" sz="2200" b="1">
                <a:solidFill>
                  <a:schemeClr val="bg2"/>
                </a:solidFill>
                <a:latin typeface="Courier New" panose="02070309020205020404" pitchFamily="49" charset="0"/>
                <a:ea typeface="楷体_GB2312" pitchFamily="49" charset="-122"/>
              </a:rPr>
              <a:t>   for(i=0; i&lt;N; i++)</a:t>
            </a:r>
          </a:p>
          <a:p>
            <a:pPr eaLnBrk="1" hangingPunct="1">
              <a:lnSpc>
                <a:spcPct val="95000"/>
              </a:lnSpc>
            </a:pPr>
            <a:r>
              <a:rPr lang="en-US" altLang="zh-CN" sz="2200" b="1">
                <a:solidFill>
                  <a:schemeClr val="bg2"/>
                </a:solidFill>
                <a:latin typeface="Courier New" panose="02070309020205020404" pitchFamily="49" charset="0"/>
                <a:ea typeface="楷体_GB2312" pitchFamily="49" charset="-122"/>
              </a:rPr>
              <a:t>      if(a[i]==x)</a:t>
            </a:r>
          </a:p>
          <a:p>
            <a:pPr eaLnBrk="1" hangingPunct="1">
              <a:lnSpc>
                <a:spcPct val="95000"/>
              </a:lnSpc>
            </a:pPr>
            <a:r>
              <a:rPr lang="en-US" altLang="zh-CN" sz="2200" b="1">
                <a:solidFill>
                  <a:schemeClr val="bg2"/>
                </a:solidFill>
                <a:latin typeface="Courier New" panose="02070309020205020404" pitchFamily="49" charset="0"/>
                <a:ea typeface="楷体_GB2312" pitchFamily="49" charset="-122"/>
              </a:rPr>
              <a:t>      { for(k=i+1;k&lt;N;k++) a[k-1]=a[k];</a:t>
            </a:r>
          </a:p>
          <a:p>
            <a:pPr eaLnBrk="1" hangingPunct="1">
              <a:lnSpc>
                <a:spcPct val="95000"/>
              </a:lnSpc>
            </a:pPr>
            <a:r>
              <a:rPr lang="en-US" altLang="zh-CN" sz="2200" b="1">
                <a:solidFill>
                  <a:schemeClr val="bg2"/>
                </a:solidFill>
                <a:latin typeface="Courier New" panose="02070309020205020404" pitchFamily="49" charset="0"/>
              </a:rPr>
              <a:t>         del=1; m++ ;</a:t>
            </a:r>
            <a:r>
              <a:rPr lang="en-US" altLang="zh-CN" sz="2200" b="1">
                <a:solidFill>
                  <a:schemeClr val="bg2"/>
                </a:solidFill>
                <a:latin typeface="Courier New" panose="02070309020205020404" pitchFamily="49" charset="0"/>
                <a:ea typeface="楷体_GB2312" pitchFamily="49" charset="-122"/>
              </a:rPr>
              <a:t>}</a:t>
            </a:r>
          </a:p>
          <a:p>
            <a:pPr eaLnBrk="1" hangingPunct="1">
              <a:lnSpc>
                <a:spcPct val="95000"/>
              </a:lnSpc>
            </a:pPr>
            <a:r>
              <a:rPr lang="en-US" altLang="zh-CN" sz="2200" b="1">
                <a:solidFill>
                  <a:schemeClr val="bg2"/>
                </a:solidFill>
                <a:latin typeface="Courier New" panose="02070309020205020404" pitchFamily="49" charset="0"/>
                <a:ea typeface="楷体_GB2312" pitchFamily="49" charset="-122"/>
              </a:rPr>
              <a:t>   if (del) </a:t>
            </a:r>
          </a:p>
          <a:p>
            <a:pPr eaLnBrk="1" hangingPunct="1">
              <a:lnSpc>
                <a:spcPct val="95000"/>
              </a:lnSpc>
            </a:pPr>
            <a:r>
              <a:rPr lang="en-US" altLang="zh-CN" sz="2200" b="1">
                <a:solidFill>
                  <a:schemeClr val="bg2"/>
                </a:solidFill>
                <a:latin typeface="Courier New" panose="02070309020205020404" pitchFamily="49" charset="0"/>
                <a:ea typeface="楷体_GB2312" pitchFamily="49" charset="-122"/>
              </a:rPr>
              <a:t>   {  printf("</a:t>
            </a:r>
            <a:r>
              <a:rPr lang="zh-CN" altLang="en-US" sz="2200" b="1">
                <a:solidFill>
                  <a:schemeClr val="bg2"/>
                </a:solidFill>
                <a:latin typeface="Courier New" panose="02070309020205020404" pitchFamily="49" charset="0"/>
                <a:ea typeface="楷体_GB2312" pitchFamily="49" charset="-122"/>
              </a:rPr>
              <a:t>删除</a:t>
            </a:r>
            <a:r>
              <a:rPr lang="en-US" altLang="zh-CN" sz="2200" b="1">
                <a:solidFill>
                  <a:schemeClr val="bg2"/>
                </a:solidFill>
                <a:latin typeface="Courier New" panose="02070309020205020404" pitchFamily="49" charset="0"/>
                <a:ea typeface="楷体_GB2312" pitchFamily="49" charset="-122"/>
              </a:rPr>
              <a:t>%d</a:t>
            </a:r>
            <a:r>
              <a:rPr lang="zh-CN" altLang="en-US" sz="2200" b="1">
                <a:solidFill>
                  <a:schemeClr val="bg2"/>
                </a:solidFill>
                <a:latin typeface="Courier New" panose="02070309020205020404" pitchFamily="49" charset="0"/>
                <a:ea typeface="楷体_GB2312" pitchFamily="49" charset="-122"/>
              </a:rPr>
              <a:t>后的数组为：</a:t>
            </a:r>
            <a:r>
              <a:rPr lang="zh-CN" altLang="en-US" sz="2200">
                <a:solidFill>
                  <a:schemeClr val="bg2"/>
                </a:solidFill>
                <a:latin typeface="Courier New" panose="02070309020205020404" pitchFamily="49" charset="0"/>
                <a:ea typeface="楷体_GB2312" pitchFamily="49" charset="-122"/>
              </a:rPr>
              <a:t> </a:t>
            </a:r>
            <a:r>
              <a:rPr lang="en-US" altLang="zh-CN" sz="2200" b="1">
                <a:solidFill>
                  <a:schemeClr val="bg2"/>
                </a:solidFill>
                <a:latin typeface="Courier New" panose="02070309020205020404" pitchFamily="49" charset="0"/>
                <a:ea typeface="楷体_GB2312" pitchFamily="49" charset="-122"/>
              </a:rPr>
              <a:t>", x);</a:t>
            </a:r>
          </a:p>
          <a:p>
            <a:pPr eaLnBrk="1" hangingPunct="1">
              <a:lnSpc>
                <a:spcPct val="95000"/>
              </a:lnSpc>
            </a:pPr>
            <a:r>
              <a:rPr lang="en-US" altLang="zh-CN" sz="2200" b="1">
                <a:solidFill>
                  <a:schemeClr val="bg2"/>
                </a:solidFill>
                <a:latin typeface="Courier New" panose="02070309020205020404" pitchFamily="49" charset="0"/>
                <a:ea typeface="楷体_GB2312" pitchFamily="49" charset="-122"/>
              </a:rPr>
              <a:t>	for(i=0; i&lt;N-m; i++) printf(" %d", a[i]);</a:t>
            </a:r>
          </a:p>
          <a:p>
            <a:pPr eaLnBrk="1" hangingPunct="1">
              <a:lnSpc>
                <a:spcPct val="95000"/>
              </a:lnSpc>
            </a:pPr>
            <a:r>
              <a:rPr lang="en-US" altLang="zh-CN" sz="2200" b="1">
                <a:solidFill>
                  <a:schemeClr val="bg2"/>
                </a:solidFill>
                <a:latin typeface="Courier New" panose="02070309020205020404" pitchFamily="49" charset="0"/>
                <a:ea typeface="楷体_GB2312" pitchFamily="49" charset="-122"/>
              </a:rPr>
              <a:t>	printf("\n"); </a:t>
            </a:r>
          </a:p>
          <a:p>
            <a:pPr eaLnBrk="1" hangingPunct="1">
              <a:lnSpc>
                <a:spcPct val="95000"/>
              </a:lnSpc>
            </a:pPr>
            <a:r>
              <a:rPr lang="en-US" altLang="zh-CN" sz="2200" b="1">
                <a:solidFill>
                  <a:schemeClr val="bg2"/>
                </a:solidFill>
                <a:latin typeface="Courier New" panose="02070309020205020404" pitchFamily="49" charset="0"/>
                <a:ea typeface="楷体_GB2312" pitchFamily="49" charset="-122"/>
              </a:rPr>
              <a:t>   }  else printf("</a:t>
            </a:r>
            <a:r>
              <a:rPr lang="zh-CN" altLang="en-US" sz="2200" b="1">
                <a:solidFill>
                  <a:schemeClr val="bg2"/>
                </a:solidFill>
                <a:latin typeface="Courier New" panose="02070309020205020404" pitchFamily="49" charset="0"/>
                <a:ea typeface="楷体_GB2312" pitchFamily="49" charset="-122"/>
              </a:rPr>
              <a:t>没有找到</a:t>
            </a:r>
            <a:r>
              <a:rPr lang="en-US" altLang="zh-CN" sz="2200" b="1">
                <a:solidFill>
                  <a:schemeClr val="bg2"/>
                </a:solidFill>
                <a:latin typeface="Courier New" panose="02070309020205020404" pitchFamily="49" charset="0"/>
                <a:ea typeface="楷体_GB2312" pitchFamily="49" charset="-122"/>
              </a:rPr>
              <a:t>%d</a:t>
            </a:r>
            <a:r>
              <a:rPr lang="zh-CN" altLang="en-US" sz="2200" b="1">
                <a:solidFill>
                  <a:schemeClr val="bg2"/>
                </a:solidFill>
                <a:latin typeface="Courier New" panose="02070309020205020404" pitchFamily="49" charset="0"/>
                <a:ea typeface="楷体_GB2312" pitchFamily="49" charset="-122"/>
              </a:rPr>
              <a:t>。</a:t>
            </a:r>
            <a:r>
              <a:rPr lang="en-US" altLang="zh-CN" sz="2200" b="1">
                <a:solidFill>
                  <a:schemeClr val="bg2"/>
                </a:solidFill>
                <a:latin typeface="Courier New" panose="02070309020205020404" pitchFamily="49" charset="0"/>
                <a:ea typeface="楷体_GB2312" pitchFamily="49" charset="-122"/>
              </a:rPr>
              <a:t>\n", x);</a:t>
            </a:r>
          </a:p>
          <a:p>
            <a:pPr eaLnBrk="1" hangingPunct="1">
              <a:lnSpc>
                <a:spcPct val="95000"/>
              </a:lnSpc>
            </a:pPr>
            <a:r>
              <a:rPr lang="en-US" altLang="zh-CN" sz="2200" b="1">
                <a:solidFill>
                  <a:schemeClr val="bg2"/>
                </a:solidFill>
                <a:latin typeface="Courier New" panose="02070309020205020404" pitchFamily="49" charset="0"/>
                <a:ea typeface="楷体_GB2312" pitchFamily="49" charset="-122"/>
              </a:rPr>
              <a:t>}</a:t>
            </a:r>
          </a:p>
        </p:txBody>
      </p:sp>
      <p:sp>
        <p:nvSpPr>
          <p:cNvPr id="313347" name="Rectangle 3"/>
          <p:cNvSpPr>
            <a:spLocks noChangeArrowheads="1"/>
          </p:cNvSpPr>
          <p:nvPr/>
        </p:nvSpPr>
        <p:spPr bwMode="auto">
          <a:xfrm>
            <a:off x="957263" y="3414713"/>
            <a:ext cx="7215187" cy="1295400"/>
          </a:xfrm>
          <a:prstGeom prst="rect">
            <a:avLst/>
          </a:prstGeom>
          <a:noFill/>
          <a:ln w="254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13348" name="AutoShape 4"/>
          <p:cNvSpPr>
            <a:spLocks noChangeArrowheads="1"/>
          </p:cNvSpPr>
          <p:nvPr/>
        </p:nvSpPr>
        <p:spPr bwMode="auto">
          <a:xfrm>
            <a:off x="6011863" y="2924175"/>
            <a:ext cx="2160587" cy="401638"/>
          </a:xfrm>
          <a:prstGeom prst="wedgeRectCallout">
            <a:avLst>
              <a:gd name="adj1" fmla="val -50000"/>
              <a:gd name="adj2" fmla="val 121935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4000" tIns="10800" rIns="54000" bIns="4680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200" b="1">
                <a:solidFill>
                  <a:srgbClr val="0000FF"/>
                </a:solidFill>
                <a:latin typeface="Arial" panose="020B0604020202020204" pitchFamily="34" charset="0"/>
              </a:rPr>
              <a:t>查找并删除数据</a:t>
            </a:r>
          </a:p>
        </p:txBody>
      </p:sp>
      <p:sp>
        <p:nvSpPr>
          <p:cNvPr id="313349" name="AutoShape 5"/>
          <p:cNvSpPr>
            <a:spLocks noChangeArrowheads="1"/>
          </p:cNvSpPr>
          <p:nvPr/>
        </p:nvSpPr>
        <p:spPr bwMode="auto">
          <a:xfrm>
            <a:off x="5292725" y="549275"/>
            <a:ext cx="3167063" cy="401638"/>
          </a:xfrm>
          <a:prstGeom prst="wedgeRectCallout">
            <a:avLst>
              <a:gd name="adj1" fmla="val -54509"/>
              <a:gd name="adj2" fmla="val 12075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4000" tIns="10800" rIns="54000" bIns="4680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200" b="1">
                <a:solidFill>
                  <a:srgbClr val="0000FF"/>
                </a:solidFill>
                <a:latin typeface="Arial" panose="020B0604020202020204" pitchFamily="34" charset="0"/>
              </a:rPr>
              <a:t>del:</a:t>
            </a:r>
            <a:r>
              <a:rPr lang="zh-CN" altLang="en-US" sz="2200" b="1">
                <a:solidFill>
                  <a:srgbClr val="0000FF"/>
                </a:solidFill>
                <a:latin typeface="Arial" panose="020B0604020202020204" pitchFamily="34" charset="0"/>
              </a:rPr>
              <a:t>删除标识</a:t>
            </a:r>
            <a:r>
              <a:rPr lang="en-US" altLang="zh-CN" sz="2200" b="1">
                <a:solidFill>
                  <a:srgbClr val="0000FF"/>
                </a:solidFill>
                <a:latin typeface="Arial" panose="020B0604020202020204" pitchFamily="34" charset="0"/>
              </a:rPr>
              <a:t>; m:</a:t>
            </a:r>
            <a:r>
              <a:rPr lang="zh-CN" altLang="en-US" sz="2200" b="1">
                <a:solidFill>
                  <a:srgbClr val="0000FF"/>
                </a:solidFill>
                <a:latin typeface="Arial" panose="020B0604020202020204" pitchFamily="34" charset="0"/>
              </a:rPr>
              <a:t>计数器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3346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3346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13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133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133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133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13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133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133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133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3133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133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3133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1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50" dur="500"/>
                                        <p:tgtEl>
                                          <p:spTgt spid="313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313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31334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31334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31334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31334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31334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31334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31334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31334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31334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31334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3346" grpId="0" build="allAtOnce" animBg="1"/>
      <p:bldP spid="313347" grpId="0" animBg="1"/>
      <p:bldP spid="313348" grpId="0" animBg="1"/>
      <p:bldP spid="313349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Rectangle 2"/>
          <p:cNvSpPr>
            <a:spLocks noChangeArrowheads="1"/>
          </p:cNvSpPr>
          <p:nvPr/>
        </p:nvSpPr>
        <p:spPr bwMode="auto">
          <a:xfrm>
            <a:off x="323850" y="2060575"/>
            <a:ext cx="8569325" cy="4608513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marL="363538" indent="-363538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828675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23825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5735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7645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3365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9085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4805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90525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zh-CN" altLang="en-US" sz="2500" b="1">
                <a:solidFill>
                  <a:srgbClr val="0000FF"/>
                </a:solidFill>
              </a:rPr>
              <a:t>冒泡排序：</a:t>
            </a:r>
          </a:p>
          <a:p>
            <a:r>
              <a:rPr lang="zh-CN" altLang="en-US" sz="2500" b="1">
                <a:solidFill>
                  <a:srgbClr val="0000FF"/>
                </a:solidFill>
              </a:rPr>
              <a:t>从下面开始依次比较相邻的两个数，将小数上升，大数下沉 </a:t>
            </a:r>
          </a:p>
          <a:p>
            <a:r>
              <a:rPr lang="zh-CN" altLang="en-US" sz="2500" b="1">
                <a:solidFill>
                  <a:srgbClr val="0000FF"/>
                </a:solidFill>
              </a:rPr>
              <a:t>第一趟</a:t>
            </a:r>
            <a:r>
              <a:rPr lang="zh-CN" altLang="en-US" sz="2500" b="1"/>
              <a:t>：首先比较第</a:t>
            </a:r>
            <a:r>
              <a:rPr lang="en-US" altLang="zh-CN" sz="2500" b="1"/>
              <a:t>1</a:t>
            </a:r>
            <a:r>
              <a:rPr lang="zh-CN" altLang="en-US" sz="2500" b="1"/>
              <a:t>个和第</a:t>
            </a:r>
            <a:r>
              <a:rPr lang="en-US" altLang="zh-CN" sz="2500" b="1"/>
              <a:t>2</a:t>
            </a:r>
            <a:r>
              <a:rPr lang="zh-CN" altLang="en-US" sz="2500" b="1"/>
              <a:t>个数，将小数放上，大数放下。然后比较第</a:t>
            </a:r>
            <a:r>
              <a:rPr lang="en-US" altLang="zh-CN" sz="2500" b="1"/>
              <a:t>2</a:t>
            </a:r>
            <a:r>
              <a:rPr lang="zh-CN" altLang="en-US" sz="2500" b="1"/>
              <a:t>个数和第</a:t>
            </a:r>
            <a:r>
              <a:rPr lang="en-US" altLang="zh-CN" sz="2500" b="1"/>
              <a:t>3</a:t>
            </a:r>
            <a:r>
              <a:rPr lang="zh-CN" altLang="en-US" sz="2500" b="1"/>
              <a:t>个数，如此继续，直至比较最后两个数，结果是将</a:t>
            </a:r>
            <a:r>
              <a:rPr lang="zh-CN" altLang="en-US" sz="2500" b="1">
                <a:solidFill>
                  <a:srgbClr val="FF0066"/>
                </a:solidFill>
              </a:rPr>
              <a:t>最小数</a:t>
            </a:r>
            <a:r>
              <a:rPr lang="zh-CN" altLang="en-US" sz="2500" b="1"/>
              <a:t>放最上面。</a:t>
            </a:r>
          </a:p>
          <a:p>
            <a:r>
              <a:rPr lang="zh-CN" altLang="en-US" sz="2500" b="1">
                <a:solidFill>
                  <a:srgbClr val="0000FF"/>
                </a:solidFill>
              </a:rPr>
              <a:t>第二趟</a:t>
            </a:r>
            <a:r>
              <a:rPr lang="zh-CN" altLang="en-US" sz="2500" b="1"/>
              <a:t>：重复以上过程，仍从第一对数开始比较，将小数放上，大数放下，一直比较到最小数前的一对相邻数，第二趟结束，在第二个位置得到一个</a:t>
            </a:r>
            <a:r>
              <a:rPr lang="zh-CN" altLang="en-US" sz="2500" b="1">
                <a:solidFill>
                  <a:srgbClr val="FF0066"/>
                </a:solidFill>
              </a:rPr>
              <a:t>次小数</a:t>
            </a:r>
            <a:r>
              <a:rPr lang="zh-CN" altLang="en-US" sz="2500" b="1"/>
              <a:t>。</a:t>
            </a:r>
          </a:p>
          <a:p>
            <a:r>
              <a:rPr lang="zh-CN" altLang="en-US" sz="2500" b="1">
                <a:solidFill>
                  <a:srgbClr val="0000FF"/>
                </a:solidFill>
              </a:rPr>
              <a:t>如此下去</a:t>
            </a:r>
            <a:r>
              <a:rPr lang="zh-CN" altLang="en-US" sz="2500" b="1"/>
              <a:t>，直至最终完成排序。 </a:t>
            </a:r>
          </a:p>
          <a:p>
            <a:r>
              <a:rPr lang="zh-CN" altLang="en-US" sz="2500" b="1"/>
              <a:t>由于在排序过程中总是小数往上放，大数往下放，相当于轻的气泡往上升，所以称作</a:t>
            </a:r>
            <a:r>
              <a:rPr lang="zh-CN" altLang="en-US" sz="2500" b="1">
                <a:solidFill>
                  <a:srgbClr val="0000FF"/>
                </a:solidFill>
              </a:rPr>
              <a:t>冒泡排序</a:t>
            </a:r>
            <a:r>
              <a:rPr lang="zh-CN" altLang="en-US" sz="2500"/>
              <a:t>  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smtClean="0">
                <a:solidFill>
                  <a:srgbClr val="000000"/>
                </a:solidFill>
              </a:rPr>
              <a:t>数组应用举例</a:t>
            </a:r>
          </a:p>
        </p:txBody>
      </p:sp>
      <p:sp>
        <p:nvSpPr>
          <p:cNvPr id="314372" name="Rectangle 4"/>
          <p:cNvSpPr>
            <a:spLocks noChangeArrowheads="1"/>
          </p:cNvSpPr>
          <p:nvPr/>
        </p:nvSpPr>
        <p:spPr bwMode="auto">
          <a:xfrm>
            <a:off x="179388" y="1125538"/>
            <a:ext cx="8785225" cy="865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828675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236663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4465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r>
              <a:rPr kumimoji="1" lang="en-US" altLang="zh-CN">
                <a:solidFill>
                  <a:srgbClr val="0000FF"/>
                </a:solidFill>
              </a:rPr>
              <a:t>【</a:t>
            </a:r>
            <a:r>
              <a:rPr kumimoji="1" lang="zh-CN" altLang="en-US">
                <a:solidFill>
                  <a:srgbClr val="0000FF"/>
                </a:solidFill>
              </a:rPr>
              <a:t>例</a:t>
            </a:r>
            <a:r>
              <a:rPr kumimoji="1" lang="en-US" altLang="zh-CN">
                <a:solidFill>
                  <a:srgbClr val="0000FF"/>
                </a:solidFill>
              </a:rPr>
              <a:t>4】</a:t>
            </a:r>
            <a:r>
              <a:rPr lang="zh-CN" altLang="en-US"/>
              <a:t>用冒泡法对数组元素进行排序，排序后元素按数值从小到大顺序排列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143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143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143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4370" grpId="0" animBg="1"/>
      <p:bldP spid="31437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 smtClean="0">
                <a:solidFill>
                  <a:srgbClr val="000000"/>
                </a:solidFill>
              </a:rPr>
              <a:t>一维数组和多维数组</a:t>
            </a:r>
          </a:p>
        </p:txBody>
      </p:sp>
      <p:graphicFrame>
        <p:nvGraphicFramePr>
          <p:cNvPr id="285815" name="Group 119"/>
          <p:cNvGraphicFramePr>
            <a:graphicFrameLocks noGrp="1"/>
          </p:cNvGraphicFramePr>
          <p:nvPr>
            <p:ph sz="half" idx="1"/>
          </p:nvPr>
        </p:nvGraphicFramePr>
        <p:xfrm>
          <a:off x="539750" y="3429000"/>
          <a:ext cx="2716213" cy="457200"/>
        </p:xfrm>
        <a:graphic>
          <a:graphicData uri="http://schemas.openxmlformats.org/drawingml/2006/table">
            <a:tbl>
              <a:tblPr/>
              <a:tblGrid>
                <a:gridCol w="488950"/>
                <a:gridCol w="736600"/>
                <a:gridCol w="719138"/>
                <a:gridCol w="771525"/>
              </a:tblGrid>
              <a:tr h="4381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marL="533400"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marL="1009650"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28750"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marL="1847850"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marL="2305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marL="2762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marL="3219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marL="3676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12A0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12A0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12A0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12A0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marL="533400"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marL="1009650"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28750"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marL="1847850"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marL="2305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marL="2762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marL="3219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marL="3676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12A0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12A0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12A0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12A0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marL="533400"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marL="1009650"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28750"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marL="1847850"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marL="2305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marL="2762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marL="3219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marL="3676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12A0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12A0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12A0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12A0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marL="533400"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marL="1009650"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28750"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marL="1847850"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marL="2305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marL="2762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marL="3219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marL="3676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12A0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12A0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12A0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12A0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85711" name="Text Box 15"/>
          <p:cNvSpPr txBox="1">
            <a:spLocks noChangeArrowheads="1"/>
          </p:cNvSpPr>
          <p:nvPr/>
        </p:nvSpPr>
        <p:spPr bwMode="auto">
          <a:xfrm>
            <a:off x="1401763" y="1428750"/>
            <a:ext cx="1409700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 b="1">
                <a:latin typeface="Arial" panose="020B0604020202020204" pitchFamily="34" charset="0"/>
                <a:ea typeface="黑体" panose="02010609060101010101" pitchFamily="49" charset="-122"/>
              </a:rPr>
              <a:t>一维数组</a:t>
            </a:r>
          </a:p>
        </p:txBody>
      </p:sp>
      <p:sp>
        <p:nvSpPr>
          <p:cNvPr id="285712" name="Text Box 16"/>
          <p:cNvSpPr txBox="1">
            <a:spLocks noChangeArrowheads="1"/>
          </p:cNvSpPr>
          <p:nvPr/>
        </p:nvSpPr>
        <p:spPr bwMode="auto">
          <a:xfrm>
            <a:off x="6297613" y="1412875"/>
            <a:ext cx="1409700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 b="1">
                <a:latin typeface="Arial" panose="020B0604020202020204" pitchFamily="34" charset="0"/>
                <a:ea typeface="黑体" panose="02010609060101010101" pitchFamily="49" charset="-122"/>
              </a:rPr>
              <a:t>多维数组</a:t>
            </a:r>
          </a:p>
        </p:txBody>
      </p:sp>
      <p:sp>
        <p:nvSpPr>
          <p:cNvPr id="285713" name="Text Box 17"/>
          <p:cNvSpPr txBox="1">
            <a:spLocks noChangeArrowheads="1"/>
          </p:cNvSpPr>
          <p:nvPr/>
        </p:nvSpPr>
        <p:spPr bwMode="auto">
          <a:xfrm>
            <a:off x="539750" y="2133600"/>
            <a:ext cx="3248025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cmpd="dbl" algn="ctr">
                <a:solidFill>
                  <a:srgbClr val="3333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 b="1">
                <a:latin typeface="Arial" panose="020B0604020202020204" pitchFamily="34" charset="0"/>
                <a:ea typeface="黑体" panose="02010609060101010101" pitchFamily="49" charset="-122"/>
              </a:rPr>
              <a:t>示例：某个学生的成绩</a:t>
            </a:r>
          </a:p>
        </p:txBody>
      </p:sp>
      <p:sp>
        <p:nvSpPr>
          <p:cNvPr id="285714" name="WordArt 18"/>
          <p:cNvSpPr>
            <a:spLocks noChangeArrowheads="1" noChangeShapeType="1" noTextEdit="1"/>
          </p:cNvSpPr>
          <p:nvPr/>
        </p:nvSpPr>
        <p:spPr bwMode="auto">
          <a:xfrm>
            <a:off x="4886325" y="2209800"/>
            <a:ext cx="3952875" cy="6477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scene3d>
              <a:camera prst="legacyPerspectiveBottom"/>
              <a:lightRig rig="legacyFlat3" dir="t"/>
            </a:scene3d>
            <a:sp3d extrusionH="1801800" prstMaterial="legacyMatte">
              <a:extrusionClr>
                <a:srgbClr val="FFFFCC"/>
              </a:extrusionClr>
              <a:contourClr>
                <a:schemeClr val="hlink"/>
              </a:contourClr>
            </a:sp3d>
          </a:bodyPr>
          <a:lstStyle/>
          <a:p>
            <a:pPr algn="ctr"/>
            <a:r>
              <a:rPr lang="en-US" altLang="zh-CN" sz="3600" kern="10">
                <a:ln w="9525">
                  <a:round/>
                  <a:headEnd/>
                  <a:tailEnd/>
                </a:ln>
                <a:solidFill>
                  <a:schemeClr val="hlink"/>
                </a:solidFill>
                <a:latin typeface="Arial Black" panose="020B0A04020102020204" pitchFamily="34" charset="0"/>
              </a:rPr>
              <a:t>2-D, 3-D...</a:t>
            </a:r>
            <a:endParaRPr lang="zh-CN" altLang="en-US" sz="3600" kern="10">
              <a:ln w="9525">
                <a:round/>
                <a:headEnd/>
                <a:tailEnd/>
              </a:ln>
              <a:solidFill>
                <a:schemeClr val="hlink"/>
              </a:solidFill>
              <a:latin typeface="Arial Black" panose="020B0A04020102020204" pitchFamily="34" charset="0"/>
            </a:endParaRPr>
          </a:p>
        </p:txBody>
      </p:sp>
      <p:sp>
        <p:nvSpPr>
          <p:cNvPr id="285715" name="Text Box 19"/>
          <p:cNvSpPr txBox="1">
            <a:spLocks noChangeArrowheads="1"/>
          </p:cNvSpPr>
          <p:nvPr/>
        </p:nvSpPr>
        <p:spPr bwMode="auto">
          <a:xfrm>
            <a:off x="8101013" y="4184650"/>
            <a:ext cx="695325" cy="396875"/>
          </a:xfrm>
          <a:prstGeom prst="rect">
            <a:avLst/>
          </a:prstGeom>
          <a:solidFill>
            <a:schemeClr val="hlink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>
                <a:latin typeface="Arial" panose="020B0604020202020204" pitchFamily="34" charset="0"/>
                <a:ea typeface="黑体" panose="02010609060101010101" pitchFamily="49" charset="-122"/>
              </a:rPr>
              <a:t>课程</a:t>
            </a:r>
          </a:p>
        </p:txBody>
      </p:sp>
      <p:sp>
        <p:nvSpPr>
          <p:cNvPr id="285716" name="Text Box 20"/>
          <p:cNvSpPr txBox="1">
            <a:spLocks noChangeArrowheads="1"/>
          </p:cNvSpPr>
          <p:nvPr/>
        </p:nvSpPr>
        <p:spPr bwMode="auto">
          <a:xfrm>
            <a:off x="3708400" y="4941888"/>
            <a:ext cx="488950" cy="593725"/>
          </a:xfrm>
          <a:prstGeom prst="rect">
            <a:avLst/>
          </a:prstGeom>
          <a:solidFill>
            <a:schemeClr val="hlink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>
                <a:latin typeface="Arial" panose="020B0604020202020204" pitchFamily="34" charset="0"/>
                <a:ea typeface="黑体" panose="02010609060101010101" pitchFamily="49" charset="-122"/>
              </a:rPr>
              <a:t>学号</a:t>
            </a:r>
          </a:p>
        </p:txBody>
      </p:sp>
      <p:sp>
        <p:nvSpPr>
          <p:cNvPr id="285717" name="Text Box 21"/>
          <p:cNvSpPr txBox="1">
            <a:spLocks noChangeArrowheads="1"/>
          </p:cNvSpPr>
          <p:nvPr/>
        </p:nvSpPr>
        <p:spPr bwMode="auto">
          <a:xfrm>
            <a:off x="4121150" y="3284538"/>
            <a:ext cx="4473575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cmpd="dbl" algn="ctr">
                <a:solidFill>
                  <a:srgbClr val="3333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 b="1">
                <a:latin typeface="Arial" panose="020B0604020202020204" pitchFamily="34" charset="0"/>
                <a:ea typeface="黑体" panose="02010609060101010101" pitchFamily="49" charset="-122"/>
              </a:rPr>
              <a:t>示例：多个学生多门课程的成绩</a:t>
            </a:r>
          </a:p>
        </p:txBody>
      </p:sp>
      <p:graphicFrame>
        <p:nvGraphicFramePr>
          <p:cNvPr id="285848" name="Group 152"/>
          <p:cNvGraphicFramePr>
            <a:graphicFrameLocks noGrp="1"/>
          </p:cNvGraphicFramePr>
          <p:nvPr/>
        </p:nvGraphicFramePr>
        <p:xfrm>
          <a:off x="5003800" y="4652963"/>
          <a:ext cx="2881313" cy="1419225"/>
        </p:xfrm>
        <a:graphic>
          <a:graphicData uri="http://schemas.openxmlformats.org/drawingml/2006/table">
            <a:tbl>
              <a:tblPr/>
              <a:tblGrid>
                <a:gridCol w="720725"/>
                <a:gridCol w="720725"/>
                <a:gridCol w="719138"/>
                <a:gridCol w="720725"/>
              </a:tblGrid>
              <a:tr h="5048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12A0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12A0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12A0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12A0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12A0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12A0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12A0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12A0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12A0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12A0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12A0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12A0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12A0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12A0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12A0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12A0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12A0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12A0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12A0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12A0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12A0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12A0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12A0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12A0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12A0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12A0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12A0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12A0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12A0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12A0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12A0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12A0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12A0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12A0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85740" name="Group 44"/>
          <p:cNvGraphicFramePr>
            <a:graphicFrameLocks noGrp="1"/>
          </p:cNvGraphicFramePr>
          <p:nvPr>
            <p:ph sz="half" idx="2"/>
          </p:nvPr>
        </p:nvGraphicFramePr>
        <p:xfrm>
          <a:off x="4402138" y="4719638"/>
          <a:ext cx="387350" cy="1371600"/>
        </p:xfrm>
        <a:graphic>
          <a:graphicData uri="http://schemas.openxmlformats.org/drawingml/2006/table">
            <a:tbl>
              <a:tblPr/>
              <a:tblGrid>
                <a:gridCol w="387350"/>
              </a:tblGrid>
              <a:tr h="4556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56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85750" name="Group 54"/>
          <p:cNvGraphicFramePr>
            <a:graphicFrameLocks noGrp="1"/>
          </p:cNvGraphicFramePr>
          <p:nvPr/>
        </p:nvGraphicFramePr>
        <p:xfrm>
          <a:off x="5003800" y="4149725"/>
          <a:ext cx="2881313" cy="457200"/>
        </p:xfrm>
        <a:graphic>
          <a:graphicData uri="http://schemas.openxmlformats.org/drawingml/2006/table">
            <a:tbl>
              <a:tblPr/>
              <a:tblGrid>
                <a:gridCol w="720725"/>
                <a:gridCol w="720725"/>
                <a:gridCol w="719138"/>
                <a:gridCol w="720725"/>
              </a:tblGrid>
              <a:tr h="3762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85762" name="Rectangle 66"/>
          <p:cNvSpPr>
            <a:spLocks noChangeArrowheads="1"/>
          </p:cNvSpPr>
          <p:nvPr/>
        </p:nvSpPr>
        <p:spPr bwMode="auto">
          <a:xfrm>
            <a:off x="5724525" y="6237288"/>
            <a:ext cx="1114425" cy="376237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b="1">
                <a:latin typeface="Arial" panose="020B0604020202020204" pitchFamily="34" charset="0"/>
              </a:rPr>
              <a:t>二维数组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57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57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57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57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857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857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85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750"/>
                            </p:stCondLst>
                            <p:childTnLst>
                              <p:par>
                                <p:cTn id="2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858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858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85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105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5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55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5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205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85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2550"/>
                            </p:stCondLst>
                            <p:childTnLst>
                              <p:par>
                                <p:cTn id="4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285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3050"/>
                            </p:stCondLst>
                            <p:childTnLst>
                              <p:par>
                                <p:cTn id="4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285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3550"/>
                            </p:stCondLst>
                            <p:childTnLst>
                              <p:par>
                                <p:cTn id="51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3" dur="500"/>
                                        <p:tgtEl>
                                          <p:spTgt spid="285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5711" grpId="0" animBg="1" autoUpdateAnimBg="0"/>
      <p:bldP spid="285712" grpId="0" animBg="1" autoUpdateAnimBg="0"/>
      <p:bldP spid="285713" grpId="0" animBg="1" autoUpdateAnimBg="0"/>
      <p:bldP spid="285714" grpId="0" animBg="1"/>
      <p:bldP spid="285715" grpId="0" animBg="1" autoUpdateAnimBg="0"/>
      <p:bldP spid="285716" grpId="0" animBg="1" autoUpdateAnimBg="0"/>
      <p:bldP spid="285717" grpId="0" animBg="1" autoUpdateAnimBg="0"/>
      <p:bldP spid="285762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0" smtClean="0"/>
              <a:t>冒泡法排序</a:t>
            </a:r>
          </a:p>
        </p:txBody>
      </p:sp>
      <p:sp>
        <p:nvSpPr>
          <p:cNvPr id="316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476250"/>
            <a:ext cx="8435975" cy="6121400"/>
          </a:xfrm>
          <a:solidFill>
            <a:schemeClr val="tx1"/>
          </a:solidFill>
          <a:ln w="38100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altLang="zh-CN" sz="2000" smtClean="0">
                <a:ea typeface="宋体" panose="02010600030101010101" pitchFamily="2" charset="-122"/>
              </a:rPr>
              <a:t>//chap06pptex4-1</a:t>
            </a:r>
          </a:p>
          <a:p>
            <a:pPr>
              <a:lnSpc>
                <a:spcPct val="85000"/>
              </a:lnSpc>
            </a:pPr>
            <a:r>
              <a:rPr lang="en-US" altLang="zh-CN" sz="2000" smtClean="0">
                <a:ea typeface="宋体" panose="02010600030101010101" pitchFamily="2" charset="-122"/>
              </a:rPr>
              <a:t>#include &lt;stdio.h&gt;</a:t>
            </a:r>
          </a:p>
          <a:p>
            <a:pPr>
              <a:lnSpc>
                <a:spcPct val="85000"/>
              </a:lnSpc>
            </a:pPr>
            <a:r>
              <a:rPr lang="en-US" altLang="zh-CN" sz="2000" smtClean="0">
                <a:ea typeface="宋体" panose="02010600030101010101" pitchFamily="2" charset="-122"/>
              </a:rPr>
              <a:t>#define N 10</a:t>
            </a:r>
          </a:p>
          <a:p>
            <a:pPr>
              <a:lnSpc>
                <a:spcPct val="85000"/>
              </a:lnSpc>
            </a:pPr>
            <a:r>
              <a:rPr lang="en-US" altLang="zh-CN" sz="2000" smtClean="0">
                <a:ea typeface="宋体" panose="02010600030101010101" pitchFamily="2" charset="-122"/>
              </a:rPr>
              <a:t>int main ()</a:t>
            </a:r>
          </a:p>
          <a:p>
            <a:pPr>
              <a:lnSpc>
                <a:spcPct val="85000"/>
              </a:lnSpc>
            </a:pPr>
            <a:r>
              <a:rPr lang="en-US" altLang="zh-CN" sz="2000" smtClean="0">
                <a:ea typeface="宋体" panose="02010600030101010101" pitchFamily="2" charset="-122"/>
              </a:rPr>
              <a:t>{    int  i, j, t, a[N];	</a:t>
            </a:r>
          </a:p>
          <a:p>
            <a:pPr>
              <a:lnSpc>
                <a:spcPct val="85000"/>
              </a:lnSpc>
            </a:pPr>
            <a:r>
              <a:rPr lang="en-US" altLang="zh-CN" sz="2000" smtClean="0">
                <a:ea typeface="宋体" panose="02010600030101010101" pitchFamily="2" charset="-122"/>
              </a:rPr>
              <a:t>	printf("</a:t>
            </a:r>
            <a:r>
              <a:rPr lang="zh-CN" altLang="en-US" sz="2000" smtClean="0">
                <a:ea typeface="楷体_GB2312" pitchFamily="49" charset="-122"/>
              </a:rPr>
              <a:t>顺序输入</a:t>
            </a:r>
            <a:r>
              <a:rPr lang="en-US" altLang="zh-CN" sz="2000" smtClean="0">
                <a:ea typeface="宋体" panose="02010600030101010101" pitchFamily="2" charset="-122"/>
              </a:rPr>
              <a:t>%d</a:t>
            </a:r>
            <a:r>
              <a:rPr lang="zh-CN" altLang="en-US" sz="2000" smtClean="0">
                <a:ea typeface="楷体_GB2312" pitchFamily="49" charset="-122"/>
              </a:rPr>
              <a:t>个整数： </a:t>
            </a:r>
            <a:r>
              <a:rPr lang="en-US" altLang="zh-CN" sz="2000" smtClean="0">
                <a:ea typeface="宋体" panose="02010600030101010101" pitchFamily="2" charset="-122"/>
              </a:rPr>
              <a:t>", N) ;</a:t>
            </a:r>
          </a:p>
          <a:p>
            <a:pPr>
              <a:lnSpc>
                <a:spcPct val="85000"/>
              </a:lnSpc>
            </a:pPr>
            <a:r>
              <a:rPr lang="en-US" altLang="zh-CN" sz="2000" smtClean="0">
                <a:ea typeface="宋体" panose="02010600030101010101" pitchFamily="2" charset="-122"/>
              </a:rPr>
              <a:t>	for(i=0; i&lt;N; i++)  scanf("%d", &amp;a[i]) ;</a:t>
            </a:r>
          </a:p>
          <a:p>
            <a:pPr>
              <a:lnSpc>
                <a:spcPct val="85000"/>
              </a:lnSpc>
            </a:pPr>
            <a:r>
              <a:rPr lang="en-US" altLang="zh-CN" sz="2000" smtClean="0">
                <a:ea typeface="宋体" panose="02010600030101010101" pitchFamily="2" charset="-122"/>
              </a:rPr>
              <a:t>	printf("</a:t>
            </a:r>
            <a:r>
              <a:rPr lang="zh-CN" altLang="en-US" sz="2000" smtClean="0">
                <a:ea typeface="楷体_GB2312" pitchFamily="49" charset="-122"/>
              </a:rPr>
              <a:t>原序列为：</a:t>
            </a:r>
            <a:r>
              <a:rPr lang="en-US" altLang="zh-CN" sz="2000" smtClean="0">
                <a:ea typeface="宋体" panose="02010600030101010101" pitchFamily="2" charset="-122"/>
              </a:rPr>
              <a:t>\n");</a:t>
            </a:r>
          </a:p>
          <a:p>
            <a:pPr>
              <a:lnSpc>
                <a:spcPct val="85000"/>
              </a:lnSpc>
            </a:pPr>
            <a:r>
              <a:rPr lang="en-US" altLang="zh-CN" sz="2000" smtClean="0">
                <a:ea typeface="宋体" panose="02010600030101010101" pitchFamily="2" charset="-122"/>
              </a:rPr>
              <a:t>	for(i=0; i&lt;N; i++)  printf(" %d", a[i]);</a:t>
            </a:r>
          </a:p>
          <a:p>
            <a:pPr>
              <a:lnSpc>
                <a:spcPct val="85000"/>
              </a:lnSpc>
            </a:pPr>
            <a:r>
              <a:rPr lang="en-US" altLang="zh-CN" sz="2000" smtClean="0">
                <a:ea typeface="宋体" panose="02010600030101010101" pitchFamily="2" charset="-122"/>
              </a:rPr>
              <a:t>	printf("\n");</a:t>
            </a:r>
          </a:p>
          <a:p>
            <a:pPr>
              <a:lnSpc>
                <a:spcPct val="85000"/>
              </a:lnSpc>
            </a:pPr>
            <a:r>
              <a:rPr lang="en-US" altLang="zh-CN" sz="2000" smtClean="0">
                <a:ea typeface="宋体" panose="02010600030101010101" pitchFamily="2" charset="-122"/>
              </a:rPr>
              <a:t>	for(i=0; i&lt;N-1; i++)  /*</a:t>
            </a:r>
            <a:r>
              <a:rPr lang="zh-CN" altLang="en-US" sz="2000" smtClean="0">
                <a:ea typeface="楷体_GB2312" pitchFamily="49" charset="-122"/>
              </a:rPr>
              <a:t>控制比较的趟数*</a:t>
            </a:r>
            <a:r>
              <a:rPr lang="en-US" altLang="zh-CN" sz="2000" smtClean="0">
                <a:ea typeface="宋体" panose="02010600030101010101" pitchFamily="2" charset="-122"/>
              </a:rPr>
              <a:t>/</a:t>
            </a:r>
          </a:p>
          <a:p>
            <a:pPr>
              <a:lnSpc>
                <a:spcPct val="85000"/>
              </a:lnSpc>
            </a:pPr>
            <a:r>
              <a:rPr lang="en-US" altLang="zh-CN" sz="2000" smtClean="0">
                <a:ea typeface="宋体" panose="02010600030101010101" pitchFamily="2" charset="-122"/>
              </a:rPr>
              <a:t>        for(j=0; j&lt;N-i-1; j++)  /*</a:t>
            </a:r>
            <a:r>
              <a:rPr lang="zh-CN" altLang="en-US" sz="2000" smtClean="0">
                <a:ea typeface="楷体_GB2312" pitchFamily="49" charset="-122"/>
              </a:rPr>
              <a:t>两两比较*</a:t>
            </a:r>
            <a:r>
              <a:rPr lang="en-US" altLang="zh-CN" sz="2000" smtClean="0">
                <a:ea typeface="宋体" panose="02010600030101010101" pitchFamily="2" charset="-122"/>
              </a:rPr>
              <a:t>/</a:t>
            </a:r>
          </a:p>
          <a:p>
            <a:pPr>
              <a:lnSpc>
                <a:spcPct val="85000"/>
              </a:lnSpc>
            </a:pPr>
            <a:r>
              <a:rPr lang="en-US" altLang="zh-CN" sz="2000" smtClean="0">
                <a:ea typeface="宋体" panose="02010600030101010101" pitchFamily="2" charset="-122"/>
              </a:rPr>
              <a:t>            if(a[j]&gt;a[j+1])</a:t>
            </a:r>
          </a:p>
          <a:p>
            <a:pPr>
              <a:lnSpc>
                <a:spcPct val="85000"/>
              </a:lnSpc>
            </a:pPr>
            <a:r>
              <a:rPr lang="en-US" altLang="zh-CN" sz="2000" smtClean="0">
                <a:ea typeface="宋体" panose="02010600030101010101" pitchFamily="2" charset="-122"/>
              </a:rPr>
              <a:t>              { t=a[j]; a[j]=a[j+1]; a[j+1]=t; }</a:t>
            </a:r>
          </a:p>
          <a:p>
            <a:pPr>
              <a:lnSpc>
                <a:spcPct val="85000"/>
              </a:lnSpc>
            </a:pPr>
            <a:r>
              <a:rPr lang="en-US" altLang="zh-CN" sz="2000" smtClean="0">
                <a:ea typeface="宋体" panose="02010600030101010101" pitchFamily="2" charset="-122"/>
              </a:rPr>
              <a:t>	printf("\n</a:t>
            </a:r>
            <a:r>
              <a:rPr lang="zh-CN" altLang="en-US" sz="2000" smtClean="0">
                <a:ea typeface="楷体_GB2312" pitchFamily="49" charset="-122"/>
              </a:rPr>
              <a:t>排序后的序列为：</a:t>
            </a:r>
            <a:r>
              <a:rPr lang="en-US" altLang="zh-CN" sz="2000" smtClean="0">
                <a:ea typeface="宋体" panose="02010600030101010101" pitchFamily="2" charset="-122"/>
              </a:rPr>
              <a:t>\n");</a:t>
            </a:r>
          </a:p>
          <a:p>
            <a:pPr>
              <a:lnSpc>
                <a:spcPct val="85000"/>
              </a:lnSpc>
            </a:pPr>
            <a:r>
              <a:rPr lang="en-US" altLang="zh-CN" sz="2000" smtClean="0">
                <a:ea typeface="宋体" panose="02010600030101010101" pitchFamily="2" charset="-122"/>
              </a:rPr>
              <a:t>	for(i=0; i&lt;N; i++) printf(" %d", a[i]);</a:t>
            </a:r>
          </a:p>
          <a:p>
            <a:pPr>
              <a:lnSpc>
                <a:spcPct val="85000"/>
              </a:lnSpc>
            </a:pPr>
            <a:r>
              <a:rPr lang="en-US" altLang="zh-CN" sz="2000" smtClean="0">
                <a:ea typeface="宋体" panose="02010600030101010101" pitchFamily="2" charset="-122"/>
              </a:rPr>
              <a:t>	printf("\n"); </a:t>
            </a:r>
          </a:p>
          <a:p>
            <a:pPr>
              <a:lnSpc>
                <a:spcPct val="85000"/>
              </a:lnSpc>
            </a:pPr>
            <a:r>
              <a:rPr lang="en-US" altLang="zh-CN" sz="2000" smtClean="0">
                <a:ea typeface="宋体" panose="02010600030101010101" pitchFamily="2" charset="-122"/>
              </a:rPr>
              <a:t>	return 0;</a:t>
            </a:r>
          </a:p>
          <a:p>
            <a:pPr>
              <a:lnSpc>
                <a:spcPct val="85000"/>
              </a:lnSpc>
            </a:pPr>
            <a:r>
              <a:rPr lang="en-US" altLang="zh-CN" sz="2000" smtClean="0">
                <a:ea typeface="宋体" panose="02010600030101010101" pitchFamily="2" charset="-122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641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16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16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16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16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16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16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16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16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16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164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3164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3164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3164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3164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31641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31641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31641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31641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31641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6419" grpId="0" build="p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Rectangle 2"/>
          <p:cNvSpPr>
            <a:spLocks noChangeArrowheads="1"/>
          </p:cNvSpPr>
          <p:nvPr/>
        </p:nvSpPr>
        <p:spPr bwMode="auto">
          <a:xfrm>
            <a:off x="395288" y="1535113"/>
            <a:ext cx="8497887" cy="72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8191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23825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5735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7645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3365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9085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4805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90525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10000"/>
              </a:spcBef>
              <a:buClrTx/>
            </a:pPr>
            <a:r>
              <a:rPr kumimoji="1" lang="en-US" altLang="zh-CN">
                <a:solidFill>
                  <a:srgbClr val="0000FF"/>
                </a:solidFill>
              </a:rPr>
              <a:t>【</a:t>
            </a:r>
            <a:r>
              <a:rPr kumimoji="1" lang="zh-CN" altLang="en-US">
                <a:solidFill>
                  <a:srgbClr val="0000FF"/>
                </a:solidFill>
              </a:rPr>
              <a:t>例</a:t>
            </a:r>
            <a:r>
              <a:rPr kumimoji="1" lang="en-US" altLang="zh-CN">
                <a:solidFill>
                  <a:srgbClr val="0000FF"/>
                </a:solidFill>
              </a:rPr>
              <a:t>5】</a:t>
            </a:r>
            <a:r>
              <a:rPr lang="zh-CN" altLang="en-US"/>
              <a:t>判断</a:t>
            </a:r>
            <a:r>
              <a:rPr lang="en-US" altLang="zh-CN"/>
              <a:t>n</a:t>
            </a:r>
            <a:r>
              <a:rPr lang="zh-CN" altLang="en-US"/>
              <a:t>阶方阵</a:t>
            </a:r>
            <a:r>
              <a:rPr lang="en-US" altLang="zh-CN"/>
              <a:t>A=                             </a:t>
            </a:r>
            <a:r>
              <a:rPr lang="zh-CN" altLang="en-US"/>
              <a:t>是否为对称方阵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smtClean="0">
                <a:solidFill>
                  <a:srgbClr val="000000"/>
                </a:solidFill>
              </a:rPr>
              <a:t>数组应用举例</a:t>
            </a:r>
          </a:p>
        </p:txBody>
      </p:sp>
      <p:pic>
        <p:nvPicPr>
          <p:cNvPr id="8" name="图片 7" descr="arr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4954" y="1131865"/>
            <a:ext cx="2365053" cy="1767694"/>
          </a:xfrm>
          <a:prstGeom prst="rect">
            <a:avLst/>
          </a:prstGeom>
          <a:effectLst>
            <a:innerShdw blurRad="635000">
              <a:srgbClr val="0070C0"/>
            </a:innerShdw>
          </a:effectLst>
        </p:spPr>
      </p:pic>
      <p:sp>
        <p:nvSpPr>
          <p:cNvPr id="320517" name="Rectangle 5"/>
          <p:cNvSpPr>
            <a:spLocks noChangeArrowheads="1"/>
          </p:cNvSpPr>
          <p:nvPr/>
        </p:nvSpPr>
        <p:spPr bwMode="auto">
          <a:xfrm>
            <a:off x="323850" y="2997200"/>
            <a:ext cx="8640763" cy="3095625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marL="363538" indent="-363538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828675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23825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5735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7645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3365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9085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4805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90525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>
                <a:solidFill>
                  <a:srgbClr val="0000FF"/>
                </a:solidFill>
              </a:rPr>
              <a:t>分析：</a:t>
            </a:r>
          </a:p>
          <a:p>
            <a:r>
              <a:rPr lang="zh-CN" altLang="en-US"/>
              <a:t>对称方阵的每一个元素</a:t>
            </a:r>
            <a:r>
              <a:rPr lang="en-US" altLang="zh-CN"/>
              <a:t>a </a:t>
            </a:r>
            <a:r>
              <a:rPr lang="en-US" altLang="zh-CN" baseline="-20000"/>
              <a:t>i j</a:t>
            </a:r>
            <a:r>
              <a:rPr lang="zh-CN" altLang="en-US"/>
              <a:t>（</a:t>
            </a:r>
            <a:r>
              <a:rPr lang="en-US" altLang="zh-CN"/>
              <a:t>1≤i</a:t>
            </a:r>
            <a:r>
              <a:rPr lang="zh-CN" altLang="en-US"/>
              <a:t>、</a:t>
            </a:r>
            <a:r>
              <a:rPr lang="en-US" altLang="zh-CN"/>
              <a:t>j≤n</a:t>
            </a:r>
            <a:r>
              <a:rPr lang="zh-CN" altLang="en-US"/>
              <a:t>）都有  </a:t>
            </a:r>
            <a:r>
              <a:rPr lang="en-US" altLang="zh-CN">
                <a:solidFill>
                  <a:srgbClr val="FF0000"/>
                </a:solidFill>
              </a:rPr>
              <a:t>a </a:t>
            </a:r>
            <a:r>
              <a:rPr lang="en-US" altLang="zh-CN" baseline="-20000">
                <a:solidFill>
                  <a:srgbClr val="FF0000"/>
                </a:solidFill>
              </a:rPr>
              <a:t>i j</a:t>
            </a:r>
            <a:r>
              <a:rPr lang="en-US" altLang="zh-CN">
                <a:solidFill>
                  <a:srgbClr val="FF0000"/>
                </a:solidFill>
              </a:rPr>
              <a:t> =a </a:t>
            </a:r>
            <a:r>
              <a:rPr lang="en-US" altLang="zh-CN" baseline="-20000">
                <a:solidFill>
                  <a:srgbClr val="FF0000"/>
                </a:solidFill>
              </a:rPr>
              <a:t>j i</a:t>
            </a:r>
          </a:p>
          <a:p>
            <a:r>
              <a:rPr lang="zh-CN" altLang="en-US"/>
              <a:t>引入一个标志变量</a:t>
            </a:r>
            <a:r>
              <a:rPr lang="en-US" altLang="zh-CN"/>
              <a:t>flag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/>
              <a:t>             1     </a:t>
            </a:r>
            <a:r>
              <a:rPr lang="zh-CN" altLang="en-US"/>
              <a:t>对称方阵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/>
              <a:t>flag=    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/>
              <a:t>             0     </a:t>
            </a:r>
            <a:r>
              <a:rPr lang="zh-CN" altLang="en-US"/>
              <a:t>非对称方阵</a:t>
            </a:r>
          </a:p>
        </p:txBody>
      </p:sp>
      <p:sp>
        <p:nvSpPr>
          <p:cNvPr id="320518" name="AutoShape 6"/>
          <p:cNvSpPr>
            <a:spLocks/>
          </p:cNvSpPr>
          <p:nvPr/>
        </p:nvSpPr>
        <p:spPr bwMode="auto">
          <a:xfrm>
            <a:off x="1765300" y="4667250"/>
            <a:ext cx="142875" cy="1152525"/>
          </a:xfrm>
          <a:prstGeom prst="leftBrace">
            <a:avLst>
              <a:gd name="adj1" fmla="val 67222"/>
              <a:gd name="adj2" fmla="val 50000"/>
            </a:avLst>
          </a:prstGeom>
          <a:noFill/>
          <a:ln w="28575">
            <a:solidFill>
              <a:srgbClr val="FF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20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20517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20517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3205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3205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3205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3205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3205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320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4" dur="500"/>
                                        <p:tgtEl>
                                          <p:spTgt spid="3205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0514" grpId="0"/>
      <p:bldP spid="320517" grpId="0" build="allAtOnce" animBg="1"/>
      <p:bldP spid="320518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smtClean="0">
                <a:solidFill>
                  <a:srgbClr val="000000"/>
                </a:solidFill>
              </a:rPr>
              <a:t>数组应用举例</a:t>
            </a:r>
          </a:p>
        </p:txBody>
      </p:sp>
      <p:sp>
        <p:nvSpPr>
          <p:cNvPr id="322563" name="Rectangle 3"/>
          <p:cNvSpPr>
            <a:spLocks noChangeArrowheads="1"/>
          </p:cNvSpPr>
          <p:nvPr/>
        </p:nvSpPr>
        <p:spPr bwMode="auto">
          <a:xfrm>
            <a:off x="323850" y="260350"/>
            <a:ext cx="8640763" cy="6408738"/>
          </a:xfrm>
          <a:prstGeom prst="rect">
            <a:avLst/>
          </a:prstGeom>
          <a:solidFill>
            <a:schemeClr val="tx1"/>
          </a:solidFill>
          <a:ln w="381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marL="363538" indent="-363538"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828675" indent="-285750"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238250" indent="-228600"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57350" indent="-228600"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76450" indent="-228600"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4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3365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4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9085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4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4805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4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90525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4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defRPr/>
            </a:pPr>
            <a:r>
              <a:rPr lang="en-US" altLang="zh-CN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//chap06pptex6.c</a:t>
            </a:r>
            <a:endParaRPr lang="en-US" altLang="zh-CN" smtClean="0"/>
          </a:p>
          <a:p>
            <a:pPr>
              <a:spcBef>
                <a:spcPct val="0"/>
              </a:spcBef>
              <a:defRPr/>
            </a:pPr>
            <a:r>
              <a:rPr lang="en-US" altLang="zh-CN" smtClean="0"/>
              <a:t>#include &lt;stdio.h&gt;</a:t>
            </a:r>
          </a:p>
          <a:p>
            <a:pPr>
              <a:spcBef>
                <a:spcPct val="0"/>
              </a:spcBef>
              <a:defRPr/>
            </a:pPr>
            <a:r>
              <a:rPr lang="en-US" altLang="zh-CN" smtClean="0"/>
              <a:t>#define N 100</a:t>
            </a:r>
          </a:p>
          <a:p>
            <a:pPr>
              <a:spcBef>
                <a:spcPct val="0"/>
              </a:spcBef>
              <a:defRPr/>
            </a:pPr>
            <a:r>
              <a:rPr lang="en-US" altLang="zh-CN" smtClean="0"/>
              <a:t>int main()</a:t>
            </a:r>
          </a:p>
          <a:p>
            <a:pPr>
              <a:spcBef>
                <a:spcPct val="0"/>
              </a:spcBef>
              <a:defRPr/>
            </a:pPr>
            <a:r>
              <a:rPr lang="en-US" altLang="zh-CN" smtClean="0"/>
              <a:t>{	int  n, row, col, </a:t>
            </a:r>
            <a:r>
              <a:rPr lang="en-US" altLang="zh-CN" smtClean="0">
                <a:solidFill>
                  <a:srgbClr val="FF0000"/>
                </a:solidFill>
              </a:rPr>
              <a:t>iFlag=1</a:t>
            </a:r>
            <a:r>
              <a:rPr lang="en-US" altLang="zh-CN" smtClean="0"/>
              <a:t>;</a:t>
            </a:r>
          </a:p>
          <a:p>
            <a:pPr>
              <a:spcBef>
                <a:spcPct val="0"/>
              </a:spcBef>
              <a:defRPr/>
            </a:pPr>
            <a:r>
              <a:rPr lang="en-US" altLang="zh-CN" smtClean="0"/>
              <a:t>	float  a[N][N];</a:t>
            </a:r>
          </a:p>
          <a:p>
            <a:pPr>
              <a:spcBef>
                <a:spcPct val="0"/>
              </a:spcBef>
              <a:defRPr/>
            </a:pPr>
            <a:r>
              <a:rPr lang="en-US" altLang="zh-CN" smtClean="0"/>
              <a:t>	printf("</a:t>
            </a:r>
            <a:r>
              <a:rPr lang="zh-CN" altLang="en-US" smtClean="0"/>
              <a:t>输入方阵的阶数（</a:t>
            </a:r>
            <a:r>
              <a:rPr lang="en-US" altLang="zh-CN" smtClean="0"/>
              <a:t>1~%d</a:t>
            </a:r>
            <a:r>
              <a:rPr lang="zh-CN" altLang="en-US" smtClean="0"/>
              <a:t>）？</a:t>
            </a:r>
            <a:r>
              <a:rPr lang="en-US" altLang="zh-CN" smtClean="0"/>
              <a:t>", N);  </a:t>
            </a:r>
          </a:p>
          <a:p>
            <a:pPr>
              <a:spcBef>
                <a:spcPct val="0"/>
              </a:spcBef>
              <a:defRPr/>
            </a:pPr>
            <a:r>
              <a:rPr lang="en-US" altLang="zh-CN" smtClean="0"/>
              <a:t>	scanf("%d", &amp;n);</a:t>
            </a:r>
          </a:p>
          <a:p>
            <a:pPr>
              <a:spcBef>
                <a:spcPct val="0"/>
              </a:spcBef>
              <a:defRPr/>
            </a:pPr>
            <a:r>
              <a:rPr lang="en-US" altLang="zh-CN" smtClean="0"/>
              <a:t>	printf("</a:t>
            </a:r>
            <a:r>
              <a:rPr lang="zh-CN" altLang="en-US" smtClean="0"/>
              <a:t>按行输入方阵的各元素：</a:t>
            </a:r>
            <a:r>
              <a:rPr lang="en-US" altLang="zh-CN" smtClean="0"/>
              <a:t>");</a:t>
            </a:r>
          </a:p>
          <a:p>
            <a:pPr>
              <a:spcBef>
                <a:spcPct val="0"/>
              </a:spcBef>
              <a:defRPr/>
            </a:pPr>
            <a:r>
              <a:rPr lang="en-US" altLang="zh-CN" smtClean="0"/>
              <a:t>	</a:t>
            </a:r>
            <a:r>
              <a:rPr lang="en-US" altLang="zh-CN" smtClean="0">
                <a:solidFill>
                  <a:srgbClr val="0099FF"/>
                </a:solidFill>
              </a:rPr>
              <a:t>for</a:t>
            </a:r>
            <a:r>
              <a:rPr lang="en-US" altLang="zh-CN" smtClean="0"/>
              <a:t>( row=0; row&lt;n; row++ )</a:t>
            </a:r>
          </a:p>
          <a:p>
            <a:pPr>
              <a:spcBef>
                <a:spcPct val="0"/>
              </a:spcBef>
              <a:defRPr/>
            </a:pPr>
            <a:r>
              <a:rPr lang="en-US" altLang="zh-CN" smtClean="0"/>
              <a:t>		for( col=0; col&lt;n; col++ )  scanf( "%f", &amp;a[row][col] );</a:t>
            </a:r>
          </a:p>
          <a:p>
            <a:pPr>
              <a:spcBef>
                <a:spcPct val="0"/>
              </a:spcBef>
              <a:defRPr/>
            </a:pPr>
            <a:r>
              <a:rPr lang="en-US" altLang="zh-CN" smtClean="0"/>
              <a:t>	for( row=0; row&lt;n &amp;&amp; </a:t>
            </a:r>
            <a:r>
              <a:rPr lang="en-US" altLang="zh-CN" smtClean="0">
                <a:solidFill>
                  <a:srgbClr val="FF0000"/>
                </a:solidFill>
              </a:rPr>
              <a:t>iFlag</a:t>
            </a:r>
            <a:r>
              <a:rPr lang="en-US" altLang="zh-CN" smtClean="0"/>
              <a:t>; row++ )</a:t>
            </a:r>
          </a:p>
          <a:p>
            <a:pPr>
              <a:spcBef>
                <a:spcPct val="0"/>
              </a:spcBef>
              <a:defRPr/>
            </a:pPr>
            <a:r>
              <a:rPr lang="en-US" altLang="zh-CN" smtClean="0"/>
              <a:t>		for( col=</a:t>
            </a:r>
            <a:r>
              <a:rPr lang="en-US" altLang="zh-CN" smtClean="0">
                <a:solidFill>
                  <a:srgbClr val="CC00CC"/>
                </a:solidFill>
              </a:rPr>
              <a:t>row+1</a:t>
            </a:r>
            <a:r>
              <a:rPr lang="en-US" altLang="zh-CN" smtClean="0"/>
              <a:t>; col&lt;</a:t>
            </a:r>
            <a:r>
              <a:rPr lang="en-US" altLang="zh-CN" smtClean="0">
                <a:solidFill>
                  <a:srgbClr val="CC00CC"/>
                </a:solidFill>
              </a:rPr>
              <a:t>n</a:t>
            </a:r>
            <a:r>
              <a:rPr lang="en-US" altLang="zh-CN" smtClean="0"/>
              <a:t> &amp;&amp; </a:t>
            </a:r>
            <a:r>
              <a:rPr lang="en-US" altLang="zh-CN" smtClean="0">
                <a:solidFill>
                  <a:srgbClr val="FF0000"/>
                </a:solidFill>
              </a:rPr>
              <a:t>iFlag</a:t>
            </a:r>
            <a:r>
              <a:rPr lang="en-US" altLang="zh-CN" smtClean="0"/>
              <a:t>; col++)</a:t>
            </a:r>
          </a:p>
          <a:p>
            <a:pPr>
              <a:spcBef>
                <a:spcPct val="0"/>
              </a:spcBef>
              <a:defRPr/>
            </a:pPr>
            <a:r>
              <a:rPr lang="en-US" altLang="zh-CN" smtClean="0"/>
              <a:t>			if( a[row][col] != a[col][row] )   </a:t>
            </a:r>
            <a:r>
              <a:rPr lang="en-US" altLang="zh-CN" smtClean="0">
                <a:solidFill>
                  <a:srgbClr val="FF0000"/>
                </a:solidFill>
              </a:rPr>
              <a:t>iFlag=0</a:t>
            </a:r>
            <a:r>
              <a:rPr lang="en-US" altLang="zh-CN" smtClean="0"/>
              <a:t>;</a:t>
            </a:r>
          </a:p>
          <a:p>
            <a:pPr>
              <a:spcBef>
                <a:spcPct val="0"/>
              </a:spcBef>
              <a:defRPr/>
            </a:pPr>
            <a:r>
              <a:rPr lang="en-US" altLang="zh-CN" smtClean="0"/>
              <a:t>	if( iFlag )  printf("</a:t>
            </a:r>
            <a:r>
              <a:rPr lang="zh-CN" altLang="en-US" smtClean="0"/>
              <a:t>该方阵是对称方阵。</a:t>
            </a:r>
            <a:r>
              <a:rPr lang="en-US" altLang="zh-CN" smtClean="0"/>
              <a:t>\n");</a:t>
            </a:r>
          </a:p>
          <a:p>
            <a:pPr>
              <a:spcBef>
                <a:spcPct val="0"/>
              </a:spcBef>
              <a:defRPr/>
            </a:pPr>
            <a:r>
              <a:rPr lang="en-US" altLang="zh-CN" smtClean="0"/>
              <a:t>	else printf("</a:t>
            </a:r>
            <a:r>
              <a:rPr lang="zh-CN" altLang="en-US" smtClean="0"/>
              <a:t>该方阵不是对称方阵。</a:t>
            </a:r>
            <a:r>
              <a:rPr lang="en-US" altLang="zh-CN" smtClean="0"/>
              <a:t>\n");</a:t>
            </a:r>
          </a:p>
          <a:p>
            <a:pPr>
              <a:spcBef>
                <a:spcPct val="0"/>
              </a:spcBef>
              <a:defRPr/>
            </a:pPr>
            <a:r>
              <a:rPr lang="en-US" altLang="zh-CN" smtClean="0"/>
              <a:t>     return 0;</a:t>
            </a:r>
          </a:p>
          <a:p>
            <a:pPr>
              <a:spcBef>
                <a:spcPct val="0"/>
              </a:spcBef>
              <a:defRPr/>
            </a:pPr>
            <a:r>
              <a:rPr lang="en-US" altLang="zh-CN" smtClean="0"/>
              <a:t>}</a:t>
            </a:r>
          </a:p>
        </p:txBody>
      </p:sp>
      <p:sp>
        <p:nvSpPr>
          <p:cNvPr id="322564" name="Rectangle 4"/>
          <p:cNvSpPr>
            <a:spLocks noChangeArrowheads="1"/>
          </p:cNvSpPr>
          <p:nvPr/>
        </p:nvSpPr>
        <p:spPr bwMode="auto">
          <a:xfrm>
            <a:off x="755650" y="4221163"/>
            <a:ext cx="7502525" cy="1079500"/>
          </a:xfrm>
          <a:prstGeom prst="rect">
            <a:avLst/>
          </a:prstGeom>
          <a:noFill/>
          <a:ln w="254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22563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22563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22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22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322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22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322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322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322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3225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3225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3225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3225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0" dur="500"/>
                                        <p:tgtEl>
                                          <p:spTgt spid="322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5" dur="500"/>
                                        <p:tgtEl>
                                          <p:spTgt spid="3225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0" dur="500"/>
                                        <p:tgtEl>
                                          <p:spTgt spid="32256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5" dur="500"/>
                                        <p:tgtEl>
                                          <p:spTgt spid="32256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0" dur="500"/>
                                        <p:tgtEl>
                                          <p:spTgt spid="32256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3" dur="500"/>
                                        <p:tgtEl>
                                          <p:spTgt spid="32256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6" dur="500"/>
                                        <p:tgtEl>
                                          <p:spTgt spid="32256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9" dur="500"/>
                                        <p:tgtEl>
                                          <p:spTgt spid="32256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2563" grpId="0" build="allAtOnce" animBg="1"/>
      <p:bldP spid="322564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smtClean="0">
                <a:solidFill>
                  <a:srgbClr val="000000"/>
                </a:solidFill>
              </a:rPr>
              <a:t>数组应用举例</a:t>
            </a:r>
          </a:p>
        </p:txBody>
      </p:sp>
      <p:sp>
        <p:nvSpPr>
          <p:cNvPr id="3235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79388" y="1130300"/>
            <a:ext cx="6264275" cy="4170363"/>
          </a:xfrm>
        </p:spPr>
        <p:txBody>
          <a:bodyPr/>
          <a:lstStyle/>
          <a:p>
            <a:pPr marL="0" indent="0"/>
            <a:r>
              <a:rPr kumimoji="1" lang="en-US" altLang="zh-CN" smtClean="0">
                <a:solidFill>
                  <a:srgbClr val="0000FF"/>
                </a:solidFill>
                <a:ea typeface="宋体" panose="02010600030101010101" pitchFamily="2" charset="-122"/>
              </a:rPr>
              <a:t>【</a:t>
            </a:r>
            <a:r>
              <a:rPr kumimoji="1" lang="zh-CN" altLang="en-US" smtClean="0">
                <a:solidFill>
                  <a:srgbClr val="0000FF"/>
                </a:solidFill>
                <a:ea typeface="楷体_GB2312" pitchFamily="49" charset="-122"/>
              </a:rPr>
              <a:t>例</a:t>
            </a:r>
            <a:r>
              <a:rPr kumimoji="1" lang="en-US" altLang="zh-CN" smtClean="0">
                <a:solidFill>
                  <a:srgbClr val="0000FF"/>
                </a:solidFill>
                <a:ea typeface="宋体" panose="02010600030101010101" pitchFamily="2" charset="-122"/>
              </a:rPr>
              <a:t>6】</a:t>
            </a:r>
            <a:r>
              <a:rPr kumimoji="1" lang="zh-CN" altLang="en-US" smtClean="0">
                <a:ea typeface="楷体_GB2312" pitchFamily="49" charset="-122"/>
              </a:rPr>
              <a:t>打印</a:t>
            </a:r>
            <a:r>
              <a:rPr kumimoji="1" lang="en-US" altLang="zh-CN" smtClean="0">
                <a:ea typeface="宋体" panose="02010600030101010101" pitchFamily="2" charset="-122"/>
              </a:rPr>
              <a:t>10</a:t>
            </a:r>
            <a:r>
              <a:rPr kumimoji="1" lang="zh-CN" altLang="en-US" smtClean="0">
                <a:ea typeface="楷体_GB2312" pitchFamily="49" charset="-122"/>
              </a:rPr>
              <a:t>行</a:t>
            </a:r>
            <a:r>
              <a:rPr lang="zh-CN" altLang="en-US" smtClean="0">
                <a:ea typeface="楷体_GB2312" pitchFamily="49" charset="-122"/>
              </a:rPr>
              <a:t>金字塔杨辉三角。 </a:t>
            </a:r>
          </a:p>
          <a:p>
            <a:pPr marL="0" indent="0"/>
            <a:endParaRPr lang="zh-CN" altLang="en-US" smtClean="0">
              <a:ea typeface="楷体_GB2312" pitchFamily="49" charset="-122"/>
            </a:endParaRPr>
          </a:p>
          <a:p>
            <a:pPr marL="0" indent="0"/>
            <a:r>
              <a:rPr lang="zh-CN" altLang="en-US" sz="2400" smtClean="0">
                <a:ea typeface="楷体_GB2312" pitchFamily="49" charset="-122"/>
              </a:rPr>
              <a:t>                        </a:t>
            </a:r>
            <a:r>
              <a:rPr lang="en-US" altLang="zh-CN" sz="2400" smtClean="0">
                <a:ea typeface="宋体" panose="02010600030101010101" pitchFamily="2" charset="-122"/>
              </a:rPr>
              <a:t>1</a:t>
            </a:r>
          </a:p>
          <a:p>
            <a:pPr marL="0" indent="0"/>
            <a:r>
              <a:rPr lang="en-US" altLang="zh-CN" sz="2400" smtClean="0">
                <a:ea typeface="宋体" panose="02010600030101010101" pitchFamily="2" charset="-122"/>
              </a:rPr>
              <a:t>                     1    1</a:t>
            </a:r>
          </a:p>
          <a:p>
            <a:pPr marL="0" indent="0"/>
            <a:r>
              <a:rPr lang="en-US" altLang="zh-CN" sz="2400" smtClean="0">
                <a:ea typeface="宋体" panose="02010600030101010101" pitchFamily="2" charset="-122"/>
              </a:rPr>
              <a:t>                  1    2    1</a:t>
            </a:r>
          </a:p>
          <a:p>
            <a:pPr marL="0" indent="0"/>
            <a:r>
              <a:rPr lang="en-US" altLang="zh-CN" sz="2400" smtClean="0">
                <a:ea typeface="宋体" panose="02010600030101010101" pitchFamily="2" charset="-122"/>
              </a:rPr>
              <a:t>               1   3    3    1</a:t>
            </a:r>
          </a:p>
          <a:p>
            <a:pPr marL="0" indent="0"/>
            <a:r>
              <a:rPr lang="en-US" altLang="zh-CN" sz="2400" smtClean="0">
                <a:ea typeface="宋体" panose="02010600030101010101" pitchFamily="2" charset="-122"/>
              </a:rPr>
              <a:t>            1   4    6    4    1</a:t>
            </a:r>
          </a:p>
          <a:p>
            <a:pPr marL="0" indent="0"/>
            <a:r>
              <a:rPr lang="en-US" altLang="zh-CN" sz="2400" smtClean="0">
                <a:ea typeface="宋体" panose="02010600030101010101" pitchFamily="2" charset="-122"/>
              </a:rPr>
              <a:t>         1   5   10  10   5    1</a:t>
            </a:r>
          </a:p>
          <a:p>
            <a:pPr marL="0" indent="0"/>
            <a:r>
              <a:rPr lang="en-US" altLang="zh-CN" sz="2400" smtClean="0">
                <a:ea typeface="宋体" panose="02010600030101010101" pitchFamily="2" charset="-122"/>
              </a:rPr>
              <a:t>       1   6  15  20  15   6   1</a:t>
            </a:r>
          </a:p>
          <a:p>
            <a:pPr marL="0" indent="0"/>
            <a:r>
              <a:rPr lang="en-US" altLang="zh-CN" sz="2400" smtClean="0">
                <a:ea typeface="宋体" panose="02010600030101010101" pitchFamily="2" charset="-122"/>
              </a:rPr>
              <a:t>    1   7  21  35  35  21   7   1         </a:t>
            </a:r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323588" name="Rectangle 4"/>
          <p:cNvSpPr>
            <a:spLocks noChangeArrowheads="1"/>
          </p:cNvSpPr>
          <p:nvPr/>
        </p:nvSpPr>
        <p:spPr bwMode="auto">
          <a:xfrm>
            <a:off x="3635375" y="1844675"/>
            <a:ext cx="5329238" cy="432117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174625" indent="-174625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107950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258888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438275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"/>
              </a:spcBef>
              <a:buClrTx/>
              <a:buFontTx/>
              <a:buNone/>
            </a:pPr>
            <a:r>
              <a:rPr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cs typeface="Courier New" panose="02070309020205020404" pitchFamily="49" charset="0"/>
              </a:rPr>
              <a:t>问题分析</a:t>
            </a:r>
            <a:r>
              <a:rPr lang="zh-CN" altLang="en-US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cs typeface="Courier New" panose="02070309020205020404" pitchFamily="49" charset="0"/>
              </a:rPr>
              <a:t>：</a:t>
            </a:r>
          </a:p>
          <a:p>
            <a:pPr eaLnBrk="1" hangingPunct="1">
              <a:lnSpc>
                <a:spcPct val="110000"/>
              </a:lnSpc>
              <a:spcBef>
                <a:spcPct val="5000"/>
              </a:spcBef>
              <a:buClr>
                <a:srgbClr val="0000FF"/>
              </a:buClr>
              <a:buFontTx/>
              <a:buChar char="•"/>
            </a:pPr>
            <a:r>
              <a:rPr lang="zh-CN" altLang="en-US" b="1">
                <a:latin typeface="楷体_GB2312" pitchFamily="49" charset="-122"/>
                <a:ea typeface="楷体_GB2312" pitchFamily="49" charset="-122"/>
                <a:cs typeface="Courier New" panose="02070309020205020404" pitchFamily="49" charset="0"/>
              </a:rPr>
              <a:t>每行数字左右对称，由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  <a:cs typeface="Courier New" panose="02070309020205020404" pitchFamily="49" charset="0"/>
              </a:rPr>
              <a:t>1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  <a:cs typeface="Courier New" panose="02070309020205020404" pitchFamily="49" charset="0"/>
              </a:rPr>
              <a:t>开始逐渐变大，然后变小，回到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  <a:cs typeface="Courier New" panose="02070309020205020404" pitchFamily="49" charset="0"/>
              </a:rPr>
              <a:t>1 </a:t>
            </a:r>
          </a:p>
          <a:p>
            <a:pPr eaLnBrk="1" hangingPunct="1">
              <a:lnSpc>
                <a:spcPct val="110000"/>
              </a:lnSpc>
              <a:spcBef>
                <a:spcPct val="5000"/>
              </a:spcBef>
              <a:buClr>
                <a:srgbClr val="0000FF"/>
              </a:buClr>
              <a:buFontTx/>
              <a:buChar char="•"/>
            </a:pPr>
            <a:r>
              <a:rPr lang="zh-CN" altLang="en-US" b="1">
                <a:latin typeface="楷体_GB2312" pitchFamily="49" charset="-122"/>
                <a:ea typeface="楷体_GB2312" pitchFamily="49" charset="-122"/>
                <a:cs typeface="Courier New" panose="02070309020205020404" pitchFamily="49" charset="0"/>
              </a:rPr>
              <a:t>第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  <a:cs typeface="Courier New" panose="02070309020205020404" pitchFamily="49" charset="0"/>
              </a:rPr>
              <a:t>n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  <a:cs typeface="Courier New" panose="02070309020205020404" pitchFamily="49" charset="0"/>
              </a:rPr>
              <a:t>行的数字个数为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  <a:cs typeface="Courier New" panose="02070309020205020404" pitchFamily="49" charset="0"/>
              </a:rPr>
              <a:t>n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  <a:cs typeface="Courier New" panose="02070309020205020404" pitchFamily="49" charset="0"/>
              </a:rPr>
              <a:t>个 </a:t>
            </a:r>
          </a:p>
          <a:p>
            <a:pPr eaLnBrk="1" hangingPunct="1">
              <a:lnSpc>
                <a:spcPct val="110000"/>
              </a:lnSpc>
              <a:spcBef>
                <a:spcPct val="5000"/>
              </a:spcBef>
              <a:buClr>
                <a:srgbClr val="0000FF"/>
              </a:buClr>
              <a:buFontTx/>
              <a:buChar char="•"/>
            </a:pPr>
            <a:r>
              <a:rPr lang="zh-CN" altLang="en-US" b="1">
                <a:latin typeface="楷体_GB2312" pitchFamily="49" charset="-122"/>
                <a:ea typeface="楷体_GB2312" pitchFamily="49" charset="-122"/>
                <a:cs typeface="Courier New" panose="02070309020205020404" pitchFamily="49" charset="0"/>
              </a:rPr>
              <a:t>每行的第一和最后一个值为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  <a:cs typeface="Courier New" panose="02070309020205020404" pitchFamily="49" charset="0"/>
              </a:rPr>
              <a:t>1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  <a:cs typeface="Courier New" panose="02070309020205020404" pitchFamily="49" charset="0"/>
              </a:rPr>
              <a:t>，其余每个数字等于上一行的左右两个数字之和 </a:t>
            </a:r>
          </a:p>
          <a:p>
            <a:pPr eaLnBrk="1" hangingPunct="1">
              <a:lnSpc>
                <a:spcPct val="110000"/>
              </a:lnSpc>
              <a:spcBef>
                <a:spcPct val="5000"/>
              </a:spcBef>
              <a:buClr>
                <a:srgbClr val="0000FF"/>
              </a:buClr>
              <a:buFontTx/>
              <a:buChar char="•"/>
            </a:pPr>
            <a:r>
              <a:rPr lang="zh-CN" altLang="en-US" b="1">
                <a:latin typeface="楷体_GB2312" pitchFamily="49" charset="-122"/>
                <a:ea typeface="楷体_GB2312" pitchFamily="49" charset="-122"/>
                <a:cs typeface="Courier New" panose="02070309020205020404" pitchFamily="49" charset="0"/>
              </a:rPr>
              <a:t>使用二维数组存储数据和两重循环输出图形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23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323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323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23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323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323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3235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3235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235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23588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23588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3235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3235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3235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3235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2" dur="500"/>
                                        <p:tgtEl>
                                          <p:spTgt spid="3235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3587" grpId="0" build="p"/>
      <p:bldP spid="323588" grpId="0" build="allAtOnce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smtClean="0">
                <a:solidFill>
                  <a:srgbClr val="000000"/>
                </a:solidFill>
              </a:rPr>
              <a:t>数组应用举例</a:t>
            </a:r>
          </a:p>
        </p:txBody>
      </p:sp>
      <p:sp>
        <p:nvSpPr>
          <p:cNvPr id="325635" name="Rectangle 3"/>
          <p:cNvSpPr>
            <a:spLocks noChangeArrowheads="1"/>
          </p:cNvSpPr>
          <p:nvPr/>
        </p:nvSpPr>
        <p:spPr bwMode="auto">
          <a:xfrm>
            <a:off x="323850" y="476250"/>
            <a:ext cx="8640763" cy="6192838"/>
          </a:xfrm>
          <a:prstGeom prst="rect">
            <a:avLst/>
          </a:prstGeom>
          <a:solidFill>
            <a:schemeClr val="tx1"/>
          </a:solidFill>
          <a:ln w="381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marL="363538" indent="-363538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828675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23825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5735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7645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3365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9085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4805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90525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zh-CN" sz="1800" b="1">
                <a:latin typeface="Courier New" panose="02070309020205020404" pitchFamily="49" charset="0"/>
              </a:rPr>
              <a:t>/*</a:t>
            </a:r>
            <a:r>
              <a:rPr lang="zh-CN" altLang="en-US" sz="1800" b="1">
                <a:latin typeface="Courier New" panose="02070309020205020404" pitchFamily="49" charset="0"/>
              </a:rPr>
              <a:t>打印金字塔杨辉三角*</a:t>
            </a:r>
            <a:r>
              <a:rPr lang="en-US" altLang="zh-CN" sz="1800" b="1">
                <a:latin typeface="Courier New" panose="02070309020205020404" pitchFamily="49" charset="0"/>
              </a:rPr>
              <a:t>/</a:t>
            </a:r>
          </a:p>
          <a:p>
            <a:r>
              <a:rPr lang="en-US" altLang="zh-CN" sz="1800" b="1">
                <a:latin typeface="Courier New" panose="02070309020205020404" pitchFamily="49" charset="0"/>
              </a:rPr>
              <a:t>#include &lt;stdio.h&gt;</a:t>
            </a:r>
          </a:p>
          <a:p>
            <a:pPr>
              <a:lnSpc>
                <a:spcPct val="95000"/>
              </a:lnSpc>
              <a:spcBef>
                <a:spcPct val="0"/>
              </a:spcBef>
              <a:buClrTx/>
            </a:pPr>
            <a:r>
              <a:rPr lang="en-US" altLang="zh-CN" sz="1800" b="1">
                <a:latin typeface="Courier New" panose="02070309020205020404" pitchFamily="49" charset="0"/>
              </a:rPr>
              <a:t>#define N 10</a:t>
            </a:r>
          </a:p>
          <a:p>
            <a:r>
              <a:rPr lang="en-US" altLang="zh-CN" sz="1800" b="1">
                <a:latin typeface="Courier New" panose="02070309020205020404" pitchFamily="49" charset="0"/>
              </a:rPr>
              <a:t>int main() </a:t>
            </a:r>
          </a:p>
          <a:p>
            <a:r>
              <a:rPr lang="en-US" altLang="zh-CN" sz="1800" b="1">
                <a:latin typeface="Courier New" panose="02070309020205020404" pitchFamily="49" charset="0"/>
              </a:rPr>
              <a:t>{	int a[N][N],i,j; </a:t>
            </a:r>
          </a:p>
          <a:p>
            <a:r>
              <a:rPr lang="en-US" altLang="zh-CN" sz="1800" b="1">
                <a:latin typeface="Courier New" panose="02070309020205020404" pitchFamily="49" charset="0"/>
              </a:rPr>
              <a:t>	</a:t>
            </a:r>
            <a:r>
              <a:rPr lang="en-US" altLang="zh-CN" sz="1800" b="1">
                <a:solidFill>
                  <a:srgbClr val="0099FF"/>
                </a:solidFill>
                <a:latin typeface="Courier New" panose="02070309020205020404" pitchFamily="49" charset="0"/>
              </a:rPr>
              <a:t>for(i=0;i&lt;N;i++)</a:t>
            </a:r>
          </a:p>
          <a:p>
            <a:r>
              <a:rPr lang="en-US" altLang="zh-CN" sz="1800" b="1">
                <a:latin typeface="Courier New" panose="02070309020205020404" pitchFamily="49" charset="0"/>
              </a:rPr>
              <a:t>	{	for(j=0;j&lt;N-i;j++)</a:t>
            </a:r>
          </a:p>
          <a:p>
            <a:r>
              <a:rPr lang="en-US" altLang="zh-CN" sz="1800" b="1">
                <a:latin typeface="Courier New" panose="02070309020205020404" pitchFamily="49" charset="0"/>
              </a:rPr>
              <a:t>		printf("%2c", '</a:t>
            </a:r>
            <a:r>
              <a:rPr lang="en-US" altLang="zh-CN" sz="1800" b="1"/>
              <a:t> </a:t>
            </a:r>
            <a:r>
              <a:rPr lang="en-US" altLang="zh-CN" sz="1800" b="1">
                <a:latin typeface="Courier New" panose="02070309020205020404" pitchFamily="49" charset="0"/>
              </a:rPr>
              <a:t>'</a:t>
            </a:r>
            <a:r>
              <a:rPr lang="en-US" altLang="zh-CN" sz="1800" b="1"/>
              <a:t> </a:t>
            </a:r>
            <a:r>
              <a:rPr lang="en-US" altLang="zh-CN" sz="1800" b="1">
                <a:latin typeface="Courier New" panose="02070309020205020404" pitchFamily="49" charset="0"/>
              </a:rPr>
              <a:t>);    </a:t>
            </a:r>
            <a:r>
              <a:rPr lang="en-US" altLang="zh-CN" sz="1800" b="1" i="1">
                <a:solidFill>
                  <a:srgbClr val="008000"/>
                </a:solidFill>
                <a:latin typeface="Courier New" panose="02070309020205020404" pitchFamily="49" charset="0"/>
              </a:rPr>
              <a:t>/*</a:t>
            </a:r>
            <a:r>
              <a:rPr lang="zh-CN" altLang="en-US" sz="1800" b="1" i="1">
                <a:solidFill>
                  <a:srgbClr val="008000"/>
                </a:solidFill>
                <a:latin typeface="Courier New" panose="02070309020205020404" pitchFamily="49" charset="0"/>
              </a:rPr>
              <a:t>两个宽度*</a:t>
            </a:r>
            <a:r>
              <a:rPr lang="en-US" altLang="zh-CN" sz="1800" b="1" i="1">
                <a:solidFill>
                  <a:srgbClr val="008000"/>
                </a:solidFill>
                <a:latin typeface="Courier New" panose="02070309020205020404" pitchFamily="49" charset="0"/>
              </a:rPr>
              <a:t>/</a:t>
            </a:r>
          </a:p>
          <a:p>
            <a:r>
              <a:rPr lang="en-US" altLang="zh-CN" sz="1800" b="1">
                <a:latin typeface="Courier New" panose="02070309020205020404" pitchFamily="49" charset="0"/>
              </a:rPr>
              <a:t>		</a:t>
            </a:r>
            <a:r>
              <a:rPr lang="en-US" altLang="zh-CN" sz="1800" b="1">
                <a:solidFill>
                  <a:srgbClr val="FF0066"/>
                </a:solidFill>
                <a:latin typeface="Courier New" panose="02070309020205020404" pitchFamily="49" charset="0"/>
              </a:rPr>
              <a:t>for(j=0;j&lt;=i;j++)</a:t>
            </a:r>
          </a:p>
          <a:p>
            <a:r>
              <a:rPr lang="en-US" altLang="zh-CN" sz="1800" b="1">
                <a:latin typeface="Courier New" panose="02070309020205020404" pitchFamily="49" charset="0"/>
              </a:rPr>
              <a:t>		{  if(</a:t>
            </a:r>
            <a:r>
              <a:rPr lang="en-US" altLang="zh-CN" sz="1800" b="1">
                <a:solidFill>
                  <a:srgbClr val="0000FF"/>
                </a:solidFill>
                <a:latin typeface="Courier New" panose="02070309020205020404" pitchFamily="49" charset="0"/>
              </a:rPr>
              <a:t>i==j||j==0</a:t>
            </a:r>
            <a:r>
              <a:rPr lang="en-US" altLang="zh-CN" sz="1800" b="1">
                <a:latin typeface="Courier New" panose="02070309020205020404" pitchFamily="49" charset="0"/>
              </a:rPr>
              <a:t>)  </a:t>
            </a:r>
            <a:r>
              <a:rPr lang="en-US" altLang="zh-CN" sz="1800" b="1">
                <a:solidFill>
                  <a:srgbClr val="0000FF"/>
                </a:solidFill>
                <a:latin typeface="Courier New" panose="02070309020205020404" pitchFamily="49" charset="0"/>
              </a:rPr>
              <a:t>a[i][j]=1</a:t>
            </a:r>
            <a:r>
              <a:rPr lang="en-US" altLang="zh-CN" sz="1800" b="1">
                <a:latin typeface="Courier New" panose="02070309020205020404" pitchFamily="49" charset="0"/>
              </a:rPr>
              <a:t>;</a:t>
            </a:r>
          </a:p>
          <a:p>
            <a:r>
              <a:rPr lang="en-US" altLang="zh-CN" sz="1800" b="1">
                <a:latin typeface="Courier New" panose="02070309020205020404" pitchFamily="49" charset="0"/>
              </a:rPr>
              <a:t>		   else  </a:t>
            </a:r>
            <a:r>
              <a:rPr lang="en-US" altLang="zh-CN" sz="1800" b="1">
                <a:solidFill>
                  <a:srgbClr val="FF0000"/>
                </a:solidFill>
                <a:latin typeface="Courier New" panose="02070309020205020404" pitchFamily="49" charset="0"/>
              </a:rPr>
              <a:t>a[i][j]=a[i-1][j-1]+a[i-1][j]</a:t>
            </a:r>
            <a:r>
              <a:rPr lang="en-US" altLang="zh-CN" sz="1800" b="1">
                <a:latin typeface="Courier New" panose="02070309020205020404" pitchFamily="49" charset="0"/>
              </a:rPr>
              <a:t>; </a:t>
            </a:r>
          </a:p>
          <a:p>
            <a:r>
              <a:rPr lang="en-US" altLang="zh-CN" sz="1800" b="1">
                <a:latin typeface="Courier New" panose="02070309020205020404" pitchFamily="49" charset="0"/>
              </a:rPr>
              <a:t>		   printf("%3d ",a[i][j]);   </a:t>
            </a:r>
            <a:r>
              <a:rPr lang="en-US" altLang="zh-CN" sz="1800" b="1" i="1">
                <a:solidFill>
                  <a:srgbClr val="008000"/>
                </a:solidFill>
                <a:latin typeface="Courier New" panose="02070309020205020404" pitchFamily="49" charset="0"/>
              </a:rPr>
              <a:t>/*</a:t>
            </a:r>
            <a:r>
              <a:rPr lang="zh-CN" altLang="en-US" sz="1800" b="1" i="1">
                <a:solidFill>
                  <a:srgbClr val="008000"/>
                </a:solidFill>
                <a:latin typeface="Courier New" panose="02070309020205020404" pitchFamily="49" charset="0"/>
              </a:rPr>
              <a:t>四个宽度*</a:t>
            </a:r>
            <a:r>
              <a:rPr lang="en-US" altLang="zh-CN" sz="1800" b="1" i="1">
                <a:solidFill>
                  <a:srgbClr val="008000"/>
                </a:solidFill>
                <a:latin typeface="Courier New" panose="02070309020205020404" pitchFamily="49" charset="0"/>
              </a:rPr>
              <a:t>/</a:t>
            </a:r>
          </a:p>
          <a:p>
            <a:r>
              <a:rPr lang="en-US" altLang="zh-CN" sz="1800" b="1">
                <a:latin typeface="Courier New" panose="02070309020205020404" pitchFamily="49" charset="0"/>
              </a:rPr>
              <a:t>		   if(i==j) printf("\n");</a:t>
            </a:r>
          </a:p>
          <a:p>
            <a:r>
              <a:rPr lang="en-US" altLang="zh-CN" sz="1800" b="1">
                <a:latin typeface="Courier New" panose="02070309020205020404" pitchFamily="49" charset="0"/>
              </a:rPr>
              <a:t>		}</a:t>
            </a:r>
          </a:p>
          <a:p>
            <a:r>
              <a:rPr lang="en-US" altLang="zh-CN" sz="1800" b="1">
                <a:latin typeface="Courier New" panose="02070309020205020404" pitchFamily="49" charset="0"/>
              </a:rPr>
              <a:t>	}</a:t>
            </a:r>
          </a:p>
          <a:p>
            <a:r>
              <a:rPr lang="en-US" altLang="zh-CN" sz="1800" b="1">
                <a:latin typeface="Courier New" panose="02070309020205020404" pitchFamily="49" charset="0"/>
              </a:rPr>
              <a:t>  return 0;</a:t>
            </a:r>
          </a:p>
          <a:p>
            <a:r>
              <a:rPr lang="en-US" altLang="zh-CN" sz="1800" b="1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325636" name="Rectangle 4"/>
          <p:cNvSpPr>
            <a:spLocks noChangeArrowheads="1"/>
          </p:cNvSpPr>
          <p:nvPr/>
        </p:nvSpPr>
        <p:spPr bwMode="auto">
          <a:xfrm>
            <a:off x="1173163" y="3357563"/>
            <a:ext cx="7502525" cy="1943100"/>
          </a:xfrm>
          <a:prstGeom prst="rect">
            <a:avLst/>
          </a:prstGeom>
          <a:noFill/>
          <a:ln w="254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25635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25635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25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25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325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325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325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2563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25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325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3256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32563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4" dur="500"/>
                                        <p:tgtEl>
                                          <p:spTgt spid="32563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9" dur="500"/>
                                        <p:tgtEl>
                                          <p:spTgt spid="325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3" dur="500"/>
                                        <p:tgtEl>
                                          <p:spTgt spid="3256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8" dur="500"/>
                                        <p:tgtEl>
                                          <p:spTgt spid="3256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1" dur="500"/>
                                        <p:tgtEl>
                                          <p:spTgt spid="32563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6" dur="500"/>
                                        <p:tgtEl>
                                          <p:spTgt spid="3256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1" dur="500"/>
                                        <p:tgtEl>
                                          <p:spTgt spid="3256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6" dur="500"/>
                                        <p:tgtEl>
                                          <p:spTgt spid="3256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5635" grpId="0" build="allAtOnce" animBg="1"/>
      <p:bldP spid="325636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0" smtClean="0"/>
              <a:t>课下作业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/>
            <a:r>
              <a:rPr kumimoji="1" lang="en-US" altLang="zh-CN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【1】</a:t>
            </a: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向有序数组</a:t>
            </a:r>
            <a:r>
              <a:rPr lang="en-US" altLang="zh-CN" smtClean="0">
                <a:latin typeface="楷体_GB2312" pitchFamily="49" charset="-122"/>
                <a:ea typeface="楷体_GB2312" pitchFamily="49" charset="-122"/>
              </a:rPr>
              <a:t>a[n]</a:t>
            </a: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（从小到大）插入一个整数</a:t>
            </a:r>
            <a:r>
              <a:rPr lang="en-US" altLang="zh-CN" smtClean="0"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，使其仍然保持有序。</a:t>
            </a:r>
          </a:p>
          <a:p>
            <a:pPr marL="0" indent="0"/>
            <a:r>
              <a:rPr kumimoji="1" lang="en-US" altLang="zh-CN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【2】</a:t>
            </a: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随机产生一些整数保存在数组中，试用顺序查找方法查找某个整数，要求能多次反复查找，直到用户按某个键退出为止（设</a:t>
            </a:r>
            <a:r>
              <a:rPr lang="en-US" altLang="zh-CN" smtClean="0">
                <a:latin typeface="楷体_GB2312" pitchFamily="49" charset="-122"/>
                <a:ea typeface="楷体_GB2312" pitchFamily="49" charset="-122"/>
              </a:rPr>
              <a:t>N=10</a:t>
            </a: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）</a:t>
            </a:r>
          </a:p>
          <a:p>
            <a:pPr marL="0" indent="0"/>
            <a:r>
              <a:rPr kumimoji="1" lang="en-US" altLang="zh-CN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【3】</a:t>
            </a: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找出一个二维数组中最大值所在的行、列下标值。</a:t>
            </a:r>
          </a:p>
          <a:p>
            <a:pPr marL="0" indent="0"/>
            <a:r>
              <a:rPr kumimoji="1" lang="en-US" altLang="zh-CN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【4】</a:t>
            </a: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随机产生一些整数保存在一维数组中，编程将其逆置（要求不能引入新的数组）。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0" smtClean="0"/>
              <a:t>总结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412875"/>
            <a:ext cx="8229600" cy="5111750"/>
          </a:xfrm>
        </p:spPr>
        <p:txBody>
          <a:bodyPr/>
          <a:lstStyle/>
          <a:p>
            <a:r>
              <a:rPr lang="en-US" altLang="zh-CN" sz="3200" smtClean="0">
                <a:ea typeface="楷体_GB2312" pitchFamily="49" charset="-122"/>
              </a:rPr>
              <a:t>1</a:t>
            </a:r>
            <a:r>
              <a:rPr lang="zh-CN" altLang="en-US" sz="3200" smtClean="0">
                <a:ea typeface="楷体_GB2312" pitchFamily="49" charset="-122"/>
              </a:rPr>
              <a:t>、数组的定义</a:t>
            </a:r>
          </a:p>
          <a:p>
            <a:r>
              <a:rPr lang="en-US" altLang="zh-CN" sz="3200" smtClean="0">
                <a:ea typeface="楷体_GB2312" pitchFamily="49" charset="-122"/>
              </a:rPr>
              <a:t>2</a:t>
            </a:r>
            <a:r>
              <a:rPr lang="zh-CN" altLang="en-US" sz="3200" smtClean="0">
                <a:ea typeface="楷体_GB2312" pitchFamily="49" charset="-122"/>
              </a:rPr>
              <a:t>、数组作为函数参数传递方法</a:t>
            </a:r>
          </a:p>
          <a:p>
            <a:r>
              <a:rPr lang="en-US" altLang="zh-CN" sz="3200" smtClean="0">
                <a:ea typeface="楷体_GB2312" pitchFamily="49" charset="-122"/>
              </a:rPr>
              <a:t>3</a:t>
            </a:r>
            <a:r>
              <a:rPr lang="zh-CN" altLang="en-US" sz="3200" smtClean="0">
                <a:ea typeface="楷体_GB2312" pitchFamily="49" charset="-122"/>
              </a:rPr>
              <a:t>、数组程序举例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olidFill>
                  <a:schemeClr val="bg2"/>
                </a:solidFill>
              </a:rPr>
              <a:t>补充材料</a:t>
            </a:r>
          </a:p>
        </p:txBody>
      </p:sp>
      <p:sp>
        <p:nvSpPr>
          <p:cNvPr id="353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268413"/>
            <a:ext cx="8229600" cy="4525962"/>
          </a:xfrm>
        </p:spPr>
        <p:txBody>
          <a:bodyPr/>
          <a:lstStyle/>
          <a:p>
            <a:r>
              <a:rPr lang="zh-CN" altLang="en-US" smtClean="0">
                <a:ea typeface="黑体" panose="02010609060101010101" pitchFamily="49" charset="-122"/>
              </a:rPr>
              <a:t>随机数生成问题：</a:t>
            </a:r>
          </a:p>
          <a:p>
            <a:pPr lvl="1">
              <a:lnSpc>
                <a:spcPct val="110000"/>
              </a:lnSpc>
            </a:pPr>
            <a:r>
              <a:rPr lang="zh-CN" altLang="en-US" smtClean="0">
                <a:ea typeface="黑体" panose="02010609060101010101" pitchFamily="49" charset="-122"/>
              </a:rPr>
              <a:t>随机数生成器：能随机生成</a:t>
            </a:r>
            <a:r>
              <a:rPr lang="en-US" altLang="zh-CN" smtClean="0">
                <a:ea typeface="宋体" panose="02010600030101010101" pitchFamily="2" charset="-122"/>
              </a:rPr>
              <a:t>0</a:t>
            </a:r>
            <a:r>
              <a:rPr lang="zh-CN" altLang="en-US" smtClean="0">
                <a:ea typeface="黑体" panose="02010609060101010101" pitchFamily="49" charset="-122"/>
              </a:rPr>
              <a:t>到</a:t>
            </a:r>
            <a:r>
              <a:rPr lang="en-US" altLang="zh-CN" smtClean="0">
                <a:ea typeface="宋体" panose="02010600030101010101" pitchFamily="2" charset="-122"/>
              </a:rPr>
              <a:t>RAND_MAX</a:t>
            </a:r>
            <a:r>
              <a:rPr lang="zh-CN" altLang="en-US" smtClean="0">
                <a:ea typeface="黑体" panose="02010609060101010101" pitchFamily="49" charset="-122"/>
              </a:rPr>
              <a:t>之间的整型数 。</a:t>
            </a:r>
            <a:r>
              <a:rPr lang="en-US" altLang="zh-CN" smtClean="0">
                <a:ea typeface="宋体" panose="02010600030101010101" pitchFamily="2" charset="-122"/>
              </a:rPr>
              <a:t>RAND_MAX</a:t>
            </a:r>
            <a:r>
              <a:rPr lang="zh-CN" altLang="en-US" smtClean="0">
                <a:ea typeface="黑体" panose="02010609060101010101" pitchFamily="49" charset="-122"/>
              </a:rPr>
              <a:t>在</a:t>
            </a:r>
            <a:r>
              <a:rPr lang="en-US" altLang="zh-CN" smtClean="0">
                <a:ea typeface="宋体" panose="02010600030101010101" pitchFamily="2" charset="-122"/>
              </a:rPr>
              <a:t>stdlib.h</a:t>
            </a:r>
            <a:r>
              <a:rPr lang="zh-CN" altLang="en-US" smtClean="0">
                <a:ea typeface="黑体" panose="02010609060101010101" pitchFamily="49" charset="-122"/>
              </a:rPr>
              <a:t>中定义，不大于双字节整数的最大值</a:t>
            </a:r>
            <a:r>
              <a:rPr lang="en-US" altLang="zh-CN" smtClean="0">
                <a:ea typeface="宋体" panose="02010600030101010101" pitchFamily="2" charset="-122"/>
              </a:rPr>
              <a:t>32767 </a:t>
            </a:r>
          </a:p>
          <a:p>
            <a:pPr lvl="1"/>
            <a:r>
              <a:rPr lang="zh-CN" altLang="en-US" smtClean="0">
                <a:ea typeface="黑体" panose="02010609060101010101" pitchFamily="49" charset="-122"/>
              </a:rPr>
              <a:t>产生</a:t>
            </a:r>
            <a:r>
              <a:rPr lang="en-US" altLang="zh-CN" smtClean="0">
                <a:ea typeface="宋体" panose="02010600030101010101" pitchFamily="2" charset="-122"/>
              </a:rPr>
              <a:t>[0,b-1] </a:t>
            </a:r>
            <a:r>
              <a:rPr lang="zh-CN" altLang="en-US" smtClean="0">
                <a:ea typeface="黑体" panose="02010609060101010101" pitchFamily="49" charset="-122"/>
              </a:rPr>
              <a:t>之间的随机数</a:t>
            </a:r>
            <a:r>
              <a:rPr lang="en-US" altLang="zh-CN" smtClean="0">
                <a:ea typeface="宋体" panose="02010600030101010101" pitchFamily="2" charset="-122"/>
              </a:rPr>
              <a:t>:magic = rand()%b;</a:t>
            </a:r>
          </a:p>
          <a:p>
            <a:pPr lvl="1"/>
            <a:r>
              <a:rPr lang="zh-CN" altLang="en-US" smtClean="0">
                <a:ea typeface="黑体" panose="02010609060101010101" pitchFamily="49" charset="-122"/>
              </a:rPr>
              <a:t>产生</a:t>
            </a:r>
            <a:r>
              <a:rPr lang="en-US" altLang="zh-CN" smtClean="0">
                <a:ea typeface="宋体" panose="02010600030101010101" pitchFamily="2" charset="-122"/>
              </a:rPr>
              <a:t>[a,a+b-1] </a:t>
            </a:r>
            <a:r>
              <a:rPr lang="zh-CN" altLang="en-US" smtClean="0">
                <a:ea typeface="黑体" panose="02010609060101010101" pitchFamily="49" charset="-122"/>
              </a:rPr>
              <a:t>之间的随机数</a:t>
            </a:r>
            <a:r>
              <a:rPr lang="en-US" altLang="zh-CN" smtClean="0">
                <a:ea typeface="宋体" panose="02010600030101010101" pitchFamily="2" charset="-122"/>
              </a:rPr>
              <a:t>magic = rand()%b + a;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353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tx1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rgbClr val="FF0000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353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353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353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tx1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rgbClr val="FF0000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353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353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353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tx1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rgbClr val="FF0000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353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353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olidFill>
                  <a:schemeClr val="bg2"/>
                </a:solidFill>
              </a:rPr>
              <a:t>补充材料</a:t>
            </a:r>
          </a:p>
        </p:txBody>
      </p:sp>
      <p:sp>
        <p:nvSpPr>
          <p:cNvPr id="354307" name="Rectangle 3"/>
          <p:cNvSpPr>
            <a:spLocks noChangeArrowheads="1"/>
          </p:cNvSpPr>
          <p:nvPr/>
        </p:nvSpPr>
        <p:spPr bwMode="auto">
          <a:xfrm>
            <a:off x="468313" y="1196975"/>
            <a:ext cx="8420100" cy="475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zh-CN" altLang="en-US" smtClean="0"/>
              <a:t>随机数种子（需包含头文件</a:t>
            </a:r>
            <a:r>
              <a:rPr lang="en-US" altLang="zh-CN" smtClean="0"/>
              <a:t>stdlib.h</a:t>
            </a:r>
            <a:r>
              <a:rPr lang="zh-CN" altLang="en-US" smtClean="0"/>
              <a:t>）</a:t>
            </a:r>
          </a:p>
          <a:p>
            <a:pPr>
              <a:lnSpc>
                <a:spcPct val="120000"/>
              </a:lnSpc>
              <a:buClr>
                <a:srgbClr val="0000FF"/>
              </a:buClr>
              <a:buFont typeface="Wingdings" panose="05000000000000000000" pitchFamily="2" charset="2"/>
              <a:buChar char="p"/>
              <a:defRPr/>
            </a:pPr>
            <a:r>
              <a:rPr lang="zh-CN" altLang="en-US" sz="2400" smtClean="0"/>
              <a:t>计算机产生的随机数称为</a:t>
            </a:r>
            <a:r>
              <a:rPr lang="zh-CN" altLang="en-US" sz="2400" b="1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伪</a:t>
            </a:r>
            <a:r>
              <a:rPr lang="zh-CN" altLang="en-US" sz="2400" smtClean="0"/>
              <a:t>随机数，它是根据一个算法计算出来的。</a:t>
            </a:r>
          </a:p>
          <a:p>
            <a:pPr>
              <a:lnSpc>
                <a:spcPct val="120000"/>
              </a:lnSpc>
              <a:buClr>
                <a:srgbClr val="0000FF"/>
              </a:buClr>
              <a:buFont typeface="Wingdings" panose="05000000000000000000" pitchFamily="2" charset="2"/>
              <a:buChar char="p"/>
              <a:defRPr/>
            </a:pPr>
            <a:endParaRPr lang="zh-CN" altLang="en-US" sz="2400" smtClean="0"/>
          </a:p>
          <a:p>
            <a:pPr>
              <a:lnSpc>
                <a:spcPct val="120000"/>
              </a:lnSpc>
              <a:buClr>
                <a:srgbClr val="0000FF"/>
              </a:buClr>
              <a:buFont typeface="Wingdings" panose="05000000000000000000" pitchFamily="2" charset="2"/>
              <a:buChar char="p"/>
              <a:defRPr/>
            </a:pPr>
            <a:endParaRPr lang="zh-CN" altLang="en-US" sz="2400" smtClean="0"/>
          </a:p>
          <a:p>
            <a:pPr>
              <a:lnSpc>
                <a:spcPct val="120000"/>
              </a:lnSpc>
              <a:buClr>
                <a:srgbClr val="0000FF"/>
              </a:buClr>
              <a:buFont typeface="Wingdings" panose="05000000000000000000" pitchFamily="2" charset="2"/>
              <a:buChar char="p"/>
              <a:defRPr/>
            </a:pPr>
            <a:endParaRPr lang="zh-CN" altLang="en-US" sz="2400" smtClean="0"/>
          </a:p>
          <a:p>
            <a:pPr>
              <a:lnSpc>
                <a:spcPct val="120000"/>
              </a:lnSpc>
              <a:buClr>
                <a:srgbClr val="0000FF"/>
              </a:buClr>
              <a:buFont typeface="Wingdings" panose="05000000000000000000" pitchFamily="2" charset="2"/>
              <a:buChar char="p"/>
              <a:defRPr/>
            </a:pPr>
            <a:endParaRPr lang="zh-CN" altLang="en-US" sz="2400" smtClean="0"/>
          </a:p>
          <a:p>
            <a:pPr>
              <a:lnSpc>
                <a:spcPct val="120000"/>
              </a:lnSpc>
              <a:buClr>
                <a:srgbClr val="0000FF"/>
              </a:buClr>
              <a:buFont typeface="Wingdings" panose="05000000000000000000" pitchFamily="2" charset="2"/>
              <a:buChar char="p"/>
              <a:defRPr/>
            </a:pPr>
            <a:r>
              <a:rPr lang="zh-CN" altLang="en-US" sz="2400" smtClean="0"/>
              <a:t>系统为每个程序、每次执行指定的随机数的种子都是相同的，因此程序每次执行生成的随机数序列都是相同的。 </a:t>
            </a:r>
          </a:p>
        </p:txBody>
      </p:sp>
      <p:grpSp>
        <p:nvGrpSpPr>
          <p:cNvPr id="66564" name="Group 4"/>
          <p:cNvGrpSpPr>
            <a:grpSpLocks/>
          </p:cNvGrpSpPr>
          <p:nvPr/>
        </p:nvGrpSpPr>
        <p:grpSpPr bwMode="auto">
          <a:xfrm>
            <a:off x="3059113" y="2205038"/>
            <a:ext cx="3065462" cy="2128837"/>
            <a:chOff x="3829" y="1312"/>
            <a:chExt cx="1931" cy="1341"/>
          </a:xfrm>
        </p:grpSpPr>
        <p:sp>
          <p:nvSpPr>
            <p:cNvPr id="66565" name="Text Box 5"/>
            <p:cNvSpPr txBox="1">
              <a:spLocks noChangeArrowheads="1"/>
            </p:cNvSpPr>
            <p:nvPr/>
          </p:nvSpPr>
          <p:spPr bwMode="auto">
            <a:xfrm>
              <a:off x="4049" y="1372"/>
              <a:ext cx="669" cy="296"/>
            </a:xfrm>
            <a:prstGeom prst="rect">
              <a:avLst/>
            </a:prstGeom>
            <a:solidFill>
              <a:srgbClr val="CCFFFF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b="1">
                  <a:solidFill>
                    <a:schemeClr val="bg2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rand()</a:t>
              </a:r>
            </a:p>
          </p:txBody>
        </p:sp>
        <p:sp>
          <p:nvSpPr>
            <p:cNvPr id="66566" name="Text Box 6"/>
            <p:cNvSpPr txBox="1">
              <a:spLocks noChangeArrowheads="1"/>
            </p:cNvSpPr>
            <p:nvPr/>
          </p:nvSpPr>
          <p:spPr bwMode="auto">
            <a:xfrm>
              <a:off x="4089" y="2012"/>
              <a:ext cx="813" cy="641"/>
            </a:xfrm>
            <a:prstGeom prst="rect">
              <a:avLst/>
            </a:prstGeom>
            <a:solidFill>
              <a:srgbClr val="CCFFFF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400" b="1">
                  <a:solidFill>
                    <a:schemeClr val="bg2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种子</a:t>
              </a:r>
            </a:p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b="1">
                  <a:solidFill>
                    <a:schemeClr val="bg2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12348</a:t>
              </a:r>
            </a:p>
          </p:txBody>
        </p:sp>
        <p:sp>
          <p:nvSpPr>
            <p:cNvPr id="66567" name="Line 7"/>
            <p:cNvSpPr>
              <a:spLocks noChangeShapeType="1"/>
            </p:cNvSpPr>
            <p:nvPr/>
          </p:nvSpPr>
          <p:spPr bwMode="auto">
            <a:xfrm>
              <a:off x="3829" y="2262"/>
              <a:ext cx="260" cy="0"/>
            </a:xfrm>
            <a:prstGeom prst="line">
              <a:avLst/>
            </a:prstGeom>
            <a:noFill/>
            <a:ln w="12700" cap="sq">
              <a:solidFill>
                <a:srgbClr val="0000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6568" name="Line 8"/>
            <p:cNvSpPr>
              <a:spLocks noChangeShapeType="1"/>
            </p:cNvSpPr>
            <p:nvPr/>
          </p:nvSpPr>
          <p:spPr bwMode="auto">
            <a:xfrm>
              <a:off x="3829" y="1559"/>
              <a:ext cx="0" cy="703"/>
            </a:xfrm>
            <a:prstGeom prst="line">
              <a:avLst/>
            </a:prstGeom>
            <a:noFill/>
            <a:ln w="12700" cap="sq">
              <a:solidFill>
                <a:srgbClr val="0000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6569" name="Line 9"/>
            <p:cNvSpPr>
              <a:spLocks noChangeShapeType="1"/>
            </p:cNvSpPr>
            <p:nvPr/>
          </p:nvSpPr>
          <p:spPr bwMode="auto">
            <a:xfrm>
              <a:off x="3829" y="1559"/>
              <a:ext cx="220" cy="0"/>
            </a:xfrm>
            <a:prstGeom prst="line">
              <a:avLst/>
            </a:prstGeom>
            <a:noFill/>
            <a:ln w="12700" cap="sq">
              <a:solidFill>
                <a:srgbClr val="0000FF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6570" name="Line 10"/>
            <p:cNvSpPr>
              <a:spLocks noChangeShapeType="1"/>
            </p:cNvSpPr>
            <p:nvPr/>
          </p:nvSpPr>
          <p:spPr bwMode="auto">
            <a:xfrm>
              <a:off x="4718" y="1559"/>
              <a:ext cx="1042" cy="0"/>
            </a:xfrm>
            <a:prstGeom prst="line">
              <a:avLst/>
            </a:prstGeom>
            <a:noFill/>
            <a:ln w="12700" cap="sq">
              <a:solidFill>
                <a:srgbClr val="0000FF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6571" name="Text Box 11"/>
            <p:cNvSpPr txBox="1">
              <a:spLocks noChangeArrowheads="1"/>
            </p:cNvSpPr>
            <p:nvPr/>
          </p:nvSpPr>
          <p:spPr bwMode="auto">
            <a:xfrm>
              <a:off x="4902" y="1312"/>
              <a:ext cx="68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 b="1">
                  <a:solidFill>
                    <a:schemeClr val="bg2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12348</a:t>
              </a:r>
            </a:p>
          </p:txBody>
        </p:sp>
        <p:sp>
          <p:nvSpPr>
            <p:cNvPr id="66572" name="Line 12"/>
            <p:cNvSpPr>
              <a:spLocks noChangeShapeType="1"/>
            </p:cNvSpPr>
            <p:nvPr/>
          </p:nvSpPr>
          <p:spPr bwMode="auto">
            <a:xfrm>
              <a:off x="5328" y="1559"/>
              <a:ext cx="0" cy="703"/>
            </a:xfrm>
            <a:prstGeom prst="line">
              <a:avLst/>
            </a:prstGeom>
            <a:noFill/>
            <a:ln w="12700" cap="sq">
              <a:solidFill>
                <a:srgbClr val="0000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6573" name="Line 13"/>
            <p:cNvSpPr>
              <a:spLocks noChangeShapeType="1"/>
            </p:cNvSpPr>
            <p:nvPr/>
          </p:nvSpPr>
          <p:spPr bwMode="auto">
            <a:xfrm flipH="1">
              <a:off x="4902" y="2262"/>
              <a:ext cx="426" cy="0"/>
            </a:xfrm>
            <a:prstGeom prst="line">
              <a:avLst/>
            </a:prstGeom>
            <a:noFill/>
            <a:ln w="12700" cap="sq">
              <a:solidFill>
                <a:srgbClr val="0000FF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olidFill>
                  <a:schemeClr val="bg2"/>
                </a:solidFill>
              </a:rPr>
              <a:t>补充材料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96975"/>
            <a:ext cx="8229600" cy="4525963"/>
          </a:xfrm>
        </p:spPr>
        <p:txBody>
          <a:bodyPr/>
          <a:lstStyle/>
          <a:p>
            <a:r>
              <a:rPr lang="zh-CN" altLang="en-US" smtClean="0">
                <a:ea typeface="黑体" panose="02010609060101010101" pitchFamily="49" charset="-122"/>
              </a:rPr>
              <a:t>改变随机数的种子</a:t>
            </a:r>
          </a:p>
          <a:p>
            <a:pPr lvl="1">
              <a:lnSpc>
                <a:spcPct val="120000"/>
              </a:lnSpc>
            </a:pPr>
            <a:r>
              <a:rPr lang="zh-CN" altLang="en-US" smtClean="0">
                <a:ea typeface="黑体" panose="02010609060101010101" pitchFamily="49" charset="-122"/>
              </a:rPr>
              <a:t>设置种子的函数</a:t>
            </a:r>
            <a:r>
              <a:rPr lang="en-US" altLang="zh-CN" smtClean="0">
                <a:ea typeface="宋体" panose="02010600030101010101" pitchFamily="2" charset="-122"/>
              </a:rPr>
              <a:t>srand </a:t>
            </a:r>
            <a:r>
              <a:rPr lang="zh-CN" altLang="en-US" smtClean="0">
                <a:ea typeface="黑体" panose="02010609060101010101" pitchFamily="49" charset="-122"/>
              </a:rPr>
              <a:t>： </a:t>
            </a:r>
            <a:r>
              <a:rPr lang="en-US" altLang="zh-CN" smtClean="0">
                <a:ea typeface="宋体" panose="02010600030101010101" pitchFamily="2" charset="-122"/>
              </a:rPr>
              <a:t>srand </a:t>
            </a:r>
            <a:r>
              <a:rPr lang="zh-CN" altLang="en-US" smtClean="0">
                <a:ea typeface="黑体" panose="02010609060101010101" pitchFamily="49" charset="-122"/>
              </a:rPr>
              <a:t>（种子）</a:t>
            </a:r>
          </a:p>
          <a:p>
            <a:pPr lvl="1">
              <a:lnSpc>
                <a:spcPct val="120000"/>
              </a:lnSpc>
            </a:pPr>
            <a:r>
              <a:rPr lang="zh-CN" altLang="en-US" smtClean="0">
                <a:ea typeface="黑体" panose="02010609060101010101" pitchFamily="49" charset="-122"/>
              </a:rPr>
              <a:t>如何让程序每次执行时选择的种子都不一样呢：每次执行时选择的种子要不一样</a:t>
            </a:r>
          </a:p>
          <a:p>
            <a:pPr lvl="1">
              <a:lnSpc>
                <a:spcPct val="120000"/>
              </a:lnSpc>
            </a:pPr>
            <a:r>
              <a:rPr lang="zh-CN" altLang="en-US" smtClean="0">
                <a:ea typeface="黑体" panose="02010609060101010101" pitchFamily="49" charset="-122"/>
              </a:rPr>
              <a:t>选择系统时间为种子：</a:t>
            </a:r>
            <a:r>
              <a:rPr lang="en-US" altLang="zh-CN" smtClean="0">
                <a:ea typeface="宋体" panose="02010600030101010101" pitchFamily="2" charset="-122"/>
              </a:rPr>
              <a:t>time(NULL) </a:t>
            </a:r>
            <a:r>
              <a:rPr lang="zh-CN" altLang="en-US" smtClean="0">
                <a:ea typeface="黑体" panose="02010609060101010101" pitchFamily="49" charset="-122"/>
              </a:rPr>
              <a:t>取当前的系统时间，需要包含头文件</a:t>
            </a:r>
            <a:r>
              <a:rPr lang="en-US" altLang="zh-CN" smtClean="0">
                <a:ea typeface="宋体" panose="02010600030101010101" pitchFamily="2" charset="-122"/>
              </a:rPr>
              <a:t>time.h</a:t>
            </a:r>
            <a:r>
              <a:rPr lang="zh-CN" altLang="en-US" smtClean="0">
                <a:ea typeface="黑体" panose="02010609060101010101" pitchFamily="49" charset="-122"/>
              </a:rPr>
              <a:t>。</a:t>
            </a:r>
            <a:r>
              <a:rPr lang="zh-CN" altLang="en-US" sz="2800" smtClean="0">
                <a:ea typeface="黑体" panose="02010609060101010101" pitchFamily="49" charset="-122"/>
              </a:rPr>
              <a:t>  </a:t>
            </a:r>
          </a:p>
          <a:p>
            <a:pPr lvl="2">
              <a:buFont typeface="Wingdings" panose="05000000000000000000" pitchFamily="2" charset="2"/>
              <a:buNone/>
            </a:pPr>
            <a:endParaRPr lang="zh-CN" altLang="en-US" sz="2800" smtClean="0"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0" dirty="0" smtClean="0"/>
              <a:t>一维数组的</a:t>
            </a:r>
            <a:r>
              <a:rPr lang="zh-CN" altLang="en-US" sz="3600" b="0" dirty="0" smtClean="0">
                <a:solidFill>
                  <a:srgbClr val="FF0000"/>
                </a:solidFill>
              </a:rPr>
              <a:t>定义</a:t>
            </a:r>
          </a:p>
        </p:txBody>
      </p:sp>
      <p:sp>
        <p:nvSpPr>
          <p:cNvPr id="286723" name="Text Box 3"/>
          <p:cNvSpPr txBox="1">
            <a:spLocks noChangeArrowheads="1"/>
          </p:cNvSpPr>
          <p:nvPr/>
        </p:nvSpPr>
        <p:spPr bwMode="auto">
          <a:xfrm>
            <a:off x="2484438" y="1916113"/>
            <a:ext cx="5151437" cy="547687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 b="1">
                <a:solidFill>
                  <a:srgbClr val="0000FF"/>
                </a:solidFill>
                <a:latin typeface="Arial" panose="020B0604020202020204" pitchFamily="34" charset="0"/>
                <a:ea typeface="楷体_GB2312" pitchFamily="49" charset="-122"/>
              </a:rPr>
              <a:t>数据类型</a:t>
            </a:r>
            <a:r>
              <a:rPr lang="zh-CN" altLang="en-US" sz="2800" b="1">
                <a:latin typeface="Arial" panose="020B0604020202020204" pitchFamily="34" charset="0"/>
                <a:ea typeface="楷体_GB2312" pitchFamily="49" charset="-122"/>
              </a:rPr>
              <a:t>   </a:t>
            </a:r>
            <a:r>
              <a:rPr lang="zh-CN" altLang="en-US" sz="2800" b="1">
                <a:solidFill>
                  <a:schemeClr val="bg2"/>
                </a:solidFill>
                <a:latin typeface="Arial" panose="020B0604020202020204" pitchFamily="34" charset="0"/>
                <a:ea typeface="楷体_GB2312" pitchFamily="49" charset="-122"/>
              </a:rPr>
              <a:t>数组名</a:t>
            </a:r>
            <a:r>
              <a:rPr lang="en-US" altLang="zh-CN" sz="2800" b="1">
                <a:solidFill>
                  <a:schemeClr val="bg2"/>
                </a:solidFill>
                <a:latin typeface="Arial" panose="020B0604020202020204" pitchFamily="34" charset="0"/>
                <a:ea typeface="楷体_GB2312" pitchFamily="49" charset="-122"/>
              </a:rPr>
              <a:t>[</a:t>
            </a:r>
            <a:r>
              <a:rPr lang="zh-CN" altLang="en-US" sz="2800" b="1">
                <a:solidFill>
                  <a:srgbClr val="0000FF"/>
                </a:solidFill>
                <a:latin typeface="Arial" panose="020B0604020202020204" pitchFamily="34" charset="0"/>
                <a:ea typeface="楷体_GB2312" pitchFamily="49" charset="-122"/>
              </a:rPr>
              <a:t>常量表达式</a:t>
            </a:r>
            <a:r>
              <a:rPr lang="en-US" altLang="zh-CN" sz="2800" b="1">
                <a:solidFill>
                  <a:schemeClr val="bg2"/>
                </a:solidFill>
                <a:latin typeface="Arial" panose="020B0604020202020204" pitchFamily="34" charset="0"/>
                <a:ea typeface="楷体_GB2312" pitchFamily="49" charset="-122"/>
              </a:rPr>
              <a:t>];</a:t>
            </a:r>
          </a:p>
        </p:txBody>
      </p:sp>
      <p:sp>
        <p:nvSpPr>
          <p:cNvPr id="286724" name="Line 4"/>
          <p:cNvSpPr>
            <a:spLocks noChangeShapeType="1"/>
          </p:cNvSpPr>
          <p:nvPr/>
        </p:nvSpPr>
        <p:spPr bwMode="auto">
          <a:xfrm flipH="1">
            <a:off x="2354263" y="2228850"/>
            <a:ext cx="561975" cy="566738"/>
          </a:xfrm>
          <a:prstGeom prst="line">
            <a:avLst/>
          </a:prstGeom>
          <a:noFill/>
          <a:ln w="31750">
            <a:solidFill>
              <a:srgbClr val="FF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86725" name="Text Box 5"/>
          <p:cNvSpPr txBox="1">
            <a:spLocks noChangeArrowheads="1"/>
          </p:cNvSpPr>
          <p:nvPr/>
        </p:nvSpPr>
        <p:spPr bwMode="auto">
          <a:xfrm>
            <a:off x="539750" y="2805113"/>
            <a:ext cx="2803525" cy="83185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rgbClr val="000066"/>
                </a:solidFill>
                <a:ea typeface="楷体_GB2312" pitchFamily="49" charset="-122"/>
              </a:rPr>
              <a:t>数组元素的类型</a:t>
            </a:r>
          </a:p>
          <a:p>
            <a:pPr eaLnBrk="1" hangingPunct="1"/>
            <a:r>
              <a:rPr lang="en-US" altLang="zh-CN" sz="2400" b="1">
                <a:solidFill>
                  <a:srgbClr val="000066"/>
                </a:solidFill>
                <a:ea typeface="楷体_GB2312" pitchFamily="49" charset="-122"/>
              </a:rPr>
              <a:t>int</a:t>
            </a:r>
            <a:r>
              <a:rPr lang="zh-CN" altLang="en-US" sz="2400" b="1">
                <a:solidFill>
                  <a:srgbClr val="000066"/>
                </a:solidFill>
                <a:ea typeface="楷体_GB2312" pitchFamily="49" charset="-122"/>
              </a:rPr>
              <a:t>、</a:t>
            </a:r>
            <a:r>
              <a:rPr lang="en-US" altLang="zh-CN" sz="2400" b="1">
                <a:solidFill>
                  <a:srgbClr val="000066"/>
                </a:solidFill>
                <a:ea typeface="楷体_GB2312" pitchFamily="49" charset="-122"/>
              </a:rPr>
              <a:t>char</a:t>
            </a:r>
            <a:r>
              <a:rPr lang="zh-CN" altLang="en-US" sz="2400" b="1">
                <a:solidFill>
                  <a:srgbClr val="000066"/>
                </a:solidFill>
                <a:ea typeface="楷体_GB2312" pitchFamily="49" charset="-122"/>
              </a:rPr>
              <a:t>、</a:t>
            </a:r>
            <a:r>
              <a:rPr lang="en-US" altLang="zh-CN" sz="2400" b="1">
                <a:solidFill>
                  <a:srgbClr val="000066"/>
                </a:solidFill>
                <a:ea typeface="楷体_GB2312" pitchFamily="49" charset="-122"/>
              </a:rPr>
              <a:t>float  …</a:t>
            </a:r>
          </a:p>
        </p:txBody>
      </p:sp>
      <p:sp>
        <p:nvSpPr>
          <p:cNvPr id="286726" name="Line 6"/>
          <p:cNvSpPr>
            <a:spLocks noChangeShapeType="1"/>
          </p:cNvSpPr>
          <p:nvPr/>
        </p:nvSpPr>
        <p:spPr bwMode="auto">
          <a:xfrm>
            <a:off x="4500563" y="2157413"/>
            <a:ext cx="0" cy="681037"/>
          </a:xfrm>
          <a:prstGeom prst="line">
            <a:avLst/>
          </a:prstGeom>
          <a:noFill/>
          <a:ln w="31750">
            <a:solidFill>
              <a:srgbClr val="FF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86727" name="Text Box 7"/>
          <p:cNvSpPr txBox="1">
            <a:spLocks noChangeArrowheads="1"/>
          </p:cNvSpPr>
          <p:nvPr/>
        </p:nvSpPr>
        <p:spPr bwMode="auto">
          <a:xfrm>
            <a:off x="3709988" y="2824163"/>
            <a:ext cx="1725612" cy="83185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遵循</a:t>
            </a:r>
            <a:r>
              <a:rPr lang="en-US" altLang="zh-CN" sz="2400" b="1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C</a:t>
            </a:r>
            <a:r>
              <a:rPr lang="zh-CN" altLang="en-US" sz="2400" b="1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语言</a:t>
            </a:r>
          </a:p>
          <a:p>
            <a:pPr eaLnBrk="1" hangingPunct="1"/>
            <a:r>
              <a:rPr lang="zh-CN" altLang="en-US" sz="24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标识符</a:t>
            </a:r>
            <a:r>
              <a:rPr lang="zh-CN" altLang="en-US" sz="2400" b="1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规则</a:t>
            </a:r>
          </a:p>
        </p:txBody>
      </p:sp>
      <p:sp>
        <p:nvSpPr>
          <p:cNvPr id="286728" name="Line 8"/>
          <p:cNvSpPr>
            <a:spLocks noChangeShapeType="1"/>
          </p:cNvSpPr>
          <p:nvPr/>
        </p:nvSpPr>
        <p:spPr bwMode="auto">
          <a:xfrm>
            <a:off x="6227763" y="2228850"/>
            <a:ext cx="0" cy="609600"/>
          </a:xfrm>
          <a:prstGeom prst="line">
            <a:avLst/>
          </a:prstGeom>
          <a:noFill/>
          <a:ln w="31750">
            <a:solidFill>
              <a:srgbClr val="FF6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86729" name="Text Box 9"/>
          <p:cNvSpPr txBox="1">
            <a:spLocks noChangeArrowheads="1"/>
          </p:cNvSpPr>
          <p:nvPr/>
        </p:nvSpPr>
        <p:spPr bwMode="auto">
          <a:xfrm>
            <a:off x="5707063" y="2827338"/>
            <a:ext cx="2752725" cy="15621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数组的大小</a:t>
            </a:r>
          </a:p>
          <a:p>
            <a:pPr eaLnBrk="1" hangingPunct="1"/>
            <a:r>
              <a:rPr lang="zh-CN" altLang="en-US" sz="2400" b="1" dirty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可以是整型常量、整型常量表达式、整型符号常量</a:t>
            </a:r>
          </a:p>
        </p:txBody>
      </p:sp>
      <p:sp>
        <p:nvSpPr>
          <p:cNvPr id="286730" name="AutoShape 10"/>
          <p:cNvSpPr>
            <a:spLocks noChangeArrowheads="1"/>
          </p:cNvSpPr>
          <p:nvPr/>
        </p:nvSpPr>
        <p:spPr bwMode="auto">
          <a:xfrm>
            <a:off x="539750" y="3813175"/>
            <a:ext cx="2592388" cy="1728788"/>
          </a:xfrm>
          <a:prstGeom prst="flowChartDocument">
            <a:avLst/>
          </a:prstGeom>
          <a:gradFill rotWithShape="1">
            <a:gsLst>
              <a:gs pos="0">
                <a:schemeClr val="accent1"/>
              </a:gs>
              <a:gs pos="100000">
                <a:srgbClr val="FFFFFF"/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86731" name="Text Box 11"/>
          <p:cNvSpPr txBox="1">
            <a:spLocks noChangeArrowheads="1"/>
          </p:cNvSpPr>
          <p:nvPr/>
        </p:nvSpPr>
        <p:spPr bwMode="auto">
          <a:xfrm>
            <a:off x="611188" y="3922713"/>
            <a:ext cx="2392001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 dirty="0" err="1">
                <a:solidFill>
                  <a:schemeClr val="bg2"/>
                </a:solidFill>
                <a:latin typeface="Arial" panose="020B0604020202020204" pitchFamily="34" charset="0"/>
                <a:ea typeface="楷体_GB2312" pitchFamily="49" charset="-122"/>
              </a:rPr>
              <a:t>int</a:t>
            </a:r>
            <a:r>
              <a:rPr lang="en-US" altLang="zh-CN" sz="2400" b="1" dirty="0">
                <a:solidFill>
                  <a:schemeClr val="bg2"/>
                </a:solidFill>
                <a:latin typeface="Arial" panose="020B0604020202020204" pitchFamily="34" charset="0"/>
                <a:ea typeface="楷体_GB2312" pitchFamily="49" charset="-122"/>
              </a:rPr>
              <a:t> </a:t>
            </a:r>
            <a:r>
              <a:rPr lang="en-US" altLang="zh-CN" sz="2400" b="1" dirty="0" err="1" smtClean="0">
                <a:solidFill>
                  <a:schemeClr val="bg2"/>
                </a:solidFill>
                <a:latin typeface="Arial" panose="020B0604020202020204" pitchFamily="34" charset="0"/>
                <a:ea typeface="楷体_GB2312" pitchFamily="49" charset="-122"/>
              </a:rPr>
              <a:t>num</a:t>
            </a:r>
            <a:r>
              <a:rPr lang="en-US" altLang="zh-CN" sz="2400" b="1" dirty="0" smtClean="0">
                <a:solidFill>
                  <a:schemeClr val="bg2"/>
                </a:solidFill>
                <a:latin typeface="Arial" panose="020B0604020202020204" pitchFamily="34" charset="0"/>
                <a:ea typeface="楷体_GB2312" pitchFamily="49" charset="-122"/>
              </a:rPr>
              <a:t>[5];</a:t>
            </a:r>
            <a:endParaRPr lang="en-US" altLang="zh-CN" sz="2400" b="1" dirty="0">
              <a:solidFill>
                <a:schemeClr val="bg2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pPr eaLnBrk="1" hangingPunct="1"/>
            <a:r>
              <a:rPr lang="en-US" altLang="zh-CN" sz="2400" b="1" dirty="0">
                <a:solidFill>
                  <a:schemeClr val="bg2"/>
                </a:solidFill>
                <a:latin typeface="Arial" panose="020B0604020202020204" pitchFamily="34" charset="0"/>
                <a:ea typeface="楷体_GB2312" pitchFamily="49" charset="-122"/>
              </a:rPr>
              <a:t>float score[30];</a:t>
            </a:r>
          </a:p>
          <a:p>
            <a:pPr eaLnBrk="1" hangingPunct="1"/>
            <a:r>
              <a:rPr lang="en-US" altLang="zh-CN" sz="2400" b="1" dirty="0">
                <a:solidFill>
                  <a:schemeClr val="bg2"/>
                </a:solidFill>
                <a:latin typeface="Arial" panose="020B0604020202020204" pitchFamily="34" charset="0"/>
                <a:ea typeface="楷体_GB2312" pitchFamily="49" charset="-122"/>
              </a:rPr>
              <a:t>char a[20];</a:t>
            </a:r>
          </a:p>
        </p:txBody>
      </p:sp>
      <p:sp>
        <p:nvSpPr>
          <p:cNvPr id="286732" name="AutoShape 12"/>
          <p:cNvSpPr>
            <a:spLocks noChangeArrowheads="1"/>
          </p:cNvSpPr>
          <p:nvPr/>
        </p:nvSpPr>
        <p:spPr bwMode="auto">
          <a:xfrm>
            <a:off x="4284663" y="4537075"/>
            <a:ext cx="2449512" cy="1700213"/>
          </a:xfrm>
          <a:prstGeom prst="flowChartDocument">
            <a:avLst/>
          </a:prstGeom>
          <a:gradFill rotWithShape="1">
            <a:gsLst>
              <a:gs pos="0">
                <a:schemeClr val="accent1"/>
              </a:gs>
              <a:gs pos="100000">
                <a:srgbClr val="FFFFFF"/>
              </a:gs>
            </a:gsLst>
            <a:lin ang="5400000" scaled="1"/>
          </a:gradFill>
          <a:ln w="12700" algn="ctr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86733" name="Text Box 13"/>
          <p:cNvSpPr txBox="1">
            <a:spLocks noChangeArrowheads="1"/>
          </p:cNvSpPr>
          <p:nvPr/>
        </p:nvSpPr>
        <p:spPr bwMode="auto">
          <a:xfrm>
            <a:off x="4356100" y="4581525"/>
            <a:ext cx="2251075" cy="1077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>
                <a:solidFill>
                  <a:schemeClr val="bg2"/>
                </a:solidFill>
                <a:latin typeface="Arial" panose="020B0604020202020204" pitchFamily="34" charset="0"/>
                <a:ea typeface="楷体_GB2312" pitchFamily="49" charset="-122"/>
              </a:rPr>
              <a:t># define N 30</a:t>
            </a:r>
          </a:p>
          <a:p>
            <a:pPr eaLnBrk="1" hangingPunct="1">
              <a:lnSpc>
                <a:spcPct val="70000"/>
              </a:lnSpc>
            </a:pPr>
            <a:r>
              <a:rPr lang="en-US" altLang="zh-CN" sz="2000" b="1">
                <a:solidFill>
                  <a:schemeClr val="bg2"/>
                </a:solidFill>
                <a:latin typeface="Arial" panose="020B0604020202020204" pitchFamily="34" charset="0"/>
                <a:ea typeface="楷体_GB2312" pitchFamily="49" charset="-122"/>
              </a:rPr>
              <a:t>. . .</a:t>
            </a:r>
            <a:r>
              <a:rPr lang="en-US" altLang="zh-CN" sz="2400" b="1">
                <a:solidFill>
                  <a:schemeClr val="bg2"/>
                </a:solidFill>
                <a:latin typeface="Arial" panose="020B0604020202020204" pitchFamily="34" charset="0"/>
                <a:ea typeface="楷体_GB2312" pitchFamily="49" charset="-122"/>
              </a:rPr>
              <a:t> </a:t>
            </a:r>
          </a:p>
          <a:p>
            <a:pPr eaLnBrk="1" hangingPunct="1"/>
            <a:r>
              <a:rPr lang="en-US" altLang="zh-CN" sz="2400" b="1">
                <a:solidFill>
                  <a:schemeClr val="bg2"/>
                </a:solidFill>
                <a:latin typeface="Arial" panose="020B0604020202020204" pitchFamily="34" charset="0"/>
                <a:ea typeface="楷体_GB2312" pitchFamily="49" charset="-122"/>
              </a:rPr>
              <a:t>float score[N];</a:t>
            </a:r>
          </a:p>
        </p:txBody>
      </p:sp>
      <p:sp>
        <p:nvSpPr>
          <p:cNvPr id="286734" name="Line 14"/>
          <p:cNvSpPr>
            <a:spLocks noChangeShapeType="1"/>
          </p:cNvSpPr>
          <p:nvPr/>
        </p:nvSpPr>
        <p:spPr bwMode="auto">
          <a:xfrm flipH="1">
            <a:off x="6732588" y="4364038"/>
            <a:ext cx="431800" cy="360362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86735" name="Text Box 15"/>
          <p:cNvSpPr txBox="1">
            <a:spLocks noChangeArrowheads="1"/>
          </p:cNvSpPr>
          <p:nvPr/>
        </p:nvSpPr>
        <p:spPr bwMode="auto">
          <a:xfrm>
            <a:off x="468313" y="1125538"/>
            <a:ext cx="7775575" cy="12741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63538" indent="-363538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542925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10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sz="2400" b="1" dirty="0">
                <a:latin typeface="Arial" panose="020B0604020202020204" pitchFamily="34" charset="0"/>
              </a:rPr>
              <a:t>数组和变量一样，必须</a:t>
            </a:r>
            <a:r>
              <a:rPr lang="zh-CN" altLang="en-US" sz="2400" b="1" dirty="0">
                <a:solidFill>
                  <a:srgbClr val="FF0000"/>
                </a:solidFill>
                <a:latin typeface="Arial" panose="020B0604020202020204" pitchFamily="34" charset="0"/>
              </a:rPr>
              <a:t>先声明后使用</a:t>
            </a:r>
            <a:r>
              <a:rPr lang="zh-CN" altLang="en-US" sz="2400" b="1" dirty="0">
                <a:latin typeface="Arial" panose="020B0604020202020204" pitchFamily="34" charset="0"/>
              </a:rPr>
              <a:t>；</a:t>
            </a:r>
          </a:p>
          <a:p>
            <a:pPr eaLnBrk="1" hangingPunct="1">
              <a:spcBef>
                <a:spcPct val="10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sz="2400" b="1" dirty="0">
                <a:latin typeface="Arial" panose="020B0604020202020204" pitchFamily="34" charset="0"/>
              </a:rPr>
              <a:t>数组大小定义好后，</a:t>
            </a:r>
            <a:r>
              <a:rPr lang="zh-CN" altLang="en-US" sz="2400" b="1" dirty="0" smtClean="0">
                <a:latin typeface="Arial" panose="020B0604020202020204" pitchFamily="34" charset="0"/>
              </a:rPr>
              <a:t>将不能改变；</a:t>
            </a:r>
            <a:endParaRPr lang="zh-CN" altLang="en-US" sz="2400" b="1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10000"/>
              </a:spcBef>
              <a:buClrTx/>
              <a:buSzPct val="80000"/>
            </a:pPr>
            <a:r>
              <a:rPr lang="zh-CN" altLang="en-US" sz="2400" b="1" dirty="0">
                <a:latin typeface="Arial" panose="020B0604020202020204" pitchFamily="34" charset="0"/>
              </a:rPr>
              <a:t>定义格式：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86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2867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2867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2867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86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86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86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86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86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286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286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86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286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286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86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23" grpId="0" animBg="1"/>
      <p:bldP spid="286724" grpId="0" animBg="1"/>
      <p:bldP spid="286725" grpId="0" animBg="1"/>
      <p:bldP spid="286726" grpId="0" animBg="1"/>
      <p:bldP spid="286727" grpId="0" animBg="1"/>
      <p:bldP spid="286728" grpId="0" animBg="1"/>
      <p:bldP spid="286729" grpId="0" animBg="1"/>
      <p:bldP spid="286730" grpId="0" animBg="1"/>
      <p:bldP spid="286731" grpId="0" autoUpdateAnimBg="0"/>
      <p:bldP spid="286732" grpId="0" animBg="1"/>
      <p:bldP spid="286733" grpId="0" autoUpdateAnimBg="0"/>
      <p:bldP spid="286734" grpId="0" animBg="1"/>
      <p:bldP spid="28673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0" smtClean="0"/>
              <a:t>一维数组的定义</a:t>
            </a:r>
          </a:p>
        </p:txBody>
      </p:sp>
      <p:sp>
        <p:nvSpPr>
          <p:cNvPr id="287747" name="AutoShape 3"/>
          <p:cNvSpPr>
            <a:spLocks noChangeArrowheads="1"/>
          </p:cNvSpPr>
          <p:nvPr/>
        </p:nvSpPr>
        <p:spPr bwMode="auto">
          <a:xfrm>
            <a:off x="395288" y="2255838"/>
            <a:ext cx="3673475" cy="2973387"/>
          </a:xfrm>
          <a:prstGeom prst="flowChartDocument">
            <a:avLst/>
          </a:prstGeom>
          <a:gradFill rotWithShape="1">
            <a:gsLst>
              <a:gs pos="0">
                <a:schemeClr val="accent1"/>
              </a:gs>
              <a:gs pos="100000">
                <a:srgbClr val="FFFFFF"/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87748" name="Text Box 4"/>
          <p:cNvSpPr txBox="1">
            <a:spLocks noChangeArrowheads="1"/>
          </p:cNvSpPr>
          <p:nvPr/>
        </p:nvSpPr>
        <p:spPr bwMode="auto">
          <a:xfrm>
            <a:off x="682625" y="2492375"/>
            <a:ext cx="3384550" cy="2176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"/>
              </a:spcBef>
            </a:pPr>
            <a:r>
              <a:rPr lang="en-US" altLang="zh-CN" sz="2400" b="1">
                <a:solidFill>
                  <a:schemeClr val="bg2"/>
                </a:solidFill>
                <a:latin typeface="Arial" panose="020B0604020202020204" pitchFamily="34" charset="0"/>
                <a:ea typeface="楷体_GB2312" pitchFamily="49" charset="-122"/>
              </a:rPr>
              <a:t>#define </a:t>
            </a:r>
            <a:r>
              <a:rPr lang="en-US" altLang="zh-CN" sz="2400" b="1">
                <a:solidFill>
                  <a:srgbClr val="F12A09"/>
                </a:solidFill>
                <a:latin typeface="Arial" panose="020B0604020202020204" pitchFamily="34" charset="0"/>
                <a:ea typeface="楷体_GB2312" pitchFamily="49" charset="-122"/>
              </a:rPr>
              <a:t>N</a:t>
            </a:r>
            <a:r>
              <a:rPr lang="en-US" altLang="zh-CN" sz="2400" b="1">
                <a:solidFill>
                  <a:schemeClr val="bg2"/>
                </a:solidFill>
                <a:latin typeface="Arial" panose="020B0604020202020204" pitchFamily="34" charset="0"/>
                <a:ea typeface="楷体_GB2312" pitchFamily="49" charset="-122"/>
              </a:rPr>
              <a:t> 10</a:t>
            </a:r>
          </a:p>
          <a:p>
            <a:pPr eaLnBrk="1" hangingPunct="1">
              <a:lnSpc>
                <a:spcPct val="110000"/>
              </a:lnSpc>
              <a:spcBef>
                <a:spcPct val="5000"/>
              </a:spcBef>
            </a:pPr>
            <a:r>
              <a:rPr lang="en-US" altLang="zh-CN" sz="2400" b="1">
                <a:solidFill>
                  <a:schemeClr val="bg2"/>
                </a:solidFill>
                <a:latin typeface="Arial" panose="020B0604020202020204" pitchFamily="34" charset="0"/>
                <a:ea typeface="楷体_GB2312" pitchFamily="49" charset="-122"/>
              </a:rPr>
              <a:t>…</a:t>
            </a:r>
          </a:p>
          <a:p>
            <a:pPr eaLnBrk="1" hangingPunct="1">
              <a:lnSpc>
                <a:spcPct val="110000"/>
              </a:lnSpc>
              <a:spcBef>
                <a:spcPct val="5000"/>
              </a:spcBef>
            </a:pPr>
            <a:r>
              <a:rPr lang="en-US" altLang="zh-CN" sz="2400" b="1">
                <a:solidFill>
                  <a:schemeClr val="bg2"/>
                </a:solidFill>
                <a:latin typeface="Arial" panose="020B0604020202020204" pitchFamily="34" charset="0"/>
                <a:ea typeface="楷体_GB2312" pitchFamily="49" charset="-122"/>
              </a:rPr>
              <a:t>int num[5+</a:t>
            </a:r>
            <a:r>
              <a:rPr lang="en-US" altLang="zh-CN" sz="2400" b="1">
                <a:solidFill>
                  <a:srgbClr val="F12A09"/>
                </a:solidFill>
                <a:latin typeface="Arial" panose="020B0604020202020204" pitchFamily="34" charset="0"/>
                <a:ea typeface="楷体_GB2312" pitchFamily="49" charset="-122"/>
              </a:rPr>
              <a:t>N</a:t>
            </a:r>
            <a:r>
              <a:rPr lang="en-US" altLang="zh-CN" sz="2400" b="1">
                <a:solidFill>
                  <a:schemeClr val="bg2"/>
                </a:solidFill>
                <a:latin typeface="Arial" panose="020B0604020202020204" pitchFamily="34" charset="0"/>
                <a:ea typeface="楷体_GB2312" pitchFamily="49" charset="-122"/>
              </a:rPr>
              <a:t>];</a:t>
            </a:r>
          </a:p>
          <a:p>
            <a:pPr eaLnBrk="1" hangingPunct="1">
              <a:lnSpc>
                <a:spcPct val="110000"/>
              </a:lnSpc>
              <a:spcBef>
                <a:spcPct val="5000"/>
              </a:spcBef>
            </a:pPr>
            <a:r>
              <a:rPr lang="en-US" altLang="zh-CN" sz="2400" b="1">
                <a:solidFill>
                  <a:schemeClr val="bg2"/>
                </a:solidFill>
                <a:latin typeface="Arial" panose="020B0604020202020204" pitchFamily="34" charset="0"/>
                <a:ea typeface="楷体_GB2312" pitchFamily="49" charset="-122"/>
              </a:rPr>
              <a:t>float score[</a:t>
            </a:r>
            <a:r>
              <a:rPr lang="en-US" altLang="zh-CN" sz="2400" b="1">
                <a:solidFill>
                  <a:srgbClr val="F12A09"/>
                </a:solidFill>
                <a:latin typeface="Arial" panose="020B0604020202020204" pitchFamily="34" charset="0"/>
                <a:ea typeface="楷体_GB2312" pitchFamily="49" charset="-122"/>
              </a:rPr>
              <a:t>N</a:t>
            </a:r>
            <a:r>
              <a:rPr lang="en-US" altLang="zh-CN" sz="2400" b="1">
                <a:solidFill>
                  <a:schemeClr val="bg2"/>
                </a:solidFill>
                <a:latin typeface="Arial" panose="020B0604020202020204" pitchFamily="34" charset="0"/>
                <a:ea typeface="楷体_GB2312" pitchFamily="49" charset="-122"/>
              </a:rPr>
              <a:t>];</a:t>
            </a:r>
          </a:p>
          <a:p>
            <a:pPr eaLnBrk="1" hangingPunct="1">
              <a:lnSpc>
                <a:spcPct val="110000"/>
              </a:lnSpc>
              <a:spcBef>
                <a:spcPct val="5000"/>
              </a:spcBef>
            </a:pPr>
            <a:r>
              <a:rPr lang="en-US" altLang="zh-CN" sz="2400" b="1">
                <a:solidFill>
                  <a:schemeClr val="bg2"/>
                </a:solidFill>
                <a:latin typeface="Arial" panose="020B0604020202020204" pitchFamily="34" charset="0"/>
                <a:ea typeface="楷体_GB2312" pitchFamily="49" charset="-122"/>
              </a:rPr>
              <a:t>char c[20];</a:t>
            </a:r>
          </a:p>
        </p:txBody>
      </p:sp>
      <p:sp>
        <p:nvSpPr>
          <p:cNvPr id="287749" name="AutoShape 5"/>
          <p:cNvSpPr>
            <a:spLocks noChangeArrowheads="1"/>
          </p:cNvSpPr>
          <p:nvPr/>
        </p:nvSpPr>
        <p:spPr bwMode="auto">
          <a:xfrm>
            <a:off x="4572000" y="2255838"/>
            <a:ext cx="4248150" cy="3836987"/>
          </a:xfrm>
          <a:prstGeom prst="flowChartDocument">
            <a:avLst/>
          </a:prstGeom>
          <a:gradFill rotWithShape="1">
            <a:gsLst>
              <a:gs pos="0">
                <a:schemeClr val="accent1"/>
              </a:gs>
              <a:gs pos="100000">
                <a:srgbClr val="FFFFFF"/>
              </a:gs>
            </a:gsLst>
            <a:lin ang="5400000" scaled="1"/>
          </a:gradFill>
          <a:ln w="12700" algn="ctr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87750" name="Text Box 6"/>
          <p:cNvSpPr txBox="1">
            <a:spLocks noChangeArrowheads="1"/>
          </p:cNvSpPr>
          <p:nvPr/>
        </p:nvSpPr>
        <p:spPr bwMode="auto">
          <a:xfrm>
            <a:off x="5003800" y="2462213"/>
            <a:ext cx="3416300" cy="285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"/>
              </a:spcBef>
            </a:pPr>
            <a:r>
              <a:rPr lang="en-US" altLang="zh-CN" sz="2400" b="1" dirty="0" err="1">
                <a:solidFill>
                  <a:schemeClr val="bg2"/>
                </a:solidFill>
                <a:latin typeface="Arial" panose="020B0604020202020204" pitchFamily="34" charset="0"/>
                <a:ea typeface="楷体_GB2312" pitchFamily="49" charset="-122"/>
              </a:rPr>
              <a:t>int</a:t>
            </a:r>
            <a:r>
              <a:rPr lang="en-US" altLang="zh-CN" sz="2400" b="1" dirty="0">
                <a:solidFill>
                  <a:schemeClr val="bg2"/>
                </a:solidFill>
                <a:latin typeface="Arial" panose="020B0604020202020204" pitchFamily="34" charset="0"/>
                <a:ea typeface="楷体_GB2312" pitchFamily="49" charset="-122"/>
              </a:rPr>
              <a:t> array(10);</a:t>
            </a:r>
          </a:p>
          <a:p>
            <a:pPr eaLnBrk="1" hangingPunct="1">
              <a:lnSpc>
                <a:spcPct val="110000"/>
              </a:lnSpc>
              <a:spcBef>
                <a:spcPct val="5000"/>
              </a:spcBef>
            </a:pPr>
            <a:r>
              <a:rPr lang="en-US" altLang="zh-CN" sz="2400" b="1" dirty="0" err="1">
                <a:solidFill>
                  <a:schemeClr val="bg2"/>
                </a:solidFill>
                <a:latin typeface="Arial" panose="020B0604020202020204" pitchFamily="34" charset="0"/>
                <a:ea typeface="楷体_GB2312" pitchFamily="49" charset="-122"/>
              </a:rPr>
              <a:t>int</a:t>
            </a:r>
            <a:r>
              <a:rPr lang="en-US" altLang="zh-CN" sz="2400" b="1" dirty="0">
                <a:solidFill>
                  <a:schemeClr val="bg2"/>
                </a:solidFill>
                <a:latin typeface="Arial" panose="020B0604020202020204" pitchFamily="34" charset="0"/>
                <a:ea typeface="楷体_GB2312" pitchFamily="49" charset="-122"/>
              </a:rPr>
              <a:t> n=5; float score[n];</a:t>
            </a:r>
          </a:p>
          <a:p>
            <a:pPr eaLnBrk="1" hangingPunct="1"/>
            <a:r>
              <a:rPr lang="en-US" altLang="zh-CN" sz="2400" b="1" dirty="0">
                <a:latin typeface="Arial" panose="020B0604020202020204" pitchFamily="34" charset="0"/>
              </a:rPr>
              <a:t>   </a:t>
            </a:r>
            <a:r>
              <a:rPr lang="en-US" altLang="zh-CN" sz="2400" b="1" dirty="0" err="1">
                <a:solidFill>
                  <a:srgbClr val="FF0000"/>
                </a:solidFill>
                <a:latin typeface="Arial" panose="020B0604020202020204" pitchFamily="34" charset="0"/>
              </a:rPr>
              <a:t>int</a:t>
            </a:r>
            <a:r>
              <a: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</a:rPr>
              <a:t>  n;</a:t>
            </a:r>
          </a:p>
          <a:p>
            <a:pPr eaLnBrk="1" hangingPunct="1"/>
            <a:r>
              <a: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</a:rPr>
              <a:t>   </a:t>
            </a:r>
            <a:r>
              <a:rPr lang="en-US" altLang="zh-CN" sz="2400" b="1" dirty="0" err="1">
                <a:solidFill>
                  <a:srgbClr val="FF0000"/>
                </a:solidFill>
                <a:latin typeface="Arial" panose="020B0604020202020204" pitchFamily="34" charset="0"/>
              </a:rPr>
              <a:t>scanf</a:t>
            </a:r>
            <a:r>
              <a: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</a:rPr>
              <a:t>("%d", &amp;n);</a:t>
            </a:r>
          </a:p>
          <a:p>
            <a:pPr eaLnBrk="1" hangingPunct="1"/>
            <a:r>
              <a: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</a:rPr>
              <a:t>   </a:t>
            </a:r>
            <a:r>
              <a:rPr lang="en-US" altLang="zh-CN" sz="2400" b="1" dirty="0" err="1">
                <a:solidFill>
                  <a:srgbClr val="FF0000"/>
                </a:solidFill>
                <a:latin typeface="Arial" panose="020B0604020202020204" pitchFamily="34" charset="0"/>
              </a:rPr>
              <a:t>int</a:t>
            </a:r>
            <a:r>
              <a: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</a:rPr>
              <a:t>  data[n];</a:t>
            </a:r>
            <a:endParaRPr lang="en-US" altLang="zh-CN" sz="2400" b="1" dirty="0">
              <a:solidFill>
                <a:srgbClr val="FF0000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pPr eaLnBrk="1" hangingPunct="1">
              <a:lnSpc>
                <a:spcPct val="110000"/>
              </a:lnSpc>
              <a:spcBef>
                <a:spcPct val="5000"/>
              </a:spcBef>
            </a:pPr>
            <a:r>
              <a:rPr lang="en-US" altLang="zh-CN" sz="2400" b="1" dirty="0">
                <a:solidFill>
                  <a:schemeClr val="bg2"/>
                </a:solidFill>
                <a:latin typeface="Arial" panose="020B0604020202020204" pitchFamily="34" charset="0"/>
                <a:ea typeface="楷体_GB2312" pitchFamily="49" charset="-122"/>
              </a:rPr>
              <a:t>char </a:t>
            </a:r>
            <a:r>
              <a:rPr lang="en-US" altLang="zh-CN" sz="2400" b="1" dirty="0" err="1">
                <a:solidFill>
                  <a:schemeClr val="bg2"/>
                </a:solidFill>
                <a:latin typeface="Arial" panose="020B0604020202020204" pitchFamily="34" charset="0"/>
                <a:ea typeface="楷体_GB2312" pitchFamily="49" charset="-122"/>
              </a:rPr>
              <a:t>str</a:t>
            </a:r>
            <a:r>
              <a:rPr lang="en-US" altLang="zh-CN" sz="2400" b="1" dirty="0">
                <a:solidFill>
                  <a:schemeClr val="bg2"/>
                </a:solidFill>
                <a:latin typeface="Arial" panose="020B0604020202020204" pitchFamily="34" charset="0"/>
                <a:ea typeface="楷体_GB2312" pitchFamily="49" charset="-122"/>
              </a:rPr>
              <a:t>[ ];</a:t>
            </a:r>
          </a:p>
          <a:p>
            <a:pPr eaLnBrk="1" hangingPunct="1">
              <a:lnSpc>
                <a:spcPct val="110000"/>
              </a:lnSpc>
              <a:spcBef>
                <a:spcPct val="5000"/>
              </a:spcBef>
            </a:pPr>
            <a:r>
              <a:rPr lang="en-US" altLang="zh-CN" sz="2400" b="1" dirty="0">
                <a:solidFill>
                  <a:schemeClr val="bg2"/>
                </a:solidFill>
                <a:latin typeface="Arial" panose="020B0604020202020204" pitchFamily="34" charset="0"/>
                <a:ea typeface="楷体_GB2312" pitchFamily="49" charset="-122"/>
              </a:rPr>
              <a:t>float char[10];</a:t>
            </a:r>
          </a:p>
        </p:txBody>
      </p:sp>
      <p:sp>
        <p:nvSpPr>
          <p:cNvPr id="287751" name="Text Box 7"/>
          <p:cNvSpPr txBox="1">
            <a:spLocks noChangeArrowheads="1"/>
          </p:cNvSpPr>
          <p:nvPr/>
        </p:nvSpPr>
        <p:spPr bwMode="auto">
          <a:xfrm>
            <a:off x="250825" y="1341438"/>
            <a:ext cx="424815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600" b="1" dirty="0">
                <a:solidFill>
                  <a:schemeClr val="bg2"/>
                </a:solidFill>
                <a:latin typeface="Arial" panose="020B0604020202020204" pitchFamily="34" charset="0"/>
              </a:rPr>
              <a:t>以下数组的定义是正确的：</a:t>
            </a:r>
          </a:p>
        </p:txBody>
      </p:sp>
      <p:sp>
        <p:nvSpPr>
          <p:cNvPr id="287752" name="Text Box 8"/>
          <p:cNvSpPr txBox="1">
            <a:spLocks noChangeArrowheads="1"/>
          </p:cNvSpPr>
          <p:nvPr/>
        </p:nvSpPr>
        <p:spPr bwMode="auto">
          <a:xfrm>
            <a:off x="4714875" y="1341438"/>
            <a:ext cx="424815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600" b="1">
                <a:solidFill>
                  <a:schemeClr val="bg2"/>
                </a:solidFill>
                <a:latin typeface="Arial" panose="020B0604020202020204" pitchFamily="34" charset="0"/>
              </a:rPr>
              <a:t>以下数组的定义是错误的：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87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87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87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287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87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2877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2877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2877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2877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4" dur="500"/>
                                        <p:tgtEl>
                                          <p:spTgt spid="2877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2877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4" dur="500"/>
                                        <p:tgtEl>
                                          <p:spTgt spid="2877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7747" grpId="0" animBg="1"/>
      <p:bldP spid="287748" grpId="0" autoUpdateAnimBg="0"/>
      <p:bldP spid="287749" grpId="0" animBg="1"/>
      <p:bldP spid="287751" grpId="0"/>
      <p:bldP spid="28775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AutoShape 2"/>
          <p:cNvSpPr>
            <a:spLocks noChangeArrowheads="1"/>
          </p:cNvSpPr>
          <p:nvPr/>
        </p:nvSpPr>
        <p:spPr bwMode="auto">
          <a:xfrm>
            <a:off x="395288" y="1844675"/>
            <a:ext cx="3995737" cy="3836988"/>
          </a:xfrm>
          <a:prstGeom prst="flowChartDocument">
            <a:avLst/>
          </a:prstGeom>
          <a:gradFill rotWithShape="1">
            <a:gsLst>
              <a:gs pos="0">
                <a:schemeClr val="accent1"/>
              </a:gs>
              <a:gs pos="100000">
                <a:srgbClr val="FFFFFF"/>
              </a:gs>
            </a:gsLst>
            <a:lin ang="5400000" scaled="1"/>
          </a:gradFill>
          <a:ln w="12700" algn="ctr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 smtClean="0">
                <a:solidFill>
                  <a:srgbClr val="000000"/>
                </a:solidFill>
              </a:rPr>
              <a:t>一维数组在</a:t>
            </a:r>
            <a:r>
              <a:rPr lang="zh-CN" altLang="en-US" sz="3600" dirty="0" smtClean="0">
                <a:solidFill>
                  <a:srgbClr val="FF0000"/>
                </a:solidFill>
              </a:rPr>
              <a:t>内存的存放</a:t>
            </a:r>
          </a:p>
        </p:txBody>
      </p:sp>
      <p:sp>
        <p:nvSpPr>
          <p:cNvPr id="288772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844675"/>
            <a:ext cx="4040188" cy="3057525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0" indent="0">
              <a:lnSpc>
                <a:spcPct val="110000"/>
              </a:lnSpc>
            </a:pPr>
            <a:r>
              <a:rPr lang="zh-CN" altLang="en-US" dirty="0" smtClean="0">
                <a:ea typeface="楷体_GB2312" pitchFamily="49" charset="-122"/>
              </a:rPr>
              <a:t>数组下标从</a:t>
            </a:r>
            <a:r>
              <a:rPr lang="en-US" altLang="zh-CN" dirty="0" smtClean="0">
                <a:ea typeface="宋体" panose="02010600030101010101" pitchFamily="2" charset="-122"/>
              </a:rPr>
              <a:t>0</a:t>
            </a:r>
            <a:r>
              <a:rPr lang="zh-CN" altLang="en-US" dirty="0" smtClean="0">
                <a:ea typeface="楷体_GB2312" pitchFamily="49" charset="-122"/>
              </a:rPr>
              <a:t>开始</a:t>
            </a:r>
          </a:p>
          <a:p>
            <a:pPr marL="0" indent="0">
              <a:lnSpc>
                <a:spcPct val="110000"/>
              </a:lnSpc>
            </a:pPr>
            <a:r>
              <a:rPr lang="zh-CN" altLang="en-US" dirty="0" smtClean="0">
                <a:ea typeface="楷体_GB2312" pitchFamily="49" charset="-122"/>
              </a:rPr>
              <a:t>数组元素在内存中</a:t>
            </a:r>
            <a:r>
              <a:rPr lang="zh-CN" altLang="en-US" dirty="0" smtClean="0">
                <a:solidFill>
                  <a:srgbClr val="FF0000"/>
                </a:solidFill>
                <a:ea typeface="楷体_GB2312" pitchFamily="49" charset="-122"/>
              </a:rPr>
              <a:t>按顺序连续存放</a:t>
            </a:r>
          </a:p>
          <a:p>
            <a:pPr marL="0" indent="0">
              <a:lnSpc>
                <a:spcPct val="110000"/>
              </a:lnSpc>
            </a:pPr>
            <a:r>
              <a:rPr lang="zh-CN" altLang="en-US" b="1" i="1" dirty="0" smtClean="0">
                <a:solidFill>
                  <a:srgbClr val="FF0000"/>
                </a:solidFill>
                <a:ea typeface="楷体_GB2312" pitchFamily="49" charset="-122"/>
              </a:rPr>
              <a:t>数组名代表数组的首地址</a:t>
            </a:r>
            <a:r>
              <a:rPr lang="zh-CN" altLang="en-US" dirty="0" smtClean="0">
                <a:ea typeface="楷体_GB2312" pitchFamily="49" charset="-122"/>
              </a:rPr>
              <a:t>，即</a:t>
            </a:r>
            <a:r>
              <a:rPr lang="en-US" altLang="zh-CN" dirty="0" smtClean="0">
                <a:ea typeface="宋体" panose="02010600030101010101" pitchFamily="2" charset="-122"/>
              </a:rPr>
              <a:t>score</a:t>
            </a:r>
            <a:r>
              <a:rPr lang="zh-CN" altLang="en-US" dirty="0" smtClean="0">
                <a:ea typeface="楷体_GB2312" pitchFamily="49" charset="-122"/>
              </a:rPr>
              <a:t>的值与</a:t>
            </a:r>
            <a:r>
              <a:rPr lang="en-US" altLang="zh-CN" dirty="0" smtClean="0">
                <a:ea typeface="宋体" panose="02010600030101010101" pitchFamily="2" charset="-122"/>
              </a:rPr>
              <a:t>score[0]</a:t>
            </a:r>
            <a:r>
              <a:rPr lang="zh-CN" altLang="en-US" dirty="0" smtClean="0">
                <a:ea typeface="楷体_GB2312" pitchFamily="49" charset="-122"/>
              </a:rPr>
              <a:t>的地址值相同</a:t>
            </a:r>
          </a:p>
        </p:txBody>
      </p:sp>
      <p:grpSp>
        <p:nvGrpSpPr>
          <p:cNvPr id="288773" name="Group 5"/>
          <p:cNvGrpSpPr>
            <a:grpSpLocks/>
          </p:cNvGrpSpPr>
          <p:nvPr/>
        </p:nvGrpSpPr>
        <p:grpSpPr bwMode="auto">
          <a:xfrm>
            <a:off x="6084888" y="1196975"/>
            <a:ext cx="2592387" cy="4603750"/>
            <a:chOff x="3742" y="666"/>
            <a:chExt cx="1633" cy="2900"/>
          </a:xfrm>
        </p:grpSpPr>
        <p:sp>
          <p:nvSpPr>
            <p:cNvPr id="14364" name="Rectangle 6"/>
            <p:cNvSpPr>
              <a:spLocks noChangeArrowheads="1"/>
            </p:cNvSpPr>
            <p:nvPr/>
          </p:nvSpPr>
          <p:spPr bwMode="auto">
            <a:xfrm>
              <a:off x="3742" y="981"/>
              <a:ext cx="1633" cy="2585"/>
            </a:xfrm>
            <a:prstGeom prst="rect">
              <a:avLst/>
            </a:prstGeom>
            <a:solidFill>
              <a:srgbClr val="FFFFE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365" name="Text Box 7"/>
            <p:cNvSpPr txBox="1">
              <a:spLocks noChangeArrowheads="1"/>
            </p:cNvSpPr>
            <p:nvPr/>
          </p:nvSpPr>
          <p:spPr bwMode="auto">
            <a:xfrm>
              <a:off x="4286" y="666"/>
              <a:ext cx="590" cy="256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>
                  <a:solidFill>
                    <a:schemeClr val="bg2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内存</a:t>
              </a:r>
            </a:p>
          </p:txBody>
        </p:sp>
        <p:sp>
          <p:nvSpPr>
            <p:cNvPr id="14366" name="Text Box 8"/>
            <p:cNvSpPr txBox="1">
              <a:spLocks noChangeArrowheads="1"/>
            </p:cNvSpPr>
            <p:nvPr/>
          </p:nvSpPr>
          <p:spPr bwMode="auto">
            <a:xfrm>
              <a:off x="3989" y="3225"/>
              <a:ext cx="1023" cy="296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400" b="1">
                  <a:solidFill>
                    <a:schemeClr val="bg2"/>
                  </a:solidFill>
                  <a:latin typeface="Arial" panose="020B0604020202020204" pitchFamily="34" charset="0"/>
                  <a:ea typeface="楷体_GB2312" pitchFamily="49" charset="-122"/>
                </a:rPr>
                <a:t>score</a:t>
              </a:r>
              <a:r>
                <a:rPr lang="zh-CN" altLang="en-US" sz="2400" b="1">
                  <a:solidFill>
                    <a:schemeClr val="bg2"/>
                  </a:solidFill>
                  <a:latin typeface="Arial" panose="020B0604020202020204" pitchFamily="34" charset="0"/>
                  <a:ea typeface="楷体_GB2312" pitchFamily="49" charset="-122"/>
                </a:rPr>
                <a:t>数组</a:t>
              </a:r>
            </a:p>
          </p:txBody>
        </p:sp>
      </p:grpSp>
      <p:sp>
        <p:nvSpPr>
          <p:cNvPr id="288777" name="Text Box 9"/>
          <p:cNvSpPr txBox="1">
            <a:spLocks noChangeArrowheads="1"/>
          </p:cNvSpPr>
          <p:nvPr/>
        </p:nvSpPr>
        <p:spPr bwMode="auto">
          <a:xfrm>
            <a:off x="4754563" y="4471988"/>
            <a:ext cx="1116012" cy="4699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 b="1">
                <a:solidFill>
                  <a:schemeClr val="bg2"/>
                </a:solidFill>
                <a:latin typeface="Arial" panose="020B0604020202020204" pitchFamily="34" charset="0"/>
                <a:ea typeface="楷体_GB2312" pitchFamily="49" charset="-122"/>
              </a:rPr>
              <a:t>高地址</a:t>
            </a:r>
          </a:p>
        </p:txBody>
      </p:sp>
      <p:sp>
        <p:nvSpPr>
          <p:cNvPr id="288778" name="Text Box 10"/>
          <p:cNvSpPr txBox="1">
            <a:spLocks noChangeArrowheads="1"/>
          </p:cNvSpPr>
          <p:nvPr/>
        </p:nvSpPr>
        <p:spPr bwMode="auto">
          <a:xfrm>
            <a:off x="4716463" y="2349500"/>
            <a:ext cx="1116012" cy="469900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 b="1">
                <a:solidFill>
                  <a:schemeClr val="bg2"/>
                </a:solidFill>
                <a:latin typeface="Arial" panose="020B0604020202020204" pitchFamily="34" charset="0"/>
                <a:ea typeface="楷体_GB2312" pitchFamily="49" charset="-122"/>
              </a:rPr>
              <a:t>低地址</a:t>
            </a:r>
          </a:p>
        </p:txBody>
      </p:sp>
      <p:sp>
        <p:nvSpPr>
          <p:cNvPr id="288779" name="AutoShape 11"/>
          <p:cNvSpPr>
            <a:spLocks noChangeArrowheads="1"/>
          </p:cNvSpPr>
          <p:nvPr/>
        </p:nvSpPr>
        <p:spPr bwMode="auto">
          <a:xfrm>
            <a:off x="5076825" y="2852738"/>
            <a:ext cx="287338" cy="1584325"/>
          </a:xfrm>
          <a:prstGeom prst="downArrow">
            <a:avLst>
              <a:gd name="adj1" fmla="val 50000"/>
              <a:gd name="adj2" fmla="val 137845"/>
            </a:avLst>
          </a:prstGeom>
          <a:solidFill>
            <a:srgbClr val="FF9900">
              <a:alpha val="70195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288780" name="Group 12"/>
          <p:cNvGrpSpPr>
            <a:grpSpLocks/>
          </p:cNvGrpSpPr>
          <p:nvPr/>
        </p:nvGrpSpPr>
        <p:grpSpPr bwMode="auto">
          <a:xfrm>
            <a:off x="6227763" y="1844675"/>
            <a:ext cx="2089150" cy="2968625"/>
            <a:chOff x="3923" y="1117"/>
            <a:chExt cx="1316" cy="1870"/>
          </a:xfrm>
        </p:grpSpPr>
        <p:grpSp>
          <p:nvGrpSpPr>
            <p:cNvPr id="14346" name="Group 13"/>
            <p:cNvGrpSpPr>
              <a:grpSpLocks/>
            </p:cNvGrpSpPr>
            <p:nvPr/>
          </p:nvGrpSpPr>
          <p:grpSpPr bwMode="auto">
            <a:xfrm>
              <a:off x="4922" y="1560"/>
              <a:ext cx="217" cy="1427"/>
              <a:chOff x="5002" y="1318"/>
              <a:chExt cx="217" cy="1427"/>
            </a:xfrm>
          </p:grpSpPr>
          <p:sp>
            <p:nvSpPr>
              <p:cNvPr id="14359" name="Text Box 14"/>
              <p:cNvSpPr txBox="1">
                <a:spLocks noChangeArrowheads="1"/>
              </p:cNvSpPr>
              <p:nvPr/>
            </p:nvSpPr>
            <p:spPr bwMode="auto">
              <a:xfrm>
                <a:off x="5002" y="1318"/>
                <a:ext cx="214" cy="2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CCCC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200" b="1">
                    <a:solidFill>
                      <a:srgbClr val="0000FF"/>
                    </a:solidFill>
                    <a:latin typeface="Arial" panose="020B0604020202020204" pitchFamily="34" charset="0"/>
                  </a:rPr>
                  <a:t>1</a:t>
                </a:r>
                <a:endParaRPr lang="en-US" altLang="zh-CN" sz="2200" b="1">
                  <a:solidFill>
                    <a:srgbClr val="0000FF"/>
                  </a:solidFill>
                  <a:latin typeface="Arial" panose="020B0604020202020204" pitchFamily="34" charset="0"/>
                  <a:ea typeface="楷体_GB2312" pitchFamily="49" charset="-122"/>
                </a:endParaRPr>
              </a:p>
            </p:txBody>
          </p:sp>
          <p:sp>
            <p:nvSpPr>
              <p:cNvPr id="14360" name="Text Box 15"/>
              <p:cNvSpPr txBox="1">
                <a:spLocks noChangeArrowheads="1"/>
              </p:cNvSpPr>
              <p:nvPr/>
            </p:nvSpPr>
            <p:spPr bwMode="auto">
              <a:xfrm>
                <a:off x="5003" y="1597"/>
                <a:ext cx="214" cy="2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CCCC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200" b="1">
                    <a:solidFill>
                      <a:srgbClr val="0000FF"/>
                    </a:solidFill>
                    <a:latin typeface="Arial" panose="020B0604020202020204" pitchFamily="34" charset="0"/>
                  </a:rPr>
                  <a:t>2</a:t>
                </a:r>
                <a:endParaRPr lang="en-US" altLang="zh-CN" sz="2200" b="1">
                  <a:solidFill>
                    <a:srgbClr val="0000FF"/>
                  </a:solidFill>
                  <a:latin typeface="Arial" panose="020B0604020202020204" pitchFamily="34" charset="0"/>
                  <a:ea typeface="楷体_GB2312" pitchFamily="49" charset="-122"/>
                </a:endParaRPr>
              </a:p>
            </p:txBody>
          </p:sp>
          <p:sp>
            <p:nvSpPr>
              <p:cNvPr id="14361" name="Text Box 16"/>
              <p:cNvSpPr txBox="1">
                <a:spLocks noChangeArrowheads="1"/>
              </p:cNvSpPr>
              <p:nvPr/>
            </p:nvSpPr>
            <p:spPr bwMode="auto">
              <a:xfrm>
                <a:off x="5002" y="1894"/>
                <a:ext cx="214" cy="2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CCCC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200" b="1">
                    <a:solidFill>
                      <a:srgbClr val="0000FF"/>
                    </a:solidFill>
                    <a:latin typeface="Arial" panose="020B0604020202020204" pitchFamily="34" charset="0"/>
                  </a:rPr>
                  <a:t>3</a:t>
                </a:r>
                <a:endParaRPr lang="en-US" altLang="zh-CN" sz="2200" b="1">
                  <a:solidFill>
                    <a:srgbClr val="0000FF"/>
                  </a:solidFill>
                  <a:latin typeface="Arial" panose="020B0604020202020204" pitchFamily="34" charset="0"/>
                  <a:ea typeface="楷体_GB2312" pitchFamily="49" charset="-122"/>
                </a:endParaRPr>
              </a:p>
            </p:txBody>
          </p:sp>
          <p:sp>
            <p:nvSpPr>
              <p:cNvPr id="14362" name="Text Box 17"/>
              <p:cNvSpPr txBox="1">
                <a:spLocks noChangeArrowheads="1"/>
              </p:cNvSpPr>
              <p:nvPr/>
            </p:nvSpPr>
            <p:spPr bwMode="auto">
              <a:xfrm>
                <a:off x="5002" y="2191"/>
                <a:ext cx="214" cy="2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CCCC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200" b="1">
                    <a:solidFill>
                      <a:srgbClr val="0000FF"/>
                    </a:solidFill>
                    <a:latin typeface="Arial" panose="020B0604020202020204" pitchFamily="34" charset="0"/>
                  </a:rPr>
                  <a:t>4</a:t>
                </a:r>
                <a:endParaRPr lang="en-US" altLang="zh-CN" sz="2200" b="1">
                  <a:solidFill>
                    <a:srgbClr val="0000FF"/>
                  </a:solidFill>
                  <a:latin typeface="Arial" panose="020B0604020202020204" pitchFamily="34" charset="0"/>
                  <a:ea typeface="楷体_GB2312" pitchFamily="49" charset="-122"/>
                </a:endParaRPr>
              </a:p>
            </p:txBody>
          </p:sp>
          <p:sp>
            <p:nvSpPr>
              <p:cNvPr id="14363" name="Text Box 18"/>
              <p:cNvSpPr txBox="1">
                <a:spLocks noChangeArrowheads="1"/>
              </p:cNvSpPr>
              <p:nvPr/>
            </p:nvSpPr>
            <p:spPr bwMode="auto">
              <a:xfrm>
                <a:off x="5005" y="2476"/>
                <a:ext cx="214" cy="2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CCCC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2200" b="1">
                    <a:solidFill>
                      <a:srgbClr val="0000FF"/>
                    </a:solidFill>
                    <a:latin typeface="Arial" panose="020B0604020202020204" pitchFamily="34" charset="0"/>
                  </a:rPr>
                  <a:t>5</a:t>
                </a:r>
                <a:endParaRPr lang="en-US" altLang="zh-CN" sz="2200" b="1">
                  <a:solidFill>
                    <a:srgbClr val="0000FF"/>
                  </a:solidFill>
                  <a:latin typeface="Arial" panose="020B0604020202020204" pitchFamily="34" charset="0"/>
                  <a:ea typeface="楷体_GB2312" pitchFamily="49" charset="-122"/>
                </a:endParaRPr>
              </a:p>
            </p:txBody>
          </p:sp>
        </p:grpSp>
        <p:sp>
          <p:nvSpPr>
            <p:cNvPr id="14347" name="Rectangle 19"/>
            <p:cNvSpPr>
              <a:spLocks noChangeArrowheads="1"/>
            </p:cNvSpPr>
            <p:nvPr/>
          </p:nvSpPr>
          <p:spPr bwMode="auto">
            <a:xfrm>
              <a:off x="3923" y="1540"/>
              <a:ext cx="862" cy="288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348" name="Rectangle 20"/>
            <p:cNvSpPr>
              <a:spLocks noChangeArrowheads="1"/>
            </p:cNvSpPr>
            <p:nvPr/>
          </p:nvSpPr>
          <p:spPr bwMode="auto">
            <a:xfrm>
              <a:off x="3923" y="1828"/>
              <a:ext cx="862" cy="288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349" name="Rectangle 21"/>
            <p:cNvSpPr>
              <a:spLocks noChangeArrowheads="1"/>
            </p:cNvSpPr>
            <p:nvPr/>
          </p:nvSpPr>
          <p:spPr bwMode="auto">
            <a:xfrm>
              <a:off x="3923" y="2116"/>
              <a:ext cx="862" cy="288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350" name="Rectangle 22"/>
            <p:cNvSpPr>
              <a:spLocks noChangeArrowheads="1"/>
            </p:cNvSpPr>
            <p:nvPr/>
          </p:nvSpPr>
          <p:spPr bwMode="auto">
            <a:xfrm>
              <a:off x="3923" y="2404"/>
              <a:ext cx="862" cy="288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351" name="Text Box 23"/>
            <p:cNvSpPr txBox="1">
              <a:spLocks noChangeArrowheads="1"/>
            </p:cNvSpPr>
            <p:nvPr/>
          </p:nvSpPr>
          <p:spPr bwMode="auto">
            <a:xfrm>
              <a:off x="3998" y="1559"/>
              <a:ext cx="73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CC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>
                  <a:solidFill>
                    <a:schemeClr val="hlink"/>
                  </a:solidFill>
                  <a:latin typeface="Arial" panose="020B0604020202020204" pitchFamily="34" charset="0"/>
                </a:rPr>
                <a:t>score[0]</a:t>
              </a:r>
            </a:p>
          </p:txBody>
        </p:sp>
        <p:sp>
          <p:nvSpPr>
            <p:cNvPr id="14352" name="Text Box 24"/>
            <p:cNvSpPr txBox="1">
              <a:spLocks noChangeArrowheads="1"/>
            </p:cNvSpPr>
            <p:nvPr/>
          </p:nvSpPr>
          <p:spPr bwMode="auto">
            <a:xfrm>
              <a:off x="3969" y="1835"/>
              <a:ext cx="771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CC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>
                  <a:solidFill>
                    <a:schemeClr val="hlink"/>
                  </a:solidFill>
                  <a:latin typeface="Arial" panose="020B0604020202020204" pitchFamily="34" charset="0"/>
                </a:rPr>
                <a:t>score[1]</a:t>
              </a:r>
            </a:p>
          </p:txBody>
        </p:sp>
        <p:sp>
          <p:nvSpPr>
            <p:cNvPr id="14353" name="Text Box 25"/>
            <p:cNvSpPr txBox="1">
              <a:spLocks noChangeArrowheads="1"/>
            </p:cNvSpPr>
            <p:nvPr/>
          </p:nvSpPr>
          <p:spPr bwMode="auto">
            <a:xfrm>
              <a:off x="3988" y="2144"/>
              <a:ext cx="73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CC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>
                  <a:solidFill>
                    <a:schemeClr val="hlink"/>
                  </a:solidFill>
                  <a:latin typeface="Arial" panose="020B0604020202020204" pitchFamily="34" charset="0"/>
                </a:rPr>
                <a:t>score[2]</a:t>
              </a:r>
            </a:p>
          </p:txBody>
        </p:sp>
        <p:sp>
          <p:nvSpPr>
            <p:cNvPr id="14354" name="Rectangle 26"/>
            <p:cNvSpPr>
              <a:spLocks noChangeArrowheads="1"/>
            </p:cNvSpPr>
            <p:nvPr/>
          </p:nvSpPr>
          <p:spPr bwMode="auto">
            <a:xfrm>
              <a:off x="3923" y="2686"/>
              <a:ext cx="862" cy="288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355" name="Text Box 27"/>
            <p:cNvSpPr txBox="1">
              <a:spLocks noChangeArrowheads="1"/>
            </p:cNvSpPr>
            <p:nvPr/>
          </p:nvSpPr>
          <p:spPr bwMode="auto">
            <a:xfrm>
              <a:off x="3988" y="2423"/>
              <a:ext cx="73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CC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>
                  <a:solidFill>
                    <a:schemeClr val="hlink"/>
                  </a:solidFill>
                  <a:latin typeface="Arial" panose="020B0604020202020204" pitchFamily="34" charset="0"/>
                </a:rPr>
                <a:t>score[3]</a:t>
              </a:r>
            </a:p>
          </p:txBody>
        </p:sp>
        <p:sp>
          <p:nvSpPr>
            <p:cNvPr id="14356" name="Text Box 28"/>
            <p:cNvSpPr txBox="1">
              <a:spLocks noChangeArrowheads="1"/>
            </p:cNvSpPr>
            <p:nvPr/>
          </p:nvSpPr>
          <p:spPr bwMode="auto">
            <a:xfrm>
              <a:off x="3988" y="2702"/>
              <a:ext cx="73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CC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>
                  <a:solidFill>
                    <a:schemeClr val="hlink"/>
                  </a:solidFill>
                  <a:latin typeface="Arial" panose="020B0604020202020204" pitchFamily="34" charset="0"/>
                </a:rPr>
                <a:t>score[4]</a:t>
              </a:r>
            </a:p>
          </p:txBody>
        </p:sp>
        <p:sp>
          <p:nvSpPr>
            <p:cNvPr id="14357" name="Text Box 29"/>
            <p:cNvSpPr txBox="1">
              <a:spLocks noChangeArrowheads="1"/>
            </p:cNvSpPr>
            <p:nvPr/>
          </p:nvSpPr>
          <p:spPr bwMode="auto">
            <a:xfrm>
              <a:off x="3923" y="1117"/>
              <a:ext cx="77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000" b="1">
                  <a:solidFill>
                    <a:schemeClr val="hlink"/>
                  </a:solidFill>
                  <a:latin typeface="Arial" panose="020B0604020202020204" pitchFamily="34" charset="0"/>
                </a:rPr>
                <a:t>数组元素</a:t>
              </a:r>
            </a:p>
          </p:txBody>
        </p:sp>
        <p:sp>
          <p:nvSpPr>
            <p:cNvPr id="14358" name="Text Box 30"/>
            <p:cNvSpPr txBox="1">
              <a:spLocks noChangeArrowheads="1"/>
            </p:cNvSpPr>
            <p:nvPr/>
          </p:nvSpPr>
          <p:spPr bwMode="auto">
            <a:xfrm>
              <a:off x="4785" y="1117"/>
              <a:ext cx="45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000" b="1">
                  <a:solidFill>
                    <a:srgbClr val="0000FF"/>
                  </a:solidFill>
                  <a:latin typeface="Arial" panose="020B0604020202020204" pitchFamily="34" charset="0"/>
                </a:rPr>
                <a:t>序号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887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87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887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887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88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2887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1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2887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2000"/>
                                        <p:tgtEl>
                                          <p:spTgt spid="288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2887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88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288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288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8770" grpId="0" animBg="1"/>
      <p:bldP spid="288772" grpId="0" build="p"/>
      <p:bldP spid="288777" grpId="0" animBg="1"/>
      <p:bldP spid="288778" grpId="0" animBg="1"/>
      <p:bldP spid="28877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0" dirty="0" smtClean="0"/>
              <a:t>数组元素的</a:t>
            </a:r>
            <a:r>
              <a:rPr lang="zh-CN" altLang="en-US" sz="3600" b="0" dirty="0" smtClean="0">
                <a:solidFill>
                  <a:srgbClr val="FF0000"/>
                </a:solidFill>
              </a:rPr>
              <a:t>引用</a:t>
            </a:r>
            <a:r>
              <a:rPr lang="en-US" altLang="zh-CN" sz="2000" b="0" dirty="0" smtClean="0">
                <a:solidFill>
                  <a:srgbClr val="FF0000"/>
                </a:solidFill>
              </a:rPr>
              <a:t>——</a:t>
            </a:r>
            <a:r>
              <a:rPr lang="zh-CN" altLang="en-US" sz="2000" b="0" dirty="0" smtClean="0">
                <a:solidFill>
                  <a:srgbClr val="FF0000"/>
                </a:solidFill>
              </a:rPr>
              <a:t>数组</a:t>
            </a:r>
            <a:r>
              <a:rPr lang="zh-CN" altLang="en-US" sz="2000" b="0" dirty="0" smtClean="0">
                <a:solidFill>
                  <a:srgbClr val="FF0000"/>
                </a:solidFill>
              </a:rPr>
              <a:t>元素就是变量</a:t>
            </a:r>
            <a:endParaRPr lang="zh-CN" altLang="en-US" sz="2000" b="0" dirty="0" smtClean="0">
              <a:solidFill>
                <a:srgbClr val="FF0000"/>
              </a:solidFill>
            </a:endParaRPr>
          </a:p>
        </p:txBody>
      </p:sp>
      <p:sp>
        <p:nvSpPr>
          <p:cNvPr id="289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125538"/>
            <a:ext cx="8785225" cy="935037"/>
          </a:xfrm>
        </p:spPr>
        <p:txBody>
          <a:bodyPr/>
          <a:lstStyle/>
          <a:p>
            <a:pPr>
              <a:lnSpc>
                <a:spcPct val="95000"/>
              </a:lnSpc>
            </a:pPr>
            <a:r>
              <a:rPr lang="en-US" altLang="zh-CN" sz="2400" smtClean="0">
                <a:ea typeface="楷体" panose="02010609060101010101" pitchFamily="49" charset="-122"/>
                <a:cs typeface="Arial" panose="020B0604020202020204" pitchFamily="34" charset="0"/>
              </a:rPr>
              <a:t>C</a:t>
            </a:r>
            <a:r>
              <a:rPr lang="zh-CN" altLang="en-US" sz="2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语言中，不允许引用数组进行运算，只能</a:t>
            </a:r>
            <a:r>
              <a:rPr lang="zh-CN" altLang="en-US" sz="2400" smtClean="0">
                <a:solidFill>
                  <a:srgbClr val="FF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引用数组元素</a:t>
            </a:r>
          </a:p>
          <a:p>
            <a:pPr>
              <a:lnSpc>
                <a:spcPct val="95000"/>
              </a:lnSpc>
            </a:pPr>
            <a:r>
              <a:rPr lang="zh-CN" altLang="en-US" sz="2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基本形式：</a:t>
            </a:r>
          </a:p>
        </p:txBody>
      </p:sp>
      <p:sp>
        <p:nvSpPr>
          <p:cNvPr id="289796" name="Text Box 4"/>
          <p:cNvSpPr txBox="1">
            <a:spLocks noChangeArrowheads="1"/>
          </p:cNvSpPr>
          <p:nvPr/>
        </p:nvSpPr>
        <p:spPr bwMode="auto">
          <a:xfrm>
            <a:off x="2484438" y="1628775"/>
            <a:ext cx="3427412" cy="547688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 b="1">
                <a:solidFill>
                  <a:schemeClr val="bg2"/>
                </a:solidFill>
                <a:latin typeface="Arial" panose="020B0604020202020204" pitchFamily="34" charset="0"/>
                <a:ea typeface="楷体_GB2312" pitchFamily="49" charset="-122"/>
              </a:rPr>
              <a:t>数组名</a:t>
            </a:r>
            <a:r>
              <a:rPr lang="en-US" altLang="zh-CN" sz="2800" b="1">
                <a:solidFill>
                  <a:schemeClr val="bg2"/>
                </a:solidFill>
                <a:latin typeface="Arial" panose="020B0604020202020204" pitchFamily="34" charset="0"/>
                <a:ea typeface="楷体_GB2312" pitchFamily="49" charset="-122"/>
              </a:rPr>
              <a:t>[</a:t>
            </a:r>
            <a:r>
              <a:rPr lang="zh-CN" altLang="en-US" sz="2800" b="1">
                <a:solidFill>
                  <a:srgbClr val="0000FF"/>
                </a:solidFill>
                <a:latin typeface="Arial" panose="020B0604020202020204" pitchFamily="34" charset="0"/>
                <a:ea typeface="楷体_GB2312" pitchFamily="49" charset="-122"/>
              </a:rPr>
              <a:t>下标表达式</a:t>
            </a:r>
            <a:r>
              <a:rPr lang="en-US" altLang="zh-CN" sz="2800" b="1">
                <a:solidFill>
                  <a:schemeClr val="bg2"/>
                </a:solidFill>
                <a:latin typeface="Arial" panose="020B0604020202020204" pitchFamily="34" charset="0"/>
                <a:ea typeface="楷体_GB2312" pitchFamily="49" charset="-122"/>
              </a:rPr>
              <a:t>];</a:t>
            </a:r>
          </a:p>
        </p:txBody>
      </p:sp>
      <p:sp>
        <p:nvSpPr>
          <p:cNvPr id="289797" name="Rectangle 5"/>
          <p:cNvSpPr>
            <a:spLocks noChangeArrowheads="1"/>
          </p:cNvSpPr>
          <p:nvPr/>
        </p:nvSpPr>
        <p:spPr bwMode="auto">
          <a:xfrm>
            <a:off x="179388" y="2133600"/>
            <a:ext cx="8640762" cy="4465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95300" indent="-4953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952500" indent="-4953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371600" indent="-4572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828800" indent="-4572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286000" indent="-4572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zh-CN" altLang="en-US">
                <a:ea typeface="楷体" panose="02010609060101010101" pitchFamily="49" charset="-122"/>
                <a:cs typeface="Arial" panose="020B0604020202020204" pitchFamily="34" charset="0"/>
              </a:rPr>
              <a:t>说明：</a:t>
            </a:r>
            <a:endParaRPr lang="zh-CN" altLang="en-US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  <a:p>
            <a:pPr>
              <a:buClr>
                <a:schemeClr val="hlink"/>
              </a:buClr>
              <a:buFont typeface="Wingdings" panose="05000000000000000000" pitchFamily="2" charset="2"/>
              <a:buChar char="p"/>
            </a:pPr>
            <a:r>
              <a:rPr lang="zh-CN" altLang="en-US" sz="240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下标表达式</a:t>
            </a:r>
            <a:r>
              <a:rPr lang="zh-CN" altLang="en-US" sz="2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的值必须为</a:t>
            </a:r>
            <a:r>
              <a:rPr lang="zh-CN" altLang="en-US" sz="2400">
                <a:solidFill>
                  <a:srgbClr val="FF33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整型</a:t>
            </a:r>
          </a:p>
          <a:p>
            <a:pPr>
              <a:buClr>
                <a:schemeClr val="hlink"/>
              </a:buClr>
              <a:buFont typeface="Wingdings" panose="05000000000000000000" pitchFamily="2" charset="2"/>
              <a:buChar char="p"/>
            </a:pPr>
            <a:r>
              <a:rPr lang="zh-CN" altLang="en-US" sz="2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下标从</a:t>
            </a:r>
            <a:r>
              <a:rPr lang="en-US" altLang="zh-CN" sz="2400">
                <a:solidFill>
                  <a:srgbClr val="FF33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0</a:t>
            </a:r>
            <a:r>
              <a:rPr lang="zh-CN" altLang="en-US" sz="2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开始，最大下标为数组长度减</a:t>
            </a:r>
            <a:r>
              <a:rPr lang="en-US" altLang="zh-CN" sz="2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</a:p>
          <a:p>
            <a:pPr lvl="1">
              <a:spcAft>
                <a:spcPct val="20000"/>
              </a:spcAft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zh-CN" altLang="en-US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如：</a:t>
            </a:r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int a[10]; scanf(</a:t>
            </a:r>
            <a:r>
              <a:rPr lang="en-US" altLang="zh-CN"/>
              <a:t>"</a:t>
            </a:r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</a:rPr>
              <a:t>%d</a:t>
            </a:r>
            <a:r>
              <a:rPr lang="en-US" altLang="zh-CN"/>
              <a:t>"</a:t>
            </a:r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</a:rPr>
              <a:t>,&amp;a[10]);      /*</a:t>
            </a:r>
            <a:r>
              <a:rPr lang="zh-CN" altLang="en-US">
                <a:solidFill>
                  <a:srgbClr val="FF3300"/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下标越界</a:t>
            </a:r>
            <a:r>
              <a:rPr lang="zh-CN" altLang="en-US">
                <a:latin typeface="Arial" panose="020B0604020202020204" pitchFamily="34" charset="0"/>
                <a:ea typeface="楷体" panose="02010609060101010101" pitchFamily="49" charset="-122"/>
              </a:rPr>
              <a:t>*</a:t>
            </a:r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</a:rPr>
              <a:t>/</a:t>
            </a:r>
          </a:p>
          <a:p>
            <a:pPr>
              <a:buClr>
                <a:schemeClr val="hlink"/>
              </a:buClr>
              <a:buFont typeface="Wingdings" panose="05000000000000000000" pitchFamily="2" charset="2"/>
              <a:buChar char="p"/>
            </a:pPr>
            <a:r>
              <a:rPr lang="en-US" altLang="zh-CN" sz="2400">
                <a:solidFill>
                  <a:srgbClr val="FF3300"/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[ ]</a:t>
            </a:r>
            <a:r>
              <a:rPr lang="zh-CN" altLang="en-US" sz="2400">
                <a:latin typeface="Arial" panose="020B0604020202020204" pitchFamily="34" charset="0"/>
                <a:ea typeface="楷体" panose="02010609060101010101" pitchFamily="49" charset="-122"/>
              </a:rPr>
              <a:t>是下标运算符，引用数组元素时根据数组首地址和下标计算出该元素的实际地址，然后取出该地址的内容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zh-CN" altLang="en-US">
                <a:latin typeface="Arial" panose="020B0604020202020204" pitchFamily="34" charset="0"/>
                <a:ea typeface="楷体" panose="02010609060101010101" pitchFamily="49" charset="-122"/>
              </a:rPr>
              <a:t>如引用</a:t>
            </a:r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</a:rPr>
              <a:t>score[2]:</a:t>
            </a:r>
          </a:p>
          <a:p>
            <a:pPr lvl="1">
              <a:buFontTx/>
              <a:buAutoNum type="arabicPeriod"/>
            </a:pPr>
            <a:r>
              <a:rPr lang="zh-CN" altLang="en-US">
                <a:latin typeface="Arial" panose="020B0604020202020204" pitchFamily="34" charset="0"/>
                <a:ea typeface="楷体" panose="02010609060101010101" pitchFamily="49" charset="-122"/>
              </a:rPr>
              <a:t>计算</a:t>
            </a:r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</a:rPr>
              <a:t>2000+2*4=2008</a:t>
            </a:r>
          </a:p>
          <a:p>
            <a:pPr lvl="1">
              <a:buFontTx/>
              <a:buAutoNum type="arabicPeriod"/>
            </a:pPr>
            <a:r>
              <a:rPr lang="zh-CN" altLang="en-US">
                <a:latin typeface="Arial" panose="020B0604020202020204" pitchFamily="34" charset="0"/>
                <a:ea typeface="楷体" panose="02010609060101010101" pitchFamily="49" charset="-122"/>
              </a:rPr>
              <a:t>取出地址</a:t>
            </a:r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</a:rPr>
              <a:t>2008</a:t>
            </a:r>
            <a:r>
              <a:rPr lang="zh-CN" altLang="en-US">
                <a:latin typeface="Arial" panose="020B0604020202020204" pitchFamily="34" charset="0"/>
                <a:ea typeface="楷体" panose="02010609060101010101" pitchFamily="49" charset="-122"/>
              </a:rPr>
              <a:t>的内容</a:t>
            </a:r>
          </a:p>
        </p:txBody>
      </p:sp>
      <p:graphicFrame>
        <p:nvGraphicFramePr>
          <p:cNvPr id="289844" name="Group 52"/>
          <p:cNvGraphicFramePr>
            <a:graphicFrameLocks noGrp="1"/>
          </p:cNvGraphicFramePr>
          <p:nvPr/>
        </p:nvGraphicFramePr>
        <p:xfrm>
          <a:off x="6300788" y="4724400"/>
          <a:ext cx="792162" cy="1751032"/>
        </p:xfrm>
        <a:graphic>
          <a:graphicData uri="http://schemas.openxmlformats.org/drawingml/2006/table">
            <a:tbl>
              <a:tblPr/>
              <a:tblGrid>
                <a:gridCol w="792162"/>
              </a:tblGrid>
              <a:tr h="43775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87</a:t>
                      </a:r>
                    </a:p>
                  </a:txBody>
                  <a:tcPr marL="90000" marR="90000" marT="35999" marB="35999" horzOverflow="overflow">
                    <a:lnL w="12700" cap="flat" cmpd="sng" algn="ctr">
                      <a:solidFill>
                        <a:srgbClr val="F12A0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12A0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12A0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12A0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775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90</a:t>
                      </a:r>
                    </a:p>
                  </a:txBody>
                  <a:tcPr marL="90000" marR="90000" marT="35999" marB="35999" horzOverflow="overflow">
                    <a:lnL w="12700" cap="flat" cmpd="sng" algn="ctr">
                      <a:solidFill>
                        <a:srgbClr val="F12A0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12A0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12A0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12A0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775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77</a:t>
                      </a:r>
                    </a:p>
                  </a:txBody>
                  <a:tcPr marL="90000" marR="90000" marT="35999" marB="35999" horzOverflow="overflow">
                    <a:lnL w="12700" cap="flat" cmpd="sng" algn="ctr">
                      <a:solidFill>
                        <a:srgbClr val="F12A0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12A0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12A0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12A0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775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86</a:t>
                      </a:r>
                    </a:p>
                  </a:txBody>
                  <a:tcPr marL="90000" marR="90000" marT="35999" marB="35999" horzOverflow="overflow">
                    <a:lnL w="12700" cap="flat" cmpd="sng" algn="ctr">
                      <a:solidFill>
                        <a:srgbClr val="F12A0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12A0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12A0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12A0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289810" name="Group 18"/>
          <p:cNvGrpSpPr>
            <a:grpSpLocks/>
          </p:cNvGrpSpPr>
          <p:nvPr/>
        </p:nvGrpSpPr>
        <p:grpSpPr bwMode="auto">
          <a:xfrm>
            <a:off x="7113588" y="4681538"/>
            <a:ext cx="1274762" cy="1812925"/>
            <a:chOff x="4481" y="2949"/>
            <a:chExt cx="803" cy="1142"/>
          </a:xfrm>
        </p:grpSpPr>
        <p:sp>
          <p:nvSpPr>
            <p:cNvPr id="15388" name="Text Box 19"/>
            <p:cNvSpPr txBox="1">
              <a:spLocks noChangeArrowheads="1"/>
            </p:cNvSpPr>
            <p:nvPr/>
          </p:nvSpPr>
          <p:spPr bwMode="auto">
            <a:xfrm>
              <a:off x="4482" y="2949"/>
              <a:ext cx="802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CC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200" b="1">
                  <a:solidFill>
                    <a:schemeClr val="bg2"/>
                  </a:solidFill>
                  <a:latin typeface="Arial" panose="020B0604020202020204" pitchFamily="34" charset="0"/>
                </a:rPr>
                <a:t>score</a:t>
              </a:r>
              <a:r>
                <a:rPr lang="en-US" altLang="zh-CN" sz="2200" b="1">
                  <a:solidFill>
                    <a:schemeClr val="bg2"/>
                  </a:solidFill>
                  <a:latin typeface="Arial" panose="020B0604020202020204" pitchFamily="34" charset="0"/>
                  <a:ea typeface="楷体_GB2312" pitchFamily="49" charset="-122"/>
                </a:rPr>
                <a:t>[0]</a:t>
              </a:r>
            </a:p>
          </p:txBody>
        </p:sp>
        <p:sp>
          <p:nvSpPr>
            <p:cNvPr id="15389" name="Text Box 20"/>
            <p:cNvSpPr txBox="1">
              <a:spLocks noChangeArrowheads="1"/>
            </p:cNvSpPr>
            <p:nvPr/>
          </p:nvSpPr>
          <p:spPr bwMode="auto">
            <a:xfrm>
              <a:off x="4482" y="3228"/>
              <a:ext cx="802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CC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200" b="1">
                  <a:solidFill>
                    <a:schemeClr val="bg2"/>
                  </a:solidFill>
                  <a:latin typeface="Arial" panose="020B0604020202020204" pitchFamily="34" charset="0"/>
                </a:rPr>
                <a:t>score</a:t>
              </a:r>
              <a:r>
                <a:rPr lang="en-US" altLang="zh-CN" sz="2200" b="1">
                  <a:solidFill>
                    <a:schemeClr val="bg2"/>
                  </a:solidFill>
                  <a:latin typeface="Arial" panose="020B0604020202020204" pitchFamily="34" charset="0"/>
                  <a:ea typeface="楷体_GB2312" pitchFamily="49" charset="-122"/>
                </a:rPr>
                <a:t>[1]</a:t>
              </a:r>
            </a:p>
          </p:txBody>
        </p:sp>
        <p:sp>
          <p:nvSpPr>
            <p:cNvPr id="15390" name="Text Box 21"/>
            <p:cNvSpPr txBox="1">
              <a:spLocks noChangeArrowheads="1"/>
            </p:cNvSpPr>
            <p:nvPr/>
          </p:nvSpPr>
          <p:spPr bwMode="auto">
            <a:xfrm>
              <a:off x="4481" y="3525"/>
              <a:ext cx="802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CC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200" b="1">
                  <a:solidFill>
                    <a:schemeClr val="bg2"/>
                  </a:solidFill>
                  <a:latin typeface="Arial" panose="020B0604020202020204" pitchFamily="34" charset="0"/>
                </a:rPr>
                <a:t>score</a:t>
              </a:r>
              <a:r>
                <a:rPr lang="en-US" altLang="zh-CN" sz="2200" b="1">
                  <a:solidFill>
                    <a:schemeClr val="bg2"/>
                  </a:solidFill>
                  <a:latin typeface="Arial" panose="020B0604020202020204" pitchFamily="34" charset="0"/>
                  <a:ea typeface="楷体_GB2312" pitchFamily="49" charset="-122"/>
                </a:rPr>
                <a:t>[2]</a:t>
              </a:r>
            </a:p>
          </p:txBody>
        </p:sp>
        <p:sp>
          <p:nvSpPr>
            <p:cNvPr id="15391" name="Text Box 22"/>
            <p:cNvSpPr txBox="1">
              <a:spLocks noChangeArrowheads="1"/>
            </p:cNvSpPr>
            <p:nvPr/>
          </p:nvSpPr>
          <p:spPr bwMode="auto">
            <a:xfrm>
              <a:off x="4481" y="3822"/>
              <a:ext cx="802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CC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200" b="1">
                  <a:solidFill>
                    <a:schemeClr val="bg2"/>
                  </a:solidFill>
                  <a:latin typeface="Arial" panose="020B0604020202020204" pitchFamily="34" charset="0"/>
                </a:rPr>
                <a:t>score</a:t>
              </a:r>
              <a:r>
                <a:rPr lang="en-US" altLang="zh-CN" sz="2200" b="1">
                  <a:solidFill>
                    <a:schemeClr val="bg2"/>
                  </a:solidFill>
                  <a:latin typeface="Arial" panose="020B0604020202020204" pitchFamily="34" charset="0"/>
                  <a:ea typeface="楷体_GB2312" pitchFamily="49" charset="-122"/>
                </a:rPr>
                <a:t>[3]</a:t>
              </a:r>
            </a:p>
          </p:txBody>
        </p:sp>
      </p:grpSp>
      <p:grpSp>
        <p:nvGrpSpPr>
          <p:cNvPr id="289815" name="Group 23"/>
          <p:cNvGrpSpPr>
            <a:grpSpLocks/>
          </p:cNvGrpSpPr>
          <p:nvPr/>
        </p:nvGrpSpPr>
        <p:grpSpPr bwMode="auto">
          <a:xfrm>
            <a:off x="5075238" y="4683125"/>
            <a:ext cx="990600" cy="1814513"/>
            <a:chOff x="3197" y="2950"/>
            <a:chExt cx="624" cy="1143"/>
          </a:xfrm>
        </p:grpSpPr>
        <p:sp>
          <p:nvSpPr>
            <p:cNvPr id="15384" name="Text Box 24"/>
            <p:cNvSpPr txBox="1">
              <a:spLocks noChangeArrowheads="1"/>
            </p:cNvSpPr>
            <p:nvPr/>
          </p:nvSpPr>
          <p:spPr bwMode="auto">
            <a:xfrm>
              <a:off x="3212" y="2950"/>
              <a:ext cx="595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CC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200" b="1">
                  <a:solidFill>
                    <a:srgbClr val="0000FF"/>
                  </a:solidFill>
                  <a:latin typeface="Arial" panose="020B0604020202020204" pitchFamily="34" charset="0"/>
                </a:rPr>
                <a:t>2000</a:t>
              </a:r>
              <a:r>
                <a:rPr lang="en-US" altLang="zh-CN" sz="2200" b="1" baseline="-20000">
                  <a:solidFill>
                    <a:srgbClr val="FF3300"/>
                  </a:solidFill>
                  <a:latin typeface="Arial" panose="020B0604020202020204" pitchFamily="34" charset="0"/>
                </a:rPr>
                <a:t>H</a:t>
              </a:r>
            </a:p>
          </p:txBody>
        </p:sp>
        <p:sp>
          <p:nvSpPr>
            <p:cNvPr id="15385" name="Text Box 25"/>
            <p:cNvSpPr txBox="1">
              <a:spLocks noChangeArrowheads="1"/>
            </p:cNvSpPr>
            <p:nvPr/>
          </p:nvSpPr>
          <p:spPr bwMode="auto">
            <a:xfrm>
              <a:off x="3212" y="3229"/>
              <a:ext cx="595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CC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200" b="1">
                  <a:solidFill>
                    <a:srgbClr val="0000FF"/>
                  </a:solidFill>
                  <a:latin typeface="Arial" panose="020B0604020202020204" pitchFamily="34" charset="0"/>
                </a:rPr>
                <a:t>2004</a:t>
              </a:r>
              <a:r>
                <a:rPr lang="en-US" altLang="zh-CN" sz="2200" b="1" baseline="-20000">
                  <a:solidFill>
                    <a:srgbClr val="FF3300"/>
                  </a:solidFill>
                  <a:latin typeface="Arial" panose="020B0604020202020204" pitchFamily="34" charset="0"/>
                </a:rPr>
                <a:t>H</a:t>
              </a:r>
            </a:p>
          </p:txBody>
        </p:sp>
        <p:sp>
          <p:nvSpPr>
            <p:cNvPr id="15386" name="Text Box 26"/>
            <p:cNvSpPr txBox="1">
              <a:spLocks noChangeArrowheads="1"/>
            </p:cNvSpPr>
            <p:nvPr/>
          </p:nvSpPr>
          <p:spPr bwMode="auto">
            <a:xfrm>
              <a:off x="3211" y="3526"/>
              <a:ext cx="595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CC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200" b="1">
                  <a:solidFill>
                    <a:srgbClr val="0000FF"/>
                  </a:solidFill>
                  <a:latin typeface="Arial" panose="020B0604020202020204" pitchFamily="34" charset="0"/>
                </a:rPr>
                <a:t>2008</a:t>
              </a:r>
              <a:r>
                <a:rPr lang="en-US" altLang="zh-CN" sz="2200" b="1" baseline="-20000">
                  <a:solidFill>
                    <a:srgbClr val="FF3300"/>
                  </a:solidFill>
                  <a:latin typeface="Arial" panose="020B0604020202020204" pitchFamily="34" charset="0"/>
                </a:rPr>
                <a:t>H</a:t>
              </a:r>
            </a:p>
          </p:txBody>
        </p:sp>
        <p:sp>
          <p:nvSpPr>
            <p:cNvPr id="15387" name="Text Box 27"/>
            <p:cNvSpPr txBox="1">
              <a:spLocks noChangeArrowheads="1"/>
            </p:cNvSpPr>
            <p:nvPr/>
          </p:nvSpPr>
          <p:spPr bwMode="auto">
            <a:xfrm>
              <a:off x="3197" y="3824"/>
              <a:ext cx="624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CC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200" b="1">
                  <a:solidFill>
                    <a:srgbClr val="0000FF"/>
                  </a:solidFill>
                  <a:latin typeface="Arial" panose="020B0604020202020204" pitchFamily="34" charset="0"/>
                </a:rPr>
                <a:t>200</a:t>
              </a:r>
              <a:r>
                <a:rPr lang="en-US" altLang="zh-CN" sz="2200" b="1">
                  <a:solidFill>
                    <a:srgbClr val="0000FF"/>
                  </a:solidFill>
                </a:rPr>
                <a:t>C</a:t>
              </a:r>
              <a:r>
                <a:rPr lang="en-US" altLang="zh-CN" sz="2200" b="1" baseline="-20000">
                  <a:solidFill>
                    <a:srgbClr val="FF3300"/>
                  </a:solidFill>
                  <a:latin typeface="Arial" panose="020B0604020202020204" pitchFamily="34" charset="0"/>
                </a:rPr>
                <a:t>H</a:t>
              </a:r>
            </a:p>
          </p:txBody>
        </p:sp>
      </p:grpSp>
      <p:grpSp>
        <p:nvGrpSpPr>
          <p:cNvPr id="289820" name="Group 28"/>
          <p:cNvGrpSpPr>
            <a:grpSpLocks/>
          </p:cNvGrpSpPr>
          <p:nvPr/>
        </p:nvGrpSpPr>
        <p:grpSpPr bwMode="auto">
          <a:xfrm>
            <a:off x="4572000" y="3500438"/>
            <a:ext cx="287338" cy="431800"/>
            <a:chOff x="3878" y="2115"/>
            <a:chExt cx="181" cy="272"/>
          </a:xfrm>
        </p:grpSpPr>
        <p:sp>
          <p:nvSpPr>
            <p:cNvPr id="15382" name="Line 29"/>
            <p:cNvSpPr>
              <a:spLocks noChangeShapeType="1"/>
            </p:cNvSpPr>
            <p:nvPr/>
          </p:nvSpPr>
          <p:spPr bwMode="auto">
            <a:xfrm>
              <a:off x="3878" y="2115"/>
              <a:ext cx="181" cy="27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5383" name="Line 30"/>
            <p:cNvSpPr>
              <a:spLocks noChangeShapeType="1"/>
            </p:cNvSpPr>
            <p:nvPr/>
          </p:nvSpPr>
          <p:spPr bwMode="auto">
            <a:xfrm flipH="1">
              <a:off x="3878" y="2115"/>
              <a:ext cx="181" cy="27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89823" name="Text Box 31"/>
          <p:cNvSpPr txBox="1">
            <a:spLocks noChangeArrowheads="1"/>
          </p:cNvSpPr>
          <p:nvPr/>
        </p:nvSpPr>
        <p:spPr bwMode="auto">
          <a:xfrm>
            <a:off x="2411413" y="2205038"/>
            <a:ext cx="5976937" cy="466725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chemeClr val="bg2"/>
                </a:solidFill>
                <a:latin typeface="Arial" panose="020B0604020202020204" pitchFamily="34" charset="0"/>
              </a:rPr>
              <a:t>例如：  </a:t>
            </a:r>
            <a:r>
              <a:rPr lang="en-US" altLang="zh-CN" sz="2400" b="1">
                <a:solidFill>
                  <a:schemeClr val="bg2"/>
                </a:solidFill>
                <a:latin typeface="Arial" panose="020B0604020202020204" pitchFamily="34" charset="0"/>
              </a:rPr>
              <a:t>int  a[5];    a[0]=20;    a[4]=2*a[0];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89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89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6" dur="80"/>
                                        <p:tgtEl>
                                          <p:spTgt spid="28979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7" dur="80"/>
                                        <p:tgtEl>
                                          <p:spTgt spid="28979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80"/>
                                        <p:tgtEl>
                                          <p:spTgt spid="28979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898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898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2897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2897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2897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2897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898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898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2897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289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0" dur="500"/>
                                        <p:tgtEl>
                                          <p:spTgt spid="289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3" dur="500"/>
                                        <p:tgtEl>
                                          <p:spTgt spid="289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8" dur="500"/>
                                        <p:tgtEl>
                                          <p:spTgt spid="2897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1" dur="500"/>
                                        <p:tgtEl>
                                          <p:spTgt spid="2897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4" dur="500"/>
                                        <p:tgtEl>
                                          <p:spTgt spid="2897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9795" grpId="0" build="p"/>
      <p:bldP spid="289796" grpId="0" animBg="1"/>
      <p:bldP spid="289797" grpId="0" build="p"/>
      <p:bldP spid="289823" grpId="0" animBg="1"/>
    </p:bldLst>
  </p:timing>
</p:sld>
</file>

<file path=ppt/theme/theme1.xml><?xml version="1.0" encoding="utf-8"?>
<a:theme xmlns:a="http://schemas.openxmlformats.org/drawingml/2006/main" name="CHS Template">
  <a:themeElements>
    <a:clrScheme name="CHS Template 1">
      <a:dk1>
        <a:srgbClr val="200B5B"/>
      </a:dk1>
      <a:lt1>
        <a:srgbClr val="EAEAEA"/>
      </a:lt1>
      <a:dk2>
        <a:srgbClr val="6600FF"/>
      </a:dk2>
      <a:lt2>
        <a:srgbClr val="FFCC66"/>
      </a:lt2>
      <a:accent1>
        <a:srgbClr val="EEB00B"/>
      </a:accent1>
      <a:accent2>
        <a:srgbClr val="6600CC"/>
      </a:accent2>
      <a:accent3>
        <a:srgbClr val="B8AAFF"/>
      </a:accent3>
      <a:accent4>
        <a:srgbClr val="C8C8C8"/>
      </a:accent4>
      <a:accent5>
        <a:srgbClr val="F5D4AA"/>
      </a:accent5>
      <a:accent6>
        <a:srgbClr val="5C00B9"/>
      </a:accent6>
      <a:hlink>
        <a:srgbClr val="FF33CC"/>
      </a:hlink>
      <a:folHlink>
        <a:srgbClr val="CC99FF"/>
      </a:folHlink>
    </a:clrScheme>
    <a:fontScheme name="CHS Template">
      <a:majorFont>
        <a:latin typeface="黑体"/>
        <a:ea typeface="黑体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HS Template 1">
        <a:dk1>
          <a:srgbClr val="200B5B"/>
        </a:dk1>
        <a:lt1>
          <a:srgbClr val="EAEAEA"/>
        </a:lt1>
        <a:dk2>
          <a:srgbClr val="6600FF"/>
        </a:dk2>
        <a:lt2>
          <a:srgbClr val="FFCC66"/>
        </a:lt2>
        <a:accent1>
          <a:srgbClr val="EEB00B"/>
        </a:accent1>
        <a:accent2>
          <a:srgbClr val="6600CC"/>
        </a:accent2>
        <a:accent3>
          <a:srgbClr val="B8AAFF"/>
        </a:accent3>
        <a:accent4>
          <a:srgbClr val="C8C8C8"/>
        </a:accent4>
        <a:accent5>
          <a:srgbClr val="F5D4AA"/>
        </a:accent5>
        <a:accent6>
          <a:srgbClr val="5C00B9"/>
        </a:accent6>
        <a:hlink>
          <a:srgbClr val="FF33CC"/>
        </a:hlink>
        <a:folHlink>
          <a:srgbClr val="CC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S Template 2">
        <a:dk1>
          <a:srgbClr val="393939"/>
        </a:dk1>
        <a:lt1>
          <a:srgbClr val="FFFFFF"/>
        </a:lt1>
        <a:dk2>
          <a:srgbClr val="6600CC"/>
        </a:dk2>
        <a:lt2>
          <a:srgbClr val="CCCCFF"/>
        </a:lt2>
        <a:accent1>
          <a:srgbClr val="F9D87E"/>
        </a:accent1>
        <a:accent2>
          <a:srgbClr val="FFCCCC"/>
        </a:accent2>
        <a:accent3>
          <a:srgbClr val="FFFFFF"/>
        </a:accent3>
        <a:accent4>
          <a:srgbClr val="2F2F2F"/>
        </a:accent4>
        <a:accent5>
          <a:srgbClr val="FBE9C0"/>
        </a:accent5>
        <a:accent6>
          <a:srgbClr val="E7B9B9"/>
        </a:accent6>
        <a:hlink>
          <a:srgbClr val="FFCC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S Template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555555"/>
        </a:accent6>
        <a:hlink>
          <a:srgbClr val="969696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S Template 4">
        <a:dk1>
          <a:srgbClr val="330000"/>
        </a:dk1>
        <a:lt1>
          <a:srgbClr val="FFFFCC"/>
        </a:lt1>
        <a:dk2>
          <a:srgbClr val="000000"/>
        </a:dk2>
        <a:lt2>
          <a:srgbClr val="FFCC00"/>
        </a:lt2>
        <a:accent1>
          <a:srgbClr val="FF9900"/>
        </a:accent1>
        <a:accent2>
          <a:srgbClr val="330099"/>
        </a:accent2>
        <a:accent3>
          <a:srgbClr val="AAAAAA"/>
        </a:accent3>
        <a:accent4>
          <a:srgbClr val="DADAAE"/>
        </a:accent4>
        <a:accent5>
          <a:srgbClr val="FFCAAA"/>
        </a:accent5>
        <a:accent6>
          <a:srgbClr val="2D008A"/>
        </a:accent6>
        <a:hlink>
          <a:srgbClr val="FF6633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S Template 5">
        <a:dk1>
          <a:srgbClr val="333300"/>
        </a:dk1>
        <a:lt1>
          <a:srgbClr val="DDDDDD"/>
        </a:lt1>
        <a:dk2>
          <a:srgbClr val="996600"/>
        </a:dk2>
        <a:lt2>
          <a:srgbClr val="FFCC66"/>
        </a:lt2>
        <a:accent1>
          <a:srgbClr val="EEB00B"/>
        </a:accent1>
        <a:accent2>
          <a:srgbClr val="330099"/>
        </a:accent2>
        <a:accent3>
          <a:srgbClr val="CAB8AA"/>
        </a:accent3>
        <a:accent4>
          <a:srgbClr val="BDBDBD"/>
        </a:accent4>
        <a:accent5>
          <a:srgbClr val="F5D4AA"/>
        </a:accent5>
        <a:accent6>
          <a:srgbClr val="2D008A"/>
        </a:accent6>
        <a:hlink>
          <a:srgbClr val="FF6633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S Template 6">
        <a:dk1>
          <a:srgbClr val="003300"/>
        </a:dk1>
        <a:lt1>
          <a:srgbClr val="FFFFCC"/>
        </a:lt1>
        <a:dk2>
          <a:srgbClr val="999933"/>
        </a:dk2>
        <a:lt2>
          <a:srgbClr val="FFFF66"/>
        </a:lt2>
        <a:accent1>
          <a:srgbClr val="CC9900"/>
        </a:accent1>
        <a:accent2>
          <a:srgbClr val="330099"/>
        </a:accent2>
        <a:accent3>
          <a:srgbClr val="CACAAD"/>
        </a:accent3>
        <a:accent4>
          <a:srgbClr val="DADAAE"/>
        </a:accent4>
        <a:accent5>
          <a:srgbClr val="E2CAAA"/>
        </a:accent5>
        <a:accent6>
          <a:srgbClr val="2D008A"/>
        </a:accent6>
        <a:hlink>
          <a:srgbClr val="FF9900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CHS Template">
  <a:themeElements>
    <a:clrScheme name="1_CHS Template 1">
      <a:dk1>
        <a:srgbClr val="200B5B"/>
      </a:dk1>
      <a:lt1>
        <a:srgbClr val="EAEAEA"/>
      </a:lt1>
      <a:dk2>
        <a:srgbClr val="6600FF"/>
      </a:dk2>
      <a:lt2>
        <a:srgbClr val="FFCC66"/>
      </a:lt2>
      <a:accent1>
        <a:srgbClr val="EEB00B"/>
      </a:accent1>
      <a:accent2>
        <a:srgbClr val="6600CC"/>
      </a:accent2>
      <a:accent3>
        <a:srgbClr val="B8AAFF"/>
      </a:accent3>
      <a:accent4>
        <a:srgbClr val="C8C8C8"/>
      </a:accent4>
      <a:accent5>
        <a:srgbClr val="F5D4AA"/>
      </a:accent5>
      <a:accent6>
        <a:srgbClr val="5C00B9"/>
      </a:accent6>
      <a:hlink>
        <a:srgbClr val="FF33CC"/>
      </a:hlink>
      <a:folHlink>
        <a:srgbClr val="CC99FF"/>
      </a:folHlink>
    </a:clrScheme>
    <a:fontScheme name="1_CHS Template">
      <a:majorFont>
        <a:latin typeface="黑体"/>
        <a:ea typeface="黑体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CHS Template 1">
        <a:dk1>
          <a:srgbClr val="200B5B"/>
        </a:dk1>
        <a:lt1>
          <a:srgbClr val="EAEAEA"/>
        </a:lt1>
        <a:dk2>
          <a:srgbClr val="6600FF"/>
        </a:dk2>
        <a:lt2>
          <a:srgbClr val="FFCC66"/>
        </a:lt2>
        <a:accent1>
          <a:srgbClr val="EEB00B"/>
        </a:accent1>
        <a:accent2>
          <a:srgbClr val="6600CC"/>
        </a:accent2>
        <a:accent3>
          <a:srgbClr val="B8AAFF"/>
        </a:accent3>
        <a:accent4>
          <a:srgbClr val="C8C8C8"/>
        </a:accent4>
        <a:accent5>
          <a:srgbClr val="F5D4AA"/>
        </a:accent5>
        <a:accent6>
          <a:srgbClr val="5C00B9"/>
        </a:accent6>
        <a:hlink>
          <a:srgbClr val="FF33CC"/>
        </a:hlink>
        <a:folHlink>
          <a:srgbClr val="CC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HS Template 2">
        <a:dk1>
          <a:srgbClr val="393939"/>
        </a:dk1>
        <a:lt1>
          <a:srgbClr val="FFFFFF"/>
        </a:lt1>
        <a:dk2>
          <a:srgbClr val="6600CC"/>
        </a:dk2>
        <a:lt2>
          <a:srgbClr val="CCCCFF"/>
        </a:lt2>
        <a:accent1>
          <a:srgbClr val="F9D87E"/>
        </a:accent1>
        <a:accent2>
          <a:srgbClr val="FFCCCC"/>
        </a:accent2>
        <a:accent3>
          <a:srgbClr val="FFFFFF"/>
        </a:accent3>
        <a:accent4>
          <a:srgbClr val="2F2F2F"/>
        </a:accent4>
        <a:accent5>
          <a:srgbClr val="FBE9C0"/>
        </a:accent5>
        <a:accent6>
          <a:srgbClr val="E7B9B9"/>
        </a:accent6>
        <a:hlink>
          <a:srgbClr val="FFCC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HS Template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555555"/>
        </a:accent6>
        <a:hlink>
          <a:srgbClr val="969696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HS Template 4">
        <a:dk1>
          <a:srgbClr val="330000"/>
        </a:dk1>
        <a:lt1>
          <a:srgbClr val="FFFFCC"/>
        </a:lt1>
        <a:dk2>
          <a:srgbClr val="000000"/>
        </a:dk2>
        <a:lt2>
          <a:srgbClr val="FFCC00"/>
        </a:lt2>
        <a:accent1>
          <a:srgbClr val="FF9900"/>
        </a:accent1>
        <a:accent2>
          <a:srgbClr val="330099"/>
        </a:accent2>
        <a:accent3>
          <a:srgbClr val="AAAAAA"/>
        </a:accent3>
        <a:accent4>
          <a:srgbClr val="DADAAE"/>
        </a:accent4>
        <a:accent5>
          <a:srgbClr val="FFCAAA"/>
        </a:accent5>
        <a:accent6>
          <a:srgbClr val="2D008A"/>
        </a:accent6>
        <a:hlink>
          <a:srgbClr val="FF6633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HS Template 5">
        <a:dk1>
          <a:srgbClr val="333300"/>
        </a:dk1>
        <a:lt1>
          <a:srgbClr val="DDDDDD"/>
        </a:lt1>
        <a:dk2>
          <a:srgbClr val="996600"/>
        </a:dk2>
        <a:lt2>
          <a:srgbClr val="FFCC66"/>
        </a:lt2>
        <a:accent1>
          <a:srgbClr val="EEB00B"/>
        </a:accent1>
        <a:accent2>
          <a:srgbClr val="330099"/>
        </a:accent2>
        <a:accent3>
          <a:srgbClr val="CAB8AA"/>
        </a:accent3>
        <a:accent4>
          <a:srgbClr val="BDBDBD"/>
        </a:accent4>
        <a:accent5>
          <a:srgbClr val="F5D4AA"/>
        </a:accent5>
        <a:accent6>
          <a:srgbClr val="2D008A"/>
        </a:accent6>
        <a:hlink>
          <a:srgbClr val="FF6633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HS Template 6">
        <a:dk1>
          <a:srgbClr val="003300"/>
        </a:dk1>
        <a:lt1>
          <a:srgbClr val="FFFFCC"/>
        </a:lt1>
        <a:dk2>
          <a:srgbClr val="999933"/>
        </a:dk2>
        <a:lt2>
          <a:srgbClr val="FFFF66"/>
        </a:lt2>
        <a:accent1>
          <a:srgbClr val="CC9900"/>
        </a:accent1>
        <a:accent2>
          <a:srgbClr val="330099"/>
        </a:accent2>
        <a:accent3>
          <a:srgbClr val="CACAAD"/>
        </a:accent3>
        <a:accent4>
          <a:srgbClr val="DADAAE"/>
        </a:accent4>
        <a:accent5>
          <a:srgbClr val="E2CAAA"/>
        </a:accent5>
        <a:accent6>
          <a:srgbClr val="2D008A"/>
        </a:accent6>
        <a:hlink>
          <a:srgbClr val="FF9900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CHS Template</Template>
  <TotalTime>1439</TotalTime>
  <Pages>0</Pages>
  <Words>4575</Words>
  <Characters>0</Characters>
  <Application>Microsoft Office PowerPoint</Application>
  <DocSecurity>0</DocSecurity>
  <PresentationFormat>全屏显示(4:3)</PresentationFormat>
  <Lines>0</Lines>
  <Paragraphs>979</Paragraphs>
  <Slides>59</Slides>
  <Notes>2</Notes>
  <HiddenSlides>2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59</vt:i4>
      </vt:variant>
    </vt:vector>
  </HeadingPairs>
  <TitlesOfParts>
    <vt:vector size="78" baseType="lpstr">
      <vt:lpstr>Monotype Sorts</vt:lpstr>
      <vt:lpstr>方正舒体</vt:lpstr>
      <vt:lpstr>黑体</vt:lpstr>
      <vt:lpstr>华文行楷</vt:lpstr>
      <vt:lpstr>华文中宋</vt:lpstr>
      <vt:lpstr>楷体</vt:lpstr>
      <vt:lpstr>楷体_GB2312</vt:lpstr>
      <vt:lpstr>隶书</vt:lpstr>
      <vt:lpstr>宋体</vt:lpstr>
      <vt:lpstr>Arial</vt:lpstr>
      <vt:lpstr>Arial Black</vt:lpstr>
      <vt:lpstr>Calibri</vt:lpstr>
      <vt:lpstr>Courier New</vt:lpstr>
      <vt:lpstr>Monotype Corsiva</vt:lpstr>
      <vt:lpstr>Times New Roman</vt:lpstr>
      <vt:lpstr>Wingdings</vt:lpstr>
      <vt:lpstr>CHS Template</vt:lpstr>
      <vt:lpstr>1_CHS Template</vt:lpstr>
      <vt:lpstr>Microsoft 公式 3.0</vt:lpstr>
      <vt:lpstr>第8章 数组 (Array) </vt:lpstr>
      <vt:lpstr>回顾</vt:lpstr>
      <vt:lpstr>问题的提出</vt:lpstr>
      <vt:lpstr>本章主要内容</vt:lpstr>
      <vt:lpstr>一维数组和多维数组</vt:lpstr>
      <vt:lpstr>一维数组的定义</vt:lpstr>
      <vt:lpstr>一维数组的定义</vt:lpstr>
      <vt:lpstr>一维数组在内存的存放</vt:lpstr>
      <vt:lpstr>数组元素的引用——数组元素就是变量</vt:lpstr>
      <vt:lpstr>一维数组的初始化(简、自学)</vt:lpstr>
      <vt:lpstr>一维数组的动态赋值和输出</vt:lpstr>
      <vt:lpstr>一维数组示例</vt:lpstr>
      <vt:lpstr>一维数组示例</vt:lpstr>
      <vt:lpstr>总结理解：C 语言中的数组</vt:lpstr>
      <vt:lpstr>二维数组的定义——思考为何需要二维数组？</vt:lpstr>
      <vt:lpstr>二维数组的存储结构——思考该如何存？</vt:lpstr>
      <vt:lpstr>二维数组元素的引用</vt:lpstr>
      <vt:lpstr>二维数组的初始化——注意自学</vt:lpstr>
      <vt:lpstr>二维数组的初始化</vt:lpstr>
      <vt:lpstr>二维数组值的输入和输出</vt:lpstr>
      <vt:lpstr>二维数组的输入和输出</vt:lpstr>
      <vt:lpstr>二维数组示例</vt:lpstr>
      <vt:lpstr>二维数组示例</vt:lpstr>
      <vt:lpstr>二维数组示例</vt:lpstr>
      <vt:lpstr>二维数组示例</vt:lpstr>
      <vt:lpstr>总结</vt:lpstr>
      <vt:lpstr>函数参数的传递方式</vt:lpstr>
      <vt:lpstr>函数参数的传递方式</vt:lpstr>
      <vt:lpstr>函数参数的传递方式</vt:lpstr>
      <vt:lpstr>数组作函数参数</vt:lpstr>
      <vt:lpstr>数组作函数参数</vt:lpstr>
      <vt:lpstr>交换法排序（逐个比较法）</vt:lpstr>
      <vt:lpstr>交换法排序（逐个比较法）</vt:lpstr>
      <vt:lpstr>数组作函数参数</vt:lpstr>
      <vt:lpstr>数组作函数参数</vt:lpstr>
      <vt:lpstr>数组作函数参数</vt:lpstr>
      <vt:lpstr>PowerPoint 演示文稿</vt:lpstr>
      <vt:lpstr>数组作函数参数</vt:lpstr>
      <vt:lpstr>选择法排序</vt:lpstr>
      <vt:lpstr>课堂练习</vt:lpstr>
      <vt:lpstr>综合练习</vt:lpstr>
      <vt:lpstr>数组应用举例</vt:lpstr>
      <vt:lpstr>数组应用举例</vt:lpstr>
      <vt:lpstr>数组应用举例</vt:lpstr>
      <vt:lpstr>数组应用举例</vt:lpstr>
      <vt:lpstr>数组应用举例</vt:lpstr>
      <vt:lpstr>数组应用举例</vt:lpstr>
      <vt:lpstr>PowerPoint 演示文稿</vt:lpstr>
      <vt:lpstr>数组应用举例</vt:lpstr>
      <vt:lpstr>冒泡法排序</vt:lpstr>
      <vt:lpstr>数组应用举例</vt:lpstr>
      <vt:lpstr>数组应用举例</vt:lpstr>
      <vt:lpstr>数组应用举例</vt:lpstr>
      <vt:lpstr>数组应用举例</vt:lpstr>
      <vt:lpstr>课下作业</vt:lpstr>
      <vt:lpstr>总结</vt:lpstr>
      <vt:lpstr>补充材料</vt:lpstr>
      <vt:lpstr>补充材料</vt:lpstr>
      <vt:lpstr>补充材料</vt:lpstr>
    </vt:vector>
  </TitlesOfParts>
  <Manager/>
  <Company>中国石油大学教育发展中心</Company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第7章 数组的使用</dc:title>
  <dc:subject/>
  <dc:creator>郑立垠</dc:creator>
  <cp:keywords/>
  <dc:description/>
  <cp:lastModifiedBy>wuchunlei</cp:lastModifiedBy>
  <cp:revision>336</cp:revision>
  <dcterms:created xsi:type="dcterms:W3CDTF">2012-04-17T06:46:03Z</dcterms:created>
  <dcterms:modified xsi:type="dcterms:W3CDTF">2014-11-16T13:19:44Z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TC010596822052</vt:lpwstr>
  </property>
  <property fmtid="{D5CDD505-2E9C-101B-9397-08002B2CF9AE}" pid="3" name="KSOProductBuildVer">
    <vt:lpwstr>2052-8.1.0.3238</vt:lpwstr>
  </property>
</Properties>
</file>