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47"/>
  </p:notesMasterIdLst>
  <p:sldIdLst>
    <p:sldId id="256" r:id="rId3"/>
    <p:sldId id="360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408" r:id="rId23"/>
    <p:sldId id="381" r:id="rId24"/>
    <p:sldId id="382" r:id="rId25"/>
    <p:sldId id="383" r:id="rId26"/>
    <p:sldId id="384" r:id="rId27"/>
    <p:sldId id="385" r:id="rId28"/>
    <p:sldId id="386" r:id="rId29"/>
    <p:sldId id="390" r:id="rId30"/>
    <p:sldId id="391" r:id="rId31"/>
    <p:sldId id="392" r:id="rId32"/>
    <p:sldId id="393" r:id="rId33"/>
    <p:sldId id="394" r:id="rId34"/>
    <p:sldId id="395" r:id="rId35"/>
    <p:sldId id="397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13" r:id="rId45"/>
    <p:sldId id="40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082A50"/>
    <a:srgbClr val="1E587C"/>
    <a:srgbClr val="09315D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014C369-3462-4585-8E22-495E2B3A1E5D}" type="datetimeFigureOut">
              <a:rPr lang="zh-CN" altLang="en-US"/>
              <a:pPr>
                <a:defRPr/>
              </a:pPr>
              <a:t>2015/12/13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8F3C71-5A14-4105-B3DD-2B972B1713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245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C49E7-5B05-48C9-AE42-7BA39DFE41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63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5F9F6-1F5F-4640-81E5-A250480E13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8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AE4A-AD75-446E-BD2B-F71BAA5F6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7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02772-B2AE-4456-A068-808FBBEFF9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19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A906-3C56-450E-8E30-D8E9E618D7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79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B83AF-1918-44CC-8078-5150C2B4DB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050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72016-A57F-4E73-A7EB-1CF1FCC6C8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3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E03AC-C53B-4A30-ADFB-71DB34DD9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79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A41-711D-4DED-9621-2F46E3DDAB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790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6A91-954F-4BC8-9D4F-407847B7F2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79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EDA24-1C94-47E0-8602-78141B4C19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1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D193-471D-4B96-B920-0D9AE79F6F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01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92B0-4A86-4A1B-B7C2-5728B3FC7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100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DEFF5-5BB7-423F-BE6B-DC9237F7F5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171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C0A28-89A3-4BD6-88BF-2A2DB786E8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074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0FA61-A662-4DE7-9079-3114336026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881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CB1B-D380-4DAA-A6F7-B09DD2EDD9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66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EB7EB-1A68-4AD1-AF7F-5F9E1A8DCF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1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3B243-9C53-489F-895E-D5A1CDB7B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40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A8355-7298-4892-BA95-0E8833726A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86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7E104-B598-40C1-A153-50C66D07AD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0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B1482-E254-4820-B158-3E9FA7A194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8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CEB0B-1232-4E2D-ADB0-E34CA1904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1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DA2ED-BB2A-429B-92D0-78CAC1AA55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14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C7AD1EB-C5F0-4083-95C9-0EBB90A36D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469F50-F5E4-44BB-8C74-3D667B6FE5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10</a:t>
            </a:r>
            <a:r>
              <a:rPr lang="zh-CN" altLang="en-US" sz="3800" b="1" smtClean="0">
                <a:solidFill>
                  <a:srgbClr val="F4F4F4"/>
                </a:solidFill>
              </a:rPr>
              <a:t>章 指针的使用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主讲教师：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吴春雷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</a:t>
            </a:r>
            <a:r>
              <a:rPr lang="zh-CN" altLang="en-US" sz="1800" b="1">
                <a:solidFill>
                  <a:srgbClr val="251704"/>
                </a:solidFill>
                <a:latin typeface="宋体" panose="02010600030101010101" pitchFamily="2" charset="-122"/>
              </a:rPr>
              <a:t>学院 </a:t>
            </a:r>
            <a:r>
              <a:rPr lang="zh-CN" altLang="en-US" sz="1800" b="1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sz="1800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344488" y="1125538"/>
            <a:ext cx="85486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3000">
                <a:latin typeface="Arial" panose="020B0604020202020204" pitchFamily="34" charset="0"/>
                <a:ea typeface="黑体" panose="02010609060101010101" pitchFamily="49" charset="-122"/>
              </a:rPr>
              <a:t>四、指针变量的引用</a:t>
            </a:r>
          </a:p>
          <a:p>
            <a:r>
              <a:rPr kumimoji="1" lang="en-US" altLang="zh-CN">
                <a:solidFill>
                  <a:srgbClr val="0033CC"/>
                </a:solidFill>
              </a:rPr>
              <a:t>1</a:t>
            </a:r>
            <a:r>
              <a:rPr kumimoji="1" lang="zh-CN" altLang="en-US">
                <a:solidFill>
                  <a:srgbClr val="0033CC"/>
                </a:solidFill>
              </a:rPr>
              <a:t>、两个运算符：</a:t>
            </a:r>
            <a:r>
              <a:rPr kumimoji="1" lang="en-US" altLang="zh-CN">
                <a:solidFill>
                  <a:srgbClr val="FF3300"/>
                </a:solidFill>
              </a:rPr>
              <a:t>&amp; </a:t>
            </a:r>
            <a:r>
              <a:rPr kumimoji="1" lang="zh-CN" altLang="en-US">
                <a:solidFill>
                  <a:srgbClr val="FF3300"/>
                </a:solidFill>
              </a:rPr>
              <a:t>与 *</a:t>
            </a:r>
          </a:p>
          <a:p>
            <a:r>
              <a:rPr kumimoji="1" lang="zh-CN" altLang="en-US">
                <a:solidFill>
                  <a:srgbClr val="0033CC"/>
                </a:solidFill>
              </a:rPr>
              <a:t>     </a:t>
            </a:r>
            <a:r>
              <a:rPr kumimoji="1" lang="en-US" altLang="zh-CN" sz="2400">
                <a:solidFill>
                  <a:srgbClr val="FF3300"/>
                </a:solidFill>
              </a:rPr>
              <a:t>&amp;</a:t>
            </a:r>
            <a:r>
              <a:rPr kumimoji="1" lang="zh-CN" altLang="en-US" sz="2400">
                <a:solidFill>
                  <a:srgbClr val="0033CC"/>
                </a:solidFill>
              </a:rPr>
              <a:t>：</a:t>
            </a:r>
            <a:r>
              <a:rPr kumimoji="1" lang="zh-CN" altLang="en-US" sz="2400"/>
              <a:t>取地址运算符。取</a:t>
            </a:r>
            <a:r>
              <a:rPr kumimoji="1" lang="zh-CN" altLang="en-US" sz="2400">
                <a:solidFill>
                  <a:srgbClr val="0000FF"/>
                </a:solidFill>
              </a:rPr>
              <a:t>变量的地址</a:t>
            </a:r>
            <a:endParaRPr kumimoji="1" lang="zh-CN" altLang="en-US" sz="2400"/>
          </a:p>
          <a:p>
            <a:r>
              <a:rPr kumimoji="1" lang="zh-CN" altLang="en-US" sz="2400">
                <a:solidFill>
                  <a:srgbClr val="0033CC"/>
                </a:solidFill>
              </a:rPr>
              <a:t>     </a:t>
            </a:r>
            <a:r>
              <a:rPr kumimoji="1" lang="zh-CN" altLang="en-US" sz="2400">
                <a:solidFill>
                  <a:srgbClr val="FF3300"/>
                </a:solidFill>
              </a:rPr>
              <a:t> </a:t>
            </a:r>
            <a:r>
              <a:rPr kumimoji="1" lang="zh-CN" altLang="en-US" sz="2400">
                <a:solidFill>
                  <a:srgbClr val="FF3300"/>
                </a:solidFill>
                <a:latin typeface="Courier New" panose="02070309020205020404" pitchFamily="49" charset="0"/>
              </a:rPr>
              <a:t>*</a:t>
            </a:r>
            <a:r>
              <a:rPr kumimoji="1" lang="zh-CN" altLang="en-US" sz="2400">
                <a:solidFill>
                  <a:srgbClr val="0033CC"/>
                </a:solidFill>
              </a:rPr>
              <a:t>：</a:t>
            </a:r>
            <a:r>
              <a:rPr kumimoji="1" lang="zh-CN" altLang="en-US" sz="2400"/>
              <a:t>取内容运算符。取</a:t>
            </a:r>
            <a:r>
              <a:rPr kumimoji="1" lang="zh-CN" altLang="en-US" sz="2400">
                <a:solidFill>
                  <a:srgbClr val="0000FF"/>
                </a:solidFill>
              </a:rPr>
              <a:t>指针变量所指向变量的内容</a:t>
            </a:r>
            <a:endParaRPr kumimoji="1" lang="zh-CN" altLang="en-US" sz="2400"/>
          </a:p>
          <a:p>
            <a:r>
              <a:rPr kumimoji="1" lang="en-US" altLang="zh-CN"/>
              <a:t>2</a:t>
            </a:r>
            <a:r>
              <a:rPr kumimoji="1" lang="zh-CN" altLang="en-US"/>
              <a:t>、说明</a:t>
            </a:r>
          </a:p>
          <a:p>
            <a:r>
              <a:rPr kumimoji="1" lang="zh-CN" altLang="en-US"/>
              <a:t>    </a:t>
            </a:r>
            <a:r>
              <a:rPr kumimoji="1" lang="en-US" altLang="zh-CN" sz="2400">
                <a:solidFill>
                  <a:srgbClr val="FF0000"/>
                </a:solidFill>
              </a:rPr>
              <a:t>&amp;</a:t>
            </a:r>
            <a:r>
              <a:rPr kumimoji="1" lang="zh-CN" altLang="en-US" sz="2400">
                <a:solidFill>
                  <a:srgbClr val="0000FF"/>
                </a:solidFill>
              </a:rPr>
              <a:t>：</a:t>
            </a:r>
            <a:r>
              <a:rPr kumimoji="1" lang="zh-CN" altLang="en-US" sz="2400"/>
              <a:t>既可作用于一般变量，也可作用于指针变量</a:t>
            </a:r>
          </a:p>
          <a:p>
            <a:r>
              <a:rPr kumimoji="1" lang="zh-CN" altLang="en-US" sz="2400"/>
              <a:t>    </a:t>
            </a:r>
            <a:r>
              <a:rPr kumimoji="1" lang="zh-CN" altLang="en-US" sz="240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kumimoji="1" lang="zh-CN" altLang="en-US" sz="2400">
                <a:solidFill>
                  <a:srgbClr val="FF0000"/>
                </a:solidFill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</a:rPr>
              <a:t>：</a:t>
            </a:r>
            <a:r>
              <a:rPr kumimoji="1" lang="zh-CN" altLang="en-US" sz="2400"/>
              <a:t>应用场合</a:t>
            </a:r>
          </a:p>
          <a:p>
            <a:r>
              <a:rPr kumimoji="1" lang="zh-CN" altLang="en-US" sz="2400"/>
              <a:t>		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）作为指针修饰符，用于定义指针变量 </a:t>
            </a:r>
            <a:r>
              <a:rPr kumimoji="1" lang="en-US" altLang="zh-CN" sz="2400">
                <a:solidFill>
                  <a:srgbClr val="0000FF"/>
                </a:solidFill>
              </a:rPr>
              <a:t>int *p;</a:t>
            </a:r>
          </a:p>
          <a:p>
            <a:r>
              <a:rPr kumimoji="1" lang="en-US" altLang="zh-CN" sz="2400"/>
              <a:t>		2</a:t>
            </a:r>
            <a:r>
              <a:rPr kumimoji="1" lang="zh-CN" altLang="en-US" sz="2400"/>
              <a:t>）作为取内容运算符，作用于指针变量 </a:t>
            </a:r>
            <a:r>
              <a:rPr kumimoji="1" lang="en-US" altLang="zh-CN" sz="2400">
                <a:solidFill>
                  <a:srgbClr val="0000FF"/>
                </a:solidFill>
              </a:rPr>
              <a:t>b=*p </a:t>
            </a:r>
            <a:r>
              <a:rPr kumimoji="1"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zh-CN" sz="2400">
                <a:solidFill>
                  <a:srgbClr val="0000FF"/>
                </a:solidFill>
              </a:rPr>
              <a:t> a</a:t>
            </a:r>
          </a:p>
          <a:p>
            <a:r>
              <a:rPr kumimoji="1" lang="en-US" altLang="zh-CN" sz="2400"/>
              <a:t>		3</a:t>
            </a:r>
            <a:r>
              <a:rPr kumimoji="1" lang="zh-CN" altLang="en-US" sz="2400"/>
              <a:t>）作为乘法运算符，用于两个数相乘 </a:t>
            </a:r>
            <a:r>
              <a:rPr kumimoji="1" lang="en-US" altLang="zh-CN" sz="2400">
                <a:solidFill>
                  <a:srgbClr val="0000FF"/>
                </a:solidFill>
              </a:rPr>
              <a:t>5*8</a:t>
            </a:r>
          </a:p>
          <a:p>
            <a:endParaRPr kumimoji="1"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allAtOnce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900113" y="1268413"/>
            <a:ext cx="7559675" cy="4391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333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#include &lt;stdio.h&gt;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int main()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{ 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   int a,b, *p_1</a:t>
            </a:r>
            <a:r>
              <a:rPr kumimoji="1" lang="en-US" altLang="zh-CN" b="1">
                <a:solidFill>
                  <a:schemeClr val="tx1"/>
                </a:solidFill>
              </a:rPr>
              <a:t> </a:t>
            </a:r>
            <a:r>
              <a:rPr kumimoji="1" lang="en-US" altLang="zh-CN" b="1">
                <a:solidFill>
                  <a:srgbClr val="FF3300"/>
                </a:solidFill>
              </a:rPr>
              <a:t>=&amp;a</a:t>
            </a:r>
            <a:r>
              <a:rPr kumimoji="1" lang="en-US" altLang="zh-CN" b="1"/>
              <a:t>, *p_2</a:t>
            </a:r>
            <a:r>
              <a:rPr kumimoji="1" lang="en-US" altLang="zh-CN" b="1">
                <a:solidFill>
                  <a:schemeClr val="tx1"/>
                </a:solidFill>
              </a:rPr>
              <a:t> </a:t>
            </a:r>
            <a:r>
              <a:rPr kumimoji="1" lang="en-US" altLang="zh-CN" b="1">
                <a:solidFill>
                  <a:srgbClr val="FF3300"/>
                </a:solidFill>
              </a:rPr>
              <a:t>=&amp;b</a:t>
            </a:r>
            <a:r>
              <a:rPr kumimoji="1" lang="en-US" altLang="zh-CN" b="1"/>
              <a:t>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</a:rPr>
              <a:t>   </a:t>
            </a:r>
            <a:r>
              <a:rPr kumimoji="1" lang="en-US" altLang="zh-CN" b="1"/>
              <a:t>a=100;b=10;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   printf("%d,%d\n",a,b);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   printf("%d,%d\n",</a:t>
            </a:r>
            <a:r>
              <a:rPr kumimoji="1" lang="en-US" altLang="zh-CN" b="1">
                <a:solidFill>
                  <a:srgbClr val="FF0000"/>
                </a:solidFill>
              </a:rPr>
              <a:t>*</a:t>
            </a:r>
            <a:r>
              <a:rPr kumimoji="1" lang="en-US" altLang="zh-CN" b="1"/>
              <a:t>p_1, *p_2);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   printf("%p,%p\n",p_1, p_2);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   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/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25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25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52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344488" y="1196975"/>
            <a:ext cx="879951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zh-CN" altLang="en-US" sz="3000">
                <a:solidFill>
                  <a:srgbClr val="0033CC"/>
                </a:solidFill>
              </a:rPr>
              <a:t>若有：      </a:t>
            </a:r>
            <a:r>
              <a:rPr kumimoji="1" lang="en-US" altLang="zh-CN" sz="3000">
                <a:solidFill>
                  <a:srgbClr val="0033CC"/>
                </a:solidFill>
              </a:rPr>
              <a:t>int   a=5, *p=&amp;a;          </a:t>
            </a:r>
            <a:r>
              <a:rPr kumimoji="1" lang="zh-CN" altLang="en-US" sz="3000">
                <a:solidFill>
                  <a:srgbClr val="0033CC"/>
                </a:solidFill>
              </a:rPr>
              <a:t>则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kumimoji="1" lang="zh-CN" altLang="en-US" sz="3000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kumimoji="1" lang="zh-CN" altLang="en-US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kumimoji="1" lang="zh-CN" altLang="en-US">
              <a:solidFill>
                <a:srgbClr val="0033CC"/>
              </a:solidFill>
            </a:endParaRP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kumimoji="1" lang="zh-CN" altLang="en-US">
              <a:solidFill>
                <a:srgbClr val="0033CC"/>
              </a:solidFill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kumimoji="1" lang="en-US" altLang="zh-CN" sz="2400"/>
              <a:t>(1)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endParaRPr kumimoji="1" lang="en-US" altLang="zh-CN" sz="2400"/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kumimoji="1" lang="en-US" altLang="zh-CN" sz="2400"/>
              <a:t>(2) &amp;</a:t>
            </a:r>
            <a:r>
              <a:rPr kumimoji="1" lang="zh-CN" altLang="en-US" sz="2400"/>
              <a:t>和*两个运算符的优先级相同，按自右而左方向结合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kumimoji="1" lang="en-US" altLang="zh-CN" sz="2400"/>
              <a:t>(3) </a:t>
            </a:r>
            <a:r>
              <a:rPr lang="en-US" altLang="zh-CN" sz="2400"/>
              <a:t>&amp;</a:t>
            </a:r>
            <a:r>
              <a:rPr lang="zh-CN" altLang="en-US" sz="2400"/>
              <a:t>与*互为</a:t>
            </a:r>
            <a:r>
              <a:rPr lang="zh-CN" altLang="en-US" sz="2400">
                <a:solidFill>
                  <a:srgbClr val="0000FF"/>
                </a:solidFill>
              </a:rPr>
              <a:t>逆运算</a:t>
            </a:r>
            <a:r>
              <a:rPr kumimoji="1" lang="zh-CN" altLang="en-US" sz="2400"/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kumimoji="1" lang="en-US" altLang="zh-CN" sz="2400"/>
              <a:t>(4) (*p)++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kumimoji="1" lang="en-US" altLang="zh-CN" sz="2400"/>
              <a:t>    </a:t>
            </a:r>
            <a:r>
              <a:rPr kumimoji="1" lang="zh-CN" altLang="en-US" sz="2400"/>
              <a:t>相当于</a:t>
            </a:r>
            <a:r>
              <a:rPr kumimoji="1" lang="en-US" altLang="zh-CN" sz="2400"/>
              <a:t>a++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2051050" y="1700213"/>
            <a:ext cx="3124200" cy="1077912"/>
            <a:chOff x="1440" y="2544"/>
            <a:chExt cx="1968" cy="679"/>
          </a:xfrm>
        </p:grpSpPr>
        <p:sp>
          <p:nvSpPr>
            <p:cNvPr id="16404" name="Text Box 5"/>
            <p:cNvSpPr txBox="1">
              <a:spLocks noChangeArrowheads="1"/>
            </p:cNvSpPr>
            <p:nvPr/>
          </p:nvSpPr>
          <p:spPr bwMode="auto">
            <a:xfrm>
              <a:off x="1440" y="2888"/>
              <a:ext cx="672" cy="335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rgbClr val="FF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</a:rPr>
                <a:t>不定</a:t>
              </a:r>
            </a:p>
          </p:txBody>
        </p:sp>
        <p:sp>
          <p:nvSpPr>
            <p:cNvPr id="16405" name="Text Box 6"/>
            <p:cNvSpPr txBox="1">
              <a:spLocks noChangeArrowheads="1"/>
            </p:cNvSpPr>
            <p:nvPr/>
          </p:nvSpPr>
          <p:spPr bwMode="auto">
            <a:xfrm>
              <a:off x="1632" y="2544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/>
                <a:t>p</a:t>
              </a:r>
            </a:p>
          </p:txBody>
        </p:sp>
        <p:sp>
          <p:nvSpPr>
            <p:cNvPr id="16406" name="Text Box 7"/>
            <p:cNvSpPr txBox="1">
              <a:spLocks noChangeArrowheads="1"/>
            </p:cNvSpPr>
            <p:nvPr/>
          </p:nvSpPr>
          <p:spPr bwMode="auto">
            <a:xfrm>
              <a:off x="2984" y="2544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/>
                <a:t>a</a:t>
              </a:r>
            </a:p>
          </p:txBody>
        </p:sp>
        <p:sp>
          <p:nvSpPr>
            <p:cNvPr id="16407" name="Text Box 8"/>
            <p:cNvSpPr txBox="1">
              <a:spLocks noChangeArrowheads="1"/>
            </p:cNvSpPr>
            <p:nvPr/>
          </p:nvSpPr>
          <p:spPr bwMode="auto">
            <a:xfrm>
              <a:off x="2736" y="2888"/>
              <a:ext cx="672" cy="335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rgbClr val="FF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</a:rPr>
                <a:t>不定</a:t>
              </a:r>
            </a:p>
          </p:txBody>
        </p:sp>
        <p:sp>
          <p:nvSpPr>
            <p:cNvPr id="16408" name="Line 9"/>
            <p:cNvSpPr>
              <a:spLocks noChangeShapeType="1"/>
            </p:cNvSpPr>
            <p:nvPr/>
          </p:nvSpPr>
          <p:spPr bwMode="auto">
            <a:xfrm>
              <a:off x="2112" y="3079"/>
              <a:ext cx="616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9" name="Text Box 10"/>
            <p:cNvSpPr txBox="1">
              <a:spLocks noChangeArrowheads="1"/>
            </p:cNvSpPr>
            <p:nvPr/>
          </p:nvSpPr>
          <p:spPr bwMode="auto">
            <a:xfrm>
              <a:off x="2736" y="2888"/>
              <a:ext cx="672" cy="335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rgbClr val="FF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410" name="Text Box 11"/>
            <p:cNvSpPr txBox="1">
              <a:spLocks noChangeArrowheads="1"/>
            </p:cNvSpPr>
            <p:nvPr/>
          </p:nvSpPr>
          <p:spPr bwMode="auto">
            <a:xfrm>
              <a:off x="1440" y="2888"/>
              <a:ext cx="672" cy="335"/>
            </a:xfrm>
            <a:prstGeom prst="rect">
              <a:avLst/>
            </a:prstGeom>
            <a:solidFill>
              <a:srgbClr val="33CCCC"/>
            </a:solidFill>
            <a:ln w="12700">
              <a:solidFill>
                <a:srgbClr val="FF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chemeClr val="tx1"/>
                  </a:solidFill>
                </a:rPr>
                <a:t>&amp;a</a:t>
              </a:r>
            </a:p>
          </p:txBody>
        </p:sp>
      </p:grpSp>
      <p:grpSp>
        <p:nvGrpSpPr>
          <p:cNvPr id="353292" name="Group 12"/>
          <p:cNvGrpSpPr>
            <a:grpSpLocks/>
          </p:cNvGrpSpPr>
          <p:nvPr/>
        </p:nvGrpSpPr>
        <p:grpSpPr bwMode="auto">
          <a:xfrm>
            <a:off x="827088" y="2924175"/>
            <a:ext cx="2876550" cy="1392238"/>
            <a:chOff x="3290" y="1529"/>
            <a:chExt cx="1812" cy="1157"/>
          </a:xfrm>
        </p:grpSpPr>
        <p:sp>
          <p:nvSpPr>
            <p:cNvPr id="16394" name="Text Box 13"/>
            <p:cNvSpPr txBox="1">
              <a:spLocks noChangeArrowheads="1"/>
            </p:cNvSpPr>
            <p:nvPr/>
          </p:nvSpPr>
          <p:spPr bwMode="auto">
            <a:xfrm>
              <a:off x="3434" y="1529"/>
              <a:ext cx="241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  <a:endParaRPr kumimoji="1" lang="en-US" altLang="zh-CN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6395" name="Group 14"/>
            <p:cNvGrpSpPr>
              <a:grpSpLocks/>
            </p:cNvGrpSpPr>
            <p:nvPr/>
          </p:nvGrpSpPr>
          <p:grpSpPr bwMode="auto">
            <a:xfrm>
              <a:off x="3290" y="1529"/>
              <a:ext cx="1812" cy="1157"/>
              <a:chOff x="3290" y="1565"/>
              <a:chExt cx="1812" cy="1157"/>
            </a:xfrm>
          </p:grpSpPr>
          <p:sp>
            <p:nvSpPr>
              <p:cNvPr id="16396" name="Text Box 15"/>
              <p:cNvSpPr txBox="1">
                <a:spLocks noChangeArrowheads="1"/>
              </p:cNvSpPr>
              <p:nvPr/>
            </p:nvSpPr>
            <p:spPr bwMode="auto">
              <a:xfrm>
                <a:off x="4556" y="1565"/>
                <a:ext cx="340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>
                    <a:latin typeface="Arial" panose="020B0604020202020204" pitchFamily="34" charset="0"/>
                    <a:ea typeface="黑体" panose="02010609060101010101" pitchFamily="49" charset="-122"/>
                  </a:rPr>
                  <a:t>*</a:t>
                </a:r>
                <a:r>
                  <a:rPr kumimoji="1"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p</a:t>
                </a:r>
                <a:endParaRPr kumimoji="1" lang="en-US" altLang="zh-CN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397" name="Text Box 16"/>
              <p:cNvSpPr txBox="1">
                <a:spLocks noChangeArrowheads="1"/>
              </p:cNvSpPr>
              <p:nvPr/>
            </p:nvSpPr>
            <p:spPr bwMode="auto">
              <a:xfrm>
                <a:off x="3336" y="1916"/>
                <a:ext cx="403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&amp;a</a:t>
                </a:r>
                <a:endParaRPr kumimoji="1" lang="en-US" altLang="zh-CN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398" name="Text Box 17"/>
              <p:cNvSpPr txBox="1">
                <a:spLocks noChangeArrowheads="1"/>
              </p:cNvSpPr>
              <p:nvPr/>
            </p:nvSpPr>
            <p:spPr bwMode="auto">
              <a:xfrm>
                <a:off x="4641" y="1907"/>
                <a:ext cx="253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p</a:t>
                </a:r>
                <a:endParaRPr kumimoji="1" lang="en-US" altLang="zh-CN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399" name="Text Box 18"/>
              <p:cNvSpPr txBox="1">
                <a:spLocks noChangeArrowheads="1"/>
              </p:cNvSpPr>
              <p:nvPr/>
            </p:nvSpPr>
            <p:spPr bwMode="auto">
              <a:xfrm>
                <a:off x="3290" y="2291"/>
                <a:ext cx="497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a=3</a:t>
                </a:r>
                <a:endParaRPr kumimoji="1" lang="en-US" altLang="zh-CN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00" name="Text Box 19"/>
              <p:cNvSpPr txBox="1">
                <a:spLocks noChangeArrowheads="1"/>
              </p:cNvSpPr>
              <p:nvPr/>
            </p:nvSpPr>
            <p:spPr bwMode="auto">
              <a:xfrm>
                <a:off x="4506" y="2282"/>
                <a:ext cx="596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>
                    <a:latin typeface="Arial" panose="020B0604020202020204" pitchFamily="34" charset="0"/>
                    <a:ea typeface="黑体" panose="02010609060101010101" pitchFamily="49" charset="-122"/>
                  </a:rPr>
                  <a:t>*</a:t>
                </a:r>
                <a:r>
                  <a:rPr kumimoji="1"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p=3</a:t>
                </a:r>
                <a:endParaRPr kumimoji="1" lang="en-US" altLang="zh-CN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401" name="AutoShape 20"/>
              <p:cNvSpPr>
                <a:spLocks noChangeArrowheads="1"/>
              </p:cNvSpPr>
              <p:nvPr/>
            </p:nvSpPr>
            <p:spPr bwMode="auto">
              <a:xfrm>
                <a:off x="3851" y="1706"/>
                <a:ext cx="515" cy="192"/>
              </a:xfrm>
              <a:prstGeom prst="leftRightArrow">
                <a:avLst>
                  <a:gd name="adj1" fmla="val 50000"/>
                  <a:gd name="adj2" fmla="val 53646"/>
                </a:avLst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02" name="AutoShape 21"/>
              <p:cNvSpPr>
                <a:spLocks noChangeArrowheads="1"/>
              </p:cNvSpPr>
              <p:nvPr/>
            </p:nvSpPr>
            <p:spPr bwMode="auto">
              <a:xfrm>
                <a:off x="3879" y="2049"/>
                <a:ext cx="515" cy="192"/>
              </a:xfrm>
              <a:prstGeom prst="leftRightArrow">
                <a:avLst>
                  <a:gd name="adj1" fmla="val 50000"/>
                  <a:gd name="adj2" fmla="val 53646"/>
                </a:avLst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03" name="AutoShape 22"/>
              <p:cNvSpPr>
                <a:spLocks noChangeArrowheads="1"/>
              </p:cNvSpPr>
              <p:nvPr/>
            </p:nvSpPr>
            <p:spPr bwMode="auto">
              <a:xfrm>
                <a:off x="3889" y="2401"/>
                <a:ext cx="515" cy="192"/>
              </a:xfrm>
              <a:prstGeom prst="leftRightArrow">
                <a:avLst>
                  <a:gd name="adj1" fmla="val 50000"/>
                  <a:gd name="adj2" fmla="val 53646"/>
                </a:avLst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3303" name="Group 23"/>
          <p:cNvGrpSpPr>
            <a:grpSpLocks/>
          </p:cNvGrpSpPr>
          <p:nvPr/>
        </p:nvGrpSpPr>
        <p:grpSpPr bwMode="auto">
          <a:xfrm>
            <a:off x="3563938" y="5013325"/>
            <a:ext cx="2346325" cy="1104900"/>
            <a:chOff x="1189" y="3046"/>
            <a:chExt cx="1478" cy="696"/>
          </a:xfrm>
        </p:grpSpPr>
        <p:sp>
          <p:nvSpPr>
            <p:cNvPr id="16391" name="Rectangle 24" descr="羊皮纸"/>
            <p:cNvSpPr>
              <a:spLocks noChangeArrowheads="1"/>
            </p:cNvSpPr>
            <p:nvPr/>
          </p:nvSpPr>
          <p:spPr bwMode="auto">
            <a:xfrm>
              <a:off x="1189" y="3046"/>
              <a:ext cx="1478" cy="6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3200">
                  <a:solidFill>
                    <a:srgbClr val="0000FF"/>
                  </a:solidFill>
                  <a:latin typeface="Arial" panose="020B0604020202020204" pitchFamily="34" charset="0"/>
                </a:rPr>
                <a:t>&amp;(*p)        p</a:t>
              </a:r>
              <a:endPara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3200">
                  <a:solidFill>
                    <a:srgbClr val="0000FF"/>
                  </a:solidFill>
                  <a:latin typeface="Arial" panose="020B0604020202020204" pitchFamily="34" charset="0"/>
                </a:rPr>
                <a:t>*(&amp;a)        a</a:t>
              </a:r>
              <a:endPara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2" name="Line 25"/>
            <p:cNvSpPr>
              <a:spLocks noChangeShapeType="1"/>
            </p:cNvSpPr>
            <p:nvPr/>
          </p:nvSpPr>
          <p:spPr bwMode="auto">
            <a:xfrm>
              <a:off x="1908" y="3285"/>
              <a:ext cx="423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3" name="Line 26"/>
            <p:cNvSpPr>
              <a:spLocks noChangeShapeType="1"/>
            </p:cNvSpPr>
            <p:nvPr/>
          </p:nvSpPr>
          <p:spPr bwMode="auto">
            <a:xfrm>
              <a:off x="1909" y="3574"/>
              <a:ext cx="423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3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344488" y="1196975"/>
            <a:ext cx="879951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kumimoji="1" lang="en-US" altLang="zh-CN" sz="3000">
                <a:solidFill>
                  <a:srgbClr val="0033CC"/>
                </a:solidFill>
              </a:rPr>
              <a:t>3</a:t>
            </a:r>
            <a:r>
              <a:rPr kumimoji="1" lang="zh-CN" altLang="en-US" sz="3000">
                <a:solidFill>
                  <a:srgbClr val="0033CC"/>
                </a:solidFill>
              </a:rPr>
              <a:t>、指针变量可以进行的操作</a:t>
            </a:r>
          </a:p>
          <a:p>
            <a:pPr>
              <a:spcBef>
                <a:spcPct val="10000"/>
              </a:spcBef>
            </a:pPr>
            <a:r>
              <a:rPr kumimoji="1" lang="zh-CN" altLang="en-US" sz="2400">
                <a:solidFill>
                  <a:srgbClr val="0033CC"/>
                </a:solidFill>
              </a:rPr>
              <a:t>（</a:t>
            </a:r>
            <a:r>
              <a:rPr kumimoji="1" lang="en-US" altLang="zh-CN" sz="2400">
                <a:solidFill>
                  <a:srgbClr val="0033CC"/>
                </a:solidFill>
              </a:rPr>
              <a:t>1</a:t>
            </a:r>
            <a:r>
              <a:rPr kumimoji="1" lang="zh-CN" altLang="en-US" sz="2400">
                <a:solidFill>
                  <a:srgbClr val="0033CC"/>
                </a:solidFill>
              </a:rPr>
              <a:t>）赋值：</a:t>
            </a:r>
            <a:r>
              <a:rPr kumimoji="1" lang="en-US" altLang="zh-CN" sz="2400"/>
              <a:t>int  a,*p1=&amp;a;       scanf(“%d”,p1);</a:t>
            </a:r>
          </a:p>
          <a:p>
            <a:pPr>
              <a:spcBef>
                <a:spcPct val="10000"/>
              </a:spcBef>
            </a:pPr>
            <a:r>
              <a:rPr kumimoji="1" lang="zh-CN" altLang="en-US" sz="2400">
                <a:solidFill>
                  <a:srgbClr val="0033CC"/>
                </a:solidFill>
              </a:rPr>
              <a:t>（</a:t>
            </a:r>
            <a:r>
              <a:rPr kumimoji="1" lang="en-US" altLang="zh-CN" sz="2400">
                <a:solidFill>
                  <a:srgbClr val="0033CC"/>
                </a:solidFill>
              </a:rPr>
              <a:t>2</a:t>
            </a:r>
            <a:r>
              <a:rPr kumimoji="1" lang="zh-CN" altLang="en-US" sz="2400">
                <a:solidFill>
                  <a:srgbClr val="0033CC"/>
                </a:solidFill>
              </a:rPr>
              <a:t>）输出：</a:t>
            </a:r>
            <a:r>
              <a:rPr kumimoji="1" lang="en-US" altLang="zh-CN" sz="2400"/>
              <a:t>printf(“%x”,p1);</a:t>
            </a:r>
          </a:p>
          <a:p>
            <a:pPr>
              <a:spcBef>
                <a:spcPct val="10000"/>
              </a:spcBef>
            </a:pPr>
            <a:r>
              <a:rPr kumimoji="1" lang="zh-CN" altLang="en-US" sz="2400">
                <a:solidFill>
                  <a:srgbClr val="0033CC"/>
                </a:solidFill>
              </a:rPr>
              <a:t>（</a:t>
            </a:r>
            <a:r>
              <a:rPr kumimoji="1" lang="en-US" altLang="zh-CN" sz="2400">
                <a:solidFill>
                  <a:srgbClr val="0033CC"/>
                </a:solidFill>
              </a:rPr>
              <a:t>3</a:t>
            </a:r>
            <a:r>
              <a:rPr kumimoji="1" lang="zh-CN" altLang="en-US" sz="2400">
                <a:solidFill>
                  <a:srgbClr val="0033CC"/>
                </a:solidFill>
              </a:rPr>
              <a:t>）增减：</a:t>
            </a:r>
            <a:r>
              <a:rPr kumimoji="1" lang="en-US" altLang="zh-CN" sz="2400"/>
              <a:t>p1++;  p2--;  p1+=4;</a:t>
            </a:r>
            <a:r>
              <a:rPr kumimoji="1" lang="en-US" altLang="zh-CN" sz="2400">
                <a:solidFill>
                  <a:srgbClr val="0033CC"/>
                </a:solidFill>
              </a:rPr>
              <a:t> </a:t>
            </a:r>
            <a:endParaRPr kumimoji="1" lang="en-US" altLang="zh-CN" sz="2400">
              <a:solidFill>
                <a:srgbClr val="FF3300"/>
              </a:solidFill>
            </a:endParaRPr>
          </a:p>
          <a:p>
            <a:pPr>
              <a:spcBef>
                <a:spcPct val="10000"/>
              </a:spcBef>
            </a:pPr>
            <a:r>
              <a:rPr kumimoji="1" lang="zh-CN" altLang="en-US" sz="2400">
                <a:solidFill>
                  <a:srgbClr val="0033CC"/>
                </a:solidFill>
              </a:rPr>
              <a:t>（</a:t>
            </a:r>
            <a:r>
              <a:rPr kumimoji="1" lang="en-US" altLang="zh-CN" sz="2400">
                <a:solidFill>
                  <a:srgbClr val="0033CC"/>
                </a:solidFill>
              </a:rPr>
              <a:t>4</a:t>
            </a:r>
            <a:r>
              <a:rPr kumimoji="1" lang="zh-CN" altLang="en-US" sz="2400">
                <a:solidFill>
                  <a:srgbClr val="0033CC"/>
                </a:solidFill>
              </a:rPr>
              <a:t>）取内容：</a:t>
            </a:r>
            <a:r>
              <a:rPr kumimoji="1" lang="zh-CN" altLang="en-US" sz="2400"/>
              <a:t>*</a:t>
            </a:r>
            <a:r>
              <a:rPr kumimoji="1" lang="en-US" altLang="zh-CN" sz="2400"/>
              <a:t>p1=5; </a:t>
            </a:r>
            <a:r>
              <a:rPr kumimoji="1" lang="en-US" altLang="zh-CN" sz="240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zh-CN" sz="2400">
                <a:sym typeface="Wingdings" panose="05000000000000000000" pitchFamily="2" charset="2"/>
              </a:rPr>
              <a:t> a=5;    printf(“%d”,*p1);</a:t>
            </a:r>
            <a:endParaRPr kumimoji="1" lang="en-US" altLang="zh-CN" sz="2400"/>
          </a:p>
          <a:p>
            <a:pPr>
              <a:spcBef>
                <a:spcPct val="10000"/>
              </a:spcBef>
            </a:pPr>
            <a:r>
              <a:rPr kumimoji="1" lang="zh-CN" altLang="en-US" sz="2400">
                <a:solidFill>
                  <a:srgbClr val="0033CC"/>
                </a:solidFill>
              </a:rPr>
              <a:t>（</a:t>
            </a:r>
            <a:r>
              <a:rPr kumimoji="1" lang="en-US" altLang="zh-CN" sz="2400">
                <a:solidFill>
                  <a:srgbClr val="0033CC"/>
                </a:solidFill>
              </a:rPr>
              <a:t>5</a:t>
            </a:r>
            <a:r>
              <a:rPr kumimoji="1" lang="zh-CN" altLang="en-US" sz="2400">
                <a:solidFill>
                  <a:srgbClr val="0033CC"/>
                </a:solidFill>
              </a:rPr>
              <a:t>）比较：</a:t>
            </a:r>
            <a:r>
              <a:rPr kumimoji="1" lang="zh-CN" altLang="en-US" sz="2400"/>
              <a:t>与指针常量</a:t>
            </a:r>
            <a:r>
              <a:rPr kumimoji="1" lang="en-US" altLang="zh-CN" sz="2400">
                <a:solidFill>
                  <a:srgbClr val="FF0000"/>
                </a:solidFill>
              </a:rPr>
              <a:t>NULL</a:t>
            </a:r>
            <a:r>
              <a:rPr kumimoji="1" lang="zh-CN" altLang="en-US" sz="2400"/>
              <a:t>进行比较，两指针变量值的大小比较无意义。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2555875" y="4149725"/>
            <a:ext cx="4176713" cy="1955800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例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int   *p;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   ......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while(</a:t>
            </a:r>
            <a:r>
              <a:rPr kumimoji="1"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p!=NULL</a:t>
            </a: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kumimoji="1" lang="en-US" altLang="zh-CN" sz="24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{    ...…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468313" y="1341438"/>
            <a:ext cx="82804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kumimoji="1" lang="zh-CN" altLang="en-US" sz="3000">
                <a:solidFill>
                  <a:srgbClr val="0033CC"/>
                </a:solidFill>
              </a:rPr>
              <a:t>关于指针的增减运算，比如</a:t>
            </a:r>
            <a:r>
              <a:rPr kumimoji="1" lang="zh-CN" altLang="en-US">
                <a:solidFill>
                  <a:srgbClr val="FF33CC"/>
                </a:solidFill>
              </a:rPr>
              <a:t>假设</a:t>
            </a:r>
            <a:r>
              <a:rPr kumimoji="1" lang="en-US" altLang="zh-CN">
                <a:solidFill>
                  <a:srgbClr val="FF33CC"/>
                </a:solidFill>
              </a:rPr>
              <a:t>&amp;a1=0x12ffcc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468313" y="2349500"/>
            <a:ext cx="3527425" cy="42481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#include &lt;stdio.h&gt;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int main( )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</a:t>
            </a:r>
            <a:r>
              <a:rPr kumimoji="1" lang="pt-BR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int  a1=3;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pt-BR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   int  *p1;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pt-BR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   p1=&amp;a1;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pt-BR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   printf("%x\n",p1);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pt-BR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   p1++;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pt-BR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   printf("%x\n",p1);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pt-BR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   return 0</a:t>
            </a:r>
            <a:r>
              <a:rPr kumimoji="1" lang="zh-CN" altLang="pt-BR" sz="2400" b="1">
                <a:solidFill>
                  <a:srgbClr val="333333"/>
                </a:solidFill>
                <a:latin typeface="Arial" panose="020B0604020202020204" pitchFamily="34" charset="0"/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355333" name="Group 5"/>
          <p:cNvGrpSpPr>
            <a:grpSpLocks/>
          </p:cNvGrpSpPr>
          <p:nvPr/>
        </p:nvGrpSpPr>
        <p:grpSpPr bwMode="auto">
          <a:xfrm>
            <a:off x="4211638" y="1989138"/>
            <a:ext cx="4681537" cy="4135437"/>
            <a:chOff x="2653" y="1207"/>
            <a:chExt cx="2949" cy="2605"/>
          </a:xfrm>
        </p:grpSpPr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2653" y="2731"/>
              <a:ext cx="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rgbClr val="333333"/>
                  </a:solidFill>
                </a:rPr>
                <a:t>p1++</a:t>
              </a:r>
            </a:p>
          </p:txBody>
        </p:sp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2989" y="1207"/>
              <a:ext cx="2613" cy="2605"/>
              <a:chOff x="2898" y="1207"/>
              <a:chExt cx="2613" cy="2605"/>
            </a:xfrm>
          </p:grpSpPr>
          <p:sp>
            <p:nvSpPr>
              <p:cNvPr id="18440" name="AutoShape 8"/>
              <p:cNvSpPr>
                <a:spLocks noChangeArrowheads="1"/>
              </p:cNvSpPr>
              <p:nvPr/>
            </p:nvSpPr>
            <p:spPr bwMode="auto">
              <a:xfrm>
                <a:off x="4254" y="2428"/>
                <a:ext cx="864" cy="1384"/>
              </a:xfrm>
              <a:prstGeom prst="flowChartDocumen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1" name="AutoShape 9"/>
              <p:cNvSpPr>
                <a:spLocks noChangeArrowheads="1"/>
              </p:cNvSpPr>
              <p:nvPr/>
            </p:nvSpPr>
            <p:spPr bwMode="auto">
              <a:xfrm flipH="1" flipV="1">
                <a:off x="4254" y="1207"/>
                <a:ext cx="864" cy="1357"/>
              </a:xfrm>
              <a:prstGeom prst="flowChartDocument">
                <a:avLst/>
              </a:prstGeom>
              <a:solidFill>
                <a:srgbClr val="FFFFFF"/>
              </a:solidFill>
              <a:ln w="12700">
                <a:solidFill>
                  <a:srgbClr val="333333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2" name="Line 10"/>
              <p:cNvSpPr>
                <a:spLocks noChangeShapeType="1"/>
              </p:cNvSpPr>
              <p:nvPr/>
            </p:nvSpPr>
            <p:spPr bwMode="auto">
              <a:xfrm>
                <a:off x="4254" y="1832"/>
                <a:ext cx="8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3" name="Line 11"/>
              <p:cNvSpPr>
                <a:spLocks noChangeShapeType="1"/>
              </p:cNvSpPr>
              <p:nvPr/>
            </p:nvSpPr>
            <p:spPr bwMode="auto">
              <a:xfrm>
                <a:off x="4254" y="2072"/>
                <a:ext cx="8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4254" y="2312"/>
                <a:ext cx="8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5" name="Line 13"/>
              <p:cNvSpPr>
                <a:spLocks noChangeShapeType="1"/>
              </p:cNvSpPr>
              <p:nvPr/>
            </p:nvSpPr>
            <p:spPr bwMode="auto">
              <a:xfrm>
                <a:off x="4254" y="2792"/>
                <a:ext cx="8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6" name="Line 14"/>
              <p:cNvSpPr>
                <a:spLocks noChangeShapeType="1"/>
              </p:cNvSpPr>
              <p:nvPr/>
            </p:nvSpPr>
            <p:spPr bwMode="auto">
              <a:xfrm>
                <a:off x="4254" y="3032"/>
                <a:ext cx="864" cy="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7" name="Line 15"/>
              <p:cNvSpPr>
                <a:spLocks noChangeShapeType="1"/>
              </p:cNvSpPr>
              <p:nvPr/>
            </p:nvSpPr>
            <p:spPr bwMode="auto">
              <a:xfrm>
                <a:off x="4254" y="3272"/>
                <a:ext cx="8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8" name="AutoShape 16"/>
              <p:cNvSpPr>
                <a:spLocks/>
              </p:cNvSpPr>
              <p:nvPr/>
            </p:nvSpPr>
            <p:spPr bwMode="auto">
              <a:xfrm>
                <a:off x="5131" y="1800"/>
                <a:ext cx="90" cy="995"/>
              </a:xfrm>
              <a:prstGeom prst="rightBrace">
                <a:avLst>
                  <a:gd name="adj1" fmla="val 98067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49" name="Rectangle 17"/>
              <p:cNvSpPr>
                <a:spLocks noChangeArrowheads="1"/>
              </p:cNvSpPr>
              <p:nvPr/>
            </p:nvSpPr>
            <p:spPr bwMode="auto">
              <a:xfrm>
                <a:off x="5266" y="2077"/>
                <a:ext cx="245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0000CC"/>
                    </a:solidFill>
                  </a:rPr>
                  <a:t>a1</a:t>
                </a:r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4234" y="1817"/>
                <a:ext cx="892" cy="986"/>
              </a:xfrm>
              <a:prstGeom prst="rect">
                <a:avLst/>
              </a:prstGeom>
              <a:noFill/>
              <a:ln w="12700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333333"/>
                    </a:solidFill>
                  </a:rPr>
                  <a:t>00000011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333333"/>
                    </a:solidFill>
                  </a:rPr>
                  <a:t>00000000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333333"/>
                    </a:solidFill>
                  </a:rPr>
                  <a:t>00000000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333333"/>
                    </a:solidFill>
                  </a:rPr>
                  <a:t>00000000</a:t>
                </a:r>
              </a:p>
            </p:txBody>
          </p:sp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3652" y="1832"/>
                <a:ext cx="57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CC"/>
                    </a:solidFill>
                  </a:rPr>
                  <a:t>12ffcc</a:t>
                </a:r>
              </a:p>
            </p:txBody>
          </p:sp>
          <p:sp>
            <p:nvSpPr>
              <p:cNvPr id="18452" name="Text Box 20"/>
              <p:cNvSpPr txBox="1">
                <a:spLocks noChangeArrowheads="1"/>
              </p:cNvSpPr>
              <p:nvPr/>
            </p:nvSpPr>
            <p:spPr bwMode="auto">
              <a:xfrm>
                <a:off x="3652" y="2082"/>
                <a:ext cx="57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CC"/>
                    </a:solidFill>
                  </a:rPr>
                  <a:t>12ffcd</a:t>
                </a:r>
              </a:p>
            </p:txBody>
          </p:sp>
          <p:sp>
            <p:nvSpPr>
              <p:cNvPr id="18453" name="Text Box 21"/>
              <p:cNvSpPr txBox="1">
                <a:spLocks noChangeArrowheads="1"/>
              </p:cNvSpPr>
              <p:nvPr/>
            </p:nvSpPr>
            <p:spPr bwMode="auto">
              <a:xfrm>
                <a:off x="3652" y="2312"/>
                <a:ext cx="57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CC"/>
                    </a:solidFill>
                  </a:rPr>
                  <a:t>12ffce</a:t>
                </a:r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3652" y="2552"/>
                <a:ext cx="57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CC"/>
                    </a:solidFill>
                  </a:rPr>
                  <a:t>12ffcf</a:t>
                </a:r>
              </a:p>
            </p:txBody>
          </p:sp>
          <p:sp>
            <p:nvSpPr>
              <p:cNvPr id="18455" name="Text Box 23"/>
              <p:cNvSpPr txBox="1">
                <a:spLocks noChangeArrowheads="1"/>
              </p:cNvSpPr>
              <p:nvPr/>
            </p:nvSpPr>
            <p:spPr bwMode="auto">
              <a:xfrm>
                <a:off x="2898" y="1800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333333"/>
                    </a:solidFill>
                  </a:rPr>
                  <a:t>p1</a:t>
                </a:r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3168" y="1976"/>
                <a:ext cx="363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>
                <a:off x="3214" y="2893"/>
                <a:ext cx="363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3646" y="2792"/>
                <a:ext cx="57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CC"/>
                    </a:solidFill>
                  </a:rPr>
                  <a:t>12ffd0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53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53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383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五、变量的存取方式：</a:t>
            </a:r>
            <a:r>
              <a:rPr kumimoji="1"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56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13788" cy="3089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95300" indent="-495300"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直接访问：</a:t>
            </a:r>
            <a:r>
              <a:rPr kumimoji="1" lang="zh-CN" altLang="en-US" smtClean="0">
                <a:ea typeface="楷体_GB2312" pitchFamily="49" charset="-122"/>
              </a:rPr>
              <a:t>通过变量本身对变量进行存取的方式。</a:t>
            </a:r>
          </a:p>
          <a:p>
            <a:pPr marL="495300" indent="-495300"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间接访问：</a:t>
            </a:r>
            <a:r>
              <a:rPr kumimoji="1" lang="zh-CN" altLang="en-US" smtClean="0">
                <a:ea typeface="楷体_GB2312" pitchFamily="49" charset="-122"/>
              </a:rPr>
              <a:t>通过指针变量实现对变量的访问方式。</a:t>
            </a:r>
          </a:p>
          <a:p>
            <a:pPr marL="952500" lvl="1" indent="-49530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zh-CN" altLang="en-US" smtClean="0">
                <a:ea typeface="楷体_GB2312" pitchFamily="49" charset="-122"/>
              </a:rPr>
              <a:t>间接访问的过程是：</a:t>
            </a:r>
            <a:br>
              <a:rPr kumimoji="1" lang="zh-CN" altLang="en-US" smtClean="0">
                <a:ea typeface="楷体_GB2312" pitchFamily="49" charset="-122"/>
              </a:rPr>
            </a:br>
            <a:r>
              <a:rPr kumimoji="1" lang="zh-CN" altLang="en-US" smtClean="0">
                <a:ea typeface="楷体_GB2312" pitchFamily="49" charset="-122"/>
              </a:rPr>
              <a:t>由指针变量得到变量的地址，根据该地址找到变量的存储区，再对该存储区的内容进行存取，从而实现了对变量的间接访问</a:t>
            </a:r>
          </a:p>
        </p:txBody>
      </p:sp>
      <p:sp>
        <p:nvSpPr>
          <p:cNvPr id="356357" name="Text Box 5" descr="球体"/>
          <p:cNvSpPr txBox="1">
            <a:spLocks noChangeArrowheads="1"/>
          </p:cNvSpPr>
          <p:nvPr/>
        </p:nvSpPr>
        <p:spPr bwMode="auto">
          <a:xfrm>
            <a:off x="684213" y="4437063"/>
            <a:ext cx="8059737" cy="1411287"/>
          </a:xfrm>
          <a:prstGeom prst="rect">
            <a:avLst/>
          </a:prstGeom>
          <a:pattFill prst="sphere">
            <a:fgClr>
              <a:srgbClr val="DEE0F2"/>
            </a:fgClr>
            <a:bgClr>
              <a:srgbClr val="FFCDCD"/>
            </a:bgClr>
          </a:patt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09315D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a,*p=&amp;a;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09315D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a=10;            /*</a:t>
            </a:r>
            <a:r>
              <a:rPr kumimoji="1" lang="zh-CN" altLang="en-US" b="1">
                <a:solidFill>
                  <a:srgbClr val="09315D"/>
                </a:solidFill>
                <a:ea typeface="黑体" panose="02010609060101010101" pitchFamily="49" charset="-122"/>
              </a:rPr>
              <a:t>直接访问，结果</a:t>
            </a:r>
            <a:r>
              <a:rPr kumimoji="1" lang="en-US" altLang="en-US" b="1">
                <a:solidFill>
                  <a:srgbClr val="09315D"/>
                </a:solidFill>
                <a:ea typeface="黑体" panose="02010609060101010101" pitchFamily="49" charset="-122"/>
              </a:rPr>
              <a:t>a</a:t>
            </a:r>
            <a:r>
              <a:rPr kumimoji="1" lang="zh-CN" altLang="en-US" b="1">
                <a:solidFill>
                  <a:srgbClr val="09315D"/>
                </a:solidFill>
                <a:ea typeface="黑体" panose="02010609060101010101" pitchFamily="49" charset="-122"/>
              </a:rPr>
              <a:t>的值为</a:t>
            </a:r>
            <a:r>
              <a:rPr kumimoji="1" lang="en-US" altLang="zh-CN" b="1">
                <a:solidFill>
                  <a:srgbClr val="09315D"/>
                </a:solidFill>
                <a:ea typeface="黑体" panose="02010609060101010101" pitchFamily="49" charset="-122"/>
              </a:rPr>
              <a:t>10*/</a:t>
            </a:r>
            <a:endParaRPr kumimoji="1" lang="en-US" altLang="zh-CN" b="1">
              <a:solidFill>
                <a:srgbClr val="09315D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09315D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*p=*p+10;    /*</a:t>
            </a:r>
            <a:r>
              <a:rPr kumimoji="1" lang="zh-CN" altLang="en-US" b="1">
                <a:solidFill>
                  <a:srgbClr val="09315D"/>
                </a:solidFill>
                <a:ea typeface="黑体" panose="02010609060101010101" pitchFamily="49" charset="-122"/>
              </a:rPr>
              <a:t>间接访问，结果</a:t>
            </a:r>
            <a:r>
              <a:rPr kumimoji="1" lang="en-US" altLang="en-US" b="1">
                <a:solidFill>
                  <a:srgbClr val="09315D"/>
                </a:solidFill>
                <a:ea typeface="黑体" panose="02010609060101010101" pitchFamily="49" charset="-122"/>
              </a:rPr>
              <a:t>a</a:t>
            </a:r>
            <a:r>
              <a:rPr kumimoji="1" lang="zh-CN" altLang="en-US" b="1">
                <a:solidFill>
                  <a:srgbClr val="09315D"/>
                </a:solidFill>
                <a:ea typeface="黑体" panose="02010609060101010101" pitchFamily="49" charset="-122"/>
              </a:rPr>
              <a:t>的值为</a:t>
            </a:r>
            <a:r>
              <a:rPr kumimoji="1" lang="en-US" altLang="zh-CN" b="1">
                <a:solidFill>
                  <a:srgbClr val="09315D"/>
                </a:solidFill>
                <a:ea typeface="黑体" panose="02010609060101010101" pitchFamily="49" charset="-122"/>
              </a:rPr>
              <a:t>20 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635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635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7" grpId="0" build="p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892175" y="1439863"/>
            <a:ext cx="7062788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3200" b="1">
                <a:solidFill>
                  <a:srgbClr val="09315D"/>
                </a:solidFill>
                <a:latin typeface="楷体_GB2312" pitchFamily="49" charset="-122"/>
                <a:ea typeface="楷体_GB2312" pitchFamily="49" charset="-122"/>
              </a:rPr>
              <a:t>找出具有等价关系的式子。</a:t>
            </a:r>
          </a:p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09315D"/>
                </a:solidFill>
                <a:ea typeface="楷体_GB2312" pitchFamily="49" charset="-122"/>
              </a:rPr>
              <a:t>     </a:t>
            </a:r>
            <a:r>
              <a:rPr kumimoji="1" lang="en-US" altLang="zh-CN" sz="3200" b="1">
                <a:solidFill>
                  <a:srgbClr val="09315D"/>
                </a:solidFill>
                <a:ea typeface="楷体_GB2312" pitchFamily="49" charset="-122"/>
              </a:rPr>
              <a:t>int  a=5, *p=&amp;a;      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09315D"/>
                </a:solidFill>
                <a:ea typeface="楷体_GB2312" pitchFamily="49" charset="-122"/>
              </a:rPr>
              <a:t>  &amp;*p         *&amp;a            (*p)++        &amp;a 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09315D"/>
                </a:solidFill>
                <a:ea typeface="楷体_GB2312" pitchFamily="49" charset="-122"/>
              </a:rPr>
              <a:t>    a            *p++          *(p++)         a++</a:t>
            </a:r>
            <a:r>
              <a:rPr kumimoji="1" lang="en-US" altLang="zh-CN" sz="3200" b="1">
                <a:solidFill>
                  <a:schemeClr val="tx1"/>
                </a:solidFill>
                <a:ea typeface="楷体_GB2312" pitchFamily="49" charset="-122"/>
              </a:rPr>
              <a:t>   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319463" y="297180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339966"/>
                </a:solidFill>
                <a:latin typeface="宋体" panose="02010600030101010101" pitchFamily="2" charset="-122"/>
              </a:rPr>
              <a:t>△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1309688" y="3698875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339966"/>
                </a:solidFill>
                <a:latin typeface="宋体" panose="02010600030101010101" pitchFamily="2" charset="-122"/>
              </a:rPr>
              <a:t>△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387850" y="2981325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FF33CC"/>
                </a:solidFill>
                <a:latin typeface="宋体" panose="02010600030101010101" pitchFamily="2" charset="-122"/>
              </a:rPr>
              <a:t>∠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350000" y="3646488"/>
            <a:ext cx="45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FF33CC"/>
                </a:solidFill>
                <a:latin typeface="宋体" panose="02010600030101010101" pitchFamily="2" charset="-122"/>
              </a:rPr>
              <a:t>∠</a:t>
            </a:r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1250950" y="3351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>
            <a:off x="6794500" y="33385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3352800" y="365601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⊿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5546725" y="371316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utoUpdateAnimBg="0"/>
      <p:bldP spid="357380" grpId="0" build="p" autoUpdateAnimBg="0"/>
      <p:bldP spid="357381" grpId="0" build="p" autoUpdateAnimBg="0" advAuto="0"/>
      <p:bldP spid="357382" grpId="0" autoUpdateAnimBg="0"/>
      <p:bldP spid="357383" grpId="0" autoUpdateAnimBg="0"/>
      <p:bldP spid="357384" grpId="0" animBg="1"/>
      <p:bldP spid="357385" grpId="0" animBg="1"/>
      <p:bldP spid="357386" grpId="0" autoUpdateAnimBg="0"/>
      <p:bldP spid="3573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358775" y="1052513"/>
            <a:ext cx="878522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1】</a:t>
            </a:r>
            <a:r>
              <a:rPr lang="zh-CN" altLang="en-US"/>
              <a:t>使两个指针变量交换指向</a:t>
            </a: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468313" y="1484313"/>
            <a:ext cx="511175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#include &lt;stdio.h&gt;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int main( )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{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int  a1=11,a2=22;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int  *p1,*p2,*p;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p1=&amp;a1;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p2=&amp;a2;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printf(“%d,%d\n”,*p1,*p2);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</a:t>
            </a:r>
            <a:r>
              <a:rPr kumimoji="1" lang="en-US" altLang="zh-CN" sz="2400" b="1">
                <a:solidFill>
                  <a:srgbClr val="FF33CC"/>
                </a:solidFill>
                <a:latin typeface="Arial" panose="020B0604020202020204" pitchFamily="34" charset="0"/>
              </a:rPr>
              <a:t>p=p1; p1=p2; p2=p;</a:t>
            </a: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/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printf(“%d,%d\n”,*p1,*p2);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return 0;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>
            <a:off x="7291388" y="474345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6529388" y="200025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59431" name="Line 7"/>
          <p:cNvSpPr>
            <a:spLocks noChangeShapeType="1"/>
          </p:cNvSpPr>
          <p:nvPr/>
        </p:nvSpPr>
        <p:spPr bwMode="auto">
          <a:xfrm>
            <a:off x="7291388" y="291465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300788" y="2609850"/>
            <a:ext cx="990600" cy="592138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&amp;a1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7977188" y="2609850"/>
            <a:ext cx="685800" cy="592138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7977188" y="4438650"/>
            <a:ext cx="685800" cy="592138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8053388" y="200025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6453188" y="3783013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8053388" y="3783013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6300788" y="4438650"/>
            <a:ext cx="990600" cy="592138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&amp;a2</a:t>
            </a:r>
          </a:p>
        </p:txBody>
      </p:sp>
      <p:sp>
        <p:nvSpPr>
          <p:cNvPr id="359439" name="AutoShape 15"/>
          <p:cNvSpPr>
            <a:spLocks noChangeArrowheads="1"/>
          </p:cNvSpPr>
          <p:nvPr/>
        </p:nvSpPr>
        <p:spPr bwMode="auto">
          <a:xfrm>
            <a:off x="7748588" y="1314450"/>
            <a:ext cx="914400" cy="609600"/>
          </a:xfrm>
          <a:prstGeom prst="wedgeEllipseCallout">
            <a:avLst>
              <a:gd name="adj1" fmla="val -23958"/>
              <a:gd name="adj2" fmla="val 16171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*</a:t>
            </a:r>
            <a:r>
              <a:rPr kumimoji="1" lang="en-US" altLang="zh-CN" sz="240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59440" name="AutoShape 16"/>
          <p:cNvSpPr>
            <a:spLocks noChangeArrowheads="1"/>
          </p:cNvSpPr>
          <p:nvPr/>
        </p:nvSpPr>
        <p:spPr bwMode="auto">
          <a:xfrm>
            <a:off x="6948488" y="5445125"/>
            <a:ext cx="914400" cy="609600"/>
          </a:xfrm>
          <a:prstGeom prst="wedgeEllipseCallout">
            <a:avLst>
              <a:gd name="adj1" fmla="val 77083"/>
              <a:gd name="adj2" fmla="val -126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*</a:t>
            </a:r>
            <a:r>
              <a:rPr kumimoji="1" lang="en-US" altLang="zh-CN" sz="240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300788" y="4438650"/>
            <a:ext cx="990600" cy="592138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FF3300"/>
                </a:solidFill>
              </a:rPr>
              <a:t>&amp;a1</a:t>
            </a:r>
          </a:p>
        </p:txBody>
      </p:sp>
      <p:sp>
        <p:nvSpPr>
          <p:cNvPr id="359442" name="Line 18"/>
          <p:cNvSpPr>
            <a:spLocks noChangeShapeType="1"/>
          </p:cNvSpPr>
          <p:nvPr/>
        </p:nvSpPr>
        <p:spPr bwMode="auto">
          <a:xfrm flipV="1">
            <a:off x="7291388" y="2914650"/>
            <a:ext cx="6096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43" name="Line 19"/>
          <p:cNvSpPr>
            <a:spLocks noChangeShapeType="1"/>
          </p:cNvSpPr>
          <p:nvPr/>
        </p:nvSpPr>
        <p:spPr bwMode="auto">
          <a:xfrm>
            <a:off x="7291388" y="474345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44" name="Line 20"/>
          <p:cNvSpPr>
            <a:spLocks noChangeShapeType="1"/>
          </p:cNvSpPr>
          <p:nvPr/>
        </p:nvSpPr>
        <p:spPr bwMode="auto">
          <a:xfrm>
            <a:off x="7291388" y="2914650"/>
            <a:ext cx="6096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45" name="Line 21"/>
          <p:cNvSpPr>
            <a:spLocks noChangeShapeType="1"/>
          </p:cNvSpPr>
          <p:nvPr/>
        </p:nvSpPr>
        <p:spPr bwMode="auto">
          <a:xfrm>
            <a:off x="7291388" y="291465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6300788" y="2609850"/>
            <a:ext cx="990600" cy="592138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FF3300"/>
                </a:solidFill>
              </a:rPr>
              <a:t>&amp;a2</a:t>
            </a:r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684213" y="2781300"/>
            <a:ext cx="3240087" cy="433388"/>
          </a:xfrm>
          <a:prstGeom prst="rect">
            <a:avLst/>
          </a:prstGeom>
          <a:noFill/>
          <a:ln w="1905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59448" name="Rectangle 24"/>
          <p:cNvSpPr>
            <a:spLocks noChangeArrowheads="1"/>
          </p:cNvSpPr>
          <p:nvPr/>
        </p:nvSpPr>
        <p:spPr bwMode="auto">
          <a:xfrm>
            <a:off x="684213" y="3213100"/>
            <a:ext cx="3240087" cy="1152525"/>
          </a:xfrm>
          <a:prstGeom prst="rect">
            <a:avLst/>
          </a:prstGeom>
          <a:noFill/>
          <a:ln w="1905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59449" name="Rectangle 25"/>
          <p:cNvSpPr>
            <a:spLocks noChangeArrowheads="1"/>
          </p:cNvSpPr>
          <p:nvPr/>
        </p:nvSpPr>
        <p:spPr bwMode="auto">
          <a:xfrm>
            <a:off x="684213" y="4797425"/>
            <a:ext cx="3529012" cy="433388"/>
          </a:xfrm>
          <a:prstGeom prst="rect">
            <a:avLst/>
          </a:prstGeom>
          <a:noFill/>
          <a:ln w="1905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9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9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1000"/>
                                        <p:tgtEl>
                                          <p:spTgt spid="3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1000"/>
                                        <p:tgtEl>
                                          <p:spTgt spid="3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7" dur="1000"/>
                                        <p:tgtEl>
                                          <p:spTgt spid="3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29" grpId="0" animBg="1"/>
      <p:bldP spid="359430" grpId="0" autoUpdateAnimBg="0"/>
      <p:bldP spid="359431" grpId="0" animBg="1"/>
      <p:bldP spid="359432" grpId="0" animBg="1" autoUpdateAnimBg="0"/>
      <p:bldP spid="359433" grpId="0" animBg="1" autoUpdateAnimBg="0"/>
      <p:bldP spid="359434" grpId="0" animBg="1" autoUpdateAnimBg="0"/>
      <p:bldP spid="359435" grpId="0" autoUpdateAnimBg="0"/>
      <p:bldP spid="359436" grpId="0" autoUpdateAnimBg="0"/>
      <p:bldP spid="359437" grpId="0" autoUpdateAnimBg="0"/>
      <p:bldP spid="359438" grpId="0" animBg="1" autoUpdateAnimBg="0"/>
      <p:bldP spid="359439" grpId="0" animBg="1" autoUpdateAnimBg="0"/>
      <p:bldP spid="359440" grpId="0" animBg="1" autoUpdateAnimBg="0"/>
      <p:bldP spid="359441" grpId="0" animBg="1" autoUpdateAnimBg="0"/>
      <p:bldP spid="359442" grpId="0" animBg="1"/>
      <p:bldP spid="359443" grpId="0" animBg="1"/>
      <p:bldP spid="359444" grpId="0" animBg="1"/>
      <p:bldP spid="359445" grpId="0" animBg="1"/>
      <p:bldP spid="359446" grpId="0" animBg="1" autoUpdateAnimBg="0"/>
      <p:bldP spid="359447" grpId="0" animBg="1"/>
      <p:bldP spid="359448" grpId="0" animBg="1"/>
      <p:bldP spid="3594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358775" y="1125538"/>
            <a:ext cx="878522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2】</a:t>
            </a:r>
            <a:r>
              <a:rPr kumimoji="1" lang="zh-CN" altLang="en-US"/>
              <a:t>通过指针变量</a:t>
            </a:r>
            <a:r>
              <a:rPr lang="zh-CN" altLang="en-US"/>
              <a:t>交换其所指向的变量的值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468313" y="1557338"/>
            <a:ext cx="5111750" cy="511333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#include &lt;stdio.h&gt;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int main( )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int  a1=11,a2=22,t;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int  *p1,*p2;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p1=&amp;a1;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p2=&amp;a2;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printf(“%d,%d\n”,a1,a2);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</a:t>
            </a:r>
            <a:r>
              <a:rPr kumimoji="1" lang="en-US" altLang="zh-CN" sz="2400" b="1">
                <a:solidFill>
                  <a:srgbClr val="FF33CC"/>
                </a:solidFill>
                <a:latin typeface="Arial" panose="020B0604020202020204" pitchFamily="34" charset="0"/>
              </a:rPr>
              <a:t>t=*p1; *p1=*p2; *p2=t;</a:t>
            </a:r>
            <a:br>
              <a:rPr kumimoji="1" lang="en-US" altLang="zh-CN" sz="2400" b="1">
                <a:solidFill>
                  <a:srgbClr val="FF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printf(“%d,%d\n”,a1,a2);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   return 0;</a:t>
            </a:r>
            <a:b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684213" y="2852738"/>
            <a:ext cx="3240087" cy="433387"/>
          </a:xfrm>
          <a:prstGeom prst="rect">
            <a:avLst/>
          </a:prstGeom>
          <a:noFill/>
          <a:ln w="1905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684213" y="3357563"/>
            <a:ext cx="3959225" cy="1150937"/>
          </a:xfrm>
          <a:prstGeom prst="rect">
            <a:avLst/>
          </a:prstGeom>
          <a:noFill/>
          <a:ln w="1905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684213" y="4868863"/>
            <a:ext cx="3973512" cy="433387"/>
          </a:xfrm>
          <a:prstGeom prst="rect">
            <a:avLst/>
          </a:prstGeom>
          <a:noFill/>
          <a:ln w="19050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60456" name="Line 8"/>
          <p:cNvSpPr>
            <a:spLocks noChangeShapeType="1"/>
          </p:cNvSpPr>
          <p:nvPr/>
        </p:nvSpPr>
        <p:spPr bwMode="auto">
          <a:xfrm>
            <a:off x="7075488" y="4770438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6313488" y="2027238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>
            <a:off x="7075488" y="2941638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6084888" y="2636838"/>
            <a:ext cx="990600" cy="592137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&amp;a1</a:t>
            </a:r>
          </a:p>
        </p:txBody>
      </p:sp>
      <p:sp>
        <p:nvSpPr>
          <p:cNvPr id="360460" name="Text Box 12"/>
          <p:cNvSpPr txBox="1">
            <a:spLocks noChangeArrowheads="1"/>
          </p:cNvSpPr>
          <p:nvPr/>
        </p:nvSpPr>
        <p:spPr bwMode="auto">
          <a:xfrm>
            <a:off x="7761288" y="2636838"/>
            <a:ext cx="685800" cy="592137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7761288" y="4465638"/>
            <a:ext cx="685800" cy="592137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60462" name="Text Box 14"/>
          <p:cNvSpPr txBox="1">
            <a:spLocks noChangeArrowheads="1"/>
          </p:cNvSpPr>
          <p:nvPr/>
        </p:nvSpPr>
        <p:spPr bwMode="auto">
          <a:xfrm>
            <a:off x="7837488" y="2027238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6237288" y="3810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7837488" y="3810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6084888" y="4465638"/>
            <a:ext cx="990600" cy="592137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chemeClr val="tx1"/>
                </a:solidFill>
              </a:rPr>
              <a:t>&amp;a2</a:t>
            </a:r>
          </a:p>
        </p:txBody>
      </p:sp>
      <p:sp>
        <p:nvSpPr>
          <p:cNvPr id="360466" name="AutoShape 18"/>
          <p:cNvSpPr>
            <a:spLocks noChangeArrowheads="1"/>
          </p:cNvSpPr>
          <p:nvPr/>
        </p:nvSpPr>
        <p:spPr bwMode="auto">
          <a:xfrm>
            <a:off x="7532688" y="1341438"/>
            <a:ext cx="914400" cy="609600"/>
          </a:xfrm>
          <a:prstGeom prst="wedgeEllipseCallout">
            <a:avLst>
              <a:gd name="adj1" fmla="val -19097"/>
              <a:gd name="adj2" fmla="val 16275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*</a:t>
            </a:r>
            <a:r>
              <a:rPr kumimoji="1" lang="en-US" altLang="zh-CN" sz="240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60467" name="AutoShape 19"/>
          <p:cNvSpPr>
            <a:spLocks noChangeArrowheads="1"/>
          </p:cNvSpPr>
          <p:nvPr/>
        </p:nvSpPr>
        <p:spPr bwMode="auto">
          <a:xfrm>
            <a:off x="7019925" y="5445125"/>
            <a:ext cx="914400" cy="609600"/>
          </a:xfrm>
          <a:prstGeom prst="wedgeEllipseCallout">
            <a:avLst>
              <a:gd name="adj1" fmla="val 45662"/>
              <a:gd name="adj2" fmla="val -11119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*</a:t>
            </a:r>
            <a:r>
              <a:rPr kumimoji="1" lang="en-US" altLang="zh-CN" sz="240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60468" name="Text Box 20"/>
          <p:cNvSpPr txBox="1">
            <a:spLocks noChangeArrowheads="1"/>
          </p:cNvSpPr>
          <p:nvPr/>
        </p:nvSpPr>
        <p:spPr bwMode="auto">
          <a:xfrm>
            <a:off x="7761288" y="2636838"/>
            <a:ext cx="685800" cy="592137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360469" name="Text Box 21"/>
          <p:cNvSpPr txBox="1">
            <a:spLocks noChangeArrowheads="1"/>
          </p:cNvSpPr>
          <p:nvPr/>
        </p:nvSpPr>
        <p:spPr bwMode="auto">
          <a:xfrm>
            <a:off x="7761288" y="4465638"/>
            <a:ext cx="685800" cy="592137"/>
          </a:xfrm>
          <a:prstGeom prst="rect">
            <a:avLst/>
          </a:prstGeom>
          <a:solidFill>
            <a:srgbClr val="33CCCC"/>
          </a:solidFill>
          <a:ln w="127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FF3300"/>
                </a:solidFill>
              </a:rPr>
              <a:t>11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6923088" y="3551238"/>
            <a:ext cx="685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7151688" y="3094038"/>
            <a:ext cx="30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0472" name="Text Box 24"/>
          <p:cNvSpPr txBox="1">
            <a:spLocks noChangeArrowheads="1"/>
          </p:cNvSpPr>
          <p:nvPr/>
        </p:nvSpPr>
        <p:spPr bwMode="auto">
          <a:xfrm>
            <a:off x="6923088" y="36274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04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04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10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7" dur="10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  <p:bldP spid="360452" grpId="0" build="allAtOnce" animBg="1"/>
      <p:bldP spid="360453" grpId="0" animBg="1"/>
      <p:bldP spid="360454" grpId="0" animBg="1"/>
      <p:bldP spid="360455" grpId="0" animBg="1"/>
      <p:bldP spid="360456" grpId="0" animBg="1"/>
      <p:bldP spid="360457" grpId="0" autoUpdateAnimBg="0"/>
      <p:bldP spid="360458" grpId="0" animBg="1"/>
      <p:bldP spid="360459" grpId="0" animBg="1" autoUpdateAnimBg="0"/>
      <p:bldP spid="360460" grpId="0" animBg="1" autoUpdateAnimBg="0"/>
      <p:bldP spid="360461" grpId="0" animBg="1" autoUpdateAnimBg="0"/>
      <p:bldP spid="360462" grpId="0" autoUpdateAnimBg="0"/>
      <p:bldP spid="360463" grpId="0" autoUpdateAnimBg="0"/>
      <p:bldP spid="360464" grpId="0" autoUpdateAnimBg="0"/>
      <p:bldP spid="360465" grpId="0" animBg="1" autoUpdateAnimBg="0"/>
      <p:bldP spid="360466" grpId="0" animBg="1" autoUpdateAnimBg="0"/>
      <p:bldP spid="360467" grpId="0" animBg="1" autoUpdateAnimBg="0"/>
      <p:bldP spid="360468" grpId="0" animBg="1" autoUpdateAnimBg="0"/>
      <p:bldP spid="360469" grpId="0" animBg="1" autoUpdateAnimBg="0"/>
      <p:bldP spid="360470" grpId="0" animBg="1" autoUpdateAnimBg="0"/>
      <p:bldP spid="360471" grpId="0" autoUpdateAnimBg="0"/>
      <p:bldP spid="36047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358775" y="1125538"/>
            <a:ext cx="878522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3】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用指针实现求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个数的和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468313" y="1557338"/>
            <a:ext cx="7488237" cy="511333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int main( 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{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int i, x, sum;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	int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*p1 = &amp;x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                     </a:t>
            </a:r>
            <a:r>
              <a:rPr kumimoji="1"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// p1</a:t>
            </a:r>
            <a:r>
              <a:rPr kumimoji="1" lang="zh-CN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指向</a:t>
            </a:r>
            <a:r>
              <a:rPr kumimoji="1"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x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	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int 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*p2 = &amp;sum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kumimoji="1"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// p2</a:t>
            </a:r>
            <a:r>
              <a:rPr kumimoji="1" lang="zh-CN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指向</a:t>
            </a:r>
            <a:r>
              <a:rPr kumimoji="1"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sum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*p2  = 0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;                             // </a:t>
            </a:r>
            <a:r>
              <a:rPr kumimoji="1" lang="zh-CN" alt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即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sum=0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 	printf("</a:t>
            </a:r>
            <a:r>
              <a:rPr kumimoji="1" lang="zh-CN" alt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输入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10</a:t>
            </a:r>
            <a:r>
              <a:rPr kumimoji="1" lang="zh-CN" alt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个整数：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	for(i=0; i&lt;10;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	{	scanf("%d", p1);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	*p2 = *p2 + *p1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	printf("</a:t>
            </a:r>
            <a:r>
              <a:rPr kumimoji="1" lang="zh-CN" altLang="en-US" sz="2400" b="1">
                <a:solidFill>
                  <a:srgbClr val="333333"/>
                </a:solidFill>
                <a:latin typeface="Arial" panose="020B0604020202020204" pitchFamily="34" charset="0"/>
              </a:rPr>
              <a:t>累加和为</a:t>
            </a: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%d\n", *p2 );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333333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14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14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1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1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1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61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1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61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61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61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61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61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61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61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61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  <p:bldP spid="361476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本章主要内容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82A50"/>
                </a:solidFill>
                <a:ea typeface="楷体_GB2312" pitchFamily="49" charset="-122"/>
              </a:rPr>
              <a:t>地址与指针的概念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82A50"/>
                </a:solidFill>
                <a:ea typeface="楷体_GB2312" pitchFamily="49" charset="-122"/>
              </a:rPr>
              <a:t>指针变量的定义与使用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82A50"/>
                </a:solidFill>
                <a:ea typeface="楷体_GB2312" pitchFamily="49" charset="-122"/>
              </a:rPr>
              <a:t>一维数组与指针的关系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82A50"/>
                </a:solidFill>
                <a:ea typeface="楷体_GB2312" pitchFamily="49" charset="-122"/>
              </a:rPr>
              <a:t>指针的应用 </a:t>
            </a:r>
          </a:p>
          <a:p>
            <a:pPr>
              <a:lnSpc>
                <a:spcPct val="110000"/>
              </a:lnSpc>
            </a:pPr>
            <a:endParaRPr lang="zh-CN" altLang="en-US" smtClean="0">
              <a:solidFill>
                <a:srgbClr val="082A5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358775" y="1196975"/>
            <a:ext cx="84613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4】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用指针实现求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Cambria" panose="02040503050406030204" pitchFamily="18" charset="0"/>
                <a:ea typeface="华文楷体" panose="02010600040101010101" pitchFamily="2" charset="-122"/>
              </a:rPr>
              <a:t>~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的累加和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23850" y="2708275"/>
            <a:ext cx="6335713" cy="38163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33CC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33CC"/>
                </a:solidFill>
                <a:latin typeface="Arial" panose="020B0604020202020204" pitchFamily="34" charset="0"/>
              </a:rPr>
              <a:t>int main( 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33CC"/>
                </a:solidFill>
                <a:latin typeface="Arial" panose="020B0604020202020204" pitchFamily="34" charset="0"/>
              </a:rPr>
              <a:t>{</a:t>
            </a:r>
            <a:r>
              <a:rPr kumimoji="1" lang="en-US" altLang="zh-CN" sz="26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600" b="1">
                <a:solidFill>
                  <a:srgbClr val="333333"/>
                </a:solidFill>
                <a:latin typeface="Arial" panose="020B0604020202020204" pitchFamily="34" charset="0"/>
              </a:rPr>
              <a:t>int i, sum=0;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600" b="1">
                <a:solidFill>
                  <a:srgbClr val="333333"/>
                </a:solidFill>
                <a:latin typeface="Arial" panose="020B0604020202020204" pitchFamily="34" charset="0"/>
              </a:rPr>
              <a:t>int </a:t>
            </a:r>
            <a:r>
              <a:rPr kumimoji="1" lang="en-US" altLang="zh-CN" sz="26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latin typeface="Arial" panose="020B0604020202020204" pitchFamily="34" charset="0"/>
              </a:rPr>
              <a:t>*p1 = &amp;i</a:t>
            </a:r>
            <a:r>
              <a:rPr kumimoji="1" lang="en-US" altLang="zh-CN" sz="2600" b="1">
                <a:solidFill>
                  <a:srgbClr val="333333"/>
                </a:solidFill>
                <a:latin typeface="Arial" panose="020B0604020202020204" pitchFamily="34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333333"/>
                </a:solidFill>
                <a:latin typeface="Arial" panose="020B0604020202020204" pitchFamily="34" charset="0"/>
              </a:rPr>
              <a:t> 	int</a:t>
            </a:r>
            <a:r>
              <a:rPr kumimoji="1" lang="en-US" altLang="zh-CN" sz="2600" b="1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1" lang="en-US" altLang="zh-CN" sz="2600" b="1">
                <a:solidFill>
                  <a:srgbClr val="FF0000"/>
                </a:solidFill>
                <a:latin typeface="Arial" panose="020B0604020202020204" pitchFamily="34" charset="0"/>
              </a:rPr>
              <a:t>*p2 = &amp;sum</a:t>
            </a:r>
            <a:r>
              <a:rPr kumimoji="1" lang="en-US" altLang="zh-CN" sz="2600" b="1">
                <a:solidFill>
                  <a:schemeClr val="tx1"/>
                </a:solidFill>
                <a:latin typeface="Arial" panose="020B0604020202020204" pitchFamily="34" charset="0"/>
              </a:rPr>
              <a:t>;    </a:t>
            </a:r>
            <a:endParaRPr kumimoji="1" lang="en-US" altLang="zh-CN" sz="2600" b="1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333333"/>
                </a:solidFill>
                <a:latin typeface="Arial" panose="020B0604020202020204" pitchFamily="34" charset="0"/>
              </a:rPr>
              <a:t>	for(i=1; i&lt;=100;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Arial" panose="020B0604020202020204" pitchFamily="34" charset="0"/>
              </a:rPr>
              <a:t>	     </a:t>
            </a:r>
            <a:r>
              <a:rPr kumimoji="1" lang="en-US" altLang="zh-CN" sz="2600" b="1">
                <a:solidFill>
                  <a:srgbClr val="FF0000"/>
                </a:solidFill>
                <a:latin typeface="Arial" panose="020B0604020202020204" pitchFamily="34" charset="0"/>
              </a:rPr>
              <a:t>*p2 += *p1 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600" b="1">
                <a:solidFill>
                  <a:srgbClr val="333333"/>
                </a:solidFill>
                <a:latin typeface="Arial" panose="020B0604020202020204" pitchFamily="34" charset="0"/>
              </a:rPr>
              <a:t>printf("1+2+…+100=%d\n", *p2 );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333333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33CC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3621088" y="1700213"/>
            <a:ext cx="5522912" cy="1838325"/>
          </a:xfrm>
          <a:prstGeom prst="rect">
            <a:avLst/>
          </a:prstGeom>
          <a:solidFill>
            <a:srgbClr val="FFFF99"/>
          </a:solidFill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 dirty="0" err="1">
                <a:solidFill>
                  <a:srgbClr val="333333"/>
                </a:solidFill>
                <a:ea typeface="黑体" panose="02010609060101010101" pitchFamily="49" charset="-122"/>
              </a:rPr>
              <a:t>int</a:t>
            </a: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b="1" dirty="0" err="1">
                <a:solidFill>
                  <a:srgbClr val="333333"/>
                </a:solidFill>
                <a:ea typeface="黑体" panose="02010609060101010101" pitchFamily="49" charset="-122"/>
              </a:rPr>
              <a:t>i</a:t>
            </a: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, sum=0;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for( </a:t>
            </a:r>
            <a:r>
              <a:rPr kumimoji="1" lang="en-US" altLang="zh-CN" b="1" dirty="0" err="1">
                <a:solidFill>
                  <a:srgbClr val="333333"/>
                </a:solidFill>
                <a:ea typeface="黑体" panose="02010609060101010101" pitchFamily="49" charset="-122"/>
              </a:rPr>
              <a:t>i</a:t>
            </a: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=1; </a:t>
            </a:r>
            <a:r>
              <a:rPr kumimoji="1" lang="en-US" altLang="zh-CN" b="1" dirty="0" err="1">
                <a:solidFill>
                  <a:srgbClr val="333333"/>
                </a:solidFill>
                <a:ea typeface="黑体" panose="02010609060101010101" pitchFamily="49" charset="-122"/>
              </a:rPr>
              <a:t>i</a:t>
            </a: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&lt;=100; </a:t>
            </a:r>
            <a:r>
              <a:rPr kumimoji="1" lang="en-US" altLang="zh-CN" b="1" dirty="0" err="1">
                <a:solidFill>
                  <a:srgbClr val="333333"/>
                </a:solidFill>
                <a:ea typeface="黑体" panose="02010609060101010101" pitchFamily="49" charset="-122"/>
              </a:rPr>
              <a:t>i</a:t>
            </a: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++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	sum = sum + </a:t>
            </a:r>
            <a:r>
              <a:rPr kumimoji="1" lang="en-US" altLang="zh-CN" b="1" dirty="0" err="1">
                <a:solidFill>
                  <a:srgbClr val="333333"/>
                </a:solidFill>
                <a:ea typeface="黑体" panose="02010609060101010101" pitchFamily="49" charset="-122"/>
              </a:rPr>
              <a:t>i</a:t>
            </a: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 dirty="0" err="1">
                <a:solidFill>
                  <a:srgbClr val="333333"/>
                </a:solidFill>
                <a:ea typeface="黑体" panose="02010609060101010101" pitchFamily="49" charset="-122"/>
              </a:rPr>
              <a:t>printf</a:t>
            </a:r>
            <a:r>
              <a:rPr kumimoji="1" lang="en-US" altLang="zh-CN" b="1" dirty="0">
                <a:solidFill>
                  <a:srgbClr val="333333"/>
                </a:solidFill>
                <a:ea typeface="黑体" panose="02010609060101010101" pitchFamily="49" charset="-122"/>
              </a:rPr>
              <a:t>( "1+2+...+100=%d\n", sum 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250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250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6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2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  <p:bldP spid="362500" grpId="0" build="allAtOnce" animBg="1"/>
      <p:bldP spid="3625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变量与指针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5】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用指针实现两个整数的互换（例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9.4-9.6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用函数）。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一维数组与指针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250825" y="1196975"/>
            <a:ext cx="7777163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3000" dirty="0" smtClean="0">
                <a:latin typeface="Cambria" panose="02040503050406030204" pitchFamily="18" charset="0"/>
              </a:rPr>
              <a:t>一、一维数组的地址</a:t>
            </a:r>
          </a:p>
          <a:p>
            <a:pPr>
              <a:lnSpc>
                <a:spcPct val="110000"/>
              </a:lnSpc>
              <a:defRPr/>
            </a:pPr>
            <a:endParaRPr kumimoji="1" lang="zh-CN" altLang="en-US" sz="2400" dirty="0" smtClean="0"/>
          </a:p>
          <a:p>
            <a:pPr>
              <a:lnSpc>
                <a:spcPct val="110000"/>
              </a:lnSpc>
              <a:defRPr/>
            </a:pPr>
            <a:endParaRPr kumimoji="1" lang="zh-CN" altLang="en-US" sz="2400" dirty="0" smtClean="0"/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 smtClean="0"/>
              <a:t>数组名是表示数组首地址，</a:t>
            </a:r>
            <a:br>
              <a:rPr kumimoji="1" lang="zh-CN" altLang="en-US" sz="2400" dirty="0" smtClean="0"/>
            </a:br>
            <a:r>
              <a:rPr kumimoji="1" lang="zh-CN" altLang="en-US" sz="2400" dirty="0" smtClean="0"/>
              <a:t>     即第一个数组元素的地址，</a:t>
            </a:r>
            <a:r>
              <a:rPr kumimoji="1" lang="en-US" altLang="zh-CN" sz="2400" dirty="0" smtClean="0"/>
              <a:t>a →  &amp;a[0]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 smtClean="0"/>
              <a:t>数组元素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的地址是</a:t>
            </a:r>
            <a:r>
              <a:rPr kumimoji="1" lang="en-US" altLang="zh-CN" sz="2400" dirty="0" smtClean="0"/>
              <a:t>&amp;a[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，</a:t>
            </a:r>
            <a:br>
              <a:rPr kumimoji="1" lang="zh-CN" altLang="en-US" sz="2400" dirty="0" smtClean="0"/>
            </a:b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&amp;a[0]</a:t>
            </a:r>
            <a:r>
              <a:rPr kumimoji="1" lang="zh-CN" altLang="en-US" sz="2400" dirty="0" smtClean="0"/>
              <a:t>， </a:t>
            </a:r>
            <a:r>
              <a:rPr kumimoji="1" lang="en-US" altLang="zh-CN" sz="2400" dirty="0" smtClean="0"/>
              <a:t>&amp;a[1]…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数组元素</a:t>
            </a:r>
            <a:r>
              <a:rPr kumimoji="1"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a[</a:t>
            </a:r>
            <a:r>
              <a:rPr kumimoji="1"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kumimoji="1"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  <a:r>
              <a:rPr kumimoji="1"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的地址可表示为</a:t>
            </a:r>
            <a:r>
              <a:rPr kumimoji="1"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a+i</a:t>
            </a:r>
            <a:r>
              <a:rPr kumimoji="1"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br>
              <a:rPr kumimoji="1"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kumimoji="1"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即：</a:t>
            </a:r>
            <a:r>
              <a:rPr kumimoji="1"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a+i</a:t>
            </a:r>
            <a:r>
              <a:rPr kumimoji="1"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</a:t>
            </a:r>
            <a:r>
              <a:rPr kumimoji="1"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&amp;a[</a:t>
            </a:r>
            <a:r>
              <a:rPr kumimoji="1"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kumimoji="1"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 smtClean="0"/>
              <a:t>数组元素</a:t>
            </a:r>
            <a:r>
              <a:rPr kumimoji="1" lang="en-US" altLang="zh-CN" sz="2400" dirty="0" smtClean="0"/>
              <a:t>a[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</a:t>
            </a:r>
            <a:r>
              <a:rPr kumimoji="1" lang="zh-CN" altLang="en-US" sz="2400" dirty="0" smtClean="0"/>
              <a:t>可用*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a+i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表示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435600" y="3573463"/>
            <a:ext cx="3708400" cy="3095625"/>
          </a:xfrm>
          <a:prstGeom prst="rect">
            <a:avLst/>
          </a:prstGeom>
          <a:noFill/>
          <a:ln w="28575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sz="2600" dirty="0">
                <a:solidFill>
                  <a:srgbClr val="0033CC"/>
                </a:solidFill>
              </a:rPr>
              <a:t>#include &lt;</a:t>
            </a:r>
            <a:r>
              <a:rPr kumimoji="1" lang="en-US" altLang="zh-CN" sz="2600" dirty="0" err="1">
                <a:solidFill>
                  <a:srgbClr val="0033CC"/>
                </a:solidFill>
              </a:rPr>
              <a:t>stdio.h</a:t>
            </a:r>
            <a:r>
              <a:rPr kumimoji="1" lang="en-US" altLang="zh-CN" sz="2600" dirty="0">
                <a:solidFill>
                  <a:srgbClr val="0033CC"/>
                </a:solidFill>
              </a:rPr>
              <a:t>&gt;</a:t>
            </a:r>
          </a:p>
          <a:p>
            <a:r>
              <a:rPr kumimoji="1" lang="en-US" altLang="zh-CN" sz="2600" dirty="0" err="1">
                <a:solidFill>
                  <a:srgbClr val="0033CC"/>
                </a:solidFill>
              </a:rPr>
              <a:t>int</a:t>
            </a:r>
            <a:r>
              <a:rPr kumimoji="1" lang="en-US" altLang="zh-CN" sz="2600" dirty="0">
                <a:solidFill>
                  <a:srgbClr val="0033CC"/>
                </a:solidFill>
              </a:rPr>
              <a:t> main( ) </a:t>
            </a:r>
          </a:p>
          <a:p>
            <a:r>
              <a:rPr kumimoji="1" lang="en-US" altLang="zh-CN" sz="2600" dirty="0">
                <a:solidFill>
                  <a:srgbClr val="0033CC"/>
                </a:solidFill>
              </a:rPr>
              <a:t>{</a:t>
            </a:r>
            <a:r>
              <a:rPr kumimoji="1" lang="en-US" altLang="zh-CN" sz="2600" dirty="0"/>
              <a:t>	</a:t>
            </a:r>
            <a:r>
              <a:rPr kumimoji="1" lang="en-US" altLang="zh-CN" sz="2600" dirty="0" err="1"/>
              <a:t>int</a:t>
            </a:r>
            <a:r>
              <a:rPr kumimoji="1" lang="en-US" altLang="zh-CN" sz="2600" dirty="0"/>
              <a:t> </a:t>
            </a:r>
            <a:r>
              <a:rPr kumimoji="1" lang="en-US" altLang="zh-CN" sz="2600" dirty="0" err="1"/>
              <a:t>i</a:t>
            </a:r>
            <a:r>
              <a:rPr kumimoji="1" lang="en-US" altLang="zh-CN" sz="2600" dirty="0"/>
              <a:t>, a[5]={5,3,1,2,4};</a:t>
            </a:r>
          </a:p>
          <a:p>
            <a:r>
              <a:rPr kumimoji="1" lang="en-US" altLang="zh-CN" sz="2600" dirty="0"/>
              <a:t>	for(</a:t>
            </a:r>
            <a:r>
              <a:rPr kumimoji="1" lang="en-US" altLang="zh-CN" sz="2600" dirty="0" err="1"/>
              <a:t>i</a:t>
            </a:r>
            <a:r>
              <a:rPr kumimoji="1" lang="en-US" altLang="zh-CN" sz="2600" dirty="0"/>
              <a:t>=0; </a:t>
            </a:r>
            <a:r>
              <a:rPr kumimoji="1" lang="en-US" altLang="zh-CN" sz="2600" dirty="0" err="1"/>
              <a:t>i</a:t>
            </a:r>
            <a:r>
              <a:rPr kumimoji="1" lang="en-US" altLang="zh-CN" sz="2600" dirty="0"/>
              <a:t>&lt;5; </a:t>
            </a:r>
            <a:r>
              <a:rPr kumimoji="1" lang="en-US" altLang="zh-CN" sz="2600" dirty="0" err="1"/>
              <a:t>i</a:t>
            </a:r>
            <a:r>
              <a:rPr kumimoji="1" lang="en-US" altLang="zh-CN" sz="2600" dirty="0"/>
              <a:t>++)</a:t>
            </a:r>
          </a:p>
          <a:p>
            <a:r>
              <a:rPr kumimoji="1" lang="en-US" altLang="zh-CN" sz="2600" dirty="0"/>
              <a:t>	</a:t>
            </a:r>
            <a:r>
              <a:rPr kumimoji="1" lang="en-US" altLang="zh-CN" sz="2600" dirty="0" err="1"/>
              <a:t>printf</a:t>
            </a:r>
            <a:r>
              <a:rPr kumimoji="1" lang="en-US" altLang="zh-CN" sz="2600" dirty="0"/>
              <a:t>("%d \n", *(</a:t>
            </a:r>
            <a:r>
              <a:rPr kumimoji="1" lang="en-US" altLang="zh-CN" sz="2600" dirty="0" err="1"/>
              <a:t>a+i</a:t>
            </a:r>
            <a:r>
              <a:rPr kumimoji="1" lang="en-US" altLang="zh-CN" sz="2600" dirty="0"/>
              <a:t>) );</a:t>
            </a:r>
          </a:p>
          <a:p>
            <a:r>
              <a:rPr kumimoji="1" lang="en-US" altLang="zh-CN" sz="2600" dirty="0" smtClean="0">
                <a:solidFill>
                  <a:srgbClr val="0033CC"/>
                </a:solidFill>
              </a:rPr>
              <a:t>} //</a:t>
            </a:r>
            <a:r>
              <a:rPr kumimoji="1" lang="en-US" altLang="zh-CN" sz="2600" dirty="0" err="1" smtClean="0">
                <a:solidFill>
                  <a:srgbClr val="0033CC"/>
                </a:solidFill>
              </a:rPr>
              <a:t>cb</a:t>
            </a:r>
            <a:r>
              <a:rPr kumimoji="1" lang="zh-CN" altLang="en-US" sz="2600" dirty="0" smtClean="0">
                <a:solidFill>
                  <a:srgbClr val="0033CC"/>
                </a:solidFill>
              </a:rPr>
              <a:t>展示</a:t>
            </a:r>
            <a:endParaRPr kumimoji="1" lang="en-US" altLang="zh-CN" sz="2600" dirty="0">
              <a:solidFill>
                <a:srgbClr val="0033CC"/>
              </a:solidFill>
            </a:endParaRPr>
          </a:p>
        </p:txBody>
      </p:sp>
      <p:grpSp>
        <p:nvGrpSpPr>
          <p:cNvPr id="363525" name="Group 5"/>
          <p:cNvGrpSpPr>
            <a:grpSpLocks/>
          </p:cNvGrpSpPr>
          <p:nvPr/>
        </p:nvGrpSpPr>
        <p:grpSpPr bwMode="auto">
          <a:xfrm>
            <a:off x="4067175" y="1047750"/>
            <a:ext cx="4826000" cy="1876425"/>
            <a:chOff x="2562" y="660"/>
            <a:chExt cx="2822" cy="1182"/>
          </a:xfrm>
        </p:grpSpPr>
        <p:sp>
          <p:nvSpPr>
            <p:cNvPr id="31750" name="Text Box 17"/>
            <p:cNvSpPr txBox="1">
              <a:spLocks noChangeArrowheads="1"/>
            </p:cNvSpPr>
            <p:nvPr/>
          </p:nvSpPr>
          <p:spPr bwMode="auto">
            <a:xfrm>
              <a:off x="2614" y="997"/>
              <a:ext cx="262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36000" rIns="54000" bIns="36000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>
                  <a:solidFill>
                    <a:srgbClr val="0054A8"/>
                  </a:solidFill>
                  <a:cs typeface="Times New Roman" panose="02020603050405020304" pitchFamily="18" charset="0"/>
                </a:rPr>
                <a:t>   </a:t>
              </a:r>
              <a:r>
                <a:rPr lang="en-US" altLang="zh-CN" sz="2200">
                  <a:solidFill>
                    <a:srgbClr val="0054A8"/>
                  </a:solidFill>
                  <a:cs typeface="Times New Roman" panose="02020603050405020304" pitchFamily="18" charset="0"/>
                </a:rPr>
                <a:t>508A   508E   5092   5096   509A</a:t>
              </a:r>
              <a:endParaRPr lang="en-US" altLang="zh-CN" sz="2200">
                <a:solidFill>
                  <a:srgbClr val="0054A8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751" name="Text Box 14"/>
            <p:cNvSpPr txBox="1">
              <a:spLocks noChangeArrowheads="1"/>
            </p:cNvSpPr>
            <p:nvPr/>
          </p:nvSpPr>
          <p:spPr bwMode="auto">
            <a:xfrm>
              <a:off x="2613" y="1368"/>
              <a:ext cx="249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36000" rIns="54000" bIns="36000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tabLst>
                  <a:tab pos="539750" algn="l"/>
                  <a:tab pos="1163638" algn="l"/>
                  <a:tab pos="1703388" algn="l"/>
                  <a:tab pos="2327275" algn="l"/>
                  <a:tab pos="2868613" algn="l"/>
                </a:tabLst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54A8"/>
                  </a:solidFill>
                  <a:cs typeface="Times New Roman" panose="02020603050405020304" pitchFamily="18" charset="0"/>
                </a:rPr>
                <a:t>	</a:t>
              </a:r>
              <a:r>
                <a:rPr lang="en-US" altLang="zh-CN" sz="2400">
                  <a:solidFill>
                    <a:srgbClr val="0054A8"/>
                  </a:solidFill>
                  <a:cs typeface="Times New Roman" panose="02020603050405020304" pitchFamily="18" charset="0"/>
                </a:rPr>
                <a:t>a[0]	  a[1]  a[2]   a[3]   a[4]</a:t>
              </a:r>
              <a:endParaRPr lang="en-US" altLang="zh-CN" sz="2400">
                <a:solidFill>
                  <a:srgbClr val="0054A8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973" name="AutoShape 13"/>
            <p:cNvSpPr>
              <a:spLocks noChangeShapeType="1"/>
            </p:cNvSpPr>
            <p:nvPr/>
          </p:nvSpPr>
          <p:spPr bwMode="auto">
            <a:xfrm>
              <a:off x="2906" y="1369"/>
              <a:ext cx="0" cy="259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72" name="AutoShape 12"/>
            <p:cNvSpPr>
              <a:spLocks noChangeShapeType="1"/>
            </p:cNvSpPr>
            <p:nvPr/>
          </p:nvSpPr>
          <p:spPr bwMode="auto">
            <a:xfrm>
              <a:off x="3321" y="1369"/>
              <a:ext cx="0" cy="259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31754" name="AutoShape 11"/>
            <p:cNvCxnSpPr>
              <a:cxnSpLocks noChangeShapeType="1"/>
            </p:cNvCxnSpPr>
            <p:nvPr/>
          </p:nvCxnSpPr>
          <p:spPr bwMode="auto">
            <a:xfrm>
              <a:off x="3722" y="1368"/>
              <a:ext cx="1" cy="259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0" name="AutoShape 10"/>
            <p:cNvSpPr>
              <a:spLocks noChangeShapeType="1"/>
            </p:cNvSpPr>
            <p:nvPr/>
          </p:nvSpPr>
          <p:spPr bwMode="auto">
            <a:xfrm>
              <a:off x="4137" y="1369"/>
              <a:ext cx="1" cy="259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69" name="AutoShape 9"/>
            <p:cNvSpPr>
              <a:spLocks noChangeShapeType="1"/>
            </p:cNvSpPr>
            <p:nvPr/>
          </p:nvSpPr>
          <p:spPr bwMode="auto">
            <a:xfrm>
              <a:off x="4584" y="1369"/>
              <a:ext cx="1" cy="259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68" name="AutoShape 8"/>
            <p:cNvSpPr>
              <a:spLocks noChangeShapeType="1"/>
            </p:cNvSpPr>
            <p:nvPr/>
          </p:nvSpPr>
          <p:spPr bwMode="auto">
            <a:xfrm>
              <a:off x="5000" y="1369"/>
              <a:ext cx="1" cy="259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67" name="AutoShape 7"/>
            <p:cNvSpPr>
              <a:spLocks noChangeShapeType="1"/>
            </p:cNvSpPr>
            <p:nvPr/>
          </p:nvSpPr>
          <p:spPr bwMode="auto">
            <a:xfrm>
              <a:off x="3052" y="1225"/>
              <a:ext cx="1" cy="144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66" name="AutoShape 6"/>
            <p:cNvSpPr>
              <a:spLocks noChangeShapeType="1"/>
            </p:cNvSpPr>
            <p:nvPr/>
          </p:nvSpPr>
          <p:spPr bwMode="auto">
            <a:xfrm>
              <a:off x="3514" y="1223"/>
              <a:ext cx="1" cy="144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65" name="AutoShape 5"/>
            <p:cNvSpPr>
              <a:spLocks noChangeShapeType="1"/>
            </p:cNvSpPr>
            <p:nvPr/>
          </p:nvSpPr>
          <p:spPr bwMode="auto">
            <a:xfrm>
              <a:off x="3938" y="1223"/>
              <a:ext cx="1" cy="144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64" name="AutoShape 4"/>
            <p:cNvSpPr>
              <a:spLocks noChangeShapeType="1"/>
            </p:cNvSpPr>
            <p:nvPr/>
          </p:nvSpPr>
          <p:spPr bwMode="auto">
            <a:xfrm>
              <a:off x="4400" y="1227"/>
              <a:ext cx="1" cy="144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63" name="AutoShape 3"/>
            <p:cNvSpPr>
              <a:spLocks noChangeShapeType="1"/>
            </p:cNvSpPr>
            <p:nvPr/>
          </p:nvSpPr>
          <p:spPr bwMode="auto">
            <a:xfrm>
              <a:off x="4793" y="1223"/>
              <a:ext cx="1" cy="144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2744" y="1626"/>
              <a:ext cx="2449" cy="2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54000" tIns="36000" rIns="54000" bIns="36000"/>
            <a:lstStyle>
              <a:lvl1pPr eaLnBrk="0" hangingPunct="0"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1081088" algn="l"/>
                  <a:tab pos="1703388" algn="l"/>
                  <a:tab pos="2420938" algn="l"/>
                  <a:tab pos="2960688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smtClean="0">
                  <a:solidFill>
                    <a:srgbClr val="0054A8"/>
                  </a:solidFill>
                  <a:cs typeface="Times New Roman" panose="02020603050405020304" pitchFamily="18" charset="0"/>
                </a:rPr>
                <a:t>      </a:t>
              </a:r>
              <a:r>
                <a:rPr lang="en-US" altLang="zh-CN" sz="2400" smtClean="0">
                  <a:solidFill>
                    <a:srgbClr val="0054A8"/>
                  </a:solidFill>
                  <a:cs typeface="Times New Roman" panose="02020603050405020304" pitchFamily="18" charset="0"/>
                </a:rPr>
                <a:t>a      a</a:t>
              </a:r>
              <a:r>
                <a:rPr lang="en-US" altLang="zh-CN" sz="2400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+1</a:t>
              </a:r>
              <a:r>
                <a:rPr lang="en-US" altLang="zh-CN" sz="2400" smtClean="0">
                  <a:solidFill>
                    <a:srgbClr val="0054A8"/>
                  </a:solidFill>
                  <a:cs typeface="Times New Roman" panose="02020603050405020304" pitchFamily="18" charset="0"/>
                </a:rPr>
                <a:t>   a</a:t>
              </a:r>
              <a:r>
                <a:rPr lang="en-US" altLang="zh-CN" sz="2400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+2</a:t>
              </a:r>
              <a:r>
                <a:rPr lang="en-US" altLang="zh-CN" sz="2400" smtClean="0">
                  <a:solidFill>
                    <a:srgbClr val="0054A8"/>
                  </a:solidFill>
                  <a:cs typeface="Times New Roman" panose="02020603050405020304" pitchFamily="18" charset="0"/>
                </a:rPr>
                <a:t>   a</a:t>
              </a:r>
              <a:r>
                <a:rPr lang="en-US" altLang="zh-CN" sz="2400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+3</a:t>
              </a:r>
              <a:r>
                <a:rPr lang="en-US" altLang="zh-CN" sz="2400" smtClean="0">
                  <a:solidFill>
                    <a:srgbClr val="0054A8"/>
                  </a:solidFill>
                  <a:cs typeface="Times New Roman" panose="02020603050405020304" pitchFamily="18" charset="0"/>
                </a:rPr>
                <a:t>    a</a:t>
              </a:r>
              <a:r>
                <a:rPr lang="en-US" altLang="zh-CN" sz="2400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+4</a:t>
              </a:r>
              <a:endParaRPr lang="en-US" altLang="zh-CN" sz="2400" b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2562" y="660"/>
              <a:ext cx="2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>
                  <a:latin typeface="Arial" panose="020B0604020202020204" pitchFamily="34" charset="0"/>
                  <a:ea typeface="黑体" panose="02010609060101010101" pitchFamily="49" charset="-122"/>
                </a:rPr>
                <a:t>如：</a:t>
              </a:r>
              <a:r>
                <a:rPr kumimoji="1"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int  a[5]={3, 5, 2, 1, 4};</a:t>
              </a:r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608" y="1362"/>
              <a:ext cx="2676" cy="0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2608" y="1625"/>
              <a:ext cx="2676" cy="0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一维数组与指针</a:t>
            </a: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395288" y="1196975"/>
            <a:ext cx="727233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/>
              <a:t>二、指向</a:t>
            </a:r>
            <a:r>
              <a:rPr kumimoji="1" lang="zh-CN" altLang="en-US">
                <a:solidFill>
                  <a:srgbClr val="0000FF"/>
                </a:solidFill>
              </a:rPr>
              <a:t>数组元素</a:t>
            </a:r>
            <a:r>
              <a:rPr kumimoji="1" lang="zh-CN" altLang="en-US"/>
              <a:t>的指针变量</a:t>
            </a:r>
            <a:endParaRPr lang="zh-CN" altLang="en-US" sz="300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如定义：</a:t>
            </a:r>
            <a:r>
              <a:rPr kumimoji="1" lang="en-US" altLang="zh-CN">
                <a:solidFill>
                  <a:srgbClr val="0000FF"/>
                </a:solidFill>
              </a:rPr>
              <a:t>int  a[10], *p = </a:t>
            </a:r>
            <a:r>
              <a:rPr kumimoji="1" lang="en-US" altLang="zh-CN">
                <a:solidFill>
                  <a:schemeClr val="accent2"/>
                </a:solidFill>
              </a:rPr>
              <a:t>a</a:t>
            </a:r>
            <a:r>
              <a:rPr kumimoji="1" lang="en-US" altLang="zh-CN">
                <a:solidFill>
                  <a:srgbClr val="0000FF"/>
                </a:solidFill>
              </a:rPr>
              <a:t>;</a:t>
            </a:r>
            <a:r>
              <a:rPr kumimoji="1" lang="en-US" altLang="zh-CN"/>
              <a:t> </a:t>
            </a:r>
            <a:r>
              <a:rPr kumimoji="1" lang="en-US" altLang="zh-CN" sz="3000"/>
              <a:t/>
            </a:r>
            <a:br>
              <a:rPr kumimoji="1" lang="en-US" altLang="zh-CN" sz="3000"/>
            </a:br>
            <a:r>
              <a:rPr kumimoji="1" lang="en-US" altLang="zh-CN" sz="3000"/>
              <a:t>     </a:t>
            </a:r>
            <a:r>
              <a:rPr kumimoji="1" lang="zh-CN" altLang="en-US" sz="3000"/>
              <a:t>则： </a:t>
            </a:r>
            <a:r>
              <a:rPr kumimoji="1" lang="en-US" altLang="zh-CN">
                <a:solidFill>
                  <a:srgbClr val="0000FF"/>
                </a:solidFill>
              </a:rPr>
              <a:t>p=&amp;a[0];</a:t>
            </a:r>
          </a:p>
          <a:p>
            <a:r>
              <a:rPr kumimoji="1" lang="zh-CN" altLang="en-US"/>
              <a:t>若令：</a:t>
            </a:r>
            <a:r>
              <a:rPr kumimoji="1" lang="en-US" altLang="zh-CN"/>
              <a:t>p = &amp;a[i]        </a:t>
            </a:r>
          </a:p>
          <a:p>
            <a:r>
              <a:rPr kumimoji="1" lang="en-US" altLang="zh-CN"/>
              <a:t>    </a:t>
            </a:r>
            <a:r>
              <a:rPr kumimoji="1" lang="zh-CN" altLang="en-US"/>
              <a:t>则：*</a:t>
            </a:r>
            <a:r>
              <a:rPr kumimoji="1" lang="en-US" altLang="zh-CN"/>
              <a:t>p</a:t>
            </a:r>
            <a:r>
              <a:rPr kumimoji="1" lang="zh-CN" altLang="en-US"/>
              <a:t>就是</a:t>
            </a:r>
            <a:r>
              <a:rPr kumimoji="1" lang="en-US" altLang="zh-CN"/>
              <a:t>a[i]</a:t>
            </a:r>
          </a:p>
          <a:p>
            <a:pPr>
              <a:spcBef>
                <a:spcPct val="40000"/>
              </a:spcBef>
            </a:pPr>
            <a:r>
              <a:rPr kumimoji="1" lang="zh-CN" altLang="en-US" sz="3000">
                <a:solidFill>
                  <a:srgbClr val="0000FF"/>
                </a:solidFill>
              </a:rPr>
              <a:t>可见，当</a:t>
            </a:r>
            <a:r>
              <a:rPr kumimoji="1" lang="en-US" altLang="zh-CN" sz="3000">
                <a:solidFill>
                  <a:srgbClr val="0000FF"/>
                </a:solidFill>
              </a:rPr>
              <a:t>p=a</a:t>
            </a:r>
            <a:r>
              <a:rPr kumimoji="1" lang="zh-CN" altLang="en-US" sz="3000">
                <a:solidFill>
                  <a:srgbClr val="0000FF"/>
                </a:solidFill>
              </a:rPr>
              <a:t>时，有：</a:t>
            </a:r>
          </a:p>
          <a:p>
            <a:r>
              <a:rPr lang="zh-CN" altLang="en-US"/>
              <a:t>	</a:t>
            </a:r>
            <a:r>
              <a:rPr lang="en-US" altLang="zh-CN"/>
              <a:t>&amp;a[0]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a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p </a:t>
            </a:r>
          </a:p>
          <a:p>
            <a:r>
              <a:rPr lang="en-US" altLang="zh-CN"/>
              <a:t>	&amp;a[i]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a+i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p+i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en-US" altLang="zh-CN">
                <a:solidFill>
                  <a:srgbClr val="0000FF"/>
                </a:solidFill>
              </a:rPr>
              <a:t>&amp;p[i]</a:t>
            </a:r>
          </a:p>
          <a:p>
            <a:r>
              <a:rPr lang="en-US" altLang="zh-CN"/>
              <a:t>	a[i]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*(a+i)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*(p+i)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en-US" altLang="zh-CN">
                <a:solidFill>
                  <a:srgbClr val="0000FF"/>
                </a:solidFill>
              </a:rPr>
              <a:t>p[i]</a:t>
            </a:r>
          </a:p>
        </p:txBody>
      </p:sp>
      <p:grpSp>
        <p:nvGrpSpPr>
          <p:cNvPr id="364548" name="Group 4"/>
          <p:cNvGrpSpPr>
            <a:grpSpLocks/>
          </p:cNvGrpSpPr>
          <p:nvPr/>
        </p:nvGrpSpPr>
        <p:grpSpPr bwMode="auto">
          <a:xfrm>
            <a:off x="5003800" y="908050"/>
            <a:ext cx="3925888" cy="4033838"/>
            <a:chOff x="3284" y="492"/>
            <a:chExt cx="2152" cy="2376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3450" y="492"/>
              <a:ext cx="1614" cy="2376"/>
              <a:chOff x="3450" y="492"/>
              <a:chExt cx="1614" cy="2376"/>
            </a:xfrm>
          </p:grpSpPr>
          <p:grpSp>
            <p:nvGrpSpPr>
              <p:cNvPr id="32780" name="Group 6"/>
              <p:cNvGrpSpPr>
                <a:grpSpLocks/>
              </p:cNvGrpSpPr>
              <p:nvPr/>
            </p:nvGrpSpPr>
            <p:grpSpPr bwMode="auto">
              <a:xfrm>
                <a:off x="4128" y="492"/>
                <a:ext cx="936" cy="2376"/>
                <a:chOff x="4032" y="444"/>
                <a:chExt cx="936" cy="2376"/>
              </a:xfrm>
            </p:grpSpPr>
            <p:sp>
              <p:nvSpPr>
                <p:cNvPr id="32803" name="AutoShape 7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tx2"/>
                </a:solidFill>
                <a:ln w="38100">
                  <a:solidFill>
                    <a:srgbClr val="000000"/>
                  </a:solidFill>
                  <a:round/>
                  <a:headEnd type="none" w="lg" len="lg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Font typeface="Wingdings" panose="05000000000000000000" pitchFamily="2" charset="2"/>
                    <a:defRPr sz="28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A50021"/>
                    </a:buClr>
                    <a:buFont typeface="Wingdings" panose="05000000000000000000" pitchFamily="2" charset="2"/>
                    <a:buChar char="q"/>
                    <a:defRPr sz="24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A50021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A50021"/>
                    </a:buClr>
                    <a:buFont typeface="Wingdings" panose="05000000000000000000" pitchFamily="2" charset="2"/>
                    <a:buChar char="q"/>
                    <a:defRPr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A50021"/>
                    </a:buClr>
                    <a:buFont typeface="Wingdings" panose="05000000000000000000" pitchFamily="2" charset="2"/>
                    <a:buChar char="q"/>
                    <a:defRPr sz="16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Font typeface="Wingdings" panose="05000000000000000000" pitchFamily="2" charset="2"/>
                    <a:buChar char="q"/>
                    <a:defRPr sz="16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Font typeface="Wingdings" panose="05000000000000000000" pitchFamily="2" charset="2"/>
                    <a:buChar char="q"/>
                    <a:defRPr sz="16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Font typeface="Wingdings" panose="05000000000000000000" pitchFamily="2" charset="2"/>
                    <a:buChar char="q"/>
                    <a:defRPr sz="16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Font typeface="Wingdings" panose="05000000000000000000" pitchFamily="2" charset="2"/>
                    <a:buChar char="q"/>
                    <a:defRPr sz="1600">
                      <a:solidFill>
                        <a:schemeClr val="bg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804" name="Line 8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5" name="Line 9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6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7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8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9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10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11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12" name="Line 16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1" name="Group 17"/>
              <p:cNvGrpSpPr>
                <a:grpSpLocks/>
              </p:cNvGrpSpPr>
              <p:nvPr/>
            </p:nvGrpSpPr>
            <p:grpSpPr bwMode="auto">
              <a:xfrm>
                <a:off x="4128" y="912"/>
                <a:ext cx="60" cy="1368"/>
                <a:chOff x="4032" y="864"/>
                <a:chExt cx="60" cy="1368"/>
              </a:xfrm>
            </p:grpSpPr>
            <p:sp>
              <p:nvSpPr>
                <p:cNvPr id="32796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7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8" name="Line 20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9" name="Line 21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0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1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02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2" name="Group 25"/>
              <p:cNvGrpSpPr>
                <a:grpSpLocks/>
              </p:cNvGrpSpPr>
              <p:nvPr/>
            </p:nvGrpSpPr>
            <p:grpSpPr bwMode="auto">
              <a:xfrm>
                <a:off x="4992" y="924"/>
                <a:ext cx="60" cy="1368"/>
                <a:chOff x="4032" y="864"/>
                <a:chExt cx="60" cy="1368"/>
              </a:xfrm>
            </p:grpSpPr>
            <p:sp>
              <p:nvSpPr>
                <p:cNvPr id="32789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0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1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2" name="Line 29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3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4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95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783" name="Text Box 33"/>
              <p:cNvSpPr txBox="1">
                <a:spLocks noChangeArrowheads="1"/>
              </p:cNvSpPr>
              <p:nvPr/>
            </p:nvSpPr>
            <p:spPr bwMode="auto">
              <a:xfrm>
                <a:off x="3616" y="765"/>
                <a:ext cx="39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>
                    <a:latin typeface="Arial" panose="020B0604020202020204" pitchFamily="34" charset="0"/>
                    <a:ea typeface="黑体" panose="02010609060101010101" pitchFamily="49" charset="-122"/>
                  </a:rPr>
                  <a:t>a[0]</a:t>
                </a:r>
              </a:p>
            </p:txBody>
          </p:sp>
          <p:sp>
            <p:nvSpPr>
              <p:cNvPr id="32784" name="Text Box 34"/>
              <p:cNvSpPr txBox="1">
                <a:spLocks noChangeArrowheads="1"/>
              </p:cNvSpPr>
              <p:nvPr/>
            </p:nvSpPr>
            <p:spPr bwMode="auto">
              <a:xfrm>
                <a:off x="3616" y="992"/>
                <a:ext cx="39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>
                    <a:latin typeface="Arial" panose="020B0604020202020204" pitchFamily="34" charset="0"/>
                    <a:ea typeface="黑体" panose="02010609060101010101" pitchFamily="49" charset="-122"/>
                  </a:rPr>
                  <a:t>a[1]</a:t>
                </a:r>
              </a:p>
            </p:txBody>
          </p:sp>
          <p:sp>
            <p:nvSpPr>
              <p:cNvPr id="32785" name="Text Box 35"/>
              <p:cNvSpPr txBox="1">
                <a:spLocks noChangeArrowheads="1"/>
              </p:cNvSpPr>
              <p:nvPr/>
            </p:nvSpPr>
            <p:spPr bwMode="auto">
              <a:xfrm>
                <a:off x="3616" y="1217"/>
                <a:ext cx="39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>
                    <a:latin typeface="Arial" panose="020B0604020202020204" pitchFamily="34" charset="0"/>
                    <a:ea typeface="黑体" panose="02010609060101010101" pitchFamily="49" charset="-122"/>
                  </a:rPr>
                  <a:t>a[2]</a:t>
                </a:r>
              </a:p>
            </p:txBody>
          </p:sp>
          <p:sp>
            <p:nvSpPr>
              <p:cNvPr id="32786" name="Text Box 36"/>
              <p:cNvSpPr txBox="1">
                <a:spLocks noChangeArrowheads="1"/>
              </p:cNvSpPr>
              <p:nvPr/>
            </p:nvSpPr>
            <p:spPr bwMode="auto">
              <a:xfrm>
                <a:off x="3616" y="1443"/>
                <a:ext cx="39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>
                    <a:latin typeface="Arial" panose="020B0604020202020204" pitchFamily="34" charset="0"/>
                    <a:ea typeface="黑体" panose="02010609060101010101" pitchFamily="49" charset="-122"/>
                  </a:rPr>
                  <a:t>a[3]</a:t>
                </a:r>
              </a:p>
            </p:txBody>
          </p:sp>
          <p:sp>
            <p:nvSpPr>
              <p:cNvPr id="32787" name="Text Box 37"/>
              <p:cNvSpPr txBox="1">
                <a:spLocks noChangeArrowheads="1"/>
              </p:cNvSpPr>
              <p:nvPr/>
            </p:nvSpPr>
            <p:spPr bwMode="auto">
              <a:xfrm>
                <a:off x="3450" y="1907"/>
                <a:ext cx="73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>
                    <a:latin typeface="Arial" panose="020B0604020202020204" pitchFamily="34" charset="0"/>
                    <a:ea typeface="黑体" panose="02010609060101010101" pitchFamily="49" charset="-122"/>
                  </a:rPr>
                  <a:t>a[9]</a:t>
                </a:r>
              </a:p>
            </p:txBody>
          </p:sp>
          <p:sp>
            <p:nvSpPr>
              <p:cNvPr id="32788" name="Text Box 38"/>
              <p:cNvSpPr txBox="1">
                <a:spLocks noChangeArrowheads="1"/>
              </p:cNvSpPr>
              <p:nvPr/>
            </p:nvSpPr>
            <p:spPr bwMode="auto">
              <a:xfrm>
                <a:off x="4471" y="1759"/>
                <a:ext cx="300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...</a:t>
                </a:r>
              </a:p>
            </p:txBody>
          </p:sp>
        </p:grpSp>
        <p:sp>
          <p:nvSpPr>
            <p:cNvPr id="32775" name="Text Box 39"/>
            <p:cNvSpPr txBox="1">
              <a:spLocks noChangeArrowheads="1"/>
            </p:cNvSpPr>
            <p:nvPr/>
          </p:nvSpPr>
          <p:spPr bwMode="auto">
            <a:xfrm>
              <a:off x="3284" y="2110"/>
              <a:ext cx="87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>
                  <a:latin typeface="Arial" panose="020B0604020202020204" pitchFamily="34" charset="0"/>
                  <a:ea typeface="楷体_GB2312" pitchFamily="49" charset="-122"/>
                </a:rPr>
                <a:t>整型指针</a:t>
              </a:r>
              <a:r>
                <a:rPr kumimoji="1" lang="en-US" altLang="zh-CN" sz="2400" b="1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</a:t>
              </a:r>
              <a:endPara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76" name="Text Box 40"/>
            <p:cNvSpPr txBox="1">
              <a:spLocks noChangeArrowheads="1"/>
            </p:cNvSpPr>
            <p:nvPr/>
          </p:nvSpPr>
          <p:spPr bwMode="auto">
            <a:xfrm>
              <a:off x="4312" y="2135"/>
              <a:ext cx="51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9966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33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&amp;a[0]</a:t>
              </a:r>
              <a:endPara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32777" name="Group 41"/>
            <p:cNvGrpSpPr>
              <a:grpSpLocks/>
            </p:cNvGrpSpPr>
            <p:nvPr/>
          </p:nvGrpSpPr>
          <p:grpSpPr bwMode="auto">
            <a:xfrm>
              <a:off x="5028" y="657"/>
              <a:ext cx="408" cy="270"/>
              <a:chOff x="5028" y="657"/>
              <a:chExt cx="408" cy="270"/>
            </a:xfrm>
          </p:grpSpPr>
          <p:sp>
            <p:nvSpPr>
              <p:cNvPr id="32778" name="Line 42"/>
              <p:cNvSpPr>
                <a:spLocks noChangeShapeType="1"/>
              </p:cNvSpPr>
              <p:nvPr/>
            </p:nvSpPr>
            <p:spPr bwMode="auto">
              <a:xfrm flipH="1">
                <a:off x="5028" y="804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79" name="Text Box 43"/>
              <p:cNvSpPr txBox="1">
                <a:spLocks noChangeArrowheads="1"/>
              </p:cNvSpPr>
              <p:nvPr/>
            </p:nvSpPr>
            <p:spPr bwMode="auto">
              <a:xfrm>
                <a:off x="5244" y="657"/>
                <a:ext cx="19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" panose="05000000000000000000" pitchFamily="2" charset="2"/>
                  <a:buChar char="q"/>
                  <a:defRPr sz="16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</a:t>
                </a:r>
                <a:endParaRPr kumimoji="1"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64588" name="AutoShape 44"/>
          <p:cNvSpPr>
            <a:spLocks noChangeArrowheads="1"/>
          </p:cNvSpPr>
          <p:nvPr/>
        </p:nvSpPr>
        <p:spPr bwMode="auto">
          <a:xfrm>
            <a:off x="3924300" y="5732463"/>
            <a:ext cx="4608513" cy="576262"/>
          </a:xfrm>
          <a:prstGeom prst="wedgeRectCallout">
            <a:avLst>
              <a:gd name="adj1" fmla="val -42523"/>
              <a:gd name="adj2" fmla="val -135398"/>
            </a:avLst>
          </a:prstGeom>
          <a:solidFill>
            <a:schemeClr val="tx2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  <a:ea typeface="楷体_GB2312" pitchFamily="49" charset="-122"/>
              </a:rPr>
              <a:t>指向数组的指针变量可以带下标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  <p:bldP spid="3645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一维数组与指针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5288" y="1052513"/>
            <a:ext cx="7272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/>
              <a:t>二、指向</a:t>
            </a:r>
            <a:r>
              <a:rPr kumimoji="1" lang="zh-CN" altLang="en-US">
                <a:solidFill>
                  <a:srgbClr val="0000FF"/>
                </a:solidFill>
              </a:rPr>
              <a:t>数组元素</a:t>
            </a:r>
            <a:r>
              <a:rPr kumimoji="1" lang="zh-CN" altLang="en-US"/>
              <a:t>的指针变量</a:t>
            </a:r>
            <a:endParaRPr lang="zh-CN" altLang="en-US" sz="300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如定义：</a:t>
            </a:r>
            <a:r>
              <a:rPr kumimoji="1" lang="en-US" altLang="zh-CN">
                <a:solidFill>
                  <a:srgbClr val="0000FF"/>
                </a:solidFill>
              </a:rPr>
              <a:t>int  a[10], *p = </a:t>
            </a:r>
            <a:r>
              <a:rPr kumimoji="1" lang="en-US" altLang="zh-CN">
                <a:solidFill>
                  <a:schemeClr val="accent2"/>
                </a:solidFill>
              </a:rPr>
              <a:t>a</a:t>
            </a:r>
            <a:r>
              <a:rPr kumimoji="1" lang="en-US" altLang="zh-CN">
                <a:solidFill>
                  <a:srgbClr val="0000FF"/>
                </a:solidFill>
              </a:rPr>
              <a:t>;</a:t>
            </a:r>
            <a:r>
              <a:rPr kumimoji="1" lang="en-US" altLang="zh-CN"/>
              <a:t> </a:t>
            </a:r>
            <a:r>
              <a:rPr kumimoji="1" lang="en-US" altLang="zh-CN" sz="3000"/>
              <a:t/>
            </a:r>
            <a:br>
              <a:rPr kumimoji="1" lang="en-US" altLang="zh-CN" sz="3000"/>
            </a:br>
            <a:r>
              <a:rPr kumimoji="1" lang="en-US" altLang="zh-CN" sz="3000"/>
              <a:t>     </a:t>
            </a:r>
            <a:r>
              <a:rPr kumimoji="1" lang="zh-CN" altLang="en-US" sz="3000"/>
              <a:t>则： </a:t>
            </a:r>
            <a:r>
              <a:rPr kumimoji="1" lang="en-US" altLang="zh-CN">
                <a:solidFill>
                  <a:srgbClr val="0000FF"/>
                </a:solidFill>
              </a:rPr>
              <a:t>p=&amp;a[0];</a:t>
            </a:r>
          </a:p>
          <a:p>
            <a:r>
              <a:rPr kumimoji="1" lang="zh-CN" altLang="en-US"/>
              <a:t>若令：</a:t>
            </a:r>
            <a:r>
              <a:rPr kumimoji="1" lang="en-US" altLang="zh-CN"/>
              <a:t>p = &amp;a[i]        </a:t>
            </a:r>
          </a:p>
          <a:p>
            <a:r>
              <a:rPr kumimoji="1" lang="en-US" altLang="zh-CN"/>
              <a:t>    </a:t>
            </a:r>
            <a:r>
              <a:rPr kumimoji="1" lang="zh-CN" altLang="en-US"/>
              <a:t>则：*</a:t>
            </a:r>
            <a:r>
              <a:rPr kumimoji="1" lang="en-US" altLang="zh-CN"/>
              <a:t>p</a:t>
            </a:r>
            <a:r>
              <a:rPr kumimoji="1" lang="zh-CN" altLang="en-US"/>
              <a:t>就是</a:t>
            </a:r>
            <a:r>
              <a:rPr kumimoji="1" lang="en-US" altLang="zh-CN"/>
              <a:t>a[i]</a:t>
            </a:r>
          </a:p>
          <a:p>
            <a:pPr>
              <a:spcBef>
                <a:spcPct val="40000"/>
              </a:spcBef>
            </a:pPr>
            <a:r>
              <a:rPr kumimoji="1" lang="zh-CN" altLang="en-US" sz="3000">
                <a:solidFill>
                  <a:srgbClr val="0000FF"/>
                </a:solidFill>
              </a:rPr>
              <a:t>可见，当</a:t>
            </a:r>
            <a:r>
              <a:rPr kumimoji="1" lang="en-US" altLang="zh-CN" sz="3000">
                <a:solidFill>
                  <a:srgbClr val="0000FF"/>
                </a:solidFill>
              </a:rPr>
              <a:t>p=a</a:t>
            </a:r>
            <a:r>
              <a:rPr kumimoji="1" lang="zh-CN" altLang="en-US" sz="3000">
                <a:solidFill>
                  <a:srgbClr val="0000FF"/>
                </a:solidFill>
              </a:rPr>
              <a:t>时，有：</a:t>
            </a:r>
          </a:p>
          <a:p>
            <a:r>
              <a:rPr lang="zh-CN" altLang="en-US"/>
              <a:t>	</a:t>
            </a:r>
            <a:r>
              <a:rPr lang="en-US" altLang="zh-CN"/>
              <a:t>&amp;a[0]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a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p </a:t>
            </a:r>
          </a:p>
          <a:p>
            <a:r>
              <a:rPr lang="en-US" altLang="zh-CN"/>
              <a:t>	&amp;a[i]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a+i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p+i</a:t>
            </a:r>
            <a:endParaRPr lang="en-US" altLang="zh-CN">
              <a:solidFill>
                <a:srgbClr val="CC00CC"/>
              </a:solidFill>
            </a:endParaRPr>
          </a:p>
          <a:p>
            <a:r>
              <a:rPr lang="en-US" altLang="zh-CN"/>
              <a:t>	a[i]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*(a+i)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/>
              <a:t> *(p+i) 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4532313" y="1628775"/>
            <a:ext cx="4319587" cy="41767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 sz="2600">
                <a:solidFill>
                  <a:srgbClr val="0033CC"/>
                </a:solidFill>
              </a:rPr>
              <a:t>#include &lt;stdio.h&gt;</a:t>
            </a:r>
          </a:p>
          <a:p>
            <a:pPr>
              <a:spcBef>
                <a:spcPct val="0"/>
              </a:spcBef>
            </a:pPr>
            <a:r>
              <a:rPr kumimoji="1" lang="en-US" altLang="zh-CN" sz="2600">
                <a:solidFill>
                  <a:srgbClr val="0033CC"/>
                </a:solidFill>
              </a:rPr>
              <a:t>int main( ) </a:t>
            </a:r>
          </a:p>
          <a:p>
            <a:pPr>
              <a:spcBef>
                <a:spcPct val="0"/>
              </a:spcBef>
            </a:pPr>
            <a:r>
              <a:rPr kumimoji="1" lang="en-US" altLang="zh-CN" sz="2600">
                <a:solidFill>
                  <a:srgbClr val="0033CC"/>
                </a:solidFill>
              </a:rPr>
              <a:t>{</a:t>
            </a:r>
            <a:r>
              <a:rPr kumimoji="1" lang="en-US" altLang="zh-CN" sz="2600"/>
              <a:t>	int i, a[5]={5,3,1,2,4},*p;</a:t>
            </a:r>
          </a:p>
          <a:p>
            <a:pPr>
              <a:spcBef>
                <a:spcPct val="0"/>
              </a:spcBef>
            </a:pPr>
            <a:r>
              <a:rPr kumimoji="1" lang="en-US" altLang="zh-CN" sz="2600"/>
              <a:t>	for(i=0; i&lt;5; i++)</a:t>
            </a:r>
          </a:p>
          <a:p>
            <a:pPr>
              <a:spcBef>
                <a:spcPct val="0"/>
              </a:spcBef>
            </a:pPr>
            <a:r>
              <a:rPr kumimoji="1" lang="en-US" altLang="zh-CN" sz="2600"/>
              <a:t>	   printf("%d ", </a:t>
            </a:r>
            <a:r>
              <a:rPr kumimoji="1" lang="en-US" altLang="zh-CN" sz="2600">
                <a:solidFill>
                  <a:srgbClr val="FF0066"/>
                </a:solidFill>
              </a:rPr>
              <a:t>*(a+i)</a:t>
            </a:r>
            <a:r>
              <a:rPr kumimoji="1" lang="en-US" altLang="zh-CN" sz="2600"/>
              <a:t> );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600"/>
              <a:t>	printf("\n"); </a:t>
            </a:r>
            <a:r>
              <a:rPr kumimoji="1" lang="en-US" altLang="zh-CN" sz="2600">
                <a:solidFill>
                  <a:srgbClr val="00CC00"/>
                </a:solidFill>
              </a:rPr>
              <a:t>/*</a:t>
            </a:r>
            <a:r>
              <a:rPr kumimoji="1" lang="zh-CN" altLang="en-US" sz="2600">
                <a:solidFill>
                  <a:srgbClr val="00CC00"/>
                </a:solidFill>
              </a:rPr>
              <a:t>地址法*</a:t>
            </a:r>
            <a:r>
              <a:rPr kumimoji="1" lang="en-US" altLang="zh-CN" sz="2600">
                <a:solidFill>
                  <a:srgbClr val="00CC00"/>
                </a:solidFill>
              </a:rPr>
              <a:t>/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600"/>
              <a:t>	for (</a:t>
            </a:r>
            <a:r>
              <a:rPr kumimoji="1" lang="en-US" altLang="zh-CN" sz="2600">
                <a:solidFill>
                  <a:srgbClr val="0000FF"/>
                </a:solidFill>
              </a:rPr>
              <a:t>p=a; p&lt;a+5; p++</a:t>
            </a:r>
            <a:r>
              <a:rPr kumimoji="1" lang="en-US" altLang="zh-CN" sz="2600"/>
              <a:t>)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600"/>
              <a:t>		printf("%d " ,  </a:t>
            </a:r>
            <a:r>
              <a:rPr kumimoji="1" lang="en-US" altLang="zh-CN" sz="2600">
                <a:solidFill>
                  <a:srgbClr val="0000FF"/>
                </a:solidFill>
              </a:rPr>
              <a:t>*p</a:t>
            </a:r>
            <a:r>
              <a:rPr kumimoji="1" lang="en-US" altLang="zh-CN" sz="2600"/>
              <a:t>); 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600"/>
              <a:t>	printf("\n"); </a:t>
            </a:r>
            <a:r>
              <a:rPr kumimoji="1" lang="en-US" altLang="zh-CN" sz="2600">
                <a:solidFill>
                  <a:srgbClr val="00CC00"/>
                </a:solidFill>
              </a:rPr>
              <a:t>/*</a:t>
            </a:r>
            <a:r>
              <a:rPr kumimoji="1" lang="zh-CN" altLang="en-US" sz="2600">
                <a:solidFill>
                  <a:srgbClr val="00CC00"/>
                </a:solidFill>
              </a:rPr>
              <a:t>指针法*</a:t>
            </a:r>
            <a:r>
              <a:rPr kumimoji="1" lang="en-US" altLang="zh-CN" sz="2600">
                <a:solidFill>
                  <a:srgbClr val="00CC00"/>
                </a:solidFill>
              </a:rPr>
              <a:t>/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600">
                <a:solidFill>
                  <a:srgbClr val="0033CC"/>
                </a:solidFill>
              </a:rPr>
              <a:t>}</a:t>
            </a:r>
          </a:p>
        </p:txBody>
      </p:sp>
      <p:sp>
        <p:nvSpPr>
          <p:cNvPr id="365573" name="AutoShape 5"/>
          <p:cNvSpPr>
            <a:spLocks noChangeArrowheads="1"/>
          </p:cNvSpPr>
          <p:nvPr/>
        </p:nvSpPr>
        <p:spPr bwMode="auto">
          <a:xfrm>
            <a:off x="8186738" y="2811463"/>
            <a:ext cx="863600" cy="431800"/>
          </a:xfrm>
          <a:prstGeom prst="wedgeRectCallout">
            <a:avLst>
              <a:gd name="adj1" fmla="val -97769"/>
              <a:gd name="adj2" fmla="val 61167"/>
            </a:avLst>
          </a:prstGeom>
          <a:solidFill>
            <a:srgbClr val="EFF9FF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a++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6970713" y="3213100"/>
            <a:ext cx="863600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8410575" y="2741613"/>
            <a:ext cx="3603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4843463" y="2846388"/>
            <a:ext cx="3311525" cy="79216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F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65577" name="Rectangle 9"/>
          <p:cNvSpPr>
            <a:spLocks noChangeArrowheads="1"/>
          </p:cNvSpPr>
          <p:nvPr/>
        </p:nvSpPr>
        <p:spPr bwMode="auto">
          <a:xfrm>
            <a:off x="4772025" y="4024313"/>
            <a:ext cx="3384550" cy="79216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65578" name="AutoShape 10"/>
          <p:cNvSpPr>
            <a:spLocks noChangeArrowheads="1"/>
          </p:cNvSpPr>
          <p:nvPr/>
        </p:nvSpPr>
        <p:spPr bwMode="auto">
          <a:xfrm>
            <a:off x="468313" y="5805488"/>
            <a:ext cx="7559675" cy="936625"/>
          </a:xfrm>
          <a:prstGeom prst="wedgeRectCallout">
            <a:avLst>
              <a:gd name="adj1" fmla="val -1069"/>
              <a:gd name="adj2" fmla="val -31356"/>
            </a:avLst>
          </a:prstGeom>
          <a:solidFill>
            <a:schemeClr val="tx2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：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是指针变量，取值可变，可指向各个数组元素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	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是数组名，是地址（指针）常量，其值不可变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nimBg="1"/>
      <p:bldP spid="365573" grpId="0" animBg="1"/>
      <p:bldP spid="365574" grpId="0" animBg="1"/>
      <p:bldP spid="365575" grpId="0"/>
      <p:bldP spid="365576" grpId="0" animBg="1"/>
      <p:bldP spid="365577" grpId="0" animBg="1"/>
      <p:bldP spid="3655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一维数组与指针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95288" y="1125538"/>
            <a:ext cx="7272337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/>
              <a:t>三、指向</a:t>
            </a:r>
            <a:r>
              <a:rPr kumimoji="1" lang="zh-CN" altLang="en-US">
                <a:solidFill>
                  <a:srgbClr val="0000FF"/>
                </a:solidFill>
              </a:rPr>
              <a:t>数组元素</a:t>
            </a:r>
            <a:r>
              <a:rPr kumimoji="1" lang="zh-CN" altLang="en-US"/>
              <a:t>的指针的算术运算</a:t>
            </a:r>
            <a:endParaRPr lang="zh-CN" altLang="en-US" sz="300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如定义：</a:t>
            </a:r>
            <a:r>
              <a:rPr kumimoji="1" lang="en-US" altLang="zh-CN">
                <a:solidFill>
                  <a:srgbClr val="0000FF"/>
                </a:solidFill>
              </a:rPr>
              <a:t>int  a[10], *p = a, *q=a;</a:t>
            </a:r>
            <a:endParaRPr lang="en-US" altLang="zh-CN"/>
          </a:p>
        </p:txBody>
      </p:sp>
      <p:graphicFrame>
        <p:nvGraphicFramePr>
          <p:cNvPr id="366657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301906"/>
              </p:ext>
            </p:extLst>
          </p:nvPr>
        </p:nvGraphicFramePr>
        <p:xfrm>
          <a:off x="539750" y="2205038"/>
          <a:ext cx="5616575" cy="4473670"/>
        </p:xfrm>
        <a:graphic>
          <a:graphicData uri="http://schemas.openxmlformats.org/drawingml/2006/table">
            <a:tbl>
              <a:tblPr/>
              <a:tblGrid>
                <a:gridCol w="908050"/>
                <a:gridCol w="4708525"/>
              </a:tblGrid>
              <a:tr h="4952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T="45710" marB="4571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T="45710" marB="4571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40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p++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指向后一个数组元素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40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p--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指向前一个数组元素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40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p+i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指向当前元素后第</a:t>
                      </a:r>
                      <a:r>
                        <a:rPr kumimoji="0" lang="en-US" altLang="zh-CN" sz="2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个数组元素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40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p-i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指向当前元素前第</a:t>
                      </a:r>
                      <a:r>
                        <a:rPr kumimoji="0" lang="en-US" altLang="zh-CN" sz="2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个数组元素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485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p-q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两个指针之间相差的元素个数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9448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关系运算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p&lt;q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指的元素在前，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p&gt;q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在后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p==q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：指向同一元素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5485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a+i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中下标为</a:t>
                      </a: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pSp>
        <p:nvGrpSpPr>
          <p:cNvPr id="366628" name="Group 36"/>
          <p:cNvGrpSpPr>
            <a:grpSpLocks/>
          </p:cNvGrpSpPr>
          <p:nvPr/>
        </p:nvGrpSpPr>
        <p:grpSpPr bwMode="auto">
          <a:xfrm>
            <a:off x="6172200" y="1143000"/>
            <a:ext cx="2770188" cy="3989388"/>
            <a:chOff x="3888" y="720"/>
            <a:chExt cx="1690" cy="2513"/>
          </a:xfrm>
        </p:grpSpPr>
        <p:sp>
          <p:nvSpPr>
            <p:cNvPr id="34850" name="Text Box 37"/>
            <p:cNvSpPr txBox="1">
              <a:spLocks noChangeArrowheads="1"/>
            </p:cNvSpPr>
            <p:nvPr/>
          </p:nvSpPr>
          <p:spPr bwMode="auto">
            <a:xfrm>
              <a:off x="4056" y="768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p=a</a:t>
              </a:r>
            </a:p>
          </p:txBody>
        </p:sp>
        <p:sp>
          <p:nvSpPr>
            <p:cNvPr id="34851" name="Text Box 38"/>
            <p:cNvSpPr txBox="1">
              <a:spLocks noChangeArrowheads="1"/>
            </p:cNvSpPr>
            <p:nvPr/>
          </p:nvSpPr>
          <p:spPr bwMode="auto">
            <a:xfrm>
              <a:off x="3936" y="1008"/>
              <a:ext cx="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p+1/a+1</a:t>
              </a:r>
            </a:p>
          </p:txBody>
        </p:sp>
        <p:sp>
          <p:nvSpPr>
            <p:cNvPr id="34852" name="Rectangle 39"/>
            <p:cNvSpPr>
              <a:spLocks noChangeArrowheads="1"/>
            </p:cNvSpPr>
            <p:nvPr/>
          </p:nvSpPr>
          <p:spPr bwMode="auto">
            <a:xfrm>
              <a:off x="4664" y="1008"/>
              <a:ext cx="515" cy="22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53" name="Rectangle 40"/>
            <p:cNvSpPr>
              <a:spLocks noChangeArrowheads="1"/>
            </p:cNvSpPr>
            <p:nvPr/>
          </p:nvSpPr>
          <p:spPr bwMode="auto">
            <a:xfrm>
              <a:off x="4664" y="1230"/>
              <a:ext cx="515" cy="22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54" name="Rectangle 41"/>
            <p:cNvSpPr>
              <a:spLocks noChangeArrowheads="1"/>
            </p:cNvSpPr>
            <p:nvPr/>
          </p:nvSpPr>
          <p:spPr bwMode="auto">
            <a:xfrm>
              <a:off x="4664" y="1453"/>
              <a:ext cx="515" cy="22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55" name="Rectangle 42"/>
            <p:cNvSpPr>
              <a:spLocks noChangeArrowheads="1"/>
            </p:cNvSpPr>
            <p:nvPr/>
          </p:nvSpPr>
          <p:spPr bwMode="auto">
            <a:xfrm>
              <a:off x="4664" y="1675"/>
              <a:ext cx="515" cy="22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56" name="Rectangle 43"/>
            <p:cNvSpPr>
              <a:spLocks noChangeArrowheads="1"/>
            </p:cNvSpPr>
            <p:nvPr/>
          </p:nvSpPr>
          <p:spPr bwMode="auto">
            <a:xfrm>
              <a:off x="4664" y="1898"/>
              <a:ext cx="515" cy="22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57" name="Rectangle 44"/>
            <p:cNvSpPr>
              <a:spLocks noChangeArrowheads="1"/>
            </p:cNvSpPr>
            <p:nvPr/>
          </p:nvSpPr>
          <p:spPr bwMode="auto">
            <a:xfrm>
              <a:off x="4664" y="2120"/>
              <a:ext cx="515" cy="22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</a:rPr>
                <a:t>*</a:t>
              </a:r>
              <a:r>
                <a:rPr kumimoji="1" lang="en-US" altLang="zh-CN" sz="2400" b="1">
                  <a:solidFill>
                    <a:srgbClr val="0000FF"/>
                  </a:solidFill>
                </a:rPr>
                <a:t>(p+i)</a:t>
              </a:r>
            </a:p>
          </p:txBody>
        </p:sp>
        <p:sp>
          <p:nvSpPr>
            <p:cNvPr id="34858" name="Rectangle 45"/>
            <p:cNvSpPr>
              <a:spLocks noChangeArrowheads="1"/>
            </p:cNvSpPr>
            <p:nvPr/>
          </p:nvSpPr>
          <p:spPr bwMode="auto">
            <a:xfrm>
              <a:off x="4664" y="2343"/>
              <a:ext cx="515" cy="22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59" name="Rectangle 46"/>
            <p:cNvSpPr>
              <a:spLocks noChangeArrowheads="1"/>
            </p:cNvSpPr>
            <p:nvPr/>
          </p:nvSpPr>
          <p:spPr bwMode="auto">
            <a:xfrm>
              <a:off x="4664" y="2566"/>
              <a:ext cx="515" cy="22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60" name="Rectangle 47"/>
            <p:cNvSpPr>
              <a:spLocks noChangeArrowheads="1"/>
            </p:cNvSpPr>
            <p:nvPr/>
          </p:nvSpPr>
          <p:spPr bwMode="auto">
            <a:xfrm>
              <a:off x="4664" y="2788"/>
              <a:ext cx="515" cy="22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61" name="Rectangle 48"/>
            <p:cNvSpPr>
              <a:spLocks noChangeArrowheads="1"/>
            </p:cNvSpPr>
            <p:nvPr/>
          </p:nvSpPr>
          <p:spPr bwMode="auto">
            <a:xfrm>
              <a:off x="4664" y="3011"/>
              <a:ext cx="515" cy="22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862" name="Text Box 49"/>
            <p:cNvSpPr txBox="1">
              <a:spLocks noChangeArrowheads="1"/>
            </p:cNvSpPr>
            <p:nvPr/>
          </p:nvSpPr>
          <p:spPr bwMode="auto">
            <a:xfrm>
              <a:off x="4608" y="720"/>
              <a:ext cx="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a</a:t>
              </a:r>
              <a:r>
                <a:rPr kumimoji="1" lang="zh-CN" altLang="en-US" sz="2400" b="1">
                  <a:solidFill>
                    <a:srgbClr val="0000FF"/>
                  </a:solidFill>
                </a:rPr>
                <a:t>数组</a:t>
              </a:r>
            </a:p>
          </p:txBody>
        </p:sp>
        <p:sp>
          <p:nvSpPr>
            <p:cNvPr id="34863" name="Text Box 50"/>
            <p:cNvSpPr txBox="1">
              <a:spLocks noChangeArrowheads="1"/>
            </p:cNvSpPr>
            <p:nvPr/>
          </p:nvSpPr>
          <p:spPr bwMode="auto">
            <a:xfrm>
              <a:off x="5136" y="960"/>
              <a:ext cx="4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a[0]</a:t>
              </a:r>
            </a:p>
          </p:txBody>
        </p:sp>
        <p:sp>
          <p:nvSpPr>
            <p:cNvPr id="34864" name="Text Box 51"/>
            <p:cNvSpPr txBox="1">
              <a:spLocks noChangeArrowheads="1"/>
            </p:cNvSpPr>
            <p:nvPr/>
          </p:nvSpPr>
          <p:spPr bwMode="auto">
            <a:xfrm>
              <a:off x="5136" y="1200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a[1]</a:t>
              </a:r>
            </a:p>
          </p:txBody>
        </p:sp>
        <p:sp>
          <p:nvSpPr>
            <p:cNvPr id="34865" name="Text Box 52"/>
            <p:cNvSpPr txBox="1">
              <a:spLocks noChangeArrowheads="1"/>
            </p:cNvSpPr>
            <p:nvPr/>
          </p:nvSpPr>
          <p:spPr bwMode="auto">
            <a:xfrm>
              <a:off x="5136" y="1392"/>
              <a:ext cx="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a[2]</a:t>
              </a:r>
            </a:p>
          </p:txBody>
        </p:sp>
        <p:sp>
          <p:nvSpPr>
            <p:cNvPr id="34866" name="Text Box 53"/>
            <p:cNvSpPr txBox="1">
              <a:spLocks noChangeArrowheads="1"/>
            </p:cNvSpPr>
            <p:nvPr/>
          </p:nvSpPr>
          <p:spPr bwMode="auto">
            <a:xfrm>
              <a:off x="5144" y="2064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a[i]</a:t>
              </a:r>
            </a:p>
          </p:txBody>
        </p:sp>
        <p:sp>
          <p:nvSpPr>
            <p:cNvPr id="34867" name="Text Box 54"/>
            <p:cNvSpPr txBox="1">
              <a:spLocks noChangeArrowheads="1"/>
            </p:cNvSpPr>
            <p:nvPr/>
          </p:nvSpPr>
          <p:spPr bwMode="auto">
            <a:xfrm>
              <a:off x="5156" y="2928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a[9]</a:t>
              </a:r>
            </a:p>
          </p:txBody>
        </p:sp>
        <p:sp>
          <p:nvSpPr>
            <p:cNvPr id="34868" name="Line 55"/>
            <p:cNvSpPr>
              <a:spLocks noChangeShapeType="1"/>
            </p:cNvSpPr>
            <p:nvPr/>
          </p:nvSpPr>
          <p:spPr bwMode="auto">
            <a:xfrm>
              <a:off x="4155" y="1008"/>
              <a:ext cx="4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Line 56"/>
            <p:cNvSpPr>
              <a:spLocks noChangeShapeType="1"/>
            </p:cNvSpPr>
            <p:nvPr/>
          </p:nvSpPr>
          <p:spPr bwMode="auto">
            <a:xfrm>
              <a:off x="4155" y="1230"/>
              <a:ext cx="4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57"/>
            <p:cNvSpPr>
              <a:spLocks noChangeShapeType="1"/>
            </p:cNvSpPr>
            <p:nvPr/>
          </p:nvSpPr>
          <p:spPr bwMode="auto">
            <a:xfrm>
              <a:off x="4155" y="2120"/>
              <a:ext cx="4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Line 58"/>
            <p:cNvSpPr>
              <a:spLocks noChangeShapeType="1"/>
            </p:cNvSpPr>
            <p:nvPr/>
          </p:nvSpPr>
          <p:spPr bwMode="auto">
            <a:xfrm flipV="1">
              <a:off x="4155" y="3011"/>
              <a:ext cx="4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Text Box 59"/>
            <p:cNvSpPr txBox="1">
              <a:spLocks noChangeArrowheads="1"/>
            </p:cNvSpPr>
            <p:nvPr/>
          </p:nvSpPr>
          <p:spPr bwMode="auto">
            <a:xfrm>
              <a:off x="3888" y="1824"/>
              <a:ext cx="6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p+i/a+i</a:t>
              </a:r>
            </a:p>
          </p:txBody>
        </p:sp>
        <p:sp>
          <p:nvSpPr>
            <p:cNvPr id="34873" name="Text Box 60"/>
            <p:cNvSpPr txBox="1">
              <a:spLocks noChangeArrowheads="1"/>
            </p:cNvSpPr>
            <p:nvPr/>
          </p:nvSpPr>
          <p:spPr bwMode="auto">
            <a:xfrm>
              <a:off x="3888" y="2688"/>
              <a:ext cx="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</a:rPr>
                <a:t>p+9/a+9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一维数组与指针</a:t>
            </a:r>
          </a:p>
        </p:txBody>
      </p:sp>
      <p:graphicFrame>
        <p:nvGraphicFramePr>
          <p:cNvPr id="367678" name="Group 62"/>
          <p:cNvGraphicFramePr>
            <a:graphicFrameLocks noGrp="1"/>
          </p:cNvGraphicFramePr>
          <p:nvPr>
            <p:ph sz="half" idx="1"/>
          </p:nvPr>
        </p:nvGraphicFramePr>
        <p:xfrm>
          <a:off x="817563" y="3190875"/>
          <a:ext cx="7165975" cy="1378032"/>
        </p:xfrm>
        <a:graphic>
          <a:graphicData uri="http://schemas.openxmlformats.org/drawingml/2006/table">
            <a:tbl>
              <a:tblPr/>
              <a:tblGrid>
                <a:gridCol w="1193800"/>
                <a:gridCol w="1195387"/>
                <a:gridCol w="1193800"/>
                <a:gridCol w="1193800"/>
                <a:gridCol w="1195388"/>
                <a:gridCol w="1193800"/>
              </a:tblGrid>
              <a:tr h="459317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各元素地址</a:t>
                      </a:r>
                    </a:p>
                  </a:txBody>
                  <a:tcPr marL="90000" marR="90000" marT="46792" marB="4679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&amp;a[0]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&amp;a[1]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&amp;a[2]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&amp;a[3]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&amp;a[4]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9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a+1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a+2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a+3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a+4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9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p+1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p+2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p+3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p+4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367647" name="Rectangle 31"/>
          <p:cNvSpPr>
            <a:spLocks noChangeArrowheads="1"/>
          </p:cNvSpPr>
          <p:nvPr/>
        </p:nvSpPr>
        <p:spPr bwMode="auto">
          <a:xfrm>
            <a:off x="395288" y="1125538"/>
            <a:ext cx="7561262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/>
              <a:t>四、</a:t>
            </a:r>
            <a:r>
              <a:rPr kumimoji="1" lang="zh-CN" altLang="en-US">
                <a:solidFill>
                  <a:srgbClr val="0000FF"/>
                </a:solidFill>
              </a:rPr>
              <a:t>数组元素</a:t>
            </a:r>
            <a:r>
              <a:rPr kumimoji="1" lang="zh-CN" altLang="en-US"/>
              <a:t>的引用方法</a:t>
            </a:r>
            <a:endParaRPr lang="zh-CN" altLang="en-US" sz="300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/>
              <a:t>（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</a:t>
            </a:r>
            <a:r>
              <a:rPr kumimoji="1" lang="zh-CN" altLang="en-US" sz="2400">
                <a:solidFill>
                  <a:srgbClr val="0000FF"/>
                </a:solidFill>
              </a:rPr>
              <a:t>下标法</a:t>
            </a:r>
            <a:r>
              <a:rPr kumimoji="1" lang="zh-CN" altLang="en-US" sz="2400"/>
              <a:t>：如</a:t>
            </a:r>
            <a:r>
              <a:rPr kumimoji="1" lang="en-US" altLang="zh-CN" sz="2400"/>
              <a:t>a[i]</a:t>
            </a:r>
            <a:r>
              <a:rPr kumimoji="1" lang="zh-CN" altLang="en-US" sz="2400"/>
              <a:t>形式；</a:t>
            </a:r>
          </a:p>
          <a:p>
            <a:r>
              <a:rPr kumimoji="1" lang="zh-CN" altLang="en-US" sz="2400"/>
              <a:t>（</a:t>
            </a:r>
            <a:r>
              <a:rPr kumimoji="1" lang="en-US" altLang="zh-CN" sz="2400"/>
              <a:t>2</a:t>
            </a:r>
            <a:r>
              <a:rPr kumimoji="1" lang="zh-CN" altLang="en-US" sz="2400"/>
              <a:t>）</a:t>
            </a:r>
            <a:r>
              <a:rPr kumimoji="1" lang="zh-CN" altLang="en-US" sz="2400">
                <a:solidFill>
                  <a:srgbClr val="0000FF"/>
                </a:solidFill>
              </a:rPr>
              <a:t>指针法</a:t>
            </a:r>
            <a:r>
              <a:rPr kumimoji="1" lang="zh-CN" altLang="en-US" sz="2400"/>
              <a:t>：如*</a:t>
            </a:r>
            <a:r>
              <a:rPr kumimoji="1" lang="en-US" altLang="zh-CN" sz="2400"/>
              <a:t>(a+i)</a:t>
            </a:r>
            <a:r>
              <a:rPr kumimoji="1" lang="zh-CN" altLang="en-US" sz="2400"/>
              <a:t>或 *</a:t>
            </a:r>
            <a:r>
              <a:rPr kumimoji="1" lang="en-US" altLang="zh-CN" sz="2400"/>
              <a:t>(p+i)</a:t>
            </a:r>
            <a:r>
              <a:rPr kumimoji="1" lang="zh-CN" altLang="en-US" sz="2400"/>
              <a:t>。</a:t>
            </a:r>
            <a:endParaRPr kumimoji="1" lang="zh-CN" altLang="en-US" sz="240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如定义：</a:t>
            </a:r>
            <a:r>
              <a:rPr kumimoji="1" lang="en-US" altLang="zh-CN">
                <a:solidFill>
                  <a:srgbClr val="0000FF"/>
                </a:solidFill>
              </a:rPr>
              <a:t>int  a[5], *p = a;</a:t>
            </a:r>
          </a:p>
        </p:txBody>
      </p:sp>
      <p:graphicFrame>
        <p:nvGraphicFramePr>
          <p:cNvPr id="367681" name="Group 65"/>
          <p:cNvGraphicFramePr>
            <a:graphicFrameLocks noGrp="1"/>
          </p:cNvGraphicFramePr>
          <p:nvPr>
            <p:ph sz="half" idx="2"/>
          </p:nvPr>
        </p:nvGraphicFramePr>
        <p:xfrm>
          <a:off x="817563" y="4535488"/>
          <a:ext cx="7165975" cy="1378032"/>
        </p:xfrm>
        <a:graphic>
          <a:graphicData uri="http://schemas.openxmlformats.org/drawingml/2006/table">
            <a:tbl>
              <a:tblPr/>
              <a:tblGrid>
                <a:gridCol w="1195387"/>
                <a:gridCol w="1193800"/>
                <a:gridCol w="1149350"/>
                <a:gridCol w="1238250"/>
                <a:gridCol w="1193800"/>
                <a:gridCol w="1195388"/>
              </a:tblGrid>
              <a:tr h="4593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下标法</a:t>
                      </a:r>
                    </a:p>
                  </a:txBody>
                  <a:tcPr marL="90000" marR="90000" marT="46792" marB="4679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a[2]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a[3]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a[4]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9317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指针法</a:t>
                      </a:r>
                    </a:p>
                  </a:txBody>
                  <a:tcPr marL="90000" marR="90000" marT="46792" marB="4679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(a+1)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(a+2)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(a+3)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(a+4)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9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(p+1)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(p+2)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(p+3)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(p+4)</a:t>
                      </a: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367677" name="AutoShape 61"/>
          <p:cNvSpPr>
            <a:spLocks noChangeArrowheads="1"/>
          </p:cNvSpPr>
          <p:nvPr/>
        </p:nvSpPr>
        <p:spPr bwMode="auto">
          <a:xfrm>
            <a:off x="900113" y="5949950"/>
            <a:ext cx="6192837" cy="504825"/>
          </a:xfrm>
          <a:prstGeom prst="wedgeRectCallout">
            <a:avLst>
              <a:gd name="adj1" fmla="val 8111"/>
              <a:gd name="adj2" fmla="val -28931"/>
            </a:avLst>
          </a:prstGeom>
          <a:solidFill>
            <a:schemeClr val="tx2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通过改变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的值，也可使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p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指向任意数组元素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7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7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7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7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7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7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7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7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7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7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7" grpId="0" build="allAtOnce"/>
      <p:bldP spid="3676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一维数组与指针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5288" y="1052513"/>
            <a:ext cx="7272337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/>
              <a:t>四、</a:t>
            </a:r>
            <a:r>
              <a:rPr kumimoji="1" lang="zh-CN" altLang="en-US">
                <a:solidFill>
                  <a:srgbClr val="0000FF"/>
                </a:solidFill>
              </a:rPr>
              <a:t>数组元素</a:t>
            </a:r>
            <a:r>
              <a:rPr kumimoji="1" lang="zh-CN" altLang="en-US"/>
              <a:t>的引用方法</a:t>
            </a:r>
            <a:endParaRPr lang="zh-CN" altLang="en-US" sz="3000">
              <a:latin typeface="Cambria" panose="02040503050406030204" pitchFamily="18" charset="0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611188" y="1557338"/>
            <a:ext cx="6389687" cy="5280025"/>
          </a:xfrm>
          <a:prstGeom prst="rect">
            <a:avLst/>
          </a:prstGeom>
          <a:solidFill>
            <a:schemeClr val="tx1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int main()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{  int a[5]={1,2,3,4,5},*p=a,i;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for(i=0;i&lt;5;i++)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   printf(" a[%d]:%d\n",i, a[i]);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for(i=0;i&lt;5;i++)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   printf("*(a+%d):%d\n",i,*(a+i));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for(i=0;i&lt;5;i++)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   printf(" *(p+%d): %d\n",i, *(p+i));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for(p=a,i=0;p&lt;a+5;p++,i++)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   printf(" p→</a:t>
            </a:r>
            <a:r>
              <a:rPr kumimoji="1" lang="en-US" altLang="zh-CN" sz="2600" b="1">
                <a:latin typeface="Arial" panose="020B0604020202020204" pitchFamily="34" charset="0"/>
              </a:rPr>
              <a:t>a[%d]</a:t>
            </a: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: %d\n",i, *p);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   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68645" name="AutoShape 5"/>
          <p:cNvSpPr>
            <a:spLocks noChangeArrowheads="1"/>
          </p:cNvSpPr>
          <p:nvPr/>
        </p:nvSpPr>
        <p:spPr bwMode="auto">
          <a:xfrm>
            <a:off x="6732588" y="4581525"/>
            <a:ext cx="1655762" cy="431800"/>
          </a:xfrm>
          <a:prstGeom prst="wedgeRectCallout">
            <a:avLst>
              <a:gd name="adj1" fmla="val -110116"/>
              <a:gd name="adj2" fmla="val 222426"/>
            </a:avLst>
          </a:prstGeom>
          <a:solidFill>
            <a:srgbClr val="EFF9FF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更常用方法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8646" name="AutoShape 6"/>
          <p:cNvSpPr>
            <a:spLocks noChangeArrowheads="1"/>
          </p:cNvSpPr>
          <p:nvPr/>
        </p:nvSpPr>
        <p:spPr bwMode="auto">
          <a:xfrm>
            <a:off x="6516688" y="2205038"/>
            <a:ext cx="1655762" cy="431800"/>
          </a:xfrm>
          <a:prstGeom prst="wedgeRectCallout">
            <a:avLst>
              <a:gd name="adj1" fmla="val -105227"/>
              <a:gd name="adj2" fmla="val 383824"/>
            </a:avLst>
          </a:prstGeom>
          <a:solidFill>
            <a:srgbClr val="EFF9FF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常用，直观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4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4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8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6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6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68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68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68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68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68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68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 build="allAtOnce" animBg="1" autoUpdateAnimBg="0"/>
      <p:bldP spid="368645" grpId="0" animBg="1"/>
      <p:bldP spid="3686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一维数组与指针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179388" y="1052513"/>
            <a:ext cx="6048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1】</a:t>
            </a:r>
            <a:r>
              <a:rPr kumimoji="1" lang="zh-CN" altLang="en-US"/>
              <a:t>用指针实现将数组倒置</a:t>
            </a:r>
          </a:p>
        </p:txBody>
      </p:sp>
      <p:sp>
        <p:nvSpPr>
          <p:cNvPr id="4" name="内容占位符 2"/>
          <p:cNvSpPr>
            <a:spLocks/>
          </p:cNvSpPr>
          <p:nvPr/>
        </p:nvSpPr>
        <p:spPr bwMode="auto">
          <a:xfrm>
            <a:off x="323850" y="1557338"/>
            <a:ext cx="4176713" cy="5111750"/>
          </a:xfrm>
          <a:prstGeom prst="rect">
            <a:avLst/>
          </a:prstGeom>
          <a:solidFill>
            <a:srgbClr val="EFF9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CC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/*</a:t>
            </a:r>
            <a:r>
              <a:rPr lang="zh-CN" altLang="en-US" sz="2400">
                <a:solidFill>
                  <a:srgbClr val="00CC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用下标变量实现*</a:t>
            </a:r>
            <a:r>
              <a:rPr lang="en-US" altLang="zh-CN" sz="2400">
                <a:solidFill>
                  <a:srgbClr val="00CC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/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#include &lt;stdio.h&gt;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#define  N  5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{	int  a[N]={5, 4, 3, 2, 1};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	int  </a:t>
            </a: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i=0 </a:t>
            </a: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j=N-1</a:t>
            </a: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 , t 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 	while( i&lt;j 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	{  t= a[i]; a[i] = a[j]; a[j] = t;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	   </a:t>
            </a: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i++;   j--;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	for( i=0; i&lt;N; i++ 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		printf( “%5d\n", a[i] );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611188" y="3500438"/>
            <a:ext cx="3816350" cy="18002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F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内容占位符 2"/>
          <p:cNvSpPr>
            <a:spLocks/>
          </p:cNvSpPr>
          <p:nvPr/>
        </p:nvSpPr>
        <p:spPr bwMode="auto">
          <a:xfrm>
            <a:off x="4859338" y="1125538"/>
            <a:ext cx="4284662" cy="55213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600">
                <a:solidFill>
                  <a:srgbClr val="00CC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/*</a:t>
            </a:r>
            <a:r>
              <a:rPr lang="zh-CN" altLang="en-US" sz="2600">
                <a:solidFill>
                  <a:srgbClr val="00CC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用指针实现*</a:t>
            </a:r>
            <a:r>
              <a:rPr lang="en-US" altLang="zh-CN" sz="2600">
                <a:solidFill>
                  <a:srgbClr val="00CC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/</a:t>
            </a:r>
            <a:endParaRPr lang="en-US" altLang="zh-CN" sz="260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#include &lt;stdio.h&gt;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#define  N  5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{	int  a[N]={5, 4, 3, 2, 1};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	int  </a:t>
            </a:r>
            <a:r>
              <a:rPr lang="en-US" altLang="zh-CN" sz="2600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*p = a,   *q = a+N-1</a:t>
            </a: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	int  i, t;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	while( </a:t>
            </a:r>
            <a:r>
              <a:rPr lang="en-US" altLang="zh-CN" sz="26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p&lt;q</a:t>
            </a: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 )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	{  t = *p; *p = *q; *q = t;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	    </a:t>
            </a:r>
            <a:r>
              <a:rPr lang="en-US" altLang="zh-CN" sz="2600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p++; q--;	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	for( </a:t>
            </a:r>
            <a:r>
              <a:rPr lang="en-US" altLang="zh-CN" sz="260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p=a</a:t>
            </a: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, i=0; i&lt;N; i++ )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	    printf( "%5d\n", </a:t>
            </a:r>
            <a:r>
              <a:rPr lang="en-US" altLang="zh-CN" sz="2600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*p++</a:t>
            </a: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 );</a:t>
            </a:r>
          </a:p>
          <a:p>
            <a:pPr>
              <a:spcBef>
                <a:spcPct val="0"/>
              </a:spcBef>
            </a:pPr>
            <a:r>
              <a:rPr lang="en-US" altLang="zh-CN" sz="2600">
                <a:latin typeface="Cambria" panose="02040503050406030204" pitchFamily="18" charset="0"/>
                <a:ea typeface="华文楷体" panose="02010600040101010101" pitchFamily="2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2" dur="10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/>
      <p:bldP spid="4" grpId="0" build="allAtOnce" animBg="1"/>
      <p:bldP spid="372741" grpId="0" animBg="1"/>
      <p:bldP spid="2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二维数组与指针</a:t>
            </a: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250825" y="1168400"/>
            <a:ext cx="82804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52500" indent="-4953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 dirty="0"/>
              <a:t>一、二维数组的地址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	</a:t>
            </a:r>
            <a:r>
              <a:rPr kumimoji="1" lang="zh-CN" altLang="en-US" sz="2000" dirty="0"/>
              <a:t>例如：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a</a:t>
            </a:r>
            <a:r>
              <a:rPr kumimoji="1" lang="en-US" altLang="zh-CN" sz="2000" dirty="0">
                <a:solidFill>
                  <a:srgbClr val="0000FF"/>
                </a:solidFill>
              </a:rPr>
              <a:t>[3]</a:t>
            </a:r>
            <a:r>
              <a:rPr kumimoji="1" lang="en-US" altLang="zh-CN" sz="2000" dirty="0"/>
              <a:t>[4];</a:t>
            </a:r>
          </a:p>
          <a:p>
            <a:endParaRPr kumimoji="1" lang="en-US" altLang="zh-CN" sz="2000" dirty="0"/>
          </a:p>
          <a:p>
            <a:pPr>
              <a:buFontTx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、二维数组名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是数组的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首地址</a:t>
            </a:r>
          </a:p>
          <a:p>
            <a:pPr>
              <a:buFontTx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、数组</a:t>
            </a:r>
            <a:r>
              <a:rPr lang="en-US" altLang="zh-CN" sz="2000" dirty="0"/>
              <a:t>a</a:t>
            </a:r>
            <a:r>
              <a:rPr lang="zh-CN" altLang="en-US" sz="2000" dirty="0"/>
              <a:t>包含</a:t>
            </a:r>
            <a:r>
              <a:rPr lang="en-US" altLang="zh-CN" sz="2000" dirty="0"/>
              <a:t>3</a:t>
            </a:r>
            <a:r>
              <a:rPr lang="zh-CN" altLang="en-US" sz="2000" dirty="0"/>
              <a:t>行，即三个行元素：</a:t>
            </a:r>
            <a:r>
              <a:rPr lang="en-US" altLang="zh-CN" sz="2000" dirty="0">
                <a:solidFill>
                  <a:srgbClr val="0000FF"/>
                </a:solidFill>
              </a:rPr>
              <a:t>a[0], a[1], a[2]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a,a+1,a+2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分别代表三个行元素的地址</a:t>
            </a:r>
          </a:p>
          <a:p>
            <a:pPr>
              <a:buFontTx/>
              <a:buNone/>
            </a:pPr>
            <a:r>
              <a:rPr lang="zh-CN" altLang="en-US" sz="2000" dirty="0"/>
              <a:t>       而</a:t>
            </a:r>
            <a:r>
              <a:rPr lang="en-US" altLang="zh-CN" sz="2000" dirty="0"/>
              <a:t>a[0], a[1], a[2]</a:t>
            </a:r>
            <a:r>
              <a:rPr lang="zh-CN" altLang="en-US" sz="2000" dirty="0"/>
              <a:t>既是一维数组名，也是地址量</a:t>
            </a:r>
          </a:p>
          <a:p>
            <a:pPr lvl="1"/>
            <a:r>
              <a:rPr lang="en-US" altLang="zh-CN" sz="2000" dirty="0"/>
              <a:t>a[0]</a:t>
            </a:r>
            <a:r>
              <a:rPr lang="zh-CN" altLang="en-US" sz="2000" dirty="0"/>
              <a:t>代表第</a:t>
            </a:r>
            <a:r>
              <a:rPr lang="en-US" altLang="zh-CN" sz="2000" dirty="0"/>
              <a:t>0</a:t>
            </a:r>
            <a:r>
              <a:rPr lang="zh-CN" altLang="en-US" sz="2000" dirty="0"/>
              <a:t>行第</a:t>
            </a:r>
            <a:r>
              <a:rPr lang="en-US" altLang="zh-CN" sz="2000" dirty="0"/>
              <a:t>0</a:t>
            </a:r>
            <a:r>
              <a:rPr lang="zh-CN" altLang="en-US" sz="2000" dirty="0"/>
              <a:t>列元素的地址，即</a:t>
            </a:r>
            <a:r>
              <a:rPr lang="en-US" altLang="zh-CN" sz="2000" dirty="0"/>
              <a:t>&amp;a[0][0]</a:t>
            </a:r>
          </a:p>
          <a:p>
            <a:pPr lvl="1"/>
            <a:r>
              <a:rPr lang="en-US" altLang="zh-CN" sz="2000" dirty="0"/>
              <a:t>a[1]</a:t>
            </a:r>
            <a:r>
              <a:rPr lang="zh-CN" altLang="en-US" sz="2000" dirty="0"/>
              <a:t>的值是</a:t>
            </a:r>
            <a:r>
              <a:rPr lang="en-US" altLang="zh-CN" sz="2000" dirty="0"/>
              <a:t>&amp;a[1][0]</a:t>
            </a:r>
          </a:p>
          <a:p>
            <a:pPr lvl="1"/>
            <a:r>
              <a:rPr lang="en-US" altLang="zh-CN" sz="2000" dirty="0"/>
              <a:t>a[2]</a:t>
            </a:r>
            <a:r>
              <a:rPr lang="zh-CN" altLang="en-US" sz="2000" dirty="0"/>
              <a:t>的值是</a:t>
            </a:r>
            <a:r>
              <a:rPr lang="en-US" altLang="zh-CN" sz="2000" dirty="0"/>
              <a:t>&amp;a[2][0]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、*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(a+0),*(a+1),*(a+2)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分别为一维数组</a:t>
            </a:r>
            <a:r>
              <a:rPr lang="en-US" altLang="zh-CN" sz="2000" dirty="0"/>
              <a:t>a[0], a[1], a[2]</a:t>
            </a:r>
            <a:r>
              <a:rPr lang="zh-CN" altLang="en-US" sz="2000" dirty="0"/>
              <a:t>的首元素地址</a:t>
            </a:r>
          </a:p>
        </p:txBody>
      </p:sp>
      <p:graphicFrame>
        <p:nvGraphicFramePr>
          <p:cNvPr id="373813" name="Group 53"/>
          <p:cNvGraphicFramePr>
            <a:graphicFrameLocks noGrp="1"/>
          </p:cNvGraphicFramePr>
          <p:nvPr>
            <p:ph idx="1"/>
          </p:nvPr>
        </p:nvGraphicFramePr>
        <p:xfrm>
          <a:off x="5508625" y="1268413"/>
          <a:ext cx="3019425" cy="1423986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4063"/>
                <a:gridCol w="754062"/>
              </a:tblGrid>
              <a:tr h="474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4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4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4211638" y="1341438"/>
            <a:ext cx="1370012" cy="12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a[0]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a[2]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7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autoUpdateAnimBg="0"/>
      <p:bldP spid="3737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地址与指针的概念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00213"/>
            <a:ext cx="8353425" cy="1441450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indent="0">
              <a:lnSpc>
                <a:spcPct val="110000"/>
              </a:lnSpc>
            </a:pPr>
            <a:r>
              <a:rPr kumimoji="1" lang="zh-CN" altLang="en-US" sz="2400" smtClean="0">
                <a:solidFill>
                  <a:srgbClr val="082A50"/>
                </a:solidFill>
                <a:ea typeface="楷体_GB2312" pitchFamily="49" charset="-122"/>
              </a:rPr>
              <a:t>        在计算机中，把内存区划分为一个一个的存储单元，每个单元为一个字节（８位），它们都有一个编号，这个编号就是内存地址。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50825" y="11969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一、地址：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3851275" y="3429000"/>
            <a:ext cx="4911725" cy="2894013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FF3300"/>
                </a:solidFill>
              </a:rPr>
              <a:t>注意：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</a:rPr>
              <a:t>1</a:t>
            </a:r>
            <a:r>
              <a:rPr kumimoji="1" lang="zh-CN" altLang="en-US" sz="2400" b="1">
                <a:solidFill>
                  <a:srgbClr val="0033CC"/>
                </a:solidFill>
              </a:rPr>
              <a:t>、程序中定义的每个数据在编译后都占有各自的内存区。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</a:rPr>
              <a:t>2</a:t>
            </a:r>
            <a:r>
              <a:rPr kumimoji="1" lang="zh-CN" altLang="en-US" sz="2400" b="1">
                <a:solidFill>
                  <a:srgbClr val="0033CC"/>
                </a:solidFill>
              </a:rPr>
              <a:t>、数据所占有的存储单元个数是由其类型决定的。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33CC"/>
                </a:solidFill>
              </a:rPr>
              <a:t>3</a:t>
            </a:r>
            <a:r>
              <a:rPr kumimoji="1" lang="zh-CN" altLang="en-US" sz="2400" b="1">
                <a:solidFill>
                  <a:srgbClr val="0033CC"/>
                </a:solidFill>
              </a:rPr>
              <a:t>、首地址：第</a:t>
            </a:r>
            <a:r>
              <a:rPr kumimoji="1" lang="en-US" altLang="zh-CN" sz="2400" b="1">
                <a:solidFill>
                  <a:srgbClr val="0033CC"/>
                </a:solidFill>
              </a:rPr>
              <a:t>1</a:t>
            </a:r>
            <a:r>
              <a:rPr kumimoji="1" lang="zh-CN" altLang="en-US" sz="2400" b="1">
                <a:solidFill>
                  <a:srgbClr val="0033CC"/>
                </a:solidFill>
              </a:rPr>
              <a:t>个单元的地址</a:t>
            </a:r>
          </a:p>
        </p:txBody>
      </p:sp>
      <p:pic>
        <p:nvPicPr>
          <p:cNvPr id="344070" name="Picture 6" descr="内存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86113"/>
            <a:ext cx="32861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nimBg="1"/>
      <p:bldP spid="3440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二维数组与指针</a:t>
            </a: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323850" y="1125538"/>
            <a:ext cx="7704138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/>
              <a:t>二、二维数组元素的地址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kumimoji="1" lang="zh-CN" altLang="en-US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/>
              <a:t>	</a:t>
            </a:r>
            <a:r>
              <a:rPr kumimoji="1" lang="zh-CN" altLang="en-US" sz="2400"/>
              <a:t>对于数组 </a:t>
            </a:r>
            <a:r>
              <a:rPr kumimoji="1" lang="en-US" altLang="zh-CN" sz="2400"/>
              <a:t>int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[M]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[N];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kumimoji="1"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/>
              <a:t>其元素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Cambria" panose="02040503050406030204" pitchFamily="18" charset="0"/>
                <a:ea typeface="楷体_GB2312" pitchFamily="49" charset="-122"/>
              </a:rPr>
              <a:t>…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[M-1]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是一维数组名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+j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是数组元素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的地址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的地址可以表示为下列形式：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&amp;a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+j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+i)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+j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若数组第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个元素的位置为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，则元素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a[i][j]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位置是</a:t>
            </a:r>
            <a:r>
              <a:rPr lang="en-US" altLang="zh-CN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i*N+j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地址为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i*N+j</a:t>
            </a:r>
          </a:p>
        </p:txBody>
      </p:sp>
      <p:graphicFrame>
        <p:nvGraphicFramePr>
          <p:cNvPr id="374824" name="Group 40"/>
          <p:cNvGraphicFramePr>
            <a:graphicFrameLocks noGrp="1"/>
          </p:cNvGraphicFramePr>
          <p:nvPr>
            <p:ph idx="1"/>
          </p:nvPr>
        </p:nvGraphicFramePr>
        <p:xfrm>
          <a:off x="5651500" y="1196975"/>
          <a:ext cx="2890838" cy="1423989"/>
        </p:xfrm>
        <a:graphic>
          <a:graphicData uri="http://schemas.openxmlformats.org/drawingml/2006/table">
            <a:tbl>
              <a:tblPr/>
              <a:tblGrid>
                <a:gridCol w="723900"/>
                <a:gridCol w="722313"/>
                <a:gridCol w="722312"/>
                <a:gridCol w="722313"/>
              </a:tblGrid>
              <a:tr h="474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356100" y="1268413"/>
            <a:ext cx="1225550" cy="12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a[0]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a[2]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</a:p>
        </p:txBody>
      </p:sp>
      <p:sp>
        <p:nvSpPr>
          <p:cNvPr id="374811" name="Text Box 27"/>
          <p:cNvSpPr txBox="1">
            <a:spLocks noChangeArrowheads="1"/>
          </p:cNvSpPr>
          <p:nvPr/>
        </p:nvSpPr>
        <p:spPr bwMode="auto">
          <a:xfrm>
            <a:off x="6300788" y="2781300"/>
            <a:ext cx="252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a[2]+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a[2]+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a[2]+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grpSp>
        <p:nvGrpSpPr>
          <p:cNvPr id="374812" name="Group 28"/>
          <p:cNvGrpSpPr>
            <a:grpSpLocks/>
          </p:cNvGrpSpPr>
          <p:nvPr/>
        </p:nvGrpSpPr>
        <p:grpSpPr bwMode="auto">
          <a:xfrm>
            <a:off x="6732588" y="2636838"/>
            <a:ext cx="1582737" cy="288925"/>
            <a:chOff x="4332" y="1525"/>
            <a:chExt cx="952" cy="182"/>
          </a:xfrm>
        </p:grpSpPr>
        <p:sp>
          <p:nvSpPr>
            <p:cNvPr id="43041" name="Line 29"/>
            <p:cNvSpPr>
              <a:spLocks noChangeShapeType="1"/>
            </p:cNvSpPr>
            <p:nvPr/>
          </p:nvSpPr>
          <p:spPr bwMode="auto">
            <a:xfrm flipV="1">
              <a:off x="4332" y="1525"/>
              <a:ext cx="0" cy="18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2" name="Line 30"/>
            <p:cNvSpPr>
              <a:spLocks noChangeShapeType="1"/>
            </p:cNvSpPr>
            <p:nvPr/>
          </p:nvSpPr>
          <p:spPr bwMode="auto">
            <a:xfrm flipV="1">
              <a:off x="4785" y="1525"/>
              <a:ext cx="0" cy="18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3" name="Line 31"/>
            <p:cNvSpPr>
              <a:spLocks noChangeShapeType="1"/>
            </p:cNvSpPr>
            <p:nvPr/>
          </p:nvSpPr>
          <p:spPr bwMode="auto">
            <a:xfrm flipV="1">
              <a:off x="5284" y="1525"/>
              <a:ext cx="0" cy="18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4816" name="Rectangle 32"/>
          <p:cNvSpPr>
            <a:spLocks noChangeArrowheads="1"/>
          </p:cNvSpPr>
          <p:nvPr/>
        </p:nvSpPr>
        <p:spPr bwMode="auto">
          <a:xfrm>
            <a:off x="323850" y="3068638"/>
            <a:ext cx="7343775" cy="187325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74817" name="AutoShape 33"/>
          <p:cNvSpPr>
            <a:spLocks noChangeArrowheads="1"/>
          </p:cNvSpPr>
          <p:nvPr/>
        </p:nvSpPr>
        <p:spPr bwMode="auto">
          <a:xfrm>
            <a:off x="7885113" y="3213100"/>
            <a:ext cx="1081087" cy="792163"/>
          </a:xfrm>
          <a:prstGeom prst="wedgeRoundRectCallout">
            <a:avLst>
              <a:gd name="adj1" fmla="val -62190"/>
              <a:gd name="adj2" fmla="val 60421"/>
              <a:gd name="adj3" fmla="val 16667"/>
            </a:avLst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掌握</a:t>
            </a:r>
          </a:p>
        </p:txBody>
      </p:sp>
      <p:sp>
        <p:nvSpPr>
          <p:cNvPr id="374818" name="Rectangle 34"/>
          <p:cNvSpPr>
            <a:spLocks noChangeArrowheads="1"/>
          </p:cNvSpPr>
          <p:nvPr/>
        </p:nvSpPr>
        <p:spPr bwMode="auto">
          <a:xfrm>
            <a:off x="250825" y="5300663"/>
            <a:ext cx="7488238" cy="1008062"/>
          </a:xfrm>
          <a:prstGeom prst="rect">
            <a:avLst/>
          </a:prstGeom>
          <a:noFill/>
          <a:ln w="38100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74819" name="AutoShape 35"/>
          <p:cNvSpPr>
            <a:spLocks noChangeArrowheads="1"/>
          </p:cNvSpPr>
          <p:nvPr/>
        </p:nvSpPr>
        <p:spPr bwMode="auto">
          <a:xfrm>
            <a:off x="8172450" y="5516563"/>
            <a:ext cx="971550" cy="792162"/>
          </a:xfrm>
          <a:prstGeom prst="wedgeEllipseCallout">
            <a:avLst>
              <a:gd name="adj1" fmla="val -91338"/>
              <a:gd name="adj2" fmla="val -12926"/>
            </a:avLst>
          </a:prstGeom>
          <a:noFill/>
          <a:ln w="38100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理解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74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allAtOnce"/>
      <p:bldP spid="374811" grpId="0"/>
      <p:bldP spid="374816" grpId="0" animBg="1"/>
      <p:bldP spid="374817" grpId="0" animBg="1"/>
      <p:bldP spid="374818" grpId="0" animBg="1"/>
      <p:bldP spid="3748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二维数组与指针</a:t>
            </a: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179388" y="1125538"/>
            <a:ext cx="7561262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/>
              <a:t>三、二维数组元素的表示法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kumimoji="1" lang="zh-CN" altLang="en-US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/>
              <a:t>	对于数组 </a:t>
            </a:r>
            <a:r>
              <a:rPr kumimoji="1" lang="en-US" altLang="zh-CN"/>
              <a:t>int 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[M]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[N]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kumimoji="1" lang="zh-CN" altLang="en-US" sz="11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/>
              <a:t>数组元素可用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下列形式表示：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+j)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 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+i)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+j)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二维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数组，根据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的地址计算方法，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经过两次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操作才能访问到数组元素。所以：</a:t>
            </a:r>
            <a:br>
              <a:rPr lang="zh-CN" altLang="en-US" sz="24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**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才是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[0]</a:t>
            </a:r>
            <a:br>
              <a:rPr lang="en-US" altLang="zh-CN" sz="240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的地址，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才是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[0]</a:t>
            </a:r>
          </a:p>
        </p:txBody>
      </p:sp>
      <p:graphicFrame>
        <p:nvGraphicFramePr>
          <p:cNvPr id="375840" name="Group 32"/>
          <p:cNvGraphicFramePr>
            <a:graphicFrameLocks noGrp="1"/>
          </p:cNvGraphicFramePr>
          <p:nvPr>
            <p:ph idx="1"/>
          </p:nvPr>
        </p:nvGraphicFramePr>
        <p:xfrm>
          <a:off x="5580063" y="1196975"/>
          <a:ext cx="3019425" cy="1423989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4062"/>
                <a:gridCol w="754063"/>
              </a:tblGrid>
              <a:tr h="474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003800" y="1196975"/>
            <a:ext cx="649288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a[0]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a[1]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a[2]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300788" y="2852738"/>
            <a:ext cx="252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a[2]+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a[2]+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 a[2]+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grpSp>
        <p:nvGrpSpPr>
          <p:cNvPr id="44060" name="Group 28"/>
          <p:cNvGrpSpPr>
            <a:grpSpLocks/>
          </p:cNvGrpSpPr>
          <p:nvPr/>
        </p:nvGrpSpPr>
        <p:grpSpPr bwMode="auto">
          <a:xfrm>
            <a:off x="6732588" y="2565400"/>
            <a:ext cx="1511300" cy="288925"/>
            <a:chOff x="4332" y="1525"/>
            <a:chExt cx="952" cy="182"/>
          </a:xfrm>
        </p:grpSpPr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V="1">
              <a:off x="4332" y="1525"/>
              <a:ext cx="0" cy="18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 flipV="1">
              <a:off x="4785" y="1525"/>
              <a:ext cx="0" cy="18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 flipV="1">
              <a:off x="5284" y="1525"/>
              <a:ext cx="0" cy="18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二维数组与指针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395288" y="1123950"/>
            <a:ext cx="8424862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/>
              <a:t>四、指向</a:t>
            </a:r>
            <a:r>
              <a:rPr kumimoji="1" lang="zh-CN" altLang="en-US">
                <a:solidFill>
                  <a:srgbClr val="FF0066"/>
                </a:solidFill>
              </a:rPr>
              <a:t>二维数组元素</a:t>
            </a:r>
            <a:r>
              <a:rPr kumimoji="1" lang="zh-CN" altLang="en-US"/>
              <a:t>的指针变量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/>
              <a:t>	</a:t>
            </a:r>
            <a:r>
              <a:rPr kumimoji="1" lang="zh-CN" altLang="en-US" sz="2400"/>
              <a:t>这种指针变量的定义和使用与指向一维数组元素的指针变量相同，用它存放二维数组元素的地址。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/>
              <a:t>	如： </a:t>
            </a:r>
            <a:r>
              <a:rPr kumimoji="1" lang="en-US" altLang="zh-CN" sz="2400"/>
              <a:t>int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[M]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[N], *p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		 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p=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&amp;a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[0];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p=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可指向任一数组元素，即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p=&amp;a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[j]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若指针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p=&amp;a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[0]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，则元素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的地址可以表示为</a:t>
            </a: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p+i*N+j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指向元素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[j]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p++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指向下一元素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二维数组与指针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686800" cy="53276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kumimoji="1" lang="en-US" altLang="zh-CN" sz="26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6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600" smtClean="0">
                <a:solidFill>
                  <a:srgbClr val="0000FF"/>
                </a:solidFill>
                <a:ea typeface="宋体" panose="02010600030101010101" pitchFamily="2" charset="-122"/>
              </a:rPr>
              <a:t>2】</a:t>
            </a:r>
            <a:r>
              <a:rPr lang="zh-CN" altLang="en-US" sz="2600" smtClean="0">
                <a:ea typeface="楷体_GB2312" pitchFamily="49" charset="-122"/>
              </a:rPr>
              <a:t>有一整形数组</a:t>
            </a:r>
            <a:r>
              <a:rPr lang="en-US" altLang="zh-CN" sz="2600" smtClean="0">
                <a:ea typeface="宋体" panose="02010600030101010101" pitchFamily="2" charset="-122"/>
              </a:rPr>
              <a:t>a[3][4]</a:t>
            </a:r>
            <a:r>
              <a:rPr lang="zh-CN" altLang="en-US" sz="2600" smtClean="0">
                <a:ea typeface="楷体_GB2312" pitchFamily="49" charset="-122"/>
              </a:rPr>
              <a:t>，利用指针输出各元素的值。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//chap10ex1.c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#define M 3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#define N 4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int a[M][N]={1,2,3,4,5,6,7,8,9,10,11,12};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int i,j,*q=&amp;a[0][0];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for(i=0;i&lt;M;i++)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{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	for(j=0;j&lt;N;j++)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	      printf("%-5d",*(q+i*N+j));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	printf("\n");  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return 0;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50825" y="1628775"/>
            <a:ext cx="8642350" cy="4824413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77861" name="矩形 4"/>
          <p:cNvSpPr>
            <a:spLocks noChangeArrowheads="1"/>
          </p:cNvSpPr>
          <p:nvPr/>
        </p:nvSpPr>
        <p:spPr bwMode="auto">
          <a:xfrm>
            <a:off x="3563938" y="4005263"/>
            <a:ext cx="5086350" cy="538162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q = &amp;a[0][0]</a:t>
            </a:r>
            <a:r>
              <a:rPr kumimoji="1" lang="zh-CN" altLang="en-US" b="1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能否用</a:t>
            </a:r>
            <a:r>
              <a:rPr kumimoji="1" lang="en-US" altLang="zh-CN" b="1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q=a</a:t>
            </a:r>
            <a:r>
              <a:rPr kumimoji="1" lang="zh-CN" altLang="en-US" b="1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代替呢</a:t>
            </a:r>
            <a:r>
              <a:rPr kumimoji="1" lang="en-US" altLang="zh-CN" b="1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?</a:t>
            </a:r>
            <a:endParaRPr kumimoji="1"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7862" name="AutoShape 6"/>
          <p:cNvSpPr>
            <a:spLocks noChangeArrowheads="1"/>
          </p:cNvSpPr>
          <p:nvPr/>
        </p:nvSpPr>
        <p:spPr bwMode="auto">
          <a:xfrm>
            <a:off x="4284663" y="1916113"/>
            <a:ext cx="4589462" cy="1392237"/>
          </a:xfrm>
          <a:prstGeom prst="wedgeRectCallout">
            <a:avLst>
              <a:gd name="adj1" fmla="val -29486"/>
              <a:gd name="adj2" fmla="val 98347"/>
            </a:avLst>
          </a:prstGeom>
          <a:solidFill>
            <a:srgbClr val="FFFF99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不可以，对二维数组来说，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是行地址，正确的赋值：</a:t>
            </a:r>
            <a:r>
              <a:rPr kumimoji="1" lang="en-US" altLang="zh-CN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p=*a </a:t>
            </a: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或者</a:t>
            </a:r>
            <a:r>
              <a:rPr kumimoji="1"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p=a[0]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/>
      <p:bldP spid="3778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二维数组与指针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35975" cy="53276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3】</a:t>
            </a:r>
            <a:r>
              <a:rPr lang="zh-CN" altLang="en-US" sz="2400" smtClean="0">
                <a:ea typeface="楷体_GB2312" pitchFamily="49" charset="-122"/>
              </a:rPr>
              <a:t>有一整形数组</a:t>
            </a:r>
            <a:r>
              <a:rPr lang="en-US" altLang="zh-CN" sz="2400" smtClean="0">
                <a:ea typeface="宋体" panose="02010600030101010101" pitchFamily="2" charset="-122"/>
              </a:rPr>
              <a:t>a[3][4]</a:t>
            </a:r>
            <a:r>
              <a:rPr lang="zh-CN" altLang="en-US" sz="2400" smtClean="0">
                <a:ea typeface="楷体_GB2312" pitchFamily="49" charset="-122"/>
              </a:rPr>
              <a:t>，利用指针输出各元素的值。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//chap10ex2.c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#define M 3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#define N 4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int a[M][N]={1,2,3,4,5,6,7,8,9,10,11,12},</a:t>
            </a:r>
            <a:r>
              <a:rPr lang="en-US" altLang="zh-CN" sz="18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(*q)[N]</a:t>
            </a:r>
            <a:r>
              <a:rPr lang="en-US" altLang="zh-CN" sz="1800" smtClean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int i,j;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</a:t>
            </a:r>
            <a:r>
              <a:rPr lang="en-US" altLang="zh-CN" sz="18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q=a;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for(i=0;i&lt;M;i++)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{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	for(j=0;j&lt;N;j++)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		printf("%-5d",</a:t>
            </a:r>
            <a:r>
              <a:rPr lang="en-US" altLang="zh-CN" sz="18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*(*(q+i)+j)</a:t>
            </a:r>
            <a:r>
              <a:rPr lang="en-US" altLang="zh-CN" sz="1800" smtClean="0"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	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	printf("\n");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	return 0;</a:t>
            </a:r>
          </a:p>
          <a:p>
            <a:pPr>
              <a:lnSpc>
                <a:spcPct val="85000"/>
              </a:lnSpc>
            </a:pPr>
            <a:r>
              <a:rPr lang="en-US" altLang="zh-CN" sz="180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95288" y="1628775"/>
            <a:ext cx="8135937" cy="52292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二维数组与指针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35975" cy="5472112"/>
          </a:xfrm>
        </p:spPr>
        <p:txBody>
          <a:bodyPr/>
          <a:lstStyle/>
          <a:p>
            <a:pPr>
              <a:defRPr/>
            </a:pPr>
            <a:r>
              <a:rPr kumimoji="1" lang="zh-CN" altLang="en-US" sz="2600" smtClean="0">
                <a:ea typeface="楷体_GB2312" pitchFamily="49" charset="-122"/>
              </a:rPr>
              <a:t>七、指针数组 </a:t>
            </a:r>
          </a:p>
          <a:p>
            <a:pPr>
              <a:defRPr/>
            </a:pPr>
            <a:r>
              <a:rPr kumimoji="1" lang="zh-CN" altLang="en-US" sz="2600" smtClean="0">
                <a:ea typeface="楷体_GB2312" pitchFamily="49" charset="-122"/>
              </a:rPr>
              <a:t>    </a:t>
            </a:r>
            <a:r>
              <a:rPr kumimoji="1" lang="zh-CN" altLang="en-US" sz="2400" smtClean="0">
                <a:ea typeface="楷体_GB2312" pitchFamily="49" charset="-122"/>
              </a:rPr>
              <a:t>如果数组的每个元素都是指针，则该数组为指针数组。</a:t>
            </a:r>
          </a:p>
          <a:p>
            <a:pPr>
              <a:defRPr/>
            </a:pPr>
            <a:r>
              <a:rPr kumimoji="1" lang="zh-CN" altLang="en-US" sz="2400" smtClean="0">
                <a:ea typeface="楷体_GB2312" pitchFamily="49" charset="-122"/>
              </a:rPr>
              <a:t>    定义为：</a:t>
            </a:r>
          </a:p>
          <a:p>
            <a:pPr>
              <a:defRPr/>
            </a:pPr>
            <a:r>
              <a:rPr kumimoji="1" lang="zh-CN" altLang="en-US" sz="2400" smtClean="0">
                <a:ea typeface="楷体_GB2312" pitchFamily="49" charset="-122"/>
              </a:rPr>
              <a:t>                        </a:t>
            </a:r>
            <a:r>
              <a:rPr kumimoji="1" lang="zh-CN" altLang="en-US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类型说明  *数组名</a:t>
            </a:r>
            <a:r>
              <a:rPr kumimoji="1" lang="en-US" altLang="zh-CN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kumimoji="1" lang="zh-CN" altLang="en-US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数组长度</a:t>
            </a:r>
            <a:r>
              <a:rPr kumimoji="1" lang="en-US" altLang="zh-CN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]</a:t>
            </a:r>
            <a:r>
              <a:rPr kumimoji="1" lang="en-US" altLang="zh-CN" sz="2600" smtClean="0">
                <a:ea typeface="宋体" panose="02010600030101010101" pitchFamily="2" charset="-122"/>
              </a:rPr>
              <a:t> 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#include &lt;stdio.h&gt;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int main()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{	int  i, x[5] = {1, 2, 3, 4, 5};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	int  *p[5];			/* p</a:t>
            </a:r>
            <a:r>
              <a:rPr kumimoji="1" lang="zh-CN" altLang="en-US" sz="2000" smtClean="0">
                <a:ea typeface="楷体_GB2312" pitchFamily="49" charset="-122"/>
              </a:rPr>
              <a:t>为指针数组*</a:t>
            </a:r>
            <a:r>
              <a:rPr kumimoji="1" lang="en-US" altLang="zh-CN" sz="2000" smtClean="0">
                <a:ea typeface="宋体" panose="02010600030101010101" pitchFamily="2" charset="-122"/>
              </a:rPr>
              <a:t>/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	for(i=0; i&lt;5; i++)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	     p[i] = &amp;x[i];		/* </a:t>
            </a:r>
            <a:r>
              <a:rPr kumimoji="1" lang="zh-CN" altLang="en-US" sz="2000" smtClean="0">
                <a:ea typeface="楷体_GB2312" pitchFamily="49" charset="-122"/>
              </a:rPr>
              <a:t>为数组</a:t>
            </a:r>
            <a:r>
              <a:rPr kumimoji="1" lang="en-US" altLang="zh-CN" sz="2000" smtClean="0">
                <a:ea typeface="宋体" panose="02010600030101010101" pitchFamily="2" charset="-122"/>
              </a:rPr>
              <a:t>p</a:t>
            </a:r>
            <a:r>
              <a:rPr kumimoji="1" lang="zh-CN" altLang="en-US" sz="2000" smtClean="0">
                <a:ea typeface="楷体_GB2312" pitchFamily="49" charset="-122"/>
              </a:rPr>
              <a:t>的各元素赋值 *</a:t>
            </a:r>
            <a:r>
              <a:rPr kumimoji="1" lang="en-US" altLang="zh-CN" sz="2000" smtClean="0">
                <a:ea typeface="宋体" panose="02010600030101010101" pitchFamily="2" charset="-122"/>
              </a:rPr>
              <a:t>/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	for(i=0; i&lt;5; i++)	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		printf("%5d", *p[i]);  /* </a:t>
            </a:r>
            <a:r>
              <a:rPr kumimoji="1" lang="zh-CN" altLang="en-US" sz="2000" smtClean="0">
                <a:ea typeface="楷体_GB2312" pitchFamily="49" charset="-122"/>
              </a:rPr>
              <a:t>输出数组</a:t>
            </a:r>
            <a:r>
              <a:rPr kumimoji="1" lang="en-US" altLang="zh-CN" sz="2000" smtClean="0">
                <a:ea typeface="宋体" panose="02010600030101010101" pitchFamily="2" charset="-122"/>
              </a:rPr>
              <a:t>p</a:t>
            </a:r>
            <a:r>
              <a:rPr kumimoji="1" lang="zh-CN" altLang="en-US" sz="2000" smtClean="0">
                <a:ea typeface="楷体_GB2312" pitchFamily="49" charset="-122"/>
              </a:rPr>
              <a:t>的每个元素所指向的数值 *</a:t>
            </a:r>
            <a:r>
              <a:rPr kumimoji="1" lang="en-US" altLang="zh-CN" sz="2000" smtClean="0">
                <a:ea typeface="宋体" panose="02010600030101010101" pitchFamily="2" charset="-122"/>
              </a:rPr>
              <a:t>/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	printf("\n");</a:t>
            </a:r>
          </a:p>
          <a:p>
            <a:pPr>
              <a:defRPr/>
            </a:pPr>
            <a:r>
              <a:rPr kumimoji="1" lang="en-US" altLang="zh-CN" sz="2000" smtClean="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1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1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1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指针应用举例</a:t>
            </a: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395288" y="1412875"/>
            <a:ext cx="8207375" cy="52562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#define N 10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int main()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{	int i, a[N], *p, *pMax;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	printf("</a:t>
            </a:r>
            <a:r>
              <a:rPr lang="zh-CN" altLang="en-US" sz="2400">
                <a:latin typeface="Courier New" panose="02070309020205020404" pitchFamily="49" charset="0"/>
              </a:rPr>
              <a:t>输入</a:t>
            </a:r>
            <a:r>
              <a:rPr lang="en-US" altLang="zh-CN" sz="2400">
                <a:latin typeface="Courier New" panose="02070309020205020404" pitchFamily="49" charset="0"/>
              </a:rPr>
              <a:t>%d</a:t>
            </a:r>
            <a:r>
              <a:rPr lang="zh-CN" altLang="en-US" sz="2400">
                <a:latin typeface="Courier New" panose="02070309020205020404" pitchFamily="49" charset="0"/>
              </a:rPr>
              <a:t>个整数：</a:t>
            </a:r>
            <a:r>
              <a:rPr lang="en-US" altLang="zh-CN" sz="2400">
                <a:latin typeface="Courier New" panose="02070309020205020404" pitchFamily="49" charset="0"/>
              </a:rPr>
              <a:t>",N);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for(p=a; p&lt;a+N; p++)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		scanf("%d", p);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pMax=a</a:t>
            </a:r>
            <a:r>
              <a:rPr lang="en-US" altLang="zh-CN" sz="240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</a:rPr>
              <a:t>p=a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; p&lt;a+N; p++)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		if(*p&gt;*pMax) pMax=p;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	i=pMax-a+1;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	printf("</a:t>
            </a:r>
            <a:r>
              <a:rPr lang="zh-CN" altLang="en-US" sz="2400">
                <a:latin typeface="Courier New" panose="02070309020205020404" pitchFamily="49" charset="0"/>
              </a:rPr>
              <a:t>第</a:t>
            </a:r>
            <a:r>
              <a:rPr lang="en-US" altLang="zh-CN" sz="2400">
                <a:latin typeface="Courier New" panose="02070309020205020404" pitchFamily="49" charset="0"/>
              </a:rPr>
              <a:t>%d</a:t>
            </a:r>
            <a:r>
              <a:rPr lang="zh-CN" altLang="en-US" sz="2400">
                <a:latin typeface="Courier New" panose="02070309020205020404" pitchFamily="49" charset="0"/>
              </a:rPr>
              <a:t>个数最大，为</a:t>
            </a:r>
            <a:r>
              <a:rPr lang="en-US" altLang="zh-CN" sz="2400">
                <a:latin typeface="Courier New" panose="02070309020205020404" pitchFamily="49" charset="0"/>
              </a:rPr>
              <a:t>%d\n", i, *pMax);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95288" y="1052513"/>
            <a:ext cx="82073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【</a:t>
            </a:r>
            <a:r>
              <a:rPr kumimoji="1" lang="zh-CN" altLang="en-US">
                <a:solidFill>
                  <a:srgbClr val="0000FF"/>
                </a:solidFill>
                <a:latin typeface="Courier New" panose="02070309020205020404" pitchFamily="49" charset="0"/>
              </a:rPr>
              <a:t>例</a:t>
            </a:r>
            <a:r>
              <a:rPr kumimoji="1" lang="en-US" altLang="zh-CN">
                <a:solidFill>
                  <a:srgbClr val="0000FF"/>
                </a:solidFill>
                <a:latin typeface="Courier New" panose="02070309020205020404" pitchFamily="49" charset="0"/>
              </a:rPr>
              <a:t>1】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zh-CN" altLang="en-US">
                <a:latin typeface="Courier New" panose="02070309020205020404" pitchFamily="49" charset="0"/>
              </a:rPr>
              <a:t>设有</a:t>
            </a:r>
            <a:r>
              <a:rPr lang="en-US" altLang="zh-CN">
                <a:latin typeface="Courier New" panose="02070309020205020404" pitchFamily="49" charset="0"/>
              </a:rPr>
              <a:t>10</a:t>
            </a:r>
            <a:r>
              <a:rPr lang="zh-CN" altLang="en-US">
                <a:latin typeface="Courier New" panose="02070309020205020404" pitchFamily="49" charset="0"/>
              </a:rPr>
              <a:t>个整数的数组中，求最大数的位置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297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297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82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82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82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82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指针应用举例</a:t>
            </a:r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250825" y="1052513"/>
            <a:ext cx="82073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【</a:t>
            </a:r>
            <a:r>
              <a:rPr kumimoji="1"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2】</a:t>
            </a:r>
            <a:r>
              <a:rPr kumimoji="1" lang="zh-CN" altLang="en-US">
                <a:latin typeface="宋体" panose="02010600030101010101" pitchFamily="2" charset="-122"/>
              </a:rPr>
              <a:t>输入</a:t>
            </a:r>
            <a:r>
              <a:rPr kumimoji="1" lang="en-US" altLang="zh-CN">
                <a:latin typeface="宋体" panose="02010600030101010101" pitchFamily="2" charset="-122"/>
              </a:rPr>
              <a:t>10</a:t>
            </a:r>
            <a:r>
              <a:rPr kumimoji="1" lang="zh-CN" altLang="en-US">
                <a:latin typeface="宋体" panose="02010600030101010101" pitchFamily="2" charset="-122"/>
              </a:rPr>
              <a:t>个数，</a:t>
            </a:r>
            <a:r>
              <a:rPr lang="zh-CN" altLang="en-US">
                <a:latin typeface="宋体" panose="02010600030101010101" pitchFamily="2" charset="-122"/>
              </a:rPr>
              <a:t>用选择法由小到大排序并输出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395288" y="1557338"/>
            <a:ext cx="8569325" cy="502443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#define N 10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{  int  i, j, t, a[N];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printf("</a:t>
            </a:r>
            <a:r>
              <a:rPr lang="zh-CN" altLang="en-US" sz="2400" b="1" i="1">
                <a:latin typeface="Courier New" panose="02070309020205020404" pitchFamily="49" charset="0"/>
                <a:ea typeface="楷体_GB2312" pitchFamily="49" charset="-122"/>
              </a:rPr>
              <a:t>顺序输入</a:t>
            </a: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%d</a:t>
            </a:r>
            <a:r>
              <a:rPr lang="zh-CN" altLang="en-US" sz="2400" b="1" i="1">
                <a:latin typeface="Courier New" panose="02070309020205020404" pitchFamily="49" charset="0"/>
                <a:ea typeface="楷体_GB2312" pitchFamily="49" charset="-122"/>
              </a:rPr>
              <a:t>个整数： </a:t>
            </a: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", N)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for(i=0; i&lt;N; i++) scanf("%d", &amp;a[i])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for(i=0; i&lt;N-1; i++)  /*</a:t>
            </a:r>
            <a:r>
              <a:rPr lang="zh-CN" altLang="en-US" sz="2400" b="1" i="1">
                <a:latin typeface="Courier New" panose="02070309020205020404" pitchFamily="49" charset="0"/>
                <a:ea typeface="楷体_GB2312" pitchFamily="49" charset="-122"/>
              </a:rPr>
              <a:t>控制比较的趟数*</a:t>
            </a: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/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   for(j=i+1; j&lt;N; j++)/*</a:t>
            </a:r>
            <a:r>
              <a:rPr lang="zh-CN" altLang="en-US" sz="2400" b="1" i="1">
                <a:latin typeface="Courier New" panose="02070309020205020404" pitchFamily="49" charset="0"/>
                <a:ea typeface="楷体_GB2312" pitchFamily="49" charset="-122"/>
              </a:rPr>
              <a:t>与后面的数依次比较*</a:t>
            </a: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/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      if(a[i]&gt;a[j])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      { t=a[i]; a[i]=a[j]; a[j]=t;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printf("\n</a:t>
            </a:r>
            <a:r>
              <a:rPr lang="zh-CN" altLang="en-US" sz="2400" b="1" i="1">
                <a:latin typeface="Courier New" panose="02070309020205020404" pitchFamily="49" charset="0"/>
                <a:ea typeface="楷体_GB2312" pitchFamily="49" charset="-122"/>
              </a:rPr>
              <a:t>排序后的序列为：</a:t>
            </a: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\n");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for(i=0; i&lt;N; i++) printf(" %d", a[i]);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printf("\n");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   return 0;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957263" y="3516313"/>
            <a:ext cx="7791450" cy="138271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6804025" y="1557338"/>
            <a:ext cx="1152525" cy="466725"/>
          </a:xfrm>
          <a:prstGeom prst="rect">
            <a:avLst/>
          </a:prstGeom>
          <a:solidFill>
            <a:srgbClr val="EFF9FF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下标法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2411413" y="3860800"/>
            <a:ext cx="3455987" cy="608013"/>
          </a:xfrm>
          <a:prstGeom prst="rect">
            <a:avLst/>
          </a:prstGeom>
          <a:noFill/>
          <a:ln w="28575" algn="ctr">
            <a:solidFill>
              <a:srgbClr val="3399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>
                <a:solidFill>
                  <a:schemeClr val="accent2"/>
                </a:solidFill>
                <a:latin typeface="Arial" panose="020B0604020202020204" pitchFamily="34" charset="0"/>
              </a:rPr>
              <a:t>排序实现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400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400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4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4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40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4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4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4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84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4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4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4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4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84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build="allAtOnce" animBg="1"/>
      <p:bldP spid="384005" grpId="0" animBg="1"/>
      <p:bldP spid="384006" grpId="0" animBg="1"/>
      <p:bldP spid="384007" grpId="0" animBg="1"/>
      <p:bldP spid="38400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指针应用举例</a:t>
            </a:r>
          </a:p>
        </p:txBody>
      </p:sp>
      <p:sp>
        <p:nvSpPr>
          <p:cNvPr id="385027" name="内容占位符 2"/>
          <p:cNvSpPr txBox="1">
            <a:spLocks/>
          </p:cNvSpPr>
          <p:nvPr/>
        </p:nvSpPr>
        <p:spPr bwMode="auto">
          <a:xfrm>
            <a:off x="468313" y="620713"/>
            <a:ext cx="8283575" cy="5832475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#define N 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int main()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{	int  a[N], *p1, *p2, *pMin, 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printf(</a:t>
            </a:r>
            <a:r>
              <a:rPr kumimoji="1" lang="en-US" altLang="zh-CN" sz="1800" b="1">
                <a:latin typeface="Arial" panose="020B0604020202020204" pitchFamily="34" charset="0"/>
              </a:rPr>
              <a:t>"</a:t>
            </a:r>
            <a:r>
              <a:rPr kumimoji="1" lang="zh-CN" altLang="en-US" sz="2400" b="1">
                <a:latin typeface="Cambria" panose="02040503050406030204" pitchFamily="18" charset="0"/>
                <a:ea typeface="华文楷体" panose="02010600040101010101" pitchFamily="2" charset="-122"/>
              </a:rPr>
              <a:t>输入</a:t>
            </a: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%d</a:t>
            </a:r>
            <a:r>
              <a:rPr kumimoji="1" lang="zh-CN" altLang="en-US" sz="2400" b="1">
                <a:latin typeface="Cambria" panose="02040503050406030204" pitchFamily="18" charset="0"/>
                <a:ea typeface="华文楷体" panose="02010600040101010101" pitchFamily="2" charset="-122"/>
              </a:rPr>
              <a:t>个整数：</a:t>
            </a:r>
            <a:r>
              <a:rPr kumimoji="1" lang="en-US" altLang="zh-CN" sz="1800" b="1">
                <a:latin typeface="Arial" panose="020B0604020202020204" pitchFamily="34" charset="0"/>
              </a:rPr>
              <a:t>"</a:t>
            </a: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,N);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for( p1=a; p1&lt;a+N; p1++ ) scanf( "%d", p1);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for( p1=a; p1&lt;a+N-1; p1++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{   pMin = p1;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     for( p2=p1+1; p2&lt;a+N; p2++ 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	if( *p2 &lt; *pMin )  pMin = p2;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     t = *pMin;  *pMin = *p1; *p1 = t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printf("</a:t>
            </a:r>
            <a:r>
              <a:rPr kumimoji="1" lang="zh-CN" altLang="en-US" sz="2400" b="1">
                <a:latin typeface="Cambria" panose="02040503050406030204" pitchFamily="18" charset="0"/>
                <a:ea typeface="华文楷体" panose="02010600040101010101" pitchFamily="2" charset="-122"/>
              </a:rPr>
              <a:t>排序后：</a:t>
            </a: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for( p1=a; p1&lt;a+N; p1++ ) printf("%d ", *p1);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	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Cambria" panose="02040503050406030204" pitchFamily="18" charset="0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1258888" y="2924175"/>
            <a:ext cx="6265862" cy="2160588"/>
          </a:xfrm>
          <a:prstGeom prst="rect">
            <a:avLst/>
          </a:prstGeom>
          <a:noFill/>
          <a:ln w="2857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6804025" y="765175"/>
            <a:ext cx="1152525" cy="466725"/>
          </a:xfrm>
          <a:prstGeom prst="rect">
            <a:avLst/>
          </a:prstGeom>
          <a:solidFill>
            <a:srgbClr val="EFF9FF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指针法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5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allAtOnce" animBg="1"/>
      <p:bldP spid="385028" grpId="0" animBg="1"/>
      <p:bldP spid="385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指针应用举例</a:t>
            </a: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468313" y="1268413"/>
            <a:ext cx="84248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Courier New" panose="02070309020205020404" pitchFamily="49" charset="0"/>
              </a:rPr>
              <a:t>【</a:t>
            </a:r>
            <a:r>
              <a:rPr kumimoji="1" lang="zh-CN" altLang="en-US" sz="2400">
                <a:solidFill>
                  <a:srgbClr val="0000FF"/>
                </a:solidFill>
                <a:latin typeface="Courier New" panose="02070309020205020404" pitchFamily="49" charset="0"/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  <a:latin typeface="Courier New" panose="02070309020205020404" pitchFamily="49" charset="0"/>
              </a:rPr>
              <a:t>3】</a:t>
            </a:r>
            <a:r>
              <a:rPr lang="zh-CN" altLang="en-US" sz="2400">
                <a:latin typeface="Cambria" panose="02040503050406030204" pitchFamily="18" charset="0"/>
                <a:ea typeface="华文楷体" panose="02010600040101010101" pitchFamily="2" charset="-122"/>
              </a:rPr>
              <a:t>求二维数组</a:t>
            </a:r>
            <a:r>
              <a:rPr lang="en-US" altLang="zh-CN" sz="2400">
                <a:latin typeface="Cambria" panose="02040503050406030204" pitchFamily="18" charset="0"/>
                <a:ea typeface="华文楷体" panose="02010600040101010101" pitchFamily="2" charset="-122"/>
              </a:rPr>
              <a:t>a[M][N]</a:t>
            </a:r>
            <a:r>
              <a:rPr lang="zh-CN" altLang="en-US" sz="2400">
                <a:latin typeface="Cambria" panose="02040503050406030204" pitchFamily="18" charset="0"/>
                <a:ea typeface="华文楷体" panose="02010600040101010101" pitchFamily="2" charset="-122"/>
              </a:rPr>
              <a:t>中的最大元素及其所在的行和列。</a:t>
            </a:r>
          </a:p>
        </p:txBody>
      </p:sp>
      <p:sp>
        <p:nvSpPr>
          <p:cNvPr id="386052" name="矩形 6"/>
          <p:cNvSpPr>
            <a:spLocks noChangeArrowheads="1"/>
          </p:cNvSpPr>
          <p:nvPr/>
        </p:nvSpPr>
        <p:spPr bwMode="auto">
          <a:xfrm>
            <a:off x="614363" y="2133600"/>
            <a:ext cx="7629525" cy="2938463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分析：</a:t>
            </a:r>
          </a:p>
          <a:p>
            <a:pPr>
              <a:lnSpc>
                <a:spcPct val="13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         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对于有</a:t>
            </a:r>
            <a:r>
              <a:rPr kumimoji="1" lang="en-US" altLang="zh-CN" sz="2600" b="1">
                <a:latin typeface="Cambria" panose="02040503050406030204" pitchFamily="18" charset="0"/>
                <a:ea typeface="华文楷体" panose="02010600040101010101" pitchFamily="2" charset="-122"/>
              </a:rPr>
              <a:t>M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行</a:t>
            </a:r>
            <a:r>
              <a:rPr kumimoji="1" lang="en-US" altLang="zh-CN" sz="2600" b="1">
                <a:latin typeface="Cambria" panose="02040503050406030204" pitchFamily="18" charset="0"/>
                <a:ea typeface="华文楷体" panose="02010600040101010101" pitchFamily="2" charset="-122"/>
              </a:rPr>
              <a:t>N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列的二维数组，根据数组元素的存储顺序可知，</a:t>
            </a:r>
            <a:r>
              <a:rPr lang="zh-CN" altLang="en-US" sz="2600" b="1">
                <a:latin typeface="Arial" panose="020B0604020202020204" pitchFamily="34" charset="0"/>
              </a:rPr>
              <a:t>设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数组中的第</a:t>
            </a:r>
            <a:r>
              <a:rPr kumimoji="1" lang="en-US" altLang="zh-CN" sz="2600" b="1">
                <a:latin typeface="Cambria" panose="02040503050406030204" pitchFamily="18" charset="0"/>
                <a:ea typeface="华文楷体" panose="02010600040101010101" pitchFamily="2" charset="-122"/>
              </a:rPr>
              <a:t>k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个元素为</a:t>
            </a:r>
            <a:r>
              <a:rPr kumimoji="1" lang="en-US" altLang="zh-CN" sz="2600" b="1">
                <a:latin typeface="Cambria" panose="02040503050406030204" pitchFamily="18" charset="0"/>
                <a:ea typeface="华文楷体" panose="02010600040101010101" pitchFamily="2" charset="-122"/>
              </a:rPr>
              <a:t>a[i][j]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zh-CN" altLang="en-US" sz="2600" b="1">
                <a:latin typeface="Arial" panose="020B0604020202020204" pitchFamily="34" charset="0"/>
              </a:rPr>
              <a:t>若第</a:t>
            </a:r>
            <a:r>
              <a:rPr lang="en-US" altLang="zh-CN" sz="2600" b="1">
                <a:latin typeface="Arial" panose="020B0604020202020204" pitchFamily="34" charset="0"/>
              </a:rPr>
              <a:t>1</a:t>
            </a:r>
            <a:r>
              <a:rPr lang="zh-CN" altLang="en-US" sz="2600" b="1">
                <a:latin typeface="Arial" panose="020B0604020202020204" pitchFamily="34" charset="0"/>
              </a:rPr>
              <a:t>个元素的位置为</a:t>
            </a:r>
            <a:r>
              <a:rPr lang="en-US" altLang="zh-CN" sz="2600" b="1">
                <a:latin typeface="Arial" panose="020B0604020202020204" pitchFamily="34" charset="0"/>
              </a:rPr>
              <a:t>0</a:t>
            </a:r>
            <a:r>
              <a:rPr lang="zh-CN" altLang="en-US" sz="2600" b="1">
                <a:latin typeface="Arial" panose="020B0604020202020204" pitchFamily="34" charset="0"/>
              </a:rPr>
              <a:t>，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则</a:t>
            </a:r>
            <a:r>
              <a:rPr kumimoji="1" lang="en-US" altLang="zh-CN" sz="2600" b="1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k=N*i+j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，从而有</a:t>
            </a:r>
          </a:p>
          <a:p>
            <a:pPr>
              <a:lnSpc>
                <a:spcPct val="130000"/>
              </a:lnSpc>
              <a:spcBef>
                <a:spcPct val="3000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	</a:t>
            </a:r>
            <a:r>
              <a:rPr kumimoji="1" lang="en-US" altLang="zh-CN" sz="2600" b="1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i=k/N</a:t>
            </a:r>
            <a:r>
              <a:rPr kumimoji="1" lang="zh-CN" altLang="en-US" sz="2600" b="1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kumimoji="1" lang="en-US" altLang="zh-CN" sz="2600" b="1">
                <a:solidFill>
                  <a:srgbClr val="0000FF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j=k-i*N=k%N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，这里</a:t>
            </a:r>
            <a:r>
              <a:rPr kumimoji="1" lang="en-US" altLang="zh-CN" sz="2600" b="1">
                <a:latin typeface="Cambria" panose="02040503050406030204" pitchFamily="18" charset="0"/>
                <a:ea typeface="华文楷体" panose="02010600040101010101" pitchFamily="2" charset="-122"/>
              </a:rPr>
              <a:t>i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kumimoji="1" lang="en-US" altLang="zh-CN" sz="2600" b="1">
                <a:latin typeface="Cambria" panose="02040503050406030204" pitchFamily="18" charset="0"/>
                <a:ea typeface="华文楷体" panose="02010600040101010101" pitchFamily="2" charset="-122"/>
              </a:rPr>
              <a:t>j</a:t>
            </a:r>
            <a:r>
              <a:rPr kumimoji="1" lang="zh-CN" altLang="en-US" sz="2600" b="1">
                <a:latin typeface="Cambria" panose="02040503050406030204" pitchFamily="18" charset="0"/>
                <a:ea typeface="华文楷体" panose="02010600040101010101" pitchFamily="2" charset="-122"/>
              </a:rPr>
              <a:t>都是整数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60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60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地址与指针的概念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190500" y="1131888"/>
            <a:ext cx="3400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二、变量与地址：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345092" name="Group 4"/>
          <p:cNvGrpSpPr>
            <a:grpSpLocks/>
          </p:cNvGrpSpPr>
          <p:nvPr/>
        </p:nvGrpSpPr>
        <p:grpSpPr bwMode="auto">
          <a:xfrm>
            <a:off x="509588" y="2738438"/>
            <a:ext cx="704850" cy="1143000"/>
            <a:chOff x="684" y="1932"/>
            <a:chExt cx="444" cy="720"/>
          </a:xfrm>
        </p:grpSpPr>
        <p:sp>
          <p:nvSpPr>
            <p:cNvPr id="8233" name="Oval 5"/>
            <p:cNvSpPr>
              <a:spLocks noChangeArrowheads="1"/>
            </p:cNvSpPr>
            <p:nvPr/>
          </p:nvSpPr>
          <p:spPr bwMode="auto">
            <a:xfrm>
              <a:off x="684" y="2436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34" name="Oval 6"/>
            <p:cNvSpPr>
              <a:spLocks noChangeArrowheads="1"/>
            </p:cNvSpPr>
            <p:nvPr/>
          </p:nvSpPr>
          <p:spPr bwMode="auto">
            <a:xfrm>
              <a:off x="684" y="1932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3490913" y="1663700"/>
            <a:ext cx="5257800" cy="771525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如定义</a:t>
            </a: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char</a:t>
            </a:r>
            <a:r>
              <a:rPr kumimoji="1" lang="en-US" altLang="zh-CN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1"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c=‘A’</a:t>
            </a: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kumimoji="1" lang="en-US" altLang="zh-CN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int</a:t>
            </a:r>
            <a:r>
              <a:rPr kumimoji="1" lang="en-US" altLang="zh-CN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1" lang="en-US" altLang="zh-CN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kumimoji="1" lang="en-US" altLang="zh-CN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345096" name="Group 8"/>
          <p:cNvGrpSpPr>
            <a:grpSpLocks/>
          </p:cNvGrpSpPr>
          <p:nvPr/>
        </p:nvGrpSpPr>
        <p:grpSpPr bwMode="auto">
          <a:xfrm>
            <a:off x="468313" y="1484313"/>
            <a:ext cx="2809875" cy="5014912"/>
            <a:chOff x="318" y="855"/>
            <a:chExt cx="1770" cy="3159"/>
          </a:xfrm>
        </p:grpSpPr>
        <p:sp>
          <p:nvSpPr>
            <p:cNvPr id="8211" name="Freeform 9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Freeform 10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Rectangle 11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214" name="Line 12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13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14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15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16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17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18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19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20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Text Box 21"/>
            <p:cNvSpPr txBox="1">
              <a:spLocks noChangeArrowheads="1"/>
            </p:cNvSpPr>
            <p:nvPr/>
          </p:nvSpPr>
          <p:spPr bwMode="auto">
            <a:xfrm>
              <a:off x="1354" y="1380"/>
              <a:ext cx="30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…...</a:t>
              </a:r>
            </a:p>
          </p:txBody>
        </p:sp>
        <p:sp>
          <p:nvSpPr>
            <p:cNvPr id="8224" name="Text Box 22"/>
            <p:cNvSpPr txBox="1">
              <a:spLocks noChangeArrowheads="1"/>
            </p:cNvSpPr>
            <p:nvPr/>
          </p:nvSpPr>
          <p:spPr bwMode="auto">
            <a:xfrm>
              <a:off x="1365" y="3357"/>
              <a:ext cx="30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…...</a:t>
              </a:r>
            </a:p>
          </p:txBody>
        </p:sp>
        <p:sp>
          <p:nvSpPr>
            <p:cNvPr id="8225" name="Text Box 23"/>
            <p:cNvSpPr txBox="1">
              <a:spLocks noChangeArrowheads="1"/>
            </p:cNvSpPr>
            <p:nvPr/>
          </p:nvSpPr>
          <p:spPr bwMode="auto">
            <a:xfrm>
              <a:off x="318" y="160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2000</a:t>
              </a:r>
            </a:p>
          </p:txBody>
        </p:sp>
        <p:sp>
          <p:nvSpPr>
            <p:cNvPr id="8226" name="Text Box 24"/>
            <p:cNvSpPr txBox="1">
              <a:spLocks noChangeArrowheads="1"/>
            </p:cNvSpPr>
            <p:nvPr/>
          </p:nvSpPr>
          <p:spPr bwMode="auto">
            <a:xfrm>
              <a:off x="318" y="1863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82A5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2001</a:t>
              </a:r>
            </a:p>
          </p:txBody>
        </p:sp>
        <p:sp>
          <p:nvSpPr>
            <p:cNvPr id="8227" name="Text Box 25"/>
            <p:cNvSpPr txBox="1">
              <a:spLocks noChangeArrowheads="1"/>
            </p:cNvSpPr>
            <p:nvPr/>
          </p:nvSpPr>
          <p:spPr bwMode="auto">
            <a:xfrm>
              <a:off x="318" y="210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2002</a:t>
              </a:r>
            </a:p>
          </p:txBody>
        </p:sp>
        <p:sp>
          <p:nvSpPr>
            <p:cNvPr id="8228" name="Text Box 26"/>
            <p:cNvSpPr txBox="1">
              <a:spLocks noChangeArrowheads="1"/>
            </p:cNvSpPr>
            <p:nvPr/>
          </p:nvSpPr>
          <p:spPr bwMode="auto">
            <a:xfrm>
              <a:off x="318" y="290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82A5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2005</a:t>
              </a:r>
            </a:p>
          </p:txBody>
        </p:sp>
        <p:sp>
          <p:nvSpPr>
            <p:cNvPr id="8229" name="Text Box 27"/>
            <p:cNvSpPr txBox="1">
              <a:spLocks noChangeArrowheads="1"/>
            </p:cNvSpPr>
            <p:nvPr/>
          </p:nvSpPr>
          <p:spPr bwMode="auto">
            <a:xfrm>
              <a:off x="1285" y="855"/>
              <a:ext cx="4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solidFill>
                    <a:srgbClr val="082A5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8230" name="Text Box 28"/>
            <p:cNvSpPr txBox="1">
              <a:spLocks noChangeArrowheads="1"/>
            </p:cNvSpPr>
            <p:nvPr/>
          </p:nvSpPr>
          <p:spPr bwMode="auto">
            <a:xfrm>
              <a:off x="452" y="109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8231" name="Text Box 29"/>
            <p:cNvSpPr txBox="1">
              <a:spLocks noChangeArrowheads="1"/>
            </p:cNvSpPr>
            <p:nvPr/>
          </p:nvSpPr>
          <p:spPr bwMode="auto">
            <a:xfrm>
              <a:off x="318" y="2360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82A5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2003</a:t>
              </a:r>
            </a:p>
          </p:txBody>
        </p:sp>
        <p:sp>
          <p:nvSpPr>
            <p:cNvPr id="8232" name="Line 30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5119" name="Text Box 31"/>
          <p:cNvSpPr txBox="1">
            <a:spLocks noChangeArrowheads="1"/>
          </p:cNvSpPr>
          <p:nvPr/>
        </p:nvSpPr>
        <p:spPr bwMode="auto">
          <a:xfrm>
            <a:off x="1476375" y="2900363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01000001</a:t>
            </a:r>
          </a:p>
        </p:txBody>
      </p:sp>
      <p:sp>
        <p:nvSpPr>
          <p:cNvPr id="345120" name="Text Box 32"/>
          <p:cNvSpPr txBox="1">
            <a:spLocks noChangeArrowheads="1"/>
          </p:cNvSpPr>
          <p:nvPr/>
        </p:nvSpPr>
        <p:spPr bwMode="auto">
          <a:xfrm>
            <a:off x="2051050" y="40767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345121" name="Text Box 33"/>
          <p:cNvSpPr txBox="1">
            <a:spLocks noChangeArrowheads="1"/>
          </p:cNvSpPr>
          <p:nvPr/>
        </p:nvSpPr>
        <p:spPr bwMode="auto">
          <a:xfrm>
            <a:off x="3590925" y="2925763"/>
            <a:ext cx="270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 sz="24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编译或函数调用时为其分配内存单元</a:t>
            </a:r>
            <a:endParaRPr kumimoji="1" lang="zh-CN" altLang="en-US" sz="2400" b="1">
              <a:solidFill>
                <a:srgbClr val="082A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45122" name="Group 34"/>
          <p:cNvGrpSpPr>
            <a:grpSpLocks/>
          </p:cNvGrpSpPr>
          <p:nvPr/>
        </p:nvGrpSpPr>
        <p:grpSpPr bwMode="auto">
          <a:xfrm>
            <a:off x="3348038" y="2384425"/>
            <a:ext cx="2974975" cy="573088"/>
            <a:chOff x="2076" y="1512"/>
            <a:chExt cx="2232" cy="252"/>
          </a:xfrm>
        </p:grpSpPr>
        <p:sp>
          <p:nvSpPr>
            <p:cNvPr id="8209" name="Line 35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36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5125" name="Group 37"/>
          <p:cNvGrpSpPr>
            <a:grpSpLocks/>
          </p:cNvGrpSpPr>
          <p:nvPr/>
        </p:nvGrpSpPr>
        <p:grpSpPr bwMode="auto">
          <a:xfrm>
            <a:off x="3330575" y="2332038"/>
            <a:ext cx="4121150" cy="1406525"/>
            <a:chOff x="2076" y="1992"/>
            <a:chExt cx="2412" cy="264"/>
          </a:xfrm>
        </p:grpSpPr>
        <p:sp>
          <p:nvSpPr>
            <p:cNvPr id="8207" name="Line 38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39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4" name="Text Box 40"/>
          <p:cNvSpPr txBox="1">
            <a:spLocks noChangeArrowheads="1"/>
          </p:cNvSpPr>
          <p:nvPr/>
        </p:nvSpPr>
        <p:spPr bwMode="auto">
          <a:xfrm>
            <a:off x="395288" y="15573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345129" name="Text Box 41"/>
          <p:cNvSpPr txBox="1">
            <a:spLocks noChangeArrowheads="1"/>
          </p:cNvSpPr>
          <p:nvPr/>
        </p:nvSpPr>
        <p:spPr bwMode="auto">
          <a:xfrm>
            <a:off x="3922713" y="3933825"/>
            <a:ext cx="4752975" cy="12827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5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</a:rPr>
              <a:t>注意：</a:t>
            </a:r>
            <a:r>
              <a:rPr kumimoji="1" lang="en-US" altLang="zh-CN" sz="2400" b="1">
                <a:solidFill>
                  <a:srgbClr val="0000FF"/>
                </a:solidFill>
              </a:rPr>
              <a:t>c</a:t>
            </a:r>
            <a:r>
              <a:rPr kumimoji="1" lang="zh-CN" altLang="en-US" sz="2400" b="1">
                <a:solidFill>
                  <a:srgbClr val="082A50"/>
                </a:solidFill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</a:rPr>
              <a:t>k</a:t>
            </a:r>
            <a:r>
              <a:rPr kumimoji="1" lang="zh-CN" altLang="en-US" sz="2400" b="1">
                <a:solidFill>
                  <a:srgbClr val="082A50"/>
                </a:solidFill>
              </a:rPr>
              <a:t>的地址可能相邻，也可能不相邻，是由系统分配的，编程人员不用关心。</a:t>
            </a:r>
          </a:p>
        </p:txBody>
      </p:sp>
      <p:sp>
        <p:nvSpPr>
          <p:cNvPr id="345130" name="AutoShape 42"/>
          <p:cNvSpPr>
            <a:spLocks noChangeArrowheads="1"/>
          </p:cNvSpPr>
          <p:nvPr/>
        </p:nvSpPr>
        <p:spPr bwMode="auto">
          <a:xfrm>
            <a:off x="4275138" y="5300663"/>
            <a:ext cx="4443412" cy="1250950"/>
          </a:xfrm>
          <a:prstGeom prst="cloudCallout">
            <a:avLst>
              <a:gd name="adj1" fmla="val -88120"/>
              <a:gd name="adj2" fmla="val -96389"/>
            </a:avLst>
          </a:prstGeom>
          <a:noFill/>
          <a:ln w="38100">
            <a:solidFill>
              <a:srgbClr val="0000FF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变量</a:t>
            </a:r>
            <a:r>
              <a:rPr kumimoji="1" lang="zh-CN" altLang="en-US" sz="2400" b="1">
                <a:solidFill>
                  <a:srgbClr val="082A50"/>
                </a:solidFill>
                <a:ea typeface="楷体_GB2312" pitchFamily="49" charset="-122"/>
              </a:rPr>
              <a:t>是对程序中数据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82A50"/>
                </a:solidFill>
                <a:ea typeface="楷体_GB2312" pitchFamily="49" charset="-122"/>
              </a:rPr>
              <a:t>存储空间的抽象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45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4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5" grpId="0" animBg="1" autoUpdateAnimBg="0"/>
      <p:bldP spid="345119" grpId="0" autoUpdateAnimBg="0"/>
      <p:bldP spid="345120" grpId="0" build="p" autoUpdateAnimBg="0" advAuto="0"/>
      <p:bldP spid="345121" grpId="0" build="p" autoUpdateAnimBg="0" advAuto="0"/>
      <p:bldP spid="345129" grpId="0" animBg="1"/>
      <p:bldP spid="34513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指针应用举例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395288" y="260350"/>
            <a:ext cx="8569325" cy="6408738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#define M 3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#define N 4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{  int  i, j,  a[M][N],  *p, *pMax;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 printf("</a:t>
            </a:r>
            <a:r>
              <a:rPr kumimoji="1" lang="zh-CN" altLang="en-US" sz="2200" b="1">
                <a:latin typeface="Arial" panose="020B0604020202020204" pitchFamily="34" charset="0"/>
              </a:rPr>
              <a:t>请按行输入</a:t>
            </a:r>
            <a:r>
              <a:rPr kumimoji="1" lang="en-US" altLang="zh-CN" sz="2200" b="1">
                <a:latin typeface="Arial" panose="020B0604020202020204" pitchFamily="34" charset="0"/>
              </a:rPr>
              <a:t>%dx%d</a:t>
            </a:r>
            <a:r>
              <a:rPr kumimoji="1" lang="zh-CN" altLang="en-US" sz="2200" b="1">
                <a:latin typeface="Arial" panose="020B0604020202020204" pitchFamily="34" charset="0"/>
              </a:rPr>
              <a:t>数组的各个元素</a:t>
            </a:r>
            <a:r>
              <a:rPr kumimoji="1" lang="en-US" altLang="zh-CN" sz="2200" b="1">
                <a:latin typeface="Arial" panose="020B0604020202020204" pitchFamily="34" charset="0"/>
              </a:rPr>
              <a:t>:\n", M, N);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 for( p = &amp;a[0][0]; p &lt;= &amp;a[M-1][N-1]; p++)  scanf("%d", p);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 printf("</a:t>
            </a:r>
            <a:r>
              <a:rPr kumimoji="1" lang="zh-CN" altLang="en-US" sz="2200" b="1">
                <a:latin typeface="Arial" panose="020B0604020202020204" pitchFamily="34" charset="0"/>
              </a:rPr>
              <a:t>输入的数组是：</a:t>
            </a:r>
            <a:r>
              <a:rPr kumimoji="1" lang="en-US" altLang="zh-CN" sz="2200" b="1"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 for( p=a[0]; p&lt;=a[M-1]+N-1; p++)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{	if( (( p-a[0] ) % N) == 0 ) printf("\n");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	printf("%5d", *p);  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pMax=a[0];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for( p=a[0]; p&lt;a[0]+M*N; p++)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	if( *p &gt; *pMax )  pMax=p;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 i= (pMax-a[0]) / N;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 j= (pMax-a[0]) % N;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    printf("\n</a:t>
            </a:r>
            <a:r>
              <a:rPr kumimoji="1" lang="zh-CN" altLang="en-US" sz="2200" b="1">
                <a:latin typeface="Arial" panose="020B0604020202020204" pitchFamily="34" charset="0"/>
              </a:rPr>
              <a:t>最大元素</a:t>
            </a:r>
            <a:r>
              <a:rPr kumimoji="1" lang="en-US" altLang="zh-CN" sz="2200" b="1">
                <a:latin typeface="Arial" panose="020B0604020202020204" pitchFamily="34" charset="0"/>
              </a:rPr>
              <a:t>%d</a:t>
            </a:r>
            <a:r>
              <a:rPr kumimoji="1" lang="zh-CN" altLang="en-US" sz="2200" b="1">
                <a:latin typeface="Arial" panose="020B0604020202020204" pitchFamily="34" charset="0"/>
              </a:rPr>
              <a:t>在第 </a:t>
            </a:r>
            <a:r>
              <a:rPr kumimoji="1" lang="en-US" altLang="zh-CN" sz="2200" b="1">
                <a:latin typeface="Arial" panose="020B0604020202020204" pitchFamily="34" charset="0"/>
              </a:rPr>
              <a:t>%d </a:t>
            </a:r>
            <a:r>
              <a:rPr kumimoji="1" lang="zh-CN" altLang="en-US" sz="2200" b="1">
                <a:latin typeface="Arial" panose="020B0604020202020204" pitchFamily="34" charset="0"/>
              </a:rPr>
              <a:t>行第 </a:t>
            </a:r>
            <a:r>
              <a:rPr kumimoji="1" lang="en-US" altLang="zh-CN" sz="2200" b="1">
                <a:latin typeface="Arial" panose="020B0604020202020204" pitchFamily="34" charset="0"/>
              </a:rPr>
              <a:t>%d </a:t>
            </a:r>
            <a:r>
              <a:rPr kumimoji="1" lang="zh-CN" altLang="en-US" sz="2200" b="1">
                <a:latin typeface="Arial" panose="020B0604020202020204" pitchFamily="34" charset="0"/>
              </a:rPr>
              <a:t>列</a:t>
            </a:r>
            <a:r>
              <a:rPr kumimoji="1" lang="en-US" altLang="zh-CN" sz="2200" b="1">
                <a:latin typeface="Arial" panose="020B0604020202020204" pitchFamily="34" charset="0"/>
              </a:rPr>
              <a:t>\n",*pMax, i+1, j+1);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07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07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87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87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87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87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87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87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87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87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内存的动态分配</a:t>
            </a:r>
            <a:r>
              <a:rPr lang="zh-CN" altLang="en-US" b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472113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楷体_GB2312" pitchFamily="49" charset="-122"/>
              </a:rPr>
              <a:t>语言所提供的有关函数有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楷体_GB2312" pitchFamily="49" charset="-122"/>
              </a:rPr>
              <a:t>个，即</a:t>
            </a:r>
            <a:r>
              <a:rPr lang="en-US" altLang="zh-CN" smtClean="0">
                <a:ea typeface="宋体" panose="02010600030101010101" pitchFamily="2" charset="-122"/>
              </a:rPr>
              <a:t>malloc</a:t>
            </a:r>
            <a:r>
              <a:rPr lang="zh-CN" altLang="en-US" smtClean="0">
                <a:ea typeface="楷体_GB2312" pitchFamily="49" charset="-122"/>
              </a:rPr>
              <a:t>函数、</a:t>
            </a:r>
            <a:r>
              <a:rPr lang="en-US" altLang="zh-CN" smtClean="0">
                <a:ea typeface="宋体" panose="02010600030101010101" pitchFamily="2" charset="-122"/>
              </a:rPr>
              <a:t>calloc</a:t>
            </a:r>
            <a:r>
              <a:rPr lang="zh-CN" altLang="en-US" smtClean="0">
                <a:ea typeface="楷体_GB2312" pitchFamily="49" charset="-122"/>
              </a:rPr>
              <a:t>函数和</a:t>
            </a:r>
            <a:r>
              <a:rPr lang="en-US" altLang="zh-CN" smtClean="0">
                <a:ea typeface="宋体" panose="02010600030101010101" pitchFamily="2" charset="-122"/>
              </a:rPr>
              <a:t>free</a:t>
            </a:r>
            <a:r>
              <a:rPr lang="zh-CN" altLang="en-US" smtClean="0">
                <a:ea typeface="楷体_GB2312" pitchFamily="49" charset="-122"/>
              </a:rPr>
              <a:t>函数。</a:t>
            </a:r>
            <a:r>
              <a:rPr lang="zh-CN" altLang="en-US" sz="2400" smtClean="0">
                <a:ea typeface="楷体_GB2312" pitchFamily="49" charset="-122"/>
              </a:rPr>
              <a:t> 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ea typeface="楷体_GB2312" pitchFamily="49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malloc</a:t>
            </a:r>
            <a:r>
              <a:rPr lang="zh-CN" altLang="en-US" sz="2400" smtClean="0">
                <a:ea typeface="楷体_GB2312" pitchFamily="49" charset="-122"/>
              </a:rPr>
              <a:t>函数</a:t>
            </a:r>
          </a:p>
          <a:p>
            <a:pPr>
              <a:defRPr/>
            </a:pPr>
            <a:r>
              <a:rPr lang="zh-CN" altLang="en-US" sz="2400" smtClean="0">
                <a:ea typeface="楷体_GB2312" pitchFamily="49" charset="-122"/>
              </a:rPr>
              <a:t>      </a:t>
            </a:r>
            <a:r>
              <a:rPr lang="en-US" altLang="zh-CN" sz="2400" smtClean="0">
                <a:ea typeface="宋体" panose="02010600030101010101" pitchFamily="2" charset="-122"/>
              </a:rPr>
              <a:t>malloc</a:t>
            </a:r>
            <a:r>
              <a:rPr lang="zh-CN" altLang="en-US" sz="2400" smtClean="0">
                <a:ea typeface="楷体_GB2312" pitchFamily="49" charset="-122"/>
              </a:rPr>
              <a:t>函数的使用方法是：</a:t>
            </a:r>
          </a:p>
          <a:p>
            <a:pPr>
              <a:defRPr/>
            </a:pPr>
            <a:r>
              <a:rPr lang="zh-CN" altLang="en-US" sz="2400" smtClean="0">
                <a:ea typeface="楷体_GB2312" pitchFamily="49" charset="-122"/>
              </a:rPr>
              <a:t>	</a:t>
            </a:r>
            <a:r>
              <a:rPr lang="zh-CN" altLang="en-US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指针</a:t>
            </a:r>
            <a:r>
              <a:rPr lang="en-US" altLang="zh-CN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=(</a:t>
            </a:r>
            <a:r>
              <a:rPr lang="zh-CN" altLang="en-US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类型说明 *</a:t>
            </a:r>
            <a:r>
              <a:rPr lang="en-US" altLang="zh-CN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)malloc(</a:t>
            </a:r>
            <a:r>
              <a:rPr lang="zh-CN" altLang="en-US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数据长度</a:t>
            </a:r>
            <a:r>
              <a:rPr lang="en-US" altLang="zh-CN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     </a:t>
            </a:r>
            <a:r>
              <a:rPr lang="zh-CN" altLang="en-US" sz="2000" smtClean="0">
                <a:ea typeface="楷体_GB2312" pitchFamily="49" charset="-122"/>
              </a:rPr>
              <a:t>其中，“</a:t>
            </a:r>
            <a:r>
              <a:rPr lang="en-US" altLang="zh-CN" sz="2000" smtClean="0">
                <a:ea typeface="宋体" panose="02010600030101010101" pitchFamily="2" charset="-122"/>
              </a:rPr>
              <a:t>(</a:t>
            </a:r>
            <a:r>
              <a:rPr lang="zh-CN" altLang="en-US" sz="2000" smtClean="0">
                <a:ea typeface="楷体_GB2312" pitchFamily="49" charset="-122"/>
              </a:rPr>
              <a:t>类型说明 *</a:t>
            </a:r>
            <a:r>
              <a:rPr lang="en-US" altLang="zh-CN" sz="2000" smtClean="0">
                <a:ea typeface="宋体" panose="02010600030101010101" pitchFamily="2" charset="-122"/>
              </a:rPr>
              <a:t>)”</a:t>
            </a:r>
            <a:r>
              <a:rPr lang="zh-CN" altLang="en-US" sz="2000" smtClean="0">
                <a:ea typeface="楷体_GB2312" pitchFamily="49" charset="-122"/>
              </a:rPr>
              <a:t>是强制类型转换，以保证与指针的类型一致。“数据长度”为一正整数，表示数据所占内存单元个数</a:t>
            </a:r>
            <a:r>
              <a:rPr lang="en-US" altLang="zh-CN" sz="2000" smtClean="0">
                <a:ea typeface="宋体" panose="02010600030101010101" pitchFamily="2" charset="-122"/>
              </a:rPr>
              <a:t>——</a:t>
            </a:r>
            <a:r>
              <a:rPr lang="zh-CN" altLang="en-US" sz="2000" smtClean="0">
                <a:ea typeface="楷体_GB2312" pitchFamily="49" charset="-122"/>
              </a:rPr>
              <a:t>字节数，常用</a:t>
            </a:r>
            <a:r>
              <a:rPr lang="en-US" altLang="zh-CN" sz="2000" smtClean="0">
                <a:ea typeface="宋体" panose="02010600030101010101" pitchFamily="2" charset="-122"/>
              </a:rPr>
              <a:t>sizeof()</a:t>
            </a:r>
            <a:r>
              <a:rPr lang="zh-CN" altLang="en-US" sz="2000" smtClean="0">
                <a:ea typeface="楷体_GB2312" pitchFamily="49" charset="-122"/>
              </a:rPr>
              <a:t>运算符来获取。</a:t>
            </a:r>
            <a:r>
              <a:rPr lang="en-US" altLang="zh-CN" sz="2000" smtClean="0">
                <a:ea typeface="宋体" panose="02010600030101010101" pitchFamily="2" charset="-122"/>
              </a:rPr>
              <a:t>malloc</a:t>
            </a:r>
            <a:r>
              <a:rPr lang="zh-CN" altLang="en-US" sz="2000" smtClean="0">
                <a:ea typeface="楷体_GB2312" pitchFamily="49" charset="-122"/>
              </a:rPr>
              <a:t>函数的函数值为成功分配的内存单元的地址，若分配内存失败则返回空指针</a:t>
            </a:r>
            <a:r>
              <a:rPr lang="en-US" altLang="zh-CN" sz="2000" smtClean="0">
                <a:ea typeface="宋体" panose="02010600030101010101" pitchFamily="2" charset="-122"/>
              </a:rPr>
              <a:t>NULL</a:t>
            </a:r>
            <a:r>
              <a:rPr lang="zh-CN" altLang="en-US" sz="2000" smtClean="0">
                <a:ea typeface="楷体_GB2312" pitchFamily="49" charset="-122"/>
              </a:rPr>
              <a:t>。</a:t>
            </a:r>
            <a:r>
              <a:rPr lang="zh-CN" altLang="en-US" sz="2400" smtClean="0">
                <a:ea typeface="楷体_GB2312" pitchFamily="49" charset="-122"/>
              </a:rPr>
              <a:t> </a:t>
            </a:r>
          </a:p>
          <a:p>
            <a:pPr>
              <a:defRPr/>
            </a:pPr>
            <a:r>
              <a:rPr lang="zh-CN" altLang="en-US" sz="2400" smtClean="0">
                <a:ea typeface="楷体_GB2312" pitchFamily="49" charset="-122"/>
              </a:rPr>
              <a:t>例如，</a:t>
            </a:r>
          </a:p>
          <a:p>
            <a:pPr>
              <a:defRPr/>
            </a:pPr>
            <a:r>
              <a:rPr lang="zh-CN" altLang="en-US" sz="2400" smtClean="0">
                <a:ea typeface="楷体_GB2312" pitchFamily="49" charset="-122"/>
              </a:rPr>
              <a:t>	</a:t>
            </a:r>
            <a:r>
              <a:rPr lang="en-US" altLang="zh-CN" sz="2400" smtClean="0">
                <a:ea typeface="宋体" panose="02010600030101010101" pitchFamily="2" charset="-122"/>
              </a:rPr>
              <a:t>int *p;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	p = (int *)malloc( sizeof(int) );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	*p=3;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内存的动态分配</a:t>
            </a:r>
            <a:r>
              <a:rPr lang="zh-CN" altLang="en-US" b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楷体_GB2312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calloc</a:t>
            </a:r>
            <a:r>
              <a:rPr lang="zh-CN" altLang="en-US" smtClean="0">
                <a:ea typeface="楷体_GB2312" pitchFamily="49" charset="-122"/>
              </a:rPr>
              <a:t>函数</a:t>
            </a:r>
          </a:p>
          <a:p>
            <a:r>
              <a:rPr lang="zh-CN" altLang="en-US" smtClean="0">
                <a:ea typeface="楷体_GB2312" pitchFamily="49" charset="-122"/>
              </a:rPr>
              <a:t>      </a:t>
            </a:r>
            <a:r>
              <a:rPr lang="en-US" altLang="zh-CN" smtClean="0">
                <a:ea typeface="宋体" panose="02010600030101010101" pitchFamily="2" charset="-122"/>
              </a:rPr>
              <a:t>calloc</a:t>
            </a:r>
            <a:r>
              <a:rPr lang="zh-CN" altLang="en-US" smtClean="0">
                <a:ea typeface="楷体_GB2312" pitchFamily="49" charset="-122"/>
              </a:rPr>
              <a:t>函数的使用方法是：</a:t>
            </a:r>
          </a:p>
          <a:p>
            <a:r>
              <a:rPr lang="zh-CN" altLang="en-US" smtClean="0">
                <a:ea typeface="楷体_GB2312" pitchFamily="49" charset="-122"/>
              </a:rPr>
              <a:t>	  </a:t>
            </a:r>
            <a:r>
              <a:rPr lang="zh-CN" altLang="en-US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指针</a:t>
            </a: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=(</a:t>
            </a:r>
            <a:r>
              <a:rPr lang="zh-CN" altLang="en-US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类型说明 *</a:t>
            </a: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)calloc(</a:t>
            </a:r>
            <a:r>
              <a:rPr lang="zh-CN" altLang="en-US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数据个数</a:t>
            </a: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zh-CN" altLang="en-US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数据长度</a:t>
            </a: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     </a:t>
            </a:r>
            <a:r>
              <a:rPr lang="zh-CN" altLang="en-US" sz="2400" smtClean="0">
                <a:ea typeface="楷体_GB2312" pitchFamily="49" charset="-122"/>
              </a:rPr>
              <a:t>与</a:t>
            </a:r>
            <a:r>
              <a:rPr lang="en-US" altLang="zh-CN" sz="2400" smtClean="0">
                <a:ea typeface="宋体" panose="02010600030101010101" pitchFamily="2" charset="-122"/>
              </a:rPr>
              <a:t>malloc</a:t>
            </a:r>
            <a:r>
              <a:rPr lang="zh-CN" altLang="en-US" sz="2400" smtClean="0">
                <a:ea typeface="楷体_GB2312" pitchFamily="49" charset="-122"/>
              </a:rPr>
              <a:t>函数不同的是，</a:t>
            </a:r>
            <a:r>
              <a:rPr lang="en-US" altLang="zh-CN" sz="2400" smtClean="0">
                <a:ea typeface="宋体" panose="02010600030101010101" pitchFamily="2" charset="-122"/>
              </a:rPr>
              <a:t>calloc</a:t>
            </a:r>
            <a:r>
              <a:rPr lang="zh-CN" altLang="en-US" sz="2400" smtClean="0">
                <a:ea typeface="楷体_GB2312" pitchFamily="49" charset="-122"/>
              </a:rPr>
              <a:t>函数可分配若干个数据所占据的连续空间，因此可将</a:t>
            </a:r>
            <a:r>
              <a:rPr lang="en-US" altLang="zh-CN" sz="2400" smtClean="0">
                <a:ea typeface="宋体" panose="02010600030101010101" pitchFamily="2" charset="-122"/>
              </a:rPr>
              <a:t>calloc</a:t>
            </a:r>
            <a:r>
              <a:rPr lang="zh-CN" altLang="en-US" sz="2400" smtClean="0">
                <a:ea typeface="楷体_GB2312" pitchFamily="49" charset="-122"/>
              </a:rPr>
              <a:t>函数分配的空间与等长度的数组对应，而</a:t>
            </a:r>
            <a:r>
              <a:rPr lang="en-US" altLang="zh-CN" sz="2400" smtClean="0">
                <a:ea typeface="宋体" panose="02010600030101010101" pitchFamily="2" charset="-122"/>
              </a:rPr>
              <a:t>malloc</a:t>
            </a:r>
            <a:r>
              <a:rPr lang="zh-CN" altLang="en-US" sz="2400" smtClean="0">
                <a:ea typeface="楷体_GB2312" pitchFamily="49" charset="-122"/>
              </a:rPr>
              <a:t>函数只能分配一个变量地址。</a:t>
            </a:r>
          </a:p>
          <a:p>
            <a:r>
              <a:rPr lang="zh-CN" altLang="en-US" smtClean="0">
                <a:ea typeface="楷体_GB2312" pitchFamily="49" charset="-122"/>
              </a:rPr>
              <a:t>	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内存的动态分配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//chap10ex3.c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#include &lt;malloc.h&gt;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int *p, n=5,i;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p = (int *)calloc(n, sizeof(int) );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*p=1;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p[3]=4; 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for(i=0;i&lt;n;i++)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	printf("%-5d",*p++);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return 0;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内存的动态分配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楷体_GB2312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free</a:t>
            </a:r>
            <a:r>
              <a:rPr lang="zh-CN" altLang="en-US" smtClean="0">
                <a:ea typeface="楷体_GB2312" pitchFamily="49" charset="-122"/>
              </a:rPr>
              <a:t>函数</a:t>
            </a:r>
          </a:p>
          <a:p>
            <a:pPr>
              <a:defRPr/>
            </a:pPr>
            <a:r>
              <a:rPr lang="zh-CN" altLang="en-US" smtClean="0">
                <a:ea typeface="楷体_GB2312" pitchFamily="49" charset="-122"/>
              </a:rPr>
              <a:t>    使用</a:t>
            </a:r>
            <a:r>
              <a:rPr lang="en-US" altLang="zh-CN" smtClean="0">
                <a:ea typeface="宋体" panose="02010600030101010101" pitchFamily="2" charset="-122"/>
              </a:rPr>
              <a:t>malloc</a:t>
            </a:r>
            <a:r>
              <a:rPr lang="zh-CN" altLang="en-US" smtClean="0">
                <a:ea typeface="楷体_GB2312" pitchFamily="49" charset="-122"/>
              </a:rPr>
              <a:t>函数或</a:t>
            </a:r>
            <a:r>
              <a:rPr lang="en-US" altLang="zh-CN" smtClean="0">
                <a:ea typeface="宋体" panose="02010600030101010101" pitchFamily="2" charset="-122"/>
              </a:rPr>
              <a:t>calloc</a:t>
            </a:r>
            <a:r>
              <a:rPr lang="zh-CN" altLang="en-US" smtClean="0">
                <a:ea typeface="楷体_GB2312" pitchFamily="49" charset="-122"/>
              </a:rPr>
              <a:t>函数成功分配内存空间后，这些存储单元将被占用，如果不释放，就不能被其他变量使用。为了有效地使用内存资源，程序中动态分配的内存空间必须在使用结束后立即释放，方法是调用</a:t>
            </a:r>
            <a:r>
              <a:rPr lang="en-US" altLang="zh-CN" smtClean="0">
                <a:ea typeface="宋体" panose="02010600030101010101" pitchFamily="2" charset="-122"/>
              </a:rPr>
              <a:t>free</a:t>
            </a:r>
            <a:r>
              <a:rPr lang="zh-CN" altLang="en-US" smtClean="0">
                <a:ea typeface="楷体_GB2312" pitchFamily="49" charset="-122"/>
              </a:rPr>
              <a:t>函数。</a:t>
            </a:r>
          </a:p>
          <a:p>
            <a:pPr>
              <a:defRPr/>
            </a:pPr>
            <a:r>
              <a:rPr lang="zh-CN" altLang="en-US" smtClean="0">
                <a:ea typeface="楷体_GB2312" pitchFamily="49" charset="-122"/>
              </a:rPr>
              <a:t>    </a:t>
            </a:r>
            <a:r>
              <a:rPr lang="en-US" altLang="zh-CN" smtClean="0">
                <a:ea typeface="宋体" panose="02010600030101010101" pitchFamily="2" charset="-122"/>
              </a:rPr>
              <a:t>free</a:t>
            </a:r>
            <a:r>
              <a:rPr lang="zh-CN" altLang="en-US" smtClean="0">
                <a:ea typeface="楷体_GB2312" pitchFamily="49" charset="-122"/>
              </a:rPr>
              <a:t>函数的使用方法是：</a:t>
            </a:r>
          </a:p>
          <a:p>
            <a:pPr>
              <a:defRPr/>
            </a:pPr>
            <a:r>
              <a:rPr lang="zh-CN" altLang="en-US" smtClean="0">
                <a:ea typeface="楷体_GB2312" pitchFamily="49" charset="-122"/>
              </a:rPr>
              <a:t>	                </a:t>
            </a: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free(</a:t>
            </a:r>
            <a:r>
              <a:rPr lang="zh-CN" altLang="en-US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指针</a:t>
            </a: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>    </a:t>
            </a:r>
            <a:r>
              <a:rPr lang="zh-CN" altLang="en-US" smtClean="0">
                <a:ea typeface="楷体_GB2312" pitchFamily="49" charset="-122"/>
              </a:rPr>
              <a:t>作用是释放“指针”所指向的动态分配的内存。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地址与指针的概念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250825" y="1125538"/>
            <a:ext cx="383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三、指针与指针变量：</a:t>
            </a:r>
            <a:r>
              <a:rPr kumimoji="1"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532813" cy="1008063"/>
          </a:xfr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指针</a:t>
            </a:r>
            <a:r>
              <a:rPr lang="zh-CN" altLang="en-US" smtClean="0">
                <a:ea typeface="楷体_GB2312" pitchFamily="49" charset="-122"/>
              </a:rPr>
              <a:t>：</a:t>
            </a:r>
            <a:r>
              <a:rPr kumimoji="1" lang="zh-CN" altLang="en-US" sz="2400" smtClean="0">
                <a:ea typeface="楷体_GB2312" pitchFamily="49" charset="-122"/>
              </a:rPr>
              <a:t>在</a:t>
            </a:r>
            <a:r>
              <a:rPr kumimoji="1" lang="en-US" altLang="zh-CN" sz="2400" smtClean="0">
                <a:ea typeface="宋体" panose="02010600030101010101" pitchFamily="2" charset="-122"/>
              </a:rPr>
              <a:t>C</a:t>
            </a:r>
            <a:r>
              <a:rPr kumimoji="1" lang="zh-CN" altLang="en-US" sz="2400" smtClean="0">
                <a:ea typeface="楷体_GB2312" pitchFamily="49" charset="-122"/>
              </a:rPr>
              <a:t>语言中，将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变量的地址</a:t>
            </a:r>
            <a:r>
              <a:rPr kumimoji="1" lang="zh-CN" altLang="en-US" sz="2400" smtClean="0">
                <a:ea typeface="楷体_GB2312" pitchFamily="49" charset="-122"/>
              </a:rPr>
              <a:t>形象化地称为</a:t>
            </a:r>
            <a:r>
              <a:rPr kumimoji="1"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指针。</a:t>
            </a:r>
            <a:endParaRPr lang="zh-CN" altLang="en-US" sz="2400" smtClean="0"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指针变量</a:t>
            </a:r>
            <a:r>
              <a:rPr lang="zh-CN" altLang="en-US" smtClean="0">
                <a:ea typeface="楷体_GB2312" pitchFamily="49" charset="-122"/>
              </a:rPr>
              <a:t>：</a:t>
            </a:r>
            <a:r>
              <a:rPr kumimoji="1" lang="zh-CN" altLang="en-US" sz="2400" smtClean="0">
                <a:ea typeface="楷体_GB2312" pitchFamily="49" charset="-122"/>
              </a:rPr>
              <a:t>专门</a:t>
            </a:r>
            <a:r>
              <a:rPr kumimoji="1" lang="zh-CN" altLang="en-US" sz="2400" smtClean="0">
                <a:solidFill>
                  <a:srgbClr val="FF0066"/>
                </a:solidFill>
                <a:ea typeface="楷体_GB2312" pitchFamily="49" charset="-122"/>
              </a:rPr>
              <a:t>存放变量地址</a:t>
            </a:r>
            <a:r>
              <a:rPr kumimoji="1" lang="zh-CN" altLang="en-US" sz="2400" smtClean="0">
                <a:ea typeface="楷体_GB2312" pitchFamily="49" charset="-122"/>
              </a:rPr>
              <a:t>的变量</a:t>
            </a:r>
            <a:endParaRPr lang="zh-CN" altLang="en-US" sz="2400" smtClean="0">
              <a:ea typeface="楷体_GB2312" pitchFamily="49" charset="-122"/>
            </a:endParaRPr>
          </a:p>
        </p:txBody>
      </p:sp>
      <p:grpSp>
        <p:nvGrpSpPr>
          <p:cNvPr id="346117" name="Group 5"/>
          <p:cNvGrpSpPr>
            <a:grpSpLocks/>
          </p:cNvGrpSpPr>
          <p:nvPr/>
        </p:nvGrpSpPr>
        <p:grpSpPr bwMode="auto">
          <a:xfrm>
            <a:off x="2851150" y="2114550"/>
            <a:ext cx="6292850" cy="4625975"/>
            <a:chOff x="984" y="1406"/>
            <a:chExt cx="3964" cy="2914"/>
          </a:xfrm>
        </p:grpSpPr>
        <p:sp>
          <p:nvSpPr>
            <p:cNvPr id="9234" name="Freeform 6"/>
            <p:cNvSpPr>
              <a:spLocks/>
            </p:cNvSpPr>
            <p:nvPr/>
          </p:nvSpPr>
          <p:spPr bwMode="auto">
            <a:xfrm>
              <a:off x="1523" y="3964"/>
              <a:ext cx="1211" cy="356"/>
            </a:xfrm>
            <a:custGeom>
              <a:avLst/>
              <a:gdLst>
                <a:gd name="T0" fmla="*/ 0 w 1211"/>
                <a:gd name="T1" fmla="*/ 99 h 456"/>
                <a:gd name="T2" fmla="*/ 500 w 1211"/>
                <a:gd name="T3" fmla="*/ 25 h 456"/>
                <a:gd name="T4" fmla="*/ 1089 w 1211"/>
                <a:gd name="T5" fmla="*/ 249 h 456"/>
                <a:gd name="T6" fmla="*/ 1211 w 1211"/>
                <a:gd name="T7" fmla="*/ 201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Freeform 7"/>
            <p:cNvSpPr>
              <a:spLocks/>
            </p:cNvSpPr>
            <p:nvPr/>
          </p:nvSpPr>
          <p:spPr bwMode="auto">
            <a:xfrm>
              <a:off x="1524" y="36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Rectangle 8"/>
            <p:cNvSpPr>
              <a:spLocks noChangeArrowheads="1"/>
            </p:cNvSpPr>
            <p:nvPr/>
          </p:nvSpPr>
          <p:spPr bwMode="auto">
            <a:xfrm>
              <a:off x="1523" y="14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237" name="Line 9"/>
            <p:cNvSpPr>
              <a:spLocks noChangeShapeType="1"/>
            </p:cNvSpPr>
            <p:nvPr/>
          </p:nvSpPr>
          <p:spPr bwMode="auto">
            <a:xfrm>
              <a:off x="1535" y="18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10"/>
            <p:cNvSpPr>
              <a:spLocks noChangeShapeType="1"/>
            </p:cNvSpPr>
            <p:nvPr/>
          </p:nvSpPr>
          <p:spPr bwMode="auto">
            <a:xfrm>
              <a:off x="1535" y="21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11"/>
            <p:cNvSpPr>
              <a:spLocks noChangeShapeType="1"/>
            </p:cNvSpPr>
            <p:nvPr/>
          </p:nvSpPr>
          <p:spPr bwMode="auto">
            <a:xfrm>
              <a:off x="1535" y="23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12"/>
            <p:cNvSpPr>
              <a:spLocks noChangeShapeType="1"/>
            </p:cNvSpPr>
            <p:nvPr/>
          </p:nvSpPr>
          <p:spPr bwMode="auto">
            <a:xfrm>
              <a:off x="1535" y="25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Line 13"/>
            <p:cNvSpPr>
              <a:spLocks noChangeShapeType="1"/>
            </p:cNvSpPr>
            <p:nvPr/>
          </p:nvSpPr>
          <p:spPr bwMode="auto">
            <a:xfrm>
              <a:off x="1523" y="28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14"/>
            <p:cNvSpPr>
              <a:spLocks noChangeShapeType="1"/>
            </p:cNvSpPr>
            <p:nvPr/>
          </p:nvSpPr>
          <p:spPr bwMode="auto">
            <a:xfrm>
              <a:off x="1535" y="33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Line 15"/>
            <p:cNvSpPr>
              <a:spLocks noChangeShapeType="1"/>
            </p:cNvSpPr>
            <p:nvPr/>
          </p:nvSpPr>
          <p:spPr bwMode="auto">
            <a:xfrm>
              <a:off x="1523" y="36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Line 16"/>
            <p:cNvSpPr>
              <a:spLocks noChangeShapeType="1"/>
            </p:cNvSpPr>
            <p:nvPr/>
          </p:nvSpPr>
          <p:spPr bwMode="auto">
            <a:xfrm>
              <a:off x="2734" y="3627"/>
              <a:ext cx="0" cy="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Text Box 17"/>
            <p:cNvSpPr txBox="1">
              <a:spLocks noChangeArrowheads="1"/>
            </p:cNvSpPr>
            <p:nvPr/>
          </p:nvSpPr>
          <p:spPr bwMode="auto">
            <a:xfrm>
              <a:off x="2014" y="14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</a:rPr>
                <a:t>…...</a:t>
              </a:r>
            </a:p>
          </p:txBody>
        </p:sp>
        <p:sp>
          <p:nvSpPr>
            <p:cNvPr id="9246" name="Text Box 18"/>
            <p:cNvSpPr txBox="1">
              <a:spLocks noChangeArrowheads="1"/>
            </p:cNvSpPr>
            <p:nvPr/>
          </p:nvSpPr>
          <p:spPr bwMode="auto">
            <a:xfrm>
              <a:off x="2013" y="36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…...</a:t>
              </a:r>
            </a:p>
          </p:txBody>
        </p:sp>
        <p:sp>
          <p:nvSpPr>
            <p:cNvPr id="9247" name="Text Box 19"/>
            <p:cNvSpPr txBox="1">
              <a:spLocks noChangeArrowheads="1"/>
            </p:cNvSpPr>
            <p:nvPr/>
          </p:nvSpPr>
          <p:spPr bwMode="auto">
            <a:xfrm>
              <a:off x="984" y="17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</a:rPr>
                <a:t>2000</a:t>
              </a:r>
            </a:p>
          </p:txBody>
        </p:sp>
        <p:sp>
          <p:nvSpPr>
            <p:cNvPr id="9248" name="Text Box 20"/>
            <p:cNvSpPr txBox="1">
              <a:spLocks noChangeArrowheads="1"/>
            </p:cNvSpPr>
            <p:nvPr/>
          </p:nvSpPr>
          <p:spPr bwMode="auto">
            <a:xfrm>
              <a:off x="984" y="27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</a:rPr>
                <a:t>2008</a:t>
              </a:r>
            </a:p>
          </p:txBody>
        </p:sp>
        <p:sp>
          <p:nvSpPr>
            <p:cNvPr id="9249" name="Text Box 21"/>
            <p:cNvSpPr txBox="1">
              <a:spLocks noChangeArrowheads="1"/>
            </p:cNvSpPr>
            <p:nvPr/>
          </p:nvSpPr>
          <p:spPr bwMode="auto">
            <a:xfrm>
              <a:off x="984" y="319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</a:rPr>
                <a:t>2012</a:t>
              </a:r>
            </a:p>
          </p:txBody>
        </p:sp>
        <p:sp>
          <p:nvSpPr>
            <p:cNvPr id="9250" name="Text Box 22"/>
            <p:cNvSpPr txBox="1">
              <a:spLocks noChangeArrowheads="1"/>
            </p:cNvSpPr>
            <p:nvPr/>
          </p:nvSpPr>
          <p:spPr bwMode="auto">
            <a:xfrm>
              <a:off x="984" y="294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</a:rPr>
                <a:t>2010</a:t>
              </a:r>
            </a:p>
          </p:txBody>
        </p:sp>
        <p:sp>
          <p:nvSpPr>
            <p:cNvPr id="9251" name="Line 23"/>
            <p:cNvSpPr>
              <a:spLocks noChangeShapeType="1"/>
            </p:cNvSpPr>
            <p:nvPr/>
          </p:nvSpPr>
          <p:spPr bwMode="auto">
            <a:xfrm>
              <a:off x="1535" y="31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24"/>
            <p:cNvSpPr>
              <a:spLocks noChangeShapeType="1"/>
            </p:cNvSpPr>
            <p:nvPr/>
          </p:nvSpPr>
          <p:spPr bwMode="auto">
            <a:xfrm flipH="1">
              <a:off x="2724" y="1848"/>
              <a:ext cx="2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37" name="Text Box 25"/>
            <p:cNvSpPr txBox="1">
              <a:spLocks noChangeArrowheads="1"/>
            </p:cNvSpPr>
            <p:nvPr/>
          </p:nvSpPr>
          <p:spPr bwMode="auto">
            <a:xfrm>
              <a:off x="2906" y="1681"/>
              <a:ext cx="9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400" b="1">
                  <a:solidFill>
                    <a:srgbClr val="082A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整型变量</a:t>
              </a: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9254" name="Text Box 26"/>
            <p:cNvSpPr txBox="1">
              <a:spLocks noChangeArrowheads="1"/>
            </p:cNvSpPr>
            <p:nvPr/>
          </p:nvSpPr>
          <p:spPr bwMode="auto">
            <a:xfrm>
              <a:off x="1908" y="19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9255" name="Line 27"/>
            <p:cNvSpPr>
              <a:spLocks noChangeShapeType="1"/>
            </p:cNvSpPr>
            <p:nvPr/>
          </p:nvSpPr>
          <p:spPr bwMode="auto">
            <a:xfrm flipH="1">
              <a:off x="2748" y="284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40" name="Text Box 28"/>
            <p:cNvSpPr txBox="1">
              <a:spLocks noChangeArrowheads="1"/>
            </p:cNvSpPr>
            <p:nvPr/>
          </p:nvSpPr>
          <p:spPr bwMode="auto">
            <a:xfrm>
              <a:off x="2930" y="2657"/>
              <a:ext cx="20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800" b="1">
                  <a:solidFill>
                    <a:srgbClr val="082A50"/>
                  </a:solidFill>
                  <a:ea typeface="黑体" panose="02010609060101010101" pitchFamily="49" charset="-122"/>
                </a:rPr>
                <a:t>变量</a:t>
              </a: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i_pointer</a:t>
              </a:r>
              <a:r>
                <a:rPr kumimoji="1" lang="en-US" altLang="zh-CN" sz="2800" b="1">
                  <a:solidFill>
                    <a:srgbClr val="082A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(=&amp;i)</a:t>
              </a:r>
            </a:p>
          </p:txBody>
        </p:sp>
        <p:sp>
          <p:nvSpPr>
            <p:cNvPr id="9257" name="Text Box 29"/>
            <p:cNvSpPr txBox="1">
              <a:spLocks noChangeArrowheads="1"/>
            </p:cNvSpPr>
            <p:nvPr/>
          </p:nvSpPr>
          <p:spPr bwMode="auto">
            <a:xfrm>
              <a:off x="984" y="19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</a:rPr>
                <a:t>2002</a:t>
              </a:r>
            </a:p>
          </p:txBody>
        </p:sp>
        <p:sp>
          <p:nvSpPr>
            <p:cNvPr id="9258" name="Text Box 30"/>
            <p:cNvSpPr txBox="1">
              <a:spLocks noChangeArrowheads="1"/>
            </p:cNvSpPr>
            <p:nvPr/>
          </p:nvSpPr>
          <p:spPr bwMode="auto">
            <a:xfrm>
              <a:off x="984" y="22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</a:rPr>
                <a:t>2004</a:t>
              </a:r>
            </a:p>
          </p:txBody>
        </p:sp>
        <p:sp>
          <p:nvSpPr>
            <p:cNvPr id="9259" name="Text Box 31"/>
            <p:cNvSpPr txBox="1">
              <a:spLocks noChangeArrowheads="1"/>
            </p:cNvSpPr>
            <p:nvPr/>
          </p:nvSpPr>
          <p:spPr bwMode="auto">
            <a:xfrm>
              <a:off x="984" y="246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82A50"/>
                  </a:solidFill>
                </a:rPr>
                <a:t>2006</a:t>
              </a:r>
            </a:p>
          </p:txBody>
        </p:sp>
      </p:grpSp>
      <p:sp>
        <p:nvSpPr>
          <p:cNvPr id="346144" name="Text Box 32"/>
          <p:cNvSpPr txBox="1">
            <a:spLocks noChangeArrowheads="1"/>
          </p:cNvSpPr>
          <p:nvPr/>
        </p:nvSpPr>
        <p:spPr bwMode="auto">
          <a:xfrm>
            <a:off x="4138613" y="4584700"/>
            <a:ext cx="97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346145" name="AutoShape 33"/>
          <p:cNvSpPr>
            <a:spLocks noChangeArrowheads="1"/>
          </p:cNvSpPr>
          <p:nvPr/>
        </p:nvSpPr>
        <p:spPr bwMode="auto">
          <a:xfrm>
            <a:off x="1393825" y="2122488"/>
            <a:ext cx="1423988" cy="646112"/>
          </a:xfrm>
          <a:prstGeom prst="wedgeEllipseCallout">
            <a:avLst>
              <a:gd name="adj1" fmla="val 63153"/>
              <a:gd name="adj2" fmla="val 44593"/>
            </a:avLst>
          </a:prstGeom>
          <a:noFill/>
          <a:ln w="38100">
            <a:solidFill>
              <a:schemeClr val="hlink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82A50"/>
                </a:solidFill>
                <a:ea typeface="黑体" panose="02010609060101010101" pitchFamily="49" charset="-122"/>
              </a:rPr>
              <a:t>指针</a:t>
            </a:r>
          </a:p>
        </p:txBody>
      </p:sp>
      <p:sp>
        <p:nvSpPr>
          <p:cNvPr id="346146" name="AutoShape 34"/>
          <p:cNvSpPr>
            <a:spLocks noChangeArrowheads="1"/>
          </p:cNvSpPr>
          <p:nvPr/>
        </p:nvSpPr>
        <p:spPr bwMode="auto">
          <a:xfrm>
            <a:off x="6492875" y="5180013"/>
            <a:ext cx="2435225" cy="646112"/>
          </a:xfrm>
          <a:prstGeom prst="wedgeEllipseCallout">
            <a:avLst>
              <a:gd name="adj1" fmla="val -29662"/>
              <a:gd name="adj2" fmla="val -125458"/>
            </a:avLst>
          </a:prstGeom>
          <a:noFill/>
          <a:ln w="38100">
            <a:solidFill>
              <a:schemeClr val="hlink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82A50"/>
                </a:solidFill>
                <a:ea typeface="黑体" panose="02010609060101010101" pitchFamily="49" charset="-122"/>
              </a:rPr>
              <a:t>指针变量</a:t>
            </a:r>
          </a:p>
        </p:txBody>
      </p:sp>
      <p:sp>
        <p:nvSpPr>
          <p:cNvPr id="346147" name="Line 35"/>
          <p:cNvSpPr>
            <a:spLocks noChangeShapeType="1"/>
          </p:cNvSpPr>
          <p:nvPr/>
        </p:nvSpPr>
        <p:spPr bwMode="auto">
          <a:xfrm>
            <a:off x="2555875" y="2846388"/>
            <a:ext cx="0" cy="20193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6148" name="Line 36"/>
          <p:cNvSpPr>
            <a:spLocks noChangeShapeType="1"/>
          </p:cNvSpPr>
          <p:nvPr/>
        </p:nvSpPr>
        <p:spPr bwMode="auto">
          <a:xfrm>
            <a:off x="2555875" y="4865688"/>
            <a:ext cx="1295400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6149" name="Group 37"/>
          <p:cNvGrpSpPr>
            <a:grpSpLocks/>
          </p:cNvGrpSpPr>
          <p:nvPr/>
        </p:nvGrpSpPr>
        <p:grpSpPr bwMode="auto">
          <a:xfrm>
            <a:off x="2574925" y="2608263"/>
            <a:ext cx="989013" cy="442912"/>
            <a:chOff x="1622" y="1643"/>
            <a:chExt cx="623" cy="279"/>
          </a:xfrm>
        </p:grpSpPr>
        <p:sp>
          <p:nvSpPr>
            <p:cNvPr id="9232" name="Line 38"/>
            <p:cNvSpPr>
              <a:spLocks noChangeShapeType="1"/>
            </p:cNvSpPr>
            <p:nvPr/>
          </p:nvSpPr>
          <p:spPr bwMode="auto">
            <a:xfrm flipH="1">
              <a:off x="1622" y="1793"/>
              <a:ext cx="156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Freeform 39"/>
            <p:cNvSpPr>
              <a:spLocks/>
            </p:cNvSpPr>
            <p:nvPr/>
          </p:nvSpPr>
          <p:spPr bwMode="auto">
            <a:xfrm>
              <a:off x="1772" y="1643"/>
              <a:ext cx="473" cy="279"/>
            </a:xfrm>
            <a:custGeom>
              <a:avLst/>
              <a:gdLst>
                <a:gd name="T0" fmla="*/ 362 w 426"/>
                <a:gd name="T1" fmla="*/ 24 h 279"/>
                <a:gd name="T2" fmla="*/ 22 w 426"/>
                <a:gd name="T3" fmla="*/ 36 h 279"/>
                <a:gd name="T4" fmla="*/ 22 w 426"/>
                <a:gd name="T5" fmla="*/ 144 h 279"/>
                <a:gd name="T6" fmla="*/ 52 w 426"/>
                <a:gd name="T7" fmla="*/ 216 h 279"/>
                <a:gd name="T8" fmla="*/ 318 w 426"/>
                <a:gd name="T9" fmla="*/ 276 h 279"/>
                <a:gd name="T10" fmla="*/ 495 w 426"/>
                <a:gd name="T11" fmla="*/ 240 h 279"/>
                <a:gd name="T12" fmla="*/ 525 w 426"/>
                <a:gd name="T13" fmla="*/ 168 h 279"/>
                <a:gd name="T14" fmla="*/ 422 w 426"/>
                <a:gd name="T15" fmla="*/ 48 h 279"/>
                <a:gd name="T16" fmla="*/ 362 w 426"/>
                <a:gd name="T17" fmla="*/ 24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6152" name="AutoShape 40"/>
          <p:cNvSpPr>
            <a:spLocks/>
          </p:cNvSpPr>
          <p:nvPr/>
        </p:nvSpPr>
        <p:spPr bwMode="auto">
          <a:xfrm>
            <a:off x="6500813" y="3136900"/>
            <a:ext cx="2103437" cy="485775"/>
          </a:xfrm>
          <a:prstGeom prst="borderCallout1">
            <a:avLst>
              <a:gd name="adj1" fmla="val 11727"/>
              <a:gd name="adj2" fmla="val -3620"/>
              <a:gd name="adj3" fmla="val 26060"/>
              <a:gd name="adj4" fmla="val -76528"/>
            </a:avLst>
          </a:prstGeom>
          <a:noFill/>
          <a:ln w="2857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kumimoji="1" lang="en-US" altLang="zh-CN" sz="24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</a:p>
        </p:txBody>
      </p:sp>
      <p:sp>
        <p:nvSpPr>
          <p:cNvPr id="346153" name="AutoShape 41"/>
          <p:cNvSpPr>
            <a:spLocks/>
          </p:cNvSpPr>
          <p:nvPr/>
        </p:nvSpPr>
        <p:spPr bwMode="auto">
          <a:xfrm>
            <a:off x="250825" y="3032125"/>
            <a:ext cx="2017713" cy="485775"/>
          </a:xfrm>
          <a:prstGeom prst="borderCallout1">
            <a:avLst>
              <a:gd name="adj1" fmla="val 13431"/>
              <a:gd name="adj2" fmla="val 103778"/>
              <a:gd name="adj3" fmla="val -20338"/>
              <a:gd name="adj4" fmla="val 123995"/>
            </a:avLst>
          </a:prstGeom>
          <a:noFill/>
          <a:ln w="2857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kumimoji="1" lang="en-US" altLang="zh-CN" sz="24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346154" name="Oval 42"/>
          <p:cNvSpPr>
            <a:spLocks noChangeArrowheads="1"/>
          </p:cNvSpPr>
          <p:nvPr/>
        </p:nvSpPr>
        <p:spPr bwMode="auto">
          <a:xfrm>
            <a:off x="179388" y="5389563"/>
            <a:ext cx="4105275" cy="1163637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4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指针变量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i_pointer</a:t>
            </a:r>
          </a:p>
          <a:p>
            <a:pPr algn="ctr">
              <a:defRPr/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kumimoji="1" lang="zh-CN" altLang="en-US" sz="24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整型变量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</a:p>
        </p:txBody>
      </p:sp>
      <p:sp>
        <p:nvSpPr>
          <p:cNvPr id="346155" name="Freeform 43"/>
          <p:cNvSpPr>
            <a:spLocks/>
          </p:cNvSpPr>
          <p:nvPr/>
        </p:nvSpPr>
        <p:spPr bwMode="auto">
          <a:xfrm>
            <a:off x="5651500" y="3284538"/>
            <a:ext cx="304800" cy="1600200"/>
          </a:xfrm>
          <a:custGeom>
            <a:avLst/>
            <a:gdLst>
              <a:gd name="T0" fmla="*/ 0 w 192"/>
              <a:gd name="T1" fmla="*/ 2147483646 h 1008"/>
              <a:gd name="T2" fmla="*/ 483870000 w 192"/>
              <a:gd name="T3" fmla="*/ 1451610000 h 1008"/>
              <a:gd name="T4" fmla="*/ 0 w 192"/>
              <a:gd name="T5" fmla="*/ 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008">
                <a:moveTo>
                  <a:pt x="0" y="1008"/>
                </a:moveTo>
                <a:cubicBezTo>
                  <a:pt x="96" y="876"/>
                  <a:pt x="192" y="744"/>
                  <a:pt x="192" y="576"/>
                </a:cubicBezTo>
                <a:cubicBezTo>
                  <a:pt x="192" y="408"/>
                  <a:pt x="96" y="204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4" grpId="0" autoUpdateAnimBg="0"/>
      <p:bldP spid="346145" grpId="0" animBg="1" autoUpdateAnimBg="0"/>
      <p:bldP spid="346146" grpId="0" animBg="1" autoUpdateAnimBg="0"/>
      <p:bldP spid="346147" grpId="0" animBg="1"/>
      <p:bldP spid="346148" grpId="0" animBg="1"/>
      <p:bldP spid="346152" grpId="0" animBg="1" autoUpdateAnimBg="0"/>
      <p:bldP spid="346153" grpId="0" animBg="1" autoUpdateAnimBg="0"/>
      <p:bldP spid="346154" grpId="0" animBg="1" autoUpdateAnimBg="0"/>
      <p:bldP spid="3461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地址与指针的概念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41671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指针与指针变量的关系：</a:t>
            </a:r>
            <a:r>
              <a:rPr kumimoji="1"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14400" y="2108200"/>
            <a:ext cx="6746875" cy="24003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225550" y="2097088"/>
            <a:ext cx="17335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6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</a:p>
          <a:p>
            <a:pPr eaLnBrk="1" hangingPunct="1">
              <a:defRPr/>
            </a:pPr>
            <a:r>
              <a:rPr kumimoji="1"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i_pointer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211388" y="3754438"/>
            <a:ext cx="1011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6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kumimoji="1"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2935288" y="2262188"/>
            <a:ext cx="2530475" cy="52705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3427413" y="3767138"/>
            <a:ext cx="1400175" cy="52705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变量值</a:t>
            </a:r>
          </a:p>
        </p:txBody>
      </p:sp>
      <p:sp>
        <p:nvSpPr>
          <p:cNvPr id="347145" name="Line 9" descr="羊皮纸"/>
          <p:cNvSpPr>
            <a:spLocks noChangeShapeType="1"/>
          </p:cNvSpPr>
          <p:nvPr/>
        </p:nvSpPr>
        <p:spPr bwMode="auto">
          <a:xfrm>
            <a:off x="3913188" y="2963863"/>
            <a:ext cx="0" cy="722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3921125" y="3001963"/>
            <a:ext cx="10175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指向</a:t>
            </a:r>
          </a:p>
        </p:txBody>
      </p:sp>
      <p:cxnSp>
        <p:nvCxnSpPr>
          <p:cNvPr id="347147" name="AutoShape 11" descr="羊皮纸"/>
          <p:cNvCxnSpPr>
            <a:cxnSpLocks noChangeShapeType="1"/>
            <a:stCxn id="347144" idx="3"/>
            <a:endCxn id="347143" idx="3"/>
          </p:cNvCxnSpPr>
          <p:nvPr/>
        </p:nvCxnSpPr>
        <p:spPr bwMode="auto">
          <a:xfrm flipV="1">
            <a:off x="4846638" y="2525713"/>
            <a:ext cx="638175" cy="1504950"/>
          </a:xfrm>
          <a:prstGeom prst="curvedConnector3">
            <a:avLst>
              <a:gd name="adj1" fmla="val 132838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5792788" y="3022600"/>
            <a:ext cx="17589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地址存入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</a:p>
        </p:txBody>
      </p:sp>
      <p:sp>
        <p:nvSpPr>
          <p:cNvPr id="347149" name="Rectangle 13"/>
          <p:cNvSpPr>
            <a:spLocks noChangeArrowheads="1"/>
          </p:cNvSpPr>
          <p:nvPr/>
        </p:nvSpPr>
        <p:spPr bwMode="auto">
          <a:xfrm>
            <a:off x="3414713" y="2276475"/>
            <a:ext cx="16748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kumimoji="1" lang="en-US" altLang="zh-CN" sz="26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600" b="1">
                <a:solidFill>
                  <a:srgbClr val="082A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1" grpId="0"/>
      <p:bldP spid="347142" grpId="0"/>
      <p:bldP spid="347143" grpId="0" animBg="1"/>
      <p:bldP spid="347144" grpId="0" animBg="1"/>
      <p:bldP spid="347145" grpId="0" animBg="1"/>
      <p:bldP spid="347146" grpId="0" build="p" autoUpdateAnimBg="0"/>
      <p:bldP spid="347148" grpId="0" autoUpdateAnimBg="0"/>
      <p:bldP spid="3471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523875" y="1125538"/>
            <a:ext cx="8620125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3000" smtClean="0">
                <a:latin typeface="Arial" panose="020B0604020202020204" pitchFamily="34" charset="0"/>
                <a:ea typeface="黑体" panose="02010609060101010101" pitchFamily="49" charset="-122"/>
              </a:rPr>
              <a:t>一、指针变量的定义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latin typeface="Arial" panose="020B0604020202020204" pitchFamily="34" charset="0"/>
                <a:ea typeface="黑体" panose="02010609060101010101" pitchFamily="49" charset="-122"/>
              </a:rPr>
              <a:t>一般形式：  </a:t>
            </a:r>
            <a:r>
              <a:rPr lang="zh-CN" altLang="en-US" sz="260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类型说明</a:t>
            </a:r>
            <a:r>
              <a:rPr lang="zh-CN" altLang="en-US" sz="260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260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</a:rPr>
              <a:t>*</a:t>
            </a:r>
            <a:r>
              <a:rPr lang="zh-CN" altLang="en-US" sz="26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60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指针变量名；</a:t>
            </a:r>
          </a:p>
        </p:txBody>
      </p:sp>
      <p:sp>
        <p:nvSpPr>
          <p:cNvPr id="348164" name="AutoShape 4"/>
          <p:cNvSpPr>
            <a:spLocks noChangeArrowheads="1"/>
          </p:cNvSpPr>
          <p:nvPr/>
        </p:nvSpPr>
        <p:spPr bwMode="auto">
          <a:xfrm>
            <a:off x="395288" y="2611438"/>
            <a:ext cx="3744912" cy="1052512"/>
          </a:xfrm>
          <a:prstGeom prst="wedgeRoundRectCallout">
            <a:avLst>
              <a:gd name="adj1" fmla="val 26602"/>
              <a:gd name="adj2" fmla="val -97060"/>
              <a:gd name="adj3" fmla="val 16667"/>
            </a:avLst>
          </a:prstGeom>
          <a:noFill/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指针变量指向的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变量</a:t>
            </a:r>
            <a:r>
              <a:rPr kumimoji="1" lang="zh-CN" altLang="en-US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的数据类型</a:t>
            </a:r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>
            <a:off x="4427538" y="2536825"/>
            <a:ext cx="3536950" cy="1052513"/>
          </a:xfrm>
          <a:prstGeom prst="wedgeRoundRectCallout">
            <a:avLst>
              <a:gd name="adj1" fmla="val -35546"/>
              <a:gd name="adj2" fmla="val -95699"/>
              <a:gd name="adj3" fmla="val 16667"/>
            </a:avLst>
          </a:prstGeom>
          <a:noFill/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指针说明符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表示定义指针变量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468313" y="4008438"/>
            <a:ext cx="3382962" cy="18383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例如：</a:t>
            </a:r>
          </a:p>
          <a:p>
            <a:pPr eaLnBrk="1" hangingPunct="1">
              <a:defRPr/>
            </a:pPr>
            <a:r>
              <a:rPr kumimoji="1" lang="zh-CN" altLang="en-US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</a:t>
            </a:r>
            <a:r>
              <a:rPr kumimoji="1" lang="en-US" altLang="zh-CN" sz="2800" b="1">
                <a:solidFill>
                  <a:srgbClr val="082A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p1,</a:t>
            </a:r>
            <a:r>
              <a:rPr kumimoji="1" lang="en-US" altLang="zh-CN" sz="2800" b="1">
                <a:solidFill>
                  <a:srgbClr val="082A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p2;</a:t>
            </a:r>
          </a:p>
          <a:p>
            <a:pPr eaLnBrk="1" hangingPunct="1">
              <a:defRPr/>
            </a:pP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float   x, *q;</a:t>
            </a:r>
          </a:p>
          <a:p>
            <a:pPr eaLnBrk="1" hangingPunct="1">
              <a:defRPr/>
            </a:pP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char  *c;</a:t>
            </a:r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4138613" y="4076700"/>
            <a:ext cx="4610100" cy="1320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指针变量定义后，</a:t>
            </a:r>
            <a:r>
              <a:rPr kumimoji="1" lang="zh-CN" altLang="en-US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其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内容</a:t>
            </a:r>
            <a:r>
              <a:rPr kumimoji="1" lang="zh-CN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不确定</a:t>
            </a:r>
            <a:r>
              <a:rPr kumimoji="1" lang="zh-CN" altLang="zh-CN" sz="2600" b="1">
                <a:solidFill>
                  <a:srgbClr val="082A50"/>
                </a:solidFill>
                <a:latin typeface="楷体_GB2312" pitchFamily="49" charset="-122"/>
                <a:ea typeface="楷体_GB2312" pitchFamily="49" charset="-122"/>
              </a:rPr>
              <a:t>，应用前必须先赋值</a:t>
            </a:r>
            <a:endParaRPr kumimoji="1" lang="zh-CN" altLang="en-US" sz="2600" b="1">
              <a:solidFill>
                <a:srgbClr val="082A5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48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autoUpdateAnimBg="0"/>
      <p:bldP spid="348164" grpId="0" animBg="1" autoUpdateAnimBg="0"/>
      <p:bldP spid="348165" grpId="0" animBg="1" autoUpdateAnimBg="0"/>
      <p:bldP spid="348166" grpId="0" animBg="1" autoUpdateAnimBg="0"/>
      <p:bldP spid="348167" grpId="0" build="p" autoUpdateAnimBg="0"/>
      <p:bldP spid="348167" grpI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3850" y="1125538"/>
            <a:ext cx="5414963" cy="388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000" smtClean="0">
                <a:latin typeface="Arial" panose="020B0604020202020204" pitchFamily="34" charset="0"/>
                <a:ea typeface="黑体" panose="02010609060101010101" pitchFamily="49" charset="-122"/>
              </a:rPr>
              <a:t>二、指针变量的赋值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smtClean="0"/>
              <a:t>用变量的地址给指针变量赋值</a:t>
            </a:r>
            <a:br>
              <a:rPr kumimoji="1" lang="zh-CN" altLang="en-US" sz="2400" smtClean="0"/>
            </a:br>
            <a:r>
              <a:rPr kumimoji="1" lang="zh-CN" altLang="en-US" sz="2400" smtClean="0"/>
              <a:t> </a:t>
            </a:r>
            <a:r>
              <a:rPr kumimoji="1" lang="en-US" altLang="zh-CN" sz="2400" smtClean="0"/>
              <a:t>(</a:t>
            </a:r>
            <a:r>
              <a:rPr kumimoji="1" lang="zh-CN" altLang="en-US" sz="240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求地址运算符</a:t>
            </a:r>
            <a:r>
              <a:rPr kumimoji="1" lang="en-US" altLang="zh-CN" sz="24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kumimoji="1" lang="en-US" altLang="zh-CN" sz="2400" smtClean="0"/>
              <a:t>)</a:t>
            </a:r>
          </a:p>
          <a:p>
            <a:pPr>
              <a:defRPr/>
            </a:pPr>
            <a:r>
              <a:rPr kumimoji="1" lang="en-US" altLang="zh-CN" sz="2400" smtClean="0">
                <a:solidFill>
                  <a:srgbClr val="FF0000"/>
                </a:solidFill>
              </a:rPr>
              <a:t>	</a:t>
            </a:r>
            <a:r>
              <a:rPr kumimoji="1" lang="zh-CN" altLang="en-US" sz="2400" smtClean="0">
                <a:solidFill>
                  <a:srgbClr val="FF0000"/>
                </a:solidFill>
              </a:rPr>
              <a:t>注</a:t>
            </a:r>
            <a:r>
              <a:rPr kumimoji="1" lang="zh-CN" altLang="en-US" sz="2400" smtClean="0"/>
              <a:t>：</a:t>
            </a:r>
            <a:r>
              <a:rPr kumimoji="1" lang="zh-CN" altLang="en-US" sz="2400" smtClean="0">
                <a:solidFill>
                  <a:srgbClr val="FF3300"/>
                </a:solidFill>
              </a:rPr>
              <a:t>只能用同类型变量的地址进行赋值！</a:t>
            </a:r>
            <a:r>
              <a:rPr kumimoji="1" lang="zh-CN" altLang="en-US" sz="2400" smtClean="0">
                <a:solidFill>
                  <a:srgbClr val="0033CC"/>
                </a:solidFill>
              </a:rPr>
              <a:t>如定义：</a:t>
            </a:r>
            <a:r>
              <a:rPr kumimoji="1" lang="en-US" altLang="zh-CN" sz="2400" smtClean="0">
                <a:solidFill>
                  <a:srgbClr val="0033CC"/>
                </a:solidFill>
              </a:rPr>
              <a:t>int   *s; float  f;     </a:t>
            </a:r>
            <a:r>
              <a:rPr kumimoji="1" lang="zh-CN" altLang="en-US" sz="2400" smtClean="0">
                <a:solidFill>
                  <a:srgbClr val="0033CC"/>
                </a:solidFill>
              </a:rPr>
              <a:t>则 </a:t>
            </a:r>
            <a:r>
              <a:rPr kumimoji="1" lang="en-US" altLang="zh-CN" sz="2400" smtClean="0">
                <a:solidFill>
                  <a:srgbClr val="FF3300"/>
                </a:solidFill>
              </a:rPr>
              <a:t>s=&amp;f</a:t>
            </a:r>
            <a:r>
              <a:rPr kumimoji="1" lang="zh-CN" altLang="en-US" sz="2400" smtClean="0">
                <a:solidFill>
                  <a:srgbClr val="FF3300"/>
                </a:solidFill>
              </a:rPr>
              <a:t>；</a:t>
            </a:r>
            <a:r>
              <a:rPr kumimoji="1" lang="zh-CN" altLang="en-US" sz="2400" smtClean="0">
                <a:solidFill>
                  <a:srgbClr val="0033CC"/>
                </a:solidFill>
              </a:rPr>
              <a:t>是非法的</a:t>
            </a:r>
            <a:endParaRPr lang="zh-CN" altLang="en-US" sz="240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smtClean="0"/>
              <a:t>用相同类型的指针变量赋值</a:t>
            </a:r>
            <a:endParaRPr lang="zh-CN" altLang="en-US" sz="240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smtClean="0"/>
              <a:t>赋空值</a:t>
            </a:r>
            <a:br>
              <a:rPr kumimoji="1" lang="zh-CN" altLang="en-US" sz="2400" smtClean="0"/>
            </a:br>
            <a:r>
              <a:rPr kumimoji="1" lang="zh-CN" altLang="en-US" sz="2400" smtClean="0"/>
              <a:t>若不需要指向某个特定的存储地址，或不确定指向时则赋空值。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5867400" y="1196975"/>
            <a:ext cx="2922588" cy="9747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buClr>
                <a:srgbClr val="FF5050"/>
              </a:buClr>
              <a:buFont typeface="Webdings" panose="05030102010509060703" pitchFamily="18" charset="2"/>
              <a:buNone/>
              <a:defRPr/>
            </a:pPr>
            <a:r>
              <a:rPr kumimoji="1" lang="zh-CN" altLang="en-US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如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: int a, *p;</a:t>
            </a:r>
          </a:p>
          <a:p>
            <a:pPr eaLnBrk="1" hangingPunct="1">
              <a:buClr>
                <a:srgbClr val="FF5050"/>
              </a:buClr>
              <a:buFont typeface="Webdings" panose="05030102010509060703" pitchFamily="18" charset="2"/>
              <a:buNone/>
              <a:defRPr/>
            </a:pP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      p =</a:t>
            </a:r>
            <a:r>
              <a:rPr kumimoji="1" lang="en-US" altLang="zh-CN" sz="28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a;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5867400" y="2276475"/>
            <a:ext cx="3082925" cy="140176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buClr>
                <a:srgbClr val="FF5050"/>
              </a:buClr>
              <a:buFont typeface="Webdings" panose="05030102010509060703" pitchFamily="18" charset="2"/>
              <a:buNone/>
              <a:defRPr/>
            </a:pPr>
            <a:r>
              <a:rPr kumimoji="1" lang="zh-CN" altLang="en-US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如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: int a, *p1, *p2;</a:t>
            </a:r>
          </a:p>
          <a:p>
            <a:pPr eaLnBrk="1" hangingPunct="1">
              <a:buClr>
                <a:srgbClr val="FF5050"/>
              </a:buClr>
              <a:buFont typeface="Webdings" panose="05030102010509060703" pitchFamily="18" charset="2"/>
              <a:buNone/>
              <a:defRPr/>
            </a:pP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      p1 = &amp;a;</a:t>
            </a:r>
          </a:p>
          <a:p>
            <a:pPr eaLnBrk="1" hangingPunct="1">
              <a:buClr>
                <a:srgbClr val="FF5050"/>
              </a:buClr>
              <a:buFont typeface="Webdings" panose="05030102010509060703" pitchFamily="18" charset="2"/>
              <a:buNone/>
              <a:defRPr/>
            </a:pPr>
            <a:r>
              <a:rPr kumimoji="1" lang="en-US" altLang="zh-CN" sz="2800" b="1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kumimoji="1" lang="en-US" altLang="zh-CN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p2 = p1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5867400" y="3789363"/>
            <a:ext cx="2847975" cy="9334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如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</a:rPr>
              <a:t>int *p;</a:t>
            </a:r>
            <a:endParaRPr kumimoji="1" lang="en-US" altLang="zh-CN" sz="2800" b="1">
              <a:solidFill>
                <a:srgbClr val="082A5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defRPr/>
            </a:pP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     p =</a:t>
            </a:r>
            <a:r>
              <a: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NULL</a:t>
            </a:r>
            <a:r>
              <a:rPr kumimoji="1" lang="en-US" altLang="zh-CN" sz="2800" b="1">
                <a:solidFill>
                  <a:srgbClr val="082A5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250825" y="5084763"/>
            <a:ext cx="4133850" cy="141128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注意：</a:t>
            </a:r>
            <a:r>
              <a:rPr kumimoji="1"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下面赋值是非法的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</a:t>
            </a:r>
            <a:r>
              <a:rPr kumimoji="1" lang="en-US" altLang="zh-CN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  a,*p;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p=2000;   a=p;</a:t>
            </a:r>
          </a:p>
        </p:txBody>
      </p:sp>
      <p:sp>
        <p:nvSpPr>
          <p:cNvPr id="349192" name="AutoShape 8"/>
          <p:cNvSpPr>
            <a:spLocks noChangeArrowheads="1"/>
          </p:cNvSpPr>
          <p:nvPr/>
        </p:nvSpPr>
        <p:spPr bwMode="auto">
          <a:xfrm>
            <a:off x="4860925" y="5157788"/>
            <a:ext cx="4248150" cy="1365250"/>
          </a:xfrm>
          <a:prstGeom prst="wedgeRectCallout">
            <a:avLst>
              <a:gd name="adj1" fmla="val 6616"/>
              <a:gd name="adj2" fmla="val -85000"/>
            </a:avLst>
          </a:prstGeom>
          <a:solidFill>
            <a:srgbClr val="808080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表示空指针，即不指向任何单元，在头文件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stdio.h</a:t>
            </a: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中定义。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＃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define   NULL 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animBg="1" autoUpdateAnimBg="0"/>
      <p:bldP spid="349189" grpId="0" animBg="1"/>
      <p:bldP spid="349190" grpId="0" animBg="1" autoUpdateAnimBg="0"/>
      <p:bldP spid="349191" grpId="0" animBg="1"/>
      <p:bldP spid="3491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变量与指针</a:t>
            </a: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323850" y="1125538"/>
            <a:ext cx="8620125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sz="3000" smtClean="0">
                <a:latin typeface="Arial" panose="020B0604020202020204" pitchFamily="34" charset="0"/>
                <a:ea typeface="黑体" panose="02010609060101010101" pitchFamily="49" charset="-122"/>
              </a:rPr>
              <a:t>三、指针变量的初始化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latin typeface="Arial" panose="020B0604020202020204" pitchFamily="34" charset="0"/>
                <a:ea typeface="黑体" panose="02010609060101010101" pitchFamily="49" charset="-122"/>
              </a:rPr>
              <a:t>格式：  </a:t>
            </a:r>
            <a:r>
              <a:rPr lang="zh-CN" altLang="en-US" sz="260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类型说明</a:t>
            </a:r>
            <a:r>
              <a:rPr lang="zh-CN" altLang="en-US" sz="260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260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</a:rPr>
              <a:t>*</a:t>
            </a:r>
            <a:r>
              <a:rPr lang="zh-CN" altLang="en-US" sz="26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60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指针变量名</a:t>
            </a:r>
            <a:r>
              <a:rPr lang="en-US" altLang="zh-CN" sz="260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kumimoji="1" lang="zh-CN" altLang="en-US" sz="2600" smtClean="0">
                <a:solidFill>
                  <a:srgbClr val="FF0000"/>
                </a:solidFill>
              </a:rPr>
              <a:t>初始地址</a:t>
            </a:r>
            <a:r>
              <a:rPr lang="zh-CN" altLang="en-US" sz="260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812800" y="2276475"/>
            <a:ext cx="3617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      </a:t>
            </a: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  a,*p=&amp;a;</a:t>
            </a:r>
          </a:p>
        </p:txBody>
      </p:sp>
      <p:sp>
        <p:nvSpPr>
          <p:cNvPr id="350213" name="AutoShape 5"/>
          <p:cNvSpPr>
            <a:spLocks noChangeArrowheads="1"/>
          </p:cNvSpPr>
          <p:nvPr/>
        </p:nvSpPr>
        <p:spPr bwMode="auto">
          <a:xfrm>
            <a:off x="4911725" y="2143125"/>
            <a:ext cx="2776538" cy="984250"/>
          </a:xfrm>
          <a:prstGeom prst="wedgeRectCallout">
            <a:avLst>
              <a:gd name="adj1" fmla="val -73958"/>
              <a:gd name="adj2" fmla="val -8065"/>
            </a:avLst>
          </a:prstGeom>
          <a:noFill/>
          <a:ln w="38100">
            <a:solidFill>
              <a:schemeClr val="bg2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变量必须</a:t>
            </a:r>
            <a:r>
              <a:rPr kumimoji="1"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已定义</a:t>
            </a: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且</a:t>
            </a:r>
            <a:r>
              <a:rPr kumimoji="1" lang="zh-CN" altLang="en-US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</a:t>
            </a: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应一致</a:t>
            </a:r>
          </a:p>
        </p:txBody>
      </p:sp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741363" y="4664075"/>
            <a:ext cx="2776537" cy="141128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   </a:t>
            </a: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  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int   *p=&amp;a;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int   *q=p;</a:t>
            </a:r>
          </a:p>
        </p:txBody>
      </p:sp>
      <p:sp>
        <p:nvSpPr>
          <p:cNvPr id="350215" name="AutoShape 7"/>
          <p:cNvSpPr>
            <a:spLocks noChangeArrowheads="1"/>
          </p:cNvSpPr>
          <p:nvPr/>
        </p:nvSpPr>
        <p:spPr bwMode="auto">
          <a:xfrm>
            <a:off x="4211638" y="5105400"/>
            <a:ext cx="2819400" cy="984250"/>
          </a:xfrm>
          <a:prstGeom prst="wedgeRectCallout">
            <a:avLst>
              <a:gd name="adj1" fmla="val -79898"/>
              <a:gd name="adj2" fmla="val 37903"/>
            </a:avLst>
          </a:prstGeom>
          <a:noFill/>
          <a:ln w="38100">
            <a:solidFill>
              <a:srgbClr val="339966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</a:t>
            </a:r>
            <a:r>
              <a:rPr kumimoji="1"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已初始化过</a:t>
            </a: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的指针变量作初值</a:t>
            </a:r>
          </a:p>
        </p:txBody>
      </p: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781050" y="3436938"/>
            <a:ext cx="4830763" cy="557212"/>
          </a:xfrm>
          <a:prstGeom prst="rect">
            <a:avLst/>
          </a:prstGeom>
          <a:noFill/>
          <a:ln w="38100">
            <a:solidFill>
              <a:srgbClr val="CC0066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          </a:t>
            </a:r>
            <a:r>
              <a:rPr kumimoji="1" lang="en-US" altLang="zh-CN" b="1">
                <a:solidFill>
                  <a:srgbClr val="082A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  *p=&amp;a, a;</a:t>
            </a:r>
          </a:p>
        </p:txBody>
      </p:sp>
      <p:grpSp>
        <p:nvGrpSpPr>
          <p:cNvPr id="350217" name="Group 9"/>
          <p:cNvGrpSpPr>
            <a:grpSpLocks/>
          </p:cNvGrpSpPr>
          <p:nvPr/>
        </p:nvGrpSpPr>
        <p:grpSpPr bwMode="auto">
          <a:xfrm>
            <a:off x="4845050" y="3500438"/>
            <a:ext cx="317500" cy="461962"/>
            <a:chOff x="3052" y="2205"/>
            <a:chExt cx="200" cy="291"/>
          </a:xfrm>
        </p:grpSpPr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H="1">
              <a:off x="3061" y="2205"/>
              <a:ext cx="183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052" y="2206"/>
              <a:ext cx="200" cy="2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autoUpdateAnimBg="0"/>
      <p:bldP spid="350212" grpId="0" autoUpdateAnimBg="0"/>
      <p:bldP spid="350213" grpId="0" animBg="1" autoUpdateAnimBg="0"/>
      <p:bldP spid="350214" grpId="0" animBg="1" autoUpdateAnimBg="0"/>
      <p:bldP spid="350215" grpId="0" animBg="1" autoUpdateAnimBg="0"/>
      <p:bldP spid="350216" grpId="0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2011</TotalTime>
  <Pages>0</Pages>
  <Words>2493</Words>
  <Characters>0</Characters>
  <Application>Microsoft Office PowerPoint</Application>
  <DocSecurity>0</DocSecurity>
  <PresentationFormat>全屏显示(4:3)</PresentationFormat>
  <Lines>0</Lines>
  <Paragraphs>715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黑体</vt:lpstr>
      <vt:lpstr>华文楷体</vt:lpstr>
      <vt:lpstr>楷体_GB2312</vt:lpstr>
      <vt:lpstr>隶书</vt:lpstr>
      <vt:lpstr>宋体</vt:lpstr>
      <vt:lpstr>Arial</vt:lpstr>
      <vt:lpstr>Calibri</vt:lpstr>
      <vt:lpstr>Cambria</vt:lpstr>
      <vt:lpstr>Courier New</vt:lpstr>
      <vt:lpstr>Symbol</vt:lpstr>
      <vt:lpstr>Times New Roman</vt:lpstr>
      <vt:lpstr>Webdings</vt:lpstr>
      <vt:lpstr>Wingdings</vt:lpstr>
      <vt:lpstr>CHS Template</vt:lpstr>
      <vt:lpstr>1_CHS Template</vt:lpstr>
      <vt:lpstr>第10章 指针的使用 </vt:lpstr>
      <vt:lpstr>本章主要内容</vt:lpstr>
      <vt:lpstr>地址与指针的概念</vt:lpstr>
      <vt:lpstr>地址与指针的概念</vt:lpstr>
      <vt:lpstr>地址与指针的概念</vt:lpstr>
      <vt:lpstr>地址与指针的概念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变量与指针</vt:lpstr>
      <vt:lpstr>一维数组与指针</vt:lpstr>
      <vt:lpstr>一维数组与指针</vt:lpstr>
      <vt:lpstr>一维数组与指针</vt:lpstr>
      <vt:lpstr>一维数组与指针</vt:lpstr>
      <vt:lpstr>一维数组与指针</vt:lpstr>
      <vt:lpstr>一维数组与指针</vt:lpstr>
      <vt:lpstr>一维数组与指针</vt:lpstr>
      <vt:lpstr>二维数组与指针</vt:lpstr>
      <vt:lpstr>二维数组与指针</vt:lpstr>
      <vt:lpstr>二维数组与指针</vt:lpstr>
      <vt:lpstr>二维数组与指针</vt:lpstr>
      <vt:lpstr>二维数组与指针</vt:lpstr>
      <vt:lpstr>二维数组与指针</vt:lpstr>
      <vt:lpstr>二维数组与指针</vt:lpstr>
      <vt:lpstr>指针应用举例</vt:lpstr>
      <vt:lpstr>指针应用举例</vt:lpstr>
      <vt:lpstr>指针应用举例</vt:lpstr>
      <vt:lpstr>指针应用举例</vt:lpstr>
      <vt:lpstr>指针应用举例</vt:lpstr>
      <vt:lpstr>内存的动态分配 </vt:lpstr>
      <vt:lpstr>内存的动态分配 </vt:lpstr>
      <vt:lpstr>内存的动态分配</vt:lpstr>
      <vt:lpstr>内存的动态分配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指针的使用</dc:title>
  <dc:subject/>
  <dc:creator>郑立垠</dc:creator>
  <cp:keywords/>
  <dc:description/>
  <cp:lastModifiedBy>wuchunlei</cp:lastModifiedBy>
  <cp:revision>334</cp:revision>
  <dcterms:created xsi:type="dcterms:W3CDTF">2012-04-17T06:46:03Z</dcterms:created>
  <dcterms:modified xsi:type="dcterms:W3CDTF">2015-12-13T09:02:43Z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