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66" r:id="rId3"/>
    <p:sldMasterId id="2147483670" r:id="rId4"/>
  </p:sldMasterIdLst>
  <p:notesMasterIdLst>
    <p:notesMasterId r:id="rId45"/>
  </p:notesMasterIdLst>
  <p:handoutMasterIdLst>
    <p:handoutMasterId r:id="rId46"/>
  </p:handoutMasterIdLst>
  <p:sldIdLst>
    <p:sldId id="256" r:id="rId5"/>
    <p:sldId id="753" r:id="rId6"/>
    <p:sldId id="754" r:id="rId7"/>
    <p:sldId id="752" r:id="rId8"/>
    <p:sldId id="755" r:id="rId9"/>
    <p:sldId id="756" r:id="rId10"/>
    <p:sldId id="757" r:id="rId11"/>
    <p:sldId id="758" r:id="rId12"/>
    <p:sldId id="760" r:id="rId13"/>
    <p:sldId id="761" r:id="rId14"/>
    <p:sldId id="759" r:id="rId15"/>
    <p:sldId id="762" r:id="rId16"/>
    <p:sldId id="763" r:id="rId17"/>
    <p:sldId id="764" r:id="rId18"/>
    <p:sldId id="766" r:id="rId19"/>
    <p:sldId id="767" r:id="rId20"/>
    <p:sldId id="765" r:id="rId21"/>
    <p:sldId id="768" r:id="rId22"/>
    <p:sldId id="769" r:id="rId23"/>
    <p:sldId id="784" r:id="rId24"/>
    <p:sldId id="770" r:id="rId25"/>
    <p:sldId id="772" r:id="rId26"/>
    <p:sldId id="773" r:id="rId27"/>
    <p:sldId id="771" r:id="rId28"/>
    <p:sldId id="774" r:id="rId29"/>
    <p:sldId id="775" r:id="rId30"/>
    <p:sldId id="780" r:id="rId31"/>
    <p:sldId id="781" r:id="rId32"/>
    <p:sldId id="782" r:id="rId33"/>
    <p:sldId id="779" r:id="rId34"/>
    <p:sldId id="778" r:id="rId35"/>
    <p:sldId id="777" r:id="rId36"/>
    <p:sldId id="783" r:id="rId37"/>
    <p:sldId id="785" r:id="rId38"/>
    <p:sldId id="786" r:id="rId39"/>
    <p:sldId id="787" r:id="rId40"/>
    <p:sldId id="503" r:id="rId41"/>
    <p:sldId id="428" r:id="rId42"/>
    <p:sldId id="751" r:id="rId43"/>
    <p:sldId id="345" r:id="rId4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A9FDCB-C56C-4507-9B71-4C542F3387D6}">
          <p14:sldIdLst>
            <p14:sldId id="256"/>
            <p14:sldId id="753"/>
            <p14:sldId id="754"/>
            <p14:sldId id="752"/>
            <p14:sldId id="755"/>
            <p14:sldId id="756"/>
            <p14:sldId id="757"/>
            <p14:sldId id="758"/>
            <p14:sldId id="760"/>
            <p14:sldId id="761"/>
            <p14:sldId id="759"/>
            <p14:sldId id="762"/>
            <p14:sldId id="763"/>
            <p14:sldId id="764"/>
            <p14:sldId id="766"/>
            <p14:sldId id="767"/>
            <p14:sldId id="765"/>
            <p14:sldId id="768"/>
            <p14:sldId id="769"/>
            <p14:sldId id="784"/>
            <p14:sldId id="770"/>
            <p14:sldId id="772"/>
            <p14:sldId id="773"/>
            <p14:sldId id="771"/>
            <p14:sldId id="774"/>
            <p14:sldId id="775"/>
            <p14:sldId id="780"/>
            <p14:sldId id="781"/>
            <p14:sldId id="782"/>
            <p14:sldId id="779"/>
            <p14:sldId id="778"/>
            <p14:sldId id="777"/>
            <p14:sldId id="783"/>
            <p14:sldId id="785"/>
            <p14:sldId id="786"/>
            <p14:sldId id="787"/>
          </p14:sldIdLst>
        </p14:section>
        <p14:section name="无标题节" id="{5F16A35D-2B47-49F6-9A20-BA1D251768DB}">
          <p14:sldIdLst>
            <p14:sldId id="503"/>
            <p14:sldId id="428"/>
            <p14:sldId id="751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CC"/>
    <a:srgbClr val="00924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9977" autoAdjust="0"/>
  </p:normalViewPr>
  <p:slideViewPr>
    <p:cSldViewPr>
      <p:cViewPr varScale="1">
        <p:scale>
          <a:sx n="115" d="100"/>
          <a:sy n="115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486860F-67D5-4F02-B56A-1DD06599B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063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710C41A-2D64-4ECF-8E15-4E8E001C7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179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2316B-0B62-4BA3-BA48-635790DB5C5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7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2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5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0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3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4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1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5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计算机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与通信工程学院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9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77472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3531"/>
            <a:ext cx="8856984" cy="5695367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438898"/>
            <a:ext cx="3392016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456588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79512" y="6456589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8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计算机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与通信工程学院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9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5372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3531"/>
            <a:ext cx="8856984" cy="5695367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lnSpc>
                <a:spcPts val="3000"/>
              </a:lnSpc>
              <a:defRPr sz="2000" b="0">
                <a:latin typeface="Comic Sans MS" panose="030F0702030302020204" pitchFamily="66" charset="0"/>
                <a:ea typeface="微软雅黑" panose="020B0503020204020204" pitchFamily="34" charset="-122"/>
              </a:defRPr>
            </a:lvl2pPr>
            <a:lvl3pPr>
              <a:lnSpc>
                <a:spcPts val="3000"/>
              </a:lnSpc>
              <a:defRPr sz="2000" b="0">
                <a:latin typeface="Comic Sans MS" panose="030F0702030302020204" pitchFamily="66" charset="0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defRPr sz="2000" b="0">
                <a:latin typeface="Comic Sans MS" panose="030F0702030302020204" pitchFamily="66" charset="0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defRPr sz="2000" b="0">
                <a:latin typeface="Comic Sans MS" panose="030F0702030302020204" pitchFamily="66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438898"/>
            <a:ext cx="3392016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456588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79512" y="6456589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计算机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与通信工程学院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6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77472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3531"/>
            <a:ext cx="8856984" cy="5695367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438898"/>
            <a:ext cx="3392016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456588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79512" y="6456589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计算机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与通信工程学院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计算机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与通信工程学院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7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77472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3531"/>
            <a:ext cx="8856984" cy="5695367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438898"/>
            <a:ext cx="3392016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456588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79512" y="6456589"/>
            <a:ext cx="2133600" cy="36512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8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计算机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与通信工程学院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4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3508" y="176304"/>
            <a:ext cx="8856984" cy="526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3508" y="764703"/>
            <a:ext cx="8856984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3508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453335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4692" y="64533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 b="1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3508" y="53840"/>
            <a:ext cx="8856984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3508" y="666267"/>
            <a:ext cx="8856984" cy="578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3508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453335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4692" y="64533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 b="1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3508" y="53840"/>
            <a:ext cx="8856984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3508" y="666267"/>
            <a:ext cx="8856984" cy="578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3508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453335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4692" y="64533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 b="1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3508" y="53840"/>
            <a:ext cx="8856984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3508" y="666267"/>
            <a:ext cx="8856984" cy="578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3508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832" y="6453335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4692" y="64533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 b="1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285875"/>
            <a:ext cx="8856983" cy="207111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/>
              <a:t>计算</a:t>
            </a:r>
            <a:r>
              <a:rPr lang="zh-CN" altLang="en-US" sz="4800" dirty="0" smtClean="0"/>
              <a:t>机组成原理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（</a:t>
            </a:r>
            <a:r>
              <a:rPr lang="en-US" altLang="zh-CN" sz="4800" dirty="0" smtClean="0"/>
              <a:t>Principle </a:t>
            </a:r>
            <a:r>
              <a:rPr lang="en-US" altLang="zh-CN" sz="4800" dirty="0"/>
              <a:t>of Computer </a:t>
            </a:r>
            <a:r>
              <a:rPr lang="en-US" altLang="zh-CN" sz="4800" dirty="0" smtClean="0"/>
              <a:t>Organization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中国石油大学（华东）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计算机与通信工程学院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主讲教师：黄庭培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Email:huangtingpei@upc.edu.cn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75" y="3363838"/>
            <a:ext cx="7772400" cy="8572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rPr>
              <a:t>总结复习</a:t>
            </a:r>
            <a:endParaRPr lang="zh-CN" altLang="en-US" sz="4000" b="1" dirty="0">
              <a:solidFill>
                <a:srgbClr val="0033CC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概念术语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9. </a:t>
            </a:r>
            <a:r>
              <a:rPr lang="zh-CN" altLang="en-US" dirty="0" smtClean="0"/>
              <a:t>辅</a:t>
            </a:r>
            <a:r>
              <a:rPr lang="zh-CN" altLang="en-US" dirty="0"/>
              <a:t>存（外存）（</a:t>
            </a:r>
            <a:r>
              <a:rPr lang="en-US" altLang="zh-CN" dirty="0"/>
              <a:t>Secondary Memory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位于</a:t>
            </a:r>
            <a:r>
              <a:rPr lang="zh-CN" altLang="en-US" dirty="0"/>
              <a:t>主机之外，用来存放暂不运行的程序和数据，容量大而速度慢。外存也属于输入输出设备，它只能与主存直接交换信息。 </a:t>
            </a:r>
          </a:p>
          <a:p>
            <a:pPr marL="400050" lvl="1" indent="0">
              <a:buNone/>
            </a:pPr>
            <a:r>
              <a:rPr lang="zh-CN" altLang="en-US" dirty="0" smtClean="0"/>
              <a:t>外存储器</a:t>
            </a:r>
            <a:r>
              <a:rPr lang="zh-CN" altLang="en-US" dirty="0"/>
              <a:t>主要有磁盘存储器、磁带存储器和光盘存储器。磁盘是最常用的外存储器，通常它分为软盘和硬盘两类。容量极大、价格便宜的磁带机和光盘组等称为海量存储器，常用作数据备份。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8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概念术语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10. </a:t>
            </a:r>
            <a:r>
              <a:rPr lang="zh-CN" altLang="en-US" dirty="0" smtClean="0"/>
              <a:t>机器</a:t>
            </a:r>
            <a:r>
              <a:rPr lang="zh-CN" altLang="en-US" dirty="0"/>
              <a:t>字长（</a:t>
            </a:r>
            <a:r>
              <a:rPr lang="en-US" altLang="zh-CN" dirty="0"/>
              <a:t>Machine Word Length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机器</a:t>
            </a:r>
            <a:r>
              <a:rPr lang="zh-CN" altLang="en-US" dirty="0"/>
              <a:t>字长定义为</a:t>
            </a:r>
            <a:r>
              <a:rPr lang="en-US" altLang="zh-CN" dirty="0"/>
              <a:t>CPU</a:t>
            </a:r>
            <a:r>
              <a:rPr lang="zh-CN" altLang="en-US" dirty="0"/>
              <a:t>中在同一时间内一次能够处理的二进制数的位数，即：运算器中参加运算的寄存器的位数。一般把</a:t>
            </a:r>
            <a:r>
              <a:rPr lang="en-US" altLang="zh-CN" dirty="0"/>
              <a:t>CPU</a:t>
            </a:r>
            <a:r>
              <a:rPr lang="zh-CN" altLang="en-US" dirty="0"/>
              <a:t>中定点运算器的数据通路宽度定义</a:t>
            </a:r>
            <a:r>
              <a:rPr lang="zh-CN" altLang="en-US" dirty="0" smtClean="0"/>
              <a:t>为</a:t>
            </a:r>
            <a:r>
              <a:rPr lang="zh-CN" altLang="en-US" dirty="0"/>
              <a:t>机器</a:t>
            </a:r>
            <a:r>
              <a:rPr lang="zh-CN" altLang="en-US" dirty="0" smtClean="0"/>
              <a:t>字长。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11. </a:t>
            </a:r>
            <a:r>
              <a:rPr lang="zh-CN" altLang="en-US" dirty="0" smtClean="0"/>
              <a:t>指令字长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条指令的二进制代码位数。有定长指令字机器和不定长指令字机器。定长指令字机器中所有指令的位数是相同的，目前定长指令字大多是</a:t>
            </a:r>
            <a:r>
              <a:rPr lang="en-US" altLang="zh-CN" dirty="0"/>
              <a:t>32</a:t>
            </a:r>
            <a:r>
              <a:rPr lang="zh-CN" altLang="en-US" dirty="0"/>
              <a:t>位指令字。不定长指令字机器的指令有长有短，但每条指令的长度一般都是</a:t>
            </a:r>
            <a:r>
              <a:rPr lang="en-US" altLang="zh-CN" dirty="0"/>
              <a:t>8</a:t>
            </a:r>
            <a:r>
              <a:rPr lang="zh-CN" altLang="en-US" dirty="0"/>
              <a:t>的倍数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概念术语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12. </a:t>
            </a:r>
            <a:r>
              <a:rPr lang="zh-CN" altLang="en-US" dirty="0" smtClean="0"/>
              <a:t>时钟</a:t>
            </a:r>
            <a:r>
              <a:rPr lang="zh-CN" altLang="en-US" dirty="0"/>
              <a:t>周期（</a:t>
            </a:r>
            <a:r>
              <a:rPr lang="en-US" altLang="zh-CN" dirty="0"/>
              <a:t>Clock cycle</a:t>
            </a:r>
            <a:r>
              <a:rPr lang="zh-CN" altLang="en-US" dirty="0"/>
              <a:t>，</a:t>
            </a:r>
            <a:r>
              <a:rPr lang="en-US" altLang="zh-CN" dirty="0"/>
              <a:t>Tick</a:t>
            </a:r>
            <a:r>
              <a:rPr lang="zh-CN" altLang="en-US" dirty="0"/>
              <a:t>，</a:t>
            </a:r>
            <a:r>
              <a:rPr lang="en-US" altLang="zh-CN" dirty="0"/>
              <a:t>Clock tick</a:t>
            </a:r>
            <a:r>
              <a:rPr lang="zh-CN" altLang="en-US" dirty="0"/>
              <a:t>，</a:t>
            </a:r>
            <a:r>
              <a:rPr lang="en-US" altLang="zh-CN" dirty="0"/>
              <a:t>Clock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所有</a:t>
            </a:r>
            <a:r>
              <a:rPr lang="zh-CN" altLang="en-US" dirty="0"/>
              <a:t>计算机执行指令的过程都是分成若干步骤和相应的动作来完成的，每一步动作都要有相应的控制信号进行控制，这些控制信号何时发出、作用时间多长，都要有相应的定时信号进行同步。因此，</a:t>
            </a:r>
            <a:r>
              <a:rPr lang="en-US" altLang="zh-CN" dirty="0"/>
              <a:t>CPU</a:t>
            </a:r>
            <a:r>
              <a:rPr lang="zh-CN" altLang="en-US" dirty="0"/>
              <a:t>必须能够产生同步的时钟定时信号，也就是</a:t>
            </a:r>
            <a:r>
              <a:rPr lang="en-US" altLang="zh-CN" dirty="0"/>
              <a:t>CPU</a:t>
            </a:r>
            <a:r>
              <a:rPr lang="zh-CN" altLang="en-US" dirty="0"/>
              <a:t>的主脉冲信号，其宽度称为时钟</a:t>
            </a:r>
            <a:r>
              <a:rPr lang="zh-CN" altLang="en-US" dirty="0" smtClean="0"/>
              <a:t>周期。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13. </a:t>
            </a:r>
            <a:r>
              <a:rPr lang="zh-CN" altLang="en-US" dirty="0" smtClean="0"/>
              <a:t>时钟频率</a:t>
            </a:r>
            <a:r>
              <a:rPr lang="zh-CN" altLang="en-US" dirty="0"/>
              <a:t>（</a:t>
            </a:r>
            <a:r>
              <a:rPr lang="en-US" altLang="zh-CN" dirty="0"/>
              <a:t>Clock rate</a:t>
            </a:r>
            <a:r>
              <a:rPr lang="zh-CN" altLang="en-US" dirty="0"/>
              <a:t>，</a:t>
            </a:r>
            <a:r>
              <a:rPr lang="zh-CN" altLang="en-US" dirty="0" smtClean="0"/>
              <a:t>主频）</a:t>
            </a:r>
          </a:p>
          <a:p>
            <a:pPr marL="400050" lvl="1" indent="0">
              <a:buNone/>
            </a:pPr>
            <a:r>
              <a:rPr lang="en-US" altLang="zh-CN" dirty="0" smtClean="0"/>
              <a:t>CPU</a:t>
            </a:r>
            <a:r>
              <a:rPr lang="zh-CN" altLang="en-US" dirty="0"/>
              <a:t>的主频就是</a:t>
            </a:r>
            <a:r>
              <a:rPr lang="en-US" altLang="zh-CN" dirty="0"/>
              <a:t>CPU</a:t>
            </a:r>
            <a:r>
              <a:rPr lang="zh-CN" altLang="en-US" dirty="0"/>
              <a:t>中的主脉冲时钟信号的频率。是</a:t>
            </a:r>
            <a:r>
              <a:rPr lang="en-US" altLang="zh-CN" dirty="0"/>
              <a:t>CPU</a:t>
            </a:r>
            <a:r>
              <a:rPr lang="zh-CN" altLang="en-US" dirty="0"/>
              <a:t>时钟周期的倒数。</a:t>
            </a:r>
          </a:p>
          <a:p>
            <a:pPr marL="0" indent="0">
              <a:buNone/>
            </a:pPr>
            <a:r>
              <a:rPr lang="en-US" altLang="zh-CN" dirty="0" smtClean="0"/>
              <a:t>14. CPI</a:t>
            </a:r>
            <a:r>
              <a:rPr lang="zh-CN" altLang="en-US" dirty="0"/>
              <a:t>（</a:t>
            </a:r>
            <a:r>
              <a:rPr lang="en-US" altLang="zh-CN" dirty="0"/>
              <a:t>Cycle Per Instruction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衡量</a:t>
            </a:r>
            <a:r>
              <a:rPr lang="en-US" altLang="zh-CN" dirty="0"/>
              <a:t>CPU</a:t>
            </a:r>
            <a:r>
              <a:rPr lang="zh-CN" altLang="en-US" dirty="0"/>
              <a:t>性能的一种计量单位。表示执行一条指令所需的平均时钟周期个数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15. MIPS </a:t>
            </a:r>
            <a:r>
              <a:rPr lang="zh-CN" altLang="en-US" dirty="0"/>
              <a:t>（</a:t>
            </a:r>
            <a:r>
              <a:rPr lang="en-US" altLang="zh-CN" dirty="0"/>
              <a:t>Million Instructions Per Second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用来</a:t>
            </a:r>
            <a:r>
              <a:rPr lang="zh-CN" altLang="en-US" dirty="0"/>
              <a:t>衡量单位时间内执行指令的条数，具体是指每秒钟执行多少百万条指令。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概念术语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16. MFLOPS</a:t>
            </a:r>
            <a:r>
              <a:rPr lang="zh-CN" altLang="en-US" dirty="0"/>
              <a:t>（</a:t>
            </a:r>
            <a:r>
              <a:rPr lang="en-US" altLang="zh-CN" dirty="0"/>
              <a:t>Million floating-point operations per second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是</a:t>
            </a:r>
            <a:r>
              <a:rPr lang="zh-CN" altLang="en-US" dirty="0"/>
              <a:t>计算机浮点运算速度的一种计量单位。表示每秒所执行的浮点运算次数。它是基于所完成的操作次数而不是指令数来衡量的。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7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数据的机器级表示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计算机</a:t>
            </a:r>
            <a:r>
              <a:rPr lang="zh-CN" altLang="en-US" dirty="0"/>
              <a:t>内部所有的信息都用二进制（即：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）进行</a:t>
            </a:r>
            <a:r>
              <a:rPr lang="zh-CN" altLang="en-US" dirty="0" smtClean="0"/>
              <a:t>编码的原因？</a:t>
            </a:r>
            <a:endParaRPr lang="en-US" altLang="zh-CN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 smtClean="0"/>
              <a:t>制造二</a:t>
            </a:r>
            <a:r>
              <a:rPr lang="zh-CN" altLang="en-US" dirty="0"/>
              <a:t>个稳定态的物理器件容易（电位高</a:t>
            </a:r>
            <a:r>
              <a:rPr lang="en-US" altLang="zh-CN" dirty="0"/>
              <a:t>/</a:t>
            </a:r>
            <a:r>
              <a:rPr lang="zh-CN" altLang="en-US" dirty="0"/>
              <a:t>低，脉冲有</a:t>
            </a:r>
            <a:r>
              <a:rPr lang="en-US" altLang="zh-CN" dirty="0"/>
              <a:t>/</a:t>
            </a:r>
            <a:r>
              <a:rPr lang="zh-CN" altLang="en-US" dirty="0"/>
              <a:t>无，正负</a:t>
            </a:r>
            <a:r>
              <a:rPr lang="en-US" altLang="zh-CN" dirty="0"/>
              <a:t>/</a:t>
            </a:r>
            <a:r>
              <a:rPr lang="zh-CN" altLang="en-US" dirty="0"/>
              <a:t>极）</a:t>
            </a:r>
            <a:r>
              <a:rPr lang="en-US" altLang="zh-CN" dirty="0"/>
              <a:t>;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/>
              <a:t>二进制编码、计数、运算规则简单</a:t>
            </a:r>
            <a:r>
              <a:rPr lang="en-US" altLang="zh-CN" dirty="0"/>
              <a:t>;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/>
              <a:t>正好与逻辑命题真假对应，便于逻辑运算</a:t>
            </a:r>
            <a:r>
              <a:rPr lang="en-US" altLang="zh-CN" dirty="0"/>
              <a:t>;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/>
              <a:t>可方便地用逻辑电路实现算数</a:t>
            </a:r>
            <a:r>
              <a:rPr lang="zh-CN" altLang="en-US" dirty="0" smtClean="0"/>
              <a:t>运算。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数据的机器级表示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数值数据</a:t>
            </a:r>
            <a:r>
              <a:rPr lang="zh-CN" altLang="en-US" dirty="0"/>
              <a:t>表示的三</a:t>
            </a:r>
            <a:r>
              <a:rPr lang="zh-CN" altLang="en-US" dirty="0" smtClean="0"/>
              <a:t>要素，即数值数据在机器内表示要解决的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个问题。</a:t>
            </a:r>
            <a:endParaRPr lang="zh-CN" altLang="en-US" dirty="0"/>
          </a:p>
          <a:p>
            <a:pPr lvl="1" indent="-342900"/>
            <a:r>
              <a:rPr lang="zh-CN" altLang="en-US" dirty="0" smtClean="0"/>
              <a:t>进位</a:t>
            </a:r>
            <a:r>
              <a:rPr lang="zh-CN" altLang="en-US" dirty="0"/>
              <a:t>记数制（解决数码的问题）</a:t>
            </a:r>
          </a:p>
          <a:p>
            <a:pPr lvl="2" indent="-342900"/>
            <a:r>
              <a:rPr lang="zh-CN" altLang="en-US" dirty="0"/>
              <a:t>十进制、二进制、八进制、十六进制（自学）</a:t>
            </a:r>
          </a:p>
          <a:p>
            <a:pPr lvl="1" indent="-342900"/>
            <a:r>
              <a:rPr lang="zh-CN" altLang="en-US" dirty="0"/>
              <a:t>定、浮点表示（解决小数点的问题）</a:t>
            </a:r>
          </a:p>
          <a:p>
            <a:pPr lvl="2" indent="-342900"/>
            <a:r>
              <a:rPr lang="zh-CN" altLang="en-US" dirty="0"/>
              <a:t>定点整数、定点小数</a:t>
            </a:r>
          </a:p>
          <a:p>
            <a:pPr lvl="2" indent="-342900"/>
            <a:r>
              <a:rPr lang="zh-CN" altLang="en-US" dirty="0"/>
              <a:t>浮点数（可用一个定点整数和一个定点小数表示）</a:t>
            </a:r>
          </a:p>
          <a:p>
            <a:pPr lvl="1" indent="-342900"/>
            <a:r>
              <a:rPr lang="zh-CN" altLang="en-US" dirty="0"/>
              <a:t>如何用二进制编码（解决符号的问题）</a:t>
            </a:r>
          </a:p>
          <a:p>
            <a:pPr lvl="2" indent="-342900"/>
            <a:r>
              <a:rPr lang="zh-CN" altLang="en-US" dirty="0"/>
              <a:t>原码、反码、补码、移码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2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数据的机器级表示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机器数和真值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机器</a:t>
            </a:r>
            <a:r>
              <a:rPr lang="zh-CN" altLang="en-US" dirty="0"/>
              <a:t>数：用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编码的计算机内部的</a:t>
            </a:r>
            <a:r>
              <a:rPr lang="en-US" altLang="zh-CN" dirty="0"/>
              <a:t>0/1</a:t>
            </a:r>
            <a:r>
              <a:rPr lang="zh-CN" altLang="en-US" dirty="0"/>
              <a:t>序列</a:t>
            </a:r>
          </a:p>
          <a:p>
            <a:pPr marL="400050" lvl="1" indent="0">
              <a:buNone/>
            </a:pPr>
            <a:r>
              <a:rPr lang="zh-CN" altLang="en-US" dirty="0"/>
              <a:t>真值：真正的值，即现实中带正负号的数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3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数据的机器级表示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定点</a:t>
            </a:r>
            <a:r>
              <a:rPr lang="zh-CN" altLang="en-US" dirty="0"/>
              <a:t>整数（用补码表示）运算时，如何判断结果溢出？</a:t>
            </a:r>
          </a:p>
          <a:p>
            <a:pPr marL="40005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）采用“变形补码”进行补码运算和溢出检测。其判断规则为：“当结果的两个符号位不同时，发生溢出</a:t>
            </a:r>
            <a:r>
              <a:rPr lang="zh-CN" altLang="en-US" dirty="0" smtClean="0"/>
              <a:t>”；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）若</a:t>
            </a:r>
            <a:r>
              <a:rPr lang="zh-CN" altLang="en-US" dirty="0"/>
              <a:t>结果的符号与两个加数的符号不同，则发生</a:t>
            </a:r>
            <a:r>
              <a:rPr lang="zh-CN" altLang="en-US" dirty="0" smtClean="0"/>
              <a:t>溢出； 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）若</a:t>
            </a:r>
            <a:r>
              <a:rPr lang="zh-CN" altLang="en-US" dirty="0"/>
              <a:t>最高位的进位和次高位的进位不同，则发生溢出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39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数据的机器级表示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真值</a:t>
            </a:r>
            <a:r>
              <a:rPr lang="zh-CN" altLang="en-US" dirty="0"/>
              <a:t>与补码之间</a:t>
            </a:r>
            <a:r>
              <a:rPr lang="zh-CN" altLang="en-US" dirty="0" smtClean="0"/>
              <a:t>的转换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</a:t>
            </a:r>
            <a:r>
              <a:rPr lang="zh-CN" altLang="en-US" dirty="0"/>
              <a:t>真值的补码</a:t>
            </a:r>
          </a:p>
          <a:p>
            <a:pPr lvl="2"/>
            <a:r>
              <a:rPr lang="zh-CN" altLang="en-US" dirty="0"/>
              <a:t>正数：将正号转换为</a:t>
            </a:r>
            <a:r>
              <a:rPr lang="en-US" altLang="zh-CN" dirty="0"/>
              <a:t>0</a:t>
            </a:r>
            <a:r>
              <a:rPr lang="zh-CN" altLang="en-US" dirty="0"/>
              <a:t>，数值部分</a:t>
            </a:r>
            <a:r>
              <a:rPr lang="zh-CN" altLang="en-US" dirty="0" smtClean="0"/>
              <a:t>不变；</a:t>
            </a:r>
            <a:endParaRPr lang="zh-CN" altLang="en-US" dirty="0"/>
          </a:p>
          <a:p>
            <a:pPr lvl="2"/>
            <a:r>
              <a:rPr lang="zh-CN" altLang="en-US" dirty="0"/>
              <a:t>负数：符号位为</a:t>
            </a:r>
            <a:r>
              <a:rPr lang="en-US" altLang="zh-CN" dirty="0"/>
              <a:t>1</a:t>
            </a:r>
            <a:r>
              <a:rPr lang="zh-CN" altLang="en-US" dirty="0"/>
              <a:t>，对真值部分各位取反，末位加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求补码的真值</a:t>
            </a:r>
          </a:p>
          <a:p>
            <a:pPr lvl="2"/>
            <a:r>
              <a:rPr lang="zh-CN" altLang="en-US" dirty="0"/>
              <a:t>正数：符号位为</a:t>
            </a:r>
            <a:r>
              <a:rPr lang="en-US" altLang="zh-CN" dirty="0"/>
              <a:t>0</a:t>
            </a:r>
            <a:r>
              <a:rPr lang="zh-CN" altLang="en-US" dirty="0"/>
              <a:t>，为正数，数值部分</a:t>
            </a:r>
            <a:r>
              <a:rPr lang="zh-CN" altLang="en-US" dirty="0" smtClean="0"/>
              <a:t>不变；</a:t>
            </a:r>
            <a:endParaRPr lang="zh-CN" altLang="en-US" dirty="0"/>
          </a:p>
          <a:p>
            <a:pPr lvl="2"/>
            <a:r>
              <a:rPr lang="zh-CN" altLang="en-US" dirty="0"/>
              <a:t>负数：符号位为</a:t>
            </a:r>
            <a:r>
              <a:rPr lang="en-US" altLang="zh-CN" dirty="0"/>
              <a:t>1</a:t>
            </a:r>
            <a:r>
              <a:rPr lang="zh-CN" altLang="en-US" dirty="0"/>
              <a:t>，为负数，数值部分各位取反，末位加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2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数据的机器级表示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/>
              <a:t>浮点数表示的精度和数值范围取决于什么</a:t>
            </a:r>
            <a:r>
              <a:rPr lang="zh-CN" altLang="en-US" dirty="0" smtClean="0"/>
              <a:t>？ 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浮点数总位数不变的情况下，阶码位数越多，则尾数位数越少。即：表数范围越大，则精度越差（数变稀疏） </a:t>
            </a:r>
            <a:r>
              <a:rPr lang="zh-CN" altLang="en-US" dirty="0" smtClean="0"/>
              <a:t>。也即浮点数</a:t>
            </a:r>
            <a:r>
              <a:rPr lang="zh-CN" altLang="en-US" dirty="0"/>
              <a:t>的精度</a:t>
            </a:r>
            <a:r>
              <a:rPr lang="zh-CN" altLang="en-US" dirty="0" smtClean="0"/>
              <a:t>取决于尾数的</a:t>
            </a:r>
            <a:r>
              <a:rPr lang="zh-CN" altLang="en-US" dirty="0"/>
              <a:t>位数，而数值范围</a:t>
            </a:r>
            <a:r>
              <a:rPr lang="zh-CN" altLang="en-US" dirty="0" smtClean="0"/>
              <a:t>取决于阶码的位数。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重点知识点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什么是“</a:t>
            </a:r>
            <a:r>
              <a:rPr lang="zh-CN" altLang="en-US" dirty="0"/>
              <a:t>存储程序</a:t>
            </a:r>
            <a:r>
              <a:rPr lang="zh-CN" altLang="en-US" dirty="0" smtClean="0"/>
              <a:t>” 工作方式？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答：任何</a:t>
            </a:r>
            <a:r>
              <a:rPr lang="zh-CN" altLang="en-US" dirty="0"/>
              <a:t>要计算机完成的工作都要先被编写成程序，然后将程序和原始数据送入主存并启动执行。一旦程序被启动，计算机应能在不需操作人员干预下，自动完成逐条取出指令和执行指令的任务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1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数据的机器级表示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数据的存储与排列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" y="1268760"/>
            <a:ext cx="8754008" cy="1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C</a:t>
            </a:r>
            <a:r>
              <a:rPr lang="zh-CN" altLang="en-US" dirty="0"/>
              <a:t>语言程序中涉及的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）移位运算； 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）位扩展和位截断运算。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35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计算机如何实现高级语言程序中的运算？</a:t>
            </a:r>
          </a:p>
          <a:p>
            <a:pPr marL="40005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</a:t>
            </a:r>
            <a:r>
              <a:rPr lang="zh-CN" altLang="en-US" dirty="0"/>
              <a:t>各类表达式编译（转换）为指令</a:t>
            </a:r>
            <a:r>
              <a:rPr lang="zh-CN" altLang="en-US" dirty="0" smtClean="0"/>
              <a:t>序列；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）计算机</a:t>
            </a:r>
            <a:r>
              <a:rPr lang="zh-CN" altLang="en-US" dirty="0"/>
              <a:t>直接执行指令来完成</a:t>
            </a:r>
            <a:r>
              <a:rPr lang="zh-CN" altLang="en-US" dirty="0" smtClean="0"/>
              <a:t>运算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5938" y="2276872"/>
            <a:ext cx="87185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语言赋值语句</a:t>
            </a:r>
            <a:r>
              <a:rPr lang="zh-CN" altLang="en-US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= (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g+h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pt-BR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–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i+j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);”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中变量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由编译器分别分配给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MIPS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$t0~$t4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$t0~$t7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的编号对应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8~15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，上述程序段对应的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MIPS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机器代码和汇编表示（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后为注释）如下：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01011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01100 01101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00000 100000 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 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$t5, $t3, $t4   #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g+h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01000 01001 01110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00000 100000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 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$t6, $t0, $t1   #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i+j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01101 01110 01010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00000 100010  sub $t2, $t5, $t6   # f =(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g+h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)–(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i+j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866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标志信息的生成与作用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溢出标志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OF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（对无符号整数运算没有意义）：</a:t>
            </a:r>
            <a:r>
              <a:rPr lang="en-US" altLang="zh-CN" dirty="0">
                <a:latin typeface="微软雅黑" panose="020B0503020204020204" pitchFamily="34" charset="-122"/>
              </a:rPr>
              <a:t>OF=C</a:t>
            </a:r>
            <a:r>
              <a:rPr lang="en-US" altLang="zh-CN" baseline="-25000" dirty="0">
                <a:latin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微软雅黑" panose="020B0503020204020204" pitchFamily="34" charset="-122"/>
              </a:rPr>
              <a:t>C</a:t>
            </a:r>
            <a:r>
              <a:rPr lang="en-US" altLang="zh-CN" baseline="-25000" dirty="0">
                <a:latin typeface="微软雅黑" panose="020B0503020204020204" pitchFamily="34" charset="-122"/>
                <a:sym typeface="Symbol" panose="05050102010706020507" pitchFamily="18" charset="2"/>
              </a:rPr>
              <a:t>n-1</a:t>
            </a:r>
            <a:endParaRPr lang="zh-CN" altLang="en-US" baseline="-25000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符号标志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SF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（对无符号整数运算没有意义）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SF=F</a:t>
            </a:r>
            <a:r>
              <a:rPr lang="en-US" altLang="zh-CN" baseline="-25000" dirty="0">
                <a:latin typeface="微软雅黑" panose="020B0503020204020204" pitchFamily="34" charset="-122"/>
                <a:sym typeface="Symbol" panose="05050102010706020507" pitchFamily="18" charset="2"/>
              </a:rPr>
              <a:t>n-1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零标志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ZF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ZF=1</a:t>
            </a:r>
            <a:r>
              <a:rPr lang="zh-CN" altLang="en-US" dirty="0">
                <a:latin typeface="微软雅黑" panose="020B0503020204020204" pitchFamily="34" charset="-122"/>
                <a:sym typeface="Symbol" panose="05050102010706020507" pitchFamily="18" charset="2"/>
              </a:rPr>
              <a:t>当且仅当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F=0</a:t>
            </a:r>
            <a:endParaRPr lang="zh-CN" altLang="en-US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进位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借位标志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CF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Symbol" panose="05050102010706020507" pitchFamily="18" charset="2"/>
              </a:rPr>
              <a:t>（对于带符号整数运算没有意义）：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CF=</a:t>
            </a:r>
            <a:r>
              <a:rPr lang="en-US" altLang="zh-CN" dirty="0" err="1">
                <a:latin typeface="微软雅黑" panose="020B0503020204020204" pitchFamily="34" charset="-122"/>
                <a:sym typeface="Symbol" panose="05050102010706020507" pitchFamily="18" charset="2"/>
              </a:rPr>
              <a:t>Cout</a:t>
            </a:r>
            <a:r>
              <a:rPr lang="en-US" altLang="zh-CN" dirty="0" err="1">
                <a:latin typeface="微软雅黑" panose="020B0503020204020204" pitchFamily="34" charset="-122"/>
              </a:rPr>
              <a:t>Cin</a:t>
            </a:r>
            <a:endParaRPr lang="zh-CN" altLang="en-US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定点整数（用补码表示）运算时，如何判断结果溢出？</a:t>
            </a:r>
          </a:p>
          <a:p>
            <a:pPr marL="40005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）采用“变形补码”进行补码运算和溢出检测。其判断规则为：“当结果的两个符号位不同时，发生溢出”；</a:t>
            </a:r>
          </a:p>
          <a:p>
            <a:pPr marL="40005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）若结果的符号与两个加数的符号不同，则发生溢出； </a:t>
            </a:r>
          </a:p>
          <a:p>
            <a:pPr marL="40005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）若最高位的进位和次高位的进位不同，则发生溢出。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9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运算方法与运算器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关于整数加减运算器的几</a:t>
            </a:r>
            <a:r>
              <a:rPr lang="zh-CN" altLang="en-US" dirty="0"/>
              <a:t>点重要认识</a:t>
            </a:r>
          </a:p>
          <a:p>
            <a:pPr marL="400050" lvl="1" indent="0">
              <a:buNone/>
            </a:pPr>
            <a:r>
              <a:rPr lang="zh-CN" altLang="en-US" dirty="0"/>
              <a:t>计算机中所有算术运算都基于加法器</a:t>
            </a:r>
            <a:r>
              <a:rPr lang="zh-CN" altLang="en-US" dirty="0" smtClean="0"/>
              <a:t>实现；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计算机中所有加法器不知道所运算的是带符号数还是无符号</a:t>
            </a:r>
            <a:r>
              <a:rPr lang="zh-CN" altLang="en-US" dirty="0" smtClean="0"/>
              <a:t>数；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加法器不判定对错，总是取低</a:t>
            </a:r>
            <a:r>
              <a:rPr lang="en-US" altLang="zh-CN" dirty="0"/>
              <a:t>n</a:t>
            </a:r>
            <a:r>
              <a:rPr lang="zh-CN" altLang="en-US" dirty="0"/>
              <a:t>位作为结果，并生成标志信息。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运算方法与运算器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移码加减运算（浮点数的加减运算）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0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指令系统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变址寻址和基址寻址的区别是什么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0" dirty="0"/>
              <a:t>答：变址寻址方式和基址寻址方式的有效地址形成过程类似。但是，基址寻址方式与变址寻址方式在以下方面不同：（</a:t>
            </a:r>
            <a:r>
              <a:rPr lang="en-US" altLang="zh-CN" b="0" dirty="0"/>
              <a:t>1</a:t>
            </a:r>
            <a:r>
              <a:rPr lang="zh-CN" altLang="en-US" b="0" dirty="0"/>
              <a:t>）具体应用的场合不同。变址寻址面向用户，可用于访问字符串、数组、表格等成批数据或其中的某些元素。基址寻址面向系统，用于解决程序的重定位问题和短地址访问大空间的问题。（</a:t>
            </a:r>
            <a:r>
              <a:rPr lang="en-US" altLang="zh-CN" b="0" dirty="0"/>
              <a:t>2</a:t>
            </a:r>
            <a:r>
              <a:rPr lang="zh-CN" altLang="en-US" b="0" dirty="0"/>
              <a:t>）使用方式不同。变址寻址时，指令中提供的形式地址是一个基准地址，位移量由变址寄存器给出；而基址寻址时，指令中给出的形式地址为位移量，而基址寄存器中存放的是基准地址。不过，这里所讲的使用方式并不是绝对的，在实际的计算机设计中，可能会有不同的应用场合和使用方式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0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指令系统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转移指令</a:t>
            </a:r>
            <a:r>
              <a:rPr lang="zh-CN" altLang="en-US" dirty="0"/>
              <a:t>和转子（调用）指令的区别是什么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0" dirty="0"/>
              <a:t>答：转移指令有无条件转移指令和条件转移指令（也叫分支指令）。这种转移指令用于改变程序执行的顺序，转移后不再返回来执行，所以无需保存返回地址。而转子指令是一种子程序调用指令，子程序执行结束时，必须返回到转子指令后面的指令执行。所以转子指令执行时，除了和转移指令一样要计算跳转的目标地址外，还要保存返回地址。一般将转子指令后面那条指令的地址作为返回地址保存到堆栈中</a:t>
            </a:r>
            <a:r>
              <a:rPr lang="zh-CN" altLang="en-US" b="0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15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指令系统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地址码位数与主存容量和编址单位的关系是什么</a:t>
            </a:r>
            <a:r>
              <a:rPr lang="zh-CN" altLang="en-US" dirty="0" smtClean="0"/>
              <a:t>？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0" dirty="0" smtClean="0"/>
              <a:t>答</a:t>
            </a:r>
            <a:r>
              <a:rPr lang="zh-CN" altLang="en-US" b="0" dirty="0"/>
              <a:t>：指令中的地址码如果是主存单元的地址，那么，地址码的位数与主存的容量和编址单位的长度有关。编址单位的长度就是主存单元的宽度，也就是最小的寻址单位。内存可以按字节编址（</a:t>
            </a:r>
            <a:r>
              <a:rPr lang="en-US" altLang="zh-CN" b="0" dirty="0"/>
              <a:t>8</a:t>
            </a:r>
            <a:r>
              <a:rPr lang="zh-CN" altLang="en-US" b="0" dirty="0"/>
              <a:t>位），也可以按字编址（如：</a:t>
            </a:r>
            <a:r>
              <a:rPr lang="en-US" altLang="zh-CN" b="0" dirty="0"/>
              <a:t>16</a:t>
            </a:r>
            <a:r>
              <a:rPr lang="zh-CN" altLang="en-US" b="0" dirty="0"/>
              <a:t>位，</a:t>
            </a:r>
            <a:r>
              <a:rPr lang="en-US" altLang="zh-CN" b="0" dirty="0"/>
              <a:t>32</a:t>
            </a:r>
            <a:r>
              <a:rPr lang="zh-CN" altLang="en-US" b="0" dirty="0"/>
              <a:t>位等）。主存的容量和编址单位确定后，地址码的位数就被确定了。例如，若主存容量为</a:t>
            </a:r>
            <a:r>
              <a:rPr lang="en-US" altLang="zh-CN" b="0" dirty="0"/>
              <a:t>4GB</a:t>
            </a:r>
            <a:r>
              <a:rPr lang="zh-CN" altLang="en-US" b="0" dirty="0"/>
              <a:t>，编址单位是字节，则主存单元的地址就是</a:t>
            </a:r>
            <a:r>
              <a:rPr lang="en-US" altLang="zh-CN" b="0" dirty="0"/>
              <a:t>32</a:t>
            </a:r>
            <a:r>
              <a:rPr lang="zh-CN" altLang="en-US" b="0" dirty="0"/>
              <a:t>位（因为，</a:t>
            </a:r>
            <a:r>
              <a:rPr lang="en-US" altLang="zh-CN" b="0" dirty="0"/>
              <a:t>4GB= 232B</a:t>
            </a:r>
            <a:r>
              <a:rPr lang="zh-CN" altLang="en-US" b="0" dirty="0"/>
              <a:t>）；若按字（假定一个字为</a:t>
            </a:r>
            <a:r>
              <a:rPr lang="en-US" altLang="zh-CN" b="0" dirty="0"/>
              <a:t>32</a:t>
            </a:r>
            <a:r>
              <a:rPr lang="zh-CN" altLang="en-US" b="0" dirty="0"/>
              <a:t>位）编址，则主存单元的地址就是</a:t>
            </a:r>
            <a:r>
              <a:rPr lang="en-US" altLang="zh-CN" b="0" dirty="0"/>
              <a:t>30</a:t>
            </a:r>
            <a:r>
              <a:rPr lang="zh-CN" altLang="en-US" b="0" dirty="0"/>
              <a:t>位（因为，</a:t>
            </a:r>
            <a:r>
              <a:rPr lang="en-US" altLang="zh-CN" b="0" dirty="0"/>
              <a:t>4GB= 232B= 230x4B</a:t>
            </a:r>
            <a:r>
              <a:rPr lang="zh-CN" altLang="en-US" b="0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重点知识点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诺依曼计算机的主要</a:t>
            </a:r>
            <a:r>
              <a:rPr lang="zh-CN" altLang="en-US" dirty="0" smtClean="0"/>
              <a:t>思想是什么？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答：</a:t>
            </a:r>
            <a:endParaRPr lang="en-US" altLang="zh-CN" dirty="0" smtClean="0"/>
          </a:p>
          <a:p>
            <a:pPr marL="857250" lvl="1" indent="-457200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 smtClean="0"/>
              <a:t>计算机</a:t>
            </a:r>
            <a:r>
              <a:rPr lang="zh-CN" altLang="en-US" dirty="0"/>
              <a:t>应由运算器、控制器、存储器、输入设备和输出设备五个基本部件组成。</a:t>
            </a:r>
          </a:p>
          <a:p>
            <a:pPr marL="857250" lvl="1" indent="-457200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各基本部件的功能是：</a:t>
            </a:r>
          </a:p>
          <a:p>
            <a:pPr marL="1257300" lvl="2" indent="-457200">
              <a:lnSpc>
                <a:spcPts val="28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dirty="0"/>
              <a:t>存储器不仅能存放数据，而且也能存放指令，形式上两者没有区别，但计算机应能区分数据还是指令；（如何区别？）</a:t>
            </a:r>
          </a:p>
          <a:p>
            <a:pPr marL="1257300" lvl="2" indent="-457200">
              <a:lnSpc>
                <a:spcPts val="28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dirty="0"/>
              <a:t>控制器应能自动取出指令来执行；</a:t>
            </a:r>
          </a:p>
          <a:p>
            <a:pPr marL="1257300" lvl="2" indent="-457200">
              <a:lnSpc>
                <a:spcPts val="28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dirty="0"/>
              <a:t>运算器应能进行加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除四种基本算术运算，并且也能进行一些逻辑运算和附加运算；</a:t>
            </a:r>
          </a:p>
          <a:p>
            <a:pPr marL="1257300" lvl="2" indent="-457200">
              <a:lnSpc>
                <a:spcPts val="2800"/>
              </a:lnSpc>
              <a:spcBef>
                <a:spcPts val="0"/>
              </a:spcBef>
              <a:buFont typeface="+mj-lt"/>
              <a:buAutoNum type="alphaLcPeriod"/>
            </a:pPr>
            <a:r>
              <a:rPr lang="zh-CN" altLang="en-US" dirty="0"/>
              <a:t>操作人员可以通过输入设备、输出设备和主机进行通信。</a:t>
            </a:r>
          </a:p>
          <a:p>
            <a:pPr marL="857250" lvl="1" indent="-457200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内部以二进制表示指令和数据。每条指令由操作码和地址码两部分组成。操作码指出操作类型，地址码指出操作数的地址。由一串指令组成程序。</a:t>
            </a:r>
          </a:p>
          <a:p>
            <a:pPr marL="857250" lvl="1" indent="-457200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采用“存储程序”工作方式。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90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</a:t>
            </a:r>
            <a:r>
              <a:rPr lang="zh-CN" altLang="en-US" dirty="0"/>
              <a:t>存储器芯片的扩展及其与</a:t>
            </a:r>
            <a:r>
              <a:rPr lang="en-US" altLang="zh-CN" dirty="0"/>
              <a:t>CPU</a:t>
            </a:r>
            <a:r>
              <a:rPr lang="zh-CN" altLang="en-US" dirty="0"/>
              <a:t>的连接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用</a:t>
            </a:r>
            <a:r>
              <a:rPr lang="en-US" altLang="zh-CN" dirty="0"/>
              <a:t>64K×1</a:t>
            </a:r>
            <a:r>
              <a:rPr lang="zh-CN" altLang="en-US" dirty="0"/>
              <a:t>位的</a:t>
            </a:r>
            <a:r>
              <a:rPr lang="en-US" altLang="zh-CN" dirty="0"/>
              <a:t>DRAM</a:t>
            </a:r>
            <a:r>
              <a:rPr lang="zh-CN" altLang="en-US" dirty="0"/>
              <a:t>芯片构成</a:t>
            </a:r>
            <a:r>
              <a:rPr lang="en-US" altLang="zh-CN" dirty="0"/>
              <a:t>256K×8</a:t>
            </a:r>
            <a:r>
              <a:rPr lang="zh-CN" altLang="en-US" dirty="0"/>
              <a:t>位的存储器，要求： </a:t>
            </a:r>
          </a:p>
          <a:p>
            <a:pPr marL="0" indent="0">
              <a:buNone/>
            </a:pPr>
            <a:r>
              <a:rPr lang="zh-CN" altLang="en-US" dirty="0"/>
              <a:t>①计算所需芯片数</a:t>
            </a:r>
          </a:p>
          <a:p>
            <a:pPr marL="0" indent="0">
              <a:buNone/>
            </a:pPr>
            <a:r>
              <a:rPr lang="zh-CN" altLang="en-US" dirty="0" smtClean="0"/>
              <a:t>②</a:t>
            </a:r>
            <a:r>
              <a:rPr lang="zh-CN" altLang="en-US" dirty="0"/>
              <a:t>采用异步刷新方式，如每单元刷新间隔不超过</a:t>
            </a:r>
            <a:r>
              <a:rPr lang="en-US" altLang="zh-CN" dirty="0"/>
              <a:t>2ms</a:t>
            </a:r>
            <a:r>
              <a:rPr lang="zh-CN" altLang="en-US" dirty="0"/>
              <a:t>，则刷新信号周期是多少？</a:t>
            </a:r>
          </a:p>
          <a:p>
            <a:pPr marL="0" indent="0">
              <a:buNone/>
            </a:pPr>
            <a:r>
              <a:rPr lang="zh-CN" altLang="en-US" dirty="0" smtClean="0"/>
              <a:t>③</a:t>
            </a:r>
            <a:r>
              <a:rPr lang="zh-CN" altLang="en-US" dirty="0"/>
              <a:t>如采用集中刷新方式，存储器刷新一遍最少用多少读</a:t>
            </a:r>
            <a:r>
              <a:rPr lang="en-US" altLang="zh-CN" dirty="0"/>
              <a:t>/</a:t>
            </a:r>
            <a:r>
              <a:rPr lang="zh-CN" altLang="en-US" dirty="0"/>
              <a:t>写周期？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① </a:t>
            </a:r>
            <a:r>
              <a:rPr lang="zh-CN" altLang="en-US" sz="1800" dirty="0"/>
              <a:t>该存储器所需芯片数：（</a:t>
            </a:r>
            <a:r>
              <a:rPr lang="en-US" altLang="zh-CN" sz="1800" dirty="0"/>
              <a:t>256K / 64K</a:t>
            </a:r>
            <a:r>
              <a:rPr lang="zh-CN" altLang="en-US" sz="1800" dirty="0"/>
              <a:t>）</a:t>
            </a:r>
            <a:r>
              <a:rPr lang="en-US" altLang="zh-CN" sz="1800" dirty="0"/>
              <a:t>×</a:t>
            </a:r>
            <a:r>
              <a:rPr lang="zh-CN" altLang="en-US" sz="1800" dirty="0"/>
              <a:t>（</a:t>
            </a:r>
            <a:r>
              <a:rPr lang="en-US" altLang="zh-CN" sz="1800" dirty="0"/>
              <a:t>8 / 1</a:t>
            </a:r>
            <a:r>
              <a:rPr lang="zh-CN" altLang="en-US" sz="1800" dirty="0"/>
              <a:t>）</a:t>
            </a:r>
            <a:r>
              <a:rPr lang="en-US" altLang="zh-CN" sz="1800" dirty="0"/>
              <a:t>= 32</a:t>
            </a:r>
            <a:r>
              <a:rPr lang="zh-CN" altLang="en-US" sz="1800" dirty="0"/>
              <a:t>（片）。</a:t>
            </a:r>
          </a:p>
          <a:p>
            <a:pPr marL="0" indent="0">
              <a:buNone/>
            </a:pPr>
            <a:r>
              <a:rPr lang="zh-CN" altLang="en-US" sz="1800" dirty="0" smtClean="0"/>
              <a:t>② </a:t>
            </a:r>
            <a:r>
              <a:rPr lang="en-US" altLang="zh-CN" sz="1800" dirty="0"/>
              <a:t>DRAM</a:t>
            </a:r>
            <a:r>
              <a:rPr lang="zh-CN" altLang="en-US" sz="1800" dirty="0"/>
              <a:t>芯片的容量为</a:t>
            </a:r>
            <a:r>
              <a:rPr lang="en-US" altLang="zh-CN" sz="1800" dirty="0"/>
              <a:t>64K×1</a:t>
            </a:r>
            <a:r>
              <a:rPr lang="zh-CN" altLang="en-US" sz="1800" dirty="0"/>
              <a:t>位，假定芯片内部只有一个位平面，则存储阵列的结构为</a:t>
            </a:r>
            <a:r>
              <a:rPr lang="en-US" altLang="zh-CN" sz="1800" dirty="0"/>
              <a:t>256×256</a:t>
            </a:r>
            <a:r>
              <a:rPr lang="zh-CN" altLang="en-US" sz="1800" dirty="0"/>
              <a:t>，则存储器刷新一遍至少需要</a:t>
            </a:r>
            <a:r>
              <a:rPr lang="en-US" altLang="zh-CN" sz="1800" dirty="0"/>
              <a:t>256</a:t>
            </a:r>
            <a:r>
              <a:rPr lang="zh-CN" altLang="en-US" sz="1800" dirty="0"/>
              <a:t>次刷新操作。若采用异步刷新方式，则相邻两次刷新的时间</a:t>
            </a:r>
            <a:r>
              <a:rPr lang="en-US" altLang="zh-CN" sz="1800" dirty="0"/>
              <a:t>]</a:t>
            </a:r>
            <a:r>
              <a:rPr lang="zh-CN" altLang="en-US" sz="1800" dirty="0"/>
              <a:t>间隔为</a:t>
            </a:r>
            <a:r>
              <a:rPr lang="en-US" altLang="zh-CN" sz="1800" dirty="0"/>
              <a:t>2ms/256≈7.8μs</a:t>
            </a:r>
            <a:r>
              <a:rPr lang="zh-CN" altLang="en-US" sz="1800" dirty="0"/>
              <a:t>，所以，刷新信号周期应为</a:t>
            </a:r>
            <a:r>
              <a:rPr lang="en-US" altLang="zh-CN" sz="1800" dirty="0"/>
              <a:t>7.8μs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 smtClean="0"/>
              <a:t>③ </a:t>
            </a:r>
            <a:r>
              <a:rPr lang="zh-CN" altLang="en-US" sz="1800" dirty="0"/>
              <a:t>在与②同样的假定条件下，若采用集中刷新方式，则存储器刷新一遍最少用</a:t>
            </a:r>
            <a:r>
              <a:rPr lang="en-US" altLang="zh-CN" sz="1800" dirty="0"/>
              <a:t>256</a:t>
            </a:r>
            <a:r>
              <a:rPr lang="zh-CN" altLang="en-US" sz="1800" dirty="0"/>
              <a:t>个读</a:t>
            </a:r>
            <a:r>
              <a:rPr lang="en-US" altLang="zh-CN" sz="1800" dirty="0"/>
              <a:t>/</a:t>
            </a:r>
            <a:r>
              <a:rPr lang="zh-CN" altLang="en-US" sz="1800" dirty="0"/>
              <a:t>写周期。</a:t>
            </a:r>
          </a:p>
          <a:p>
            <a:pPr marL="0" indent="0">
              <a:buNone/>
            </a:pPr>
            <a:r>
              <a:rPr lang="zh-CN" altLang="en-US" sz="1800" dirty="0" smtClean="0"/>
              <a:t>注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en-US" altLang="zh-CN" sz="1800" dirty="0"/>
              <a:t>DRAM</a:t>
            </a:r>
            <a:r>
              <a:rPr lang="zh-CN" altLang="en-US" sz="1800" dirty="0"/>
              <a:t>芯片的内部结构可从手册中查出。如不知芯片的内部结构，按惯例可将</a:t>
            </a:r>
            <a:r>
              <a:rPr lang="zh-CN" altLang="en-US" sz="1800" dirty="0" smtClean="0"/>
              <a:t>芯片</a:t>
            </a:r>
            <a:r>
              <a:rPr lang="zh-CN" altLang="en-US" sz="1800" dirty="0"/>
              <a:t>按</a:t>
            </a:r>
            <a:r>
              <a:rPr lang="en-US" altLang="zh-CN" sz="1800" dirty="0" err="1"/>
              <a:t>n×n</a:t>
            </a:r>
            <a:r>
              <a:rPr lang="zh-CN" altLang="en-US" sz="1800" dirty="0"/>
              <a:t>的结构处理，本例是</a:t>
            </a:r>
            <a:r>
              <a:rPr lang="en-US" altLang="zh-CN" sz="1800" dirty="0"/>
              <a:t>64 K×1</a:t>
            </a:r>
            <a:r>
              <a:rPr lang="zh-CN" altLang="en-US" sz="1800" dirty="0"/>
              <a:t>的芯片，则存储器刷新一遍需要</a:t>
            </a:r>
            <a:r>
              <a:rPr lang="en-US" altLang="zh-CN" sz="1800" dirty="0"/>
              <a:t>256</a:t>
            </a:r>
            <a:r>
              <a:rPr lang="zh-CN" altLang="en-US" sz="1800" dirty="0"/>
              <a:t>次刷新操作。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注</a:t>
            </a:r>
            <a:r>
              <a:rPr lang="en-US" altLang="zh-CN" sz="1800" dirty="0"/>
              <a:t>2</a:t>
            </a:r>
            <a:r>
              <a:rPr lang="zh-CN" altLang="en-US" sz="1800" dirty="0"/>
              <a:t>：若由四个</a:t>
            </a:r>
            <a:r>
              <a:rPr lang="en-US" altLang="zh-CN" sz="1800" dirty="0"/>
              <a:t>128×128</a:t>
            </a:r>
            <a:r>
              <a:rPr lang="zh-CN" altLang="en-US" sz="1800" dirty="0"/>
              <a:t>的矩阵构成，则刷新时</a:t>
            </a:r>
            <a:r>
              <a:rPr lang="en-US" altLang="zh-CN" sz="1800" dirty="0"/>
              <a:t>4</a:t>
            </a:r>
            <a:r>
              <a:rPr lang="zh-CN" altLang="en-US" sz="1800" dirty="0"/>
              <a:t>个存储矩阵同时对</a:t>
            </a:r>
            <a:r>
              <a:rPr lang="en-US" altLang="zh-CN" sz="1800" dirty="0"/>
              <a:t>128</a:t>
            </a:r>
            <a:r>
              <a:rPr lang="zh-CN" altLang="en-US" sz="1800" dirty="0"/>
              <a:t>个记忆单元进行操作。整个存储器刷新一遍只需要</a:t>
            </a:r>
            <a:r>
              <a:rPr lang="en-US" altLang="zh-CN" sz="1800" dirty="0"/>
              <a:t>128</a:t>
            </a:r>
            <a:r>
              <a:rPr lang="zh-CN" altLang="en-US" sz="1800" dirty="0"/>
              <a:t>次刷新操作。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并行存储器结构技术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7.5.2 </a:t>
            </a:r>
            <a:r>
              <a:rPr lang="zh-CN" altLang="en-US" dirty="0"/>
              <a:t>多模块</a:t>
            </a:r>
            <a:r>
              <a:rPr lang="zh-CN" altLang="en-US" dirty="0" smtClean="0"/>
              <a:t>存储器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463" y="1124744"/>
            <a:ext cx="56418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solidFill>
                  <a:srgbClr val="063D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2200" b="1" dirty="0" smtClean="0">
                <a:solidFill>
                  <a:srgbClr val="063D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编址方式：同时启动</a:t>
            </a:r>
            <a:endParaRPr lang="zh-CN" altLang="en-US" sz="2200" b="1" dirty="0">
              <a:solidFill>
                <a:srgbClr val="063D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462" y="1585688"/>
            <a:ext cx="864500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例题：</a:t>
            </a:r>
            <a:r>
              <a:rPr lang="zh-CN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一个存储器系统支持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体交叉存取，某程序执行过程中访问地址序列为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3, 9, 17, 2, 51, 37, 13, 4, 8, 41, 67, 10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，则哪些地址访问会发生体冲突？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035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参考答案：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035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体交叉访问的存储系统，每个存储模块的地址分布为：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0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Bank0: 0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… …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0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Bank1: 1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41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0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Bank2: 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… …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035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Bank3: 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19…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51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67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如果给定的访存地址在相邻的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次访问中出现在同一个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Bank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内，就会发生访存冲突。所以，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发生冲突。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高速缓冲存储器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7.6.3 Cache</a:t>
            </a:r>
            <a:r>
              <a:rPr lang="zh-CN" altLang="en-US" dirty="0" smtClean="0"/>
              <a:t>行和主存块之间的映射方式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033" y="1175841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1. 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直接映射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009" y="1587887"/>
            <a:ext cx="878347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作业：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某机主存空间大小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1GB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，按字节编址。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的数据区（即不包括标记、有效位等存储区）有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64KB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，块大小为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128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字节，采用直接映射和全写（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write-through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）方式。请问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）主存地址如何划分？要求说明每个字段的含义、位数和在主存地址中的位置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的总容量为多少位？ 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97535" indent="-330835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tabLst>
                <a:tab pos="495300" algn="l"/>
              </a:tabLst>
            </a:pP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）主存空间大小为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1GB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，按字节编址，说明主存地址为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64KB/128B=512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行，因此，行索引（行号）为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位；块大小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128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字节，说明块内地址为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位。因此，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位主存地址中，高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位为标志（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）；中间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位为行索引；低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位为块内地址。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94360" indent="-334645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）因为采用直接映射，所以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中无需替换算法所需控制位，全写方式下也无需修改（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dirty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）位，而标志位和有效位总是必须有的，所以，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总容量为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512×(128×8+14+1)=519.5K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位。</a:t>
            </a:r>
            <a:endParaRPr lang="zh-CN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输入输出系统及互连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8.3 </a:t>
            </a:r>
            <a:r>
              <a:rPr lang="zh-CN" altLang="en-US" dirty="0" smtClean="0"/>
              <a:t>硬盘存储器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033" y="1175841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1. 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磁盘的平均访问时间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659552"/>
            <a:ext cx="8722537" cy="10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输入输出系统及互连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8.4 </a:t>
            </a:r>
            <a:r>
              <a:rPr lang="zh-CN" altLang="en-US" dirty="0" smtClean="0"/>
              <a:t>总线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033" y="1175841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1. 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总线的性能指标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0" y="2854612"/>
            <a:ext cx="6048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2. QPI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总线、存储器总线、</a:t>
            </a: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PCI-Express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总线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输入输出系统及互连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8.5 I/O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033" y="1175841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1. I/O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接口的功能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342" y="2372687"/>
            <a:ext cx="8739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10.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在采用中断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方式控制打印输出的情况下，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和打印控制接口中的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端口之间交换的信息不可能是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 )</a:t>
            </a:r>
            <a:b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打印字符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B.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主存地址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设备状态</a:t>
            </a:r>
            <a:r>
              <a:rPr lang="en-US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D.</a:t>
            </a:r>
            <a:r>
              <a:rPr lang="zh-CN" altLang="zh-CN" kern="10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控制命令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2033" y="1792118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2. I/O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端口及其编址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输入输出系统及互连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8.6 I/O</a:t>
            </a:r>
            <a:r>
              <a:rPr lang="zh-CN" altLang="en-US" dirty="0" smtClean="0"/>
              <a:t>数据传送控制方式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计算机与通信工程学院</a:t>
            </a: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—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计算机组成原理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033" y="1175841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1. 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程序直接控制方式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033" y="1792118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2. I/O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中断方式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2278033"/>
            <a:ext cx="49545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3. DMA</a:t>
            </a:r>
            <a:r>
              <a:rPr lang="zh-CN" altLang="en-US" sz="2200" b="1" dirty="0" smtClean="0">
                <a:solidFill>
                  <a:srgbClr val="063DE8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方式</a:t>
            </a:r>
            <a:endParaRPr lang="zh-CN" altLang="en-US" sz="2200" b="1" dirty="0">
              <a:solidFill>
                <a:srgbClr val="063DE8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2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郑老师计算机组成课程网址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112568"/>
          </a:xfrm>
        </p:spPr>
        <p:txBody>
          <a:bodyPr/>
          <a:lstStyle/>
          <a:p>
            <a:r>
              <a:rPr lang="zh-CN" altLang="en-US" dirty="0" smtClean="0"/>
              <a:t>数字石大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南京大学计算机组成课程网址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19344"/>
            <a:ext cx="8507288" cy="5112568"/>
          </a:xfrm>
        </p:spPr>
        <p:txBody>
          <a:bodyPr/>
          <a:lstStyle/>
          <a:p>
            <a:r>
              <a:rPr lang="en-US" altLang="zh-CN" dirty="0"/>
              <a:t>http://media.njude.com.cn/course/jsjzcyl/index.htm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期末考试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287" y="819344"/>
            <a:ext cx="8507288" cy="5112568"/>
          </a:xfrm>
        </p:spPr>
        <p:txBody>
          <a:bodyPr/>
          <a:lstStyle/>
          <a:p>
            <a:r>
              <a:rPr lang="zh-CN" altLang="en-US" dirty="0" smtClean="0"/>
              <a:t>时间：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Comic Sans MS" panose="030F0702030302020204" pitchFamily="66" charset="0"/>
              </a:rPr>
              <a:t>第</a:t>
            </a:r>
            <a:r>
              <a:rPr lang="en-US" altLang="zh-CN" dirty="0" smtClean="0">
                <a:latin typeface="Comic Sans MS" panose="030F0702030302020204" pitchFamily="66" charset="0"/>
              </a:rPr>
              <a:t>15</a:t>
            </a:r>
            <a:r>
              <a:rPr lang="zh-CN" altLang="en-US" dirty="0" smtClean="0">
                <a:latin typeface="Comic Sans MS" panose="030F0702030302020204" pitchFamily="66" charset="0"/>
              </a:rPr>
              <a:t>周周三（</a:t>
            </a:r>
            <a:r>
              <a:rPr lang="en-US" altLang="zh-CN" dirty="0" smtClean="0">
                <a:latin typeface="Comic Sans MS" panose="030F0702030302020204" pitchFamily="66" charset="0"/>
              </a:rPr>
              <a:t>12</a:t>
            </a:r>
            <a:r>
              <a:rPr lang="zh-CN" altLang="en-US" dirty="0" smtClean="0">
                <a:latin typeface="Comic Sans MS" panose="030F0702030302020204" pitchFamily="66" charset="0"/>
              </a:rPr>
              <a:t>月</a:t>
            </a:r>
            <a:r>
              <a:rPr lang="en-US" altLang="zh-CN" dirty="0" smtClean="0">
                <a:latin typeface="Comic Sans MS" panose="030F0702030302020204" pitchFamily="66" charset="0"/>
              </a:rPr>
              <a:t>13</a:t>
            </a:r>
            <a:r>
              <a:rPr lang="zh-CN" altLang="en-US" dirty="0" smtClean="0">
                <a:latin typeface="Comic Sans MS" panose="030F0702030302020204" pitchFamily="66" charset="0"/>
              </a:rPr>
              <a:t>号）晚上</a:t>
            </a:r>
            <a:r>
              <a:rPr lang="en-US" altLang="zh-CN" dirty="0" smtClean="0">
                <a:latin typeface="Comic Sans MS" panose="030F0702030302020204" pitchFamily="66" charset="0"/>
              </a:rPr>
              <a:t>7:00-9:00</a:t>
            </a:r>
          </a:p>
          <a:p>
            <a:r>
              <a:rPr lang="zh-CN" altLang="en-US" dirty="0" smtClean="0"/>
              <a:t>地点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1</a:t>
            </a:r>
            <a:r>
              <a:rPr lang="zh-CN" altLang="en-US" dirty="0" smtClean="0">
                <a:latin typeface="Comic Sans MS" panose="030F0702030302020204" pitchFamily="66" charset="0"/>
              </a:rPr>
              <a:t>班、</a:t>
            </a:r>
            <a:r>
              <a:rPr lang="en-US" altLang="zh-CN" dirty="0" smtClean="0">
                <a:latin typeface="Comic Sans MS" panose="030F0702030302020204" pitchFamily="66" charset="0"/>
              </a:rPr>
              <a:t>2</a:t>
            </a:r>
            <a:r>
              <a:rPr lang="zh-CN" altLang="en-US" dirty="0" smtClean="0">
                <a:latin typeface="Comic Sans MS" panose="030F0702030302020204" pitchFamily="66" charset="0"/>
              </a:rPr>
              <a:t>班：东廊</a:t>
            </a:r>
            <a:r>
              <a:rPr lang="en-US" altLang="zh-CN" dirty="0" smtClean="0">
                <a:latin typeface="Comic Sans MS" panose="030F0702030302020204" pitchFamily="66" charset="0"/>
              </a:rPr>
              <a:t>101</a:t>
            </a:r>
            <a:r>
              <a:rPr lang="zh-CN" altLang="en-US" dirty="0" smtClean="0">
                <a:latin typeface="Comic Sans MS" panose="030F0702030302020204" pitchFamily="66" charset="0"/>
              </a:rPr>
              <a:t>（包括实验班）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r>
              <a:rPr lang="zh-CN" altLang="en-US" dirty="0" smtClean="0">
                <a:latin typeface="Comic Sans MS" panose="030F0702030302020204" pitchFamily="66" charset="0"/>
              </a:rPr>
              <a:t>班、</a:t>
            </a:r>
            <a:r>
              <a:rPr lang="en-US" altLang="zh-CN" dirty="0" smtClean="0">
                <a:latin typeface="Comic Sans MS" panose="030F0702030302020204" pitchFamily="66" charset="0"/>
              </a:rPr>
              <a:t>4</a:t>
            </a:r>
            <a:r>
              <a:rPr lang="zh-CN" altLang="en-US" dirty="0">
                <a:latin typeface="Comic Sans MS" panose="030F0702030302020204" pitchFamily="66" charset="0"/>
              </a:rPr>
              <a:t>班：东廊</a:t>
            </a:r>
            <a:r>
              <a:rPr lang="en-US" altLang="zh-CN" dirty="0" smtClean="0">
                <a:latin typeface="Comic Sans MS" panose="030F0702030302020204" pitchFamily="66" charset="0"/>
              </a:rPr>
              <a:t>102</a:t>
            </a:r>
            <a:r>
              <a:rPr lang="zh-CN" altLang="en-US" dirty="0" smtClean="0">
                <a:latin typeface="Comic Sans MS" panose="030F0702030302020204" pitchFamily="66" charset="0"/>
              </a:rPr>
              <a:t>（包括重修）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重点知识点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指令和数据形式上没有差别，且都存于存储器中，计算机如何区分它们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>
                <a:latin typeface="Comic Sans MS" panose="030F0702030302020204" pitchFamily="66" charset="0"/>
              </a:rPr>
              <a:t>答</a:t>
            </a:r>
            <a:r>
              <a:rPr lang="zh-CN" altLang="en-US" dirty="0">
                <a:latin typeface="Comic Sans MS" panose="030F0702030302020204" pitchFamily="66" charset="0"/>
              </a:rPr>
              <a:t>：指令和数据在计算机内部都是用二进制表示的，因而都是</a:t>
            </a:r>
            <a:r>
              <a:rPr lang="en-US" altLang="zh-CN" dirty="0">
                <a:latin typeface="Comic Sans MS" panose="030F0702030302020204" pitchFamily="66" charset="0"/>
              </a:rPr>
              <a:t>0</a:t>
            </a:r>
            <a:r>
              <a:rPr lang="zh-CN" altLang="en-US" dirty="0">
                <a:latin typeface="Comic Sans MS" panose="030F0702030302020204" pitchFamily="66" charset="0"/>
              </a:rPr>
              <a:t>、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zh-CN" altLang="en-US" dirty="0">
                <a:latin typeface="Comic Sans MS" panose="030F0702030302020204" pitchFamily="66" charset="0"/>
              </a:rPr>
              <a:t>序列，在形式上没有差别。在指令和数据取到</a:t>
            </a:r>
            <a:r>
              <a:rPr lang="en-US" altLang="zh-CN" dirty="0">
                <a:latin typeface="Comic Sans MS" panose="030F0702030302020204" pitchFamily="66" charset="0"/>
              </a:rPr>
              <a:t>CPU</a:t>
            </a:r>
            <a:r>
              <a:rPr lang="zh-CN" altLang="en-US" dirty="0">
                <a:latin typeface="Comic Sans MS" panose="030F0702030302020204" pitchFamily="66" charset="0"/>
              </a:rPr>
              <a:t>之前，它们都存放在存储器中，</a:t>
            </a:r>
            <a:r>
              <a:rPr lang="en-US" altLang="zh-CN" dirty="0">
                <a:latin typeface="Comic Sans MS" panose="030F0702030302020204" pitchFamily="66" charset="0"/>
              </a:rPr>
              <a:t>CPU</a:t>
            </a:r>
            <a:r>
              <a:rPr lang="zh-CN" altLang="en-US" dirty="0">
                <a:latin typeface="Comic Sans MS" panose="030F0702030302020204" pitchFamily="66" charset="0"/>
              </a:rPr>
              <a:t>必须能够区分读出的是指令还是</a:t>
            </a:r>
            <a:r>
              <a:rPr lang="zh-CN" altLang="en-US" dirty="0" smtClean="0">
                <a:latin typeface="Comic Sans MS" panose="030F0702030302020204" pitchFamily="66" charset="0"/>
              </a:rPr>
              <a:t>数据。如果</a:t>
            </a:r>
            <a:r>
              <a:rPr lang="zh-CN" altLang="en-US" dirty="0">
                <a:latin typeface="Comic Sans MS" panose="030F0702030302020204" pitchFamily="66" charset="0"/>
              </a:rPr>
              <a:t>是指令，</a:t>
            </a:r>
            <a:r>
              <a:rPr lang="en-US" altLang="zh-CN" dirty="0">
                <a:latin typeface="Comic Sans MS" panose="030F0702030302020204" pitchFamily="66" charset="0"/>
              </a:rPr>
              <a:t>CPU</a:t>
            </a:r>
            <a:r>
              <a:rPr lang="zh-CN" altLang="en-US" dirty="0">
                <a:latin typeface="Comic Sans MS" panose="030F0702030302020204" pitchFamily="66" charset="0"/>
              </a:rPr>
              <a:t>会把指令的操作码送到指令译码器进行译码，而把指令的地址码送到相应的地方进行处理；如果是数据，则送到寄存器，或运算器。那么，</a:t>
            </a:r>
            <a:r>
              <a:rPr lang="en-US" altLang="zh-CN" dirty="0">
                <a:latin typeface="Comic Sans MS" panose="030F0702030302020204" pitchFamily="66" charset="0"/>
              </a:rPr>
              <a:t>CPU</a:t>
            </a:r>
            <a:r>
              <a:rPr lang="zh-CN" altLang="en-US" dirty="0">
                <a:latin typeface="Comic Sans MS" panose="030F0702030302020204" pitchFamily="66" charset="0"/>
              </a:rPr>
              <a:t>如何识别读出的是指令还是数据呢？实际上，</a:t>
            </a:r>
            <a:r>
              <a:rPr lang="en-US" altLang="zh-CN" dirty="0">
                <a:latin typeface="Comic Sans MS" panose="030F0702030302020204" pitchFamily="66" charset="0"/>
              </a:rPr>
              <a:t>CPU</a:t>
            </a:r>
            <a:r>
              <a:rPr lang="zh-CN" altLang="en-US" dirty="0">
                <a:latin typeface="Comic Sans MS" panose="030F0702030302020204" pitchFamily="66" charset="0"/>
              </a:rPr>
              <a:t>并不是把信息从主存读出后，靠某种判断方法来识别信息是数据还是指令的。而是在读出之前就知道将要读的信息是数据还是指令了。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执行指令的过程分为：取指令、指令译码、取操作数、运算、送结果等。所以，在取指令阶段，总是根据程序计数器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PC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的值去取指令，所以取来的一定是指令；取操作数阶段取的一定是数据。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3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7FF00C-37C6-44AD-BA67-6992DFB40914}" type="datetime1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67F39-6F06-468F-B621-E11066C25A25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1556115" y="4005064"/>
            <a:ext cx="545321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主讲教师：</a:t>
            </a:r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黄庭培</a:t>
            </a:r>
            <a:endParaRPr lang="en-US" altLang="zh-CN" sz="2400" b="1" dirty="0">
              <a:solidFill>
                <a:srgbClr val="0000CC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单位：</a:t>
            </a:r>
            <a:r>
              <a:rPr lang="zh-CN" altLang="en-US" sz="2400" b="1" dirty="0" smtClean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中国石油大学（华东）</a:t>
            </a:r>
            <a:endParaRPr lang="en-US" altLang="zh-CN" sz="2400" b="1" dirty="0">
              <a:solidFill>
                <a:srgbClr val="0000CC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huangtingpei@upc.edu.cn</a:t>
            </a:r>
            <a:endParaRPr lang="en-US" altLang="zh-CN" sz="2400" b="1" dirty="0">
              <a:solidFill>
                <a:srgbClr val="0000CC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办公地点</a:t>
            </a:r>
            <a:r>
              <a:rPr lang="zh-CN" altLang="en-US" sz="2400" b="1" dirty="0" smtClean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：工科</a:t>
            </a:r>
            <a:r>
              <a:rPr lang="en-US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E1110</a:t>
            </a:r>
            <a:endParaRPr lang="en-US" altLang="zh-CN" sz="2400" b="1" dirty="0">
              <a:solidFill>
                <a:srgbClr val="0000CC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08" y="883985"/>
            <a:ext cx="4011226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重点知识点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什么是指令集</a:t>
            </a:r>
            <a:r>
              <a:rPr lang="zh-CN" altLang="en-US" dirty="0"/>
              <a:t>体系结构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ISA</a:t>
            </a:r>
            <a:r>
              <a:rPr lang="zh-CN" altLang="en-US" dirty="0">
                <a:latin typeface="Comic Sans MS" panose="030F0702030302020204" pitchFamily="66" charset="0"/>
              </a:rPr>
              <a:t>指</a:t>
            </a:r>
            <a:r>
              <a:rPr lang="en-US" altLang="zh-CN" dirty="0">
                <a:latin typeface="Comic Sans MS" panose="030F0702030302020204" pitchFamily="66" charset="0"/>
              </a:rPr>
              <a:t>Instruction Set Architecture</a:t>
            </a:r>
            <a:r>
              <a:rPr lang="zh-CN" altLang="en-US" dirty="0">
                <a:latin typeface="Comic Sans MS" panose="030F0702030302020204" pitchFamily="66" charset="0"/>
              </a:rPr>
              <a:t>，即指令集体系结构，有时简称为指令系统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ISA</a:t>
            </a:r>
            <a:r>
              <a:rPr lang="zh-CN" altLang="en-US" dirty="0">
                <a:latin typeface="Comic Sans MS" panose="030F0702030302020204" pitchFamily="66" charset="0"/>
              </a:rPr>
              <a:t>是一种规约（</a:t>
            </a:r>
            <a:r>
              <a:rPr lang="en-US" altLang="zh-CN" dirty="0">
                <a:latin typeface="Comic Sans MS" panose="030F0702030302020204" pitchFamily="66" charset="0"/>
              </a:rPr>
              <a:t>Specification</a:t>
            </a:r>
            <a:r>
              <a:rPr lang="zh-CN" altLang="en-US" dirty="0">
                <a:latin typeface="Comic Sans MS" panose="030F0702030302020204" pitchFamily="66" charset="0"/>
              </a:rPr>
              <a:t>），它规定了如何使用硬件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可执行的指令的集合，包括指令格式、操作种类以及每种操作对应的操作数的相应规定；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指令可以接受的操作数的类型；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操作数所能存放的寄存器组的结构，包括每个寄存器的名称、编号、长度和用途；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操作数所能存放的存储空间的大小和编址方式；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操作数在存储空间存放时按照大端还是小端方式存放；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指令获取操作数的方式，即寻址方式；</a:t>
            </a:r>
          </a:p>
          <a:p>
            <a:pPr lvl="2">
              <a:lnSpc>
                <a:spcPts val="2800"/>
              </a:lnSpc>
            </a:pPr>
            <a:r>
              <a:rPr lang="zh-CN" altLang="en-US" dirty="0">
                <a:latin typeface="Comic Sans MS" panose="030F0702030302020204" pitchFamily="66" charset="0"/>
              </a:rPr>
              <a:t>指令执行过程的控制方式，包括程序计数器、条件码定义等。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重点知识点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en-US" altLang="zh-CN" dirty="0"/>
              <a:t>. ISA</a:t>
            </a:r>
            <a:r>
              <a:rPr lang="zh-CN" altLang="en-US" dirty="0"/>
              <a:t>与计算机组成的</a:t>
            </a:r>
            <a:r>
              <a:rPr lang="zh-CN" altLang="en-US" dirty="0" smtClean="0"/>
              <a:t>关系？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>
                <a:latin typeface="Comic Sans MS" panose="030F0702030302020204" pitchFamily="66" charset="0"/>
              </a:rPr>
              <a:t>答：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zh-CN" dirty="0">
                <a:latin typeface="Comic Sans MS" panose="030F0702030302020204" pitchFamily="66" charset="0"/>
              </a:rPr>
              <a:t>ISA</a:t>
            </a:r>
            <a:r>
              <a:rPr lang="zh-CN" altLang="en-US" dirty="0">
                <a:latin typeface="Comic Sans MS" panose="030F0702030302020204" pitchFamily="66" charset="0"/>
              </a:rPr>
              <a:t>是计算机组成的</a:t>
            </a:r>
            <a:r>
              <a:rPr lang="zh-CN" altLang="en-US" dirty="0" smtClean="0">
                <a:latin typeface="Comic Sans MS" panose="030F0702030302020204" pitchFamily="66" charset="0"/>
              </a:rPr>
              <a:t>抽象；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>
                <a:latin typeface="Comic Sans MS" panose="030F0702030302020204" pitchFamily="66" charset="0"/>
              </a:rPr>
              <a:t>不同</a:t>
            </a:r>
            <a:r>
              <a:rPr lang="en-US" altLang="zh-CN" dirty="0">
                <a:latin typeface="Comic Sans MS" panose="030F0702030302020204" pitchFamily="66" charset="0"/>
              </a:rPr>
              <a:t>ISA</a:t>
            </a:r>
            <a:r>
              <a:rPr lang="zh-CN" altLang="en-US" dirty="0">
                <a:latin typeface="Comic Sans MS" panose="030F0702030302020204" pitchFamily="66" charset="0"/>
              </a:rPr>
              <a:t>规定的指令集不同，如，</a:t>
            </a:r>
            <a:r>
              <a:rPr lang="en-US" altLang="zh-CN" dirty="0">
                <a:latin typeface="Comic Sans MS" panose="030F0702030302020204" pitchFamily="66" charset="0"/>
              </a:rPr>
              <a:t>IA-32</a:t>
            </a:r>
            <a:r>
              <a:rPr lang="zh-CN" altLang="en-US" dirty="0">
                <a:latin typeface="Comic Sans MS" panose="030F0702030302020204" pitchFamily="66" charset="0"/>
              </a:rPr>
              <a:t>、</a:t>
            </a:r>
            <a:r>
              <a:rPr lang="en-US" altLang="zh-CN" dirty="0">
                <a:latin typeface="Comic Sans MS" panose="030F0702030302020204" pitchFamily="66" charset="0"/>
              </a:rPr>
              <a:t>MIPS</a:t>
            </a:r>
            <a:r>
              <a:rPr lang="zh-CN" altLang="en-US" dirty="0">
                <a:latin typeface="Comic Sans MS" panose="030F0702030302020204" pitchFamily="66" charset="0"/>
              </a:rPr>
              <a:t>、</a:t>
            </a:r>
            <a:r>
              <a:rPr lang="en-US" altLang="zh-CN" dirty="0">
                <a:latin typeface="Comic Sans MS" panose="030F0702030302020204" pitchFamily="66" charset="0"/>
              </a:rPr>
              <a:t>ARM</a:t>
            </a:r>
            <a:r>
              <a:rPr lang="zh-CN" altLang="en-US" dirty="0" smtClean="0">
                <a:latin typeface="Comic Sans MS" panose="030F0702030302020204" pitchFamily="66" charset="0"/>
              </a:rPr>
              <a:t>等；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>
                <a:latin typeface="Comic Sans MS" panose="030F0702030302020204" pitchFamily="66" charset="0"/>
              </a:rPr>
              <a:t>计算机组成必须能够实现</a:t>
            </a:r>
            <a:r>
              <a:rPr lang="en-US" altLang="zh-CN" dirty="0">
                <a:latin typeface="Comic Sans MS" panose="030F0702030302020204" pitchFamily="66" charset="0"/>
              </a:rPr>
              <a:t>ISA</a:t>
            </a:r>
            <a:r>
              <a:rPr lang="zh-CN" altLang="en-US" dirty="0">
                <a:latin typeface="Comic Sans MS" panose="030F0702030302020204" pitchFamily="66" charset="0"/>
              </a:rPr>
              <a:t>规定的功能，如提供</a:t>
            </a:r>
            <a:r>
              <a:rPr lang="en-US" altLang="zh-CN" dirty="0">
                <a:latin typeface="Comic Sans MS" panose="030F0702030302020204" pitchFamily="66" charset="0"/>
              </a:rPr>
              <a:t>GPR</a:t>
            </a:r>
            <a:r>
              <a:rPr lang="zh-CN" altLang="en-US" dirty="0">
                <a:latin typeface="Comic Sans MS" panose="030F0702030302020204" pitchFamily="66" charset="0"/>
              </a:rPr>
              <a:t>、标志、运算电路</a:t>
            </a:r>
            <a:r>
              <a:rPr lang="zh-CN" altLang="en-US" dirty="0" smtClean="0">
                <a:latin typeface="Comic Sans MS" panose="030F0702030302020204" pitchFamily="66" charset="0"/>
              </a:rPr>
              <a:t>等；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dirty="0">
                <a:latin typeface="Comic Sans MS" panose="030F0702030302020204" pitchFamily="66" charset="0"/>
              </a:rPr>
              <a:t>同一种</a:t>
            </a:r>
            <a:r>
              <a:rPr lang="en-US" altLang="zh-CN" dirty="0">
                <a:latin typeface="Comic Sans MS" panose="030F0702030302020204" pitchFamily="66" charset="0"/>
              </a:rPr>
              <a:t>ISA</a:t>
            </a:r>
            <a:r>
              <a:rPr lang="zh-CN" altLang="en-US" dirty="0">
                <a:latin typeface="Comic Sans MS" panose="030F0702030302020204" pitchFamily="66" charset="0"/>
              </a:rPr>
              <a:t>可以有不同的计算机组成，如乘法指令可用</a:t>
            </a:r>
            <a:r>
              <a:rPr lang="en-US" altLang="zh-CN" dirty="0">
                <a:latin typeface="Comic Sans MS" panose="030F0702030302020204" pitchFamily="66" charset="0"/>
              </a:rPr>
              <a:t>ALU</a:t>
            </a:r>
            <a:r>
              <a:rPr lang="zh-CN" altLang="en-US" dirty="0">
                <a:latin typeface="Comic Sans MS" panose="030F0702030302020204" pitchFamily="66" charset="0"/>
              </a:rPr>
              <a:t>或乘法器</a:t>
            </a:r>
            <a:r>
              <a:rPr lang="zh-CN" altLang="en-US" dirty="0" smtClean="0">
                <a:latin typeface="Comic Sans MS" panose="030F0702030302020204" pitchFamily="66" charset="0"/>
              </a:rPr>
              <a:t>实现。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8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概念术语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43531"/>
            <a:ext cx="8856984" cy="59978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存储器地址寄存器 </a:t>
            </a:r>
            <a:r>
              <a:rPr lang="zh-CN" altLang="en-US" dirty="0"/>
              <a:t>（</a:t>
            </a:r>
            <a:r>
              <a:rPr lang="en-US" altLang="zh-CN" dirty="0"/>
              <a:t>Memory Address Register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MAR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/>
              <a:t>CPU</a:t>
            </a:r>
            <a:r>
              <a:rPr lang="zh-CN" altLang="en-US" dirty="0"/>
              <a:t>中用来存放存储器地址的寄存器，地址在送到总线的地址线之前，现寄存在</a:t>
            </a:r>
            <a:r>
              <a:rPr lang="en-US" altLang="zh-CN" dirty="0"/>
              <a:t>MAR</a:t>
            </a:r>
            <a:r>
              <a:rPr lang="zh-CN" altLang="en-US" dirty="0"/>
              <a:t>中。所以，它的宽度应该等于地址线的宽度，也等于主存储器的地址位数，其值决定了主存最大的寻址</a:t>
            </a:r>
            <a:r>
              <a:rPr lang="zh-CN" altLang="en-US" dirty="0" smtClean="0"/>
              <a:t>空间。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存储器数据寄存器（</a:t>
            </a:r>
            <a:r>
              <a:rPr lang="en-US" altLang="zh-CN" dirty="0"/>
              <a:t>Memory Data Register</a:t>
            </a:r>
            <a:r>
              <a:rPr lang="zh-CN" altLang="en-US" dirty="0"/>
              <a:t>，</a:t>
            </a:r>
            <a:r>
              <a:rPr lang="en-US" altLang="zh-CN" dirty="0"/>
              <a:t>MDR</a:t>
            </a:r>
            <a:r>
              <a:rPr lang="zh-CN" altLang="en-US" dirty="0" smtClean="0"/>
              <a:t>）</a:t>
            </a:r>
          </a:p>
          <a:p>
            <a:pPr marL="400050" lvl="1" indent="0">
              <a:buNone/>
            </a:pPr>
            <a:r>
              <a:rPr lang="en-US" altLang="zh-CN" dirty="0" smtClean="0"/>
              <a:t>CPU</a:t>
            </a:r>
            <a:r>
              <a:rPr lang="zh-CN" altLang="en-US" dirty="0" smtClean="0"/>
              <a:t>中用来存放写入主存或从主存读出的数据的寄存器，数据在送到总线的数据线之前，或从主存读到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时，都先寄存在</a:t>
            </a:r>
            <a:r>
              <a:rPr lang="en-US" altLang="zh-CN" dirty="0" smtClean="0"/>
              <a:t>MDR</a:t>
            </a:r>
            <a:r>
              <a:rPr lang="zh-CN" altLang="en-US" dirty="0" smtClean="0"/>
              <a:t>中。所以，它的宽度应该等于总线数据线的宽度。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指令寄存器</a:t>
            </a:r>
            <a:r>
              <a:rPr lang="zh-CN" altLang="en-US" dirty="0"/>
              <a:t>（</a:t>
            </a:r>
            <a:r>
              <a:rPr lang="en-US" altLang="zh-CN" dirty="0"/>
              <a:t>Instruction Register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指令寄存器</a:t>
            </a:r>
            <a:r>
              <a:rPr lang="zh-CN" altLang="en-US" dirty="0"/>
              <a:t>（</a:t>
            </a:r>
            <a:r>
              <a:rPr lang="en-US" altLang="zh-CN" dirty="0"/>
              <a:t>Instruction Register </a:t>
            </a:r>
            <a:r>
              <a:rPr lang="zh-CN" altLang="en-US" dirty="0"/>
              <a:t>简称</a:t>
            </a:r>
            <a:r>
              <a:rPr lang="en-US" altLang="zh-CN" dirty="0"/>
              <a:t>IR</a:t>
            </a:r>
            <a:r>
              <a:rPr lang="zh-CN" altLang="en-US" dirty="0"/>
              <a:t>）用来保存当前正在执行的一条指令。当执行一条指令时，先从存储器取出指令，然后送至指令寄存器。指令寄存器中的操作码部分被送到指令译码器</a:t>
            </a:r>
            <a:r>
              <a:rPr lang="en-US" altLang="zh-CN" dirty="0"/>
              <a:t>ID(Instruction Decoder)</a:t>
            </a:r>
            <a:r>
              <a:rPr lang="zh-CN" altLang="en-US" dirty="0"/>
              <a:t>，经</a:t>
            </a:r>
            <a:r>
              <a:rPr lang="en-US" altLang="zh-CN" dirty="0"/>
              <a:t>ID</a:t>
            </a:r>
            <a:r>
              <a:rPr lang="zh-CN" altLang="en-US" dirty="0"/>
              <a:t>译码</a:t>
            </a:r>
            <a:r>
              <a:rPr lang="en-US" altLang="zh-CN" dirty="0"/>
              <a:t>(</a:t>
            </a:r>
            <a:r>
              <a:rPr lang="zh-CN" altLang="en-US" dirty="0"/>
              <a:t>识别这条指令的功能</a:t>
            </a:r>
            <a:r>
              <a:rPr lang="en-US" altLang="zh-CN" dirty="0"/>
              <a:t>)</a:t>
            </a:r>
            <a:r>
              <a:rPr lang="zh-CN" altLang="en-US" dirty="0"/>
              <a:t>后，送到操作控制单元</a:t>
            </a:r>
            <a:r>
              <a:rPr lang="en-US" altLang="zh-CN" dirty="0"/>
              <a:t>CU</a:t>
            </a:r>
            <a:r>
              <a:rPr lang="zh-CN" altLang="en-US" dirty="0"/>
              <a:t>，由</a:t>
            </a:r>
            <a:r>
              <a:rPr lang="en-US" altLang="zh-CN" dirty="0"/>
              <a:t>CU</a:t>
            </a:r>
            <a:r>
              <a:rPr lang="zh-CN" altLang="en-US" dirty="0"/>
              <a:t>对指令译码信号、状态标志信号、时序信号等进行组合，最终送出具体的操作控制信号。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0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概念术语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程序计数器</a:t>
            </a:r>
            <a:r>
              <a:rPr lang="zh-CN" altLang="en-US" dirty="0"/>
              <a:t>（</a:t>
            </a:r>
            <a:r>
              <a:rPr lang="en-US" altLang="zh-CN" dirty="0"/>
              <a:t>Program Counter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>
                <a:latin typeface="Comic Sans MS" panose="030F0702030302020204" pitchFamily="66" charset="0"/>
              </a:rPr>
              <a:t>程序计数器</a:t>
            </a:r>
            <a:r>
              <a:rPr lang="zh-CN" altLang="en-US" dirty="0">
                <a:latin typeface="Comic Sans MS" panose="030F0702030302020204" pitchFamily="66" charset="0"/>
              </a:rPr>
              <a:t>（</a:t>
            </a:r>
            <a:r>
              <a:rPr lang="en-US" altLang="zh-CN" dirty="0">
                <a:latin typeface="Comic Sans MS" panose="030F0702030302020204" pitchFamily="66" charset="0"/>
              </a:rPr>
              <a:t>Program Counter</a:t>
            </a:r>
            <a:r>
              <a:rPr lang="zh-CN" altLang="en-US" dirty="0">
                <a:latin typeface="Comic Sans MS" panose="030F0702030302020204" pitchFamily="66" charset="0"/>
              </a:rPr>
              <a:t>，简称</a:t>
            </a:r>
            <a:r>
              <a:rPr lang="en-US" altLang="zh-CN" dirty="0">
                <a:latin typeface="Comic Sans MS" panose="030F0702030302020204" pitchFamily="66" charset="0"/>
              </a:rPr>
              <a:t>PC</a:t>
            </a:r>
            <a:r>
              <a:rPr lang="zh-CN" altLang="en-US" dirty="0">
                <a:latin typeface="Comic Sans MS" panose="030F0702030302020204" pitchFamily="66" charset="0"/>
              </a:rPr>
              <a:t>）又称指令计数器，用来存放指令的地址，以便准确地指出后继指令的存储单元地址。通常程序是顺序执行的，程序的指令序列在内存中一般也是按连续地址存放的。在开始运行程序之前，总是将第一条指令的地址放入</a:t>
            </a:r>
            <a:r>
              <a:rPr lang="en-US" altLang="zh-CN" dirty="0">
                <a:latin typeface="Comic Sans MS" panose="030F0702030302020204" pitchFamily="66" charset="0"/>
              </a:rPr>
              <a:t>PC</a:t>
            </a:r>
            <a:r>
              <a:rPr lang="zh-CN" altLang="en-US" dirty="0">
                <a:latin typeface="Comic Sans MS" panose="030F0702030302020204" pitchFamily="66" charset="0"/>
              </a:rPr>
              <a:t>。当第一条指令被取出执行，控制器就使</a:t>
            </a:r>
            <a:r>
              <a:rPr lang="en-US" altLang="zh-CN" dirty="0">
                <a:latin typeface="Comic Sans MS" panose="030F0702030302020204" pitchFamily="66" charset="0"/>
              </a:rPr>
              <a:t>PC</a:t>
            </a:r>
            <a:r>
              <a:rPr lang="zh-CN" altLang="en-US" dirty="0">
                <a:latin typeface="Comic Sans MS" panose="030F0702030302020204" pitchFamily="66" charset="0"/>
              </a:rPr>
              <a:t>的内容自动增量（加“</a:t>
            </a:r>
            <a:r>
              <a:rPr lang="en-US" altLang="zh-CN" dirty="0">
                <a:latin typeface="Comic Sans MS" panose="030F0702030302020204" pitchFamily="66" charset="0"/>
              </a:rPr>
              <a:t>1”</a:t>
            </a:r>
            <a:r>
              <a:rPr lang="zh-CN" altLang="en-US" dirty="0">
                <a:latin typeface="Comic Sans MS" panose="030F0702030302020204" pitchFamily="66" charset="0"/>
              </a:rPr>
              <a:t>），指明下一条要执行的指令所存放的存储单元地址，以控制指令的顺序执行。在遇到需要改变程序执行顺序的情况时，一般由转移类指令将转移目标地址送往程序计数器，即可实现程序的转移。</a:t>
            </a:r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算术</a:t>
            </a:r>
            <a:r>
              <a:rPr lang="zh-CN" altLang="en-US" dirty="0"/>
              <a:t>逻辑单元 （</a:t>
            </a:r>
            <a:r>
              <a:rPr lang="en-US" altLang="zh-CN" dirty="0"/>
              <a:t>Arithmetic Logic Unit </a:t>
            </a:r>
            <a:r>
              <a:rPr lang="zh-CN" altLang="en-US" dirty="0"/>
              <a:t>简称 </a:t>
            </a:r>
            <a:r>
              <a:rPr lang="en-US" altLang="zh-CN" dirty="0"/>
              <a:t>ALU</a:t>
            </a:r>
            <a:r>
              <a:rPr lang="zh-CN" altLang="en-US" dirty="0"/>
              <a:t>）</a:t>
            </a:r>
          </a:p>
          <a:p>
            <a:pPr marL="400050" lvl="1" indent="0">
              <a:buNone/>
            </a:pPr>
            <a:r>
              <a:rPr lang="zh-CN" altLang="en-US" dirty="0"/>
              <a:t>它是计算机对数据进行加工处理的部件，包括算术运算和逻辑运算。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0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概述</a:t>
            </a:r>
            <a:r>
              <a:rPr lang="en-US" altLang="zh-CN" dirty="0"/>
              <a:t>—</a:t>
            </a:r>
            <a:r>
              <a:rPr lang="zh-CN" altLang="en-US" dirty="0"/>
              <a:t>概念术语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中央处理器</a:t>
            </a:r>
            <a:r>
              <a:rPr lang="zh-CN" altLang="en-US" dirty="0"/>
              <a:t>（</a:t>
            </a:r>
            <a:r>
              <a:rPr lang="en-US" altLang="zh-CN" dirty="0"/>
              <a:t>Central Processing Unit </a:t>
            </a:r>
            <a:r>
              <a:rPr lang="zh-CN" altLang="en-US" dirty="0"/>
              <a:t>， </a:t>
            </a:r>
            <a:r>
              <a:rPr lang="en-US" altLang="zh-CN" dirty="0"/>
              <a:t>CPU 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中央处理器</a:t>
            </a:r>
            <a:r>
              <a:rPr lang="zh-CN" altLang="en-US" dirty="0"/>
              <a:t>（</a:t>
            </a:r>
            <a:r>
              <a:rPr lang="en-US" altLang="zh-CN" dirty="0"/>
              <a:t>CPU</a:t>
            </a:r>
            <a:r>
              <a:rPr lang="zh-CN" altLang="en-US" dirty="0"/>
              <a:t>）是计算机中最重要的一个部分，由运算器和控制器组成。其内部结构归纳起来可以分为控制单元、逻辑单元和存储单元三大部分，这三个部分相互协调，对命令和数据进行分析、判断、运算并控制计算机各部分协调工作。</a:t>
            </a:r>
          </a:p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存储器</a:t>
            </a:r>
            <a:r>
              <a:rPr lang="zh-CN" altLang="en-US" dirty="0"/>
              <a:t>（</a:t>
            </a:r>
            <a:r>
              <a:rPr lang="en-US" altLang="zh-CN" dirty="0"/>
              <a:t>Memory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计算机</a:t>
            </a:r>
            <a:r>
              <a:rPr lang="zh-CN" altLang="en-US" dirty="0"/>
              <a:t>的存储器主要由两部分组成</a:t>
            </a:r>
            <a:r>
              <a:rPr lang="en-US" altLang="zh-CN" dirty="0"/>
              <a:t>——</a:t>
            </a:r>
            <a:r>
              <a:rPr lang="zh-CN" altLang="en-US" dirty="0"/>
              <a:t>内存储器和外存储器。内存存取速度快、容量小、价格贵；外存容量大、价格低，但是存取速度慢。</a:t>
            </a:r>
          </a:p>
          <a:p>
            <a:pPr marL="0" indent="0"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主存</a:t>
            </a:r>
            <a:r>
              <a:rPr lang="zh-CN" altLang="en-US" dirty="0"/>
              <a:t>（内存）（</a:t>
            </a:r>
            <a:r>
              <a:rPr lang="en-US" altLang="zh-CN" dirty="0"/>
              <a:t>Main Memory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 smtClean="0"/>
              <a:t>位于</a:t>
            </a:r>
            <a:r>
              <a:rPr lang="en-US" altLang="zh-CN" dirty="0"/>
              <a:t>CPU</a:t>
            </a:r>
            <a:r>
              <a:rPr lang="zh-CN" altLang="en-US" dirty="0"/>
              <a:t>之外，用来存放已被启动的程序及所用的数据。有</a:t>
            </a:r>
            <a:r>
              <a:rPr lang="en-US" altLang="zh-CN" dirty="0"/>
              <a:t>ROM</a:t>
            </a:r>
            <a:r>
              <a:rPr lang="zh-CN" altLang="en-US" dirty="0"/>
              <a:t>芯片和</a:t>
            </a:r>
            <a:r>
              <a:rPr lang="en-US" altLang="zh-CN" dirty="0"/>
              <a:t>RAM</a:t>
            </a:r>
            <a:r>
              <a:rPr lang="zh-CN" altLang="en-US" dirty="0"/>
              <a:t>芯片组成相应的</a:t>
            </a:r>
            <a:r>
              <a:rPr lang="en-US" altLang="zh-CN" dirty="0"/>
              <a:t>ROM</a:t>
            </a:r>
            <a:r>
              <a:rPr lang="zh-CN" altLang="en-US" dirty="0"/>
              <a:t>存储区和</a:t>
            </a:r>
            <a:r>
              <a:rPr lang="en-US" altLang="zh-CN" dirty="0"/>
              <a:t>RAM</a:t>
            </a:r>
            <a:r>
              <a:rPr lang="zh-CN" altLang="en-US" dirty="0"/>
              <a:t>存储区。</a:t>
            </a:r>
            <a:r>
              <a:rPr lang="en-US" altLang="zh-CN" dirty="0"/>
              <a:t>RAM</a:t>
            </a:r>
            <a:r>
              <a:rPr lang="zh-CN" altLang="en-US" dirty="0"/>
              <a:t>存储区用动态随机访问存储器实现。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pPr>
                <a:defRPr/>
              </a:pPr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9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121415</TotalTime>
  <Words>4582</Words>
  <Application>Microsoft Office PowerPoint</Application>
  <PresentationFormat>全屏显示(4:3)</PresentationFormat>
  <Paragraphs>387</Paragraphs>
  <Slides>40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黑体</vt:lpstr>
      <vt:lpstr>宋体</vt:lpstr>
      <vt:lpstr>微软雅黑</vt:lpstr>
      <vt:lpstr>Arial</vt:lpstr>
      <vt:lpstr>Calibri</vt:lpstr>
      <vt:lpstr>Comic Sans MS</vt:lpstr>
      <vt:lpstr>Symbol</vt:lpstr>
      <vt:lpstr>Times New Roman</vt:lpstr>
      <vt:lpstr>Wingdings</vt:lpstr>
      <vt:lpstr>Office 主题</vt:lpstr>
      <vt:lpstr>2_Office 主题</vt:lpstr>
      <vt:lpstr>1_Office 主题</vt:lpstr>
      <vt:lpstr>3_Office 主题</vt:lpstr>
      <vt:lpstr>计算机组成原理 （Principle of Computer Organization）</vt:lpstr>
      <vt:lpstr>第1章 概述—重点知识点</vt:lpstr>
      <vt:lpstr>第1章 概述—重点知识点</vt:lpstr>
      <vt:lpstr>第1章 概述—重点知识点</vt:lpstr>
      <vt:lpstr>第1章 概述—重点知识点</vt:lpstr>
      <vt:lpstr>第1章 概述—重点知识点</vt:lpstr>
      <vt:lpstr>第1章 概述—概念术语</vt:lpstr>
      <vt:lpstr>第1章 概述—概念术语</vt:lpstr>
      <vt:lpstr>第1章 概述—概念术语</vt:lpstr>
      <vt:lpstr>第1章 概述—概念术语</vt:lpstr>
      <vt:lpstr>第1章 概述—概念术语</vt:lpstr>
      <vt:lpstr>第1章 概述—概念术语</vt:lpstr>
      <vt:lpstr>第1章 概述—概念术语</vt:lpstr>
      <vt:lpstr>第2章 数据的机器级表示</vt:lpstr>
      <vt:lpstr>第2章 数据的机器级表示</vt:lpstr>
      <vt:lpstr>第2章 数据的机器级表示</vt:lpstr>
      <vt:lpstr>第2章 数据的机器级表示</vt:lpstr>
      <vt:lpstr>第2章 数据的机器级表示</vt:lpstr>
      <vt:lpstr>第2章 数据的机器级表示</vt:lpstr>
      <vt:lpstr>第2章 数据的机器级表示</vt:lpstr>
      <vt:lpstr>第3章 运算方法与运算器</vt:lpstr>
      <vt:lpstr>第3章 运算方法与运算器</vt:lpstr>
      <vt:lpstr>第3章 运算方法与运算器</vt:lpstr>
      <vt:lpstr>第3章 运算方法与运算器</vt:lpstr>
      <vt:lpstr>第3章 运算方法与运算器</vt:lpstr>
      <vt:lpstr>第3章 运算方法与运算器</vt:lpstr>
      <vt:lpstr>第4章 指令系统</vt:lpstr>
      <vt:lpstr>第4章 指令系统</vt:lpstr>
      <vt:lpstr>第4章 指令系统</vt:lpstr>
      <vt:lpstr>7.3存储器芯片的扩展及其与CPU的连接</vt:lpstr>
      <vt:lpstr>7.5 并行存储器结构技术</vt:lpstr>
      <vt:lpstr>7.6 高速缓冲存储器</vt:lpstr>
      <vt:lpstr>第8章 输入输出系统及互连</vt:lpstr>
      <vt:lpstr>第8章 输入输出系统及互连</vt:lpstr>
      <vt:lpstr>第8章 输入输出系统及互连</vt:lpstr>
      <vt:lpstr>第8章 输入输出系统及互连</vt:lpstr>
      <vt:lpstr>郑老师计算机组成课程网址</vt:lpstr>
      <vt:lpstr>南京大学计算机组成课程网址</vt:lpstr>
      <vt:lpstr>期末考试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dreamsummit</cp:lastModifiedBy>
  <cp:revision>1036</cp:revision>
  <cp:lastPrinted>2017-09-05T07:44:20Z</cp:lastPrinted>
  <dcterms:modified xsi:type="dcterms:W3CDTF">2018-05-18T09:01:20Z</dcterms:modified>
</cp:coreProperties>
</file>